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15" r:id="rId2"/>
    <p:sldId id="413" r:id="rId3"/>
    <p:sldId id="652" r:id="rId4"/>
    <p:sldId id="653" r:id="rId5"/>
    <p:sldId id="503" r:id="rId6"/>
    <p:sldId id="611" r:id="rId7"/>
    <p:sldId id="630" r:id="rId8"/>
    <p:sldId id="634" r:id="rId9"/>
    <p:sldId id="631" r:id="rId10"/>
    <p:sldId id="613" r:id="rId11"/>
    <p:sldId id="632" r:id="rId12"/>
    <p:sldId id="633" r:id="rId13"/>
    <p:sldId id="636" r:id="rId14"/>
    <p:sldId id="643" r:id="rId15"/>
    <p:sldId id="644" r:id="rId16"/>
    <p:sldId id="645" r:id="rId17"/>
    <p:sldId id="646" r:id="rId18"/>
    <p:sldId id="639" r:id="rId19"/>
    <p:sldId id="638" r:id="rId20"/>
    <p:sldId id="640" r:id="rId21"/>
    <p:sldId id="647" r:id="rId22"/>
    <p:sldId id="637" r:id="rId23"/>
    <p:sldId id="607" r:id="rId24"/>
    <p:sldId id="649" r:id="rId25"/>
    <p:sldId id="650" r:id="rId26"/>
    <p:sldId id="457" r:id="rId27"/>
    <p:sldId id="609" r:id="rId28"/>
    <p:sldId id="651" r:id="rId29"/>
    <p:sldId id="469" r:id="rId30"/>
    <p:sldId id="442" r:id="rId31"/>
    <p:sldId id="443"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00"/>
    <a:srgbClr val="FF0000"/>
    <a:srgbClr val="D9D9D9"/>
    <a:srgbClr val="F2F2F2"/>
    <a:srgbClr val="FFFFFF"/>
    <a:srgbClr val="FF393E"/>
    <a:srgbClr val="141313"/>
    <a:srgbClr val="39373A"/>
    <a:srgbClr val="EBCE26"/>
    <a:srgbClr val="6D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78" autoAdjust="0"/>
    <p:restoredTop sz="94660" autoAdjust="0"/>
  </p:normalViewPr>
  <p:slideViewPr>
    <p:cSldViewPr snapToGrid="0">
      <p:cViewPr varScale="1">
        <p:scale>
          <a:sx n="92" d="100"/>
          <a:sy n="92" d="100"/>
        </p:scale>
        <p:origin x="67" y="1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hyperlink" Target="https://archive.ics.uci.edu/dataset/53/iris" TargetMode="External"/><Relationship Id="rId4" Type="http://schemas.openxmlformats.org/officeDocument/2006/relationships/image" Target="../media/image21.png"/><Relationship Id="rId9" Type="http://schemas.openxmlformats.org/officeDocument/2006/relationships/hyperlink" Target="https://ai.it.jyu.fi/experiments/NSX-pipeli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ai.it.jyu.fi/vagan/ontologies/2024/SWRL.owl"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hyperlink" Target="http://ai.it.jyu.fi/vagan/ontologies/2024/SWRL.owl"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ai.it.jyu.fi/vagan/ontologies/2024/SWRL_4.owl"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ai.it.jyu.fi/vagan/ontologies/2024/SWRL.owl" TargetMode="External"/><Relationship Id="rId5" Type="http://schemas.openxmlformats.org/officeDocument/2006/relationships/hyperlink" Target="http://ai.it.jyu.fi/vagan/ontologies/2024/SWRL_4.owl" TargetMode="External"/><Relationship Id="rId4" Type="http://schemas.openxmlformats.org/officeDocument/2006/relationships/hyperlink" Target="https://ai.it.jyu.fi/experiments/NSX-pipelin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8.gif"/><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79.png"/><Relationship Id="rId4" Type="http://schemas.openxmlformats.org/officeDocument/2006/relationships/hyperlink" Target="http://clipartall.com/img/clipart-165720.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i.it.jyu.fi/ISM-2025-NN-SWRL.pptx" TargetMode="External"/><Relationship Id="rId7" Type="http://schemas.openxmlformats.org/officeDocument/2006/relationships/hyperlink" Target="https://ai.it.jyu.fi/ISM-2025-NN-SWRL.wav"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hyperlink" Target="mailto:vagan.terziyan@jyu.fi"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4-CA-CNN-Experiments.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teams.microsoft.com/l/meetup-join/19%3ameeting_OTAzOGJmMGEtZTAyYS00MGE1LWFjOTktMjIxMGZjZjg0NzE3%40thread.v2/0?context=%7b%22Tid%22%3a%227519d0cd-2106-47d9-adcb-320023abff57%22%2c%22Oid%22%3a%22398dc36a-f564-4885-982b-579ed3a4a54b%22%7d"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universityofmalta.zoom.us/j/9975618043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7.jpeg"/><Relationship Id="rId7" Type="http://schemas.openxmlformats.org/officeDocument/2006/relationships/hyperlink" Target="https://www.jyu.fi/en/" TargetMode="External"/><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https://nure.ua/en/" TargetMode="External"/><Relationship Id="rId5" Type="http://schemas.openxmlformats.org/officeDocument/2006/relationships/hyperlink" Target="https://www.jyu.fi/en" TargetMode="External"/><Relationship Id="rId10" Type="http://schemas.openxmlformats.org/officeDocument/2006/relationships/image" Target="../media/image3.png"/><Relationship Id="rId4" Type="http://schemas.openxmlformats.org/officeDocument/2006/relationships/hyperlink" Target="mailto:Vagan.Terziyan@jyu.fi" TargetMode="Externa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gif"/><Relationship Id="rId12" Type="http://schemas.openxmlformats.org/officeDocument/2006/relationships/image" Target="../media/image29.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gif"/><Relationship Id="rId10" Type="http://schemas.openxmlformats.org/officeDocument/2006/relationships/image" Target="../media/image27.gif"/><Relationship Id="rId4" Type="http://schemas.openxmlformats.org/officeDocument/2006/relationships/image" Target="../media/image8.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0.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30.png"/><Relationship Id="rId2" Type="http://schemas.openxmlformats.org/officeDocument/2006/relationships/image" Target="../media/image270.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3.png"/><Relationship Id="rId15" Type="http://schemas.openxmlformats.org/officeDocument/2006/relationships/image" Target="../media/image36.png"/><Relationship Id="rId10" Type="http://schemas.openxmlformats.org/officeDocument/2006/relationships/image" Target="../media/image320.png"/><Relationship Id="rId4" Type="http://schemas.openxmlformats.org/officeDocument/2006/relationships/image" Target="../media/image21.png"/><Relationship Id="rId9" Type="http://schemas.openxmlformats.org/officeDocument/2006/relationships/image" Target="../media/image34.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674255" y="1557634"/>
            <a:ext cx="10584872" cy="1499600"/>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“Semantic AI for Future Industries: Bridging Explainability and Integration in Black Box Models”</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693761" y="3326712"/>
            <a:ext cx="8765309" cy="404779"/>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Oleksandra Vitko </a:t>
            </a:r>
            <a:r>
              <a:rPr lang="it-IT" b="0" baseline="30000" dirty="0"/>
              <a:t>b</a:t>
            </a:r>
            <a:r>
              <a:rPr lang="it-IT" b="0" dirty="0"/>
              <a:t>, Oleksandr Terziyan </a:t>
            </a:r>
            <a:r>
              <a:rPr lang="it-IT" b="0" baseline="30000" dirty="0"/>
              <a:t>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756820" y="4179638"/>
            <a:ext cx="8894619" cy="516958"/>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600" baseline="30000" dirty="0"/>
              <a:t>a</a:t>
            </a:r>
            <a:r>
              <a:rPr lang="en-US" sz="1600" dirty="0"/>
              <a:t> Faculty of Information Technology, University of Jyväskylä, Jyväskylä, Finland</a:t>
            </a:r>
            <a:endParaRPr lang="en-US" sz="1600" baseline="30000" dirty="0"/>
          </a:p>
          <a:p>
            <a:pPr algn="l">
              <a:spcBef>
                <a:spcPct val="0"/>
              </a:spcBef>
              <a:defRPr/>
            </a:pPr>
            <a:r>
              <a:rPr lang="en-US" sz="1600" baseline="30000" dirty="0"/>
              <a:t>b</a:t>
            </a:r>
            <a:r>
              <a:rPr lang="en-US" sz="1600" dirty="0"/>
              <a:t> Department of Artificial Intelligence, Kharkiv National University of Radio Electronics, Kharkiv, Ukraine</a:t>
            </a:r>
          </a:p>
        </p:txBody>
      </p:sp>
      <p:grpSp>
        <p:nvGrpSpPr>
          <p:cNvPr id="8" name="Group 7"/>
          <p:cNvGrpSpPr/>
          <p:nvPr/>
        </p:nvGrpSpPr>
        <p:grpSpPr>
          <a:xfrm>
            <a:off x="1913829" y="52390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sp>
        <p:nvSpPr>
          <p:cNvPr id="14" name="TextBox 13"/>
          <p:cNvSpPr txBox="1"/>
          <p:nvPr/>
        </p:nvSpPr>
        <p:spPr>
          <a:xfrm>
            <a:off x="3052728" y="452434"/>
            <a:ext cx="7061089" cy="646331"/>
          </a:xfrm>
          <a:prstGeom prst="rect">
            <a:avLst/>
          </a:prstGeom>
          <a:solidFill>
            <a:schemeClr val="bg1">
              <a:lumMod val="95000"/>
            </a:schemeClr>
          </a:solidFill>
        </p:spPr>
        <p:txBody>
          <a:bodyPr wrap="square" rtlCol="0" anchor="ctr">
            <a:spAutoFit/>
          </a:bodyPr>
          <a:lstStyle/>
          <a:p>
            <a:r>
              <a:rPr lang="en-US" sz="1400" b="1" dirty="0"/>
              <a:t>7</a:t>
            </a:r>
            <a:r>
              <a:rPr lang="en-US" sz="1400" b="1" baseline="30000" dirty="0"/>
              <a:t>th</a:t>
            </a:r>
            <a:r>
              <a:rPr lang="en-US" sz="1400" b="1" dirty="0"/>
              <a:t> International Conference on Industry of the Future and Smart Manufacturing – ISM 2025</a:t>
            </a:r>
          </a:p>
          <a:p>
            <a:r>
              <a:rPr lang="en-US" sz="1400" i="1" dirty="0"/>
              <a:t>University of Malta - Malta </a:t>
            </a:r>
            <a:r>
              <a:rPr lang="en-US" sz="1400" dirty="0"/>
              <a:t>| </a:t>
            </a:r>
            <a:r>
              <a:rPr lang="en-US" sz="1400" i="1" dirty="0"/>
              <a:t>12-14 November 2025</a:t>
            </a:r>
          </a:p>
          <a:p>
            <a:endParaRPr lang="en-US" sz="800" i="1" dirty="0"/>
          </a:p>
        </p:txBody>
      </p:sp>
      <p:grpSp>
        <p:nvGrpSpPr>
          <p:cNvPr id="11" name="Group 10"/>
          <p:cNvGrpSpPr/>
          <p:nvPr/>
        </p:nvGrpSpPr>
        <p:grpSpPr>
          <a:xfrm>
            <a:off x="6010169" y="52390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Tree>
    <p:extLst>
      <p:ext uri="{BB962C8B-B14F-4D97-AF65-F5344CB8AC3E}">
        <p14:creationId xmlns:p14="http://schemas.microsoft.com/office/powerpoint/2010/main" val="320752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標題 1"/>
          <p:cNvSpPr>
            <a:spLocks noGrp="1"/>
          </p:cNvSpPr>
          <p:nvPr>
            <p:ph type="title"/>
          </p:nvPr>
        </p:nvSpPr>
        <p:spPr>
          <a:xfrm>
            <a:off x="404938" y="12280"/>
            <a:ext cx="8799734" cy="1100359"/>
          </a:xfrm>
        </p:spPr>
        <p:txBody>
          <a:bodyPr>
            <a:noAutofit/>
          </a:bodyPr>
          <a:lstStyle/>
          <a:p>
            <a:pPr>
              <a:lnSpc>
                <a:spcPct val="100000"/>
              </a:lnSpc>
            </a:pPr>
            <a:r>
              <a:rPr lang="en-US" altLang="zh-TW" sz="3200" b="1" dirty="0">
                <a:solidFill>
                  <a:srgbClr val="FF0000"/>
                </a:solidFill>
                <a:latin typeface="Arial" panose="020B0604020202020204" pitchFamily="34" charset="0"/>
                <a:ea typeface="+mn-ea"/>
                <a:cs typeface="Arial" panose="020B0604020202020204" pitchFamily="34" charset="0"/>
              </a:rPr>
              <a:t>Semantics-driven XAI: Not just explainability but also interoperability and integration</a:t>
            </a:r>
            <a:endParaRPr lang="zh-TW" altLang="en-US" sz="3200" b="1" dirty="0">
              <a:solidFill>
                <a:srgbClr val="FF0000"/>
              </a:solidFill>
              <a:latin typeface="Arial" panose="020B0604020202020204" pitchFamily="34" charset="0"/>
              <a:ea typeface="+mn-ea"/>
              <a:cs typeface="Arial" panose="020B0604020202020204" pitchFamily="34" charset="0"/>
            </a:endParaRPr>
          </a:p>
        </p:txBody>
      </p:sp>
      <p:grpSp>
        <p:nvGrpSpPr>
          <p:cNvPr id="46" name="Group 45"/>
          <p:cNvGrpSpPr/>
          <p:nvPr/>
        </p:nvGrpSpPr>
        <p:grpSpPr>
          <a:xfrm>
            <a:off x="205481" y="1112639"/>
            <a:ext cx="11709039" cy="5613793"/>
            <a:chOff x="123290" y="1163199"/>
            <a:chExt cx="11709039" cy="5613793"/>
          </a:xfrm>
        </p:grpSpPr>
        <p:grpSp>
          <p:nvGrpSpPr>
            <p:cNvPr id="43" name="Group 42"/>
            <p:cNvGrpSpPr/>
            <p:nvPr/>
          </p:nvGrpSpPr>
          <p:grpSpPr>
            <a:xfrm>
              <a:off x="203265" y="1359521"/>
              <a:ext cx="11629064" cy="5417471"/>
              <a:chOff x="470389" y="1349247"/>
              <a:chExt cx="11629064" cy="5417471"/>
            </a:xfrm>
          </p:grpSpPr>
          <p:grpSp>
            <p:nvGrpSpPr>
              <p:cNvPr id="34" name="Group 33"/>
              <p:cNvGrpSpPr/>
              <p:nvPr/>
            </p:nvGrpSpPr>
            <p:grpSpPr>
              <a:xfrm>
                <a:off x="470389" y="2782896"/>
                <a:ext cx="7635922" cy="2734328"/>
                <a:chOff x="254635" y="2341110"/>
                <a:chExt cx="7635922" cy="2734328"/>
              </a:xfrm>
            </p:grpSpPr>
            <p:sp>
              <p:nvSpPr>
                <p:cNvPr id="4" name="Cube 3"/>
                <p:cNvSpPr/>
                <p:nvPr/>
              </p:nvSpPr>
              <p:spPr>
                <a:xfrm>
                  <a:off x="254635" y="2630186"/>
                  <a:ext cx="2142811" cy="2167846"/>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rot="16200000">
                  <a:off x="2722186" y="3062843"/>
                  <a:ext cx="650362" cy="1197097"/>
                </a:xfrm>
                <a:prstGeom prst="downArrow">
                  <a:avLst>
                    <a:gd name="adj1" fmla="val 50000"/>
                    <a:gd name="adj2" fmla="val 84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clrChange>
                    <a:clrFrom>
                      <a:srgbClr val="353336"/>
                    </a:clrFrom>
                    <a:clrTo>
                      <a:srgbClr val="353336">
                        <a:alpha val="0"/>
                      </a:srgbClr>
                    </a:clrTo>
                  </a:clrChange>
                </a:blip>
                <a:stretch>
                  <a:fillRect/>
                </a:stretch>
              </p:blipFill>
              <p:spPr>
                <a:xfrm flipH="1">
                  <a:off x="326552" y="3233862"/>
                  <a:ext cx="1495539" cy="1484874"/>
                </a:xfrm>
                <a:prstGeom prst="rect">
                  <a:avLst/>
                </a:prstGeom>
              </p:spPr>
            </p:pic>
            <p:grpSp>
              <p:nvGrpSpPr>
                <p:cNvPr id="33" name="Group 32"/>
                <p:cNvGrpSpPr/>
                <p:nvPr/>
              </p:nvGrpSpPr>
              <p:grpSpPr>
                <a:xfrm>
                  <a:off x="3754182" y="2341110"/>
                  <a:ext cx="4136375" cy="2734328"/>
                  <a:chOff x="4165145" y="3604829"/>
                  <a:chExt cx="4136375" cy="2734328"/>
                </a:xfrm>
              </p:grpSpPr>
              <p:sp>
                <p:nvSpPr>
                  <p:cNvPr id="5" name="Rounded Rectangle 4"/>
                  <p:cNvSpPr/>
                  <p:nvPr/>
                </p:nvSpPr>
                <p:spPr>
                  <a:xfrm>
                    <a:off x="4165145" y="3657423"/>
                    <a:ext cx="4136375" cy="2681734"/>
                  </a:xfrm>
                  <a:prstGeom prst="roundRect">
                    <a:avLst>
                      <a:gd name="adj" fmla="val 748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4263181" y="3849513"/>
                    <a:ext cx="1178084" cy="2235522"/>
                  </a:xfrm>
                  <a:prstGeom prst="rect">
                    <a:avLst/>
                  </a:prstGeom>
                </p:spPr>
              </p:pic>
              <p:grpSp>
                <p:nvGrpSpPr>
                  <p:cNvPr id="31" name="Group 30"/>
                  <p:cNvGrpSpPr/>
                  <p:nvPr/>
                </p:nvGrpSpPr>
                <p:grpSpPr>
                  <a:xfrm>
                    <a:off x="5436143" y="3947593"/>
                    <a:ext cx="2797571" cy="2317725"/>
                    <a:chOff x="8154922" y="3976323"/>
                    <a:chExt cx="2797571" cy="2317725"/>
                  </a:xfrm>
                </p:grpSpPr>
                <p:grpSp>
                  <p:nvGrpSpPr>
                    <p:cNvPr id="12" name="Group 11"/>
                    <p:cNvGrpSpPr/>
                    <p:nvPr/>
                  </p:nvGrpSpPr>
                  <p:grpSpPr>
                    <a:xfrm>
                      <a:off x="8753583" y="4801822"/>
                      <a:ext cx="1554402" cy="1492226"/>
                      <a:chOff x="8753583" y="4801822"/>
                      <a:chExt cx="1554402" cy="1492226"/>
                    </a:xfrm>
                  </p:grpSpPr>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8753583" y="4801822"/>
                        <a:ext cx="1554402" cy="1492226"/>
                      </a:xfrm>
                      <a:prstGeom prst="rect">
                        <a:avLst/>
                      </a:prstGeom>
                    </p:spPr>
                  </p:pic>
                  <p:sp>
                    <p:nvSpPr>
                      <p:cNvPr id="10" name="Oval 9"/>
                      <p:cNvSpPr/>
                      <p:nvPr/>
                    </p:nvSpPr>
                    <p:spPr>
                      <a:xfrm>
                        <a:off x="9215919" y="5229545"/>
                        <a:ext cx="640080" cy="64008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rot="20304729">
                      <a:off x="9763773" y="3976323"/>
                      <a:ext cx="1188720" cy="1188720"/>
                      <a:chOff x="8753583" y="4801822"/>
                      <a:chExt cx="1498783" cy="1417642"/>
                    </a:xfrm>
                  </p:grpSpPr>
                  <p:pic>
                    <p:nvPicPr>
                      <p:cNvPr id="23" name="Picture 22"/>
                      <p:cNvPicPr>
                        <a:picLocks/>
                      </p:cNvPicPr>
                      <p:nvPr/>
                    </p:nvPicPr>
                    <p:blipFill>
                      <a:blip r:embed="rId4">
                        <a:clrChange>
                          <a:clrFrom>
                            <a:srgbClr val="FFFFFF"/>
                          </a:clrFrom>
                          <a:clrTo>
                            <a:srgbClr val="FFFFFF">
                              <a:alpha val="0"/>
                            </a:srgbClr>
                          </a:clrTo>
                        </a:clrChange>
                      </a:blip>
                      <a:stretch>
                        <a:fillRect/>
                      </a:stretch>
                    </p:blipFill>
                    <p:spPr>
                      <a:xfrm>
                        <a:off x="8753583" y="4801822"/>
                        <a:ext cx="1498783" cy="1417642"/>
                      </a:xfrm>
                      <a:prstGeom prst="rect">
                        <a:avLst/>
                      </a:prstGeom>
                    </p:spPr>
                  </p:pic>
                  <p:sp>
                    <p:nvSpPr>
                      <p:cNvPr id="26" name="Oval 25"/>
                      <p:cNvSpPr/>
                      <p:nvPr/>
                    </p:nvSpPr>
                    <p:spPr>
                      <a:xfrm>
                        <a:off x="9215919" y="5229545"/>
                        <a:ext cx="640080" cy="64008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rot="17864015">
                      <a:off x="8139110" y="4167738"/>
                      <a:ext cx="1050876" cy="1019252"/>
                      <a:chOff x="8753583" y="4801822"/>
                      <a:chExt cx="1554402" cy="1492226"/>
                    </a:xfrm>
                  </p:grpSpPr>
                  <p:pic>
                    <p:nvPicPr>
                      <p:cNvPr id="29" name="Picture 28"/>
                      <p:cNvPicPr>
                        <a:picLocks noChangeAspect="1"/>
                      </p:cNvPicPr>
                      <p:nvPr/>
                    </p:nvPicPr>
                    <p:blipFill>
                      <a:blip r:embed="rId4">
                        <a:clrChange>
                          <a:clrFrom>
                            <a:srgbClr val="FFFFFF"/>
                          </a:clrFrom>
                          <a:clrTo>
                            <a:srgbClr val="FFFFFF">
                              <a:alpha val="0"/>
                            </a:srgbClr>
                          </a:clrTo>
                        </a:clrChange>
                      </a:blip>
                      <a:stretch>
                        <a:fillRect/>
                      </a:stretch>
                    </p:blipFill>
                    <p:spPr>
                      <a:xfrm>
                        <a:off x="8753583" y="4801822"/>
                        <a:ext cx="1554402" cy="1492226"/>
                      </a:xfrm>
                      <a:prstGeom prst="rect">
                        <a:avLst/>
                      </a:prstGeom>
                    </p:spPr>
                  </p:pic>
                  <p:sp>
                    <p:nvSpPr>
                      <p:cNvPr id="30" name="Oval 29"/>
                      <p:cNvSpPr/>
                      <p:nvPr/>
                    </p:nvSpPr>
                    <p:spPr>
                      <a:xfrm>
                        <a:off x="9215919" y="5229545"/>
                        <a:ext cx="640080" cy="64008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9009233" y="5269623"/>
                      <a:ext cx="1002005"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OWL</a:t>
                      </a:r>
                    </a:p>
                  </p:txBody>
                </p:sp>
                <p:sp>
                  <p:nvSpPr>
                    <p:cNvPr id="20" name="Rectangle 19"/>
                    <p:cNvSpPr/>
                    <p:nvPr/>
                  </p:nvSpPr>
                  <p:spPr>
                    <a:xfrm>
                      <a:off x="8256104" y="4466655"/>
                      <a:ext cx="790345" cy="400110"/>
                    </a:xfrm>
                    <a:prstGeom prst="rect">
                      <a:avLst/>
                    </a:prstGeom>
                  </p:spPr>
                  <p:txBody>
                    <a:bodyPr wrap="none">
                      <a:spAutoFit/>
                    </a:bodyPr>
                    <a:lstStyle/>
                    <a:p>
                      <a:pPr algn="ctr"/>
                      <a:r>
                        <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SWRL</a:t>
                      </a:r>
                    </a:p>
                  </p:txBody>
                </p:sp>
                <p:sp>
                  <p:nvSpPr>
                    <p:cNvPr id="21" name="Rectangle 20"/>
                    <p:cNvSpPr/>
                    <p:nvPr/>
                  </p:nvSpPr>
                  <p:spPr>
                    <a:xfrm>
                      <a:off x="9896822" y="4365223"/>
                      <a:ext cx="924997" cy="369332"/>
                    </a:xfrm>
                    <a:prstGeom prst="rect">
                      <a:avLst/>
                    </a:prstGeom>
                  </p:spPr>
                  <p:txBody>
                    <a:bodyPr wrap="none">
                      <a:spAutoFit/>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SPARQL</a:t>
                      </a:r>
                    </a:p>
                  </p:txBody>
                </p:sp>
              </p:grpSp>
              <p:sp>
                <p:nvSpPr>
                  <p:cNvPr id="32" name="Rectangle 31"/>
                  <p:cNvSpPr/>
                  <p:nvPr/>
                </p:nvSpPr>
                <p:spPr>
                  <a:xfrm>
                    <a:off x="5838392" y="3604829"/>
                    <a:ext cx="1338828"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Rules</a:t>
                    </a:r>
                  </a:p>
                </p:txBody>
              </p:sp>
            </p:grpSp>
          </p:grpSp>
          <p:pic>
            <p:nvPicPr>
              <p:cNvPr id="35" name="Picture 34"/>
              <p:cNvPicPr>
                <a:picLocks noChangeAspect="1"/>
              </p:cNvPicPr>
              <p:nvPr/>
            </p:nvPicPr>
            <p:blipFill>
              <a:blip r:embed="rId5">
                <a:clrChange>
                  <a:clrFrom>
                    <a:srgbClr val="FFFFFF"/>
                  </a:clrFrom>
                  <a:clrTo>
                    <a:srgbClr val="FFFFFF">
                      <a:alpha val="0"/>
                    </a:srgbClr>
                  </a:clrTo>
                </a:clrChange>
              </a:blip>
              <a:stretch>
                <a:fillRect/>
              </a:stretch>
            </p:blipFill>
            <p:spPr>
              <a:xfrm>
                <a:off x="9904959" y="1858366"/>
                <a:ext cx="2143125" cy="214312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956328" y="4623593"/>
                <a:ext cx="2143125" cy="2143125"/>
              </a:xfrm>
              <a:prstGeom prst="rect">
                <a:avLst/>
              </a:prstGeom>
            </p:spPr>
          </p:pic>
          <p:sp>
            <p:nvSpPr>
              <p:cNvPr id="37" name="Rectangle 36"/>
              <p:cNvSpPr/>
              <p:nvPr/>
            </p:nvSpPr>
            <p:spPr>
              <a:xfrm>
                <a:off x="10052228" y="1349247"/>
                <a:ext cx="1848583"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Explainable</a:t>
                </a:r>
              </a:p>
            </p:txBody>
          </p:sp>
          <p:sp>
            <p:nvSpPr>
              <p:cNvPr id="38" name="Rectangle 37"/>
              <p:cNvSpPr/>
              <p:nvPr/>
            </p:nvSpPr>
            <p:spPr>
              <a:xfrm>
                <a:off x="9913022" y="4199983"/>
                <a:ext cx="2168094"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Interoperable</a:t>
                </a:r>
              </a:p>
            </p:txBody>
          </p:sp>
          <p:sp>
            <p:nvSpPr>
              <p:cNvPr id="41" name="Down Arrow 40"/>
              <p:cNvSpPr/>
              <p:nvPr/>
            </p:nvSpPr>
            <p:spPr>
              <a:xfrm rot="16200000">
                <a:off x="8395234" y="3597401"/>
                <a:ext cx="650362" cy="970460"/>
              </a:xfrm>
              <a:prstGeom prst="downArrow">
                <a:avLst>
                  <a:gd name="adj1" fmla="val 50000"/>
                  <a:gd name="adj2" fmla="val 84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Brace 41"/>
              <p:cNvSpPr/>
              <p:nvPr/>
            </p:nvSpPr>
            <p:spPr>
              <a:xfrm rot="10800000">
                <a:off x="9471795" y="1479478"/>
                <a:ext cx="332634" cy="5208997"/>
              </a:xfrm>
              <a:prstGeom prst="rightBrace">
                <a:avLst>
                  <a:gd name="adj1" fmla="val 8299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Rectangle 43"/>
            <p:cNvSpPr/>
            <p:nvPr/>
          </p:nvSpPr>
          <p:spPr>
            <a:xfrm>
              <a:off x="123290" y="1163199"/>
              <a:ext cx="7715897" cy="1477328"/>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A major challenge in modern AI systems is ensuring both explainability and interoperability, especially when dealing with independently developed black box models. Traditional ML approaches often treat models as isolated entities, each trained on separate datasets with no inherent connection to others. This fragmentation limits interpretability and prevents seamless knowledge integration. </a:t>
              </a:r>
              <a:endParaRPr lang="en-US" dirty="0"/>
            </a:p>
          </p:txBody>
        </p:sp>
        <p:sp>
          <p:nvSpPr>
            <p:cNvPr id="45" name="Rectangle 44"/>
            <p:cNvSpPr/>
            <p:nvPr/>
          </p:nvSpPr>
          <p:spPr>
            <a:xfrm>
              <a:off x="425489" y="5691072"/>
              <a:ext cx="6701384" cy="923330"/>
            </a:xfrm>
            <a:prstGeom prst="rect">
              <a:avLst/>
            </a:prstGeom>
            <a:solidFill>
              <a:schemeClr val="bg1">
                <a:lumMod val="85000"/>
              </a:schemeClr>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Our approach in this study, based on semantic ontology-driven representation, provides a solution to this problem by transforming disparate models into an interconnected, explainable reasoning system.</a:t>
              </a:r>
              <a:endParaRPr lang="en-US" dirty="0"/>
            </a:p>
          </p:txBody>
        </p:sp>
      </p:grpSp>
    </p:spTree>
    <p:extLst>
      <p:ext uri="{BB962C8B-B14F-4D97-AF65-F5344CB8AC3E}">
        <p14:creationId xmlns:p14="http://schemas.microsoft.com/office/powerpoint/2010/main" val="264930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0143" y="1074657"/>
            <a:ext cx="11455686" cy="5493812"/>
          </a:xfrm>
          <a:prstGeom prst="rect">
            <a:avLst/>
          </a:prstGeom>
        </p:spPr>
        <p:txBody>
          <a:bodyPr wrap="square">
            <a:spAutoFit/>
          </a:bodyPr>
          <a:lstStyle/>
          <a:p>
            <a:pPr indent="171450" algn="just">
              <a:spcBef>
                <a:spcPts val="200"/>
              </a:spcBef>
              <a:spcAft>
                <a:spcPts val="1200"/>
              </a:spcAft>
            </a:pPr>
            <a:r>
              <a:rPr lang="en-US" dirty="0">
                <a:latin typeface="Times New Roman" panose="02020603050405020304" pitchFamily="18" charset="0"/>
                <a:ea typeface="SimSun" panose="02010600030101010101" pitchFamily="2" charset="-122"/>
              </a:rPr>
              <a:t>What makes the black-box-to-semantic-rules transformation powerful is that, once within the same semantic framework, these rules act like interlocking puzzle pieces—naturally forming a logical chain that allows the reasoner to infer new knowledge. Unlike traditional AI models that operate in isolation, semantic reasoning provides mechanisms to seamlessly merge, compose, and extend knowledge representations while ensuring consistency and coherence. This is enabled by core principles of semantic reasoning:</a:t>
            </a:r>
            <a:endParaRPr lang="fi-FI" dirty="0">
              <a:latin typeface="Times New Roman" panose="02020603050405020304" pitchFamily="18" charset="0"/>
              <a:ea typeface="SimSun" panose="02010600030101010101" pitchFamily="2" charset="-122"/>
            </a:endParaRPr>
          </a:p>
          <a:p>
            <a:pPr marL="342900" marR="0" lvl="0" indent="-342900" algn="just">
              <a:spcBef>
                <a:spcPts val="600"/>
              </a:spcBef>
              <a:spcAft>
                <a:spcPts val="600"/>
              </a:spcAft>
              <a:buFont typeface="Symbol" panose="05050102010706020507" pitchFamily="18" charset="2"/>
              <a:buChar char=""/>
            </a:pPr>
            <a:r>
              <a:rPr lang="en-US" b="1" i="1" dirty="0">
                <a:solidFill>
                  <a:srgbClr val="7030A0"/>
                </a:solidFill>
                <a:latin typeface="Times New Roman" panose="02020603050405020304" pitchFamily="18" charset="0"/>
                <a:ea typeface="SimSun" panose="02010600030101010101" pitchFamily="2" charset="-122"/>
              </a:rPr>
              <a:t>Monotonic reasoning</a:t>
            </a:r>
            <a:r>
              <a:rPr lang="en-US" dirty="0">
                <a:latin typeface="Times New Roman" panose="02020603050405020304" pitchFamily="18" charset="0"/>
                <a:ea typeface="SimSun" panose="02010600030101010101" pitchFamily="2" charset="-122"/>
              </a:rPr>
              <a:t> ensures that once a fact is inferred, it remains valid unless explicitly revised. As new rule sets are integrated, they contribute additional knowledge rather than overriding or contradicting existing inferences, making our system robust and reliable in dynamic environments.</a:t>
            </a:r>
            <a:endParaRPr lang="fi-FI" dirty="0">
              <a:latin typeface="Times New Roman" panose="02020603050405020304" pitchFamily="18" charset="0"/>
              <a:ea typeface="SimSun" panose="02010600030101010101" pitchFamily="2" charset="-122"/>
            </a:endParaRPr>
          </a:p>
          <a:p>
            <a:pPr marL="342900" marR="0" lvl="0" indent="-342900" algn="just">
              <a:spcBef>
                <a:spcPts val="600"/>
              </a:spcBef>
              <a:spcAft>
                <a:spcPts val="600"/>
              </a:spcAft>
              <a:buFont typeface="Symbol" panose="05050102010706020507" pitchFamily="18" charset="2"/>
              <a:buChar char=""/>
            </a:pPr>
            <a:r>
              <a:rPr lang="en-US" b="1" i="1" dirty="0">
                <a:solidFill>
                  <a:srgbClr val="7030A0"/>
                </a:solidFill>
                <a:latin typeface="Times New Roman" panose="02020603050405020304" pitchFamily="18" charset="0"/>
                <a:ea typeface="SimSun" panose="02010600030101010101" pitchFamily="2" charset="-122"/>
              </a:rPr>
              <a:t>Open World Assumption </a:t>
            </a:r>
            <a:r>
              <a:rPr lang="en-US" dirty="0">
                <a:latin typeface="Times New Roman" panose="02020603050405020304" pitchFamily="18" charset="0"/>
                <a:ea typeface="SimSun" panose="02010600030101010101" pitchFamily="2" charset="-122"/>
              </a:rPr>
              <a:t>allows for incremental integration of models, even when complete information is unavailable. Unlike traditional databases, which assume that missing information is false (Closed World Assumption), semantic reasoning acknowledges potential unknowns, enabling flexible and adaptive inference.</a:t>
            </a:r>
            <a:endParaRPr lang="fi-FI" dirty="0">
              <a:latin typeface="Times New Roman" panose="02020603050405020304" pitchFamily="18" charset="0"/>
              <a:ea typeface="SimSun" panose="02010600030101010101" pitchFamily="2" charset="-122"/>
            </a:endParaRPr>
          </a:p>
          <a:p>
            <a:pPr marL="342900" marR="0" lvl="0" indent="-342900" algn="just">
              <a:spcBef>
                <a:spcPts val="600"/>
              </a:spcBef>
              <a:spcAft>
                <a:spcPts val="600"/>
              </a:spcAft>
              <a:buFont typeface="Symbol" panose="05050102010706020507" pitchFamily="18" charset="2"/>
              <a:buChar char=""/>
            </a:pPr>
            <a:r>
              <a:rPr lang="en-US" b="1" i="1" dirty="0">
                <a:solidFill>
                  <a:srgbClr val="7030A0"/>
                </a:solidFill>
                <a:latin typeface="Times New Roman" panose="02020603050405020304" pitchFamily="18" charset="0"/>
                <a:ea typeface="SimSun" panose="02010600030101010101" pitchFamily="2" charset="-122"/>
              </a:rPr>
              <a:t>Declarative and compositional nature of SWRL (Semantic Web Rule Language)</a:t>
            </a:r>
            <a:r>
              <a:rPr lang="en-US" dirty="0">
                <a:latin typeface="Times New Roman" panose="02020603050405020304" pitchFamily="18" charset="0"/>
                <a:ea typeface="SimSun" panose="02010600030101010101" pitchFamily="2" charset="-122"/>
              </a:rPr>
              <a:t> ensures that extracted rule sets remain modular and naturally composable, allowing the reasoner to infer new facts without explicit reprogramming. This characteristic enables effortless expansion of the system with additional models.</a:t>
            </a:r>
            <a:endParaRPr lang="fi-FI" dirty="0">
              <a:latin typeface="Times New Roman" panose="02020603050405020304" pitchFamily="18" charset="0"/>
              <a:ea typeface="SimSun" panose="02010600030101010101" pitchFamily="2" charset="-122"/>
            </a:endParaRPr>
          </a:p>
          <a:p>
            <a:pPr marL="342900" marR="0" lvl="0" indent="-342900" algn="just">
              <a:spcBef>
                <a:spcPts val="600"/>
              </a:spcBef>
              <a:spcAft>
                <a:spcPts val="600"/>
              </a:spcAft>
              <a:buFont typeface="Symbol" panose="05050102010706020507" pitchFamily="18" charset="2"/>
              <a:buChar char=""/>
            </a:pPr>
            <a:r>
              <a:rPr lang="en-US" b="1" i="1" dirty="0">
                <a:solidFill>
                  <a:srgbClr val="7030A0"/>
                </a:solidFill>
                <a:latin typeface="Times New Roman" panose="02020603050405020304" pitchFamily="18" charset="0"/>
                <a:ea typeface="SimSun" panose="02010600030101010101" pitchFamily="2" charset="-122"/>
              </a:rPr>
              <a:t>Ontology-based conflict resolution</a:t>
            </a:r>
            <a:r>
              <a:rPr lang="en-US" dirty="0">
                <a:latin typeface="Times New Roman" panose="02020603050405020304" pitchFamily="18" charset="0"/>
                <a:ea typeface="SimSun" panose="02010600030101010101" pitchFamily="2" charset="-122"/>
              </a:rPr>
              <a:t> systematically handles inconsistencies when integrating independently developed models. By aligning all rule sets under a common ontology, the reasoning framework prevents contradictions while ensuring interoperability between diverse AI components.</a:t>
            </a:r>
            <a:endParaRPr lang="fi-FI" dirty="0">
              <a:latin typeface="Times New Roman" panose="02020603050405020304" pitchFamily="18" charset="0"/>
              <a:ea typeface="SimSun" panose="02010600030101010101" pitchFamily="2" charset="-122"/>
            </a:endParaRPr>
          </a:p>
        </p:txBody>
      </p:sp>
      <p:sp>
        <p:nvSpPr>
          <p:cNvPr id="5" name="標題 1"/>
          <p:cNvSpPr>
            <a:spLocks noGrp="1"/>
          </p:cNvSpPr>
          <p:nvPr>
            <p:ph type="title"/>
          </p:nvPr>
        </p:nvSpPr>
        <p:spPr>
          <a:xfrm>
            <a:off x="452064" y="207489"/>
            <a:ext cx="11476234" cy="614444"/>
          </a:xfrm>
        </p:spPr>
        <p:txBody>
          <a:bodyPr>
            <a:noAutofit/>
          </a:bodyPr>
          <a:lstStyle/>
          <a:p>
            <a:pPr>
              <a:lnSpc>
                <a:spcPct val="100000"/>
              </a:lnSpc>
            </a:pPr>
            <a:r>
              <a:rPr lang="en-US" altLang="zh-TW" sz="3600" b="1" dirty="0">
                <a:solidFill>
                  <a:srgbClr val="FF0000"/>
                </a:solidFill>
                <a:latin typeface="Arial" panose="020B0604020202020204" pitchFamily="34" charset="0"/>
                <a:ea typeface="+mn-ea"/>
                <a:cs typeface="Arial" panose="020B0604020202020204" pitchFamily="34" charset="0"/>
              </a:rPr>
              <a:t>Why semantic rules? </a:t>
            </a:r>
            <a:r>
              <a:rPr lang="en-US" altLang="zh-TW" sz="2800" b="1" dirty="0">
                <a:solidFill>
                  <a:srgbClr val="FF0000"/>
                </a:solidFill>
                <a:latin typeface="Arial" panose="020B0604020202020204" pitchFamily="34" charset="0"/>
                <a:ea typeface="+mn-ea"/>
                <a:cs typeface="Arial" panose="020B0604020202020204" pitchFamily="34" charset="0"/>
              </a:rPr>
              <a:t>Core principles of semantic reasoning</a:t>
            </a:r>
            <a:endParaRPr lang="zh-TW" altLang="en-US" sz="2800" b="1"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608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351" y="6146384"/>
            <a:ext cx="11730049" cy="400110"/>
          </a:xfrm>
          <a:prstGeom prst="rect">
            <a:avLst/>
          </a:prstGeom>
          <a:solidFill>
            <a:schemeClr val="bg1">
              <a:lumMod val="85000"/>
            </a:schemeClr>
          </a:solidFill>
          <a:ln w="38100">
            <a:solidFill>
              <a:schemeClr val="tx1"/>
            </a:solidFill>
          </a:ln>
        </p:spPr>
        <p:txBody>
          <a:bodyPr wrap="square">
            <a:spAutoFit/>
          </a:bodyPr>
          <a:lstStyle/>
          <a:p>
            <a:r>
              <a:rPr lang="en-US" sz="2000" b="1" dirty="0">
                <a:solidFill>
                  <a:srgbClr val="FF0000"/>
                </a:solidFill>
                <a:latin typeface="Times New Roman" panose="02020603050405020304" pitchFamily="18" charset="0"/>
                <a:ea typeface="SimSun" panose="02010600030101010101" pitchFamily="2" charset="-122"/>
              </a:rPr>
              <a:t>NN (black box) → Synthetic Data Generation → Decision Tree → SWRL → ChatGPT API → Explanation</a:t>
            </a:r>
            <a:endParaRPr lang="en-US" sz="2000" b="1" dirty="0">
              <a:solidFill>
                <a:srgbClr val="FF0000"/>
              </a:solidFill>
            </a:endParaRPr>
          </a:p>
        </p:txBody>
      </p:sp>
      <p:sp>
        <p:nvSpPr>
          <p:cNvPr id="5" name="Rectangle 4"/>
          <p:cNvSpPr/>
          <p:nvPr/>
        </p:nvSpPr>
        <p:spPr>
          <a:xfrm>
            <a:off x="182554" y="31234"/>
            <a:ext cx="3824878" cy="2862322"/>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Our objective:</a:t>
            </a:r>
          </a:p>
          <a:p>
            <a:r>
              <a:rPr lang="en-US" sz="3600" b="1" dirty="0">
                <a:solidFill>
                  <a:srgbClr val="7030A0"/>
                </a:solidFill>
                <a:latin typeface="Arial" panose="020B0604020202020204" pitchFamily="34" charset="0"/>
                <a:cs typeface="Arial" panose="020B0604020202020204" pitchFamily="34" charset="0"/>
              </a:rPr>
              <a:t>Neuro-Symbolic eXplanation</a:t>
            </a:r>
            <a:r>
              <a:rPr lang="en-US" sz="3600" b="1" dirty="0">
                <a:solidFill>
                  <a:srgbClr val="FF0000"/>
                </a:solidFill>
                <a:latin typeface="Arial" panose="020B0604020202020204" pitchFamily="34" charset="0"/>
                <a:cs typeface="Arial" panose="020B0604020202020204" pitchFamily="34" charset="0"/>
              </a:rPr>
              <a:t> pipeline</a:t>
            </a:r>
          </a:p>
          <a:p>
            <a:r>
              <a:rPr lang="en-US" sz="3600" b="1" dirty="0">
                <a:solidFill>
                  <a:srgbClr val="FF0000"/>
                </a:solidFill>
                <a:latin typeface="Arial" panose="020B0604020202020204" pitchFamily="34" charset="0"/>
                <a:cs typeface="Arial" panose="020B0604020202020204" pitchFamily="34" charset="0"/>
              </a:rPr>
              <a:t>(</a:t>
            </a:r>
            <a:r>
              <a:rPr lang="en-US" sz="3600" b="1" dirty="0">
                <a:solidFill>
                  <a:srgbClr val="7030A0"/>
                </a:solidFill>
                <a:latin typeface="Arial" panose="020B0604020202020204" pitchFamily="34" charset="0"/>
                <a:cs typeface="Arial" panose="020B0604020202020204" pitchFamily="34" charset="0"/>
              </a:rPr>
              <a:t>NSX-pipeline</a:t>
            </a:r>
            <a:r>
              <a:rPr lang="en-US" sz="36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182551" y="3249593"/>
            <a:ext cx="11725296" cy="2913618"/>
          </a:xfrm>
          <a:prstGeom prst="rect">
            <a:avLst/>
          </a:prstGeom>
        </p:spPr>
        <p:txBody>
          <a:bodyPr wrap="square">
            <a:spAutoFit/>
          </a:bodyPr>
          <a:lstStyle/>
          <a:p>
            <a:pPr indent="171450" algn="just">
              <a:spcBef>
                <a:spcPts val="200"/>
              </a:spcBef>
            </a:pPr>
            <a:r>
              <a:rPr lang="en-US" sz="2400" dirty="0">
                <a:latin typeface="Times New Roman" panose="02020603050405020304" pitchFamily="18" charset="0"/>
                <a:ea typeface="SimSun" panose="02010600030101010101" pitchFamily="2" charset="-122"/>
              </a:rPr>
              <a:t> </a:t>
            </a:r>
            <a:r>
              <a:rPr lang="en-US" sz="2000" dirty="0">
                <a:latin typeface="Times New Roman" panose="02020603050405020304" pitchFamily="18" charset="0"/>
                <a:ea typeface="SimSun" panose="02010600030101010101" pitchFamily="2" charset="-122"/>
              </a:rPr>
              <a:t>As NNs become prevalent in industrial AI applications, their lack of interpretability remains a major challenge. Industry 4.0 and its evolution into Industry 5.0 demand not only high-performing AI models but also transparent, explainable, and interoperable systems that can integrate with existing semantic knowledge frameworks.</a:t>
            </a:r>
          </a:p>
          <a:p>
            <a:pPr indent="171450" algn="just">
              <a:spcBef>
                <a:spcPts val="200"/>
              </a:spcBef>
            </a:pPr>
            <a:endParaRPr lang="en-US" sz="800" dirty="0">
              <a:latin typeface="Times New Roman" panose="02020603050405020304" pitchFamily="18" charset="0"/>
              <a:ea typeface="SimSun" panose="02010600030101010101" pitchFamily="2" charset="-122"/>
            </a:endParaRPr>
          </a:p>
          <a:p>
            <a:pPr indent="171450" algn="just">
              <a:spcBef>
                <a:spcPts val="200"/>
              </a:spcBef>
            </a:pPr>
            <a:r>
              <a:rPr lang="en-US" sz="2400" b="1" i="1" dirty="0">
                <a:solidFill>
                  <a:srgbClr val="7030A0"/>
                </a:solidFill>
                <a:latin typeface="Times New Roman" panose="02020603050405020304" pitchFamily="18" charset="0"/>
                <a:ea typeface="SimSun" panose="02010600030101010101" pitchFamily="2" charset="-122"/>
              </a:rPr>
              <a:t> In this article, we introduce and experimentally study the Neuro-Symbolic eXplanation pipeline (NSX-pipeline)—a structured approach for transforming black box NNs into explainable, semantically structured models.</a:t>
            </a:r>
            <a:endParaRPr lang="fi-FI" sz="2400" b="1" i="1" dirty="0">
              <a:solidFill>
                <a:srgbClr val="7030A0"/>
              </a:solidFill>
              <a:latin typeface="Times New Roman" panose="02020603050405020304" pitchFamily="18" charset="0"/>
              <a:ea typeface="SimSun" panose="02010600030101010101" pitchFamily="2" charset="-122"/>
            </a:endParaRPr>
          </a:p>
          <a:p>
            <a:endParaRPr lang="en-US" sz="800" dirty="0">
              <a:latin typeface="Times New Roman" panose="02020603050405020304" pitchFamily="18" charset="0"/>
              <a:ea typeface="SimSun" panose="02010600030101010101" pitchFamily="2" charset="-122"/>
            </a:endParaRPr>
          </a:p>
          <a:p>
            <a:r>
              <a:rPr lang="en-US" sz="2400" dirty="0">
                <a:latin typeface="Times New Roman" panose="02020603050405020304" pitchFamily="18" charset="0"/>
                <a:ea typeface="SimSun" panose="02010600030101010101" pitchFamily="2" charset="-122"/>
              </a:rPr>
              <a:t>   The NSX-pipeline, can be written as:</a:t>
            </a:r>
            <a:endParaRPr lang="en-US" sz="2400" dirty="0"/>
          </a:p>
        </p:txBody>
      </p:sp>
      <p:grpSp>
        <p:nvGrpSpPr>
          <p:cNvPr id="18" name="Group 17"/>
          <p:cNvGrpSpPr/>
          <p:nvPr/>
        </p:nvGrpSpPr>
        <p:grpSpPr>
          <a:xfrm>
            <a:off x="4335302" y="127000"/>
            <a:ext cx="7282821" cy="3042623"/>
            <a:chOff x="1592239" y="1682429"/>
            <a:chExt cx="7282821" cy="3042623"/>
          </a:xfrm>
        </p:grpSpPr>
        <p:sp>
          <p:nvSpPr>
            <p:cNvPr id="19" name="Oval 18"/>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1" name="Group 20"/>
            <p:cNvGrpSpPr/>
            <p:nvPr/>
          </p:nvGrpSpPr>
          <p:grpSpPr>
            <a:xfrm>
              <a:off x="2085747" y="1811340"/>
              <a:ext cx="6324600" cy="2913712"/>
              <a:chOff x="5565547" y="4164247"/>
              <a:chExt cx="6324600" cy="2913712"/>
            </a:xfrm>
          </p:grpSpPr>
          <p:pic>
            <p:nvPicPr>
              <p:cNvPr id="33" name="Picture 32"/>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34" name="Picture 33"/>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35" name="Picture 34"/>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36" name="Picture 35"/>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37" name="Picture 36"/>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22" name="Oval 21"/>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24" name="Group 23"/>
            <p:cNvGrpSpPr/>
            <p:nvPr/>
          </p:nvGrpSpPr>
          <p:grpSpPr>
            <a:xfrm>
              <a:off x="1592239" y="2875599"/>
              <a:ext cx="1418892" cy="1417374"/>
              <a:chOff x="285457" y="4114800"/>
              <a:chExt cx="1060744" cy="1084732"/>
            </a:xfrm>
          </p:grpSpPr>
          <p:sp>
            <p:nvSpPr>
              <p:cNvPr id="31" name="Cube 30"/>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5" name="Picture 24"/>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6" name="Picture 25"/>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7" name="Oval 26"/>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9" name="Picture 28"/>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30" name="TextBox 29"/>
            <p:cNvSpPr txBox="1"/>
            <p:nvPr/>
          </p:nvSpPr>
          <p:spPr>
            <a:xfrm>
              <a:off x="3482177" y="16824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p:spTree>
    <p:extLst>
      <p:ext uri="{BB962C8B-B14F-4D97-AF65-F5344CB8AC3E}">
        <p14:creationId xmlns:p14="http://schemas.microsoft.com/office/powerpoint/2010/main" val="76473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470560" y="1950699"/>
            <a:ext cx="7282821" cy="3144223"/>
            <a:chOff x="1592239" y="1580829"/>
            <a:chExt cx="7282821" cy="3144223"/>
          </a:xfrm>
        </p:grpSpPr>
        <p:sp>
          <p:nvSpPr>
            <p:cNvPr id="25" name="Oval 24"/>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085747" y="1811340"/>
              <a:ext cx="6324600" cy="2913712"/>
              <a:chOff x="5565547" y="4164247"/>
              <a:chExt cx="6324600" cy="2913712"/>
            </a:xfrm>
          </p:grpSpPr>
          <p:pic>
            <p:nvPicPr>
              <p:cNvPr id="5" name="Picture 4"/>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8" name="Picture 7"/>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11" name="Oval 10"/>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18" name="Group 17"/>
            <p:cNvGrpSpPr/>
            <p:nvPr/>
          </p:nvGrpSpPr>
          <p:grpSpPr>
            <a:xfrm>
              <a:off x="1592239" y="2875599"/>
              <a:ext cx="1418892" cy="1417374"/>
              <a:chOff x="285457" y="4114800"/>
              <a:chExt cx="1060744" cy="1084732"/>
            </a:xfrm>
          </p:grpSpPr>
          <p:sp>
            <p:nvSpPr>
              <p:cNvPr id="16" name="Cube 15"/>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0" name="Picture 19"/>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3" name="Oval 22"/>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4" name="Picture 23"/>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26" name="TextBox 25"/>
            <p:cNvSpPr txBox="1"/>
            <p:nvPr/>
          </p:nvSpPr>
          <p:spPr>
            <a:xfrm>
              <a:off x="3520277" y="15808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p:pic>
        <p:nvPicPr>
          <p:cNvPr id="28" name="Picture 27"/>
          <p:cNvPicPr>
            <a:picLocks noChangeAspect="1"/>
          </p:cNvPicPr>
          <p:nvPr/>
        </p:nvPicPr>
        <p:blipFill>
          <a:blip r:embed="rId5">
            <a:clrChange>
              <a:clrFrom>
                <a:srgbClr val="F7F7F7"/>
              </a:clrFrom>
              <a:clrTo>
                <a:srgbClr val="F7F7F7">
                  <a:alpha val="0"/>
                </a:srgbClr>
              </a:clrTo>
            </a:clrChange>
          </a:blip>
          <a:stretch>
            <a:fillRect/>
          </a:stretch>
        </p:blipFill>
        <p:spPr>
          <a:xfrm>
            <a:off x="747734" y="3444331"/>
            <a:ext cx="1413590" cy="1250483"/>
          </a:xfrm>
          <a:prstGeom prst="rect">
            <a:avLst/>
          </a:prstGeom>
        </p:spPr>
      </p:pic>
      <p:pic>
        <p:nvPicPr>
          <p:cNvPr id="3" name="Picture 2"/>
          <p:cNvPicPr>
            <a:picLocks noChangeAspect="1"/>
          </p:cNvPicPr>
          <p:nvPr/>
        </p:nvPicPr>
        <p:blipFill>
          <a:blip r:embed="rId8">
            <a:clrChange>
              <a:clrFrom>
                <a:srgbClr val="F9F9F9"/>
              </a:clrFrom>
              <a:clrTo>
                <a:srgbClr val="F9F9F9">
                  <a:alpha val="0"/>
                </a:srgbClr>
              </a:clrTo>
            </a:clrChange>
          </a:blip>
          <a:stretch>
            <a:fillRect/>
          </a:stretch>
        </p:blipFill>
        <p:spPr>
          <a:xfrm>
            <a:off x="1003705" y="2492093"/>
            <a:ext cx="899613" cy="1276869"/>
          </a:xfrm>
          <a:prstGeom prst="rect">
            <a:avLst/>
          </a:prstGeom>
        </p:spPr>
      </p:pic>
      <p:sp>
        <p:nvSpPr>
          <p:cNvPr id="29" name="TextBox 28"/>
          <p:cNvSpPr txBox="1"/>
          <p:nvPr/>
        </p:nvSpPr>
        <p:spPr>
          <a:xfrm>
            <a:off x="977686" y="4047986"/>
            <a:ext cx="905084" cy="461665"/>
          </a:xfrm>
          <a:prstGeom prst="rect">
            <a:avLst/>
          </a:prstGeom>
          <a:solidFill>
            <a:srgbClr val="FFE800"/>
          </a:solidFill>
        </p:spPr>
        <p:txBody>
          <a:bodyPr wrap="square" rtlCol="0">
            <a:spAutoFit/>
          </a:bodyPr>
          <a:lstStyle/>
          <a:p>
            <a:r>
              <a:rPr lang="en-US" sz="2400" b="1" normalizeH="1" dirty="0">
                <a:solidFill>
                  <a:srgbClr val="0070C0"/>
                </a:solidFill>
                <a:latin typeface="Cooper Black" panose="0208090404030B020404" pitchFamily="18" charset="0"/>
              </a:rPr>
              <a:t>IRIS</a:t>
            </a:r>
          </a:p>
        </p:txBody>
      </p:sp>
      <p:sp>
        <p:nvSpPr>
          <p:cNvPr id="10" name="Rectangle 9"/>
          <p:cNvSpPr/>
          <p:nvPr/>
        </p:nvSpPr>
        <p:spPr>
          <a:xfrm>
            <a:off x="286336" y="5310698"/>
            <a:ext cx="11599523" cy="1446550"/>
          </a:xfrm>
          <a:prstGeom prst="rect">
            <a:avLst/>
          </a:prstGeom>
          <a:solidFill>
            <a:schemeClr val="bg1">
              <a:lumMod val="85000"/>
            </a:schemeClr>
          </a:solidFill>
          <a:ln w="381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Our experimental NSX-pipeline’s testing begins with the selection of several well-known public datasets. The goal is to get several trained NNs and use them further as black boxes to test the pipeline.</a:t>
            </a:r>
          </a:p>
          <a:p>
            <a:pPr algn="just"/>
            <a:endParaRPr lang="en-US" sz="800" dirty="0">
              <a:latin typeface="Times New Roman" panose="02020603050405020304" pitchFamily="18" charset="0"/>
              <a:ea typeface="SimSun" panose="02010600030101010101" pitchFamily="2" charset="-122"/>
            </a:endParaRPr>
          </a:p>
          <a:p>
            <a:pPr algn="just"/>
            <a:r>
              <a:rPr lang="en-US" dirty="0">
                <a:latin typeface="Times New Roman" panose="02020603050405020304" pitchFamily="18" charset="0"/>
                <a:ea typeface="SimSun" panose="02010600030101010101" pitchFamily="2" charset="-122"/>
              </a:rPr>
              <a:t>Experimental results, the code, and further details are available in: </a:t>
            </a:r>
            <a:r>
              <a:rPr lang="en-US"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hlinkClick r:id="rId9"/>
              </a:rPr>
              <a:t>https://ai.it.jyu.fi/experiments/</a:t>
            </a:r>
            <a:r>
              <a:rPr lang="en-US" dirty="0">
                <a:latin typeface="Times New Roman" panose="02020603050405020304" pitchFamily="18" charset="0"/>
                <a:ea typeface="SimSun" panose="02010600030101010101" pitchFamily="2" charset="-122"/>
                <a:hlinkClick r:id="rId9"/>
              </a:rPr>
              <a:t>NSX-pipeline</a:t>
            </a:r>
            <a:r>
              <a:rPr lang="en-US" dirty="0">
                <a:latin typeface="Times New Roman" panose="02020603050405020304" pitchFamily="18" charset="0"/>
                <a:ea typeface="Calibri" panose="020F0502020204030204" pitchFamily="34" charset="0"/>
                <a:hlinkClick r:id="rId9"/>
              </a:rPr>
              <a:t>/</a:t>
            </a:r>
            <a:r>
              <a:rPr lang="en-US"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SimSun" panose="02010600030101010101" pitchFamily="2" charset="-122"/>
              </a:rPr>
              <a:t>.</a:t>
            </a:r>
          </a:p>
          <a:p>
            <a:pPr algn="just"/>
            <a:endParaRPr lang="en-US" sz="800" dirty="0">
              <a:latin typeface="Times New Roman" panose="02020603050405020304" pitchFamily="18" charset="0"/>
              <a:ea typeface="SimSun" panose="02010600030101010101" pitchFamily="2" charset="-122"/>
            </a:endParaRPr>
          </a:p>
          <a:p>
            <a:pPr algn="just"/>
            <a:r>
              <a:rPr lang="en-US" dirty="0">
                <a:latin typeface="Times New Roman" panose="02020603050405020304" pitchFamily="18" charset="0"/>
                <a:ea typeface="SimSun" panose="02010600030101010101" pitchFamily="2" charset="-122"/>
              </a:rPr>
              <a:t>In the Figure, the whole process is shown originated with the popular Iris dataset [</a:t>
            </a:r>
            <a:r>
              <a:rPr lang="en-US" dirty="0">
                <a:latin typeface="Times New Roman" panose="02020603050405020304" pitchFamily="18" charset="0"/>
                <a:ea typeface="SimSun" panose="02010600030101010101" pitchFamily="2" charset="-122"/>
                <a:hlinkClick r:id="rId10"/>
              </a:rPr>
              <a:t>https://archive.ics.uci.edu/dataset/53/iris</a:t>
            </a:r>
            <a:r>
              <a:rPr lang="en-US" dirty="0">
                <a:latin typeface="Times New Roman" panose="02020603050405020304" pitchFamily="18" charset="0"/>
                <a:ea typeface="SimSun" panose="02010600030101010101" pitchFamily="2" charset="-122"/>
              </a:rPr>
              <a:t>].</a:t>
            </a:r>
            <a:endParaRPr lang="en-US" dirty="0"/>
          </a:p>
        </p:txBody>
      </p:sp>
      <p:sp>
        <p:nvSpPr>
          <p:cNvPr id="12" name="Rounded Rectangle 11"/>
          <p:cNvSpPr/>
          <p:nvPr/>
        </p:nvSpPr>
        <p:spPr>
          <a:xfrm>
            <a:off x="421237" y="2352779"/>
            <a:ext cx="2095928" cy="2674871"/>
          </a:xfrm>
          <a:prstGeom prst="roundRect">
            <a:avLst>
              <a:gd name="adj" fmla="val 10785"/>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617098" y="3618006"/>
            <a:ext cx="1767155" cy="734658"/>
          </a:xfrm>
          <a:prstGeom prst="rightArrow">
            <a:avLst>
              <a:gd name="adj1" fmla="val 50000"/>
              <a:gd name="adj2" fmla="val 77970"/>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8563" y="28109"/>
            <a:ext cx="5411108" cy="1200329"/>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Schema of experiments over the NSX-pipeline</a:t>
            </a:r>
          </a:p>
        </p:txBody>
      </p:sp>
      <p:sp>
        <p:nvSpPr>
          <p:cNvPr id="19" name="Rectangle 18"/>
          <p:cNvSpPr/>
          <p:nvPr/>
        </p:nvSpPr>
        <p:spPr>
          <a:xfrm>
            <a:off x="6174769" y="82792"/>
            <a:ext cx="5935409" cy="1600438"/>
          </a:xfrm>
          <a:prstGeom prst="rect">
            <a:avLst/>
          </a:prstGeom>
          <a:solidFill>
            <a:schemeClr val="bg1">
              <a:lumMod val="85000"/>
            </a:schemeClr>
          </a:solidFill>
          <a:ln w="25400">
            <a:solidFill>
              <a:schemeClr val="tx1"/>
            </a:solidFill>
          </a:ln>
        </p:spPr>
        <p:txBody>
          <a:bodyPr wrap="square">
            <a:spAutoFit/>
          </a:bodyPr>
          <a:lstStyle/>
          <a:p>
            <a:pPr algn="just"/>
            <a:r>
              <a:rPr lang="en-US" sz="1400" dirty="0">
                <a:latin typeface="Times New Roman" panose="02020603050405020304" pitchFamily="18" charset="0"/>
                <a:ea typeface="SimSun" panose="02010600030101010101" pitchFamily="2" charset="-122"/>
              </a:rPr>
              <a:t>The choice of the Iris dataset to demonstrate our experimental study on the NSX-pipeline is motivated by practical considerations that align with the objectives of Industry 4.0 and smart manufacturing. While </a:t>
            </a:r>
            <a:r>
              <a:rPr lang="en-US" sz="1400" b="1" i="1" dirty="0">
                <a:solidFill>
                  <a:srgbClr val="7030A0"/>
                </a:solidFill>
                <a:latin typeface="Times New Roman" panose="02020603050405020304" pitchFamily="18" charset="0"/>
                <a:ea typeface="SimSun" panose="02010600030101010101" pitchFamily="2" charset="-122"/>
              </a:rPr>
              <a:t>Iris</a:t>
            </a:r>
            <a:r>
              <a:rPr lang="en-US" sz="1400" dirty="0">
                <a:latin typeface="Times New Roman" panose="02020603050405020304" pitchFamily="18" charset="0"/>
                <a:ea typeface="SimSun" panose="02010600030101010101" pitchFamily="2" charset="-122"/>
              </a:rPr>
              <a:t> is traditionally associated with biological classification, its use here serves as </a:t>
            </a:r>
            <a:r>
              <a:rPr lang="en-US" sz="1400" b="1" i="1" dirty="0">
                <a:solidFill>
                  <a:srgbClr val="7030A0"/>
                </a:solidFill>
                <a:latin typeface="Times New Roman" panose="02020603050405020304" pitchFamily="18" charset="0"/>
                <a:ea typeface="SimSun" panose="02010600030101010101" pitchFamily="2" charset="-122"/>
              </a:rPr>
              <a:t>a neutral, well-understood example</a:t>
            </a:r>
            <a:r>
              <a:rPr lang="en-US" sz="1400" dirty="0">
                <a:latin typeface="Times New Roman" panose="02020603050405020304" pitchFamily="18" charset="0"/>
                <a:ea typeface="SimSun" panose="02010600030101010101" pitchFamily="2" charset="-122"/>
              </a:rPr>
              <a:t> that allows us to clearly demonstrate our methodology in a structured and reproducible manner. Our approach—converting a black box NN into an explainable ontology with SWRL rules—is highly </a:t>
            </a:r>
            <a:r>
              <a:rPr lang="en-US" sz="1400" b="1" i="1" dirty="0">
                <a:solidFill>
                  <a:srgbClr val="7030A0"/>
                </a:solidFill>
                <a:latin typeface="Times New Roman" panose="02020603050405020304" pitchFamily="18" charset="0"/>
                <a:ea typeface="SimSun" panose="02010600030101010101" pitchFamily="2" charset="-122"/>
              </a:rPr>
              <a:t>domain-agnostic</a:t>
            </a:r>
            <a:r>
              <a:rPr lang="en-US" sz="1400" dirty="0">
                <a:latin typeface="Times New Roman" panose="02020603050405020304" pitchFamily="18" charset="0"/>
                <a:ea typeface="SimSun" panose="02010600030101010101" pitchFamily="2" charset="-122"/>
              </a:rPr>
              <a:t>.</a:t>
            </a:r>
            <a:endParaRPr lang="en-US" sz="1400" dirty="0"/>
          </a:p>
        </p:txBody>
      </p:sp>
      <p:pic>
        <p:nvPicPr>
          <p:cNvPr id="31" name="Picture 30"/>
          <p:cNvPicPr>
            <a:picLocks noChangeAspect="1"/>
          </p:cNvPicPr>
          <p:nvPr/>
        </p:nvPicPr>
        <p:blipFill>
          <a:blip r:embed="rId11"/>
          <a:stretch>
            <a:fillRect/>
          </a:stretch>
        </p:blipFill>
        <p:spPr>
          <a:xfrm>
            <a:off x="2833074" y="1312570"/>
            <a:ext cx="2048802" cy="1202493"/>
          </a:xfrm>
          <a:prstGeom prst="rect">
            <a:avLst/>
          </a:prstGeom>
          <a:ln w="25400">
            <a:solidFill>
              <a:schemeClr val="tx1"/>
            </a:solidFill>
          </a:ln>
        </p:spPr>
      </p:pic>
    </p:spTree>
    <p:extLst>
      <p:ext uri="{BB962C8B-B14F-4D97-AF65-F5344CB8AC3E}">
        <p14:creationId xmlns:p14="http://schemas.microsoft.com/office/powerpoint/2010/main" val="266145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110962" y="161219"/>
            <a:ext cx="7282821" cy="3144223"/>
            <a:chOff x="1592239" y="1580829"/>
            <a:chExt cx="7282821" cy="3144223"/>
          </a:xfrm>
        </p:grpSpPr>
        <p:sp>
          <p:nvSpPr>
            <p:cNvPr id="25" name="Oval 24"/>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085747" y="1811340"/>
              <a:ext cx="6324600" cy="2913712"/>
              <a:chOff x="5565547" y="4164247"/>
              <a:chExt cx="6324600" cy="2913712"/>
            </a:xfrm>
          </p:grpSpPr>
          <p:pic>
            <p:nvPicPr>
              <p:cNvPr id="5" name="Picture 4"/>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8" name="Picture 7"/>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11" name="Oval 10"/>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18" name="Group 17"/>
            <p:cNvGrpSpPr/>
            <p:nvPr/>
          </p:nvGrpSpPr>
          <p:grpSpPr>
            <a:xfrm>
              <a:off x="1592239" y="2875599"/>
              <a:ext cx="1418892" cy="1417374"/>
              <a:chOff x="285457" y="4114800"/>
              <a:chExt cx="1060744" cy="1084732"/>
            </a:xfrm>
          </p:grpSpPr>
          <p:sp>
            <p:nvSpPr>
              <p:cNvPr id="16" name="Cube 15"/>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0" name="Picture 19"/>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3" name="Oval 22"/>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4" name="Picture 23"/>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26" name="TextBox 25"/>
            <p:cNvSpPr txBox="1"/>
            <p:nvPr/>
          </p:nvSpPr>
          <p:spPr>
            <a:xfrm>
              <a:off x="3520277" y="15808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p:sp>
        <p:nvSpPr>
          <p:cNvPr id="10" name="Rectangle 9"/>
          <p:cNvSpPr/>
          <p:nvPr/>
        </p:nvSpPr>
        <p:spPr>
          <a:xfrm>
            <a:off x="343791" y="3488321"/>
            <a:ext cx="11315929" cy="3277820"/>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     Instead of using the original dataset, we treat the trained NN as an oracle to generate labeled synthetic data. We explored two approaches:</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the first, more optimistic scenario, we assumed access to class proportions and attribute value ranges, generating random samples until the class distributions matched those of the original dataset.</a:t>
            </a:r>
          </a:p>
          <a:p>
            <a:pPr marL="342900" indent="-3429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the second, more realistic scenario, we only had information about attribute ranges and generated data until all classes had at least a minimum number of samples, allowing natural class proportions to emerge.</a:t>
            </a:r>
          </a:p>
          <a:p>
            <a:pPr algn="just">
              <a:spcBef>
                <a:spcPts val="600"/>
              </a:spcBef>
              <a:spcAft>
                <a:spcPts val="600"/>
              </a:spcAft>
            </a:pPr>
            <a:r>
              <a:rPr lang="en-US" sz="2000" dirty="0">
                <a:latin typeface="Times New Roman" panose="02020603050405020304" pitchFamily="18" charset="0"/>
                <a:cs typeface="Times New Roman" panose="02020603050405020304" pitchFamily="18" charset="0"/>
              </a:rPr>
              <a:t>     In both cases, random feature values were assigned labels based on the NN’s highest predicted probability.</a:t>
            </a:r>
          </a:p>
          <a:p>
            <a:pPr algn="just"/>
            <a:r>
              <a:rPr lang="en-US" sz="2000" dirty="0">
                <a:latin typeface="Times New Roman" panose="02020603050405020304" pitchFamily="18" charset="0"/>
                <a:cs typeface="Times New Roman" panose="02020603050405020304" pitchFamily="18" charset="0"/>
              </a:rPr>
              <a:t>     To validate the quality of the synthetic data, we trained a decision tree on it and tested its performance against the original dataset, achieving an accuracy between 86% and 90%. This result suggests that the synthetic dataset effectively captures decision boundaries, enabling generalization to real data.</a:t>
            </a:r>
          </a:p>
        </p:txBody>
      </p:sp>
      <p:sp>
        <p:nvSpPr>
          <p:cNvPr id="30" name="Rectangle 29"/>
          <p:cNvSpPr/>
          <p:nvPr/>
        </p:nvSpPr>
        <p:spPr>
          <a:xfrm>
            <a:off x="458711" y="480835"/>
            <a:ext cx="2879572" cy="1754326"/>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Synthetic data generation</a:t>
            </a:r>
          </a:p>
        </p:txBody>
      </p:sp>
      <p:sp>
        <p:nvSpPr>
          <p:cNvPr id="2" name="Oval 1"/>
          <p:cNvSpPr/>
          <p:nvPr/>
        </p:nvSpPr>
        <p:spPr>
          <a:xfrm>
            <a:off x="5609666" y="1246251"/>
            <a:ext cx="1188720" cy="118872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13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13703" y="161219"/>
            <a:ext cx="7282821" cy="3144223"/>
            <a:chOff x="1592239" y="1580829"/>
            <a:chExt cx="7282821" cy="3144223"/>
          </a:xfrm>
        </p:grpSpPr>
        <p:sp>
          <p:nvSpPr>
            <p:cNvPr id="25" name="Oval 24"/>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085747" y="1811340"/>
              <a:ext cx="6324600" cy="2913712"/>
              <a:chOff x="5565547" y="4164247"/>
              <a:chExt cx="6324600" cy="2913712"/>
            </a:xfrm>
          </p:grpSpPr>
          <p:pic>
            <p:nvPicPr>
              <p:cNvPr id="5" name="Picture 4"/>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8" name="Picture 7"/>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11" name="Oval 10"/>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18" name="Group 17"/>
            <p:cNvGrpSpPr/>
            <p:nvPr/>
          </p:nvGrpSpPr>
          <p:grpSpPr>
            <a:xfrm>
              <a:off x="1592239" y="2875599"/>
              <a:ext cx="1418892" cy="1417374"/>
              <a:chOff x="285457" y="4114800"/>
              <a:chExt cx="1060744" cy="1084732"/>
            </a:xfrm>
          </p:grpSpPr>
          <p:sp>
            <p:nvSpPr>
              <p:cNvPr id="16" name="Cube 15"/>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0" name="Picture 19"/>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3" name="Oval 22"/>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4" name="Picture 23"/>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26" name="TextBox 25"/>
            <p:cNvSpPr txBox="1"/>
            <p:nvPr/>
          </p:nvSpPr>
          <p:spPr>
            <a:xfrm>
              <a:off x="3520277" y="15808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p:sp>
        <p:nvSpPr>
          <p:cNvPr id="10" name="Rectangle 9"/>
          <p:cNvSpPr/>
          <p:nvPr/>
        </p:nvSpPr>
        <p:spPr>
          <a:xfrm>
            <a:off x="343792" y="3488321"/>
            <a:ext cx="11574230" cy="3216265"/>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 the synthetic dataset in place, the next step involves training a decision tree that learns the classification patterns encoded by the NN. Decision trees provide an intuitive and interpretable model structure where classification is based on a sequence of attribute-value comparisons. The key considerations in this phase include:</a:t>
            </a:r>
            <a:endParaRPr lang="fi-FI"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n-US" sz="1600" b="1" i="1" dirty="0">
                <a:solidFill>
                  <a:srgbClr val="7030A0"/>
                </a:solidFill>
                <a:latin typeface="Times New Roman" panose="02020603050405020304" pitchFamily="18" charset="0"/>
                <a:cs typeface="Times New Roman" panose="02020603050405020304" pitchFamily="18" charset="0"/>
              </a:rPr>
              <a:t>Tree depth constraint</a:t>
            </a:r>
            <a:r>
              <a:rPr lang="en-US" sz="1600" dirty="0">
                <a:latin typeface="Times New Roman" panose="02020603050405020304" pitchFamily="18" charset="0"/>
                <a:cs typeface="Times New Roman" panose="02020603050405020304" pitchFamily="18" charset="0"/>
              </a:rPr>
              <a:t>: To maintain readability and generalization, we limit the depth of the decision tree to a predefined value (e.g., 3). This introduces controlled ambiguity in classification but ensures that rules remain manageable and human-comprehensible;</a:t>
            </a:r>
            <a:endParaRPr lang="fi-FI" sz="1600" dirty="0">
              <a:latin typeface="Times New Roman" panose="02020603050405020304" pitchFamily="18" charset="0"/>
              <a:cs typeface="Times New Roman" panose="02020603050405020304" pitchFamily="18" charset="0"/>
            </a:endParaRPr>
          </a:p>
          <a:p>
            <a:pPr marL="285750" lvl="0" indent="-285750" algn="just">
              <a:spcBef>
                <a:spcPts val="300"/>
              </a:spcBef>
              <a:spcAft>
                <a:spcPts val="300"/>
              </a:spcAft>
              <a:buFont typeface="Arial" panose="020B0604020202020204" pitchFamily="34" charset="0"/>
              <a:buChar char="•"/>
            </a:pPr>
            <a:r>
              <a:rPr lang="en-US" sz="1600" b="1" i="1" dirty="0">
                <a:solidFill>
                  <a:srgbClr val="7030A0"/>
                </a:solidFill>
                <a:latin typeface="Times New Roman" panose="02020603050405020304" pitchFamily="18" charset="0"/>
                <a:cs typeface="Times New Roman" panose="02020603050405020304" pitchFamily="18" charset="0"/>
              </a:rPr>
              <a:t>Rule consistency and completeness</a:t>
            </a:r>
            <a:r>
              <a:rPr lang="en-US" sz="1600" dirty="0">
                <a:latin typeface="Times New Roman" panose="02020603050405020304" pitchFamily="18" charset="0"/>
                <a:cs typeface="Times New Roman" panose="02020603050405020304" pitchFamily="18" charset="0"/>
              </a:rPr>
              <a:t>: While learning from data, we ensure that the decision tree rules are neither inconsistent (contradictory decisions for similar instances) nor redundant (overlapping rules leading to the same outcome);</a:t>
            </a:r>
            <a:endParaRPr lang="fi-FI" sz="1600" dirty="0">
              <a:latin typeface="Times New Roman" panose="02020603050405020304" pitchFamily="18" charset="0"/>
              <a:cs typeface="Times New Roman" panose="02020603050405020304" pitchFamily="18" charset="0"/>
            </a:endParaRPr>
          </a:p>
          <a:p>
            <a:pPr marL="285750" lvl="0" indent="-285750" algn="just">
              <a:spcAft>
                <a:spcPts val="600"/>
              </a:spcAft>
              <a:buFont typeface="Arial" panose="020B0604020202020204" pitchFamily="34" charset="0"/>
              <a:buChar char="•"/>
            </a:pPr>
            <a:r>
              <a:rPr lang="en-US" sz="1600" b="1" i="1" dirty="0">
                <a:solidFill>
                  <a:srgbClr val="7030A0"/>
                </a:solidFill>
                <a:latin typeface="Times New Roman" panose="02020603050405020304" pitchFamily="18" charset="0"/>
                <a:cs typeface="Times New Roman" panose="02020603050405020304" pitchFamily="18" charset="0"/>
              </a:rPr>
              <a:t>Overfitting prevention</a:t>
            </a:r>
            <a:r>
              <a:rPr lang="en-US" sz="1600" dirty="0">
                <a:latin typeface="Times New Roman" panose="02020603050405020304" pitchFamily="18" charset="0"/>
                <a:cs typeface="Times New Roman" panose="02020603050405020304" pitchFamily="18" charset="0"/>
              </a:rPr>
              <a:t>: The decision tree is trained with pruning strategies to avoid capturing noise from the synthetic dataset while retaining the key classification patterns.</a:t>
            </a:r>
            <a:endParaRPr lang="fi-FI" sz="1600"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Once the decision tree is fully trained, each decision path represents a classification rule that maps a combination of attribute constraints to a specific class.</a:t>
            </a:r>
            <a:endParaRPr lang="en-US" sz="2000" dirty="0">
              <a:latin typeface="Times New Roman" panose="02020603050405020304" pitchFamily="18" charset="0"/>
              <a:cs typeface="Times New Roman" panose="02020603050405020304" pitchFamily="18" charset="0"/>
            </a:endParaRPr>
          </a:p>
        </p:txBody>
      </p:sp>
      <p:sp>
        <p:nvSpPr>
          <p:cNvPr id="30" name="Rectangle 29"/>
          <p:cNvSpPr/>
          <p:nvPr/>
        </p:nvSpPr>
        <p:spPr>
          <a:xfrm>
            <a:off x="92467" y="480835"/>
            <a:ext cx="3448824" cy="1754326"/>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Decision tree induction from synthetic data</a:t>
            </a:r>
          </a:p>
        </p:txBody>
      </p:sp>
      <p:sp>
        <p:nvSpPr>
          <p:cNvPr id="2" name="Oval 1"/>
          <p:cNvSpPr/>
          <p:nvPr/>
        </p:nvSpPr>
        <p:spPr>
          <a:xfrm>
            <a:off x="6760367" y="1246251"/>
            <a:ext cx="1188720" cy="118872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23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13703" y="161219"/>
            <a:ext cx="7282821" cy="3144223"/>
            <a:chOff x="1592239" y="1580829"/>
            <a:chExt cx="7282821" cy="3144223"/>
          </a:xfrm>
        </p:grpSpPr>
        <p:sp>
          <p:nvSpPr>
            <p:cNvPr id="25" name="Oval 24"/>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085747" y="1811340"/>
              <a:ext cx="6324600" cy="2913712"/>
              <a:chOff x="5565547" y="4164247"/>
              <a:chExt cx="6324600" cy="2913712"/>
            </a:xfrm>
          </p:grpSpPr>
          <p:pic>
            <p:nvPicPr>
              <p:cNvPr id="5" name="Picture 4"/>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8" name="Picture 7"/>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11" name="Oval 10"/>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18" name="Group 17"/>
            <p:cNvGrpSpPr/>
            <p:nvPr/>
          </p:nvGrpSpPr>
          <p:grpSpPr>
            <a:xfrm>
              <a:off x="1592239" y="2875599"/>
              <a:ext cx="1418892" cy="1417374"/>
              <a:chOff x="285457" y="4114800"/>
              <a:chExt cx="1060744" cy="1084732"/>
            </a:xfrm>
          </p:grpSpPr>
          <p:sp>
            <p:nvSpPr>
              <p:cNvPr id="16" name="Cube 15"/>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0" name="Picture 19"/>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3" name="Oval 22"/>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4" name="Picture 23"/>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26" name="TextBox 25"/>
            <p:cNvSpPr txBox="1"/>
            <p:nvPr/>
          </p:nvSpPr>
          <p:spPr>
            <a:xfrm>
              <a:off x="3520277" y="15808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mc:AlternateContent xmlns:mc="http://schemas.openxmlformats.org/markup-compatibility/2006" xmlns:a14="http://schemas.microsoft.com/office/drawing/2010/main">
        <mc:Choice Requires="a14">
          <p:sp>
            <p:nvSpPr>
              <p:cNvPr id="10" name="Rectangle 9"/>
              <p:cNvSpPr/>
              <p:nvPr/>
            </p:nvSpPr>
            <p:spPr>
              <a:xfrm>
                <a:off x="92467" y="3539691"/>
                <a:ext cx="11969394" cy="3000821"/>
              </a:xfrm>
              <a:prstGeom prst="rect">
                <a:avLst/>
              </a:prstGeom>
              <a:solidFill>
                <a:schemeClr val="bg1">
                  <a:lumMod val="85000"/>
                </a:schemeClr>
              </a:solidFill>
              <a:ln w="38100">
                <a:solidFill>
                  <a:schemeClr val="tx1"/>
                </a:solidFill>
              </a:ln>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extracted decision tree rules are translated into SWRL rules and embedded within an ontology consisting of:</a:t>
                </a:r>
                <a:endParaRPr lang="fi-FI"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An upper class “</a:t>
                </a:r>
                <a:r>
                  <a:rPr lang="en-US" sz="1400" b="1" dirty="0">
                    <a:solidFill>
                      <a:srgbClr val="7030A0"/>
                    </a:solidFill>
                    <a:latin typeface="Times New Roman" panose="02020603050405020304" pitchFamily="18" charset="0"/>
                    <a:cs typeface="Times New Roman" panose="02020603050405020304" pitchFamily="18" charset="0"/>
                  </a:rPr>
                  <a:t>Unclassified</a:t>
                </a:r>
                <a:r>
                  <a:rPr lang="en-US" sz="1400" dirty="0">
                    <a:latin typeface="Times New Roman" panose="02020603050405020304" pitchFamily="18" charset="0"/>
                    <a:cs typeface="Times New Roman" panose="02020603050405020304" pitchFamily="18" charset="0"/>
                  </a:rPr>
                  <a:t>”, representing initially unlabeled samples;</a:t>
                </a:r>
                <a:endParaRPr lang="fi-FI"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a:rPr lang="en-US" sz="1400" b="1">
                        <a:solidFill>
                          <a:srgbClr val="7030A0"/>
                        </a:solidFill>
                        <a:latin typeface="Cambria Math" panose="02040503050406030204" pitchFamily="18" charset="0"/>
                        <a:cs typeface="Times New Roman" panose="02020603050405020304" pitchFamily="18" charset="0"/>
                      </a:rPr>
                      <m:t>𝑚</m:t>
                    </m:r>
                  </m:oMath>
                </a14:m>
                <a:r>
                  <a:rPr lang="en-US" sz="1400" dirty="0">
                    <a:latin typeface="Times New Roman" panose="02020603050405020304" pitchFamily="18" charset="0"/>
                    <a:cs typeface="Times New Roman" panose="02020603050405020304" pitchFamily="18" charset="0"/>
                  </a:rPr>
                  <a:t> subclasses, corresponding to the classification outcomes;</a:t>
                </a:r>
                <a:endParaRPr lang="fi-FI"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a:rPr lang="en-US" sz="1400" b="1">
                        <a:solidFill>
                          <a:srgbClr val="7030A0"/>
                        </a:solidFill>
                        <a:latin typeface="Cambria Math" panose="02040503050406030204" pitchFamily="18" charset="0"/>
                        <a:cs typeface="Times New Roman" panose="02020603050405020304" pitchFamily="18" charset="0"/>
                      </a:rPr>
                      <m:t>𝑛</m:t>
                    </m:r>
                  </m:oMath>
                </a14:m>
                <a:r>
                  <a:rPr lang="en-US" sz="1400" dirty="0">
                    <a:latin typeface="Times New Roman" panose="02020603050405020304" pitchFamily="18" charset="0"/>
                    <a:cs typeface="Times New Roman" panose="02020603050405020304" pitchFamily="18" charset="0"/>
                  </a:rPr>
                  <a:t> datatype properties, corresponding to the original input attributes;</a:t>
                </a:r>
                <a:endParaRPr lang="fi-FI" sz="1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SWRL Rules, derived from the decision tree, specifying classification conditions.</a:t>
                </a:r>
                <a:endParaRPr lang="fi-FI" sz="1400" dirty="0">
                  <a:latin typeface="Times New Roman" panose="02020603050405020304" pitchFamily="18" charset="0"/>
                  <a:cs typeface="Times New Roman" panose="02020603050405020304" pitchFamily="18" charset="0"/>
                </a:endParaRPr>
              </a:p>
              <a:p>
                <a:pPr>
                  <a:spcBef>
                    <a:spcPts val="600"/>
                  </a:spcBef>
                  <a:spcAft>
                    <a:spcPts val="600"/>
                  </a:spcAft>
                </a:pPr>
                <a:r>
                  <a:rPr lang="en-US" sz="1600" dirty="0">
                    <a:latin typeface="Times New Roman" panose="02020603050405020304" pitchFamily="18" charset="0"/>
                    <a:cs typeface="Times New Roman" panose="02020603050405020304" pitchFamily="18" charset="0"/>
                  </a:rPr>
                  <a:t>     Each SWRL rule follows a structured format, for example:</a:t>
                </a:r>
                <a:endParaRPr lang="fi-FI" sz="1600" dirty="0">
                  <a:latin typeface="Times New Roman" panose="02020603050405020304" pitchFamily="18" charset="0"/>
                  <a:cs typeface="Times New Roman" panose="02020603050405020304" pitchFamily="18" charset="0"/>
                </a:endParaRPr>
              </a:p>
              <a:p>
                <a:r>
                  <a:rPr lang="en-US" sz="1600" b="1" dirty="0"/>
                  <a:t>          </a:t>
                </a:r>
                <a14:m>
                  <m:oMath xmlns:m="http://schemas.openxmlformats.org/officeDocument/2006/math">
                    <m:r>
                      <a:rPr lang="en-US" sz="1600" b="1" i="1" smtClean="0">
                        <a:solidFill>
                          <a:srgbClr val="7030A0"/>
                        </a:solidFill>
                        <a:latin typeface="Cambria Math" panose="02040503050406030204" pitchFamily="18" charset="0"/>
                      </a:rPr>
                      <m:t>𝐔𝐧𝐜𝐥𝐚𝐬𝐬𝐢𝐟𝐢𝐞𝐝</m:t>
                    </m:r>
                    <m:d>
                      <m:dPr>
                        <m:ctrlPr>
                          <a:rPr lang="fi-FI" sz="1600" i="1">
                            <a:solidFill>
                              <a:srgbClr val="7030A0"/>
                            </a:solidFill>
                            <a:latin typeface="Cambria Math" panose="02040503050406030204" pitchFamily="18" charset="0"/>
                          </a:rPr>
                        </m:ctrlPr>
                      </m:dPr>
                      <m:e>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𝑝</m:t>
                        </m:r>
                      </m:e>
                    </m:d>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h𝑎𝑠𝐹</m:t>
                    </m:r>
                    <m:r>
                      <a:rPr lang="en-US" sz="1600" i="1">
                        <a:solidFill>
                          <a:srgbClr val="7030A0"/>
                        </a:solidFill>
                        <a:latin typeface="Cambria Math" panose="02040503050406030204" pitchFamily="18" charset="0"/>
                      </a:rPr>
                      <m:t>0</m:t>
                    </m:r>
                    <m:d>
                      <m:dPr>
                        <m:ctrlPr>
                          <a:rPr lang="fi-FI" sz="1600" i="1">
                            <a:solidFill>
                              <a:srgbClr val="7030A0"/>
                            </a:solidFill>
                            <a:latin typeface="Cambria Math" panose="02040503050406030204" pitchFamily="18" charset="0"/>
                          </a:rPr>
                        </m:ctrlPr>
                      </m:dPr>
                      <m:e>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𝑝</m:t>
                        </m:r>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𝑥</m:t>
                        </m:r>
                        <m:r>
                          <a:rPr lang="en-US" sz="1600" i="1">
                            <a:solidFill>
                              <a:srgbClr val="7030A0"/>
                            </a:solidFill>
                            <a:latin typeface="Cambria Math" panose="02040503050406030204" pitchFamily="18" charset="0"/>
                          </a:rPr>
                          <m:t>1</m:t>
                        </m:r>
                      </m:e>
                    </m:d>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h𝑎𝑠𝐹</m:t>
                    </m:r>
                    <m:r>
                      <a:rPr lang="en-US" sz="1600" i="1">
                        <a:solidFill>
                          <a:srgbClr val="7030A0"/>
                        </a:solidFill>
                        <a:latin typeface="Cambria Math" panose="02040503050406030204" pitchFamily="18" charset="0"/>
                      </a:rPr>
                      <m:t>1</m:t>
                    </m:r>
                    <m:d>
                      <m:dPr>
                        <m:ctrlPr>
                          <a:rPr lang="fi-FI" sz="1600" i="1">
                            <a:solidFill>
                              <a:srgbClr val="7030A0"/>
                            </a:solidFill>
                            <a:latin typeface="Cambria Math" panose="02040503050406030204" pitchFamily="18" charset="0"/>
                          </a:rPr>
                        </m:ctrlPr>
                      </m:dPr>
                      <m:e>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𝑝</m:t>
                        </m:r>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𝑥</m:t>
                        </m:r>
                        <m:r>
                          <a:rPr lang="en-US" sz="1600" i="1">
                            <a:solidFill>
                              <a:srgbClr val="7030A0"/>
                            </a:solidFill>
                            <a:latin typeface="Cambria Math" panose="02040503050406030204" pitchFamily="18" charset="0"/>
                          </a:rPr>
                          <m:t>2</m:t>
                        </m:r>
                      </m:e>
                    </m:d>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𝑠𝑤𝑟𝑙𝑏</m:t>
                    </m:r>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𝑙𝑒𝑠𝑠𝑇h𝑎𝑛𝑂𝑟𝐸𝑞𝑢𝑎𝑙</m:t>
                    </m:r>
                    <m:d>
                      <m:dPr>
                        <m:ctrlPr>
                          <a:rPr lang="fi-FI" sz="1600" i="1">
                            <a:solidFill>
                              <a:srgbClr val="7030A0"/>
                            </a:solidFill>
                            <a:latin typeface="Cambria Math" panose="02040503050406030204" pitchFamily="18" charset="0"/>
                          </a:rPr>
                        </m:ctrlPr>
                      </m:dPr>
                      <m:e>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𝑥</m:t>
                        </m:r>
                        <m:r>
                          <a:rPr lang="en-US" sz="1600" i="1">
                            <a:solidFill>
                              <a:srgbClr val="7030A0"/>
                            </a:solidFill>
                            <a:latin typeface="Cambria Math" panose="02040503050406030204" pitchFamily="18" charset="0"/>
                          </a:rPr>
                          <m:t>1, 6.14</m:t>
                        </m:r>
                      </m:e>
                    </m:d>
                    <m:r>
                      <a:rPr lang="en-US" sz="1600" i="1">
                        <a:solidFill>
                          <a:srgbClr val="7030A0"/>
                        </a:solidFill>
                        <a:latin typeface="Cambria Math" panose="02040503050406030204" pitchFamily="18" charset="0"/>
                      </a:rPr>
                      <m:t>∧</m:t>
                    </m:r>
                  </m:oMath>
                </a14:m>
                <a:endParaRPr lang="fi-FI" sz="1600" dirty="0">
                  <a:solidFill>
                    <a:srgbClr val="7030A0"/>
                  </a:solidFill>
                  <a:latin typeface="Times New Roman" panose="02020603050405020304" pitchFamily="18" charset="0"/>
                  <a:cs typeface="Times New Roman" panose="02020603050405020304" pitchFamily="18" charset="0"/>
                </a:endParaRPr>
              </a:p>
              <a:p>
                <a:pPr>
                  <a:spcAft>
                    <a:spcPts val="600"/>
                  </a:spcAft>
                </a:pPr>
                <a14:m>
                  <m:oMathPara xmlns:m="http://schemas.openxmlformats.org/officeDocument/2006/math">
                    <m:oMathParaPr>
                      <m:jc m:val="left"/>
                    </m:oMathParaPr>
                    <m:oMath xmlns:m="http://schemas.openxmlformats.org/officeDocument/2006/math">
                      <m:r>
                        <a:rPr lang="en-US" sz="1600" b="0" i="1" smtClean="0">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 </m:t>
                      </m:r>
                      <m:r>
                        <a:rPr lang="en-US" sz="1600" i="1">
                          <a:solidFill>
                            <a:srgbClr val="7030A0"/>
                          </a:solidFill>
                          <a:latin typeface="Cambria Math" panose="02040503050406030204" pitchFamily="18" charset="0"/>
                        </a:rPr>
                        <m:t>𝑠𝑤𝑟𝑙𝑏</m:t>
                      </m:r>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𝑔𝑟𝑒𝑎𝑡𝑒𝑟𝑇h𝑎𝑛</m:t>
                      </m:r>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𝑥</m:t>
                      </m:r>
                      <m:r>
                        <a:rPr lang="en-US" sz="1600" i="1">
                          <a:solidFill>
                            <a:srgbClr val="7030A0"/>
                          </a:solidFill>
                          <a:latin typeface="Cambria Math" panose="02040503050406030204" pitchFamily="18" charset="0"/>
                        </a:rPr>
                        <m:t>2, 3.08) → </m:t>
                      </m:r>
                      <m:r>
                        <a:rPr lang="en-US" sz="1600" b="1" i="1">
                          <a:solidFill>
                            <a:srgbClr val="7030A0"/>
                          </a:solidFill>
                          <a:latin typeface="Cambria Math" panose="02040503050406030204" pitchFamily="18" charset="0"/>
                        </a:rPr>
                        <m:t>𝐂𝐥𝐚𝐬𝐬</m:t>
                      </m:r>
                      <m:r>
                        <a:rPr lang="en-US" sz="1600" b="1">
                          <a:solidFill>
                            <a:srgbClr val="7030A0"/>
                          </a:solidFill>
                          <a:latin typeface="Cambria Math" panose="02040503050406030204" pitchFamily="18" charset="0"/>
                        </a:rPr>
                        <m:t>_</m:t>
                      </m:r>
                      <m:r>
                        <a:rPr lang="en-US" sz="1600" b="1" i="1">
                          <a:solidFill>
                            <a:srgbClr val="7030A0"/>
                          </a:solidFill>
                          <a:latin typeface="Cambria Math" panose="02040503050406030204" pitchFamily="18" charset="0"/>
                        </a:rPr>
                        <m:t>𝟎</m:t>
                      </m:r>
                      <m:r>
                        <a:rPr lang="en-US" sz="1600" i="1">
                          <a:solidFill>
                            <a:srgbClr val="7030A0"/>
                          </a:solidFill>
                          <a:latin typeface="Cambria Math" panose="02040503050406030204" pitchFamily="18" charset="0"/>
                        </a:rPr>
                        <m:t>(?</m:t>
                      </m:r>
                      <m:r>
                        <a:rPr lang="en-US" sz="1600" i="1">
                          <a:solidFill>
                            <a:srgbClr val="7030A0"/>
                          </a:solidFill>
                          <a:latin typeface="Cambria Math" panose="02040503050406030204" pitchFamily="18" charset="0"/>
                        </a:rPr>
                        <m:t>𝑝</m:t>
                      </m:r>
                      <m:r>
                        <a:rPr lang="en-US" sz="1600" i="1">
                          <a:solidFill>
                            <a:srgbClr val="7030A0"/>
                          </a:solidFill>
                          <a:latin typeface="Cambria Math" panose="02040503050406030204" pitchFamily="18" charset="0"/>
                        </a:rPr>
                        <m:t>)</m:t>
                      </m:r>
                    </m:oMath>
                  </m:oMathPara>
                </a14:m>
                <a:endParaRPr lang="fi-FI" sz="1600" dirty="0">
                  <a:solidFill>
                    <a:srgbClr val="7030A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These rules enable a reasoner (e.g., Pellet, </a:t>
                </a:r>
                <a:r>
                  <a:rPr lang="en-US" sz="1600" dirty="0" err="1">
                    <a:latin typeface="Times New Roman" panose="02020603050405020304" pitchFamily="18" charset="0"/>
                    <a:cs typeface="Times New Roman" panose="02020603050405020304" pitchFamily="18" charset="0"/>
                  </a:rPr>
                  <a:t>HermiT</a:t>
                </a:r>
                <a:r>
                  <a:rPr lang="en-US" sz="1600" dirty="0">
                    <a:latin typeface="Times New Roman" panose="02020603050405020304" pitchFamily="18" charset="0"/>
                    <a:cs typeface="Times New Roman" panose="02020603050405020304" pitchFamily="18" charset="0"/>
                  </a:rPr>
                  <a:t>) to automatically move samples from “Unclassified” to the appropriate subclass (e.g., Class_0 as above) based on their attribute values.</a:t>
                </a:r>
                <a:r>
                  <a:rPr lang="fi-FI"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ontology can seamlessly integrate with other ontologies, enabling reasoning across different domains. Reasoner can infer new implicit knowledge from the SWRL rules, making the classification system extensible and adaptable.</a:t>
                </a:r>
              </a:p>
            </p:txBody>
          </p:sp>
        </mc:Choice>
        <mc:Fallback xmlns="">
          <p:sp>
            <p:nvSpPr>
              <p:cNvPr id="10" name="Rectangle 9"/>
              <p:cNvSpPr>
                <a:spLocks noRot="1" noChangeAspect="1" noMove="1" noResize="1" noEditPoints="1" noAdjustHandles="1" noChangeArrowheads="1" noChangeShapeType="1" noTextEdit="1"/>
              </p:cNvSpPr>
              <p:nvPr/>
            </p:nvSpPr>
            <p:spPr>
              <a:xfrm>
                <a:off x="92467" y="3539691"/>
                <a:ext cx="11969394" cy="3000821"/>
              </a:xfrm>
              <a:prstGeom prst="rect">
                <a:avLst/>
              </a:prstGeom>
              <a:blipFill>
                <a:blip r:embed="rId8"/>
                <a:stretch>
                  <a:fillRect l="-102" b="-1205"/>
                </a:stretch>
              </a:blipFill>
              <a:ln w="38100">
                <a:solidFill>
                  <a:schemeClr val="tx1"/>
                </a:solidFill>
              </a:ln>
            </p:spPr>
            <p:txBody>
              <a:bodyPr/>
              <a:lstStyle/>
              <a:p>
                <a:r>
                  <a:rPr lang="en-US">
                    <a:noFill/>
                  </a:rPr>
                  <a:t> </a:t>
                </a:r>
              </a:p>
            </p:txBody>
          </p:sp>
        </mc:Fallback>
      </mc:AlternateContent>
      <p:sp>
        <p:nvSpPr>
          <p:cNvPr id="30" name="Rectangle 29"/>
          <p:cNvSpPr/>
          <p:nvPr/>
        </p:nvSpPr>
        <p:spPr>
          <a:xfrm>
            <a:off x="92467" y="480835"/>
            <a:ext cx="3619238" cy="2308324"/>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Ontology construction with SWRL rule embedding</a:t>
            </a:r>
          </a:p>
        </p:txBody>
      </p:sp>
      <p:sp>
        <p:nvSpPr>
          <p:cNvPr id="2" name="Oval 1"/>
          <p:cNvSpPr/>
          <p:nvPr/>
        </p:nvSpPr>
        <p:spPr>
          <a:xfrm>
            <a:off x="7808330" y="1256525"/>
            <a:ext cx="1188720" cy="118872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333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13703" y="161219"/>
            <a:ext cx="7282821" cy="3144223"/>
            <a:chOff x="1592239" y="1580829"/>
            <a:chExt cx="7282821" cy="3144223"/>
          </a:xfrm>
        </p:grpSpPr>
        <p:sp>
          <p:nvSpPr>
            <p:cNvPr id="25" name="Oval 24"/>
            <p:cNvSpPr/>
            <p:nvPr/>
          </p:nvSpPr>
          <p:spPr>
            <a:xfrm>
              <a:off x="6389125" y="2862899"/>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p:cNvSpPr/>
            <p:nvPr/>
          </p:nvSpPr>
          <p:spPr>
            <a:xfrm>
              <a:off x="4304905" y="285179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2085747" y="1811340"/>
              <a:ext cx="6324600" cy="2913712"/>
              <a:chOff x="5565547" y="4164247"/>
              <a:chExt cx="6324600" cy="2913712"/>
            </a:xfrm>
          </p:grpSpPr>
          <p:pic>
            <p:nvPicPr>
              <p:cNvPr id="5" name="Picture 4"/>
              <p:cNvPicPr>
                <a:picLocks/>
              </p:cNvPicPr>
              <p:nvPr/>
            </p:nvPicPr>
            <p:blipFill>
              <a:blip r:embed="rId2">
                <a:clrChange>
                  <a:clrFrom>
                    <a:srgbClr val="FFFFFF"/>
                  </a:clrFrom>
                  <a:clrTo>
                    <a:srgbClr val="FFFFFF">
                      <a:alpha val="0"/>
                    </a:srgbClr>
                  </a:clrTo>
                </a:clrChange>
              </a:blip>
              <a:stretch>
                <a:fillRect/>
              </a:stretch>
            </p:blipFill>
            <p:spPr>
              <a:xfrm>
                <a:off x="5565547" y="4176614"/>
                <a:ext cx="1828800" cy="1005840"/>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10800000">
                <a:off x="6992929" y="6072119"/>
                <a:ext cx="1389282" cy="1005840"/>
              </a:xfrm>
              <a:prstGeom prst="rect">
                <a:avLst/>
              </a:prstGeom>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042047" y="4164247"/>
                <a:ext cx="1389282" cy="1005840"/>
              </a:xfrm>
              <a:prstGeom prst="rect">
                <a:avLst/>
              </a:prstGeom>
            </p:spPr>
          </p:pic>
          <p:pic>
            <p:nvPicPr>
              <p:cNvPr id="8" name="Picture 7"/>
              <p:cNvPicPr>
                <a:picLocks/>
              </p:cNvPicPr>
              <p:nvPr/>
            </p:nvPicPr>
            <p:blipFill>
              <a:blip r:embed="rId2">
                <a:clrChange>
                  <a:clrFrom>
                    <a:srgbClr val="FFFFFF"/>
                  </a:clrFrom>
                  <a:clrTo>
                    <a:srgbClr val="FFFFFF">
                      <a:alpha val="0"/>
                    </a:srgbClr>
                  </a:clrTo>
                </a:clrChange>
              </a:blip>
              <a:stretch>
                <a:fillRect/>
              </a:stretch>
            </p:blipFill>
            <p:spPr>
              <a:xfrm>
                <a:off x="10061347" y="4176614"/>
                <a:ext cx="1828800" cy="1005840"/>
              </a:xfrm>
              <a:prstGeom prst="rect">
                <a:avLst/>
              </a:prstGeom>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rot="10800000">
                <a:off x="9088429" y="6072119"/>
                <a:ext cx="1389282" cy="1005840"/>
              </a:xfrm>
              <a:prstGeom prst="rect">
                <a:avLst/>
              </a:prstGeom>
            </p:spPr>
          </p:pic>
        </p:grpSp>
        <p:sp>
          <p:nvSpPr>
            <p:cNvPr id="11" name="Oval 10"/>
            <p:cNvSpPr/>
            <p:nvPr/>
          </p:nvSpPr>
          <p:spPr>
            <a:xfrm>
              <a:off x="3280521" y="2851761"/>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7516282" y="2904897"/>
              <a:ext cx="1358778" cy="1358778"/>
            </a:xfrm>
            <a:prstGeom prst="rect">
              <a:avLst/>
            </a:prstGeom>
          </p:spPr>
        </p:pic>
        <p:grpSp>
          <p:nvGrpSpPr>
            <p:cNvPr id="18" name="Group 17"/>
            <p:cNvGrpSpPr/>
            <p:nvPr/>
          </p:nvGrpSpPr>
          <p:grpSpPr>
            <a:xfrm>
              <a:off x="1592239" y="2875599"/>
              <a:ext cx="1418892" cy="1417374"/>
              <a:chOff x="285457" y="4114800"/>
              <a:chExt cx="1060744" cy="1084732"/>
            </a:xfrm>
          </p:grpSpPr>
          <p:sp>
            <p:nvSpPr>
              <p:cNvPr id="16" name="Cube 15"/>
              <p:cNvSpPr/>
              <p:nvPr/>
            </p:nvSpPr>
            <p:spPr>
              <a:xfrm>
                <a:off x="285457" y="4114800"/>
                <a:ext cx="1060744" cy="1084732"/>
              </a:xfrm>
              <a:prstGeom prst="cube">
                <a:avLst>
                  <a:gd name="adj" fmla="val 2474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clrChange>
                  <a:clrFrom>
                    <a:srgbClr val="353336"/>
                  </a:clrFrom>
                  <a:clrTo>
                    <a:srgbClr val="353336">
                      <a:alpha val="0"/>
                    </a:srgbClr>
                  </a:clrTo>
                </a:clrChange>
              </a:blip>
              <a:stretch>
                <a:fillRect/>
              </a:stretch>
            </p:blipFill>
            <p:spPr>
              <a:xfrm flipH="1">
                <a:off x="344672" y="4402644"/>
                <a:ext cx="748327" cy="742991"/>
              </a:xfrm>
              <a:prstGeom prst="rect">
                <a:avLst/>
              </a:prstGeom>
            </p:spPr>
          </p:pic>
        </p:grpSp>
        <p:pic>
          <p:nvPicPr>
            <p:cNvPr id="20" name="Picture 19"/>
            <p:cNvPicPr>
              <a:picLocks noChangeAspect="1"/>
            </p:cNvPicPr>
            <p:nvPr/>
          </p:nvPicPr>
          <p:blipFill>
            <a:blip r:embed="rId5">
              <a:clrChange>
                <a:clrFrom>
                  <a:srgbClr val="F7F7F7"/>
                </a:clrFrom>
                <a:clrTo>
                  <a:srgbClr val="F7F7F7">
                    <a:alpha val="0"/>
                  </a:srgbClr>
                </a:clrTo>
              </a:clrChange>
              <a:duotone>
                <a:schemeClr val="bg2">
                  <a:shade val="45000"/>
                  <a:satMod val="135000"/>
                </a:schemeClr>
                <a:prstClr val="white"/>
              </a:duotone>
            </a:blip>
            <a:stretch>
              <a:fillRect/>
            </a:stretch>
          </p:blipFill>
          <p:spPr>
            <a:xfrm>
              <a:off x="3444077" y="3032689"/>
              <a:ext cx="521247" cy="461103"/>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4425777" y="2951207"/>
              <a:ext cx="585928" cy="573327"/>
            </a:xfrm>
            <a:prstGeom prst="rect">
              <a:avLst/>
            </a:prstGeom>
          </p:spPr>
        </p:pic>
        <p:sp>
          <p:nvSpPr>
            <p:cNvPr id="23" name="Oval 22"/>
            <p:cNvSpPr/>
            <p:nvPr/>
          </p:nvSpPr>
          <p:spPr>
            <a:xfrm>
              <a:off x="5370954" y="2826390"/>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391204" y="3044129"/>
              <a:ext cx="793807"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24" name="Picture 23"/>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6513930" y="2996494"/>
              <a:ext cx="570986" cy="570986"/>
            </a:xfrm>
            <a:prstGeom prst="rect">
              <a:avLst/>
            </a:prstGeom>
          </p:spPr>
        </p:pic>
        <p:sp>
          <p:nvSpPr>
            <p:cNvPr id="26" name="TextBox 25"/>
            <p:cNvSpPr txBox="1"/>
            <p:nvPr/>
          </p:nvSpPr>
          <p:spPr>
            <a:xfrm>
              <a:off x="3520277" y="1580829"/>
              <a:ext cx="1458334" cy="707886"/>
            </a:xfrm>
            <a:prstGeom prst="rect">
              <a:avLst/>
            </a:prstGeom>
            <a:noFill/>
          </p:spPr>
          <p:txBody>
            <a:bodyPr wrap="square" rtlCol="0">
              <a:spAutoFit/>
            </a:bodyPr>
            <a:lstStyle/>
            <a:p>
              <a:r>
                <a:rPr lang="en-US" sz="4000" b="1" normalizeH="1" dirty="0">
                  <a:solidFill>
                    <a:srgbClr val="0070C0"/>
                  </a:solidFill>
                  <a:latin typeface="Cooper Black" panose="0208090404030B020404" pitchFamily="18" charset="0"/>
                </a:rPr>
                <a:t>NSX</a:t>
              </a:r>
            </a:p>
          </p:txBody>
        </p:sp>
      </p:grpSp>
      <p:sp>
        <p:nvSpPr>
          <p:cNvPr id="10" name="Rectangle 9"/>
          <p:cNvSpPr/>
          <p:nvPr/>
        </p:nvSpPr>
        <p:spPr>
          <a:xfrm>
            <a:off x="666267" y="3696746"/>
            <a:ext cx="10150868" cy="2723823"/>
          </a:xfrm>
          <a:prstGeom prst="rect">
            <a:avLst/>
          </a:prstGeom>
          <a:solidFill>
            <a:schemeClr val="bg1">
              <a:lumMod val="85000"/>
            </a:schemeClr>
          </a:solidFill>
          <a:ln w="38100">
            <a:solidFill>
              <a:schemeClr val="tx1"/>
            </a:solidFill>
          </a:ln>
        </p:spPr>
        <p:txBody>
          <a:bodyPr wrap="square">
            <a:spAutoFit/>
          </a:bodyPr>
          <a:lstStyle/>
          <a:p>
            <a:pPr algn="just"/>
            <a:r>
              <a:rPr lang="en-US" sz="2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novel feature of our pipeline is the ability to generate human-readable explanations for classification decisions. By querying an LLM (e.g., </a:t>
            </a:r>
            <a:r>
              <a:rPr lang="en-US" b="1" dirty="0">
                <a:solidFill>
                  <a:srgbClr val="7030A0"/>
                </a:solidFill>
                <a:latin typeface="Times New Roman" panose="02020603050405020304" pitchFamily="18" charset="0"/>
                <a:cs typeface="Times New Roman" panose="02020603050405020304" pitchFamily="18" charset="0"/>
              </a:rPr>
              <a:t>ChatGPT</a:t>
            </a:r>
            <a:r>
              <a:rPr lang="en-US" dirty="0">
                <a:latin typeface="Times New Roman" panose="02020603050405020304" pitchFamily="18" charset="0"/>
                <a:cs typeface="Times New Roman" panose="02020603050405020304" pitchFamily="18" charset="0"/>
              </a:rPr>
              <a:t> via API), the SWRL rules and classification results can be translated into natural language descriptions. This enhances the system’s transparency by providing:</a:t>
            </a:r>
            <a:endParaRPr lang="fi-FI" dirty="0">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Rule explanations: </a:t>
            </a:r>
            <a:r>
              <a:rPr lang="en-US" dirty="0">
                <a:latin typeface="Times New Roman" panose="02020603050405020304" pitchFamily="18" charset="0"/>
                <a:cs typeface="Times New Roman" panose="02020603050405020304" pitchFamily="18" charset="0"/>
              </a:rPr>
              <a:t>Each SWRL rule is converted into a readable form, explaining its classification logic;</a:t>
            </a:r>
            <a:endParaRPr lang="fi-FI" dirty="0">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Sample classification justifications</a:t>
            </a:r>
            <a:r>
              <a:rPr lang="en-US" dirty="0">
                <a:latin typeface="Times New Roman" panose="02020603050405020304" pitchFamily="18" charset="0"/>
                <a:cs typeface="Times New Roman" panose="02020603050405020304" pitchFamily="18" charset="0"/>
              </a:rPr>
              <a:t>: For any given test sample, the system provides an explicit explanation of why a specific class was assigned;</a:t>
            </a:r>
            <a:endParaRPr lang="fi-FI" dirty="0">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 typeface="Arial" panose="020B0604020202020204" pitchFamily="34" charset="0"/>
              <a:buChar char="•"/>
            </a:pPr>
            <a:r>
              <a:rPr lang="en-US" b="1" i="1" dirty="0">
                <a:solidFill>
                  <a:srgbClr val="7030A0"/>
                </a:solidFill>
                <a:latin typeface="Times New Roman" panose="02020603050405020304" pitchFamily="18" charset="0"/>
                <a:cs typeface="Times New Roman" panose="02020603050405020304" pitchFamily="18" charset="0"/>
              </a:rPr>
              <a:t>Unclassified case handling</a:t>
            </a:r>
            <a:r>
              <a:rPr lang="en-US" dirty="0">
                <a:latin typeface="Times New Roman" panose="02020603050405020304" pitchFamily="18" charset="0"/>
                <a:cs typeface="Times New Roman" panose="02020603050405020304" pitchFamily="18" charset="0"/>
              </a:rPr>
              <a:t>: If a test sample remains in “Unclassified”, the system identifies why no existing rule applies, highlighting potential areas for rule refinement.</a:t>
            </a:r>
            <a:endParaRPr lang="fi-FI" dirty="0">
              <a:latin typeface="Times New Roman" panose="02020603050405020304" pitchFamily="18" charset="0"/>
              <a:cs typeface="Times New Roman" panose="02020603050405020304" pitchFamily="18" charset="0"/>
            </a:endParaRPr>
          </a:p>
        </p:txBody>
      </p:sp>
      <p:sp>
        <p:nvSpPr>
          <p:cNvPr id="30" name="Rectangle 29"/>
          <p:cNvSpPr/>
          <p:nvPr/>
        </p:nvSpPr>
        <p:spPr>
          <a:xfrm>
            <a:off x="92467" y="480835"/>
            <a:ext cx="3619238" cy="2308324"/>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Explainability via natural language rule interpretation</a:t>
            </a:r>
          </a:p>
        </p:txBody>
      </p:sp>
      <p:sp>
        <p:nvSpPr>
          <p:cNvPr id="2" name="Oval 1"/>
          <p:cNvSpPr/>
          <p:nvPr/>
        </p:nvSpPr>
        <p:spPr>
          <a:xfrm>
            <a:off x="8825470" y="1256525"/>
            <a:ext cx="1188720" cy="118872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38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2125" y="55419"/>
            <a:ext cx="4508643" cy="6720301"/>
          </a:xfrm>
          <a:prstGeom prst="rect">
            <a:avLst/>
          </a:prstGeom>
        </p:spPr>
      </p:pic>
      <p:sp>
        <p:nvSpPr>
          <p:cNvPr id="25" name="Rectangle 24"/>
          <p:cNvSpPr/>
          <p:nvPr/>
        </p:nvSpPr>
        <p:spPr>
          <a:xfrm>
            <a:off x="666655" y="5581078"/>
            <a:ext cx="4974439" cy="369332"/>
          </a:xfrm>
          <a:prstGeom prst="rect">
            <a:avLst/>
          </a:prstGeom>
        </p:spPr>
        <p:txBody>
          <a:bodyPr wrap="none">
            <a:spAutoFit/>
          </a:bodyPr>
          <a:lstStyle/>
          <a:p>
            <a:r>
              <a:rPr lang="en-US" dirty="0">
                <a:latin typeface="Times New Roman" panose="02020603050405020304" pitchFamily="18" charset="0"/>
                <a:ea typeface="SimSun" panose="02010600030101010101" pitchFamily="2" charset="-122"/>
                <a:hlinkClick r:id="rId3"/>
              </a:rPr>
              <a:t>http://ai.it.jyu.fi/vagan/ontologies/2024/SWRL.owl</a:t>
            </a:r>
            <a:r>
              <a:rPr lang="en-US" dirty="0">
                <a:latin typeface="Times New Roman" panose="02020603050405020304" pitchFamily="18" charset="0"/>
                <a:ea typeface="SimSun" panose="02010600030101010101" pitchFamily="2" charset="-122"/>
              </a:rPr>
              <a:t> </a:t>
            </a:r>
            <a:endParaRPr lang="en-US" dirty="0"/>
          </a:p>
        </p:txBody>
      </p:sp>
      <p:pic>
        <p:nvPicPr>
          <p:cNvPr id="28" name="Picture 27"/>
          <p:cNvPicPr>
            <a:picLocks noChangeAspect="1"/>
          </p:cNvPicPr>
          <p:nvPr/>
        </p:nvPicPr>
        <p:blipFill>
          <a:blip r:embed="rId4"/>
          <a:stretch>
            <a:fillRect/>
          </a:stretch>
        </p:blipFill>
        <p:spPr>
          <a:xfrm>
            <a:off x="127410" y="2568540"/>
            <a:ext cx="7090015" cy="1987578"/>
          </a:xfrm>
          <a:prstGeom prst="rect">
            <a:avLst/>
          </a:prstGeom>
        </p:spPr>
      </p:pic>
      <p:sp>
        <p:nvSpPr>
          <p:cNvPr id="29" name="Rectangle 28"/>
          <p:cNvSpPr/>
          <p:nvPr/>
        </p:nvSpPr>
        <p:spPr>
          <a:xfrm>
            <a:off x="123706" y="141124"/>
            <a:ext cx="5842599" cy="1723549"/>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Visualizing IRIS experiments</a:t>
            </a:r>
          </a:p>
          <a:p>
            <a:endParaRPr lang="en-US" sz="10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(depth of decision tree is limited to 3)</a:t>
            </a:r>
          </a:p>
        </p:txBody>
      </p:sp>
      <p:sp>
        <p:nvSpPr>
          <p:cNvPr id="30" name="Rectangle 29"/>
          <p:cNvSpPr/>
          <p:nvPr/>
        </p:nvSpPr>
        <p:spPr>
          <a:xfrm>
            <a:off x="666655" y="5014306"/>
            <a:ext cx="4059125" cy="461665"/>
          </a:xfrm>
          <a:prstGeom prst="rect">
            <a:avLst/>
          </a:prstGeom>
        </p:spPr>
        <p:txBody>
          <a:bodyPr wrap="none">
            <a:spAutoFit/>
          </a:bodyPr>
          <a:lstStyle/>
          <a:p>
            <a:r>
              <a:rPr lang="en-US" sz="2400" b="1" dirty="0">
                <a:solidFill>
                  <a:srgbClr val="FF0000"/>
                </a:solidFill>
                <a:latin typeface="Arial" panose="020B0604020202020204" pitchFamily="34" charset="0"/>
                <a:cs typeface="Arial" panose="020B0604020202020204" pitchFamily="34" charset="0"/>
              </a:rPr>
              <a:t>Resulting ontology online:</a:t>
            </a:r>
          </a:p>
        </p:txBody>
      </p:sp>
    </p:spTree>
    <p:extLst>
      <p:ext uri="{BB962C8B-B14F-4D97-AF65-F5344CB8AC3E}">
        <p14:creationId xmlns:p14="http://schemas.microsoft.com/office/powerpoint/2010/main" val="2845392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25" y="1584733"/>
            <a:ext cx="11868150" cy="4962525"/>
          </a:xfrm>
          <a:prstGeom prst="rect">
            <a:avLst/>
          </a:prstGeom>
        </p:spPr>
      </p:pic>
      <p:sp>
        <p:nvSpPr>
          <p:cNvPr id="5" name="Rectangle 4"/>
          <p:cNvSpPr/>
          <p:nvPr/>
        </p:nvSpPr>
        <p:spPr>
          <a:xfrm>
            <a:off x="123706" y="141124"/>
            <a:ext cx="11136770" cy="1169551"/>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Visualizing IRIS experiments</a:t>
            </a:r>
          </a:p>
          <a:p>
            <a:endParaRPr lang="en-US" sz="10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(Protégé ontology screenshot: </a:t>
            </a:r>
            <a:r>
              <a:rPr lang="en-US" sz="2400" dirty="0">
                <a:latin typeface="Times New Roman" panose="02020603050405020304" pitchFamily="18" charset="0"/>
                <a:ea typeface="SimSun" panose="02010600030101010101" pitchFamily="2" charset="-122"/>
                <a:hlinkClick r:id="rId3"/>
              </a:rPr>
              <a:t>http://ai.it.jyu.fi/vagan/ontologies/2024/SWRL.owl</a:t>
            </a:r>
            <a:r>
              <a:rPr lang="en-US" sz="24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359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8475" y="2594199"/>
            <a:ext cx="12189084"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“Semantic AI for Future Industries:</a:t>
            </a:r>
          </a:p>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Bridging Explainability and Integration in Black Box Models</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8" name="Rectangle 17"/>
          <p:cNvSpPr/>
          <p:nvPr/>
        </p:nvSpPr>
        <p:spPr>
          <a:xfrm>
            <a:off x="5286846" y="3755373"/>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5677</a:t>
            </a:r>
          </a:p>
        </p:txBody>
      </p:sp>
      <p:sp>
        <p:nvSpPr>
          <p:cNvPr id="19" name="Rectangle 18"/>
          <p:cNvSpPr/>
          <p:nvPr/>
        </p:nvSpPr>
        <p:spPr>
          <a:xfrm>
            <a:off x="2507697" y="4223071"/>
            <a:ext cx="7175746"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FF0000"/>
                </a:solidFill>
              </a:rPr>
              <a:t>Vagan Terziyan</a:t>
            </a:r>
            <a:r>
              <a:rPr lang="en-US" sz="2400" b="1" dirty="0">
                <a:ln/>
                <a:solidFill>
                  <a:schemeClr val="accent3"/>
                </a:solidFill>
              </a:rPr>
              <a:t>, Oleksandra Vitko &amp; Oleksandr Terziyan</a:t>
            </a:r>
          </a:p>
        </p:txBody>
      </p:sp>
      <p:pic>
        <p:nvPicPr>
          <p:cNvPr id="20" name="Picture 19"/>
          <p:cNvPicPr>
            <a:picLocks noChangeAspect="1"/>
          </p:cNvPicPr>
          <p:nvPr/>
        </p:nvPicPr>
        <p:blipFill>
          <a:blip r:embed="rId2"/>
          <a:stretch>
            <a:fillRect/>
          </a:stretch>
        </p:blipFill>
        <p:spPr>
          <a:xfrm>
            <a:off x="82091" y="5523921"/>
            <a:ext cx="1346660" cy="983144"/>
          </a:xfrm>
          <a:prstGeom prst="rect">
            <a:avLst/>
          </a:prstGeom>
        </p:spPr>
      </p:pic>
      <p:sp>
        <p:nvSpPr>
          <p:cNvPr id="21" name="Rectangle 20"/>
          <p:cNvSpPr/>
          <p:nvPr/>
        </p:nvSpPr>
        <p:spPr>
          <a:xfrm>
            <a:off x="1389951" y="5646261"/>
            <a:ext cx="3560739" cy="800219"/>
          </a:xfrm>
          <a:prstGeom prst="rect">
            <a:avLst/>
          </a:prstGeom>
        </p:spPr>
        <p:txBody>
          <a:bodyPr wrap="square">
            <a:spAutoFit/>
          </a:bodyPr>
          <a:lstStyle/>
          <a:p>
            <a:r>
              <a:rPr lang="en-US" b="1" i="0" dirty="0">
                <a:effectLst/>
                <a:latin typeface="Montserrat"/>
              </a:rPr>
              <a:t>ISM 2025</a:t>
            </a:r>
            <a:endParaRPr lang="en-US" b="1" dirty="0">
              <a:effectLst/>
              <a:latin typeface="Montserrat"/>
            </a:endParaRPr>
          </a:p>
          <a:p>
            <a:r>
              <a:rPr lang="en-US" sz="1400" b="1" dirty="0">
                <a:effectLst/>
                <a:latin typeface="Montserrat"/>
              </a:rPr>
              <a:t>7</a:t>
            </a:r>
            <a:r>
              <a:rPr lang="en-US" sz="1400" b="1" baseline="30000" dirty="0">
                <a:effectLst/>
                <a:latin typeface="Montserrat"/>
              </a:rPr>
              <a:t>th</a:t>
            </a:r>
            <a:r>
              <a:rPr lang="en-US" sz="1400" b="1" dirty="0">
                <a:effectLst/>
                <a:latin typeface="Montserrat"/>
              </a:rPr>
              <a:t> International Conference on Industry of the Future and Smart Manufacturing</a:t>
            </a:r>
          </a:p>
        </p:txBody>
      </p:sp>
      <p:grpSp>
        <p:nvGrpSpPr>
          <p:cNvPr id="11" name="Group 10"/>
          <p:cNvGrpSpPr/>
          <p:nvPr/>
        </p:nvGrpSpPr>
        <p:grpSpPr>
          <a:xfrm>
            <a:off x="5309282" y="4885780"/>
            <a:ext cx="2966075" cy="1893094"/>
            <a:chOff x="5330548" y="4917679"/>
            <a:chExt cx="2966075" cy="1893094"/>
          </a:xfrm>
        </p:grpSpPr>
        <p:pic>
          <p:nvPicPr>
            <p:cNvPr id="3" name="Picture 2"/>
            <p:cNvPicPr>
              <a:picLocks noChangeAspect="1"/>
            </p:cNvPicPr>
            <p:nvPr/>
          </p:nvPicPr>
          <p:blipFill>
            <a:blip r:embed="rId3"/>
            <a:stretch>
              <a:fillRect/>
            </a:stretch>
          </p:blipFill>
          <p:spPr>
            <a:xfrm>
              <a:off x="5330548" y="4917679"/>
              <a:ext cx="2966075" cy="1893094"/>
            </a:xfrm>
            <a:prstGeom prst="rect">
              <a:avLst/>
            </a:prstGeom>
            <a:ln w="25400">
              <a:solidFill>
                <a:schemeClr val="tx1"/>
              </a:solidFill>
            </a:ln>
          </p:spPr>
        </p:pic>
        <p:sp>
          <p:nvSpPr>
            <p:cNvPr id="30" name="Rectangle 29"/>
            <p:cNvSpPr/>
            <p:nvPr/>
          </p:nvSpPr>
          <p:spPr>
            <a:xfrm>
              <a:off x="5389692" y="4984264"/>
              <a:ext cx="1344053" cy="535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clrChange>
                <a:clrFrom>
                  <a:srgbClr val="F7F7F7"/>
                </a:clrFrom>
                <a:clrTo>
                  <a:srgbClr val="F7F7F7">
                    <a:alpha val="0"/>
                  </a:srgbClr>
                </a:clrTo>
              </a:clrChange>
            </a:blip>
            <a:stretch>
              <a:fillRect/>
            </a:stretch>
          </p:blipFill>
          <p:spPr>
            <a:xfrm>
              <a:off x="5453628" y="5057895"/>
              <a:ext cx="1258851" cy="430739"/>
            </a:xfrm>
            <a:prstGeom prst="rect">
              <a:avLst/>
            </a:prstGeom>
          </p:spPr>
        </p:pic>
      </p:grpSp>
      <p:grpSp>
        <p:nvGrpSpPr>
          <p:cNvPr id="10" name="Group 9"/>
          <p:cNvGrpSpPr/>
          <p:nvPr/>
        </p:nvGrpSpPr>
        <p:grpSpPr>
          <a:xfrm>
            <a:off x="31899" y="35114"/>
            <a:ext cx="12121253" cy="2132373"/>
            <a:chOff x="31899" y="35114"/>
            <a:chExt cx="12121253" cy="2132373"/>
          </a:xfrm>
        </p:grpSpPr>
        <p:pic>
          <p:nvPicPr>
            <p:cNvPr id="36" name="Picture 8" descr="Manufacturing GIFs - Get the best gif on GIF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18" y="43537"/>
              <a:ext cx="2799983" cy="20999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6"/>
            <a:stretch>
              <a:fillRect/>
            </a:stretch>
          </p:blipFill>
          <p:spPr>
            <a:xfrm>
              <a:off x="1384291" y="128682"/>
              <a:ext cx="723012" cy="511694"/>
            </a:xfrm>
            <a:prstGeom prst="rect">
              <a:avLst/>
            </a:prstGeom>
            <a:ln w="25400">
              <a:solidFill>
                <a:schemeClr val="tx1"/>
              </a:solidFill>
            </a:ln>
          </p:spPr>
        </p:pic>
        <p:pic>
          <p:nvPicPr>
            <p:cNvPr id="1026" name="Picture 2" descr="Peeking Inside the Black Box: An Introduction to Explainable AI | by  Harshita Sharma | Accredian | Medium"/>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6577" y="43537"/>
              <a:ext cx="1631991" cy="2099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hat is a Knowledge Graph | Stardo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0945" y="90782"/>
              <a:ext cx="2945846" cy="2043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clrChange>
                <a:clrFrom>
                  <a:srgbClr val="FFFFFF"/>
                </a:clrFrom>
                <a:clrTo>
                  <a:srgbClr val="FFFFFF">
                    <a:alpha val="0"/>
                  </a:srgbClr>
                </a:clrTo>
              </a:clrChange>
            </a:blip>
            <a:stretch>
              <a:fillRect/>
            </a:stretch>
          </p:blipFill>
          <p:spPr>
            <a:xfrm flipH="1">
              <a:off x="4329243" y="211135"/>
              <a:ext cx="5110517" cy="1923153"/>
            </a:xfrm>
            <a:prstGeom prst="rect">
              <a:avLst/>
            </a:prstGeom>
          </p:spPr>
        </p:pic>
        <p:sp>
          <p:nvSpPr>
            <p:cNvPr id="34" name="Rectangle 33"/>
            <p:cNvSpPr/>
            <p:nvPr/>
          </p:nvSpPr>
          <p:spPr>
            <a:xfrm>
              <a:off x="31899" y="35114"/>
              <a:ext cx="12121253" cy="2132373"/>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E831AF72-25EB-54E7-BA2D-E582D7278611}"/>
              </a:ext>
            </a:extLst>
          </p:cNvPr>
          <p:cNvSpPr/>
          <p:nvPr/>
        </p:nvSpPr>
        <p:spPr>
          <a:xfrm>
            <a:off x="8649755" y="4986183"/>
            <a:ext cx="3364605" cy="646331"/>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Thursday, November 13, 2025, 12</a:t>
            </a:r>
            <a:r>
              <a:rPr lang="en-US" dirty="0">
                <a:ln w="0"/>
                <a:effectLst>
                  <a:outerShdw blurRad="38100" dist="19050" dir="2700000" algn="tl" rotWithShape="0">
                    <a:schemeClr val="dk1">
                      <a:alpha val="40000"/>
                    </a:schemeClr>
                  </a:outerShdw>
                </a:effectLst>
              </a:rPr>
              <a:t>:30 ‒ 13:00 (6</a:t>
            </a:r>
            <a:r>
              <a:rPr lang="en-US" baseline="30000" dirty="0">
                <a:ln w="0"/>
                <a:effectLst>
                  <a:outerShdw blurRad="38100" dist="19050" dir="2700000" algn="tl" rotWithShape="0">
                    <a:schemeClr val="dk1">
                      <a:alpha val="40000"/>
                    </a:schemeClr>
                  </a:outerShdw>
                </a:effectLst>
              </a:rPr>
              <a:t>th</a:t>
            </a:r>
            <a:r>
              <a:rPr lang="en-US" dirty="0">
                <a:ln w="0"/>
                <a:effectLst>
                  <a:outerShdw blurRad="38100" dist="19050" dir="2700000" algn="tl" rotWithShape="0">
                    <a:schemeClr val="dk1">
                      <a:alpha val="40000"/>
                    </a:schemeClr>
                  </a:outerShdw>
                </a:effectLst>
              </a:rPr>
              <a:t> of 6)</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33929BAA-30A5-96C7-DE39-8DD883F821BF}"/>
              </a:ext>
            </a:extLst>
          </p:cNvPr>
          <p:cNvSpPr/>
          <p:nvPr/>
        </p:nvSpPr>
        <p:spPr>
          <a:xfrm>
            <a:off x="8487295" y="5937214"/>
            <a:ext cx="3601348" cy="830997"/>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AI-FUTURE-1</a:t>
            </a:r>
            <a:r>
              <a:rPr lang="en-US" sz="1600" b="1" dirty="0">
                <a:latin typeface="Times New Roman" panose="02020603050405020304" pitchFamily="18" charset="0"/>
                <a:cs typeface="Times New Roman" panose="02020603050405020304" pitchFamily="18" charset="0"/>
              </a:rPr>
              <a:t> / </a:t>
            </a:r>
            <a:r>
              <a:rPr lang="en-US" sz="1600" b="1" dirty="0">
                <a:effectLst/>
                <a:latin typeface="Times New Roman" panose="02020603050405020304" pitchFamily="18" charset="0"/>
                <a:cs typeface="Times New Roman" panose="02020603050405020304" pitchFamily="18" charset="0"/>
              </a:rPr>
              <a:t>VR1</a:t>
            </a:r>
          </a:p>
          <a:p>
            <a:r>
              <a:rPr lang="en-US" sz="1600" b="1" dirty="0">
                <a:solidFill>
                  <a:srgbClr val="7030A0"/>
                </a:solidFill>
                <a:effectLst/>
                <a:latin typeface="Times New Roman" panose="02020603050405020304" pitchFamily="18" charset="0"/>
                <a:cs typeface="Times New Roman" panose="02020603050405020304" pitchFamily="18" charset="0"/>
              </a:rPr>
              <a:t>“Artificial Intelligence in the Industry of the Future – Part 1” (11:15 – 13:00)</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625BEE1-1AF7-C1B5-040D-5BB0D3FEBF10}"/>
              </a:ext>
            </a:extLst>
          </p:cNvPr>
          <p:cNvPicPr>
            <a:picLocks noChangeAspect="1"/>
          </p:cNvPicPr>
          <p:nvPr/>
        </p:nvPicPr>
        <p:blipFill>
          <a:blip r:embed="rId10"/>
          <a:stretch>
            <a:fillRect/>
          </a:stretch>
        </p:blipFill>
        <p:spPr>
          <a:xfrm>
            <a:off x="8709482" y="5660846"/>
            <a:ext cx="3138071" cy="212751"/>
          </a:xfrm>
          <a:prstGeom prst="rect">
            <a:avLst/>
          </a:prstGeom>
        </p:spPr>
      </p:pic>
    </p:spTree>
    <p:extLst>
      <p:ext uri="{BB962C8B-B14F-4D97-AF65-F5344CB8AC3E}">
        <p14:creationId xmlns:p14="http://schemas.microsoft.com/office/powerpoint/2010/main" val="27628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97601" y="0"/>
            <a:ext cx="5994400" cy="6878981"/>
          </a:xfrm>
          <a:prstGeom prst="rect">
            <a:avLst/>
          </a:prstGeom>
        </p:spPr>
      </p:pic>
      <p:sp>
        <p:nvSpPr>
          <p:cNvPr id="5" name="Rectangle 4"/>
          <p:cNvSpPr/>
          <p:nvPr/>
        </p:nvSpPr>
        <p:spPr>
          <a:xfrm>
            <a:off x="666655" y="5563802"/>
            <a:ext cx="5224507" cy="369332"/>
          </a:xfrm>
          <a:prstGeom prst="rect">
            <a:avLst/>
          </a:prstGeom>
        </p:spPr>
        <p:txBody>
          <a:bodyPr wrap="none">
            <a:spAutoFit/>
          </a:bodyPr>
          <a:lstStyle/>
          <a:p>
            <a:r>
              <a:rPr lang="en-US" dirty="0">
                <a:latin typeface="Times New Roman" panose="02020603050405020304" pitchFamily="18" charset="0"/>
                <a:ea typeface="SimSun" panose="02010600030101010101" pitchFamily="2" charset="-122"/>
                <a:hlinkClick r:id="rId3"/>
              </a:rPr>
              <a:t>http://ai.it.jyu.fi/vagan/ontologies/2024/SWRL_4.owl</a:t>
            </a:r>
            <a:r>
              <a:rPr lang="en-US" dirty="0">
                <a:latin typeface="Times New Roman" panose="02020603050405020304" pitchFamily="18" charset="0"/>
                <a:ea typeface="SimSun" panose="02010600030101010101" pitchFamily="2" charset="-122"/>
              </a:rPr>
              <a:t> </a:t>
            </a:r>
            <a:endParaRPr lang="en-US" dirty="0"/>
          </a:p>
        </p:txBody>
      </p:sp>
      <p:pic>
        <p:nvPicPr>
          <p:cNvPr id="7" name="Picture 6"/>
          <p:cNvPicPr>
            <a:picLocks noChangeAspect="1"/>
          </p:cNvPicPr>
          <p:nvPr/>
        </p:nvPicPr>
        <p:blipFill>
          <a:blip r:embed="rId4"/>
          <a:stretch>
            <a:fillRect/>
          </a:stretch>
        </p:blipFill>
        <p:spPr>
          <a:xfrm>
            <a:off x="127410" y="2889634"/>
            <a:ext cx="5944617" cy="1666483"/>
          </a:xfrm>
          <a:prstGeom prst="rect">
            <a:avLst/>
          </a:prstGeom>
        </p:spPr>
      </p:pic>
      <p:sp>
        <p:nvSpPr>
          <p:cNvPr id="8" name="Rectangle 7"/>
          <p:cNvSpPr/>
          <p:nvPr/>
        </p:nvSpPr>
        <p:spPr>
          <a:xfrm>
            <a:off x="123706" y="141124"/>
            <a:ext cx="5842599" cy="1723549"/>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Visualizing IRIS experiments</a:t>
            </a:r>
          </a:p>
          <a:p>
            <a:endParaRPr lang="en-US" sz="1000" b="1" dirty="0">
              <a:solidFill>
                <a:srgbClr val="7030A0"/>
              </a:solidFill>
              <a:latin typeface="Arial" panose="020B0604020202020204" pitchFamily="34" charset="0"/>
              <a:cs typeface="Arial" panose="020B0604020202020204" pitchFamily="34" charset="0"/>
            </a:endParaRPr>
          </a:p>
          <a:p>
            <a:r>
              <a:rPr lang="en-US" sz="2400" b="1" dirty="0">
                <a:solidFill>
                  <a:srgbClr val="7030A0"/>
                </a:solidFill>
                <a:latin typeface="Arial" panose="020B0604020202020204" pitchFamily="34" charset="0"/>
                <a:cs typeface="Arial" panose="020B0604020202020204" pitchFamily="34" charset="0"/>
              </a:rPr>
              <a:t>(depth of decision tree is limited to 4)</a:t>
            </a:r>
          </a:p>
        </p:txBody>
      </p:sp>
      <p:sp>
        <p:nvSpPr>
          <p:cNvPr id="9" name="Rectangle 8"/>
          <p:cNvSpPr/>
          <p:nvPr/>
        </p:nvSpPr>
        <p:spPr>
          <a:xfrm>
            <a:off x="666655" y="5014306"/>
            <a:ext cx="4059125" cy="461665"/>
          </a:xfrm>
          <a:prstGeom prst="rect">
            <a:avLst/>
          </a:prstGeom>
        </p:spPr>
        <p:txBody>
          <a:bodyPr wrap="none">
            <a:spAutoFit/>
          </a:bodyPr>
          <a:lstStyle/>
          <a:p>
            <a:r>
              <a:rPr lang="en-US" sz="2400" b="1" dirty="0">
                <a:solidFill>
                  <a:srgbClr val="FF0000"/>
                </a:solidFill>
                <a:latin typeface="Arial" panose="020B0604020202020204" pitchFamily="34" charset="0"/>
                <a:cs typeface="Arial" panose="020B0604020202020204" pitchFamily="34" charset="0"/>
              </a:rPr>
              <a:t>Resulting ontology online:</a:t>
            </a:r>
          </a:p>
        </p:txBody>
      </p:sp>
    </p:spTree>
    <p:extLst>
      <p:ext uri="{BB962C8B-B14F-4D97-AF65-F5344CB8AC3E}">
        <p14:creationId xmlns:p14="http://schemas.microsoft.com/office/powerpoint/2010/main" val="426107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77402" y="1099032"/>
            <a:ext cx="1091115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ts val="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fi-FI" b="1" i="1"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Why and When is this Transformation Needed? </a:t>
            </a:r>
          </a:p>
          <a:p>
            <a:pPr marL="0" marR="0" lvl="0" indent="0" algn="just" defTabSz="914400" rtl="0" eaLnBrk="0" fontAlgn="base" latinLnBrk="0" hangingPunct="0">
              <a:lnSpc>
                <a:spcPct val="100000"/>
              </a:lnSpc>
              <a:spcBef>
                <a:spcPct val="0"/>
              </a:spcBef>
              <a:spcAft>
                <a:spcPts val="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SWRL (Semantic Web Rule Language) is a powerful</a:t>
            </a:r>
          </a:p>
          <a:p>
            <a:pPr marL="0" marR="0" lvl="0" indent="0" algn="just" defTabSz="914400" rtl="0" eaLnBrk="0" fontAlgn="base" latinLnBrk="0" hangingPunct="0">
              <a:lnSpc>
                <a:spcPct val="100000"/>
              </a:lnSpc>
              <a:spcBef>
                <a:spcPct val="0"/>
              </a:spcBef>
              <a:spcAft>
                <a:spcPts val="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rule-based reasoning framework used in ontology-driven</a:t>
            </a:r>
          </a:p>
          <a:p>
            <a:pPr marL="0" marR="0" lvl="0" indent="0" algn="just" defTabSz="914400" rtl="0" eaLnBrk="0" fontAlgn="base" latinLnBrk="0" hangingPunct="0">
              <a:lnSpc>
                <a:spcPct val="100000"/>
              </a:lnSpc>
              <a:spcBef>
                <a:spcPct val="0"/>
              </a:spcBef>
              <a:spcAft>
                <a:spcPts val="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applications. However, in some cases, transforming</a:t>
            </a:r>
          </a:p>
          <a:p>
            <a:pPr marL="0" marR="0" lvl="0" indent="0" algn="just" defTabSz="914400" rtl="0" eaLnBrk="0" fontAlgn="base" latinLnBrk="0" hangingPunct="0">
              <a:lnSpc>
                <a:spcPct val="100000"/>
              </a:lnSpc>
              <a:spcBef>
                <a:spcPct val="0"/>
              </a:spcBef>
              <a:spcAft>
                <a:spcPts val="60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SWRL rules into SPARQL queries may be beneficial:</a:t>
            </a:r>
            <a:endParaRPr kumimoji="0" lang="en-US" altLang="fi-FI" b="0" i="0" u="none" strike="noStrike" cap="none" normalizeH="0" baseline="0" dirty="0">
              <a:ln>
                <a:noFill/>
              </a:ln>
              <a:solidFill>
                <a:schemeClr val="tx1"/>
              </a:solidFill>
              <a:effectLst/>
            </a:endParaRPr>
          </a:p>
          <a:p>
            <a:pPr marL="742950" lvl="1" indent="-285750" algn="just">
              <a:buFont typeface="Arial" panose="020B0604020202020204" pitchFamily="34" charset="0"/>
              <a:buChar char="•"/>
            </a:pPr>
            <a:r>
              <a:rPr kumimoji="0" lang="en-US" altLang="fi-FI" sz="1600" b="1" i="1"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Interoperability</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Not all ontology systems or triple stores support SWRL reasoning, whereas SPARQL is widely supported.</a:t>
            </a:r>
            <a:endParaRPr kumimoji="0" lang="en-US" altLang="fi-FI" sz="1600" b="0" i="0" u="none" strike="noStrike" cap="none" normalizeH="0" baseline="0" dirty="0">
              <a:ln>
                <a:noFill/>
              </a:ln>
              <a:solidFill>
                <a:schemeClr val="tx1"/>
              </a:solidFill>
              <a:effectLst/>
            </a:endParaRPr>
          </a:p>
          <a:p>
            <a:pPr marL="742950" lvl="1" indent="-285750" algn="just">
              <a:spcBef>
                <a:spcPts val="300"/>
              </a:spcBef>
              <a:spcAft>
                <a:spcPts val="300"/>
              </a:spcAf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Alternative querying mechanism</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If a system does not support real-time rule-based reasoning, SWRL rules can be translated into SPARQL to allow explicit querying instead.</a:t>
            </a:r>
            <a:endParaRPr kumimoji="0" lang="en-US" altLang="fi-FI" sz="1600" b="0" i="0" u="none" strike="noStrike" cap="none" normalizeH="0" baseline="0" dirty="0">
              <a:ln>
                <a:noFill/>
              </a:ln>
              <a:solidFill>
                <a:schemeClr val="tx1"/>
              </a:solidFill>
              <a:effectLst/>
            </a:endParaRPr>
          </a:p>
          <a:p>
            <a:pPr marL="742950" lvl="1" indent="-285750" algn="just">
              <a:spcBef>
                <a:spcPts val="300"/>
              </a:spcBef>
              <a:spcAft>
                <a:spcPts val="300"/>
              </a:spcAf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Optimized execution</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SWRL rules require an inference engine (e.g., Pellet), whereas SPARQL queries can retrieve results directly from an RDF store without full reasoning overhead.</a:t>
            </a:r>
            <a:endParaRPr kumimoji="0" lang="en-US" altLang="fi-FI" sz="1600" b="0" i="0" u="none" strike="noStrike" cap="none" normalizeH="0" baseline="0" dirty="0">
              <a:ln>
                <a:noFill/>
              </a:ln>
              <a:solidFill>
                <a:schemeClr val="tx1"/>
              </a:solidFill>
              <a:effectLst/>
            </a:endParaRPr>
          </a:p>
          <a:p>
            <a:pPr marL="742950" lvl="1" indent="-285750" algn="jus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Integration with other systems</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Some knowledge graph applications, such as enterprise semantic search, prefer SPARQL over SWRL for efficient data access.</a:t>
            </a:r>
            <a:endParaRPr kumimoji="0" lang="en-US" altLang="fi-FI"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We applied ChatGPT as an external service to </a:t>
            </a:r>
            <a:r>
              <a:rPr kumimoji="0" lang="en-US" altLang="fi-FI" b="1" i="1"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automatically convert SWRL rules into equivalent SPARQL queries</a:t>
            </a:r>
            <a:r>
              <a:rPr kumimoji="0" lang="en-US" altLang="fi-FI"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The transformation follows these steps:</a:t>
            </a:r>
            <a:endParaRPr kumimoji="0" lang="en-US" altLang="fi-FI" b="0" i="0" u="none" strike="noStrike" cap="none" normalizeH="0" baseline="0" dirty="0">
              <a:ln>
                <a:noFill/>
              </a:ln>
              <a:solidFill>
                <a:schemeClr val="tx1"/>
              </a:solidFill>
              <a:effectLst/>
            </a:endParaRPr>
          </a:p>
          <a:p>
            <a:pPr marL="742950" lvl="1" indent="-285750" algn="jus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SWRL rule set</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The input consists of SWRL rules that express logical conditions and implications.</a:t>
            </a:r>
            <a:endParaRPr kumimoji="0" lang="en-US" altLang="fi-FI" sz="1600" b="0" i="0" u="none" strike="noStrike" cap="none" normalizeH="0" baseline="0" dirty="0">
              <a:ln>
                <a:noFill/>
              </a:ln>
              <a:solidFill>
                <a:schemeClr val="tx1"/>
              </a:solidFill>
              <a:effectLst/>
            </a:endParaRPr>
          </a:p>
          <a:p>
            <a:pPr marL="742950" lvl="1" indent="-285750" algn="just">
              <a:spcBef>
                <a:spcPts val="300"/>
              </a:spcBef>
              <a:spcAft>
                <a:spcPts val="300"/>
              </a:spcAf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ChatGPT prompting</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We construct a structured prompt that provides the SWRL rule and requests an equivalent SPARQL representation.</a:t>
            </a:r>
            <a:endParaRPr kumimoji="0" lang="en-US" altLang="fi-FI" sz="1600" b="0" i="0" u="none" strike="noStrike" cap="none" normalizeH="0" baseline="0" dirty="0">
              <a:ln>
                <a:noFill/>
              </a:ln>
              <a:solidFill>
                <a:schemeClr val="tx1"/>
              </a:solidFill>
              <a:effectLst/>
            </a:endParaRPr>
          </a:p>
          <a:p>
            <a:pPr marL="742950" lvl="1" indent="-285750" algn="just">
              <a:buFont typeface="Arial" panose="020B0604020202020204" pitchFamily="34" charset="0"/>
              <a:buChar char="•"/>
            </a:pPr>
            <a:r>
              <a:rPr lang="en-US" altLang="fi-FI" sz="1600" b="1" i="1" dirty="0">
                <a:solidFill>
                  <a:srgbClr val="7030A0"/>
                </a:solidFill>
                <a:latin typeface="Times New Roman" panose="02020603050405020304" pitchFamily="18" charset="0"/>
                <a:cs typeface="Times New Roman" panose="02020603050405020304" pitchFamily="18" charset="0"/>
              </a:rPr>
              <a:t>Generated SPARQL query</a:t>
            </a:r>
            <a:r>
              <a:rPr kumimoji="0" lang="en-US" altLang="fi-FI"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ChatGPT returns corresponding SPARQL SELECT or ASK query that retrieves instances satisfying the rule.</a:t>
            </a:r>
            <a:endParaRPr kumimoji="0" lang="en-US" altLang="fi-FI" sz="1600" b="0" i="0" u="none" strike="noStrike" cap="none" normalizeH="0" baseline="0" dirty="0">
              <a:ln>
                <a:noFill/>
              </a:ln>
              <a:solidFill>
                <a:schemeClr val="tx1"/>
              </a:solidFill>
              <a:effectLst/>
            </a:endParaRPr>
          </a:p>
        </p:txBody>
      </p:sp>
      <p:sp>
        <p:nvSpPr>
          <p:cNvPr id="5" name="Rectangle 4"/>
          <p:cNvSpPr/>
          <p:nvPr/>
        </p:nvSpPr>
        <p:spPr>
          <a:xfrm>
            <a:off x="111371" y="14647"/>
            <a:ext cx="6844233" cy="107721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Transforming SWRL rule sets into SPARQL queries via ChatGPT</a:t>
            </a:r>
          </a:p>
        </p:txBody>
      </p:sp>
      <p:grpSp>
        <p:nvGrpSpPr>
          <p:cNvPr id="6" name="Group 5"/>
          <p:cNvGrpSpPr/>
          <p:nvPr/>
        </p:nvGrpSpPr>
        <p:grpSpPr>
          <a:xfrm>
            <a:off x="6805136" y="137937"/>
            <a:ext cx="4757454" cy="2212630"/>
            <a:chOff x="3394115" y="45789"/>
            <a:chExt cx="4757454" cy="2212630"/>
          </a:xfrm>
        </p:grpSpPr>
        <p:sp>
          <p:nvSpPr>
            <p:cNvPr id="7" name="Right Arrow 6"/>
            <p:cNvSpPr/>
            <p:nvPr/>
          </p:nvSpPr>
          <p:spPr>
            <a:xfrm>
              <a:off x="4448710" y="1541125"/>
              <a:ext cx="2568539" cy="278708"/>
            </a:xfrm>
            <a:prstGeom prst="rightArrow">
              <a:avLst>
                <a:gd name="adj1" fmla="val 50000"/>
                <a:gd name="adj2" fmla="val 97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024780" y="45789"/>
              <a:ext cx="1335901" cy="1216804"/>
              <a:chOff x="8753583" y="4801822"/>
              <a:chExt cx="1554402" cy="1492226"/>
            </a:xfrm>
          </p:grpSpPr>
          <p:pic>
            <p:nvPicPr>
              <p:cNvPr id="22" name="Picture 21"/>
              <p:cNvPicPr>
                <a:picLocks noChangeAspect="1"/>
              </p:cNvPicPr>
              <p:nvPr/>
            </p:nvPicPr>
            <p:blipFill>
              <a:blip r:embed="rId2">
                <a:clrChange>
                  <a:clrFrom>
                    <a:srgbClr val="FFFFFF"/>
                  </a:clrFrom>
                  <a:clrTo>
                    <a:srgbClr val="FFFFFF">
                      <a:alpha val="0"/>
                    </a:srgbClr>
                  </a:clrTo>
                </a:clrChange>
              </a:blip>
              <a:stretch>
                <a:fillRect/>
              </a:stretch>
            </p:blipFill>
            <p:spPr>
              <a:xfrm>
                <a:off x="8753583" y="4801822"/>
                <a:ext cx="1554402" cy="1492226"/>
              </a:xfrm>
              <a:prstGeom prst="rect">
                <a:avLst/>
              </a:prstGeom>
            </p:spPr>
          </p:pic>
          <p:sp>
            <p:nvSpPr>
              <p:cNvPr id="23" name="Oval 22"/>
              <p:cNvSpPr/>
              <p:nvPr/>
            </p:nvSpPr>
            <p:spPr>
              <a:xfrm>
                <a:off x="9215919" y="5229545"/>
                <a:ext cx="640080" cy="64008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20304729">
              <a:off x="6962849" y="1069699"/>
              <a:ext cx="1188720" cy="1188720"/>
              <a:chOff x="8753583" y="4801822"/>
              <a:chExt cx="1498783" cy="1417642"/>
            </a:xfrm>
          </p:grpSpPr>
          <p:pic>
            <p:nvPicPr>
              <p:cNvPr id="20" name="Picture 19"/>
              <p:cNvPicPr>
                <a:picLocks/>
              </p:cNvPicPr>
              <p:nvPr/>
            </p:nvPicPr>
            <p:blipFill>
              <a:blip r:embed="rId2">
                <a:clrChange>
                  <a:clrFrom>
                    <a:srgbClr val="FFFFFF"/>
                  </a:clrFrom>
                  <a:clrTo>
                    <a:srgbClr val="FFFFFF">
                      <a:alpha val="0"/>
                    </a:srgbClr>
                  </a:clrTo>
                </a:clrChange>
              </a:blip>
              <a:stretch>
                <a:fillRect/>
              </a:stretch>
            </p:blipFill>
            <p:spPr>
              <a:xfrm>
                <a:off x="8753583" y="4801822"/>
                <a:ext cx="1498783" cy="1417642"/>
              </a:xfrm>
              <a:prstGeom prst="rect">
                <a:avLst/>
              </a:prstGeom>
            </p:spPr>
          </p:pic>
          <p:sp>
            <p:nvSpPr>
              <p:cNvPr id="21" name="Oval 20"/>
              <p:cNvSpPr/>
              <p:nvPr/>
            </p:nvSpPr>
            <p:spPr>
              <a:xfrm>
                <a:off x="9215919" y="5229545"/>
                <a:ext cx="640080" cy="64008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rot="17864015">
              <a:off x="3378303" y="1182450"/>
              <a:ext cx="1050876" cy="1019252"/>
              <a:chOff x="8753583" y="4801822"/>
              <a:chExt cx="1554402" cy="1492226"/>
            </a:xfrm>
          </p:grpSpPr>
          <p:pic>
            <p:nvPicPr>
              <p:cNvPr id="18" name="Picture 17"/>
              <p:cNvPicPr>
                <a:picLocks noChangeAspect="1"/>
              </p:cNvPicPr>
              <p:nvPr/>
            </p:nvPicPr>
            <p:blipFill>
              <a:blip r:embed="rId2">
                <a:clrChange>
                  <a:clrFrom>
                    <a:srgbClr val="FFFFFF"/>
                  </a:clrFrom>
                  <a:clrTo>
                    <a:srgbClr val="FFFFFF">
                      <a:alpha val="0"/>
                    </a:srgbClr>
                  </a:clrTo>
                </a:clrChange>
              </a:blip>
              <a:stretch>
                <a:fillRect/>
              </a:stretch>
            </p:blipFill>
            <p:spPr>
              <a:xfrm>
                <a:off x="8753583" y="4801822"/>
                <a:ext cx="1554402" cy="1492226"/>
              </a:xfrm>
              <a:prstGeom prst="rect">
                <a:avLst/>
              </a:prstGeom>
            </p:spPr>
          </p:pic>
          <p:sp>
            <p:nvSpPr>
              <p:cNvPr id="19" name="Oval 18"/>
              <p:cNvSpPr/>
              <p:nvPr/>
            </p:nvSpPr>
            <p:spPr>
              <a:xfrm>
                <a:off x="9215919" y="5229545"/>
                <a:ext cx="640080" cy="64008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169036" y="371815"/>
              <a:ext cx="1002005"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OWL</a:t>
              </a:r>
            </a:p>
          </p:txBody>
        </p:sp>
        <p:sp>
          <p:nvSpPr>
            <p:cNvPr id="12" name="Rectangle 11"/>
            <p:cNvSpPr/>
            <p:nvPr/>
          </p:nvSpPr>
          <p:spPr>
            <a:xfrm>
              <a:off x="3495297" y="1481367"/>
              <a:ext cx="790345" cy="400110"/>
            </a:xfrm>
            <a:prstGeom prst="rect">
              <a:avLst/>
            </a:prstGeom>
          </p:spPr>
          <p:txBody>
            <a:bodyPr wrap="none">
              <a:spAutoFit/>
            </a:bodyPr>
            <a:lstStyle/>
            <a:p>
              <a:pPr algn="ctr"/>
              <a:r>
                <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SWRL</a:t>
              </a:r>
            </a:p>
          </p:txBody>
        </p:sp>
        <p:sp>
          <p:nvSpPr>
            <p:cNvPr id="13" name="Rectangle 12"/>
            <p:cNvSpPr/>
            <p:nvPr/>
          </p:nvSpPr>
          <p:spPr>
            <a:xfrm>
              <a:off x="7095898" y="1458599"/>
              <a:ext cx="924997" cy="369332"/>
            </a:xfrm>
            <a:prstGeom prst="rect">
              <a:avLst/>
            </a:prstGeom>
          </p:spPr>
          <p:txBody>
            <a:bodyPr wrap="none">
              <a:spAutoFit/>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SPARQL</a:t>
              </a:r>
            </a:p>
          </p:txBody>
        </p:sp>
        <p:sp>
          <p:nvSpPr>
            <p:cNvPr id="14" name="Oval 13"/>
            <p:cNvSpPr/>
            <p:nvPr/>
          </p:nvSpPr>
          <p:spPr>
            <a:xfrm>
              <a:off x="5302981" y="1283908"/>
              <a:ext cx="822960" cy="8229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5427786" y="1417503"/>
              <a:ext cx="570986" cy="570986"/>
            </a:xfrm>
            <a:prstGeom prst="rect">
              <a:avLst/>
            </a:prstGeom>
          </p:spPr>
        </p:pic>
        <p:cxnSp>
          <p:nvCxnSpPr>
            <p:cNvPr id="16" name="Straight Arrow Connector 15"/>
            <p:cNvCxnSpPr/>
            <p:nvPr/>
          </p:nvCxnSpPr>
          <p:spPr>
            <a:xfrm flipV="1">
              <a:off x="4285642" y="860421"/>
              <a:ext cx="883394" cy="447057"/>
            </a:xfrm>
            <a:prstGeom prst="straightConnector1">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71847" y="876034"/>
              <a:ext cx="824051" cy="403888"/>
            </a:xfrm>
            <a:prstGeom prst="straightConnector1">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328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5160" y="369870"/>
            <a:ext cx="11209573" cy="6426698"/>
          </a:xfrm>
          <a:prstGeom prst="rect">
            <a:avLst/>
          </a:prstGeom>
        </p:spPr>
      </p:pic>
      <p:sp>
        <p:nvSpPr>
          <p:cNvPr id="6" name="Rectangle 5"/>
          <p:cNvSpPr/>
          <p:nvPr/>
        </p:nvSpPr>
        <p:spPr>
          <a:xfrm>
            <a:off x="6400800" y="14647"/>
            <a:ext cx="5619964" cy="107721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SWRL-to-SPARQL transformation example </a:t>
            </a:r>
          </a:p>
        </p:txBody>
      </p:sp>
    </p:spTree>
    <p:extLst>
      <p:ext uri="{BB962C8B-B14F-4D97-AF65-F5344CB8AC3E}">
        <p14:creationId xmlns:p14="http://schemas.microsoft.com/office/powerpoint/2010/main" val="343952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854" y="1633280"/>
            <a:ext cx="5225530" cy="3616375"/>
          </a:xfrm>
          <a:prstGeom prst="rect">
            <a:avLst/>
          </a:prstGeom>
          <a:solidFill>
            <a:schemeClr val="bg1">
              <a:lumMod val="85000"/>
            </a:schemeClr>
          </a:solidFill>
          <a:ln w="25400">
            <a:solidFill>
              <a:schemeClr val="tx1"/>
            </a:solidFill>
          </a:ln>
        </p:spPr>
        <p:txBody>
          <a:bodyPr wrap="square">
            <a:spAutoFit/>
          </a:bodyPr>
          <a:lstStyle/>
          <a:p>
            <a:pPr algn="just"/>
            <a:r>
              <a:rPr lang="en-US" sz="1400" b="1" i="1" dirty="0">
                <a:solidFill>
                  <a:srgbClr val="7030A0"/>
                </a:solidFill>
                <a:latin typeface="Times New Roman" panose="02020603050405020304" pitchFamily="18" charset="0"/>
                <a:ea typeface="SimSun" panose="02010600030101010101" pitchFamily="2" charset="-122"/>
              </a:rPr>
              <a:t>   Semantic interoperability and integration</a:t>
            </a:r>
            <a:r>
              <a:rPr lang="en-US" sz="1400" dirty="0">
                <a:latin typeface="Times New Roman" panose="02020603050405020304" pitchFamily="18" charset="0"/>
                <a:ea typeface="SimSun" panose="02010600030101010101" pitchFamily="2" charset="-122"/>
              </a:rPr>
              <a:t>: When semantic web technologies start gaining popularity, first evident industrial application areas were </a:t>
            </a:r>
            <a:r>
              <a:rPr lang="en-US" sz="1400" b="1" i="1" dirty="0">
                <a:solidFill>
                  <a:srgbClr val="7030A0"/>
                </a:solidFill>
                <a:latin typeface="Times New Roman" panose="02020603050405020304" pitchFamily="18" charset="0"/>
                <a:ea typeface="SimSun" panose="02010600030101010101" pitchFamily="2" charset="-122"/>
              </a:rPr>
              <a:t>integration and interoperability</a:t>
            </a:r>
            <a:r>
              <a:rPr lang="en-US" sz="1400" dirty="0">
                <a:latin typeface="Times New Roman" panose="02020603050405020304" pitchFamily="18" charset="0"/>
                <a:ea typeface="SimSun" panose="02010600030101010101" pitchFamily="2" charset="-122"/>
              </a:rPr>
              <a:t>. Enablers for these were semantic technologies, which are valuable not only in open Web environments, but also in closed industrial systems. Later Industry 4.0 emerged and once again emphasized the need for intelligent </a:t>
            </a:r>
            <a:r>
              <a:rPr lang="en-US" sz="1400" b="1" i="1" dirty="0">
                <a:solidFill>
                  <a:srgbClr val="7030A0"/>
                </a:solidFill>
                <a:latin typeface="Times New Roman" panose="02020603050405020304" pitchFamily="18" charset="0"/>
                <a:ea typeface="SimSun" panose="02010600030101010101" pitchFamily="2" charset="-122"/>
              </a:rPr>
              <a:t>data driven seamless integration</a:t>
            </a:r>
            <a:r>
              <a:rPr lang="en-US" sz="1400" dirty="0">
                <a:latin typeface="Times New Roman" panose="02020603050405020304" pitchFamily="18" charset="0"/>
                <a:ea typeface="SimSun" panose="02010600030101010101" pitchFamily="2" charset="-122"/>
              </a:rPr>
              <a:t> of various industrial components and processes, and, therefore, semantic interoperability became a critical requirement.</a:t>
            </a:r>
          </a:p>
          <a:p>
            <a:pPr algn="just">
              <a:spcBef>
                <a:spcPts val="600"/>
              </a:spcBef>
            </a:pPr>
            <a:r>
              <a:rPr lang="en-US" sz="1400" dirty="0">
                <a:solidFill>
                  <a:srgbClr val="FF0000"/>
                </a:solidFill>
                <a:latin typeface="Times New Roman" panose="02020603050405020304" pitchFamily="18" charset="0"/>
                <a:ea typeface="SimSun" panose="02010600030101010101" pitchFamily="2" charset="-122"/>
              </a:rPr>
              <a:t>   Our research contributes towards these objectives, related works, principles of semantic computing and interoperability by transforming black box NNs into explainable, interoperable, and semantically structured models using decision trees, SWRL rules, and ChatGPT-generated explanations, thus enabling machine-readable and reusable knowledge representations that align with Semantic Web ontologies for enhanced industrial AI transparency and integration.</a:t>
            </a:r>
            <a:endParaRPr lang="en-US" sz="1400"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a:off x="5630237" y="1633279"/>
            <a:ext cx="6433028" cy="3616375"/>
          </a:xfrm>
          <a:prstGeom prst="rect">
            <a:avLst/>
          </a:prstGeom>
          <a:solidFill>
            <a:schemeClr val="bg1">
              <a:lumMod val="85000"/>
            </a:schemeClr>
          </a:solidFill>
          <a:ln w="25400">
            <a:solidFill>
              <a:schemeClr val="tx1"/>
            </a:solidFill>
          </a:ln>
        </p:spPr>
        <p:txBody>
          <a:bodyPr wrap="square">
            <a:spAutoFit/>
          </a:bodyPr>
          <a:lstStyle/>
          <a:p>
            <a:pPr algn="just"/>
            <a:r>
              <a:rPr lang="en-US" sz="1400" b="1" i="1" dirty="0">
                <a:solidFill>
                  <a:srgbClr val="7030A0"/>
                </a:solidFill>
                <a:latin typeface="Times New Roman" panose="02020603050405020304" pitchFamily="18" charset="0"/>
                <a:ea typeface="SimSun" panose="02010600030101010101" pitchFamily="2" charset="-122"/>
              </a:rPr>
              <a:t>   Explainable AI and semantics (</a:t>
            </a:r>
            <a:r>
              <a:rPr lang="en-US" sz="1400" b="1" i="1" dirty="0" err="1">
                <a:solidFill>
                  <a:srgbClr val="7030A0"/>
                </a:solidFill>
                <a:latin typeface="Times New Roman" panose="02020603050405020304" pitchFamily="18" charset="0"/>
                <a:ea typeface="SimSun" panose="02010600030101010101" pitchFamily="2" charset="-122"/>
              </a:rPr>
              <a:t>OntoXAI</a:t>
            </a:r>
            <a:r>
              <a:rPr lang="en-US" sz="1400" b="1" i="1" dirty="0">
                <a:solidFill>
                  <a:srgbClr val="7030A0"/>
                </a:solidFill>
                <a:latin typeface="Times New Roman" panose="02020603050405020304" pitchFamily="18" charset="0"/>
                <a:ea typeface="SimSun" panose="02010600030101010101" pitchFamily="2" charset="-122"/>
              </a:rPr>
              <a:t>)</a:t>
            </a:r>
            <a:r>
              <a:rPr lang="en-US" sz="1400" dirty="0">
                <a:latin typeface="Times New Roman" panose="02020603050405020304" pitchFamily="18" charset="0"/>
                <a:ea typeface="SimSun" panose="02010600030101010101" pitchFamily="2" charset="-122"/>
              </a:rPr>
              <a:t>: Two parallel trends, i.e., recovery of human role (Industry 4.0 – Industry 5.0 transformation) and sophistication of highly accurate deep NN-based ML models unlock another emergent need – explainability. Corresponding need for interpreting “black box” models becomes a dominating concern in modern industry and evolves as XAI domain. XAI research has many various approaches but also it create a new interesting dimension of using semantic technologies in industry. </a:t>
            </a:r>
            <a:r>
              <a:rPr lang="en-US" sz="1400" b="1" i="1" dirty="0" err="1">
                <a:solidFill>
                  <a:srgbClr val="7030A0"/>
                </a:solidFill>
                <a:latin typeface="Times New Roman" panose="02020603050405020304" pitchFamily="18" charset="0"/>
                <a:ea typeface="SimSun" panose="02010600030101010101" pitchFamily="2" charset="-122"/>
              </a:rPr>
              <a:t>OntoXAI</a:t>
            </a:r>
            <a:r>
              <a:rPr lang="en-US" sz="1400" dirty="0">
                <a:latin typeface="Times New Roman" panose="02020603050405020304" pitchFamily="18" charset="0"/>
                <a:ea typeface="SimSun" panose="02010600030101010101" pitchFamily="2" charset="-122"/>
              </a:rPr>
              <a:t> is presented as a SWRL-based XAI approach to generate user-comprehensible natural language explanations through Open AI API in the context of dengue disease classification.</a:t>
            </a:r>
          </a:p>
          <a:p>
            <a:pPr algn="just">
              <a:spcBef>
                <a:spcPts val="600"/>
              </a:spcBef>
            </a:pPr>
            <a:r>
              <a:rPr lang="en-US" sz="1400" dirty="0">
                <a:solidFill>
                  <a:srgbClr val="FF0000"/>
                </a:solidFill>
                <a:latin typeface="Times New Roman" panose="02020603050405020304" pitchFamily="18" charset="0"/>
                <a:ea typeface="SimSun" panose="02010600030101010101" pitchFamily="2" charset="-122"/>
              </a:rPr>
              <a:t>   Our approach and experiments go beyond; and the key difference is that </a:t>
            </a:r>
            <a:r>
              <a:rPr lang="en-US" sz="1400" dirty="0" err="1">
                <a:solidFill>
                  <a:srgbClr val="FF0000"/>
                </a:solidFill>
                <a:latin typeface="Times New Roman" panose="02020603050405020304" pitchFamily="18" charset="0"/>
                <a:ea typeface="SimSun" panose="02010600030101010101" pitchFamily="2" charset="-122"/>
              </a:rPr>
              <a:t>OntoXAI</a:t>
            </a:r>
            <a:r>
              <a:rPr lang="en-US" sz="1400" dirty="0">
                <a:solidFill>
                  <a:srgbClr val="FF0000"/>
                </a:solidFill>
                <a:latin typeface="Times New Roman" panose="02020603050405020304" pitchFamily="18" charset="0"/>
                <a:ea typeface="SimSun" panose="02010600030101010101" pitchFamily="2" charset="-122"/>
              </a:rPr>
              <a:t> manually designs models with SWRL rules, whereas our approach automatically extracts SWRL rules from independently trained black box NNs. Therefore, we can process and integrate multiple pre-trained models without manual rule writing; and, instead of designing rules for a specific domain (like disease classification), we transform any black box NN into an explainable, ontology-driven reasoning system. Our approach is more data-driven, automated, and suited for large-scale AI integration.</a:t>
            </a:r>
            <a:endParaRPr lang="en-US" sz="1400" dirty="0">
              <a:solidFill>
                <a:srgbClr val="FF0000"/>
              </a:solidFill>
            </a:endParaRPr>
          </a:p>
        </p:txBody>
      </p:sp>
      <p:sp>
        <p:nvSpPr>
          <p:cNvPr id="14" name="Rectangle 13"/>
          <p:cNvSpPr/>
          <p:nvPr/>
        </p:nvSpPr>
        <p:spPr>
          <a:xfrm>
            <a:off x="3121295" y="62666"/>
            <a:ext cx="6310904" cy="132343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Samples of related work and industry concerns:</a:t>
            </a:r>
          </a:p>
        </p:txBody>
      </p:sp>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10530038" y="62666"/>
            <a:ext cx="1415835" cy="1417899"/>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216119" y="62667"/>
            <a:ext cx="1415192" cy="1415192"/>
          </a:xfrm>
          <a:prstGeom prst="rect">
            <a:avLst/>
          </a:prstGeom>
        </p:spPr>
      </p:pic>
      <p:grpSp>
        <p:nvGrpSpPr>
          <p:cNvPr id="11" name="Group 10"/>
          <p:cNvGrpSpPr/>
          <p:nvPr/>
        </p:nvGrpSpPr>
        <p:grpSpPr>
          <a:xfrm>
            <a:off x="3675178" y="5325423"/>
            <a:ext cx="3657864" cy="1354671"/>
            <a:chOff x="95989" y="3936865"/>
            <a:chExt cx="3657864" cy="1354671"/>
          </a:xfrm>
        </p:grpSpPr>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1449848" y="3936865"/>
              <a:ext cx="1354671" cy="1354671"/>
            </a:xfrm>
            <a:prstGeom prst="rect">
              <a:avLst/>
            </a:prstGeom>
          </p:spPr>
        </p:pic>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95989" y="3973844"/>
              <a:ext cx="1285361" cy="1294287"/>
            </a:xfrm>
            <a:prstGeom prst="rect">
              <a:avLst/>
            </a:prstGeom>
          </p:spPr>
        </p:pic>
        <p:pic>
          <p:nvPicPr>
            <p:cNvPr id="21" name="Picture 20"/>
            <p:cNvPicPr>
              <a:picLocks noChangeAspect="1"/>
            </p:cNvPicPr>
            <p:nvPr/>
          </p:nvPicPr>
          <p:blipFill>
            <a:blip r:embed="rId6">
              <a:clrChange>
                <a:clrFrom>
                  <a:srgbClr val="FFFFFF"/>
                </a:clrFrom>
                <a:clrTo>
                  <a:srgbClr val="FFFFFF">
                    <a:alpha val="0"/>
                  </a:srgbClr>
                </a:clrTo>
              </a:clrChange>
            </a:blip>
            <a:stretch>
              <a:fillRect/>
            </a:stretch>
          </p:blipFill>
          <p:spPr>
            <a:xfrm flipH="1">
              <a:off x="2873017" y="4014327"/>
              <a:ext cx="880836" cy="1248573"/>
            </a:xfrm>
            <a:prstGeom prst="rect">
              <a:avLst/>
            </a:prstGeom>
          </p:spPr>
        </p:pic>
      </p:grpSp>
    </p:spTree>
    <p:extLst>
      <p:ext uri="{BB962C8B-B14F-4D97-AF65-F5344CB8AC3E}">
        <p14:creationId xmlns:p14="http://schemas.microsoft.com/office/powerpoint/2010/main" val="229840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063" y="1553880"/>
            <a:ext cx="10531011" cy="3524042"/>
          </a:xfrm>
          <a:prstGeom prst="rect">
            <a:avLst/>
          </a:prstGeom>
          <a:solidFill>
            <a:schemeClr val="bg1">
              <a:lumMod val="85000"/>
            </a:schemeClr>
          </a:solidFill>
          <a:ln w="25400">
            <a:solidFill>
              <a:schemeClr val="tx1"/>
            </a:solidFill>
          </a:ln>
        </p:spPr>
        <p:txBody>
          <a:bodyPr wrap="square">
            <a:spAutoFit/>
          </a:bodyPr>
          <a:lstStyle/>
          <a:p>
            <a:pPr algn="just">
              <a:spcAft>
                <a:spcPts val="600"/>
              </a:spcAft>
            </a:pPr>
            <a:r>
              <a:rPr lang="en-US" sz="1600" b="1" i="1" dirty="0">
                <a:solidFill>
                  <a:srgbClr val="7030A0"/>
                </a:solidFill>
                <a:latin typeface="Times New Roman" panose="02020603050405020304" pitchFamily="18" charset="0"/>
                <a:ea typeface="SimSun" panose="02010600030101010101" pitchFamily="2" charset="-122"/>
              </a:rPr>
              <a:t>   Targeting black-box models with explanations: </a:t>
            </a:r>
            <a:r>
              <a:rPr lang="en-US" sz="1600" dirty="0">
                <a:latin typeface="Times New Roman" panose="02020603050405020304" pitchFamily="18" charset="0"/>
                <a:ea typeface="SimSun" panose="02010600030101010101" pitchFamily="2" charset="-122"/>
              </a:rPr>
              <a:t>A growing body of research focuses on transforming black box NN models into more explainable and interoperable representations, facilitating their integration with semantic knowledge frameworks. One of the most common strategies is to approximate NNs with decision trees or rule-based systems. These methods extract human-interpretable decision boundaries from trained networks, making their reasoning explicit.</a:t>
            </a:r>
          </a:p>
          <a:p>
            <a:pPr algn="just">
              <a:spcAft>
                <a:spcPts val="600"/>
              </a:spcAft>
            </a:pPr>
            <a:r>
              <a:rPr lang="en-US" sz="1600" dirty="0">
                <a:latin typeface="Times New Roman" panose="02020603050405020304" pitchFamily="18" charset="0"/>
                <a:ea typeface="SimSun" panose="02010600030101010101" pitchFamily="2" charset="-122"/>
              </a:rPr>
              <a:t>   See, for example, </a:t>
            </a:r>
            <a:r>
              <a:rPr lang="en-US" sz="1600" b="1" i="1" dirty="0">
                <a:solidFill>
                  <a:srgbClr val="7030A0"/>
                </a:solidFill>
                <a:latin typeface="Times New Roman" panose="02020603050405020304" pitchFamily="18" charset="0"/>
                <a:ea typeface="SimSun" panose="02010600030101010101" pitchFamily="2" charset="-122"/>
              </a:rPr>
              <a:t>TREPAN</a:t>
            </a:r>
            <a:r>
              <a:rPr lang="en-US" sz="1600" dirty="0">
                <a:latin typeface="Times New Roman" panose="02020603050405020304" pitchFamily="18" charset="0"/>
                <a:ea typeface="SimSun" panose="02010600030101010101" pitchFamily="2" charset="-122"/>
              </a:rPr>
              <a:t>, which is a widely known approach (later enhanced with ontologies) that </a:t>
            </a:r>
            <a:r>
              <a:rPr lang="en-US" sz="1600" b="1" i="1" dirty="0">
                <a:solidFill>
                  <a:srgbClr val="7030A0"/>
                </a:solidFill>
                <a:latin typeface="Times New Roman" panose="02020603050405020304" pitchFamily="18" charset="0"/>
                <a:ea typeface="SimSun" panose="02010600030101010101" pitchFamily="2" charset="-122"/>
              </a:rPr>
              <a:t>trains a decision tree using synthetic data labeled by NN</a:t>
            </a:r>
            <a:r>
              <a:rPr lang="en-US" sz="1600" dirty="0">
                <a:latin typeface="Times New Roman" panose="02020603050405020304" pitchFamily="18" charset="0"/>
                <a:ea typeface="SimSun" panose="02010600030101010101" pitchFamily="2" charset="-122"/>
              </a:rPr>
              <a:t>. </a:t>
            </a:r>
          </a:p>
          <a:p>
            <a:pPr algn="just">
              <a:spcAft>
                <a:spcPts val="600"/>
              </a:spcAft>
            </a:pPr>
            <a:r>
              <a:rPr lang="en-US" sz="1600" dirty="0">
                <a:latin typeface="Times New Roman" panose="02020603050405020304" pitchFamily="18" charset="0"/>
                <a:ea typeface="SimSun" panose="02010600030101010101" pitchFamily="2" charset="-122"/>
              </a:rPr>
              <a:t>   Notable also </a:t>
            </a:r>
            <a:r>
              <a:rPr lang="en-US" sz="1600" b="1" i="1" dirty="0">
                <a:solidFill>
                  <a:srgbClr val="7030A0"/>
                </a:solidFill>
                <a:latin typeface="Times New Roman" panose="02020603050405020304" pitchFamily="18" charset="0"/>
                <a:ea typeface="SimSun" panose="02010600030101010101" pitchFamily="2" charset="-122"/>
              </a:rPr>
              <a:t>DeepRED</a:t>
            </a:r>
            <a:r>
              <a:rPr lang="en-US" sz="1600" dirty="0">
                <a:latin typeface="Times New Roman" panose="02020603050405020304" pitchFamily="18" charset="0"/>
                <a:ea typeface="SimSun" panose="02010600030101010101" pitchFamily="2" charset="-122"/>
              </a:rPr>
              <a:t>, which is an extension of </a:t>
            </a:r>
            <a:r>
              <a:rPr lang="en-US" sz="1600" b="1" i="1" dirty="0">
                <a:solidFill>
                  <a:srgbClr val="7030A0"/>
                </a:solidFill>
                <a:latin typeface="Times New Roman" panose="02020603050405020304" pitchFamily="18" charset="0"/>
                <a:ea typeface="SimSun" panose="02010600030101010101" pitchFamily="2" charset="-122"/>
              </a:rPr>
              <a:t>decision tree generator that iteratively extracts rules from deep network</a:t>
            </a:r>
            <a:r>
              <a:rPr lang="en-US" sz="1600" dirty="0">
                <a:latin typeface="Times New Roman" panose="02020603050405020304" pitchFamily="18" charset="0"/>
                <a:ea typeface="SimSun" panose="02010600030101010101" pitchFamily="2" charset="-122"/>
              </a:rPr>
              <a:t>s.</a:t>
            </a:r>
          </a:p>
          <a:p>
            <a:pPr algn="just">
              <a:spcAft>
                <a:spcPts val="600"/>
              </a:spcAft>
            </a:pPr>
            <a:r>
              <a:rPr lang="en-US" sz="1600" dirty="0">
                <a:latin typeface="Times New Roman" panose="02020603050405020304" pitchFamily="18" charset="0"/>
                <a:ea typeface="SimSun" panose="02010600030101010101" pitchFamily="2" charset="-122"/>
              </a:rPr>
              <a:t>   Beyond decision trees, researchers have sought to </a:t>
            </a:r>
            <a:r>
              <a:rPr lang="en-US" sz="1600" b="1" i="1" dirty="0">
                <a:solidFill>
                  <a:srgbClr val="7030A0"/>
                </a:solidFill>
                <a:latin typeface="Times New Roman" panose="02020603050405020304" pitchFamily="18" charset="0"/>
                <a:ea typeface="SimSun" panose="02010600030101010101" pitchFamily="2" charset="-122"/>
              </a:rPr>
              <a:t>distill NNs into symbolic representations</a:t>
            </a:r>
            <a:r>
              <a:rPr lang="en-US" sz="1600" dirty="0">
                <a:latin typeface="Times New Roman" panose="02020603050405020304" pitchFamily="18" charset="0"/>
                <a:ea typeface="SimSun" panose="02010600030101010101" pitchFamily="2" charset="-122"/>
              </a:rPr>
              <a:t>, enabling interoperability with semantic frameworks such as ontologies and rule-based systems. The intention is to converts trained models into logical rules, allowing integration with formal reasoning systems (e.g., </a:t>
            </a:r>
            <a:r>
              <a:rPr lang="en-US" sz="1600" b="1" i="1" dirty="0">
                <a:solidFill>
                  <a:srgbClr val="7030A0"/>
                </a:solidFill>
                <a:latin typeface="Times New Roman" panose="02020603050405020304" pitchFamily="18" charset="0"/>
                <a:ea typeface="SimSun" panose="02010600030101010101" pitchFamily="2" charset="-122"/>
              </a:rPr>
              <a:t>neuro-symbolic AI paradigms </a:t>
            </a:r>
            <a:r>
              <a:rPr lang="en-US" sz="1600" dirty="0">
                <a:latin typeface="Times New Roman" panose="02020603050405020304" pitchFamily="18" charset="0"/>
                <a:ea typeface="SimSun" panose="02010600030101010101" pitchFamily="2" charset="-122"/>
              </a:rPr>
              <a:t>or interpretable neuro-symbolic models). A more recent trend integrates deep learning models with structured semantic knowledge representations, such as </a:t>
            </a:r>
            <a:r>
              <a:rPr lang="en-US" sz="1600" b="1" i="1" dirty="0">
                <a:solidFill>
                  <a:srgbClr val="7030A0"/>
                </a:solidFill>
                <a:latin typeface="Times New Roman" panose="02020603050405020304" pitchFamily="18" charset="0"/>
                <a:ea typeface="SimSun" panose="02010600030101010101" pitchFamily="2" charset="-122"/>
              </a:rPr>
              <a:t>neural-symbolic learning with knowledge graphs</a:t>
            </a:r>
            <a:r>
              <a:rPr lang="en-US" sz="1600" dirty="0">
                <a:latin typeface="Times New Roman" panose="02020603050405020304" pitchFamily="18" charset="0"/>
                <a:ea typeface="SimSun" panose="02010600030101010101" pitchFamily="2" charset="-122"/>
              </a:rPr>
              <a:t>, which embeds structured knowledge within neural models and enables reasoning by aligning learned representations with ontologies.</a:t>
            </a:r>
            <a:r>
              <a:rPr lang="fi-FI" sz="1600" dirty="0">
                <a:latin typeface="Times New Roman" panose="02020603050405020304" pitchFamily="18" charset="0"/>
                <a:ea typeface="SimSun" panose="02010600030101010101" pitchFamily="2" charset="-122"/>
              </a:rPr>
              <a:t> </a:t>
            </a:r>
            <a:endParaRPr lang="en-US" sz="1600" dirty="0">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2">
            <a:clrChange>
              <a:clrFrom>
                <a:srgbClr val="F7F7F7"/>
              </a:clrFrom>
              <a:clrTo>
                <a:srgbClr val="F7F7F7">
                  <a:alpha val="0"/>
                </a:srgbClr>
              </a:clrTo>
            </a:clrChange>
          </a:blip>
          <a:stretch>
            <a:fillRect/>
          </a:stretch>
        </p:blipFill>
        <p:spPr>
          <a:xfrm>
            <a:off x="11096089" y="3041150"/>
            <a:ext cx="1003895" cy="998611"/>
          </a:xfrm>
          <a:prstGeom prst="rect">
            <a:avLst/>
          </a:prstGeom>
        </p:spPr>
      </p:pic>
      <p:sp>
        <p:nvSpPr>
          <p:cNvPr id="14" name="Rectangle 13"/>
          <p:cNvSpPr/>
          <p:nvPr/>
        </p:nvSpPr>
        <p:spPr>
          <a:xfrm>
            <a:off x="3080199" y="392684"/>
            <a:ext cx="6310904"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Samples of related work:</a:t>
            </a:r>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10530038" y="62666"/>
            <a:ext cx="1415835" cy="1417899"/>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a:off x="216119" y="62667"/>
            <a:ext cx="1415192" cy="1415192"/>
          </a:xfrm>
          <a:prstGeom prst="rect">
            <a:avLst/>
          </a:prstGeom>
        </p:spPr>
      </p:pic>
      <p:sp>
        <p:nvSpPr>
          <p:cNvPr id="2" name="Rectangle 1"/>
          <p:cNvSpPr/>
          <p:nvPr/>
        </p:nvSpPr>
        <p:spPr>
          <a:xfrm>
            <a:off x="452063" y="5186132"/>
            <a:ext cx="10828962" cy="1477328"/>
          </a:xfrm>
          <a:prstGeom prst="rect">
            <a:avLst/>
          </a:prstGeom>
          <a:solidFill>
            <a:srgbClr val="FFFF00"/>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Our approach aligns closely with decision tree-based rule extraction but extends it further by mapping distilled rules into SWRL, enhancing their interoperability with semantic frameworks. Unlike traditional rule-extraction methods that stop at explainability, our method aims for full integration into ontology-driven reasoning systems, bridging the gap between black box AI and symbolic knowledge representation. Such transformation preserves meaningful decision boundaries, reinforcing the potential of semantic rules as a faithful representation of NN knowledge.</a:t>
            </a:r>
          </a:p>
        </p:txBody>
      </p:sp>
    </p:spTree>
    <p:extLst>
      <p:ext uri="{BB962C8B-B14F-4D97-AF65-F5344CB8AC3E}">
        <p14:creationId xmlns:p14="http://schemas.microsoft.com/office/powerpoint/2010/main" val="344866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35026" y="348036"/>
            <a:ext cx="6677060" cy="3679431"/>
          </a:xfrm>
          <a:prstGeom prst="rect">
            <a:avLst/>
          </a:prstGeom>
          <a:ln w="25400">
            <a:solidFill>
              <a:schemeClr val="tx1"/>
            </a:solidFill>
          </a:ln>
        </p:spPr>
      </p:pic>
      <p:sp>
        <p:nvSpPr>
          <p:cNvPr id="5" name="Rectangle 4"/>
          <p:cNvSpPr/>
          <p:nvPr/>
        </p:nvSpPr>
        <p:spPr>
          <a:xfrm>
            <a:off x="5393930" y="5165967"/>
            <a:ext cx="3164441" cy="1015663"/>
          </a:xfrm>
          <a:prstGeom prst="rect">
            <a:avLst/>
          </a:prstGeom>
          <a:solidFill>
            <a:schemeClr val="bg1">
              <a:lumMod val="85000"/>
            </a:schemeClr>
          </a:solidFill>
          <a:ln w="25400">
            <a:solidFill>
              <a:schemeClr val="tx1"/>
            </a:solidFill>
          </a:ln>
        </p:spPr>
        <p:txBody>
          <a:bodyPr wrap="square">
            <a:spAutoFit/>
          </a:bodyPr>
          <a:lstStyle/>
          <a:p>
            <a:r>
              <a:rPr lang="en-US" sz="1200" dirty="0">
                <a:latin typeface="Times New Roman" panose="02020603050405020304" pitchFamily="18" charset="0"/>
                <a:cs typeface="Times New Roman" panose="02020603050405020304" pitchFamily="18" charset="0"/>
              </a:rPr>
              <a:t>Terziyan, V., and Vitko, O. (2022) “</a:t>
            </a:r>
            <a:r>
              <a:rPr lang="en-US" sz="1200" b="1" dirty="0">
                <a:solidFill>
                  <a:srgbClr val="7030A0"/>
                </a:solidFill>
                <a:latin typeface="Times New Roman" panose="02020603050405020304" pitchFamily="18" charset="0"/>
                <a:cs typeface="Times New Roman" panose="02020603050405020304" pitchFamily="18" charset="0"/>
              </a:rPr>
              <a:t>Explainable AI for Industry 4.0: Semantic representation of deep learning models.</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Procedia Computer Science</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200</a:t>
            </a:r>
            <a:r>
              <a:rPr lang="en-US" sz="1200" dirty="0">
                <a:latin typeface="Times New Roman" panose="02020603050405020304" pitchFamily="18" charset="0"/>
                <a:cs typeface="Times New Roman" panose="02020603050405020304" pitchFamily="18" charset="0"/>
              </a:rPr>
              <a:t>: 216–226. Elsevier. https://doi.org/10.1016/j.procs.2022.01.220</a:t>
            </a:r>
          </a:p>
        </p:txBody>
      </p:sp>
      <p:pic>
        <p:nvPicPr>
          <p:cNvPr id="6" name="Picture 5"/>
          <p:cNvPicPr>
            <a:picLocks noChangeAspect="1"/>
          </p:cNvPicPr>
          <p:nvPr/>
        </p:nvPicPr>
        <p:blipFill>
          <a:blip r:embed="rId3"/>
          <a:stretch>
            <a:fillRect/>
          </a:stretch>
        </p:blipFill>
        <p:spPr>
          <a:xfrm>
            <a:off x="8650839" y="4087184"/>
            <a:ext cx="3461247" cy="2074019"/>
          </a:xfrm>
          <a:prstGeom prst="rect">
            <a:avLst/>
          </a:prstGeom>
          <a:ln w="25400">
            <a:solidFill>
              <a:schemeClr val="tx1"/>
            </a:solidFill>
          </a:ln>
        </p:spPr>
      </p:pic>
      <p:sp>
        <p:nvSpPr>
          <p:cNvPr id="7" name="Rectangle 6"/>
          <p:cNvSpPr/>
          <p:nvPr/>
        </p:nvSpPr>
        <p:spPr>
          <a:xfrm>
            <a:off x="213709" y="-1285"/>
            <a:ext cx="5365158" cy="132343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Connection to our former study:</a:t>
            </a:r>
          </a:p>
        </p:txBody>
      </p:sp>
      <p:sp>
        <p:nvSpPr>
          <p:cNvPr id="8" name="Rectangle 7"/>
          <p:cNvSpPr/>
          <p:nvPr/>
        </p:nvSpPr>
        <p:spPr>
          <a:xfrm>
            <a:off x="131517" y="1476242"/>
            <a:ext cx="5190496" cy="5016758"/>
          </a:xfrm>
          <a:prstGeom prst="rect">
            <a:avLst/>
          </a:prstGeom>
          <a:solidFill>
            <a:schemeClr val="bg1">
              <a:lumMod val="85000"/>
            </a:schemeClr>
          </a:solidFill>
          <a:ln w="25400">
            <a:solidFill>
              <a:schemeClr val="tx1"/>
            </a:solidFill>
          </a:ln>
        </p:spPr>
        <p:txBody>
          <a:bodyPr wrap="square">
            <a:spAutoFit/>
          </a:bodyPr>
          <a:lstStyle/>
          <a:p>
            <a:pPr algn="just"/>
            <a:r>
              <a:rPr lang="en-US" sz="1600" dirty="0">
                <a:latin typeface="Times New Roman" panose="02020603050405020304" pitchFamily="18" charset="0"/>
                <a:ea typeface="SimSun" panose="02010600030101010101" pitchFamily="2" charset="-122"/>
              </a:rPr>
              <a:t>In our former study, we proposed a simple transformation pipeline: </a:t>
            </a:r>
            <a:r>
              <a:rPr lang="en-US" sz="1600" b="1" dirty="0">
                <a:solidFill>
                  <a:srgbClr val="7030A0"/>
                </a:solidFill>
                <a:latin typeface="Times New Roman" panose="02020603050405020304" pitchFamily="18" charset="0"/>
                <a:ea typeface="SimSun" panose="02010600030101010101" pitchFamily="2" charset="-122"/>
              </a:rPr>
              <a:t>Data → Decision Tree → SWRL</a:t>
            </a:r>
            <a:r>
              <a:rPr lang="en-US" sz="1600" dirty="0">
                <a:latin typeface="Times New Roman" panose="02020603050405020304" pitchFamily="18" charset="0"/>
                <a:ea typeface="SimSun" panose="02010600030101010101" pitchFamily="2" charset="-122"/>
              </a:rPr>
              <a:t>. We trained a decision tree directly on available data and extracted SWRL rules for explainability and semantic integration. Our new approach in this study starts with one or several previously trained NNs as black boxes, without access to their original training data. The </a:t>
            </a:r>
            <a:r>
              <a:rPr lang="en-US" sz="1600" dirty="0">
                <a:solidFill>
                  <a:srgbClr val="7030A0"/>
                </a:solidFill>
                <a:latin typeface="Times New Roman" panose="02020603050405020304" pitchFamily="18" charset="0"/>
                <a:ea typeface="SimSun" panose="02010600030101010101" pitchFamily="2" charset="-122"/>
              </a:rPr>
              <a:t>updated NSX-pipeline is: </a:t>
            </a:r>
            <a:r>
              <a:rPr lang="en-US" sz="1600" b="1" dirty="0">
                <a:solidFill>
                  <a:srgbClr val="7030A0"/>
                </a:solidFill>
                <a:latin typeface="Times New Roman" panose="02020603050405020304" pitchFamily="18" charset="0"/>
                <a:ea typeface="SimSun" panose="02010600030101010101" pitchFamily="2" charset="-122"/>
              </a:rPr>
              <a:t>NN (black box) → Synthetic Data Generation → Decision Tree → SWRL → ChatGPT API → Explanation</a:t>
            </a:r>
            <a:r>
              <a:rPr lang="en-US" sz="1600" dirty="0">
                <a:latin typeface="Times New Roman" panose="02020603050405020304" pitchFamily="18" charset="0"/>
                <a:ea typeface="SimSun" panose="02010600030101010101" pitchFamily="2" charset="-122"/>
              </a:rPr>
              <a:t>. </a:t>
            </a:r>
            <a:r>
              <a:rPr lang="en-US" sz="1600" b="1" i="1" dirty="0">
                <a:solidFill>
                  <a:srgbClr val="7030A0"/>
                </a:solidFill>
                <a:latin typeface="Times New Roman" panose="02020603050405020304" pitchFamily="18" charset="0"/>
                <a:ea typeface="SimSun" panose="02010600030101010101" pitchFamily="2" charset="-122"/>
              </a:rPr>
              <a:t>The key difference is that we no longer rely on the original training data. Instead, we query the NN and generate synthetic data that captures its decision boundaries</a:t>
            </a:r>
            <a:r>
              <a:rPr lang="en-US" sz="1600" dirty="0">
                <a:latin typeface="Times New Roman" panose="02020603050405020304" pitchFamily="18" charset="0"/>
                <a:ea typeface="SimSun" panose="02010600030101010101" pitchFamily="2" charset="-122"/>
              </a:rPr>
              <a:t>. This data is then used to train a decision tree, which serves as an interpretable model for extracting SWRL rules. Finally, </a:t>
            </a:r>
            <a:r>
              <a:rPr lang="en-US" sz="1600" b="1" i="1" dirty="0">
                <a:solidFill>
                  <a:srgbClr val="7030A0"/>
                </a:solidFill>
                <a:latin typeface="Times New Roman" panose="02020603050405020304" pitchFamily="18" charset="0"/>
                <a:ea typeface="SimSun" panose="02010600030101010101" pitchFamily="2" charset="-122"/>
              </a:rPr>
              <a:t>we used ChatGPT API to generate natural language explanations</a:t>
            </a:r>
            <a:r>
              <a:rPr lang="en-US" sz="1600" dirty="0">
                <a:latin typeface="Times New Roman" panose="02020603050405020304" pitchFamily="18" charset="0"/>
                <a:ea typeface="SimSun" panose="02010600030101010101" pitchFamily="2" charset="-122"/>
              </a:rPr>
              <a:t>, translating both symbolic rules and reasoning results into human-readable justifications. By recovering decision boundaries from black box NNs, </a:t>
            </a:r>
            <a:r>
              <a:rPr lang="en-US" sz="1600" b="1" i="1" dirty="0">
                <a:solidFill>
                  <a:srgbClr val="7030A0"/>
                </a:solidFill>
                <a:latin typeface="Times New Roman" panose="02020603050405020304" pitchFamily="18" charset="0"/>
                <a:ea typeface="SimSun" panose="02010600030101010101" pitchFamily="2" charset="-122"/>
              </a:rPr>
              <a:t>our new method enables explainability and semantic reasoning without requiring access to the original dataset—a crucial advancement over our former approach</a:t>
            </a:r>
            <a:r>
              <a:rPr lang="en-US" sz="1600" dirty="0">
                <a:latin typeface="Times New Roman" panose="02020603050405020304" pitchFamily="18" charset="0"/>
                <a:ea typeface="SimSun" panose="02010600030101010101" pitchFamily="2" charset="-122"/>
              </a:rPr>
              <a:t>.</a:t>
            </a:r>
            <a:endParaRPr lang="en-US" sz="1600" dirty="0"/>
          </a:p>
        </p:txBody>
      </p:sp>
      <p:pic>
        <p:nvPicPr>
          <p:cNvPr id="9" name="Picture 8"/>
          <p:cNvPicPr>
            <a:picLocks noChangeAspect="1"/>
          </p:cNvPicPr>
          <p:nvPr/>
        </p:nvPicPr>
        <p:blipFill>
          <a:blip r:embed="rId4"/>
          <a:stretch>
            <a:fillRect/>
          </a:stretch>
        </p:blipFill>
        <p:spPr>
          <a:xfrm>
            <a:off x="6317616" y="4066636"/>
            <a:ext cx="1317068" cy="1046739"/>
          </a:xfrm>
          <a:prstGeom prst="rect">
            <a:avLst/>
          </a:prstGeom>
        </p:spPr>
      </p:pic>
    </p:spTree>
    <p:extLst>
      <p:ext uri="{BB962C8B-B14F-4D97-AF65-F5344CB8AC3E}">
        <p14:creationId xmlns:p14="http://schemas.microsoft.com/office/powerpoint/2010/main" val="145452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9051" y="189421"/>
            <a:ext cx="11799824" cy="6481396"/>
            <a:chOff x="199051" y="189421"/>
            <a:chExt cx="11799824" cy="6481396"/>
          </a:xfrm>
        </p:grpSpPr>
        <p:grpSp>
          <p:nvGrpSpPr>
            <p:cNvPr id="8" name="Group 7"/>
            <p:cNvGrpSpPr/>
            <p:nvPr/>
          </p:nvGrpSpPr>
          <p:grpSpPr>
            <a:xfrm>
              <a:off x="199051" y="189421"/>
              <a:ext cx="9448800" cy="5906815"/>
              <a:chOff x="114299" y="131799"/>
              <a:chExt cx="8399385" cy="5173848"/>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131799"/>
                <a:ext cx="8399385" cy="5173848"/>
              </a:xfrm>
              <a:prstGeom prst="rect">
                <a:avLst/>
              </a:prstGeom>
            </p:spPr>
          </p:pic>
          <p:sp>
            <p:nvSpPr>
              <p:cNvPr id="4" name="Rectangle 3"/>
              <p:cNvSpPr/>
              <p:nvPr/>
            </p:nvSpPr>
            <p:spPr>
              <a:xfrm rot="21480000">
                <a:off x="3792422" y="1326042"/>
                <a:ext cx="4387364" cy="2237556"/>
              </a:xfrm>
              <a:prstGeom prst="rect">
                <a:avLst/>
              </a:prstGeom>
              <a:noFill/>
            </p:spPr>
            <p:txBody>
              <a:bodyPr wrap="square" lIns="91440" tIns="45720" rIns="91440" bIns="45720">
                <a:spAutoFit/>
              </a:bodyPr>
              <a:lstStyle/>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In this paper, we introduced the NSX-pipeline, a neuro-symbolic approach designed to enhance explainability and interoperability in AI-driven decision-making for Industry 4.0 and smart manufacturing. We motivated the need for such a pipeline by highlighting challenges in modern industrial AI systems, particularly the opacity of NNs and the difficulty of integrating black box ML models with symbolic ontology-driven reasoning frameworks. </a:t>
                </a:r>
              </a:p>
            </p:txBody>
          </p:sp>
        </p:grpSp>
        <p:sp>
          <p:nvSpPr>
            <p:cNvPr id="15" name="Rectangle 14"/>
            <p:cNvSpPr/>
            <p:nvPr/>
          </p:nvSpPr>
          <p:spPr>
            <a:xfrm rot="21540000">
              <a:off x="8522973" y="591338"/>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1</a:t>
              </a:r>
            </a:p>
          </p:txBody>
        </p:sp>
        <p:pic>
          <p:nvPicPr>
            <p:cNvPr id="6" name="Picture 5"/>
            <p:cNvPicPr>
              <a:picLocks noChangeAspect="1"/>
            </p:cNvPicPr>
            <p:nvPr/>
          </p:nvPicPr>
          <p:blipFill>
            <a:blip r:embed="rId3"/>
            <a:stretch>
              <a:fillRect/>
            </a:stretch>
          </p:blipFill>
          <p:spPr>
            <a:xfrm>
              <a:off x="7674793" y="4742739"/>
              <a:ext cx="4324082" cy="1928078"/>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flipH="1">
              <a:off x="3225151" y="4982966"/>
              <a:ext cx="4122597" cy="1470463"/>
            </a:xfrm>
            <a:prstGeom prst="rect">
              <a:avLst/>
            </a:prstGeom>
          </p:spPr>
        </p:pic>
      </p:grpSp>
    </p:spTree>
    <p:extLst>
      <p:ext uri="{BB962C8B-B14F-4D97-AF65-F5344CB8AC3E}">
        <p14:creationId xmlns:p14="http://schemas.microsoft.com/office/powerpoint/2010/main" val="3601665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5302" y="359064"/>
            <a:ext cx="11403495" cy="6190716"/>
            <a:chOff x="313658" y="615914"/>
            <a:chExt cx="11403495" cy="6190716"/>
          </a:xfrm>
        </p:grpSpPr>
        <p:grpSp>
          <p:nvGrpSpPr>
            <p:cNvPr id="11" name="Group 10"/>
            <p:cNvGrpSpPr/>
            <p:nvPr/>
          </p:nvGrpSpPr>
          <p:grpSpPr>
            <a:xfrm>
              <a:off x="313658" y="615914"/>
              <a:ext cx="9042099" cy="5652571"/>
              <a:chOff x="409908" y="548539"/>
              <a:chExt cx="9042099" cy="5652571"/>
            </a:xfrm>
          </p:grpSpPr>
          <p:grpSp>
            <p:nvGrpSpPr>
              <p:cNvPr id="8" name="Group 7"/>
              <p:cNvGrpSpPr/>
              <p:nvPr/>
            </p:nvGrpSpPr>
            <p:grpSpPr>
              <a:xfrm>
                <a:off x="409908" y="548539"/>
                <a:ext cx="9042099" cy="5652571"/>
                <a:chOff x="114299" y="354494"/>
                <a:chExt cx="8037854" cy="4951153"/>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354494"/>
                  <a:ext cx="8037854" cy="4951153"/>
                </a:xfrm>
                <a:prstGeom prst="rect">
                  <a:avLst/>
                </a:prstGeom>
              </p:spPr>
            </p:pic>
            <p:sp>
              <p:nvSpPr>
                <p:cNvPr id="4" name="Rectangle 3"/>
                <p:cNvSpPr/>
                <p:nvPr/>
              </p:nvSpPr>
              <p:spPr>
                <a:xfrm rot="21480000">
                  <a:off x="3674491" y="1474636"/>
                  <a:ext cx="4214214" cy="2237556"/>
                </a:xfrm>
                <a:prstGeom prst="rect">
                  <a:avLst/>
                </a:prstGeom>
                <a:noFill/>
              </p:spPr>
              <p:txBody>
                <a:bodyPr wrap="square" lIns="91440" tIns="45720" rIns="91440" bIns="45720">
                  <a:spAutoFit/>
                </a:bodyPr>
                <a:lstStyle/>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The proposed pipeline combines NN-based synthetic data generation, decision tree extraction, and SWRL rule induction to bridge the gap between black box learning and human-understandable explanations. Through experimental studies, we demonstrated the feasibility of this approach, showcasing how extracted rules align with learned decision boundaries and contribute to a more interpretable decision-making process. </a:t>
                  </a:r>
                </a:p>
              </p:txBody>
            </p:sp>
          </p:grpSp>
          <p:sp>
            <p:nvSpPr>
              <p:cNvPr id="9" name="Rectangle 8"/>
              <p:cNvSpPr/>
              <p:nvPr/>
            </p:nvSpPr>
            <p:spPr>
              <a:xfrm rot="21540000">
                <a:off x="8305415" y="889407"/>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2</a:t>
                </a:r>
              </a:p>
            </p:txBody>
          </p:sp>
        </p:grpSp>
        <p:pic>
          <p:nvPicPr>
            <p:cNvPr id="2" name="Picture 1"/>
            <p:cNvPicPr>
              <a:picLocks noChangeAspect="1"/>
            </p:cNvPicPr>
            <p:nvPr/>
          </p:nvPicPr>
          <p:blipFill>
            <a:blip r:embed="rId3"/>
            <a:stretch>
              <a:fillRect/>
            </a:stretch>
          </p:blipFill>
          <p:spPr>
            <a:xfrm>
              <a:off x="8314162" y="4943259"/>
              <a:ext cx="3402991" cy="1863371"/>
            </a:xfrm>
            <a:prstGeom prst="rect">
              <a:avLst/>
            </a:prstGeom>
          </p:spPr>
        </p:pic>
      </p:grpSp>
    </p:spTree>
    <p:extLst>
      <p:ext uri="{BB962C8B-B14F-4D97-AF65-F5344CB8AC3E}">
        <p14:creationId xmlns:p14="http://schemas.microsoft.com/office/powerpoint/2010/main" val="2632824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3658" y="615914"/>
            <a:ext cx="11677969" cy="5879944"/>
            <a:chOff x="313658" y="615914"/>
            <a:chExt cx="11677969" cy="5879944"/>
          </a:xfrm>
        </p:grpSpPr>
        <p:grpSp>
          <p:nvGrpSpPr>
            <p:cNvPr id="11" name="Group 10"/>
            <p:cNvGrpSpPr/>
            <p:nvPr/>
          </p:nvGrpSpPr>
          <p:grpSpPr>
            <a:xfrm>
              <a:off x="313658" y="615914"/>
              <a:ext cx="11677969" cy="5652571"/>
              <a:chOff x="409908" y="548539"/>
              <a:chExt cx="11677969" cy="5652571"/>
            </a:xfrm>
          </p:grpSpPr>
          <p:grpSp>
            <p:nvGrpSpPr>
              <p:cNvPr id="8" name="Group 7"/>
              <p:cNvGrpSpPr/>
              <p:nvPr/>
            </p:nvGrpSpPr>
            <p:grpSpPr>
              <a:xfrm>
                <a:off x="409908" y="548539"/>
                <a:ext cx="9042099" cy="5652571"/>
                <a:chOff x="114299" y="354494"/>
                <a:chExt cx="8037854" cy="4951153"/>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14299" y="354494"/>
                  <a:ext cx="8037854" cy="4951153"/>
                </a:xfrm>
                <a:prstGeom prst="rect">
                  <a:avLst/>
                </a:prstGeom>
              </p:spPr>
            </p:pic>
            <p:sp>
              <p:nvSpPr>
                <p:cNvPr id="4" name="Rectangle 3"/>
                <p:cNvSpPr/>
                <p:nvPr/>
              </p:nvSpPr>
              <p:spPr>
                <a:xfrm rot="21480000">
                  <a:off x="3908703" y="1528388"/>
                  <a:ext cx="3672865" cy="2021888"/>
                </a:xfrm>
                <a:prstGeom prst="rect">
                  <a:avLst/>
                </a:prstGeom>
                <a:noFill/>
              </p:spPr>
              <p:txBody>
                <a:bodyPr wrap="square" lIns="91440" tIns="45720" rIns="91440" bIns="45720">
                  <a:spAutoFit/>
                </a:bodyPr>
                <a:lstStyle/>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Additionally, we provided access to supplementary materials, including code and generated ontologies, to facilitate further exploration.</a:t>
                  </a:r>
                </a:p>
                <a:p>
                  <a:pPr algn="just"/>
                  <a:endPar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endParaRPr>
                </a:p>
                <a:p>
                  <a:pPr algn="just"/>
                  <a:r>
                    <a:rPr lang="en-US" sz="1600" dirty="0">
                      <a:ln w="0"/>
                      <a:solidFill>
                        <a:srgbClr val="7030A0"/>
                      </a:solidFill>
                      <a:effectLst>
                        <a:outerShdw blurRad="38100" dist="19050" dir="2700000" algn="tl" rotWithShape="0">
                          <a:schemeClr val="dk1">
                            <a:alpha val="40000"/>
                          </a:schemeClr>
                        </a:outerShdw>
                      </a:effectLst>
                      <a:latin typeface="Aleo" panose="020F0802020204030203" pitchFamily="34" charset="0"/>
                    </a:rPr>
                    <a:t>As future work, we plan to extend our experiments to real-world industrial models and evaluate the scalability of the NSX-pipeline across multiple domains.</a:t>
                  </a:r>
                </a:p>
              </p:txBody>
            </p:sp>
          </p:grpSp>
          <p:sp>
            <p:nvSpPr>
              <p:cNvPr id="9" name="Rectangle 8"/>
              <p:cNvSpPr/>
              <p:nvPr/>
            </p:nvSpPr>
            <p:spPr>
              <a:xfrm rot="21540000">
                <a:off x="8305415" y="889407"/>
                <a:ext cx="535723"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3</a:t>
                </a: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9441695" y="3432411"/>
                <a:ext cx="2646182" cy="2727603"/>
              </a:xfrm>
              <a:prstGeom prst="rect">
                <a:avLst/>
              </a:prstGeom>
            </p:spPr>
          </p:pic>
        </p:grpSp>
        <p:grpSp>
          <p:nvGrpSpPr>
            <p:cNvPr id="6" name="Group 5"/>
            <p:cNvGrpSpPr/>
            <p:nvPr/>
          </p:nvGrpSpPr>
          <p:grpSpPr>
            <a:xfrm>
              <a:off x="3444213" y="5026654"/>
              <a:ext cx="5770040" cy="1469204"/>
              <a:chOff x="3472665" y="5250095"/>
              <a:chExt cx="5770040" cy="1469204"/>
            </a:xfrm>
          </p:grpSpPr>
          <p:sp>
            <p:nvSpPr>
              <p:cNvPr id="2" name="Rectangle 1"/>
              <p:cNvSpPr/>
              <p:nvPr/>
            </p:nvSpPr>
            <p:spPr>
              <a:xfrm>
                <a:off x="3867910" y="5446942"/>
                <a:ext cx="4333238"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hlinkClick r:id="rId4"/>
                  </a:rPr>
                  <a:t>https://ai.it.jyu.fi/experiments/</a:t>
                </a:r>
                <a:r>
                  <a:rPr lang="en-US" dirty="0">
                    <a:latin typeface="Times New Roman" panose="02020603050405020304" pitchFamily="18" charset="0"/>
                    <a:ea typeface="SimSun" panose="02010600030101010101" pitchFamily="2" charset="-122"/>
                    <a:hlinkClick r:id="rId4"/>
                  </a:rPr>
                  <a:t>NSX-pipeline</a:t>
                </a:r>
                <a:r>
                  <a:rPr lang="en-US" dirty="0">
                    <a:latin typeface="Times New Roman" panose="02020603050405020304" pitchFamily="18" charset="0"/>
                    <a:ea typeface="Calibri" panose="020F0502020204030204" pitchFamily="34" charset="0"/>
                    <a:hlinkClick r:id="rId4"/>
                  </a:rPr>
                  <a:t>/</a:t>
                </a:r>
                <a:endParaRPr lang="en-US" dirty="0"/>
              </a:p>
            </p:txBody>
          </p:sp>
          <p:sp>
            <p:nvSpPr>
              <p:cNvPr id="12" name="Rectangle 11"/>
              <p:cNvSpPr/>
              <p:nvPr/>
            </p:nvSpPr>
            <p:spPr>
              <a:xfrm>
                <a:off x="3867910" y="6115368"/>
                <a:ext cx="5224507" cy="369332"/>
              </a:xfrm>
              <a:prstGeom prst="rect">
                <a:avLst/>
              </a:prstGeom>
            </p:spPr>
            <p:txBody>
              <a:bodyPr wrap="none">
                <a:spAutoFit/>
              </a:bodyPr>
              <a:lstStyle/>
              <a:p>
                <a:r>
                  <a:rPr lang="en-US" dirty="0">
                    <a:latin typeface="Times New Roman" panose="02020603050405020304" pitchFamily="18" charset="0"/>
                    <a:ea typeface="SimSun" panose="02010600030101010101" pitchFamily="2" charset="-122"/>
                    <a:hlinkClick r:id="rId5"/>
                  </a:rPr>
                  <a:t>http://ai.it.jyu.fi/vagan/ontologies/2024/SWRL_4.owl</a:t>
                </a:r>
                <a:r>
                  <a:rPr lang="en-US" dirty="0">
                    <a:latin typeface="Times New Roman" panose="02020603050405020304" pitchFamily="18" charset="0"/>
                    <a:ea typeface="SimSun" panose="02010600030101010101" pitchFamily="2" charset="-122"/>
                  </a:rPr>
                  <a:t> </a:t>
                </a:r>
                <a:endParaRPr lang="en-US" dirty="0"/>
              </a:p>
            </p:txBody>
          </p:sp>
          <p:sp>
            <p:nvSpPr>
              <p:cNvPr id="13" name="Rectangle 12"/>
              <p:cNvSpPr/>
              <p:nvPr/>
            </p:nvSpPr>
            <p:spPr>
              <a:xfrm>
                <a:off x="3857636" y="5788503"/>
                <a:ext cx="4974439" cy="369332"/>
              </a:xfrm>
              <a:prstGeom prst="rect">
                <a:avLst/>
              </a:prstGeom>
            </p:spPr>
            <p:txBody>
              <a:bodyPr wrap="none">
                <a:spAutoFit/>
              </a:bodyPr>
              <a:lstStyle/>
              <a:p>
                <a:r>
                  <a:rPr lang="en-US" dirty="0">
                    <a:latin typeface="Times New Roman" panose="02020603050405020304" pitchFamily="18" charset="0"/>
                    <a:ea typeface="SimSun" panose="02010600030101010101" pitchFamily="2" charset="-122"/>
                    <a:hlinkClick r:id="rId6"/>
                  </a:rPr>
                  <a:t>http://ai.it.jyu.fi/vagan/ontologies/2024/SWRL.owl</a:t>
                </a:r>
                <a:r>
                  <a:rPr lang="en-US" dirty="0">
                    <a:latin typeface="Times New Roman" panose="02020603050405020304" pitchFamily="18" charset="0"/>
                    <a:ea typeface="SimSun" panose="02010600030101010101" pitchFamily="2" charset="-122"/>
                  </a:rPr>
                  <a:t> </a:t>
                </a:r>
                <a:endParaRPr lang="en-US" dirty="0"/>
              </a:p>
            </p:txBody>
          </p:sp>
          <p:sp>
            <p:nvSpPr>
              <p:cNvPr id="5" name="Frame 4"/>
              <p:cNvSpPr/>
              <p:nvPr/>
            </p:nvSpPr>
            <p:spPr>
              <a:xfrm>
                <a:off x="3472665" y="5250095"/>
                <a:ext cx="5770040" cy="1469204"/>
              </a:xfrm>
              <a:prstGeom prst="frame">
                <a:avLst>
                  <a:gd name="adj1" fmla="val 9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668947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23362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741DF64-7A23-56B8-47AD-86AF3C9EAC43}"/>
              </a:ext>
            </a:extLst>
          </p:cNvPr>
          <p:cNvGrpSpPr/>
          <p:nvPr/>
        </p:nvGrpSpPr>
        <p:grpSpPr>
          <a:xfrm>
            <a:off x="2145841" y="675384"/>
            <a:ext cx="6523719" cy="5507231"/>
            <a:chOff x="2145841" y="675384"/>
            <a:chExt cx="6523719" cy="5507231"/>
          </a:xfrm>
        </p:grpSpPr>
        <p:grpSp>
          <p:nvGrpSpPr>
            <p:cNvPr id="8" name="Group 7">
              <a:extLst>
                <a:ext uri="{FF2B5EF4-FFF2-40B4-BE49-F238E27FC236}">
                  <a16:creationId xmlns:a16="http://schemas.microsoft.com/office/drawing/2014/main" id="{9CAEFAD8-25C6-C3CB-6BBB-422187FC5880}"/>
                </a:ext>
              </a:extLst>
            </p:cNvPr>
            <p:cNvGrpSpPr/>
            <p:nvPr/>
          </p:nvGrpSpPr>
          <p:grpSpPr>
            <a:xfrm>
              <a:off x="2145841" y="675384"/>
              <a:ext cx="6523719" cy="5507231"/>
              <a:chOff x="1306255" y="901882"/>
              <a:chExt cx="6523719" cy="5507231"/>
            </a:xfrm>
          </p:grpSpPr>
          <p:pic>
            <p:nvPicPr>
              <p:cNvPr id="5" name="Picture 4">
                <a:extLst>
                  <a:ext uri="{FF2B5EF4-FFF2-40B4-BE49-F238E27FC236}">
                    <a16:creationId xmlns:a16="http://schemas.microsoft.com/office/drawing/2014/main" id="{A9A2DBD8-4737-8710-915A-438B57E0404C}"/>
                  </a:ext>
                </a:extLst>
              </p:cNvPr>
              <p:cNvPicPr>
                <a:picLocks noChangeAspect="1"/>
              </p:cNvPicPr>
              <p:nvPr/>
            </p:nvPicPr>
            <p:blipFill>
              <a:blip r:embed="rId2"/>
              <a:stretch>
                <a:fillRect/>
              </a:stretch>
            </p:blipFill>
            <p:spPr>
              <a:xfrm>
                <a:off x="1306255" y="1322976"/>
                <a:ext cx="5968008" cy="5086137"/>
              </a:xfrm>
              <a:prstGeom prst="rect">
                <a:avLst/>
              </a:prstGeom>
            </p:spPr>
          </p:pic>
          <p:pic>
            <p:nvPicPr>
              <p:cNvPr id="6" name="Picture 5">
                <a:extLst>
                  <a:ext uri="{FF2B5EF4-FFF2-40B4-BE49-F238E27FC236}">
                    <a16:creationId xmlns:a16="http://schemas.microsoft.com/office/drawing/2014/main" id="{707C0E17-0346-F704-54AC-201DE2CB5F5A}"/>
                  </a:ext>
                </a:extLst>
              </p:cNvPr>
              <p:cNvPicPr>
                <a:picLocks noChangeAspect="1"/>
              </p:cNvPicPr>
              <p:nvPr/>
            </p:nvPicPr>
            <p:blipFill>
              <a:blip r:embed="rId3"/>
              <a:stretch>
                <a:fillRect/>
              </a:stretch>
            </p:blipFill>
            <p:spPr>
              <a:xfrm>
                <a:off x="1306256" y="901882"/>
                <a:ext cx="5842690" cy="421094"/>
              </a:xfrm>
              <a:prstGeom prst="rect">
                <a:avLst/>
              </a:prstGeom>
            </p:spPr>
          </p:pic>
          <p:sp>
            <p:nvSpPr>
              <p:cNvPr id="7" name="Arrow: Left 6">
                <a:extLst>
                  <a:ext uri="{FF2B5EF4-FFF2-40B4-BE49-F238E27FC236}">
                    <a16:creationId xmlns:a16="http://schemas.microsoft.com/office/drawing/2014/main" id="{24C738F2-FE28-221F-1AB9-C188A79FA914}"/>
                  </a:ext>
                </a:extLst>
              </p:cNvPr>
              <p:cNvSpPr/>
              <p:nvPr/>
            </p:nvSpPr>
            <p:spPr>
              <a:xfrm>
                <a:off x="6259966" y="6058467"/>
                <a:ext cx="1570008" cy="290002"/>
              </a:xfrm>
              <a:prstGeom prst="leftArrow">
                <a:avLst>
                  <a:gd name="adj1" fmla="val 8355"/>
                  <a:gd name="adj2" fmla="val 1184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9" name="Flowchart: Summing Junction 8">
              <a:extLst>
                <a:ext uri="{FF2B5EF4-FFF2-40B4-BE49-F238E27FC236}">
                  <a16:creationId xmlns:a16="http://schemas.microsoft.com/office/drawing/2014/main" id="{AE47490F-81A7-0702-50DD-3E8B6439AF7D}"/>
                </a:ext>
              </a:extLst>
            </p:cNvPr>
            <p:cNvSpPr/>
            <p:nvPr/>
          </p:nvSpPr>
          <p:spPr>
            <a:xfrm>
              <a:off x="7207135" y="4646815"/>
              <a:ext cx="141316" cy="141316"/>
            </a:xfrm>
            <a:prstGeom prst="flowChartSummingJunc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86682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3529733" y="4792643"/>
            <a:ext cx="7943589" cy="461665"/>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dirty="0">
                <a:ln w="0"/>
                <a:hlinkClick r:id="rId3"/>
              </a:rPr>
              <a:t>https://ai.it.jyu.fi/ISM-2025-NN-SWRL.pptx</a:t>
            </a:r>
            <a:r>
              <a:rPr lang="en-US" sz="2000" dirty="0">
                <a:ln w="0"/>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3529733" y="6023749"/>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grpSp>
        <p:nvGrpSpPr>
          <p:cNvPr id="19" name="Group 18"/>
          <p:cNvGrpSpPr/>
          <p:nvPr/>
        </p:nvGrpSpPr>
        <p:grpSpPr>
          <a:xfrm>
            <a:off x="287887" y="4632970"/>
            <a:ext cx="3020392" cy="2137700"/>
            <a:chOff x="811869" y="4632970"/>
            <a:chExt cx="3020392" cy="2137700"/>
          </a:xfrm>
        </p:grpSpPr>
        <p:sp>
          <p:nvSpPr>
            <p:cNvPr id="16" name="Rectangle 15"/>
            <p:cNvSpPr/>
            <p:nvPr/>
          </p:nvSpPr>
          <p:spPr>
            <a:xfrm>
              <a:off x="811869" y="4632970"/>
              <a:ext cx="3020392" cy="2137700"/>
            </a:xfrm>
            <a:prstGeom prst="rect">
              <a:avLst/>
            </a:prstGeom>
            <a:solidFill>
              <a:srgbClr val="141313"/>
            </a:solidFill>
            <a:ln w="3429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Peeking Inside the Black Box: An Introduction to Explainable AI | by  Harshita Sharma | Accredian | Mediu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142" y="4643244"/>
              <a:ext cx="1631991" cy="209998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2464407" y="5322014"/>
              <a:ext cx="1152096" cy="750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What is a Knowledge Graph | Stardog"/>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1920" y="5296661"/>
              <a:ext cx="1154857" cy="77260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3529733" y="5254308"/>
            <a:ext cx="6841425" cy="769441"/>
          </a:xfrm>
          <a:prstGeom prst="rect">
            <a:avLst/>
          </a:prstGeom>
        </p:spPr>
        <p:txBody>
          <a:bodyPr wrap="none">
            <a:spAutoFit/>
          </a:bodyPr>
          <a:lstStyle/>
          <a:p>
            <a:r>
              <a:rPr lang="en-US" sz="2400" dirty="0">
                <a:ln w="0"/>
                <a:effectLst>
                  <a:outerShdw blurRad="38100" dist="19050" dir="2700000" algn="tl" rotWithShape="0">
                    <a:schemeClr val="dk1">
                      <a:alpha val="40000"/>
                    </a:schemeClr>
                  </a:outerShdw>
                </a:effectLst>
              </a:rPr>
              <a:t>Link to Google’s NotebookLM / “Deep Dive” podcast: </a:t>
            </a:r>
          </a:p>
          <a:p>
            <a:r>
              <a:rPr lang="en-US" sz="2000" dirty="0">
                <a:ln w="0"/>
                <a:hlinkClick r:id="rId7"/>
              </a:rPr>
              <a:t>https://ai.it.jyu.fi/ISM-2025-NN-SWRL.wav</a:t>
            </a:r>
            <a:r>
              <a:rPr lang="en-US" sz="2000" dirty="0">
                <a:ln w="0"/>
              </a:rPr>
              <a:t>  </a:t>
            </a:r>
          </a:p>
        </p:txBody>
      </p:sp>
    </p:spTree>
    <p:extLst>
      <p:ext uri="{BB962C8B-B14F-4D97-AF65-F5344CB8AC3E}">
        <p14:creationId xmlns:p14="http://schemas.microsoft.com/office/powerpoint/2010/main" val="1216227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512286" y="2024094"/>
            <a:ext cx="7390122" cy="81189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Semantic AI for Future Industries:</a:t>
            </a:r>
          </a:p>
          <a:p>
            <a:r>
              <a:rPr lang="en-US" sz="2400" dirty="0"/>
              <a:t>Bridging Explainability and Integration in Black Box Models</a:t>
            </a:r>
            <a:r>
              <a:rPr lang="en-US" sz="2800" dirty="0"/>
              <a:t>”</a:t>
            </a:r>
            <a:endParaRPr lang="en-US" sz="2400" dirty="0"/>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2483318" y="4007792"/>
            <a:ext cx="69686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dirty="0"/>
              <a:t>vagan.terziyan@jyu.fi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2281383" y="4649228"/>
            <a:ext cx="7435272"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https://ai.it.jyu.fi/ISM-2025-NN-SWRL.pptx</a:t>
            </a:r>
            <a:r>
              <a:rPr lang="en-US" sz="1600" i="0" dirty="0">
                <a:ln w="0"/>
              </a:rPr>
              <a:t> </a:t>
            </a:r>
            <a:endParaRPr lang="en-US" sz="1600" i="0" dirty="0"/>
          </a:p>
        </p:txBody>
      </p:sp>
      <p:sp>
        <p:nvSpPr>
          <p:cNvPr id="16" name="TextBox 15"/>
          <p:cNvSpPr txBox="1"/>
          <p:nvPr/>
        </p:nvSpPr>
        <p:spPr>
          <a:xfrm>
            <a:off x="3052728" y="452434"/>
            <a:ext cx="7061089" cy="646331"/>
          </a:xfrm>
          <a:prstGeom prst="rect">
            <a:avLst/>
          </a:prstGeom>
          <a:solidFill>
            <a:schemeClr val="bg1">
              <a:lumMod val="95000"/>
            </a:schemeClr>
          </a:solidFill>
        </p:spPr>
        <p:txBody>
          <a:bodyPr wrap="square" rtlCol="0" anchor="ctr">
            <a:spAutoFit/>
          </a:bodyPr>
          <a:lstStyle/>
          <a:p>
            <a:r>
              <a:rPr lang="en-US" sz="1400" b="1" dirty="0"/>
              <a:t>7</a:t>
            </a:r>
            <a:r>
              <a:rPr lang="en-US" sz="1400" b="1" baseline="30000" dirty="0"/>
              <a:t>th</a:t>
            </a:r>
            <a:r>
              <a:rPr lang="en-US" sz="1400" b="1" dirty="0"/>
              <a:t> International Conference on Industry of the Future and Smart Manufacturing – ISM 2025</a:t>
            </a:r>
          </a:p>
          <a:p>
            <a:r>
              <a:rPr lang="en-US" sz="1400" i="1" dirty="0"/>
              <a:t>University of Malta - Malta </a:t>
            </a:r>
            <a:r>
              <a:rPr lang="en-US" sz="1400" dirty="0"/>
              <a:t>| </a:t>
            </a:r>
            <a:r>
              <a:rPr lang="en-US" sz="1400" i="1" dirty="0"/>
              <a:t>12-14 November 2025</a:t>
            </a:r>
          </a:p>
          <a:p>
            <a:endParaRPr lang="en-US" sz="800" i="1" dirty="0"/>
          </a:p>
        </p:txBody>
      </p:sp>
      <p:sp>
        <p:nvSpPr>
          <p:cNvPr id="15" name="Segnaposto testo 21">
            <a:extLst>
              <a:ext uri="{FF2B5EF4-FFF2-40B4-BE49-F238E27FC236}">
                <a16:creationId xmlns:a16="http://schemas.microsoft.com/office/drawing/2014/main" id="{465562EA-B395-4DA1-A6BD-0EFC896C34B0}"/>
              </a:ext>
            </a:extLst>
          </p:cNvPr>
          <p:cNvSpPr txBox="1">
            <a:spLocks/>
          </p:cNvSpPr>
          <p:nvPr/>
        </p:nvSpPr>
        <p:spPr>
          <a:xfrm>
            <a:off x="1183080" y="2897190"/>
            <a:ext cx="9650667" cy="404779"/>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Oleksandra Vitko </a:t>
            </a:r>
            <a:r>
              <a:rPr lang="it-IT" sz="1600" b="0" baseline="30000" dirty="0"/>
              <a:t>b</a:t>
            </a:r>
            <a:r>
              <a:rPr lang="it-IT" sz="1600" b="0" dirty="0"/>
              <a:t>, Oleksandr Terziyan </a:t>
            </a:r>
            <a:r>
              <a:rPr lang="it-IT" sz="1600" b="0" baseline="30000" dirty="0"/>
              <a:t>b</a:t>
            </a:r>
          </a:p>
          <a:p>
            <a:endParaRPr lang="it-IT" sz="1600" b="0" baseline="30000" dirty="0"/>
          </a:p>
        </p:txBody>
      </p:sp>
      <p:sp>
        <p:nvSpPr>
          <p:cNvPr id="18" name="Segnaposto testo 25">
            <a:extLst>
              <a:ext uri="{FF2B5EF4-FFF2-40B4-BE49-F238E27FC236}">
                <a16:creationId xmlns:a16="http://schemas.microsoft.com/office/drawing/2014/main" id="{3D3DFF88-CB06-47BB-9DDA-6ECB088A69B6}"/>
              </a:ext>
            </a:extLst>
          </p:cNvPr>
          <p:cNvSpPr txBox="1">
            <a:spLocks/>
          </p:cNvSpPr>
          <p:nvPr/>
        </p:nvSpPr>
        <p:spPr>
          <a:xfrm>
            <a:off x="3335799" y="3363169"/>
            <a:ext cx="6501884" cy="523009"/>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a:t>a</a:t>
            </a:r>
            <a:r>
              <a:rPr lang="en-US" sz="1200" dirty="0"/>
              <a:t> Faculty of Information Technology, University of Jyväskylä, Jyväskylä, Finland</a:t>
            </a:r>
            <a:endParaRPr lang="en-US" sz="1200" baseline="30000" dirty="0"/>
          </a:p>
          <a:p>
            <a:pPr algn="l">
              <a:spcBef>
                <a:spcPct val="0"/>
              </a:spcBef>
              <a:defRPr/>
            </a:pPr>
            <a:r>
              <a:rPr lang="en-US" sz="1200" baseline="30000" dirty="0"/>
              <a:t>b</a:t>
            </a:r>
            <a:r>
              <a:rPr lang="en-US" sz="1200" dirty="0"/>
              <a:t> Department of Artificial Intelligence, Kharkiv National University of Radio Electronics, Kharkiv, Ukraine</a:t>
            </a:r>
          </a:p>
        </p:txBody>
      </p:sp>
      <p:grpSp>
        <p:nvGrpSpPr>
          <p:cNvPr id="14" name="Group 13"/>
          <p:cNvGrpSpPr/>
          <p:nvPr/>
        </p:nvGrpSpPr>
        <p:grpSpPr>
          <a:xfrm>
            <a:off x="1913829" y="5470305"/>
            <a:ext cx="3012530" cy="1122153"/>
            <a:chOff x="2663700" y="3423372"/>
            <a:chExt cx="3435776" cy="1427465"/>
          </a:xfrm>
        </p:grpSpPr>
        <p:pic>
          <p:nvPicPr>
            <p:cNvPr id="17"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Rectangle 23"/>
            <p:cNvSpPr/>
            <p:nvPr/>
          </p:nvSpPr>
          <p:spPr>
            <a:xfrm>
              <a:off x="3305688" y="3791424"/>
              <a:ext cx="2370264" cy="369332"/>
            </a:xfrm>
            <a:prstGeom prst="rect">
              <a:avLst/>
            </a:prstGeom>
          </p:spPr>
          <p:txBody>
            <a:bodyPr wrap="none">
              <a:spAutoFit/>
            </a:bodyPr>
            <a:lstStyle/>
            <a:p>
              <a:r>
                <a:rPr lang="en-US" dirty="0">
                  <a:hlinkClick r:id="rId5"/>
                </a:rPr>
                <a:t>https://www.jyu.fi/en/</a:t>
              </a:r>
              <a:r>
                <a:rPr lang="en-US" dirty="0"/>
                <a:t> </a:t>
              </a:r>
            </a:p>
          </p:txBody>
        </p:sp>
      </p:grpSp>
      <p:grpSp>
        <p:nvGrpSpPr>
          <p:cNvPr id="25" name="Group 24"/>
          <p:cNvGrpSpPr/>
          <p:nvPr/>
        </p:nvGrpSpPr>
        <p:grpSpPr>
          <a:xfrm>
            <a:off x="6010169" y="5470305"/>
            <a:ext cx="4265812" cy="1110393"/>
            <a:chOff x="7560792" y="2676526"/>
            <a:chExt cx="4265812" cy="1110393"/>
          </a:xfrm>
        </p:grpSpPr>
        <p:pic>
          <p:nvPicPr>
            <p:cNvPr id="26" name="Picture 25"/>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27" name="Rectangle 26"/>
            <p:cNvSpPr/>
            <p:nvPr/>
          </p:nvSpPr>
          <p:spPr>
            <a:xfrm>
              <a:off x="9727247" y="3417587"/>
              <a:ext cx="2099357" cy="369332"/>
            </a:xfrm>
            <a:prstGeom prst="rect">
              <a:avLst/>
            </a:prstGeom>
          </p:spPr>
          <p:txBody>
            <a:bodyPr wrap="none">
              <a:spAutoFit/>
            </a:bodyPr>
            <a:lstStyle/>
            <a:p>
              <a:r>
                <a:rPr lang="en-US" dirty="0">
                  <a:hlinkClick r:id="rId7"/>
                </a:rPr>
                <a:t>https://nure.ua/en/</a:t>
              </a:r>
              <a:r>
                <a:rPr lang="en-US" dirty="0"/>
                <a:t> </a:t>
              </a:r>
            </a:p>
          </p:txBody>
        </p:sp>
      </p:grpSp>
    </p:spTree>
    <p:extLst>
      <p:ext uri="{BB962C8B-B14F-4D97-AF65-F5344CB8AC3E}">
        <p14:creationId xmlns:p14="http://schemas.microsoft.com/office/powerpoint/2010/main" val="180222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A8D91-4D6D-73C8-4C7C-5C40B02B9CEE}"/>
              </a:ext>
            </a:extLst>
          </p:cNvPr>
          <p:cNvPicPr>
            <a:picLocks noChangeAspect="1"/>
          </p:cNvPicPr>
          <p:nvPr/>
        </p:nvPicPr>
        <p:blipFill>
          <a:blip r:embed="rId2"/>
          <a:stretch>
            <a:fillRect/>
          </a:stretch>
        </p:blipFill>
        <p:spPr>
          <a:xfrm>
            <a:off x="328500" y="0"/>
            <a:ext cx="6773228" cy="6858000"/>
          </a:xfrm>
          <a:prstGeom prst="rect">
            <a:avLst/>
          </a:prstGeom>
        </p:spPr>
      </p:pic>
      <p:sp>
        <p:nvSpPr>
          <p:cNvPr id="5" name="Arrow: Left 4">
            <a:extLst>
              <a:ext uri="{FF2B5EF4-FFF2-40B4-BE49-F238E27FC236}">
                <a16:creationId xmlns:a16="http://schemas.microsoft.com/office/drawing/2014/main" id="{2742441D-1F77-29CF-2C7D-793961AFE1AC}"/>
              </a:ext>
            </a:extLst>
          </p:cNvPr>
          <p:cNvSpPr/>
          <p:nvPr/>
        </p:nvSpPr>
        <p:spPr>
          <a:xfrm>
            <a:off x="6413763" y="6274634"/>
            <a:ext cx="1570008" cy="290002"/>
          </a:xfrm>
          <a:prstGeom prst="leftArrow">
            <a:avLst>
              <a:gd name="adj1" fmla="val 8355"/>
              <a:gd name="adj2" fmla="val 1184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a:extLst>
              <a:ext uri="{FF2B5EF4-FFF2-40B4-BE49-F238E27FC236}">
                <a16:creationId xmlns:a16="http://schemas.microsoft.com/office/drawing/2014/main" id="{25C63CB0-620A-6447-FED4-DFA768E5E137}"/>
              </a:ext>
            </a:extLst>
          </p:cNvPr>
          <p:cNvSpPr txBox="1"/>
          <p:nvPr/>
        </p:nvSpPr>
        <p:spPr>
          <a:xfrm>
            <a:off x="7198767" y="438365"/>
            <a:ext cx="4785503" cy="2031325"/>
          </a:xfrm>
          <a:prstGeom prst="rect">
            <a:avLst/>
          </a:prstGeom>
          <a:noFill/>
        </p:spPr>
        <p:txBody>
          <a:bodyPr wrap="square">
            <a:spAutoFit/>
          </a:bodyPr>
          <a:lstStyle/>
          <a:p>
            <a:r>
              <a:rPr lang="fi-FI" dirty="0">
                <a:hlinkClick r:id="rId3"/>
              </a:rPr>
              <a:t>https://teams.microsoft.com/l/meetup-join/19%3ameeting_OTAzOGJmMGEtZTAyYS00MGE1LWFjOTktMjIxMGZjZjg0NzE3%40thread.v2/0?context=%7b%22Tid%22%3a%227519d0cd-2106-47d9-adcb-320023abff57%22%2c%22Oid%22%3a%22398dc36a-f564-4885-982b-579ed3a4a54b%22%7d</a:t>
            </a:r>
            <a:r>
              <a:rPr lang="fi-FI" dirty="0"/>
              <a:t> </a:t>
            </a:r>
          </a:p>
        </p:txBody>
      </p:sp>
      <p:sp>
        <p:nvSpPr>
          <p:cNvPr id="2" name="TextBox 1">
            <a:extLst>
              <a:ext uri="{FF2B5EF4-FFF2-40B4-BE49-F238E27FC236}">
                <a16:creationId xmlns:a16="http://schemas.microsoft.com/office/drawing/2014/main" id="{84103FA2-B936-9723-90AD-3F2772A2E782}"/>
              </a:ext>
            </a:extLst>
          </p:cNvPr>
          <p:cNvSpPr txBox="1"/>
          <p:nvPr/>
        </p:nvSpPr>
        <p:spPr>
          <a:xfrm>
            <a:off x="7129755" y="2769666"/>
            <a:ext cx="4923526" cy="369332"/>
          </a:xfrm>
          <a:prstGeom prst="rect">
            <a:avLst/>
          </a:prstGeom>
          <a:noFill/>
        </p:spPr>
        <p:txBody>
          <a:bodyPr wrap="square">
            <a:spAutoFit/>
          </a:bodyPr>
          <a:lstStyle/>
          <a:p>
            <a:r>
              <a:rPr lang="fi-FI" dirty="0">
                <a:hlinkClick r:id="rId4"/>
              </a:rPr>
              <a:t>https://universityofmalta.zoom.us/j/99756180432</a:t>
            </a:r>
            <a:r>
              <a:rPr lang="fi-FI" dirty="0"/>
              <a:t> </a:t>
            </a:r>
          </a:p>
        </p:txBody>
      </p:sp>
    </p:spTree>
    <p:extLst>
      <p:ext uri="{BB962C8B-B14F-4D97-AF65-F5344CB8AC3E}">
        <p14:creationId xmlns:p14="http://schemas.microsoft.com/office/powerpoint/2010/main" val="347137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605769" y="2374584"/>
            <a:ext cx="1956881" cy="155523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10" y="974587"/>
            <a:ext cx="2970095" cy="297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42908" y="21266"/>
            <a:ext cx="27022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Vagan Terziyan</a:t>
            </a:r>
          </a:p>
        </p:txBody>
      </p:sp>
      <p:sp>
        <p:nvSpPr>
          <p:cNvPr id="18" name="Rectangle 17"/>
          <p:cNvSpPr/>
          <p:nvPr/>
        </p:nvSpPr>
        <p:spPr>
          <a:xfrm>
            <a:off x="7152012" y="10633"/>
            <a:ext cx="24749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Authors</a:t>
            </a:r>
          </a:p>
        </p:txBody>
      </p:sp>
      <p:sp>
        <p:nvSpPr>
          <p:cNvPr id="22" name="TextBox 21"/>
          <p:cNvSpPr txBox="1"/>
          <p:nvPr/>
        </p:nvSpPr>
        <p:spPr>
          <a:xfrm>
            <a:off x="404006" y="563813"/>
            <a:ext cx="221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vagan.terziyan@jyu.fi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3" name="Group 22"/>
          <p:cNvGrpSpPr/>
          <p:nvPr/>
        </p:nvGrpSpPr>
        <p:grpSpPr>
          <a:xfrm>
            <a:off x="404006" y="4107986"/>
            <a:ext cx="3892750" cy="1382057"/>
            <a:chOff x="2663700" y="3423372"/>
            <a:chExt cx="3435776" cy="1427465"/>
          </a:xfrm>
        </p:grpSpPr>
        <p:pic>
          <p:nvPicPr>
            <p:cNvPr id="7" name="Picture 2">
              <a:hlinkClick r:id="rId5"/>
            </p:cNvPr>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https://www.jyu.fi/en/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27" name="Rectangle 26"/>
          <p:cNvSpPr/>
          <p:nvPr/>
        </p:nvSpPr>
        <p:spPr>
          <a:xfrm>
            <a:off x="5024583" y="936336"/>
            <a:ext cx="7047346" cy="1384995"/>
          </a:xfrm>
          <a:prstGeom prst="rect">
            <a:avLst/>
          </a:prstGeom>
          <a:solidFill>
            <a:srgbClr val="FFFF00"/>
          </a:solidFill>
          <a:ln w="25400">
            <a:solidFill>
              <a:srgbClr val="FF0000"/>
            </a:solidFill>
          </a:ln>
        </p:spPr>
        <p:txBody>
          <a:bodyPr wrap="square">
            <a:spAutoFit/>
          </a:bodyPr>
          <a:lstStyle/>
          <a:p>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“Semantic AI for Future Industries: Bridging Explainability and Integration in Black Box Models</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4" name="Picture 2" descr="Ukraine flag heart shaped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1793" y="4225285"/>
            <a:ext cx="1509838" cy="1509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stretch>
            <a:fillRect/>
          </a:stretch>
        </p:blipFill>
        <p:spPr>
          <a:xfrm>
            <a:off x="6090587" y="2966031"/>
            <a:ext cx="2071230" cy="2689266"/>
          </a:xfrm>
          <a:prstGeom prst="rect">
            <a:avLst/>
          </a:prstGeom>
          <a:ln w="25400">
            <a:solidFill>
              <a:schemeClr val="tx1"/>
            </a:solidFill>
          </a:ln>
        </p:spPr>
      </p:pic>
      <p:grpSp>
        <p:nvGrpSpPr>
          <p:cNvPr id="37" name="Group 36"/>
          <p:cNvGrpSpPr/>
          <p:nvPr/>
        </p:nvGrpSpPr>
        <p:grpSpPr>
          <a:xfrm>
            <a:off x="7152012" y="5785086"/>
            <a:ext cx="3551852" cy="926106"/>
            <a:chOff x="7560792" y="2676526"/>
            <a:chExt cx="2753933" cy="665939"/>
          </a:xfrm>
        </p:grpSpPr>
        <p:pic>
          <p:nvPicPr>
            <p:cNvPr id="38" name="Picture 37"/>
            <p:cNvPicPr>
              <a:picLocks noChangeAspect="1"/>
            </p:cNvPicPr>
            <p:nvPr/>
          </p:nvPicPr>
          <p:blipFill>
            <a:blip r:embed="rId10"/>
            <a:stretch>
              <a:fillRect/>
            </a:stretch>
          </p:blipFill>
          <p:spPr>
            <a:xfrm>
              <a:off x="7560792" y="2676526"/>
              <a:ext cx="2753933" cy="652097"/>
            </a:xfrm>
            <a:prstGeom prst="rect">
              <a:avLst/>
            </a:prstGeom>
            <a:ln w="19050">
              <a:solidFill>
                <a:schemeClr val="tx1"/>
              </a:solidFill>
            </a:ln>
          </p:spPr>
        </p:pic>
        <p:sp>
          <p:nvSpPr>
            <p:cNvPr id="39" name="Rectangle 38"/>
            <p:cNvSpPr/>
            <p:nvPr/>
          </p:nvSpPr>
          <p:spPr>
            <a:xfrm>
              <a:off x="8974258" y="3121150"/>
              <a:ext cx="1295688" cy="221315"/>
            </a:xfrm>
            <a:prstGeom prst="rect">
              <a:avLst/>
            </a:prstGeom>
          </p:spPr>
          <p:txBody>
            <a:bodyPr wrap="none">
              <a:spAutoFit/>
            </a:bodyPr>
            <a:lstStyle/>
            <a:p>
              <a:r>
                <a:rPr lang="en-US" sz="1400" dirty="0">
                  <a:hlinkClick r:id="rId11"/>
                </a:rPr>
                <a:t>https://nure.ua/en/</a:t>
              </a:r>
              <a:r>
                <a:rPr lang="en-US" sz="1400" dirty="0"/>
                <a:t> </a:t>
              </a:r>
            </a:p>
          </p:txBody>
        </p:sp>
      </p:grpSp>
      <p:sp>
        <p:nvSpPr>
          <p:cNvPr id="40" name="Rectangle 39"/>
          <p:cNvSpPr/>
          <p:nvPr/>
        </p:nvSpPr>
        <p:spPr>
          <a:xfrm>
            <a:off x="5872870" y="2504366"/>
            <a:ext cx="2493957" cy="461665"/>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pic>
        <p:nvPicPr>
          <p:cNvPr id="19" name="Picture 18"/>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88258" y="2966031"/>
            <a:ext cx="1866763" cy="2689266"/>
          </a:xfrm>
          <a:prstGeom prst="rect">
            <a:avLst/>
          </a:prstGeom>
          <a:noFill/>
          <a:ln w="25400">
            <a:solidFill>
              <a:schemeClr val="tx1"/>
            </a:solidFill>
          </a:ln>
        </p:spPr>
      </p:pic>
      <p:sp>
        <p:nvSpPr>
          <p:cNvPr id="20" name="Rectangle 19"/>
          <p:cNvSpPr/>
          <p:nvPr/>
        </p:nvSpPr>
        <p:spPr>
          <a:xfrm>
            <a:off x="9386361" y="2507701"/>
            <a:ext cx="2578880" cy="461665"/>
          </a:xfrm>
          <a:prstGeom prst="rect">
            <a:avLst/>
          </a:prstGeom>
          <a:noFill/>
        </p:spPr>
        <p:txBody>
          <a:bodyPr wrap="square" lIns="91440" tIns="45720" rIns="91440" bIns="45720">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 Terziyan</a:t>
            </a:r>
          </a:p>
        </p:txBody>
      </p:sp>
    </p:spTree>
    <p:extLst>
      <p:ext uri="{BB962C8B-B14F-4D97-AF65-F5344CB8AC3E}">
        <p14:creationId xmlns:p14="http://schemas.microsoft.com/office/powerpoint/2010/main" val="6187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標題 1"/>
          <p:cNvSpPr>
            <a:spLocks noGrp="1"/>
          </p:cNvSpPr>
          <p:nvPr>
            <p:ph type="title"/>
          </p:nvPr>
        </p:nvSpPr>
        <p:spPr>
          <a:xfrm>
            <a:off x="277645" y="61468"/>
            <a:ext cx="11485744" cy="669029"/>
          </a:xfrm>
        </p:spPr>
        <p:txBody>
          <a:bodyPr>
            <a:noAutofit/>
          </a:bodyPr>
          <a:lstStyle/>
          <a:p>
            <a:r>
              <a:rPr lang="en-US" altLang="zh-TW" sz="3200" b="1" dirty="0">
                <a:solidFill>
                  <a:srgbClr val="FF0000"/>
                </a:solidFill>
                <a:latin typeface="Arial" panose="020B0604020202020204" pitchFamily="34" charset="0"/>
                <a:ea typeface="+mn-ea"/>
                <a:cs typeface="Arial" panose="020B0604020202020204" pitchFamily="34" charset="0"/>
              </a:rPr>
              <a:t>Modern industry requires transparent and interoperable AI</a:t>
            </a:r>
            <a:endParaRPr lang="zh-TW" altLang="en-US" sz="3200" b="1" dirty="0">
              <a:solidFill>
                <a:srgbClr val="FF0000"/>
              </a:solidFill>
              <a:latin typeface="Arial" panose="020B0604020202020204" pitchFamily="34" charset="0"/>
              <a:ea typeface="+mn-ea"/>
              <a:cs typeface="Arial" panose="020B0604020202020204" pitchFamily="34" charset="0"/>
            </a:endParaRPr>
          </a:p>
        </p:txBody>
      </p:sp>
      <p:grpSp>
        <p:nvGrpSpPr>
          <p:cNvPr id="25" name="Group 24"/>
          <p:cNvGrpSpPr/>
          <p:nvPr/>
        </p:nvGrpSpPr>
        <p:grpSpPr>
          <a:xfrm>
            <a:off x="140213" y="712586"/>
            <a:ext cx="11883897" cy="6045354"/>
            <a:chOff x="140213" y="712586"/>
            <a:chExt cx="11883897" cy="6045354"/>
          </a:xfrm>
        </p:grpSpPr>
        <p:grpSp>
          <p:nvGrpSpPr>
            <p:cNvPr id="18" name="Group 17"/>
            <p:cNvGrpSpPr/>
            <p:nvPr/>
          </p:nvGrpSpPr>
          <p:grpSpPr>
            <a:xfrm>
              <a:off x="140213" y="712586"/>
              <a:ext cx="11883897" cy="6045354"/>
              <a:chOff x="140213" y="712586"/>
              <a:chExt cx="11883897" cy="6045354"/>
            </a:xfrm>
          </p:grpSpPr>
          <p:sp>
            <p:nvSpPr>
              <p:cNvPr id="2" name="Rectangle 1"/>
              <p:cNvSpPr/>
              <p:nvPr/>
            </p:nvSpPr>
            <p:spPr>
              <a:xfrm>
                <a:off x="8008879" y="788587"/>
                <a:ext cx="4010634" cy="5969353"/>
              </a:xfrm>
              <a:prstGeom prst="rect">
                <a:avLst/>
              </a:prstGeom>
              <a:solidFill>
                <a:srgbClr val="EBCE2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Manufacturing GIFs - Get the best gif on GIFE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213" y="799097"/>
                <a:ext cx="7967791" cy="59483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915621" y="986906"/>
                <a:ext cx="1828801" cy="1828800"/>
                <a:chOff x="10105470" y="563086"/>
                <a:chExt cx="887462" cy="922892"/>
              </a:xfrm>
            </p:grpSpPr>
            <p:sp>
              <p:nvSpPr>
                <p:cNvPr id="11" name="Oval 10"/>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clrChange>
                    <a:clrFrom>
                      <a:srgbClr val="353336"/>
                    </a:clrFrom>
                    <a:clrTo>
                      <a:srgbClr val="353336">
                        <a:alpha val="0"/>
                      </a:srgbClr>
                    </a:clrTo>
                  </a:clrChange>
                </a:blip>
                <a:stretch>
                  <a:fillRect/>
                </a:stretch>
              </p:blipFill>
              <p:spPr>
                <a:xfrm>
                  <a:off x="10128739" y="601025"/>
                  <a:ext cx="831936" cy="883530"/>
                </a:xfrm>
                <a:prstGeom prst="rect">
                  <a:avLst/>
                </a:prstGeom>
              </p:spPr>
            </p:pic>
          </p:grpSp>
          <p:pic>
            <p:nvPicPr>
              <p:cNvPr id="4" name="Picture 3"/>
              <p:cNvPicPr>
                <a:picLocks noChangeAspect="1"/>
              </p:cNvPicPr>
              <p:nvPr/>
            </p:nvPicPr>
            <p:blipFill>
              <a:blip r:embed="rId4"/>
              <a:stretch>
                <a:fillRect/>
              </a:stretch>
            </p:blipFill>
            <p:spPr>
              <a:xfrm>
                <a:off x="273269" y="902827"/>
                <a:ext cx="1671314" cy="1182828"/>
              </a:xfrm>
              <a:prstGeom prst="rect">
                <a:avLst/>
              </a:prstGeom>
              <a:ln w="25400">
                <a:solidFill>
                  <a:schemeClr val="tx1"/>
                </a:solidFill>
              </a:ln>
            </p:spPr>
          </p:pic>
          <p:sp>
            <p:nvSpPr>
              <p:cNvPr id="3" name="TextBox 2"/>
              <p:cNvSpPr txBox="1"/>
              <p:nvPr/>
            </p:nvSpPr>
            <p:spPr>
              <a:xfrm>
                <a:off x="8563841" y="5950526"/>
                <a:ext cx="3050081" cy="738664"/>
              </a:xfrm>
              <a:prstGeom prst="rect">
                <a:avLst/>
              </a:prstGeom>
              <a:noFill/>
            </p:spPr>
            <p:txBody>
              <a:bodyPr wrap="square" rtlCol="0">
                <a:spAutoFit/>
              </a:bodyPr>
              <a:lstStyle/>
              <a:p>
                <a:pPr algn="ctr"/>
                <a:r>
                  <a:rPr lang="en-US" sz="2400" dirty="0">
                    <a:latin typeface="Cooper Black" panose="0208090404030B020404" pitchFamily="18" charset="0"/>
                  </a:rPr>
                  <a:t>Digital Twin</a:t>
                </a:r>
              </a:p>
              <a:p>
                <a:pPr algn="ctr"/>
                <a:r>
                  <a:rPr lang="en-US" dirty="0">
                    <a:latin typeface="Cooper Black" panose="0208090404030B020404" pitchFamily="18" charset="0"/>
                  </a:rPr>
                  <a:t>(as a black-box model)</a:t>
                </a:r>
              </a:p>
            </p:txBody>
          </p:sp>
          <p:sp>
            <p:nvSpPr>
              <p:cNvPr id="6" name="Rectangle 5"/>
              <p:cNvSpPr/>
              <p:nvPr/>
            </p:nvSpPr>
            <p:spPr>
              <a:xfrm rot="954442">
                <a:off x="8745832" y="4422638"/>
                <a:ext cx="860171" cy="615553"/>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Smart</a:t>
                </a:r>
              </a:p>
              <a:p>
                <a:pPr algn="ctr"/>
                <a:r>
                  <a:rPr lang="en-US"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Operator</a:t>
                </a:r>
                <a:endPar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50" name="Picture 2" descr="Digital Twin GIFs - Find &amp; Share on GIPHY"/>
              <p:cNvPicPr>
                <a:picLocks noChangeAspect="1" noChangeArrowheads="1" noCrop="1"/>
              </p:cNvPicPr>
              <p:nvPr/>
            </p:nvPicPr>
            <p:blipFill>
              <a:blip r:embed="rId5">
                <a:clrChange>
                  <a:clrFrom>
                    <a:srgbClr val="FFD8FF"/>
                  </a:clrFrom>
                  <a:clrTo>
                    <a:srgbClr val="FFD8FF">
                      <a:alpha val="0"/>
                    </a:srgbClr>
                  </a:clrTo>
                </a:clrChange>
                <a:extLst>
                  <a:ext uri="{28A0092B-C50C-407E-A947-70E740481C1C}">
                    <a14:useLocalDpi xmlns:a14="http://schemas.microsoft.com/office/drawing/2010/main" val="0"/>
                  </a:ext>
                </a:extLst>
              </a:blip>
              <a:srcRect/>
              <a:stretch>
                <a:fillRect/>
              </a:stretch>
            </p:blipFill>
            <p:spPr bwMode="auto">
              <a:xfrm>
                <a:off x="7502308" y="1902372"/>
                <a:ext cx="4479761" cy="4479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035156" y="801208"/>
                <a:ext cx="160538" cy="5943600"/>
              </a:xfrm>
              <a:prstGeom prst="rect">
                <a:avLst/>
              </a:prstGeom>
              <a:solidFill>
                <a:srgbClr val="EBCE2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IIoT and Digital Twin Transform How Designers Innovate | Manufacturing –  Dassault Systèm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0634" y="871295"/>
                <a:ext cx="2660901" cy="15559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0213" y="794145"/>
                <a:ext cx="11883897" cy="5963795"/>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igh Capacity - Ryson International"/>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4105" y="2427246"/>
                <a:ext cx="1334551" cy="422687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0511" y="2115815"/>
                <a:ext cx="801823" cy="4524315"/>
              </a:xfrm>
              <a:prstGeom prst="rect">
                <a:avLst/>
              </a:prstGeom>
            </p:spPr>
            <p:txBody>
              <a:bodyPr wrap="none">
                <a:spAutoFit/>
              </a:bodyPr>
              <a:lstStyle/>
              <a:p>
                <a:pPr algn="ctr"/>
                <a:r>
                  <a:rPr lang="en-US" sz="3200" dirty="0">
                    <a:solidFill>
                      <a:srgbClr val="7030A0"/>
                    </a:solidFill>
                    <a:latin typeface="Cooper Black" panose="0208090404030B020404" pitchFamily="18" charset="0"/>
                  </a:rPr>
                  <a:t>I</a:t>
                </a:r>
              </a:p>
              <a:p>
                <a:pPr algn="ctr"/>
                <a:r>
                  <a:rPr lang="en-US" sz="3200" dirty="0">
                    <a:solidFill>
                      <a:srgbClr val="7030A0"/>
                    </a:solidFill>
                    <a:latin typeface="Cooper Black" panose="0208090404030B020404" pitchFamily="18" charset="0"/>
                  </a:rPr>
                  <a:t>N</a:t>
                </a:r>
              </a:p>
              <a:p>
                <a:pPr algn="ctr"/>
                <a:r>
                  <a:rPr lang="en-US" sz="3200" dirty="0">
                    <a:solidFill>
                      <a:srgbClr val="7030A0"/>
                    </a:solidFill>
                    <a:latin typeface="Cooper Black" panose="0208090404030B020404" pitchFamily="18" charset="0"/>
                  </a:rPr>
                  <a:t>D</a:t>
                </a:r>
              </a:p>
              <a:p>
                <a:pPr algn="ctr"/>
                <a:r>
                  <a:rPr lang="en-US" sz="3200" dirty="0">
                    <a:solidFill>
                      <a:srgbClr val="7030A0"/>
                    </a:solidFill>
                    <a:latin typeface="Cooper Black" panose="0208090404030B020404" pitchFamily="18" charset="0"/>
                  </a:rPr>
                  <a:t>U</a:t>
                </a:r>
              </a:p>
              <a:p>
                <a:pPr algn="ctr"/>
                <a:r>
                  <a:rPr lang="en-US" sz="3200" dirty="0">
                    <a:solidFill>
                      <a:srgbClr val="7030A0"/>
                    </a:solidFill>
                    <a:latin typeface="Cooper Black" panose="0208090404030B020404" pitchFamily="18" charset="0"/>
                  </a:rPr>
                  <a:t>S</a:t>
                </a:r>
              </a:p>
              <a:p>
                <a:pPr algn="ctr"/>
                <a:r>
                  <a:rPr lang="en-US" sz="3200" dirty="0">
                    <a:solidFill>
                      <a:srgbClr val="7030A0"/>
                    </a:solidFill>
                    <a:latin typeface="Cooper Black" panose="0208090404030B020404" pitchFamily="18" charset="0"/>
                  </a:rPr>
                  <a:t>T</a:t>
                </a:r>
              </a:p>
              <a:p>
                <a:pPr algn="ctr"/>
                <a:r>
                  <a:rPr lang="en-US" sz="3200" dirty="0">
                    <a:solidFill>
                      <a:srgbClr val="7030A0"/>
                    </a:solidFill>
                    <a:latin typeface="Cooper Black" panose="0208090404030B020404" pitchFamily="18" charset="0"/>
                  </a:rPr>
                  <a:t>R</a:t>
                </a:r>
              </a:p>
              <a:p>
                <a:pPr algn="ctr"/>
                <a:r>
                  <a:rPr lang="en-US" sz="3200" dirty="0">
                    <a:solidFill>
                      <a:srgbClr val="7030A0"/>
                    </a:solidFill>
                    <a:latin typeface="Cooper Black" panose="0208090404030B020404" pitchFamily="18" charset="0"/>
                  </a:rPr>
                  <a:t>Y</a:t>
                </a:r>
              </a:p>
              <a:p>
                <a:pPr algn="ctr"/>
                <a:r>
                  <a:rPr lang="en-US" sz="3200" dirty="0">
                    <a:solidFill>
                      <a:srgbClr val="7030A0"/>
                    </a:solidFill>
                    <a:latin typeface="Cooper Black" panose="0208090404030B020404" pitchFamily="18" charset="0"/>
                  </a:rPr>
                  <a:t>5.0</a:t>
                </a:r>
              </a:p>
            </p:txBody>
          </p:sp>
          <p:pic>
            <p:nvPicPr>
              <p:cNvPr id="22" name="Picture 21"/>
              <p:cNvPicPr>
                <a:picLocks noChangeAspect="1"/>
              </p:cNvPicPr>
              <p:nvPr/>
            </p:nvPicPr>
            <p:blipFill>
              <a:blip r:embed="rId8">
                <a:clrChange>
                  <a:clrFrom>
                    <a:srgbClr val="FFFFFF"/>
                  </a:clrFrom>
                  <a:clrTo>
                    <a:srgbClr val="FFFFFF">
                      <a:alpha val="0"/>
                    </a:srgbClr>
                  </a:clrTo>
                </a:clrChange>
              </a:blip>
              <a:stretch>
                <a:fillRect/>
              </a:stretch>
            </p:blipFill>
            <p:spPr>
              <a:xfrm>
                <a:off x="2228771" y="2291256"/>
                <a:ext cx="541502" cy="307672"/>
              </a:xfrm>
              <a:prstGeom prst="rect">
                <a:avLst/>
              </a:prstGeom>
            </p:spPr>
          </p:pic>
          <p:pic>
            <p:nvPicPr>
              <p:cNvPr id="2056" name="Picture 8" descr="Human Chain GIFs - Find &amp; Share on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96896" y="872667"/>
                <a:ext cx="1949452" cy="154471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loop people GIF by Oliver Sin - Find &amp; Share on GIPHY"/>
              <p:cNvPicPr>
                <a:picLocks noChangeAspect="1" noChangeArrowheads="1" noCrop="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57735" y="855224"/>
                <a:ext cx="1640574" cy="1230431"/>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2356259" y="3255899"/>
                <a:ext cx="1828801" cy="18288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p:cNvSpPr/>
              <p:nvPr/>
            </p:nvSpPr>
            <p:spPr>
              <a:xfrm>
                <a:off x="5042018" y="3244747"/>
                <a:ext cx="1828801" cy="18288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1">
                <a:clrChange>
                  <a:clrFrom>
                    <a:srgbClr val="FFFFFF"/>
                  </a:clrFrom>
                  <a:clrTo>
                    <a:srgbClr val="FFFFFF">
                      <a:alpha val="0"/>
                    </a:srgbClr>
                  </a:clrTo>
                </a:clrChange>
                <a:lum bright="70000" contrast="-70000"/>
              </a:blip>
              <a:stretch>
                <a:fillRect/>
              </a:stretch>
            </p:blipFill>
            <p:spPr>
              <a:xfrm>
                <a:off x="2616903" y="3490000"/>
                <a:ext cx="1280160" cy="1280160"/>
              </a:xfrm>
              <a:prstGeom prst="rect">
                <a:avLst/>
              </a:prstGeom>
            </p:spPr>
          </p:pic>
          <p:pic>
            <p:nvPicPr>
              <p:cNvPr id="30" name="Picture 29"/>
              <p:cNvPicPr>
                <a:picLocks noChangeAspect="1"/>
              </p:cNvPicPr>
              <p:nvPr/>
            </p:nvPicPr>
            <p:blipFill>
              <a:blip r:embed="rId12">
                <a:clrChange>
                  <a:clrFrom>
                    <a:srgbClr val="FFFFFF"/>
                  </a:clrFrom>
                  <a:clrTo>
                    <a:srgbClr val="FFFFFF">
                      <a:alpha val="0"/>
                    </a:srgbClr>
                  </a:clrTo>
                </a:clrChange>
                <a:lum bright="70000" contrast="-70000"/>
              </a:blip>
              <a:stretch>
                <a:fillRect/>
              </a:stretch>
            </p:blipFill>
            <p:spPr>
              <a:xfrm>
                <a:off x="5302970" y="3477105"/>
                <a:ext cx="1331822" cy="1331822"/>
              </a:xfrm>
              <a:prstGeom prst="rect">
                <a:avLst/>
              </a:prstGeom>
            </p:spPr>
          </p:pic>
          <p:sp>
            <p:nvSpPr>
              <p:cNvPr id="14" name="Down Arrow 13"/>
              <p:cNvSpPr/>
              <p:nvPr/>
            </p:nvSpPr>
            <p:spPr>
              <a:xfrm rot="2167361">
                <a:off x="3630760" y="2472409"/>
                <a:ext cx="543026" cy="1153911"/>
              </a:xfrm>
              <a:prstGeom prst="downArrow">
                <a:avLst>
                  <a:gd name="adj1" fmla="val 50000"/>
                  <a:gd name="adj2" fmla="val 74596"/>
                </a:avLst>
              </a:prstGeom>
              <a:solidFill>
                <a:srgbClr val="D9D9D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19840585">
                <a:off x="5338442" y="2505864"/>
                <a:ext cx="543026" cy="1080197"/>
              </a:xfrm>
              <a:prstGeom prst="downArrow">
                <a:avLst>
                  <a:gd name="adj1" fmla="val 50000"/>
                  <a:gd name="adj2" fmla="val 74596"/>
                </a:avLst>
              </a:prstGeom>
              <a:solidFill>
                <a:srgbClr val="D9D9D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3632041" y="712586"/>
                <a:ext cx="2377440" cy="2377440"/>
              </a:xfrm>
              <a:prstGeom prst="mathMultiply">
                <a:avLst>
                  <a:gd name="adj1" fmla="val 79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895700" y="4617926"/>
              <a:ext cx="622286" cy="461665"/>
            </a:xfrm>
            <a:prstGeom prst="rect">
              <a:avLst/>
            </a:prstGeom>
            <a:noFill/>
          </p:spPr>
          <p:txBody>
            <a:bodyPr wrap="none" lIns="91440" tIns="45720" rIns="91440" bIns="45720">
              <a:spAutoFit/>
            </a:bodyPr>
            <a:lstStyle/>
            <a:p>
              <a:pPr algn="ctr"/>
              <a:r>
                <a:rPr lang="en-US" sz="2400" b="1" cap="none" spc="0" dirty="0">
                  <a:ln w="0"/>
                  <a:solidFill>
                    <a:schemeClr val="bg1">
                      <a:lumMod val="85000"/>
                    </a:schemeClr>
                  </a:solidFill>
                  <a:effectLst>
                    <a:outerShdw blurRad="38100" dist="19050" dir="2700000" algn="tl" rotWithShape="0">
                      <a:schemeClr val="dk1">
                        <a:alpha val="40000"/>
                      </a:schemeClr>
                    </a:outerShdw>
                  </a:effectLst>
                </a:rPr>
                <a:t>XAI</a:t>
              </a:r>
            </a:p>
          </p:txBody>
        </p:sp>
        <p:sp>
          <p:nvSpPr>
            <p:cNvPr id="36" name="Rectangle 35"/>
            <p:cNvSpPr/>
            <p:nvPr/>
          </p:nvSpPr>
          <p:spPr>
            <a:xfrm>
              <a:off x="5568295" y="4615711"/>
              <a:ext cx="798039" cy="461665"/>
            </a:xfrm>
            <a:prstGeom prst="rect">
              <a:avLst/>
            </a:prstGeom>
            <a:noFill/>
          </p:spPr>
          <p:txBody>
            <a:bodyPr wrap="none" lIns="91440" tIns="45720" rIns="91440" bIns="45720">
              <a:spAutoFit/>
            </a:bodyPr>
            <a:lstStyle/>
            <a:p>
              <a:pPr algn="ctr"/>
              <a:r>
                <a:rPr lang="en-US" sz="2400" b="1" cap="none" spc="0" dirty="0">
                  <a:ln w="0"/>
                  <a:solidFill>
                    <a:schemeClr val="bg1">
                      <a:lumMod val="85000"/>
                    </a:schemeClr>
                  </a:solidFill>
                  <a:effectLst>
                    <a:outerShdw blurRad="38100" dist="19050" dir="2700000" algn="tl" rotWithShape="0">
                      <a:schemeClr val="dk1">
                        <a:alpha val="40000"/>
                      </a:schemeClr>
                    </a:outerShdw>
                  </a:effectLst>
                </a:rPr>
                <a:t>OWL</a:t>
              </a:r>
            </a:p>
          </p:txBody>
        </p:sp>
      </p:grpSp>
    </p:spTree>
    <p:extLst>
      <p:ext uri="{BB962C8B-B14F-4D97-AF65-F5344CB8AC3E}">
        <p14:creationId xmlns:p14="http://schemas.microsoft.com/office/powerpoint/2010/main" val="91601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1194" y="61044"/>
            <a:ext cx="11861019" cy="6754687"/>
            <a:chOff x="212838" y="71318"/>
            <a:chExt cx="11861019" cy="6754687"/>
          </a:xfrm>
        </p:grpSpPr>
        <p:sp>
          <p:nvSpPr>
            <p:cNvPr id="48" name="Oval 47"/>
            <p:cNvSpPr/>
            <p:nvPr/>
          </p:nvSpPr>
          <p:spPr>
            <a:xfrm>
              <a:off x="586460" y="781816"/>
              <a:ext cx="731520" cy="731520"/>
            </a:xfrm>
            <a:prstGeom prst="ellipse">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82475" y="3095717"/>
              <a:ext cx="731520" cy="731520"/>
            </a:xfrm>
            <a:prstGeom prst="ellipse">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264429" y="1243171"/>
              <a:ext cx="6809428" cy="924674"/>
              <a:chOff x="5264429" y="1119883"/>
              <a:chExt cx="6809428" cy="924674"/>
            </a:xfrm>
          </p:grpSpPr>
          <p:sp>
            <p:nvSpPr>
              <p:cNvPr id="50" name="Rounded Rectangle 49"/>
              <p:cNvSpPr/>
              <p:nvPr/>
            </p:nvSpPr>
            <p:spPr>
              <a:xfrm>
                <a:off x="5330691" y="1119883"/>
                <a:ext cx="6743166" cy="924674"/>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5264429" y="1335920"/>
                    <a:ext cx="6809428" cy="605294"/>
                  </a:xfrm>
                  <a:prstGeom prst="rect">
                    <a:avLst/>
                  </a:prstGeom>
                </p:spPr>
                <p:txBody>
                  <a:bodyPr wrap="none">
                    <a:spAutoFit/>
                  </a:bodyPr>
                  <a:lstStyle/>
                  <a:p>
                    <a:pPr indent="171450" algn="just">
                      <a:lnSpc>
                        <a:spcPts val="1200"/>
                      </a:lnSpc>
                      <a:spcBef>
                        <a:spcPts val="200"/>
                      </a:spcBef>
                    </a:pPr>
                    <a:r>
                      <a:rPr lang="en-US" b="1" dirty="0">
                        <a:latin typeface="Times New Roman" panose="02020603050405020304" pitchFamily="18" charset="0"/>
                        <a:ea typeface="SimSun" panose="02010600030101010101" pitchFamily="2" charset="-122"/>
                      </a:rPr>
                      <a:t>KNOWN MODELS</a:t>
                    </a:r>
                    <a:r>
                      <a:rPr lang="en-US" dirty="0">
                        <a:latin typeface="Times New Roman" panose="02020603050405020304" pitchFamily="18" charset="0"/>
                        <a:ea typeface="SimSun" panose="02010600030101010101" pitchFamily="2" charset="-122"/>
                      </a:rPr>
                      <a:t>:</a:t>
                    </a:r>
                    <a:r>
                      <a:rPr lang="en-US" dirty="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𝑨</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7030A0"/>
                            </a:solidFill>
                            <a:latin typeface="Cambria Math" panose="02040503050406030204" pitchFamily="18" charset="0"/>
                            <a:ea typeface="SimSun" panose="02010600030101010101" pitchFamily="2" charset="-122"/>
                          </a:rPr>
                          <m:t>𝑨</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𝑩</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𝑪</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d>
                          <m:dPr>
                            <m:begChr m:val="{"/>
                            <m:endChr m:val="}"/>
                            <m:sepChr m:val="∣"/>
                            <m:ctrlPr>
                              <a:rPr lang="fi-FI" b="1" i="1">
                                <a:latin typeface="Cambria Math" panose="02040503050406030204" pitchFamily="18" charset="0"/>
                                <a:ea typeface="SimSun" panose="02010600030101010101" pitchFamily="2" charset="-122"/>
                              </a:rPr>
                            </m:ctrlPr>
                          </m:dPr>
                          <m:e>
                            <m:r>
                              <a:rPr lang="en-US" b="1" i="1" smtClean="0">
                                <a:solidFill>
                                  <a:srgbClr val="7030A0"/>
                                </a:solidFill>
                                <a:latin typeface="Cambria Math" panose="02040503050406030204" pitchFamily="18" charset="0"/>
                                <a:ea typeface="SimSun" panose="02010600030101010101" pitchFamily="2" charset="-122"/>
                              </a:rPr>
                              <m:t>𝑩</m:t>
                            </m:r>
                          </m:e>
                          <m:e>
                            <m:r>
                              <a:rPr lang="en-US" b="1" i="1" smtClean="0">
                                <a:solidFill>
                                  <a:srgbClr val="7030A0"/>
                                </a:solidFill>
                                <a:latin typeface="Cambria Math" panose="02040503050406030204" pitchFamily="18" charset="0"/>
                                <a:ea typeface="SimSun" panose="02010600030101010101" pitchFamily="2" charset="-122"/>
                              </a:rPr>
                              <m:t>𝑪</m:t>
                            </m:r>
                          </m:e>
                        </m:d>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𝑬</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7030A0"/>
                            </a:solidFill>
                            <a:latin typeface="Cambria Math" panose="02040503050406030204" pitchFamily="18" charset="0"/>
                            <a:ea typeface="SimSun" panose="02010600030101010101" pitchFamily="2" charset="-122"/>
                          </a:rPr>
                          <m:t>𝑬</m:t>
                        </m:r>
                        <m:r>
                          <a:rPr lang="en-US" b="1" i="1">
                            <a:latin typeface="Cambria Math" panose="02040503050406030204" pitchFamily="18" charset="0"/>
                            <a:ea typeface="SimSun" panose="02010600030101010101" pitchFamily="2" charset="-122"/>
                          </a:rPr>
                          <m:t>→</m:t>
                        </m:r>
                        <m:r>
                          <a:rPr lang="en-US" b="1" i="1" smtClean="0">
                            <a:solidFill>
                              <a:srgbClr val="FF393E"/>
                            </a:solidFill>
                            <a:latin typeface="Cambria Math" panose="02040503050406030204" pitchFamily="18" charset="0"/>
                            <a:ea typeface="SimSun" panose="02010600030101010101" pitchFamily="2" charset="-122"/>
                          </a:rPr>
                          <m:t>𝒀</m:t>
                        </m:r>
                      </m:oMath>
                    </a14:m>
                    <a:r>
                      <a:rPr lang="en-US" dirty="0">
                        <a:latin typeface="Times New Roman" panose="02020603050405020304" pitchFamily="18" charset="0"/>
                        <a:ea typeface="SimSun" panose="02010600030101010101" pitchFamily="2" charset="-122"/>
                      </a:rPr>
                      <a:t>.</a:t>
                    </a:r>
                  </a:p>
                  <a:p>
                    <a:pPr indent="171450" algn="just">
                      <a:lnSpc>
                        <a:spcPts val="1200"/>
                      </a:lnSpc>
                      <a:spcBef>
                        <a:spcPts val="200"/>
                      </a:spcBef>
                    </a:pPr>
                    <a:endParaRPr lang="en-US" dirty="0">
                      <a:latin typeface="Times New Roman" panose="02020603050405020304" pitchFamily="18" charset="0"/>
                      <a:ea typeface="SimSun" panose="02010600030101010101" pitchFamily="2" charset="-122"/>
                    </a:endParaRPr>
                  </a:p>
                  <a:p>
                    <a:pPr indent="171450" algn="just">
                      <a:lnSpc>
                        <a:spcPts val="1200"/>
                      </a:lnSpc>
                      <a:spcBef>
                        <a:spcPts val="200"/>
                      </a:spcBef>
                    </a:pPr>
                    <a:r>
                      <a:rPr lang="en-US" b="1" dirty="0">
                        <a:latin typeface="Times New Roman" panose="02020603050405020304" pitchFamily="18" charset="0"/>
                        <a:ea typeface="SimSun" panose="02010600030101010101" pitchFamily="2" charset="-122"/>
                      </a:rPr>
                      <a:t>WANTED</a:t>
                    </a:r>
                    <a:r>
                      <a:rPr lang="en-US"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FF0000"/>
                            </a:solidFill>
                            <a:latin typeface="Cambria Math" panose="02040503050406030204" pitchFamily="18" charset="0"/>
                            <a:ea typeface="SimSun" panose="02010600030101010101" pitchFamily="2" charset="-122"/>
                          </a:rPr>
                          <m:t>𝒀</m:t>
                        </m:r>
                      </m:oMath>
                    </a14:m>
                    <a:endParaRPr lang="fi-FI" b="1" dirty="0">
                      <a:latin typeface="Times New Roman" panose="02020603050405020304" pitchFamily="18" charset="0"/>
                      <a:ea typeface="SimSun" panose="02010600030101010101" pitchFamily="2" charset="-122"/>
                    </a:endParaRPr>
                  </a:p>
                </p:txBody>
              </p:sp>
            </mc:Choice>
            <mc:Fallback xmlns="">
              <p:sp>
                <p:nvSpPr>
                  <p:cNvPr id="4" name="Rectangle 3"/>
                  <p:cNvSpPr>
                    <a:spLocks noRot="1" noChangeAspect="1" noMove="1" noResize="1" noEditPoints="1" noAdjustHandles="1" noChangeArrowheads="1" noChangeShapeType="1" noTextEdit="1"/>
                  </p:cNvSpPr>
                  <p:nvPr/>
                </p:nvSpPr>
                <p:spPr>
                  <a:xfrm>
                    <a:off x="5264429" y="1335920"/>
                    <a:ext cx="6809428" cy="605294"/>
                  </a:xfrm>
                  <a:prstGeom prst="rect">
                    <a:avLst/>
                  </a:prstGeom>
                  <a:blipFill>
                    <a:blip r:embed="rId2"/>
                    <a:stretch>
                      <a:fillRect t="-23232" b="-18182"/>
                    </a:stretch>
                  </a:blipFill>
                </p:spPr>
                <p:txBody>
                  <a:bodyPr/>
                  <a:lstStyle/>
                  <a:p>
                    <a:r>
                      <a:rPr lang="en-US">
                        <a:noFill/>
                      </a:rPr>
                      <a:t> </a:t>
                    </a:r>
                  </a:p>
                </p:txBody>
              </p:sp>
            </mc:Fallback>
          </mc:AlternateContent>
        </p:grpSp>
        <p:pic>
          <p:nvPicPr>
            <p:cNvPr id="6" name="Picture 5"/>
            <p:cNvPicPr>
              <a:picLocks noChangeAspect="1"/>
            </p:cNvPicPr>
            <p:nvPr/>
          </p:nvPicPr>
          <p:blipFill>
            <a:blip r:embed="rId3">
              <a:clrChange>
                <a:clrFrom>
                  <a:srgbClr val="F7F7F7"/>
                </a:clrFrom>
                <a:clrTo>
                  <a:srgbClr val="F7F7F7">
                    <a:alpha val="0"/>
                  </a:srgbClr>
                </a:clrTo>
              </a:clrChange>
            </a:blip>
            <a:stretch>
              <a:fillRect/>
            </a:stretch>
          </p:blipFill>
          <p:spPr>
            <a:xfrm>
              <a:off x="2002254" y="71318"/>
              <a:ext cx="1907310" cy="2276851"/>
            </a:xfrm>
            <a:prstGeom prst="rect">
              <a:avLst/>
            </a:prstGeom>
          </p:spPr>
        </p:pic>
        <p:grpSp>
          <p:nvGrpSpPr>
            <p:cNvPr id="7" name="Group 6"/>
            <p:cNvGrpSpPr/>
            <p:nvPr/>
          </p:nvGrpSpPr>
          <p:grpSpPr>
            <a:xfrm>
              <a:off x="2631325" y="900618"/>
              <a:ext cx="640080" cy="640080"/>
              <a:chOff x="10105470" y="563086"/>
              <a:chExt cx="887462" cy="922892"/>
            </a:xfrm>
          </p:grpSpPr>
          <p:sp>
            <p:nvSpPr>
              <p:cNvPr id="8" name="Oval 7"/>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clrChange>
                  <a:clrFrom>
                    <a:srgbClr val="353336"/>
                  </a:clrFrom>
                  <a:clrTo>
                    <a:srgbClr val="353336">
                      <a:alpha val="0"/>
                    </a:srgbClr>
                  </a:clrTo>
                </a:clrChange>
              </a:blip>
              <a:stretch>
                <a:fillRect/>
              </a:stretch>
            </p:blipFill>
            <p:spPr>
              <a:xfrm>
                <a:off x="10128739" y="601025"/>
                <a:ext cx="831936" cy="883530"/>
              </a:xfrm>
              <a:prstGeom prst="rect">
                <a:avLst/>
              </a:prstGeom>
            </p:spPr>
          </p:pic>
        </p:grpSp>
        <p:sp>
          <p:nvSpPr>
            <p:cNvPr id="14" name="Notched Right Arrow 13"/>
            <p:cNvSpPr/>
            <p:nvPr/>
          </p:nvSpPr>
          <p:spPr>
            <a:xfrm>
              <a:off x="1358146" y="921166"/>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626726" y="831269"/>
                  <a:ext cx="6559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SimSun" panose="02010600030101010101" pitchFamily="2" charset="-122"/>
                          </a:rPr>
                          <m:t>𝑿</m:t>
                        </m:r>
                      </m:oMath>
                    </m:oMathPara>
                  </a14:m>
                  <a:endParaRPr lang="en-US" sz="4000" b="1" dirty="0">
                    <a:solidFill>
                      <a:srgbClr val="FF0000"/>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26726" y="831269"/>
                  <a:ext cx="655949" cy="707886"/>
                </a:xfrm>
                <a:prstGeom prst="rect">
                  <a:avLst/>
                </a:prstGeom>
                <a:blipFill>
                  <a:blip r:embed="rId5"/>
                  <a:stretch>
                    <a:fillRect/>
                  </a:stretch>
                </a:blipFill>
              </p:spPr>
              <p:txBody>
                <a:bodyPr/>
                <a:lstStyle/>
                <a:p>
                  <a:r>
                    <a:rPr lang="en-US">
                      <a:noFill/>
                    </a:rPr>
                    <a:t> </a:t>
                  </a:r>
                </a:p>
              </p:txBody>
            </p:sp>
          </mc:Fallback>
        </mc:AlternateContent>
        <p:sp>
          <p:nvSpPr>
            <p:cNvPr id="17" name="Notched Right Arrow 16"/>
            <p:cNvSpPr/>
            <p:nvPr/>
          </p:nvSpPr>
          <p:spPr>
            <a:xfrm>
              <a:off x="3924974" y="929730"/>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4543873" y="845526"/>
                  <a:ext cx="62228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𝑪</m:t>
                        </m:r>
                      </m:oMath>
                    </m:oMathPara>
                  </a14:m>
                  <a:endParaRPr lang="en-US" sz="4000" b="1" dirty="0">
                    <a:solidFill>
                      <a:srgbClr val="FF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543873" y="845526"/>
                  <a:ext cx="622286" cy="707886"/>
                </a:xfrm>
                <a:prstGeom prst="rect">
                  <a:avLst/>
                </a:prstGeom>
                <a:blipFill>
                  <a:blip r:embed="rId6"/>
                  <a:stretch>
                    <a:fillRect/>
                  </a:stretch>
                </a:blipFill>
              </p:spPr>
              <p:txBody>
                <a:bodyPr/>
                <a:lstStyle/>
                <a:p>
                  <a:r>
                    <a:rPr lang="en-US">
                      <a:noFill/>
                    </a:rPr>
                    <a:t> </a:t>
                  </a:r>
                </a:p>
              </p:txBody>
            </p:sp>
          </mc:Fallback>
        </mc:AlternateContent>
        <p:sp>
          <p:nvSpPr>
            <p:cNvPr id="19" name="Notched Right Arrow 18"/>
            <p:cNvSpPr/>
            <p:nvPr/>
          </p:nvSpPr>
          <p:spPr>
            <a:xfrm>
              <a:off x="6032338" y="319249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clrChange>
                <a:clrFrom>
                  <a:srgbClr val="F7F7F7"/>
                </a:clrFrom>
                <a:clrTo>
                  <a:srgbClr val="F7F7F7">
                    <a:alpha val="0"/>
                  </a:srgbClr>
                </a:clrTo>
              </a:clrChange>
            </a:blip>
            <a:stretch>
              <a:fillRect/>
            </a:stretch>
          </p:blipFill>
          <p:spPr>
            <a:xfrm>
              <a:off x="7998330" y="2350727"/>
              <a:ext cx="1907310" cy="2276851"/>
            </a:xfrm>
            <a:prstGeom prst="rect">
              <a:avLst/>
            </a:prstGeom>
          </p:spPr>
        </p:pic>
        <p:grpSp>
          <p:nvGrpSpPr>
            <p:cNvPr id="21" name="Group 20"/>
            <p:cNvGrpSpPr/>
            <p:nvPr/>
          </p:nvGrpSpPr>
          <p:grpSpPr>
            <a:xfrm>
              <a:off x="8627401" y="3169753"/>
              <a:ext cx="640080" cy="640080"/>
              <a:chOff x="10105470" y="563086"/>
              <a:chExt cx="887462" cy="922892"/>
            </a:xfrm>
          </p:grpSpPr>
          <p:sp>
            <p:nvSpPr>
              <p:cNvPr id="22" name="Oval 21"/>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clrChange>
                  <a:clrFrom>
                    <a:srgbClr val="353336"/>
                  </a:clrFrom>
                  <a:clrTo>
                    <a:srgbClr val="353336">
                      <a:alpha val="0"/>
                    </a:srgbClr>
                  </a:clrTo>
                </a:clrChange>
              </a:blip>
              <a:stretch>
                <a:fillRect/>
              </a:stretch>
            </p:blipFill>
            <p:spPr>
              <a:xfrm>
                <a:off x="10128739" y="601025"/>
                <a:ext cx="831936" cy="883530"/>
              </a:xfrm>
              <a:prstGeom prst="rect">
                <a:avLst/>
              </a:prstGeom>
            </p:spPr>
          </p:pic>
        </p:grpSp>
        <p:sp>
          <p:nvSpPr>
            <p:cNvPr id="24" name="Notched Right Arrow 23"/>
            <p:cNvSpPr/>
            <p:nvPr/>
          </p:nvSpPr>
          <p:spPr>
            <a:xfrm rot="5400000">
              <a:off x="620020" y="1647727"/>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8">
              <a:clrChange>
                <a:clrFrom>
                  <a:srgbClr val="F7F7F7"/>
                </a:clrFrom>
                <a:clrTo>
                  <a:srgbClr val="F7F7F7">
                    <a:alpha val="0"/>
                  </a:srgbClr>
                </a:clrTo>
              </a:clrChange>
            </a:blip>
            <a:stretch>
              <a:fillRect/>
            </a:stretch>
          </p:blipFill>
          <p:spPr>
            <a:xfrm>
              <a:off x="212838" y="2338667"/>
              <a:ext cx="1907310" cy="2276851"/>
            </a:xfrm>
            <a:prstGeom prst="rect">
              <a:avLst/>
            </a:prstGeom>
          </p:spPr>
        </p:pic>
        <p:grpSp>
          <p:nvGrpSpPr>
            <p:cNvPr id="26" name="Group 25"/>
            <p:cNvGrpSpPr/>
            <p:nvPr/>
          </p:nvGrpSpPr>
          <p:grpSpPr>
            <a:xfrm>
              <a:off x="841909" y="3157693"/>
              <a:ext cx="640080" cy="640080"/>
              <a:chOff x="10105470" y="563086"/>
              <a:chExt cx="887462" cy="922892"/>
            </a:xfrm>
          </p:grpSpPr>
          <p:sp>
            <p:nvSpPr>
              <p:cNvPr id="27" name="Oval 26"/>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a:clrChange>
                  <a:clrFrom>
                    <a:srgbClr val="353336"/>
                  </a:clrFrom>
                  <a:clrTo>
                    <a:srgbClr val="353336">
                      <a:alpha val="0"/>
                    </a:srgbClr>
                  </a:clrTo>
                </a:clrChange>
              </a:blip>
              <a:stretch>
                <a:fillRect/>
              </a:stretch>
            </p:blipFill>
            <p:spPr>
              <a:xfrm>
                <a:off x="10128739" y="601025"/>
                <a:ext cx="831936" cy="883530"/>
              </a:xfrm>
              <a:prstGeom prst="rect">
                <a:avLst/>
              </a:prstGeom>
            </p:spPr>
          </p:pic>
        </p:grpSp>
        <p:sp>
          <p:nvSpPr>
            <p:cNvPr id="29" name="Notched Right Arrow 28"/>
            <p:cNvSpPr/>
            <p:nvPr/>
          </p:nvSpPr>
          <p:spPr>
            <a:xfrm rot="5400000">
              <a:off x="618310" y="4728265"/>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40608" y="5295400"/>
                  <a:ext cx="6559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𝑨</m:t>
                        </m:r>
                      </m:oMath>
                    </m:oMathPara>
                  </a14:m>
                  <a:endParaRPr lang="en-US" sz="4000" b="1" dirty="0">
                    <a:solidFill>
                      <a:srgbClr val="FF0000"/>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640608" y="5295400"/>
                  <a:ext cx="655949" cy="707886"/>
                </a:xfrm>
                <a:prstGeom prst="rect">
                  <a:avLst/>
                </a:prstGeom>
                <a:blipFill>
                  <a:blip r:embed="rId9"/>
                  <a:stretch>
                    <a:fillRect/>
                  </a:stretch>
                </a:blipFill>
              </p:spPr>
              <p:txBody>
                <a:bodyPr/>
                <a:lstStyle/>
                <a:p>
                  <a:r>
                    <a:rPr lang="en-US">
                      <a:noFill/>
                    </a:rPr>
                    <a:t> </a:t>
                  </a:r>
                </a:p>
              </p:txBody>
            </p:sp>
          </mc:Fallback>
        </mc:AlternateContent>
        <p:pic>
          <p:nvPicPr>
            <p:cNvPr id="31" name="Picture 30"/>
            <p:cNvPicPr>
              <a:picLocks noChangeAspect="1"/>
            </p:cNvPicPr>
            <p:nvPr/>
          </p:nvPicPr>
          <p:blipFill>
            <a:blip r:embed="rId8">
              <a:clrChange>
                <a:clrFrom>
                  <a:srgbClr val="F7F7F7"/>
                </a:clrFrom>
                <a:clrTo>
                  <a:srgbClr val="F7F7F7">
                    <a:alpha val="0"/>
                  </a:srgbClr>
                </a:clrTo>
              </a:clrChange>
            </a:blip>
            <a:stretch>
              <a:fillRect/>
            </a:stretch>
          </p:blipFill>
          <p:spPr>
            <a:xfrm>
              <a:off x="1949174" y="4549154"/>
              <a:ext cx="1907310" cy="2276851"/>
            </a:xfrm>
            <a:prstGeom prst="rect">
              <a:avLst/>
            </a:prstGeom>
          </p:spPr>
        </p:pic>
        <p:grpSp>
          <p:nvGrpSpPr>
            <p:cNvPr id="32" name="Group 31"/>
            <p:cNvGrpSpPr/>
            <p:nvPr/>
          </p:nvGrpSpPr>
          <p:grpSpPr>
            <a:xfrm>
              <a:off x="2578245" y="5368180"/>
              <a:ext cx="640080" cy="640080"/>
              <a:chOff x="10105470" y="563086"/>
              <a:chExt cx="887462" cy="922892"/>
            </a:xfrm>
          </p:grpSpPr>
          <p:sp>
            <p:nvSpPr>
              <p:cNvPr id="33" name="Oval 32"/>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clrChange>
                  <a:clrFrom>
                    <a:srgbClr val="353336"/>
                  </a:clrFrom>
                  <a:clrTo>
                    <a:srgbClr val="353336">
                      <a:alpha val="0"/>
                    </a:srgbClr>
                  </a:clrTo>
                </a:clrChange>
              </a:blip>
              <a:stretch>
                <a:fillRect/>
              </a:stretch>
            </p:blipFill>
            <p:spPr>
              <a:xfrm>
                <a:off x="10128739" y="601025"/>
                <a:ext cx="831936" cy="883530"/>
              </a:xfrm>
              <a:prstGeom prst="rect">
                <a:avLst/>
              </a:prstGeom>
            </p:spPr>
          </p:pic>
        </p:grpSp>
        <p:sp>
          <p:nvSpPr>
            <p:cNvPr id="35" name="Notched Right Arrow 34"/>
            <p:cNvSpPr/>
            <p:nvPr/>
          </p:nvSpPr>
          <p:spPr>
            <a:xfrm>
              <a:off x="1274244" y="538872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Notched Right Arrow 35"/>
            <p:cNvSpPr/>
            <p:nvPr/>
          </p:nvSpPr>
          <p:spPr>
            <a:xfrm>
              <a:off x="3871894" y="5397292"/>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p:cNvSpPr/>
                <p:nvPr/>
              </p:nvSpPr>
              <p:spPr>
                <a:xfrm>
                  <a:off x="4521980" y="5358765"/>
                  <a:ext cx="67037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𝑩</m:t>
                        </m:r>
                      </m:oMath>
                    </m:oMathPara>
                  </a14:m>
                  <a:endParaRPr lang="en-US" sz="4000" b="1" dirty="0">
                    <a:solidFill>
                      <a:srgbClr val="FF0000"/>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4521980" y="5358765"/>
                  <a:ext cx="670375" cy="707886"/>
                </a:xfrm>
                <a:prstGeom prst="rect">
                  <a:avLst/>
                </a:prstGeom>
                <a:blipFill>
                  <a:blip r:embed="rId10"/>
                  <a:stretch>
                    <a:fillRect/>
                  </a:stretch>
                </a:blipFill>
              </p:spPr>
              <p:txBody>
                <a:bodyPr/>
                <a:lstStyle/>
                <a:p>
                  <a:r>
                    <a:rPr lang="en-US">
                      <a:noFill/>
                    </a:rPr>
                    <a:t> </a:t>
                  </a:r>
                </a:p>
              </p:txBody>
            </p:sp>
          </mc:Fallback>
        </mc:AlternateContent>
        <p:pic>
          <p:nvPicPr>
            <p:cNvPr id="38" name="Picture 37"/>
            <p:cNvPicPr>
              <a:picLocks noChangeAspect="1"/>
            </p:cNvPicPr>
            <p:nvPr/>
          </p:nvPicPr>
          <p:blipFill>
            <a:blip r:embed="rId11">
              <a:clrChange>
                <a:clrFrom>
                  <a:srgbClr val="F7F7F7"/>
                </a:clrFrom>
                <a:clrTo>
                  <a:srgbClr val="F7F7F7">
                    <a:alpha val="0"/>
                  </a:srgbClr>
                </a:clrTo>
              </a:clrChange>
            </a:blip>
            <a:stretch>
              <a:fillRect/>
            </a:stretch>
          </p:blipFill>
          <p:spPr>
            <a:xfrm>
              <a:off x="4062644" y="2338667"/>
              <a:ext cx="1907310" cy="2276851"/>
            </a:xfrm>
            <a:prstGeom prst="rect">
              <a:avLst/>
            </a:prstGeom>
          </p:spPr>
        </p:pic>
        <p:grpSp>
          <p:nvGrpSpPr>
            <p:cNvPr id="39" name="Group 38"/>
            <p:cNvGrpSpPr/>
            <p:nvPr/>
          </p:nvGrpSpPr>
          <p:grpSpPr>
            <a:xfrm>
              <a:off x="4691713" y="3147419"/>
              <a:ext cx="640080" cy="640080"/>
              <a:chOff x="10105470" y="563086"/>
              <a:chExt cx="887462" cy="922892"/>
            </a:xfrm>
          </p:grpSpPr>
          <p:sp>
            <p:nvSpPr>
              <p:cNvPr id="40" name="Oval 39"/>
              <p:cNvSpPr/>
              <p:nvPr/>
            </p:nvSpPr>
            <p:spPr>
              <a:xfrm>
                <a:off x="10105470" y="563086"/>
                <a:ext cx="887462" cy="9228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a:clrChange>
                  <a:clrFrom>
                    <a:srgbClr val="353336"/>
                  </a:clrFrom>
                  <a:clrTo>
                    <a:srgbClr val="353336">
                      <a:alpha val="0"/>
                    </a:srgbClr>
                  </a:clrTo>
                </a:clrChange>
              </a:blip>
              <a:stretch>
                <a:fillRect/>
              </a:stretch>
            </p:blipFill>
            <p:spPr>
              <a:xfrm>
                <a:off x="10128739" y="601025"/>
                <a:ext cx="831936" cy="883530"/>
              </a:xfrm>
              <a:prstGeom prst="rect">
                <a:avLst/>
              </a:prstGeom>
            </p:spPr>
          </p:pic>
        </p:grpSp>
        <p:sp>
          <p:nvSpPr>
            <p:cNvPr id="42" name="Notched Right Arrow 41"/>
            <p:cNvSpPr/>
            <p:nvPr/>
          </p:nvSpPr>
          <p:spPr>
            <a:xfrm rot="5400000">
              <a:off x="4460844" y="1615195"/>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Notched Right Arrow 42"/>
            <p:cNvSpPr/>
            <p:nvPr/>
          </p:nvSpPr>
          <p:spPr>
            <a:xfrm rot="-5400000">
              <a:off x="4477335" y="4775279"/>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Rectangle 43"/>
                <p:cNvSpPr/>
                <p:nvPr/>
              </p:nvSpPr>
              <p:spPr>
                <a:xfrm>
                  <a:off x="6666454" y="3107534"/>
                  <a:ext cx="63671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𝑬</m:t>
                        </m:r>
                      </m:oMath>
                    </m:oMathPara>
                  </a14:m>
                  <a:endParaRPr lang="en-US" sz="4000" b="1" dirty="0">
                    <a:solidFill>
                      <a:srgbClr val="FF0000"/>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666454" y="3107534"/>
                  <a:ext cx="636713" cy="707886"/>
                </a:xfrm>
                <a:prstGeom prst="rect">
                  <a:avLst/>
                </a:prstGeom>
                <a:blipFill>
                  <a:blip r:embed="rId12"/>
                  <a:stretch>
                    <a:fillRect/>
                  </a:stretch>
                </a:blipFill>
              </p:spPr>
              <p:txBody>
                <a:bodyPr/>
                <a:lstStyle/>
                <a:p>
                  <a:r>
                    <a:rPr lang="en-US">
                      <a:noFill/>
                    </a:rPr>
                    <a:t> </a:t>
                  </a:r>
                </a:p>
              </p:txBody>
            </p:sp>
          </mc:Fallback>
        </mc:AlternateContent>
        <p:sp>
          <p:nvSpPr>
            <p:cNvPr id="45" name="Notched Right Arrow 44"/>
            <p:cNvSpPr/>
            <p:nvPr/>
          </p:nvSpPr>
          <p:spPr>
            <a:xfrm>
              <a:off x="7212152" y="319078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otched Right Arrow 45"/>
            <p:cNvSpPr/>
            <p:nvPr/>
          </p:nvSpPr>
          <p:spPr>
            <a:xfrm>
              <a:off x="9943366" y="3199352"/>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Rectangle 46"/>
                <p:cNvSpPr/>
                <p:nvPr/>
              </p:nvSpPr>
              <p:spPr>
                <a:xfrm>
                  <a:off x="10868613" y="3111234"/>
                  <a:ext cx="62549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SimSun" panose="02010600030101010101" pitchFamily="2" charset="-122"/>
                          </a:rPr>
                          <m:t>𝒀</m:t>
                        </m:r>
                      </m:oMath>
                    </m:oMathPara>
                  </a14:m>
                  <a:endParaRPr lang="en-US" sz="4000" b="1" dirty="0">
                    <a:solidFill>
                      <a:srgbClr val="FF0000"/>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0868613" y="3111234"/>
                  <a:ext cx="625491" cy="707886"/>
                </a:xfrm>
                <a:prstGeom prst="rect">
                  <a:avLst/>
                </a:prstGeom>
                <a:blipFill>
                  <a:blip r:embed="rId13"/>
                  <a:stretch>
                    <a:fillRect/>
                  </a:stretch>
                </a:blipFill>
              </p:spPr>
              <p:txBody>
                <a:bodyPr/>
                <a:lstStyle/>
                <a:p>
                  <a:r>
                    <a:rPr lang="en-US">
                      <a:noFill/>
                    </a:rPr>
                    <a:t> </a:t>
                  </a:r>
                </a:p>
              </p:txBody>
            </p:sp>
          </mc:Fallback>
        </mc:AlternateContent>
        <p:sp>
          <p:nvSpPr>
            <p:cNvPr id="2" name="Right Brace 1"/>
            <p:cNvSpPr/>
            <p:nvPr/>
          </p:nvSpPr>
          <p:spPr>
            <a:xfrm rot="4345507">
              <a:off x="7969473" y="1214190"/>
              <a:ext cx="463039" cy="7733820"/>
            </a:xfrm>
            <a:prstGeom prst="rightBrace">
              <a:avLst>
                <a:gd name="adj1" fmla="val 8299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a:blip r:embed="rId14"/>
            <a:stretch>
              <a:fillRect/>
            </a:stretch>
          </p:blipFill>
          <p:spPr>
            <a:xfrm>
              <a:off x="6981782" y="5495430"/>
              <a:ext cx="2948990" cy="1329828"/>
            </a:xfrm>
            <a:prstGeom prst="rect">
              <a:avLst/>
            </a:prstGeom>
          </p:spPr>
        </p:pic>
        <mc:AlternateContent xmlns:mc="http://schemas.openxmlformats.org/markup-compatibility/2006" xmlns:a14="http://schemas.microsoft.com/office/drawing/2010/main">
          <mc:Choice Requires="a14">
            <p:sp>
              <p:nvSpPr>
                <p:cNvPr id="53" name="標題 1"/>
                <p:cNvSpPr txBox="1">
                  <a:spLocks/>
                </p:cNvSpPr>
                <p:nvPr/>
              </p:nvSpPr>
              <p:spPr>
                <a:xfrm>
                  <a:off x="9286546" y="4878444"/>
                  <a:ext cx="2464821" cy="947426"/>
                </a:xfrm>
                <a:prstGeom prst="rect">
                  <a:avLst/>
                </a:prstGeom>
                <a:solidFill>
                  <a:schemeClr val="bg1">
                    <a:lumMod val="85000"/>
                  </a:schemeClr>
                </a:solidFill>
                <a:ln w="254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000" b="1" dirty="0">
                      <a:solidFill>
                        <a:srgbClr val="FF0000"/>
                      </a:solidFill>
                      <a:latin typeface="Arial" panose="020B0604020202020204" pitchFamily="34" charset="0"/>
                      <a:ea typeface="+mn-ea"/>
                      <a:cs typeface="Arial" panose="020B0604020202020204" pitchFamily="34" charset="0"/>
                    </a:rPr>
                    <a:t>Not feasible without </a:t>
                  </a:r>
                  <a14:m>
                    <m:oMath xmlns:m="http://schemas.openxmlformats.org/officeDocument/2006/math">
                      <m:r>
                        <a:rPr lang="en-US" sz="2000" b="1" i="1">
                          <a:solidFill>
                            <a:srgbClr val="FF0000"/>
                          </a:solidFill>
                          <a:latin typeface="Cambria Math" panose="02040503050406030204" pitchFamily="18" charset="0"/>
                          <a:ea typeface="SimSun" panose="02010600030101010101" pitchFamily="2" charset="-122"/>
                        </a:rPr>
                        <m:t>𝑿</m:t>
                      </m:r>
                      <m:r>
                        <a:rPr lang="en-US" sz="2000" b="1" i="1">
                          <a:latin typeface="Cambria Math" panose="02040503050406030204" pitchFamily="18" charset="0"/>
                          <a:ea typeface="SimSun" panose="02010600030101010101" pitchFamily="2" charset="-122"/>
                        </a:rPr>
                        <m:t>→</m:t>
                      </m:r>
                      <m:r>
                        <a:rPr lang="en-US" sz="2000" b="1" i="1">
                          <a:solidFill>
                            <a:srgbClr val="FF0000"/>
                          </a:solidFill>
                          <a:latin typeface="Cambria Math" panose="02040503050406030204" pitchFamily="18" charset="0"/>
                          <a:ea typeface="SimSun" panose="02010600030101010101" pitchFamily="2" charset="-122"/>
                        </a:rPr>
                        <m:t>𝒀</m:t>
                      </m:r>
                    </m:oMath>
                  </a14:m>
                  <a:r>
                    <a:rPr lang="en-US" altLang="zh-TW" sz="2000" b="1" dirty="0">
                      <a:solidFill>
                        <a:srgbClr val="FF0000"/>
                      </a:solidFill>
                      <a:latin typeface="Arial" panose="020B0604020202020204" pitchFamily="34" charset="0"/>
                      <a:ea typeface="+mn-ea"/>
                      <a:cs typeface="Arial" panose="020B0604020202020204" pitchFamily="34" charset="0"/>
                    </a:rPr>
                    <a:t> data</a:t>
                  </a:r>
                  <a:endParaRPr lang="zh-TW" altLang="en-US" sz="2000" b="1" dirty="0">
                    <a:solidFill>
                      <a:srgbClr val="FF0000"/>
                    </a:solidFill>
                    <a:latin typeface="Arial" panose="020B0604020202020204" pitchFamily="34" charset="0"/>
                    <a:ea typeface="+mn-ea"/>
                    <a:cs typeface="Arial" panose="020B0604020202020204" pitchFamily="34" charset="0"/>
                  </a:endParaRPr>
                </a:p>
              </p:txBody>
            </p:sp>
          </mc:Choice>
          <mc:Fallback xmlns="">
            <p:sp>
              <p:nvSpPr>
                <p:cNvPr id="53" name="標題 1"/>
                <p:cNvSpPr txBox="1">
                  <a:spLocks noRot="1" noChangeAspect="1" noMove="1" noResize="1" noEditPoints="1" noAdjustHandles="1" noChangeArrowheads="1" noChangeShapeType="1" noTextEdit="1"/>
                </p:cNvSpPr>
                <p:nvPr/>
              </p:nvSpPr>
              <p:spPr>
                <a:xfrm>
                  <a:off x="9286546" y="4878444"/>
                  <a:ext cx="2464821" cy="947426"/>
                </a:xfrm>
                <a:prstGeom prst="rect">
                  <a:avLst/>
                </a:prstGeom>
                <a:blipFill>
                  <a:blip r:embed="rId15"/>
                  <a:stretch>
                    <a:fillRect l="-1956" r="-1222"/>
                  </a:stretch>
                </a:blipFill>
                <a:ln w="25400">
                  <a:solidFill>
                    <a:schemeClr val="tx1"/>
                  </a:solidFill>
                </a:ln>
              </p:spPr>
              <p:txBody>
                <a:bodyPr/>
                <a:lstStyle/>
                <a:p>
                  <a:r>
                    <a:rPr lang="en-US">
                      <a:noFill/>
                    </a:rPr>
                    <a:t> </a:t>
                  </a:r>
                </a:p>
              </p:txBody>
            </p:sp>
          </mc:Fallback>
        </mc:AlternateContent>
      </p:grpSp>
      <p:sp>
        <p:nvSpPr>
          <p:cNvPr id="54" name="標題 1"/>
          <p:cNvSpPr>
            <a:spLocks noGrp="1"/>
          </p:cNvSpPr>
          <p:nvPr>
            <p:ph type="title"/>
          </p:nvPr>
        </p:nvSpPr>
        <p:spPr>
          <a:xfrm>
            <a:off x="5424756" y="102589"/>
            <a:ext cx="6190886" cy="947426"/>
          </a:xfrm>
        </p:spPr>
        <p:txBody>
          <a:bodyPr>
            <a:noAutofit/>
          </a:bodyPr>
          <a:lstStyle/>
          <a:p>
            <a:r>
              <a:rPr lang="en-US" altLang="zh-TW" sz="2800" b="1" dirty="0">
                <a:solidFill>
                  <a:srgbClr val="FF0000"/>
                </a:solidFill>
                <a:latin typeface="Arial" panose="020B0604020202020204" pitchFamily="34" charset="0"/>
                <a:ea typeface="+mn-ea"/>
                <a:cs typeface="Arial" panose="020B0604020202020204" pitchFamily="34" charset="0"/>
              </a:rPr>
              <a:t>Black-box integration and interoperability challenge example</a:t>
            </a:r>
            <a:endParaRPr lang="zh-TW" altLang="en-US" sz="2800" b="1" dirty="0">
              <a:solidFill>
                <a:srgbClr val="FF0000"/>
              </a:solidFill>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16"/>
          <a:stretch>
            <a:fillRect/>
          </a:stretch>
        </p:blipFill>
        <p:spPr>
          <a:xfrm>
            <a:off x="2265604" y="2748268"/>
            <a:ext cx="1518452" cy="1649071"/>
          </a:xfrm>
          <a:prstGeom prst="rect">
            <a:avLst/>
          </a:prstGeom>
        </p:spPr>
      </p:pic>
    </p:spTree>
    <p:extLst>
      <p:ext uri="{BB962C8B-B14F-4D97-AF65-F5344CB8AC3E}">
        <p14:creationId xmlns:p14="http://schemas.microsoft.com/office/powerpoint/2010/main" val="319283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446" y="2704518"/>
            <a:ext cx="6010354" cy="3317513"/>
          </a:xfrm>
          <a:prstGeom prst="rect">
            <a:avLst/>
          </a:prstGeom>
        </p:spPr>
      </p:pic>
      <p:sp>
        <p:nvSpPr>
          <p:cNvPr id="5" name="Rectangle 4"/>
          <p:cNvSpPr/>
          <p:nvPr/>
        </p:nvSpPr>
        <p:spPr>
          <a:xfrm>
            <a:off x="6327454" y="1649863"/>
            <a:ext cx="5686746" cy="4837222"/>
          </a:xfrm>
          <a:prstGeom prst="rect">
            <a:avLst/>
          </a:prstGeom>
          <a:solidFill>
            <a:schemeClr val="bg1">
              <a:lumMod val="85000"/>
            </a:schemeClr>
          </a:solidFill>
          <a:ln w="25400">
            <a:solidFill>
              <a:schemeClr val="tx1"/>
            </a:solidFill>
          </a:ln>
        </p:spPr>
        <p:txBody>
          <a:bodyPr wrap="square">
            <a:spAutoFit/>
          </a:bodyPr>
          <a:lstStyle/>
          <a:p>
            <a:pPr indent="171450" algn="just">
              <a:spcBef>
                <a:spcPts val="200"/>
              </a:spcBef>
              <a:spcAft>
                <a:spcPts val="400"/>
              </a:spcAft>
            </a:pPr>
            <a:r>
              <a:rPr lang="en-US" sz="1400" dirty="0">
                <a:latin typeface="Times New Roman" panose="02020603050405020304" pitchFamily="18" charset="0"/>
                <a:ea typeface="SimSun" panose="02010600030101010101" pitchFamily="2" charset="-122"/>
              </a:rPr>
              <a:t>Consider an industrial predictive maintenance system in a smart factory. Different ML models may be developed independently to monitor different aspects of equipment health:</a:t>
            </a:r>
            <a:endParaRPr lang="fi-FI" sz="1400" dirty="0">
              <a:latin typeface="Times New Roman" panose="02020603050405020304" pitchFamily="18" charset="0"/>
              <a:ea typeface="SimSun" panose="02010600030101010101" pitchFamily="2" charset="-122"/>
            </a:endParaRPr>
          </a:p>
          <a:p>
            <a:pPr marL="342900" marR="0" lvl="0" indent="-342900" algn="just">
              <a:spcBef>
                <a:spcPts val="400"/>
              </a:spcBef>
              <a:spcAft>
                <a:spcPts val="200"/>
              </a:spcAft>
              <a:buFont typeface="Symbol" panose="05050102010706020507" pitchFamily="18" charset="2"/>
              <a:buChar char=""/>
            </a:pPr>
            <a:r>
              <a:rPr lang="en-US" sz="1400" i="1" dirty="0">
                <a:latin typeface="Times New Roman" panose="02020603050405020304" pitchFamily="18" charset="0"/>
                <a:ea typeface="SimSun" panose="02010600030101010101" pitchFamily="2" charset="-122"/>
              </a:rPr>
              <a:t>Vibration analysis model</a:t>
            </a:r>
            <a:r>
              <a:rPr lang="en-US" sz="1400" dirty="0">
                <a:latin typeface="Times New Roman" panose="02020603050405020304" pitchFamily="18" charset="0"/>
                <a:ea typeface="SimSun" panose="02010600030101010101" pitchFamily="2" charset="-122"/>
              </a:rPr>
              <a:t>: Uses sensor data to predict early-stage mechanical failures (</a:t>
            </a:r>
            <a:r>
              <a:rPr lang="en-US" sz="1400" b="1" dirty="0">
                <a:solidFill>
                  <a:srgbClr val="7030A0"/>
                </a:solidFill>
                <a:latin typeface="Times New Roman" panose="02020603050405020304" pitchFamily="18" charset="0"/>
                <a:ea typeface="SimSun" panose="02010600030101010101" pitchFamily="2" charset="-122"/>
              </a:rPr>
              <a:t>Sensor Data → Vibration Anomalies</a:t>
            </a:r>
            <a:r>
              <a:rPr lang="en-US" sz="1400" dirty="0">
                <a:latin typeface="Times New Roman" panose="02020603050405020304" pitchFamily="18" charset="0"/>
                <a:ea typeface="SimSun" panose="02010600030101010101" pitchFamily="2" charset="-122"/>
              </a:rPr>
              <a:t>).</a:t>
            </a:r>
            <a:endParaRPr lang="fi-FI" sz="1400" dirty="0">
              <a:latin typeface="Times New Roman" panose="02020603050405020304" pitchFamily="18" charset="0"/>
              <a:ea typeface="SimSun" panose="02010600030101010101" pitchFamily="2" charset="-122"/>
            </a:endParaRPr>
          </a:p>
          <a:p>
            <a:pPr marL="342900" marR="0" lvl="0" indent="-342900" algn="just">
              <a:spcBef>
                <a:spcPts val="200"/>
              </a:spcBef>
              <a:spcAft>
                <a:spcPts val="200"/>
              </a:spcAft>
              <a:buFont typeface="Symbol" panose="05050102010706020507" pitchFamily="18" charset="2"/>
              <a:buChar char=""/>
            </a:pPr>
            <a:r>
              <a:rPr lang="en-US" sz="1400" i="1" dirty="0">
                <a:latin typeface="Times New Roman" panose="02020603050405020304" pitchFamily="18" charset="0"/>
                <a:ea typeface="SimSun" panose="02010600030101010101" pitchFamily="2" charset="-122"/>
              </a:rPr>
              <a:t>Thermal diagnostics model</a:t>
            </a:r>
            <a:r>
              <a:rPr lang="en-US" sz="1400" dirty="0">
                <a:latin typeface="Times New Roman" panose="02020603050405020304" pitchFamily="18" charset="0"/>
                <a:ea typeface="SimSun" panose="02010600030101010101" pitchFamily="2" charset="-122"/>
              </a:rPr>
              <a:t>: Monitors heat signatures to detect overheating components (Sensor Data → Thermal Anomalies).</a:t>
            </a:r>
            <a:endParaRPr lang="fi-FI" sz="1400" dirty="0">
              <a:latin typeface="Times New Roman" panose="02020603050405020304" pitchFamily="18" charset="0"/>
              <a:ea typeface="SimSun" panose="02010600030101010101" pitchFamily="2" charset="-122"/>
            </a:endParaRPr>
          </a:p>
          <a:p>
            <a:pPr marL="342900" marR="0" lvl="0" indent="-342900" algn="just">
              <a:spcBef>
                <a:spcPts val="200"/>
              </a:spcBef>
              <a:spcAft>
                <a:spcPts val="200"/>
              </a:spcAft>
              <a:buFont typeface="Symbol" panose="05050102010706020507" pitchFamily="18" charset="2"/>
              <a:buChar char=""/>
            </a:pPr>
            <a:r>
              <a:rPr lang="en-US" sz="1400" i="1" dirty="0">
                <a:latin typeface="Times New Roman" panose="02020603050405020304" pitchFamily="18" charset="0"/>
                <a:ea typeface="SimSun" panose="02010600030101010101" pitchFamily="2" charset="-122"/>
              </a:rPr>
              <a:t>Load analysis model</a:t>
            </a:r>
            <a:r>
              <a:rPr lang="en-US" sz="1400" dirty="0">
                <a:latin typeface="Times New Roman" panose="02020603050405020304" pitchFamily="18" charset="0"/>
                <a:ea typeface="SimSun" panose="02010600030101010101" pitchFamily="2" charset="-122"/>
              </a:rPr>
              <a:t>: Tracks operational stress and workload fluctuations to predict potential failures (</a:t>
            </a:r>
            <a:r>
              <a:rPr lang="en-US" sz="1400" b="1" dirty="0">
                <a:solidFill>
                  <a:srgbClr val="7030A0"/>
                </a:solidFill>
                <a:latin typeface="Times New Roman" panose="02020603050405020304" pitchFamily="18" charset="0"/>
                <a:ea typeface="SimSun" panose="02010600030101010101" pitchFamily="2" charset="-122"/>
              </a:rPr>
              <a:t>Operational Data → Load Stress Indicators</a:t>
            </a:r>
            <a:r>
              <a:rPr lang="en-US" sz="1400" dirty="0">
                <a:latin typeface="Times New Roman" panose="02020603050405020304" pitchFamily="18" charset="0"/>
                <a:ea typeface="SimSun" panose="02010600030101010101" pitchFamily="2" charset="-122"/>
              </a:rPr>
              <a:t>).</a:t>
            </a:r>
            <a:endParaRPr lang="fi-FI" sz="1400" dirty="0">
              <a:latin typeface="Times New Roman" panose="02020603050405020304" pitchFamily="18" charset="0"/>
              <a:ea typeface="SimSun" panose="02010600030101010101" pitchFamily="2" charset="-122"/>
            </a:endParaRPr>
          </a:p>
          <a:p>
            <a:pPr marL="342900" marR="0" lvl="0" indent="-342900" algn="just">
              <a:spcBef>
                <a:spcPts val="200"/>
              </a:spcBef>
              <a:spcAft>
                <a:spcPts val="200"/>
              </a:spcAft>
              <a:buFont typeface="Symbol" panose="05050102010706020507" pitchFamily="18" charset="2"/>
              <a:buChar char=""/>
            </a:pPr>
            <a:r>
              <a:rPr lang="en-US" sz="1400" i="1" dirty="0">
                <a:latin typeface="Times New Roman" panose="02020603050405020304" pitchFamily="18" charset="0"/>
                <a:ea typeface="SimSun" panose="02010600030101010101" pitchFamily="2" charset="-122"/>
              </a:rPr>
              <a:t>Failure risk estimation m</a:t>
            </a:r>
            <a:r>
              <a:rPr lang="en-US" sz="1400" dirty="0">
                <a:latin typeface="Times New Roman" panose="02020603050405020304" pitchFamily="18" charset="0"/>
                <a:ea typeface="SimSun" panose="02010600030101010101" pitchFamily="2" charset="-122"/>
              </a:rPr>
              <a:t>odel: Takes combined indicators (vibration, thermal, and load anomalies) and estimates the probability of a critical failure (</a:t>
            </a:r>
            <a:r>
              <a:rPr lang="en-US" sz="1400" b="1" dirty="0">
                <a:solidFill>
                  <a:srgbClr val="7030A0"/>
                </a:solidFill>
                <a:latin typeface="Times New Roman" panose="02020603050405020304" pitchFamily="18" charset="0"/>
                <a:ea typeface="SimSun" panose="02010600030101010101" pitchFamily="2" charset="-122"/>
              </a:rPr>
              <a:t>{Vibration | Thermal | Load} → Failure Risk</a:t>
            </a:r>
            <a:r>
              <a:rPr lang="en-US" sz="1400" dirty="0">
                <a:latin typeface="Times New Roman" panose="02020603050405020304" pitchFamily="18" charset="0"/>
                <a:ea typeface="SimSun" panose="02010600030101010101" pitchFamily="2" charset="-122"/>
              </a:rPr>
              <a:t>).</a:t>
            </a:r>
            <a:endParaRPr lang="fi-FI" sz="1400" dirty="0">
              <a:latin typeface="Times New Roman" panose="02020603050405020304" pitchFamily="18" charset="0"/>
              <a:ea typeface="SimSun" panose="02010600030101010101" pitchFamily="2" charset="-122"/>
            </a:endParaRPr>
          </a:p>
          <a:p>
            <a:pPr marL="342900" marR="0" lvl="0" indent="-342900" algn="just">
              <a:spcBef>
                <a:spcPts val="200"/>
              </a:spcBef>
              <a:spcAft>
                <a:spcPts val="400"/>
              </a:spcAft>
              <a:buFont typeface="Symbol" panose="05050102010706020507" pitchFamily="18" charset="2"/>
              <a:buChar char=""/>
            </a:pPr>
            <a:r>
              <a:rPr lang="en-US" sz="1400" i="1" dirty="0">
                <a:latin typeface="Times New Roman" panose="02020603050405020304" pitchFamily="18" charset="0"/>
                <a:ea typeface="SimSun" panose="02010600030101010101" pitchFamily="2" charset="-122"/>
              </a:rPr>
              <a:t>Downtime prediction model</a:t>
            </a:r>
            <a:r>
              <a:rPr lang="en-US" sz="1400" dirty="0">
                <a:latin typeface="Times New Roman" panose="02020603050405020304" pitchFamily="18" charset="0"/>
                <a:ea typeface="SimSun" panose="02010600030101010101" pitchFamily="2" charset="-122"/>
              </a:rPr>
              <a:t>: Determines the impact of predicted failures on production output and recommends preventive actions (</a:t>
            </a:r>
            <a:r>
              <a:rPr lang="en-US" sz="1400" b="1" dirty="0">
                <a:solidFill>
                  <a:srgbClr val="7030A0"/>
                </a:solidFill>
                <a:latin typeface="Times New Roman" panose="02020603050405020304" pitchFamily="18" charset="0"/>
                <a:ea typeface="SimSun" panose="02010600030101010101" pitchFamily="2" charset="-122"/>
              </a:rPr>
              <a:t>Failure Risk → Production Downtime</a:t>
            </a:r>
            <a:r>
              <a:rPr lang="en-US" sz="1400" dirty="0">
                <a:latin typeface="Times New Roman" panose="02020603050405020304" pitchFamily="18" charset="0"/>
                <a:ea typeface="SimSun" panose="02010600030101010101" pitchFamily="2" charset="-122"/>
              </a:rPr>
              <a:t>).</a:t>
            </a:r>
            <a:endParaRPr lang="fi-FI" sz="1400" dirty="0">
              <a:latin typeface="Times New Roman" panose="02020603050405020304" pitchFamily="18" charset="0"/>
              <a:ea typeface="SimSun" panose="02010600030101010101" pitchFamily="2" charset="-122"/>
            </a:endParaRPr>
          </a:p>
          <a:p>
            <a:pPr>
              <a:spcBef>
                <a:spcPts val="600"/>
              </a:spcBef>
            </a:pPr>
            <a:r>
              <a:rPr lang="en-US" sz="1400" dirty="0">
                <a:latin typeface="Times New Roman" panose="02020603050405020304" pitchFamily="18" charset="0"/>
                <a:ea typeface="SimSun" panose="02010600030101010101" pitchFamily="2" charset="-122"/>
              </a:rPr>
              <a:t>   Each of these models was likely developed separately, trained on different datasets, and optimized for its specific domain. However, to achieve true predictive intelligence and explainability, the factory must reason holistically about how these models interact and contribute to final decision-making.</a:t>
            </a:r>
            <a:endParaRPr lang="en-US" sz="1400" dirty="0"/>
          </a:p>
        </p:txBody>
      </p:sp>
      <p:grpSp>
        <p:nvGrpSpPr>
          <p:cNvPr id="8" name="Group 7"/>
          <p:cNvGrpSpPr/>
          <p:nvPr/>
        </p:nvGrpSpPr>
        <p:grpSpPr>
          <a:xfrm>
            <a:off x="9359900" y="180289"/>
            <a:ext cx="2678594" cy="1305611"/>
            <a:chOff x="7538101" y="192989"/>
            <a:chExt cx="3039893" cy="1456874"/>
          </a:xfrm>
        </p:grpSpPr>
        <p:pic>
          <p:nvPicPr>
            <p:cNvPr id="6" name="Picture 5"/>
            <p:cNvPicPr>
              <a:picLocks noChangeAspect="1"/>
            </p:cNvPicPr>
            <p:nvPr/>
          </p:nvPicPr>
          <p:blipFill>
            <a:blip r:embed="rId3">
              <a:biLevel thresh="75000"/>
            </a:blip>
            <a:stretch>
              <a:fillRect/>
            </a:stretch>
          </p:blipFill>
          <p:spPr>
            <a:xfrm>
              <a:off x="9073044" y="221113"/>
              <a:ext cx="1504950" cy="1428750"/>
            </a:xfrm>
            <a:prstGeom prst="rect">
              <a:avLst/>
            </a:prstGeom>
          </p:spPr>
        </p:pic>
        <p:pic>
          <p:nvPicPr>
            <p:cNvPr id="7" name="Picture 6"/>
            <p:cNvPicPr>
              <a:picLocks noChangeAspect="1"/>
            </p:cNvPicPr>
            <p:nvPr/>
          </p:nvPicPr>
          <p:blipFill>
            <a:blip r:embed="rId4"/>
            <a:stretch>
              <a:fillRect/>
            </a:stretch>
          </p:blipFill>
          <p:spPr>
            <a:xfrm>
              <a:off x="7538101" y="192989"/>
              <a:ext cx="1452562" cy="1452562"/>
            </a:xfrm>
            <a:prstGeom prst="rect">
              <a:avLst/>
            </a:prstGeom>
          </p:spPr>
        </p:pic>
      </p:grpSp>
      <p:sp>
        <p:nvSpPr>
          <p:cNvPr id="9" name="Rectangle 8"/>
          <p:cNvSpPr/>
          <p:nvPr/>
        </p:nvSpPr>
        <p:spPr>
          <a:xfrm>
            <a:off x="2241576" y="2473685"/>
            <a:ext cx="408445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Integration challenge (abstract)</a:t>
            </a:r>
          </a:p>
        </p:txBody>
      </p:sp>
      <p:sp>
        <p:nvSpPr>
          <p:cNvPr id="10" name="Rectangle 9"/>
          <p:cNvSpPr/>
          <p:nvPr/>
        </p:nvSpPr>
        <p:spPr>
          <a:xfrm>
            <a:off x="6505254" y="415663"/>
            <a:ext cx="2938799"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Integration challenge (industry reality)</a:t>
            </a:r>
          </a:p>
        </p:txBody>
      </p:sp>
      <p:sp>
        <p:nvSpPr>
          <p:cNvPr id="13" name="標題 1"/>
          <p:cNvSpPr txBox="1">
            <a:spLocks/>
          </p:cNvSpPr>
          <p:nvPr/>
        </p:nvSpPr>
        <p:spPr>
          <a:xfrm>
            <a:off x="347862" y="375613"/>
            <a:ext cx="5587522" cy="1276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solidFill>
                  <a:srgbClr val="FF0000"/>
                </a:solidFill>
                <a:latin typeface="Arial" panose="020B0604020202020204" pitchFamily="34" charset="0"/>
                <a:ea typeface="+mn-ea"/>
                <a:cs typeface="Arial" panose="020B0604020202020204" pitchFamily="34" charset="0"/>
              </a:rPr>
              <a:t>Black-box integration and interoperability challenge</a:t>
            </a:r>
          </a:p>
          <a:p>
            <a:r>
              <a:rPr lang="en-US" altLang="zh-TW" sz="3200" b="1" dirty="0">
                <a:solidFill>
                  <a:srgbClr val="FF0000"/>
                </a:solidFill>
                <a:latin typeface="Arial" panose="020B0604020202020204" pitchFamily="34" charset="0"/>
                <a:ea typeface="+mn-ea"/>
                <a:cs typeface="Arial" panose="020B0604020202020204" pitchFamily="34" charset="0"/>
              </a:rPr>
              <a:t>(not just abstract but real)</a:t>
            </a:r>
            <a:endParaRPr lang="zh-TW" altLang="en-US" sz="3200" b="1"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193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1742" y="61044"/>
            <a:ext cx="11861019" cy="6764765"/>
            <a:chOff x="212838" y="71318"/>
            <a:chExt cx="11861019" cy="6764765"/>
          </a:xfrm>
        </p:grpSpPr>
        <p:sp>
          <p:nvSpPr>
            <p:cNvPr id="48" name="Oval 47"/>
            <p:cNvSpPr/>
            <p:nvPr/>
          </p:nvSpPr>
          <p:spPr>
            <a:xfrm>
              <a:off x="586460" y="781816"/>
              <a:ext cx="731520" cy="731520"/>
            </a:xfrm>
            <a:prstGeom prst="ellipse">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82475" y="3095717"/>
              <a:ext cx="731520" cy="731520"/>
            </a:xfrm>
            <a:prstGeom prst="ellipse">
              <a:avLst/>
            </a:prstGeom>
            <a:solidFill>
              <a:schemeClr val="bg1">
                <a:lumMod val="8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264429" y="1243171"/>
              <a:ext cx="6809428" cy="924674"/>
              <a:chOff x="5264429" y="1119883"/>
              <a:chExt cx="6809428" cy="924674"/>
            </a:xfrm>
          </p:grpSpPr>
          <p:sp>
            <p:nvSpPr>
              <p:cNvPr id="50" name="Rounded Rectangle 49"/>
              <p:cNvSpPr/>
              <p:nvPr/>
            </p:nvSpPr>
            <p:spPr>
              <a:xfrm>
                <a:off x="5330691" y="1119883"/>
                <a:ext cx="6743166" cy="924674"/>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5264429" y="1335920"/>
                    <a:ext cx="6809428" cy="605294"/>
                  </a:xfrm>
                  <a:prstGeom prst="rect">
                    <a:avLst/>
                  </a:prstGeom>
                </p:spPr>
                <p:txBody>
                  <a:bodyPr wrap="none">
                    <a:spAutoFit/>
                  </a:bodyPr>
                  <a:lstStyle/>
                  <a:p>
                    <a:pPr indent="171450" algn="just">
                      <a:lnSpc>
                        <a:spcPts val="1200"/>
                      </a:lnSpc>
                      <a:spcBef>
                        <a:spcPts val="200"/>
                      </a:spcBef>
                    </a:pPr>
                    <a:r>
                      <a:rPr lang="en-US" b="1" dirty="0">
                        <a:latin typeface="Times New Roman" panose="02020603050405020304" pitchFamily="18" charset="0"/>
                        <a:ea typeface="SimSun" panose="02010600030101010101" pitchFamily="2" charset="-122"/>
                      </a:rPr>
                      <a:t>KNOWN MODELS</a:t>
                    </a:r>
                    <a:r>
                      <a:rPr lang="en-US" dirty="0">
                        <a:latin typeface="Times New Roman" panose="02020603050405020304" pitchFamily="18" charset="0"/>
                        <a:ea typeface="SimSun" panose="02010600030101010101" pitchFamily="2" charset="-122"/>
                      </a:rPr>
                      <a:t>:</a:t>
                    </a:r>
                    <a:r>
                      <a:rPr lang="en-US" dirty="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𝑨</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7030A0"/>
                            </a:solidFill>
                            <a:latin typeface="Cambria Math" panose="02040503050406030204" pitchFamily="18" charset="0"/>
                            <a:ea typeface="SimSun" panose="02010600030101010101" pitchFamily="2" charset="-122"/>
                          </a:rPr>
                          <m:t>𝑨</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𝑩</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𝑪</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d>
                          <m:dPr>
                            <m:begChr m:val="{"/>
                            <m:endChr m:val="}"/>
                            <m:sepChr m:val="∣"/>
                            <m:ctrlPr>
                              <a:rPr lang="fi-FI" b="1" i="1">
                                <a:latin typeface="Cambria Math" panose="02040503050406030204" pitchFamily="18" charset="0"/>
                                <a:ea typeface="SimSun" panose="02010600030101010101" pitchFamily="2" charset="-122"/>
                              </a:rPr>
                            </m:ctrlPr>
                          </m:dPr>
                          <m:e>
                            <m:r>
                              <a:rPr lang="en-US" b="1" i="1" smtClean="0">
                                <a:solidFill>
                                  <a:srgbClr val="7030A0"/>
                                </a:solidFill>
                                <a:latin typeface="Cambria Math" panose="02040503050406030204" pitchFamily="18" charset="0"/>
                                <a:ea typeface="SimSun" panose="02010600030101010101" pitchFamily="2" charset="-122"/>
                              </a:rPr>
                              <m:t>𝑩</m:t>
                            </m:r>
                          </m:e>
                          <m:e>
                            <m:r>
                              <a:rPr lang="en-US" b="1" i="1" smtClean="0">
                                <a:solidFill>
                                  <a:srgbClr val="7030A0"/>
                                </a:solidFill>
                                <a:latin typeface="Cambria Math" panose="02040503050406030204" pitchFamily="18" charset="0"/>
                                <a:ea typeface="SimSun" panose="02010600030101010101" pitchFamily="2" charset="-122"/>
                              </a:rPr>
                              <m:t>𝑪</m:t>
                            </m:r>
                          </m:e>
                        </m:d>
                        <m:r>
                          <a:rPr lang="en-US" b="1" i="1">
                            <a:latin typeface="Cambria Math" panose="02040503050406030204" pitchFamily="18" charset="0"/>
                            <a:ea typeface="SimSun" panose="02010600030101010101" pitchFamily="2" charset="-122"/>
                          </a:rPr>
                          <m:t>→</m:t>
                        </m:r>
                        <m:r>
                          <a:rPr lang="en-US" b="1" i="1" smtClean="0">
                            <a:solidFill>
                              <a:srgbClr val="7030A0"/>
                            </a:solidFill>
                            <a:latin typeface="Cambria Math" panose="02040503050406030204" pitchFamily="18" charset="0"/>
                            <a:ea typeface="SimSun" panose="02010600030101010101" pitchFamily="2" charset="-122"/>
                          </a:rPr>
                          <m:t>𝑬</m:t>
                        </m:r>
                      </m:oMath>
                    </a14:m>
                    <a:r>
                      <a:rPr lang="en-US" b="1"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7030A0"/>
                            </a:solidFill>
                            <a:latin typeface="Cambria Math" panose="02040503050406030204" pitchFamily="18" charset="0"/>
                            <a:ea typeface="SimSun" panose="02010600030101010101" pitchFamily="2" charset="-122"/>
                          </a:rPr>
                          <m:t>𝑬</m:t>
                        </m:r>
                        <m:r>
                          <a:rPr lang="en-US" b="1" i="1">
                            <a:latin typeface="Cambria Math" panose="02040503050406030204" pitchFamily="18" charset="0"/>
                            <a:ea typeface="SimSun" panose="02010600030101010101" pitchFamily="2" charset="-122"/>
                          </a:rPr>
                          <m:t>→</m:t>
                        </m:r>
                        <m:r>
                          <a:rPr lang="en-US" b="1" i="1" smtClean="0">
                            <a:solidFill>
                              <a:srgbClr val="FF393E"/>
                            </a:solidFill>
                            <a:latin typeface="Cambria Math" panose="02040503050406030204" pitchFamily="18" charset="0"/>
                            <a:ea typeface="SimSun" panose="02010600030101010101" pitchFamily="2" charset="-122"/>
                          </a:rPr>
                          <m:t>𝒀</m:t>
                        </m:r>
                      </m:oMath>
                    </a14:m>
                    <a:r>
                      <a:rPr lang="en-US" dirty="0">
                        <a:latin typeface="Times New Roman" panose="02020603050405020304" pitchFamily="18" charset="0"/>
                        <a:ea typeface="SimSun" panose="02010600030101010101" pitchFamily="2" charset="-122"/>
                      </a:rPr>
                      <a:t>.</a:t>
                    </a:r>
                  </a:p>
                  <a:p>
                    <a:pPr indent="171450" algn="just">
                      <a:lnSpc>
                        <a:spcPts val="1200"/>
                      </a:lnSpc>
                      <a:spcBef>
                        <a:spcPts val="200"/>
                      </a:spcBef>
                    </a:pPr>
                    <a:endParaRPr lang="en-US" dirty="0">
                      <a:latin typeface="Times New Roman" panose="02020603050405020304" pitchFamily="18" charset="0"/>
                      <a:ea typeface="SimSun" panose="02010600030101010101" pitchFamily="2" charset="-122"/>
                    </a:endParaRPr>
                  </a:p>
                  <a:p>
                    <a:pPr indent="171450" algn="just">
                      <a:lnSpc>
                        <a:spcPts val="1200"/>
                      </a:lnSpc>
                      <a:spcBef>
                        <a:spcPts val="200"/>
                      </a:spcBef>
                    </a:pPr>
                    <a:r>
                      <a:rPr lang="en-US" b="1" dirty="0">
                        <a:latin typeface="Times New Roman" panose="02020603050405020304" pitchFamily="18" charset="0"/>
                        <a:ea typeface="SimSun" panose="02010600030101010101" pitchFamily="2" charset="-122"/>
                      </a:rPr>
                      <a:t>WANTED</a:t>
                    </a:r>
                    <a:r>
                      <a:rPr lang="en-US" dirty="0">
                        <a:latin typeface="Times New Roman" panose="02020603050405020304" pitchFamily="18" charset="0"/>
                        <a:ea typeface="SimSun" panose="02010600030101010101" pitchFamily="2" charset="-122"/>
                      </a:rPr>
                      <a:t>:    </a:t>
                    </a:r>
                    <a14:m>
                      <m:oMath xmlns:m="http://schemas.openxmlformats.org/officeDocument/2006/math">
                        <m:r>
                          <a:rPr lang="en-US" b="1" i="1" smtClean="0">
                            <a:solidFill>
                              <a:srgbClr val="FF0000"/>
                            </a:solidFill>
                            <a:latin typeface="Cambria Math" panose="02040503050406030204" pitchFamily="18" charset="0"/>
                            <a:ea typeface="SimSun" panose="02010600030101010101" pitchFamily="2" charset="-122"/>
                          </a:rPr>
                          <m:t>𝑿</m:t>
                        </m:r>
                        <m:r>
                          <a:rPr lang="en-US" b="1" i="1">
                            <a:latin typeface="Cambria Math" panose="02040503050406030204" pitchFamily="18" charset="0"/>
                            <a:ea typeface="SimSun" panose="02010600030101010101" pitchFamily="2" charset="-122"/>
                          </a:rPr>
                          <m:t>→</m:t>
                        </m:r>
                        <m:r>
                          <a:rPr lang="en-US" b="1" i="1" smtClean="0">
                            <a:solidFill>
                              <a:srgbClr val="FF0000"/>
                            </a:solidFill>
                            <a:latin typeface="Cambria Math" panose="02040503050406030204" pitchFamily="18" charset="0"/>
                            <a:ea typeface="SimSun" panose="02010600030101010101" pitchFamily="2" charset="-122"/>
                          </a:rPr>
                          <m:t>𝒀</m:t>
                        </m:r>
                      </m:oMath>
                    </a14:m>
                    <a:endParaRPr lang="fi-FI" b="1" dirty="0">
                      <a:latin typeface="Times New Roman" panose="02020603050405020304" pitchFamily="18" charset="0"/>
                      <a:ea typeface="SimSun" panose="02010600030101010101" pitchFamily="2" charset="-122"/>
                    </a:endParaRPr>
                  </a:p>
                </p:txBody>
              </p:sp>
            </mc:Choice>
            <mc:Fallback xmlns="">
              <p:sp>
                <p:nvSpPr>
                  <p:cNvPr id="4" name="Rectangle 3"/>
                  <p:cNvSpPr>
                    <a:spLocks noRot="1" noChangeAspect="1" noMove="1" noResize="1" noEditPoints="1" noAdjustHandles="1" noChangeArrowheads="1" noChangeShapeType="1" noTextEdit="1"/>
                  </p:cNvSpPr>
                  <p:nvPr/>
                </p:nvSpPr>
                <p:spPr>
                  <a:xfrm>
                    <a:off x="5264429" y="1335920"/>
                    <a:ext cx="6809428" cy="605294"/>
                  </a:xfrm>
                  <a:prstGeom prst="rect">
                    <a:avLst/>
                  </a:prstGeom>
                  <a:blipFill>
                    <a:blip r:embed="rId2"/>
                    <a:stretch>
                      <a:fillRect t="-23232" b="-18182"/>
                    </a:stretch>
                  </a:blipFill>
                </p:spPr>
                <p:txBody>
                  <a:bodyPr/>
                  <a:lstStyle/>
                  <a:p>
                    <a:r>
                      <a:rPr lang="en-US">
                        <a:noFill/>
                      </a:rPr>
                      <a:t> </a:t>
                    </a:r>
                  </a:p>
                </p:txBody>
              </p:sp>
            </mc:Fallback>
          </mc:AlternateContent>
        </p:grpSp>
        <p:pic>
          <p:nvPicPr>
            <p:cNvPr id="6" name="Picture 5"/>
            <p:cNvPicPr>
              <a:picLocks noChangeAspect="1"/>
            </p:cNvPicPr>
            <p:nvPr/>
          </p:nvPicPr>
          <p:blipFill>
            <a:blip r:embed="rId3">
              <a:clrChange>
                <a:clrFrom>
                  <a:srgbClr val="F7F7F7"/>
                </a:clrFrom>
                <a:clrTo>
                  <a:srgbClr val="F7F7F7">
                    <a:alpha val="0"/>
                  </a:srgbClr>
                </a:clrTo>
              </a:clrChange>
            </a:blip>
            <a:stretch>
              <a:fillRect/>
            </a:stretch>
          </p:blipFill>
          <p:spPr>
            <a:xfrm>
              <a:off x="2002254" y="71318"/>
              <a:ext cx="1907310" cy="2276851"/>
            </a:xfrm>
            <a:prstGeom prst="rect">
              <a:avLst/>
            </a:prstGeom>
          </p:spPr>
        </p:pic>
        <p:sp>
          <p:nvSpPr>
            <p:cNvPr id="8" name="Oval 7"/>
            <p:cNvSpPr/>
            <p:nvPr/>
          </p:nvSpPr>
          <p:spPr>
            <a:xfrm>
              <a:off x="2631325" y="900618"/>
              <a:ext cx="640080" cy="64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Notched Right Arrow 13"/>
            <p:cNvSpPr/>
            <p:nvPr/>
          </p:nvSpPr>
          <p:spPr>
            <a:xfrm>
              <a:off x="1358146" y="921166"/>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626726" y="831269"/>
                  <a:ext cx="6559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SimSun" panose="02010600030101010101" pitchFamily="2" charset="-122"/>
                          </a:rPr>
                          <m:t>𝑿</m:t>
                        </m:r>
                      </m:oMath>
                    </m:oMathPara>
                  </a14:m>
                  <a:endParaRPr lang="en-US" sz="4000" b="1" dirty="0">
                    <a:solidFill>
                      <a:srgbClr val="FF0000"/>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26726" y="831269"/>
                  <a:ext cx="655949" cy="707886"/>
                </a:xfrm>
                <a:prstGeom prst="rect">
                  <a:avLst/>
                </a:prstGeom>
                <a:blipFill>
                  <a:blip r:embed="rId4"/>
                  <a:stretch>
                    <a:fillRect/>
                  </a:stretch>
                </a:blipFill>
              </p:spPr>
              <p:txBody>
                <a:bodyPr/>
                <a:lstStyle/>
                <a:p>
                  <a:r>
                    <a:rPr lang="en-US">
                      <a:noFill/>
                    </a:rPr>
                    <a:t> </a:t>
                  </a:r>
                </a:p>
              </p:txBody>
            </p:sp>
          </mc:Fallback>
        </mc:AlternateContent>
        <p:sp>
          <p:nvSpPr>
            <p:cNvPr id="17" name="Notched Right Arrow 16"/>
            <p:cNvSpPr/>
            <p:nvPr/>
          </p:nvSpPr>
          <p:spPr>
            <a:xfrm>
              <a:off x="3924974" y="929730"/>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4543873" y="845526"/>
                  <a:ext cx="62228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𝑪</m:t>
                        </m:r>
                      </m:oMath>
                    </m:oMathPara>
                  </a14:m>
                  <a:endParaRPr lang="en-US" sz="4000" b="1" dirty="0">
                    <a:solidFill>
                      <a:srgbClr val="FF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543873" y="845526"/>
                  <a:ext cx="622286" cy="707886"/>
                </a:xfrm>
                <a:prstGeom prst="rect">
                  <a:avLst/>
                </a:prstGeom>
                <a:blipFill>
                  <a:blip r:embed="rId5"/>
                  <a:stretch>
                    <a:fillRect/>
                  </a:stretch>
                </a:blipFill>
              </p:spPr>
              <p:txBody>
                <a:bodyPr/>
                <a:lstStyle/>
                <a:p>
                  <a:r>
                    <a:rPr lang="en-US">
                      <a:noFill/>
                    </a:rPr>
                    <a:t> </a:t>
                  </a:r>
                </a:p>
              </p:txBody>
            </p:sp>
          </mc:Fallback>
        </mc:AlternateContent>
        <p:sp>
          <p:nvSpPr>
            <p:cNvPr id="19" name="Notched Right Arrow 18"/>
            <p:cNvSpPr/>
            <p:nvPr/>
          </p:nvSpPr>
          <p:spPr>
            <a:xfrm>
              <a:off x="6032338" y="319249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clrChange>
                <a:clrFrom>
                  <a:srgbClr val="F7F7F7"/>
                </a:clrFrom>
                <a:clrTo>
                  <a:srgbClr val="F7F7F7">
                    <a:alpha val="0"/>
                  </a:srgbClr>
                </a:clrTo>
              </a:clrChange>
            </a:blip>
            <a:stretch>
              <a:fillRect/>
            </a:stretch>
          </p:blipFill>
          <p:spPr>
            <a:xfrm>
              <a:off x="7998330" y="2350727"/>
              <a:ext cx="1907310" cy="2276851"/>
            </a:xfrm>
            <a:prstGeom prst="rect">
              <a:avLst/>
            </a:prstGeom>
          </p:spPr>
        </p:pic>
        <p:sp>
          <p:nvSpPr>
            <p:cNvPr id="22" name="Oval 21"/>
            <p:cNvSpPr/>
            <p:nvPr/>
          </p:nvSpPr>
          <p:spPr>
            <a:xfrm>
              <a:off x="8627401" y="3169753"/>
              <a:ext cx="640080" cy="64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Notched Right Arrow 23"/>
            <p:cNvSpPr/>
            <p:nvPr/>
          </p:nvSpPr>
          <p:spPr>
            <a:xfrm rot="5400000">
              <a:off x="620020" y="1647727"/>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clrChange>
                <a:clrFrom>
                  <a:srgbClr val="F7F7F7"/>
                </a:clrFrom>
                <a:clrTo>
                  <a:srgbClr val="F7F7F7">
                    <a:alpha val="0"/>
                  </a:srgbClr>
                </a:clrTo>
              </a:clrChange>
            </a:blip>
            <a:stretch>
              <a:fillRect/>
            </a:stretch>
          </p:blipFill>
          <p:spPr>
            <a:xfrm>
              <a:off x="212838" y="2338667"/>
              <a:ext cx="1907310" cy="2276851"/>
            </a:xfrm>
            <a:prstGeom prst="rect">
              <a:avLst/>
            </a:prstGeom>
          </p:spPr>
        </p:pic>
        <p:sp>
          <p:nvSpPr>
            <p:cNvPr id="27" name="Oval 26"/>
            <p:cNvSpPr/>
            <p:nvPr/>
          </p:nvSpPr>
          <p:spPr>
            <a:xfrm>
              <a:off x="841909" y="3157693"/>
              <a:ext cx="640080" cy="64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Notched Right Arrow 28"/>
            <p:cNvSpPr/>
            <p:nvPr/>
          </p:nvSpPr>
          <p:spPr>
            <a:xfrm rot="5400000">
              <a:off x="618310" y="4728265"/>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40608" y="5295400"/>
                  <a:ext cx="6559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𝑨</m:t>
                        </m:r>
                      </m:oMath>
                    </m:oMathPara>
                  </a14:m>
                  <a:endParaRPr lang="en-US" sz="4000" b="1" dirty="0">
                    <a:solidFill>
                      <a:srgbClr val="FF0000"/>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640608" y="5295400"/>
                  <a:ext cx="655949" cy="707886"/>
                </a:xfrm>
                <a:prstGeom prst="rect">
                  <a:avLst/>
                </a:prstGeom>
                <a:blipFill>
                  <a:blip r:embed="rId6"/>
                  <a:stretch>
                    <a:fillRect/>
                  </a:stretch>
                </a:blipFill>
              </p:spPr>
              <p:txBody>
                <a:bodyPr/>
                <a:lstStyle/>
                <a:p>
                  <a:r>
                    <a:rPr lang="en-US">
                      <a:noFill/>
                    </a:rPr>
                    <a:t> </a:t>
                  </a:r>
                </a:p>
              </p:txBody>
            </p:sp>
          </mc:Fallback>
        </mc:AlternateContent>
        <p:pic>
          <p:nvPicPr>
            <p:cNvPr id="31" name="Picture 30"/>
            <p:cNvPicPr>
              <a:picLocks noChangeAspect="1"/>
            </p:cNvPicPr>
            <p:nvPr/>
          </p:nvPicPr>
          <p:blipFill>
            <a:blip r:embed="rId3">
              <a:clrChange>
                <a:clrFrom>
                  <a:srgbClr val="F7F7F7"/>
                </a:clrFrom>
                <a:clrTo>
                  <a:srgbClr val="F7F7F7">
                    <a:alpha val="0"/>
                  </a:srgbClr>
                </a:clrTo>
              </a:clrChange>
            </a:blip>
            <a:stretch>
              <a:fillRect/>
            </a:stretch>
          </p:blipFill>
          <p:spPr>
            <a:xfrm>
              <a:off x="1949174" y="4549154"/>
              <a:ext cx="1907310" cy="2276851"/>
            </a:xfrm>
            <a:prstGeom prst="rect">
              <a:avLst/>
            </a:prstGeom>
          </p:spPr>
        </p:pic>
        <p:sp>
          <p:nvSpPr>
            <p:cNvPr id="33" name="Oval 32"/>
            <p:cNvSpPr/>
            <p:nvPr/>
          </p:nvSpPr>
          <p:spPr>
            <a:xfrm>
              <a:off x="2578245" y="5368180"/>
              <a:ext cx="640080" cy="64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Notched Right Arrow 34"/>
            <p:cNvSpPr/>
            <p:nvPr/>
          </p:nvSpPr>
          <p:spPr>
            <a:xfrm>
              <a:off x="1274244" y="538872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Notched Right Arrow 35"/>
            <p:cNvSpPr/>
            <p:nvPr/>
          </p:nvSpPr>
          <p:spPr>
            <a:xfrm>
              <a:off x="3871894" y="5397292"/>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p:cNvSpPr/>
                <p:nvPr/>
              </p:nvSpPr>
              <p:spPr>
                <a:xfrm>
                  <a:off x="4521980" y="5358765"/>
                  <a:ext cx="67037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𝑩</m:t>
                        </m:r>
                      </m:oMath>
                    </m:oMathPara>
                  </a14:m>
                  <a:endParaRPr lang="en-US" sz="4000" b="1" dirty="0">
                    <a:solidFill>
                      <a:srgbClr val="FF0000"/>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4521980" y="5358765"/>
                  <a:ext cx="670375" cy="707886"/>
                </a:xfrm>
                <a:prstGeom prst="rect">
                  <a:avLst/>
                </a:prstGeom>
                <a:blipFill>
                  <a:blip r:embed="rId7"/>
                  <a:stretch>
                    <a:fillRect/>
                  </a:stretch>
                </a:blipFill>
              </p:spPr>
              <p:txBody>
                <a:bodyPr/>
                <a:lstStyle/>
                <a:p>
                  <a:r>
                    <a:rPr lang="en-US">
                      <a:noFill/>
                    </a:rPr>
                    <a:t> </a:t>
                  </a:r>
                </a:p>
              </p:txBody>
            </p:sp>
          </mc:Fallback>
        </mc:AlternateContent>
        <p:pic>
          <p:nvPicPr>
            <p:cNvPr id="38" name="Picture 37"/>
            <p:cNvPicPr>
              <a:picLocks noChangeAspect="1"/>
            </p:cNvPicPr>
            <p:nvPr/>
          </p:nvPicPr>
          <p:blipFill>
            <a:blip r:embed="rId3">
              <a:clrChange>
                <a:clrFrom>
                  <a:srgbClr val="F7F7F7"/>
                </a:clrFrom>
                <a:clrTo>
                  <a:srgbClr val="F7F7F7">
                    <a:alpha val="0"/>
                  </a:srgbClr>
                </a:clrTo>
              </a:clrChange>
            </a:blip>
            <a:stretch>
              <a:fillRect/>
            </a:stretch>
          </p:blipFill>
          <p:spPr>
            <a:xfrm>
              <a:off x="4062644" y="2338667"/>
              <a:ext cx="1907310" cy="2276851"/>
            </a:xfrm>
            <a:prstGeom prst="rect">
              <a:avLst/>
            </a:prstGeom>
          </p:spPr>
        </p:pic>
        <p:sp>
          <p:nvSpPr>
            <p:cNvPr id="40" name="Oval 39"/>
            <p:cNvSpPr/>
            <p:nvPr/>
          </p:nvSpPr>
          <p:spPr>
            <a:xfrm>
              <a:off x="4691713" y="3147419"/>
              <a:ext cx="640080" cy="64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Notched Right Arrow 41"/>
            <p:cNvSpPr/>
            <p:nvPr/>
          </p:nvSpPr>
          <p:spPr>
            <a:xfrm rot="5400000">
              <a:off x="4460844" y="1615195"/>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Notched Right Arrow 42"/>
            <p:cNvSpPr/>
            <p:nvPr/>
          </p:nvSpPr>
          <p:spPr>
            <a:xfrm rot="-5400000">
              <a:off x="4477335" y="4775279"/>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Rectangle 43"/>
                <p:cNvSpPr/>
                <p:nvPr/>
              </p:nvSpPr>
              <p:spPr>
                <a:xfrm>
                  <a:off x="6666454" y="3107534"/>
                  <a:ext cx="63671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7030A0"/>
                            </a:solidFill>
                            <a:latin typeface="Cambria Math" panose="02040503050406030204" pitchFamily="18" charset="0"/>
                            <a:ea typeface="SimSun" panose="02010600030101010101" pitchFamily="2" charset="-122"/>
                          </a:rPr>
                          <m:t>𝑬</m:t>
                        </m:r>
                      </m:oMath>
                    </m:oMathPara>
                  </a14:m>
                  <a:endParaRPr lang="en-US" sz="4000" b="1" dirty="0">
                    <a:solidFill>
                      <a:srgbClr val="FF0000"/>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666454" y="3107534"/>
                  <a:ext cx="636713" cy="707886"/>
                </a:xfrm>
                <a:prstGeom prst="rect">
                  <a:avLst/>
                </a:prstGeom>
                <a:blipFill>
                  <a:blip r:embed="rId8"/>
                  <a:stretch>
                    <a:fillRect/>
                  </a:stretch>
                </a:blipFill>
              </p:spPr>
              <p:txBody>
                <a:bodyPr/>
                <a:lstStyle/>
                <a:p>
                  <a:r>
                    <a:rPr lang="en-US">
                      <a:noFill/>
                    </a:rPr>
                    <a:t> </a:t>
                  </a:r>
                </a:p>
              </p:txBody>
            </p:sp>
          </mc:Fallback>
        </mc:AlternateContent>
        <p:sp>
          <p:nvSpPr>
            <p:cNvPr id="45" name="Notched Right Arrow 44"/>
            <p:cNvSpPr/>
            <p:nvPr/>
          </p:nvSpPr>
          <p:spPr>
            <a:xfrm>
              <a:off x="7212152" y="3190788"/>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otched Right Arrow 45"/>
            <p:cNvSpPr/>
            <p:nvPr/>
          </p:nvSpPr>
          <p:spPr>
            <a:xfrm>
              <a:off x="9943366" y="3199352"/>
              <a:ext cx="729465" cy="548640"/>
            </a:xfrm>
            <a:prstGeom prst="notchedRightArrow">
              <a:avLst>
                <a:gd name="adj1" fmla="val 50000"/>
                <a:gd name="adj2" fmla="val 6372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Rectangle 46"/>
                <p:cNvSpPr/>
                <p:nvPr/>
              </p:nvSpPr>
              <p:spPr>
                <a:xfrm>
                  <a:off x="10868613" y="3111234"/>
                  <a:ext cx="62549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SimSun" panose="02010600030101010101" pitchFamily="2" charset="-122"/>
                          </a:rPr>
                          <m:t>𝒀</m:t>
                        </m:r>
                      </m:oMath>
                    </m:oMathPara>
                  </a14:m>
                  <a:endParaRPr lang="en-US" sz="4000" b="1" dirty="0">
                    <a:solidFill>
                      <a:srgbClr val="FF0000"/>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0868613" y="3111234"/>
                  <a:ext cx="625491" cy="707886"/>
                </a:xfrm>
                <a:prstGeom prst="rect">
                  <a:avLst/>
                </a:prstGeom>
                <a:blipFill>
                  <a:blip r:embed="rId9"/>
                  <a:stretch>
                    <a:fillRect/>
                  </a:stretch>
                </a:blipFill>
              </p:spPr>
              <p:txBody>
                <a:bodyPr/>
                <a:lstStyle/>
                <a:p>
                  <a:r>
                    <a:rPr lang="en-US">
                      <a:noFill/>
                    </a:rPr>
                    <a:t> </a:t>
                  </a:r>
                </a:p>
              </p:txBody>
            </p:sp>
          </mc:Fallback>
        </mc:AlternateContent>
        <p:sp>
          <p:nvSpPr>
            <p:cNvPr id="2" name="Right Brace 1"/>
            <p:cNvSpPr/>
            <p:nvPr/>
          </p:nvSpPr>
          <p:spPr>
            <a:xfrm rot="4345507">
              <a:off x="7969473" y="1214190"/>
              <a:ext cx="463039" cy="7733820"/>
            </a:xfrm>
            <a:prstGeom prst="rightBrace">
              <a:avLst>
                <a:gd name="adj1" fmla="val 8299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2596098" y="1029467"/>
              <a:ext cx="732894" cy="369332"/>
            </a:xfrm>
            <a:prstGeom prst="rect">
              <a:avLst/>
            </a:prstGeom>
            <a:noFill/>
          </p:spPr>
          <p:txBody>
            <a:bodyPr wrap="non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pic>
          <p:nvPicPr>
            <p:cNvPr id="10" name="Picture 9"/>
            <p:cNvPicPr>
              <a:picLocks noChangeAspect="1"/>
            </p:cNvPicPr>
            <p:nvPr/>
          </p:nvPicPr>
          <p:blipFill>
            <a:blip r:embed="rId10"/>
            <a:stretch>
              <a:fillRect/>
            </a:stretch>
          </p:blipFill>
          <p:spPr>
            <a:xfrm>
              <a:off x="6953485" y="5500577"/>
              <a:ext cx="2961584" cy="1335506"/>
            </a:xfrm>
            <a:prstGeom prst="rect">
              <a:avLst/>
            </a:prstGeom>
          </p:spPr>
        </p:pic>
        <mc:AlternateContent xmlns:mc="http://schemas.openxmlformats.org/markup-compatibility/2006" xmlns:a14="http://schemas.microsoft.com/office/drawing/2010/main">
          <mc:Choice Requires="a14">
            <p:sp>
              <p:nvSpPr>
                <p:cNvPr id="53" name="標題 1"/>
                <p:cNvSpPr txBox="1">
                  <a:spLocks/>
                </p:cNvSpPr>
                <p:nvPr/>
              </p:nvSpPr>
              <p:spPr>
                <a:xfrm>
                  <a:off x="9286546" y="4878444"/>
                  <a:ext cx="2464821" cy="947426"/>
                </a:xfrm>
                <a:prstGeom prst="rect">
                  <a:avLst/>
                </a:prstGeom>
                <a:solidFill>
                  <a:schemeClr val="bg1">
                    <a:lumMod val="85000"/>
                  </a:schemeClr>
                </a:solidFill>
                <a:ln w="254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000" b="1" dirty="0">
                      <a:solidFill>
                        <a:srgbClr val="FF0000"/>
                      </a:solidFill>
                      <a:latin typeface="Arial" panose="020B0604020202020204" pitchFamily="34" charset="0"/>
                      <a:ea typeface="+mn-ea"/>
                      <a:cs typeface="Arial" panose="020B0604020202020204" pitchFamily="34" charset="0"/>
                    </a:rPr>
                    <a:t>Easily doable (!!!) without </a:t>
                  </a:r>
                  <a14:m>
                    <m:oMath xmlns:m="http://schemas.openxmlformats.org/officeDocument/2006/math">
                      <m:r>
                        <a:rPr lang="en-US" sz="2000" b="1" i="1">
                          <a:solidFill>
                            <a:srgbClr val="FF0000"/>
                          </a:solidFill>
                          <a:latin typeface="Cambria Math" panose="02040503050406030204" pitchFamily="18" charset="0"/>
                          <a:ea typeface="SimSun" panose="02010600030101010101" pitchFamily="2" charset="-122"/>
                        </a:rPr>
                        <m:t>𝑿</m:t>
                      </m:r>
                      <m:r>
                        <a:rPr lang="en-US" sz="2000" b="1" i="1">
                          <a:latin typeface="Cambria Math" panose="02040503050406030204" pitchFamily="18" charset="0"/>
                          <a:ea typeface="SimSun" panose="02010600030101010101" pitchFamily="2" charset="-122"/>
                        </a:rPr>
                        <m:t>→</m:t>
                      </m:r>
                      <m:r>
                        <a:rPr lang="en-US" sz="2000" b="1" i="1">
                          <a:solidFill>
                            <a:srgbClr val="FF0000"/>
                          </a:solidFill>
                          <a:latin typeface="Cambria Math" panose="02040503050406030204" pitchFamily="18" charset="0"/>
                          <a:ea typeface="SimSun" panose="02010600030101010101" pitchFamily="2" charset="-122"/>
                        </a:rPr>
                        <m:t>𝒀</m:t>
                      </m:r>
                    </m:oMath>
                  </a14:m>
                  <a:r>
                    <a:rPr lang="en-US" altLang="zh-TW" sz="2000" b="1" dirty="0">
                      <a:solidFill>
                        <a:srgbClr val="FF0000"/>
                      </a:solidFill>
                      <a:latin typeface="Arial" panose="020B0604020202020204" pitchFamily="34" charset="0"/>
                      <a:ea typeface="+mn-ea"/>
                      <a:cs typeface="Arial" panose="020B0604020202020204" pitchFamily="34" charset="0"/>
                    </a:rPr>
                    <a:t> data</a:t>
                  </a:r>
                  <a:endParaRPr lang="zh-TW" altLang="en-US" sz="2000" b="1" dirty="0">
                    <a:solidFill>
                      <a:srgbClr val="FF0000"/>
                    </a:solidFill>
                    <a:latin typeface="Arial" panose="020B0604020202020204" pitchFamily="34" charset="0"/>
                    <a:ea typeface="+mn-ea"/>
                    <a:cs typeface="Arial" panose="020B0604020202020204" pitchFamily="34" charset="0"/>
                  </a:endParaRPr>
                </a:p>
              </p:txBody>
            </p:sp>
          </mc:Choice>
          <mc:Fallback xmlns="">
            <p:sp>
              <p:nvSpPr>
                <p:cNvPr id="53" name="標題 1"/>
                <p:cNvSpPr txBox="1">
                  <a:spLocks noRot="1" noChangeAspect="1" noMove="1" noResize="1" noEditPoints="1" noAdjustHandles="1" noChangeArrowheads="1" noChangeShapeType="1" noTextEdit="1"/>
                </p:cNvSpPr>
                <p:nvPr/>
              </p:nvSpPr>
              <p:spPr>
                <a:xfrm>
                  <a:off x="9286546" y="4878444"/>
                  <a:ext cx="2464821" cy="947426"/>
                </a:xfrm>
                <a:prstGeom prst="rect">
                  <a:avLst/>
                </a:prstGeom>
                <a:blipFill>
                  <a:blip r:embed="rId11"/>
                  <a:stretch>
                    <a:fillRect l="-2206" r="-1225"/>
                  </a:stretch>
                </a:blipFill>
                <a:ln w="25400">
                  <a:solidFill>
                    <a:schemeClr val="tx1"/>
                  </a:solidFill>
                </a:ln>
              </p:spPr>
              <p:txBody>
                <a:bodyPr/>
                <a:lstStyle/>
                <a:p>
                  <a:r>
                    <a:rPr lang="en-US">
                      <a:noFill/>
                    </a:rPr>
                    <a:t> </a:t>
                  </a:r>
                </a:p>
              </p:txBody>
            </p:sp>
          </mc:Fallback>
        </mc:AlternateContent>
        <p:sp>
          <p:nvSpPr>
            <p:cNvPr id="54" name="Rectangle 53"/>
            <p:cNvSpPr/>
            <p:nvPr/>
          </p:nvSpPr>
          <p:spPr>
            <a:xfrm>
              <a:off x="795502" y="3289006"/>
              <a:ext cx="732894" cy="369332"/>
            </a:xfrm>
            <a:prstGeom prst="rect">
              <a:avLst/>
            </a:prstGeom>
            <a:noFill/>
          </p:spPr>
          <p:txBody>
            <a:bodyPr wrap="non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sp>
          <p:nvSpPr>
            <p:cNvPr id="55" name="Rectangle 54"/>
            <p:cNvSpPr/>
            <p:nvPr/>
          </p:nvSpPr>
          <p:spPr>
            <a:xfrm>
              <a:off x="4645681" y="3277189"/>
              <a:ext cx="732894" cy="369332"/>
            </a:xfrm>
            <a:prstGeom prst="rect">
              <a:avLst/>
            </a:prstGeom>
            <a:noFill/>
          </p:spPr>
          <p:txBody>
            <a:bodyPr wrap="non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sp>
          <p:nvSpPr>
            <p:cNvPr id="56" name="Rectangle 55"/>
            <p:cNvSpPr/>
            <p:nvPr/>
          </p:nvSpPr>
          <p:spPr>
            <a:xfrm>
              <a:off x="2517827" y="5502913"/>
              <a:ext cx="732894" cy="369332"/>
            </a:xfrm>
            <a:prstGeom prst="rect">
              <a:avLst/>
            </a:prstGeom>
            <a:noFill/>
          </p:spPr>
          <p:txBody>
            <a:bodyPr wrap="non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sp>
          <p:nvSpPr>
            <p:cNvPr id="57" name="Rectangle 56"/>
            <p:cNvSpPr/>
            <p:nvPr/>
          </p:nvSpPr>
          <p:spPr>
            <a:xfrm>
              <a:off x="8590925" y="3308481"/>
              <a:ext cx="732894" cy="369332"/>
            </a:xfrm>
            <a:prstGeom prst="rect">
              <a:avLst/>
            </a:prstGeom>
            <a:noFill/>
          </p:spPr>
          <p:txBody>
            <a:bodyPr wrap="none" lIns="91440" tIns="45720" rIns="91440" bIns="45720">
              <a:spAutoFit/>
            </a:bodyPr>
            <a:lstStyle/>
            <a:p>
              <a:pPr algn="ctr"/>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Rules</a:t>
              </a:r>
            </a:p>
          </p:txBody>
        </p:sp>
      </p:grpSp>
      <p:sp>
        <p:nvSpPr>
          <p:cNvPr id="58" name="標題 1"/>
          <p:cNvSpPr>
            <a:spLocks noGrp="1"/>
          </p:cNvSpPr>
          <p:nvPr>
            <p:ph type="title"/>
          </p:nvPr>
        </p:nvSpPr>
        <p:spPr>
          <a:xfrm>
            <a:off x="5445304" y="102589"/>
            <a:ext cx="6190886" cy="947426"/>
          </a:xfrm>
        </p:spPr>
        <p:txBody>
          <a:bodyPr>
            <a:noAutofit/>
          </a:bodyPr>
          <a:lstStyle/>
          <a:p>
            <a:r>
              <a:rPr lang="en-US" altLang="zh-TW" sz="2800" b="1" dirty="0">
                <a:solidFill>
                  <a:srgbClr val="FF0000"/>
                </a:solidFill>
                <a:latin typeface="Arial" panose="020B0604020202020204" pitchFamily="34" charset="0"/>
                <a:ea typeface="+mn-ea"/>
                <a:cs typeface="Arial" panose="020B0604020202020204" pitchFamily="34" charset="0"/>
              </a:rPr>
              <a:t>Semantic integration and interoperability example</a:t>
            </a:r>
            <a:endParaRPr lang="zh-TW" altLang="en-US" sz="2800" b="1" dirty="0">
              <a:solidFill>
                <a:srgbClr val="FF0000"/>
              </a:solidFill>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2"/>
          <a:stretch>
            <a:fillRect/>
          </a:stretch>
        </p:blipFill>
        <p:spPr>
          <a:xfrm>
            <a:off x="2273293" y="2521285"/>
            <a:ext cx="1478486" cy="1540738"/>
          </a:xfrm>
          <a:prstGeom prst="rect">
            <a:avLst/>
          </a:prstGeom>
        </p:spPr>
      </p:pic>
    </p:spTree>
    <p:extLst>
      <p:ext uri="{BB962C8B-B14F-4D97-AF65-F5344CB8AC3E}">
        <p14:creationId xmlns:p14="http://schemas.microsoft.com/office/powerpoint/2010/main" val="85581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98a487e-ccec-4222-88ca-56dc432d7a91}" enabled="1" method="Privileged" siteId="{e9662d58-caa4-4bc1-b138-c8b1acab5a11}" contentBits="0" removed="0"/>
</clbl:labelList>
</file>

<file path=docProps/app.xml><?xml version="1.0" encoding="utf-8"?>
<Properties xmlns="http://schemas.openxmlformats.org/officeDocument/2006/extended-properties" xmlns:vt="http://schemas.openxmlformats.org/officeDocument/2006/docPropsVTypes">
  <TotalTime>10014</TotalTime>
  <Words>3704</Words>
  <Application>Microsoft Office PowerPoint</Application>
  <PresentationFormat>Widescreen</PresentationFormat>
  <Paragraphs>232</Paragraphs>
  <Slides>31</Slides>
  <Notes>0</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SimSun</vt:lpstr>
      <vt:lpstr>Aleo</vt:lpstr>
      <vt:lpstr>Arial</vt:lpstr>
      <vt:lpstr>Calibri</vt:lpstr>
      <vt:lpstr>Calibri Light</vt:lpstr>
      <vt:lpstr>Cambria Math</vt:lpstr>
      <vt:lpstr>Cooper Black</vt:lpstr>
      <vt:lpstr>Montserrat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Modern industry requires transparent and interoperable AI</vt:lpstr>
      <vt:lpstr>Black-box integration and interoperability challenge example</vt:lpstr>
      <vt:lpstr>PowerPoint Presentation</vt:lpstr>
      <vt:lpstr>Semantic integration and interoperability example</vt:lpstr>
      <vt:lpstr>Semantics-driven XAI: Not just explainability but also interoperability and integration</vt:lpstr>
      <vt:lpstr>Why semantic rules? Core principles of semantic reasoning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1030</cp:revision>
  <dcterms:created xsi:type="dcterms:W3CDTF">2020-10-19T08:16:34Z</dcterms:created>
  <dcterms:modified xsi:type="dcterms:W3CDTF">2025-11-11T08:26:18Z</dcterms:modified>
</cp:coreProperties>
</file>