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Lst>
  <p:notesMasterIdLst>
    <p:notesMasterId r:id="rId28"/>
  </p:notesMasterIdLst>
  <p:sldIdLst>
    <p:sldId id="415" r:id="rId3"/>
    <p:sldId id="413" r:id="rId4"/>
    <p:sldId id="612" r:id="rId5"/>
    <p:sldId id="613" r:id="rId6"/>
    <p:sldId id="503" r:id="rId7"/>
    <p:sldId id="611" r:id="rId8"/>
    <p:sldId id="599" r:id="rId9"/>
    <p:sldId id="600" r:id="rId10"/>
    <p:sldId id="598" r:id="rId11"/>
    <p:sldId id="582" r:id="rId12"/>
    <p:sldId id="604" r:id="rId13"/>
    <p:sldId id="603" r:id="rId14"/>
    <p:sldId id="606" r:id="rId15"/>
    <p:sldId id="597" r:id="rId16"/>
    <p:sldId id="601" r:id="rId17"/>
    <p:sldId id="593" r:id="rId18"/>
    <p:sldId id="594" r:id="rId19"/>
    <p:sldId id="607" r:id="rId20"/>
    <p:sldId id="608" r:id="rId21"/>
    <p:sldId id="457" r:id="rId22"/>
    <p:sldId id="609" r:id="rId23"/>
    <p:sldId id="610" r:id="rId24"/>
    <p:sldId id="469" r:id="rId25"/>
    <p:sldId id="442" r:id="rId26"/>
    <p:sldId id="443" r:id="rId2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D9FF"/>
    <a:srgbClr val="FF0000"/>
    <a:srgbClr val="FF393E"/>
    <a:srgbClr val="CF2929"/>
    <a:srgbClr val="D9D9D9"/>
    <a:srgbClr val="373438"/>
    <a:srgbClr val="000000"/>
    <a:srgbClr val="1B2B66"/>
    <a:srgbClr val="50D36F"/>
    <a:srgbClr val="BAA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39" autoAdjust="0"/>
    <p:restoredTop sz="94660" autoAdjust="0"/>
  </p:normalViewPr>
  <p:slideViewPr>
    <p:cSldViewPr snapToGrid="0">
      <p:cViewPr varScale="1">
        <p:scale>
          <a:sx n="90" d="100"/>
          <a:sy n="90" d="100"/>
        </p:scale>
        <p:origin x="86" y="18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5825" cy="3355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300" rtl="0" eaLnBrk="1" fontAlgn="base" latinLnBrk="0" hangingPunct="1">
              <a:lnSpc>
                <a:spcPct val="100000"/>
              </a:lnSpc>
              <a:spcBef>
                <a:spcPct val="0"/>
              </a:spcBef>
              <a:spcAft>
                <a:spcPct val="0"/>
              </a:spcAft>
              <a:buClrTx/>
              <a:buSzTx/>
              <a:buFontTx/>
              <a:buNone/>
              <a:tabLst/>
              <a:defRPr/>
            </a:pPr>
            <a:fld id="{A220914F-BE26-43C4-8063-9E6C159BF45D}" type="slidenum">
              <a:rPr kumimoji="0" lang="zh-TW" altLang="en-US" sz="1200" b="0" i="0" u="none" strike="noStrike" kern="1200" cap="none" spc="0" normalizeH="0" baseline="0" noProof="0" smtClean="0">
                <a:ln>
                  <a:noFill/>
                </a:ln>
                <a:solidFill>
                  <a:prstClr val="black"/>
                </a:solidFill>
                <a:effectLst/>
                <a:uLnTx/>
                <a:uFillTx/>
                <a:latin typeface="Times New Roman" pitchFamily="18" charset="0"/>
                <a:cs typeface="+mn-cs"/>
              </a:rPr>
              <a:pPr marL="0" marR="0" lvl="0" indent="0" algn="r" defTabSz="930300" rtl="0" eaLnBrk="1" fontAlgn="base" latinLnBrk="0" hangingPunct="1">
                <a:lnSpc>
                  <a:spcPct val="100000"/>
                </a:lnSpc>
                <a:spcBef>
                  <a:spcPct val="0"/>
                </a:spcBef>
                <a:spcAft>
                  <a:spcPct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Times New Roman" pitchFamily="18" charset="0"/>
              <a:cs typeface="+mn-cs"/>
            </a:endParaRPr>
          </a:p>
        </p:txBody>
      </p:sp>
    </p:spTree>
    <p:extLst>
      <p:ext uri="{BB962C8B-B14F-4D97-AF65-F5344CB8AC3E}">
        <p14:creationId xmlns:p14="http://schemas.microsoft.com/office/powerpoint/2010/main" val="336707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F89AC1-20D0-4E1E-BD42-655C6B9DEEB6}"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468EB5-60F2-4E61-8D25-0A06E90CD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6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89AC1-20D0-4E1E-BD42-655C6B9DEEB6}"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68EB5-60F2-4E61-8D25-0A06E90CD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752469"/>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39.gif"/><Relationship Id="rId12" Type="http://schemas.openxmlformats.org/officeDocument/2006/relationships/image" Target="../media/image44.png"/><Relationship Id="rId2" Type="http://schemas.openxmlformats.org/officeDocument/2006/relationships/image" Target="../media/image37.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gif"/><Relationship Id="rId11" Type="http://schemas.openxmlformats.org/officeDocument/2006/relationships/image" Target="../media/image25.gif"/><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24.gif"/><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4.emf"/><Relationship Id="rId7" Type="http://schemas.openxmlformats.org/officeDocument/2006/relationships/image" Target="../media/image52.png"/><Relationship Id="rId12"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6.png"/><Relationship Id="rId5" Type="http://schemas.openxmlformats.org/officeDocument/2006/relationships/image" Target="../media/image39.gif"/><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3.png"/><Relationship Id="rId3" Type="http://schemas.openxmlformats.org/officeDocument/2006/relationships/image" Target="../media/image71.png"/><Relationship Id="rId7" Type="http://schemas.openxmlformats.org/officeDocument/2006/relationships/image" Target="../media/image62.png"/><Relationship Id="rId12" Type="http://schemas.openxmlformats.org/officeDocument/2006/relationships/image" Target="../media/image73.png"/><Relationship Id="rId2"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61.gif"/><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80.png"/><Relationship Id="rId7" Type="http://schemas.openxmlformats.org/officeDocument/2006/relationships/image" Target="../media/image78.png"/><Relationship Id="rId2" Type="http://schemas.openxmlformats.org/officeDocument/2006/relationships/hyperlink" Target="https://ai.it.jyu.fi/experiments/homogeneity/" TargetMode="Externa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90.gif"/><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2.gif"/><Relationship Id="rId5" Type="http://schemas.openxmlformats.org/officeDocument/2006/relationships/image" Target="../media/image91.png"/><Relationship Id="rId4" Type="http://schemas.openxmlformats.org/officeDocument/2006/relationships/hyperlink" Target="http://clipartall.com/img/clipart-165720.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i.it.jyu.fi/ISM-2024-MEAN-DISTANCE.pptx" TargetMode="External"/><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hyperlink" Target="mailto:vagan.terziyan@jyu.f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4-CA-CNN-Experiments.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eams.microsoft.com/l/meetup-join/19%3ameeting_OTAzOGJmMGEtZTAyYS00MGE1LWFjOTktMjIxMGZjZjg0NzE3%40thread.v2/0?context=%7b%22Tid%22%3a%227519d0cd-2106-47d9-adcb-320023abff57%22%2c%22Oid%22%3a%22398dc36a-f564-4885-982b-579ed3a4a54b%22%7d"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universityofmalta.zoom.us/j/99756180432"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8.jpeg"/><Relationship Id="rId7" Type="http://schemas.openxmlformats.org/officeDocument/2006/relationships/hyperlink" Target="https://www.jyu.fi/en/" TargetMode="External"/><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hyperlink" Target="https://nure.ua/en/" TargetMode="External"/><Relationship Id="rId5" Type="http://schemas.openxmlformats.org/officeDocument/2006/relationships/hyperlink" Target="https://www.jyu.fi/en" TargetMode="External"/><Relationship Id="rId10" Type="http://schemas.openxmlformats.org/officeDocument/2006/relationships/image" Target="../media/image3.png"/><Relationship Id="rId4" Type="http://schemas.openxmlformats.org/officeDocument/2006/relationships/hyperlink" Target="mailto:Vagan.Terziyan@jyu.fi" TargetMode="Externa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gif"/><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35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10.png"/><Relationship Id="rId11" Type="http://schemas.openxmlformats.org/officeDocument/2006/relationships/image" Target="../media/image380.png"/><Relationship Id="rId5" Type="http://schemas.openxmlformats.org/officeDocument/2006/relationships/image" Target="../media/image1100.png"/><Relationship Id="rId10" Type="http://schemas.openxmlformats.org/officeDocument/2006/relationships/image" Target="../media/image370.png"/><Relationship Id="rId4" Type="http://schemas.openxmlformats.org/officeDocument/2006/relationships/image" Target="../media/image340.png"/><Relationship Id="rId9"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674255" y="1557634"/>
            <a:ext cx="10778836" cy="1499600"/>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“Beyond Backpropagation: Smarter Neural Networks for Smart Manufacturing”</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693761" y="3326712"/>
            <a:ext cx="8765309" cy="404779"/>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Oleksandra Vitko </a:t>
            </a:r>
            <a:r>
              <a:rPr lang="it-IT" b="0" baseline="30000" dirty="0"/>
              <a:t>b</a:t>
            </a:r>
            <a:r>
              <a:rPr lang="it-IT" b="0" dirty="0"/>
              <a:t>, Oleksandr Terziyan </a:t>
            </a:r>
            <a:r>
              <a:rPr lang="it-IT" b="0" baseline="30000" dirty="0"/>
              <a:t>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756820" y="4179638"/>
            <a:ext cx="8894619" cy="516958"/>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600" baseline="30000" dirty="0"/>
              <a:t>a</a:t>
            </a:r>
            <a:r>
              <a:rPr lang="en-US" sz="1600" dirty="0"/>
              <a:t> Faculty of Information Technology, University of Jyväskylä, Jyväskylä, Finland</a:t>
            </a:r>
            <a:endParaRPr lang="en-US" sz="1600" baseline="30000" dirty="0"/>
          </a:p>
          <a:p>
            <a:pPr algn="l">
              <a:spcBef>
                <a:spcPct val="0"/>
              </a:spcBef>
              <a:defRPr/>
            </a:pPr>
            <a:r>
              <a:rPr lang="en-US" sz="1600" baseline="30000" dirty="0"/>
              <a:t>b</a:t>
            </a:r>
            <a:r>
              <a:rPr lang="en-US" sz="1600" dirty="0"/>
              <a:t> Department of Artificial Intelligence, Kharkiv National University of Radio Electronics, Kharkiv, Ukraine</a:t>
            </a:r>
          </a:p>
        </p:txBody>
      </p:sp>
      <p:grpSp>
        <p:nvGrpSpPr>
          <p:cNvPr id="8" name="Group 7"/>
          <p:cNvGrpSpPr/>
          <p:nvPr/>
        </p:nvGrpSpPr>
        <p:grpSpPr>
          <a:xfrm>
            <a:off x="1913829" y="52390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sp>
        <p:nvSpPr>
          <p:cNvPr id="14" name="TextBox 13"/>
          <p:cNvSpPr txBox="1"/>
          <p:nvPr/>
        </p:nvSpPr>
        <p:spPr>
          <a:xfrm>
            <a:off x="3052728" y="452434"/>
            <a:ext cx="7061089" cy="646331"/>
          </a:xfrm>
          <a:prstGeom prst="rect">
            <a:avLst/>
          </a:prstGeom>
          <a:solidFill>
            <a:schemeClr val="bg1">
              <a:lumMod val="95000"/>
            </a:schemeClr>
          </a:solidFill>
        </p:spPr>
        <p:txBody>
          <a:bodyPr wrap="square" rtlCol="0" anchor="ctr">
            <a:spAutoFit/>
          </a:bodyPr>
          <a:lstStyle/>
          <a:p>
            <a:r>
              <a:rPr lang="en-US" sz="1400" b="1" dirty="0"/>
              <a:t>7</a:t>
            </a:r>
            <a:r>
              <a:rPr lang="en-US" sz="1400" b="1" baseline="30000" dirty="0"/>
              <a:t>th</a:t>
            </a:r>
            <a:r>
              <a:rPr lang="en-US" sz="1400" b="1" dirty="0"/>
              <a:t> International Conference on Industry of the Future and Smart Manufacturing – ISM 2025</a:t>
            </a:r>
          </a:p>
          <a:p>
            <a:r>
              <a:rPr lang="en-US" sz="1400" i="1" dirty="0"/>
              <a:t>University of Malta - Malta </a:t>
            </a:r>
            <a:r>
              <a:rPr lang="en-US" sz="1400" dirty="0"/>
              <a:t>| </a:t>
            </a:r>
            <a:r>
              <a:rPr lang="en-US" sz="1400" i="1" dirty="0"/>
              <a:t>12-14 November 2025</a:t>
            </a:r>
          </a:p>
          <a:p>
            <a:endParaRPr lang="en-US" sz="800" i="1" dirty="0"/>
          </a:p>
        </p:txBody>
      </p:sp>
      <p:grpSp>
        <p:nvGrpSpPr>
          <p:cNvPr id="11" name="Group 10"/>
          <p:cNvGrpSpPr/>
          <p:nvPr/>
        </p:nvGrpSpPr>
        <p:grpSpPr>
          <a:xfrm>
            <a:off x="6010169" y="52390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Tree>
    <p:extLst>
      <p:ext uri="{BB962C8B-B14F-4D97-AF65-F5344CB8AC3E}">
        <p14:creationId xmlns:p14="http://schemas.microsoft.com/office/powerpoint/2010/main" val="320752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382" y="4677094"/>
            <a:ext cx="11936216" cy="1944398"/>
            <a:chOff x="75342" y="2438399"/>
            <a:chExt cx="11936216" cy="1944398"/>
          </a:xfrm>
        </p:grpSpPr>
        <p:pic>
          <p:nvPicPr>
            <p:cNvPr id="2" name="Picture 1"/>
            <p:cNvPicPr>
              <a:picLocks noChangeAspect="1"/>
            </p:cNvPicPr>
            <p:nvPr/>
          </p:nvPicPr>
          <p:blipFill>
            <a:blip r:embed="rId2"/>
            <a:stretch>
              <a:fillRect/>
            </a:stretch>
          </p:blipFill>
          <p:spPr>
            <a:xfrm>
              <a:off x="75342" y="2438399"/>
              <a:ext cx="1944398" cy="194439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872172" y="3232620"/>
                  <a:ext cx="34086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𝜽</m:t>
                            </m:r>
                          </m:e>
                          <m:sub>
                            <m:r>
                              <a:rPr lang="en-US" sz="2000" b="1" i="1" smtClean="0">
                                <a:solidFill>
                                  <a:srgbClr val="FF0000"/>
                                </a:solidFill>
                                <a:latin typeface="Cambria Math" panose="02040503050406030204" pitchFamily="18" charset="0"/>
                                <a:ea typeface="Cambria Math" panose="02040503050406030204" pitchFamily="18" charset="0"/>
                              </a:rPr>
                              <m:t>𝟎</m:t>
                            </m:r>
                          </m:sub>
                        </m:sSub>
                      </m:oMath>
                    </m:oMathPara>
                  </a14:m>
                  <a:endParaRPr lang="en-US" sz="2000" b="1" i="1"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872172" y="3232620"/>
                  <a:ext cx="340863" cy="307777"/>
                </a:xfrm>
                <a:prstGeom prst="rect">
                  <a:avLst/>
                </a:prstGeom>
                <a:blipFill>
                  <a:blip r:embed="rId3"/>
                  <a:stretch>
                    <a:fillRect l="-17857" r="-8929" b="-18000"/>
                  </a:stretch>
                </a:blipFill>
              </p:spPr>
              <p:txBody>
                <a:bodyPr/>
                <a:lstStyle/>
                <a:p>
                  <a:r>
                    <a:rPr lang="en-US">
                      <a:noFill/>
                    </a:rPr>
                    <a:t> </a:t>
                  </a:r>
                </a:p>
              </p:txBody>
            </p:sp>
          </mc:Fallback>
        </mc:AlternateContent>
        <p:pic>
          <p:nvPicPr>
            <p:cNvPr id="7" name="Picture 6"/>
            <p:cNvPicPr>
              <a:picLocks noChangeAspect="1"/>
            </p:cNvPicPr>
            <p:nvPr/>
          </p:nvPicPr>
          <p:blipFill>
            <a:blip r:embed="rId2"/>
            <a:stretch>
              <a:fillRect/>
            </a:stretch>
          </p:blipFill>
          <p:spPr>
            <a:xfrm>
              <a:off x="3849660" y="2438399"/>
              <a:ext cx="1944398" cy="1944398"/>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635980" y="3232620"/>
                  <a:ext cx="34086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𝜽</m:t>
                            </m:r>
                          </m:e>
                          <m:sub>
                            <m:r>
                              <a:rPr lang="en-US" sz="2000" b="1" i="1" smtClean="0">
                                <a:solidFill>
                                  <a:srgbClr val="FF0000"/>
                                </a:solidFill>
                                <a:latin typeface="Cambria Math" panose="02040503050406030204" pitchFamily="18" charset="0"/>
                                <a:ea typeface="Cambria Math" panose="02040503050406030204" pitchFamily="18" charset="0"/>
                              </a:rPr>
                              <m:t>𝟏</m:t>
                            </m:r>
                          </m:sub>
                        </m:sSub>
                      </m:oMath>
                    </m:oMathPara>
                  </a14:m>
                  <a:endParaRPr lang="en-US" sz="2000" b="1" i="1"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635980" y="3232620"/>
                  <a:ext cx="340863" cy="307777"/>
                </a:xfrm>
                <a:prstGeom prst="rect">
                  <a:avLst/>
                </a:prstGeom>
                <a:blipFill>
                  <a:blip r:embed="rId4"/>
                  <a:stretch>
                    <a:fillRect l="-17857" r="-8929" b="-18000"/>
                  </a:stretch>
                </a:blipFill>
              </p:spPr>
              <p:txBody>
                <a:bodyPr/>
                <a:lstStyle/>
                <a:p>
                  <a:r>
                    <a:rPr lang="en-US">
                      <a:noFill/>
                    </a:rPr>
                    <a:t> </a:t>
                  </a:r>
                </a:p>
              </p:txBody>
            </p:sp>
          </mc:Fallback>
        </mc:AlternateContent>
        <p:pic>
          <p:nvPicPr>
            <p:cNvPr id="11" name="Picture 10"/>
            <p:cNvPicPr>
              <a:picLocks noChangeAspect="1"/>
            </p:cNvPicPr>
            <p:nvPr/>
          </p:nvPicPr>
          <p:blipFill>
            <a:blip r:embed="rId2"/>
            <a:stretch>
              <a:fillRect/>
            </a:stretch>
          </p:blipFill>
          <p:spPr>
            <a:xfrm>
              <a:off x="10067160" y="2438399"/>
              <a:ext cx="1944398" cy="1944398"/>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10842970" y="3243130"/>
                  <a:ext cx="30719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𝜽</m:t>
                            </m:r>
                          </m:e>
                          <m:sub>
                            <m:r>
                              <a:rPr lang="en-US" sz="2000" b="1" i="1" smtClean="0">
                                <a:solidFill>
                                  <a:srgbClr val="FF0000"/>
                                </a:solidFill>
                                <a:latin typeface="Cambria Math" panose="02040503050406030204" pitchFamily="18" charset="0"/>
                                <a:ea typeface="Cambria Math" panose="02040503050406030204" pitchFamily="18" charset="0"/>
                              </a:rPr>
                              <m:t>𝒕</m:t>
                            </m:r>
                          </m:sub>
                        </m:sSub>
                      </m:oMath>
                    </m:oMathPara>
                  </a14:m>
                  <a:endParaRPr lang="en-US" sz="2000" b="1" i="1"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842970" y="3243130"/>
                  <a:ext cx="307199" cy="307777"/>
                </a:xfrm>
                <a:prstGeom prst="rect">
                  <a:avLst/>
                </a:prstGeom>
                <a:blipFill>
                  <a:blip r:embed="rId5"/>
                  <a:stretch>
                    <a:fillRect l="-20000" r="-8000" b="-13725"/>
                  </a:stretch>
                </a:blipFill>
              </p:spPr>
              <p:txBody>
                <a:bodyPr/>
                <a:lstStyle/>
                <a:p>
                  <a:r>
                    <a:rPr lang="en-US">
                      <a:noFill/>
                    </a:rPr>
                    <a:t> </a:t>
                  </a:r>
                </a:p>
              </p:txBody>
            </p:sp>
          </mc:Fallback>
        </mc:AlternateContent>
        <p:sp>
          <p:nvSpPr>
            <p:cNvPr id="6" name="Rectangle 5"/>
            <p:cNvSpPr/>
            <p:nvPr/>
          </p:nvSpPr>
          <p:spPr>
            <a:xfrm>
              <a:off x="7571131" y="2768595"/>
              <a:ext cx="676788"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a:t>
              </a:r>
            </a:p>
          </p:txBody>
        </p:sp>
        <p:pic>
          <p:nvPicPr>
            <p:cNvPr id="2050" name="Picture 2" descr="Motion Path — Magical Path Animation | by ChokCoco | Medium"/>
            <p:cNvPicPr>
              <a:picLocks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9004" y="3039807"/>
              <a:ext cx="2286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tion Path — Magical Path Animation | by ChokCoco | Medium"/>
            <p:cNvPicPr>
              <a:picLocks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0646" y="3039807"/>
              <a:ext cx="2286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otion Path — Magical Path Animation | by ChokCoco | Medium"/>
            <p:cNvPicPr>
              <a:picLocks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5989" y="3042500"/>
              <a:ext cx="2286000" cy="91170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41768" y="142364"/>
            <a:ext cx="4124280" cy="175432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Trajectory of NN model evolution during training …</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522425" y="2273949"/>
            <a:ext cx="3611564" cy="2062103"/>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rgbClr val="7030A0"/>
                </a:solidFill>
                <a:effectLst/>
                <a:uLnTx/>
                <a:uFillTx/>
                <a:ea typeface="+mn-ea"/>
                <a:cs typeface="Arial" panose="020B0604020202020204" pitchFamily="34" charset="0"/>
              </a:rPr>
              <a:t>… do we care about it at all, or, actually, our concern is just minimizing the loss?</a:t>
            </a:r>
            <a:r>
              <a:rPr kumimoji="0" lang="en-US" sz="3200" b="1" i="1" u="none" strike="noStrike" kern="1200" cap="none" spc="0" normalizeH="0" baseline="0" noProof="0" dirty="0">
                <a:ln>
                  <a:noFill/>
                </a:ln>
                <a:solidFill>
                  <a:srgbClr val="7030A0"/>
                </a:solidFill>
                <a:effectLst/>
                <a:uLnTx/>
                <a:uFillTx/>
                <a:ea typeface="+mn-ea"/>
                <a:cs typeface="Arial" panose="020B0604020202020204" pitchFamily="34" charset="0"/>
              </a:rPr>
              <a:t> </a:t>
            </a:r>
          </a:p>
        </p:txBody>
      </p:sp>
      <p:grpSp>
        <p:nvGrpSpPr>
          <p:cNvPr id="18" name="Group 17"/>
          <p:cNvGrpSpPr/>
          <p:nvPr/>
        </p:nvGrpSpPr>
        <p:grpSpPr>
          <a:xfrm>
            <a:off x="4213498" y="109755"/>
            <a:ext cx="7852381" cy="4698042"/>
            <a:chOff x="4213498" y="109755"/>
            <a:chExt cx="7852381" cy="4698042"/>
          </a:xfrm>
        </p:grpSpPr>
        <p:grpSp>
          <p:nvGrpSpPr>
            <p:cNvPr id="20" name="Group 19"/>
            <p:cNvGrpSpPr/>
            <p:nvPr/>
          </p:nvGrpSpPr>
          <p:grpSpPr>
            <a:xfrm>
              <a:off x="4213498" y="109755"/>
              <a:ext cx="7852381" cy="4698042"/>
              <a:chOff x="4224008" y="46695"/>
              <a:chExt cx="7852381" cy="4698042"/>
            </a:xfrm>
          </p:grpSpPr>
          <p:pic>
            <p:nvPicPr>
              <p:cNvPr id="2054" name="Picture 6" descr="Animated Plot [Created by Autho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67036" y="46697"/>
                <a:ext cx="3609353" cy="27070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propagation Neural Network Learning Dem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008" y="46695"/>
                <a:ext cx="3301395" cy="27740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7217910" y="290516"/>
                <a:ext cx="2082308" cy="2105837"/>
              </a:xfrm>
              <a:prstGeom prst="rect">
                <a:avLst/>
              </a:prstGeom>
            </p:spPr>
          </p:pic>
          <p:sp>
            <p:nvSpPr>
              <p:cNvPr id="15" name="Rectangle 14"/>
              <p:cNvSpPr/>
              <p:nvPr/>
            </p:nvSpPr>
            <p:spPr>
              <a:xfrm rot="19067281">
                <a:off x="7872275" y="864573"/>
                <a:ext cx="1184940"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Model</a:t>
                </a:r>
              </a:p>
            </p:txBody>
          </p:sp>
          <p:sp>
            <p:nvSpPr>
              <p:cNvPr id="16" name="TextBox 15"/>
              <p:cNvSpPr txBox="1"/>
              <p:nvPr/>
            </p:nvSpPr>
            <p:spPr>
              <a:xfrm>
                <a:off x="9585429" y="46696"/>
                <a:ext cx="548085" cy="230832"/>
              </a:xfrm>
              <a:prstGeom prst="rect">
                <a:avLst/>
              </a:prstGeom>
              <a:noFill/>
            </p:spPr>
            <p:txBody>
              <a:bodyPr wrap="square" rtlCol="0">
                <a:spAutoFit/>
              </a:bodyPr>
              <a:lstStyle/>
              <a:p>
                <a:pPr algn="r"/>
                <a:r>
                  <a:rPr lang="en-US" sz="900" dirty="0">
                    <a:cs typeface="Arial" panose="020B0604020202020204" pitchFamily="34" charset="0"/>
                  </a:rPr>
                  <a:t>Model</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3954" y="2634351"/>
                <a:ext cx="2110386" cy="2110386"/>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3132" y="2552375"/>
                <a:ext cx="2801059" cy="2100794"/>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9836981" y="700877"/>
                  <a:ext cx="1056700"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8000" b="1" i="1">
                            <a:latin typeface="Cambria Math" panose="02040503050406030204" pitchFamily="18" charset="0"/>
                          </a:rPr>
                          <m:t>𝜽</m:t>
                        </m:r>
                      </m:oMath>
                    </m:oMathPara>
                  </a14:m>
                  <a:endParaRPr lang="en-US" sz="8000" b="1" dirty="0"/>
                </a:p>
              </p:txBody>
            </p:sp>
          </mc:Choice>
          <mc:Fallback xmlns="">
            <p:sp>
              <p:nvSpPr>
                <p:cNvPr id="4" name="Rectangle 3"/>
                <p:cNvSpPr>
                  <a:spLocks noRot="1" noChangeAspect="1" noMove="1" noResize="1" noEditPoints="1" noAdjustHandles="1" noChangeArrowheads="1" noChangeShapeType="1" noTextEdit="1"/>
                </p:cNvSpPr>
                <p:nvPr/>
              </p:nvSpPr>
              <p:spPr>
                <a:xfrm>
                  <a:off x="9836981" y="700877"/>
                  <a:ext cx="1056700" cy="132343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7740460" y="700877"/>
                  <a:ext cx="3818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chemeClr val="bg1"/>
                            </a:solidFill>
                            <a:latin typeface="Cambria Math" panose="02040503050406030204" pitchFamily="18" charset="0"/>
                          </a:rPr>
                          <m:t>𝜽</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7740460" y="700877"/>
                  <a:ext cx="381835"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606515" y="1530742"/>
                  <a:ext cx="3818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chemeClr val="bg1"/>
                            </a:solidFill>
                            <a:latin typeface="Cambria Math" panose="02040503050406030204" pitchFamily="18" charset="0"/>
                          </a:rPr>
                          <m:t>𝜽</m:t>
                        </m:r>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8606515" y="1530742"/>
                  <a:ext cx="381835"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598218" y="2384605"/>
                  <a:ext cx="422936" cy="3125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en-US" sz="1400" b="1" i="1">
                                <a:latin typeface="Cambria Math" panose="02040503050406030204" pitchFamily="18" charset="0"/>
                              </a:rPr>
                              <m:t>𝜽</m:t>
                            </m:r>
                          </m:e>
                          <m:sup>
                            <m:r>
                              <a:rPr lang="en-US" sz="1400" b="1" i="1" smtClean="0">
                                <a:latin typeface="Cambria Math" panose="02040503050406030204" pitchFamily="18" charset="0"/>
                              </a:rPr>
                              <m:t>𝟏</m:t>
                            </m:r>
                          </m:sup>
                        </m:sSup>
                      </m:oMath>
                    </m:oMathPara>
                  </a14:m>
                  <a:endParaRPr lang="en-US" sz="1400" b="1" dirty="0"/>
                </a:p>
              </p:txBody>
            </p:sp>
          </mc:Choice>
          <mc:Fallback xmlns="">
            <p:sp>
              <p:nvSpPr>
                <p:cNvPr id="28" name="Rectangle 27"/>
                <p:cNvSpPr>
                  <a:spLocks noRot="1" noChangeAspect="1" noMove="1" noResize="1" noEditPoints="1" noAdjustHandles="1" noChangeArrowheads="1" noChangeShapeType="1" noTextEdit="1"/>
                </p:cNvSpPr>
                <p:nvPr/>
              </p:nvSpPr>
              <p:spPr>
                <a:xfrm>
                  <a:off x="9598218" y="2384605"/>
                  <a:ext cx="422936" cy="3125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1342403" y="1102509"/>
                  <a:ext cx="422936" cy="312586"/>
                </a:xfrm>
                <a:prstGeom prst="rect">
                  <a:avLst/>
                </a:prstGeom>
                <a:solidFill>
                  <a:schemeClr val="bg1"/>
                </a:solidFill>
              </p:spPr>
              <p:txBody>
                <a:bodyPr wrap="none">
                  <a:spAutoFit/>
                </a:bodyPr>
                <a:lstStyle/>
                <a:p>
                  <a:pPr/>
                  <a14:m>
                    <m:oMathPara xmlns:m="http://schemas.openxmlformats.org/officeDocument/2006/math">
                      <m:oMathParaPr>
                        <m:jc m:val="left"/>
                      </m:oMathParaPr>
                      <m:oMath xmlns:m="http://schemas.openxmlformats.org/officeDocument/2006/math">
                        <m:sSup>
                          <m:sSupPr>
                            <m:ctrlPr>
                              <a:rPr lang="en-US" sz="1400" b="1" i="1" smtClean="0">
                                <a:latin typeface="Cambria Math" panose="02040503050406030204" pitchFamily="18" charset="0"/>
                              </a:rPr>
                            </m:ctrlPr>
                          </m:sSupPr>
                          <m:e>
                            <m:r>
                              <a:rPr lang="en-US" sz="1400" b="1" i="1">
                                <a:latin typeface="Cambria Math" panose="02040503050406030204" pitchFamily="18" charset="0"/>
                              </a:rPr>
                              <m:t>𝜽</m:t>
                            </m:r>
                          </m:e>
                          <m:sup>
                            <m:r>
                              <a:rPr lang="en-US" sz="1400" b="1" i="1" smtClean="0">
                                <a:latin typeface="Cambria Math" panose="02040503050406030204" pitchFamily="18" charset="0"/>
                              </a:rPr>
                              <m:t>𝟐</m:t>
                            </m:r>
                          </m:sup>
                        </m:sSup>
                      </m:oMath>
                    </m:oMathPara>
                  </a14:m>
                  <a:endParaRPr lang="en-US" sz="1400" b="1" dirty="0"/>
                </a:p>
              </p:txBody>
            </p:sp>
          </mc:Choice>
          <mc:Fallback xmlns="">
            <p:sp>
              <p:nvSpPr>
                <p:cNvPr id="29" name="Rectangle 28"/>
                <p:cNvSpPr>
                  <a:spLocks noRot="1" noChangeAspect="1" noMove="1" noResize="1" noEditPoints="1" noAdjustHandles="1" noChangeArrowheads="1" noChangeShapeType="1" noTextEdit="1"/>
                </p:cNvSpPr>
                <p:nvPr/>
              </p:nvSpPr>
              <p:spPr>
                <a:xfrm>
                  <a:off x="11342403" y="1102509"/>
                  <a:ext cx="422936" cy="312586"/>
                </a:xfrm>
                <a:prstGeom prst="rect">
                  <a:avLst/>
                </a:prstGeom>
                <a:blipFill>
                  <a:blip r:embed="rId1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3235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2892" y="30517"/>
            <a:ext cx="6724508"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Why trajectory matters?</a:t>
            </a:r>
          </a:p>
        </p:txBody>
      </p:sp>
      <mc:AlternateContent xmlns:mc="http://schemas.openxmlformats.org/markup-compatibility/2006" xmlns:a14="http://schemas.microsoft.com/office/drawing/2010/main">
        <mc:Choice Requires="a14">
          <p:sp>
            <p:nvSpPr>
              <p:cNvPr id="18" name="Rectangle 17"/>
              <p:cNvSpPr/>
              <p:nvPr/>
            </p:nvSpPr>
            <p:spPr>
              <a:xfrm>
                <a:off x="64834" y="4635550"/>
                <a:ext cx="12053595" cy="1938992"/>
              </a:xfrm>
              <a:prstGeom prst="rect">
                <a:avLst/>
              </a:prstGeom>
              <a:solidFill>
                <a:schemeClr val="bg1">
                  <a:lumMod val="85000"/>
                </a:schemeClr>
              </a:solidFill>
              <a:ln w="25400">
                <a:solidFill>
                  <a:schemeClr val="tx1"/>
                </a:solidFill>
              </a:ln>
            </p:spPr>
            <p:txBody>
              <a:bodyPr wrap="square">
                <a:spAutoFit/>
              </a:bodyPr>
              <a:lstStyle/>
              <a:p>
                <a:pPr indent="173990" algn="just">
                  <a:spcBef>
                    <a:spcPts val="200"/>
                  </a:spcBef>
                </a:pPr>
                <a:r>
                  <a:rPr lang="en-US" sz="2400">
                    <a:latin typeface="Times New Roman" panose="02020603050405020304" pitchFamily="18" charset="0"/>
                    <a:ea typeface="SimSun" panose="02010600030101010101" pitchFamily="2" charset="-122"/>
                  </a:rPr>
                  <a:t>Trajectory </a:t>
                </a:r>
                <a14:m>
                  <m:oMath xmlns:m="http://schemas.openxmlformats.org/officeDocument/2006/math">
                    <m:r>
                      <a:rPr lang="en-US" sz="2400" i="1">
                        <a:latin typeface="Cambria Math" panose="02040503050406030204" pitchFamily="18" charset="0"/>
                        <a:ea typeface="SimSun" panose="02010600030101010101" pitchFamily="2" charset="-122"/>
                      </a:rPr>
                      <m:t>𝑆</m:t>
                    </m:r>
                    <m:r>
                      <a:rPr lang="en-US" sz="2400" i="1">
                        <a:latin typeface="Cambria Math" panose="02040503050406030204" pitchFamily="18" charset="0"/>
                        <a:ea typeface="SimSun" panose="02010600030101010101" pitchFamily="2" charset="-122"/>
                      </a:rPr>
                      <m:t>(</m:t>
                    </m:r>
                    <m:r>
                      <a:rPr lang="en-US" sz="2400" i="1">
                        <a:latin typeface="Cambria Math" panose="02040503050406030204" pitchFamily="18" charset="0"/>
                        <a:ea typeface="SimSun" panose="02010600030101010101" pitchFamily="2" charset="-122"/>
                      </a:rPr>
                      <m:t>𝑡</m:t>
                    </m:r>
                    <m:r>
                      <a:rPr lang="en-US" sz="2400" i="1">
                        <a:latin typeface="Cambria Math" panose="02040503050406030204" pitchFamily="18" charset="0"/>
                        <a:ea typeface="SimSun" panose="02010600030101010101" pitchFamily="2" charset="-122"/>
                      </a:rPr>
                      <m:t>)</m:t>
                    </m:r>
                  </m:oMath>
                </a14:m>
                <a:r>
                  <a:rPr lang="en-US" sz="2400" dirty="0">
                    <a:latin typeface="Times New Roman" panose="02020603050405020304" pitchFamily="18" charset="0"/>
                    <a:ea typeface="SimSun" panose="02010600030101010101" pitchFamily="2" charset="-122"/>
                  </a:rPr>
                  <a:t>— the path taken by </a:t>
                </a:r>
                <a14:m>
                  <m:oMath xmlns:m="http://schemas.openxmlformats.org/officeDocument/2006/math">
                    <m:r>
                      <a:rPr lang="en-US" sz="2400" i="1" smtClean="0">
                        <a:latin typeface="Cambria Math" panose="02040503050406030204" pitchFamily="18" charset="0"/>
                        <a:ea typeface="SimSun" panose="02010600030101010101" pitchFamily="2" charset="-122"/>
                      </a:rPr>
                      <m:t>𝑛</m:t>
                    </m:r>
                  </m:oMath>
                </a14:m>
                <a:r>
                  <a:rPr lang="en-US" sz="2400" dirty="0">
                    <a:latin typeface="Times New Roman" panose="02020603050405020304" pitchFamily="18" charset="0"/>
                    <a:ea typeface="SimSun" panose="02010600030101010101" pitchFamily="2" charset="-122"/>
                  </a:rPr>
                  <a:t> model’s parameters during training (i.e., each model state </a:t>
                </a:r>
                <a14:m>
                  <m:oMath xmlns:m="http://schemas.openxmlformats.org/officeDocument/2006/math">
                    <m:r>
                      <a:rPr lang="en-US" sz="2400" i="1">
                        <a:latin typeface="Cambria Math" panose="02040503050406030204" pitchFamily="18" charset="0"/>
                        <a:ea typeface="SimSun" panose="02010600030101010101" pitchFamily="2" charset="-122"/>
                      </a:rPr>
                      <m:t>𝑆</m:t>
                    </m:r>
                    <m:r>
                      <a:rPr lang="en-US" sz="2400" i="1">
                        <a:latin typeface="Cambria Math" panose="02040503050406030204" pitchFamily="18" charset="0"/>
                        <a:ea typeface="SimSun" panose="02010600030101010101" pitchFamily="2" charset="-122"/>
                      </a:rPr>
                      <m:t>(</m:t>
                    </m:r>
                    <m:r>
                      <a:rPr lang="en-US" sz="2400" i="1">
                        <a:latin typeface="Cambria Math" panose="02040503050406030204" pitchFamily="18" charset="0"/>
                        <a:ea typeface="SimSun" panose="02010600030101010101" pitchFamily="2" charset="-122"/>
                      </a:rPr>
                      <m:t>𝑡</m:t>
                    </m:r>
                    <m:r>
                      <a:rPr lang="en-US" sz="2400" i="1">
                        <a:latin typeface="Cambria Math" panose="02040503050406030204" pitchFamily="18" charset="0"/>
                        <a:ea typeface="SimSun" panose="02010600030101010101" pitchFamily="2" charset="-122"/>
                      </a:rPr>
                      <m:t>)</m:t>
                    </m:r>
                  </m:oMath>
                </a14:m>
                <a:r>
                  <a:rPr lang="en-US" sz="2400" dirty="0">
                    <a:latin typeface="Times New Roman" panose="02020603050405020304" pitchFamily="18" charset="0"/>
                    <a:ea typeface="SimSun" panose="02010600030101010101" pitchFamily="2" charset="-122"/>
                  </a:rPr>
                  <a:t> is a point in </a:t>
                </a:r>
                <a14:m>
                  <m:oMath xmlns:m="http://schemas.openxmlformats.org/officeDocument/2006/math">
                    <m:r>
                      <a:rPr lang="en-US" sz="2400" i="1" smtClean="0">
                        <a:latin typeface="Cambria Math" panose="02040503050406030204" pitchFamily="18" charset="0"/>
                        <a:ea typeface="SimSun" panose="02010600030101010101" pitchFamily="2" charset="-122"/>
                      </a:rPr>
                      <m:t>𝑛</m:t>
                    </m:r>
                  </m:oMath>
                </a14:m>
                <a:r>
                  <a:rPr lang="en-US" sz="2400" dirty="0">
                    <a:latin typeface="Times New Roman" panose="02020603050405020304" pitchFamily="18" charset="0"/>
                    <a:ea typeface="SimSun" panose="02010600030101010101" pitchFamily="2" charset="-122"/>
                  </a:rPr>
                  <a:t>-dimensional space of parameters at each training iteration </a:t>
                </a:r>
                <a14:m>
                  <m:oMath xmlns:m="http://schemas.openxmlformats.org/officeDocument/2006/math">
                    <m:r>
                      <a:rPr lang="en-US" sz="2400" i="1" smtClean="0">
                        <a:latin typeface="Cambria Math" panose="02040503050406030204" pitchFamily="18" charset="0"/>
                        <a:ea typeface="SimSun" panose="02010600030101010101" pitchFamily="2" charset="-122"/>
                      </a:rPr>
                      <m:t>𝑡</m:t>
                    </m:r>
                  </m:oMath>
                </a14:m>
                <a:r>
                  <a:rPr lang="en-US" sz="2400" dirty="0">
                    <a:latin typeface="Times New Roman" panose="02020603050405020304" pitchFamily="18" charset="0"/>
                    <a:ea typeface="SimSun" panose="02010600030101010101" pitchFamily="2" charset="-122"/>
                  </a:rPr>
                  <a:t>). A rich, diverse trajectory can represent broader exploration of the parameter space, increasing the likelihood of finding a more robust solution that generalizes well. Homogeneous trajectories, on the other hand, risk overfitting to local patterns in the training data, resulting in a less flexible model.</a:t>
                </a:r>
                <a:endParaRPr lang="fi-FI" sz="2400">
                  <a:latin typeface="Times New Roman" panose="02020603050405020304" pitchFamily="18" charset="0"/>
                  <a:ea typeface="SimSun" panose="02010600030101010101" pitchFamily="2" charset="-122"/>
                </a:endParaRPr>
              </a:p>
            </p:txBody>
          </p:sp>
        </mc:Choice>
        <mc:Fallback xmlns="">
          <p:sp>
            <p:nvSpPr>
              <p:cNvPr id="18" name="Rectangle 17"/>
              <p:cNvSpPr>
                <a:spLocks noRot="1" noChangeAspect="1" noMove="1" noResize="1" noEditPoints="1" noAdjustHandles="1" noChangeArrowheads="1" noChangeShapeType="1" noTextEdit="1"/>
              </p:cNvSpPr>
              <p:nvPr/>
            </p:nvSpPr>
            <p:spPr>
              <a:xfrm>
                <a:off x="64834" y="4635550"/>
                <a:ext cx="12053595" cy="1938992"/>
              </a:xfrm>
              <a:prstGeom prst="rect">
                <a:avLst/>
              </a:prstGeom>
              <a:blipFill>
                <a:blip r:embed="rId2"/>
                <a:stretch>
                  <a:fillRect l="-707" t="-1858" r="-656" b="-5263"/>
                </a:stretch>
              </a:blipFill>
              <a:ln w="25400">
                <a:solidFill>
                  <a:schemeClr val="tx1"/>
                </a:solidFill>
              </a:ln>
            </p:spPr>
            <p:txBody>
              <a:bodyPr/>
              <a:lstStyle/>
              <a:p>
                <a:r>
                  <a:rPr lang="en-US">
                    <a:noFill/>
                  </a:rPr>
                  <a:t> </a:t>
                </a:r>
              </a:p>
            </p:txBody>
          </p:sp>
        </mc:Fallback>
      </mc:AlternateContent>
      <p:grpSp>
        <p:nvGrpSpPr>
          <p:cNvPr id="2051" name="Group 2050"/>
          <p:cNvGrpSpPr/>
          <p:nvPr/>
        </p:nvGrpSpPr>
        <p:grpSpPr>
          <a:xfrm>
            <a:off x="1324304" y="926078"/>
            <a:ext cx="4603531" cy="2111408"/>
            <a:chOff x="1492469" y="820978"/>
            <a:chExt cx="4603531" cy="2111408"/>
          </a:xfrm>
        </p:grpSpPr>
        <p:sp>
          <p:nvSpPr>
            <p:cNvPr id="2048" name="Rounded Rectangle 2047"/>
            <p:cNvSpPr/>
            <p:nvPr/>
          </p:nvSpPr>
          <p:spPr>
            <a:xfrm>
              <a:off x="1492469" y="820978"/>
              <a:ext cx="4603531" cy="2111408"/>
            </a:xfrm>
            <a:prstGeom prst="roundRect">
              <a:avLst>
                <a:gd name="adj" fmla="val 710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92469" y="953004"/>
              <a:ext cx="3173543"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“Homogeneity”</a:t>
              </a:r>
              <a:endParaRPr lang="en-US" sz="3200" b="1" noProof="0"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vs.</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“Variability”</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3">
              <a:clrChange>
                <a:clrFrom>
                  <a:srgbClr val="FFFFFF"/>
                </a:clrFrom>
                <a:clrTo>
                  <a:srgbClr val="FFFFFF">
                    <a:alpha val="0"/>
                  </a:srgbClr>
                </a:clrTo>
              </a:clrChange>
            </a:blip>
            <a:stretch>
              <a:fillRect/>
            </a:stretch>
          </p:blipFill>
          <p:spPr>
            <a:xfrm>
              <a:off x="4886894" y="1944272"/>
              <a:ext cx="866216" cy="910354"/>
            </a:xfrm>
            <a:prstGeom prst="rect">
              <a:avLst/>
            </a:prstGeom>
          </p:spPr>
        </p:pic>
        <p:pic>
          <p:nvPicPr>
            <p:cNvPr id="30" name="Picture 29"/>
            <p:cNvPicPr>
              <a:picLocks noChangeAspect="1"/>
            </p:cNvPicPr>
            <p:nvPr/>
          </p:nvPicPr>
          <p:blipFill>
            <a:blip r:embed="rId4">
              <a:clrChange>
                <a:clrFrom>
                  <a:srgbClr val="FFFFFF"/>
                </a:clrFrom>
                <a:clrTo>
                  <a:srgbClr val="FFFFFF">
                    <a:alpha val="0"/>
                  </a:srgbClr>
                </a:clrTo>
              </a:clrChange>
            </a:blip>
            <a:stretch>
              <a:fillRect/>
            </a:stretch>
          </p:blipFill>
          <p:spPr>
            <a:xfrm>
              <a:off x="4887111" y="957237"/>
              <a:ext cx="843015" cy="872261"/>
            </a:xfrm>
            <a:prstGeom prst="rect">
              <a:avLst/>
            </a:prstGeom>
          </p:spPr>
        </p:pic>
        <p:sp>
          <p:nvSpPr>
            <p:cNvPr id="2049" name="Rectangle 2048"/>
            <p:cNvSpPr/>
            <p:nvPr/>
          </p:nvSpPr>
          <p:spPr>
            <a:xfrm>
              <a:off x="4886895" y="1834982"/>
              <a:ext cx="874218" cy="16902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2" name="Group 2051"/>
          <p:cNvGrpSpPr/>
          <p:nvPr/>
        </p:nvGrpSpPr>
        <p:grpSpPr>
          <a:xfrm>
            <a:off x="7175870" y="151796"/>
            <a:ext cx="4858479" cy="2707016"/>
            <a:chOff x="7207400" y="109756"/>
            <a:chExt cx="4858479" cy="2707016"/>
          </a:xfrm>
        </p:grpSpPr>
        <p:grpSp>
          <p:nvGrpSpPr>
            <p:cNvPr id="20" name="Group 19"/>
            <p:cNvGrpSpPr/>
            <p:nvPr/>
          </p:nvGrpSpPr>
          <p:grpSpPr>
            <a:xfrm>
              <a:off x="7207400" y="109756"/>
              <a:ext cx="4858479" cy="2707016"/>
              <a:chOff x="7217910" y="46696"/>
              <a:chExt cx="4858479" cy="2707016"/>
            </a:xfrm>
          </p:grpSpPr>
          <p:pic>
            <p:nvPicPr>
              <p:cNvPr id="2054" name="Picture 6" descr="Animated Plot [Created by Autho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7036" y="46697"/>
                <a:ext cx="3609353" cy="27070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7217910" y="290516"/>
                <a:ext cx="2082308" cy="2105837"/>
              </a:xfrm>
              <a:prstGeom prst="rect">
                <a:avLst/>
              </a:prstGeom>
            </p:spPr>
          </p:pic>
          <p:sp>
            <p:nvSpPr>
              <p:cNvPr id="15" name="Rectangle 14"/>
              <p:cNvSpPr/>
              <p:nvPr/>
            </p:nvSpPr>
            <p:spPr>
              <a:xfrm rot="19067281">
                <a:off x="7872275" y="864573"/>
                <a:ext cx="1184940"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Model</a:t>
                </a:r>
              </a:p>
            </p:txBody>
          </p:sp>
          <p:sp>
            <p:nvSpPr>
              <p:cNvPr id="16" name="TextBox 15"/>
              <p:cNvSpPr txBox="1"/>
              <p:nvPr/>
            </p:nvSpPr>
            <p:spPr>
              <a:xfrm>
                <a:off x="9585429" y="46696"/>
                <a:ext cx="548085" cy="230832"/>
              </a:xfrm>
              <a:prstGeom prst="rect">
                <a:avLst/>
              </a:prstGeom>
              <a:noFill/>
            </p:spPr>
            <p:txBody>
              <a:bodyPr wrap="square" rtlCol="0">
                <a:spAutoFit/>
              </a:bodyPr>
              <a:lstStyle/>
              <a:p>
                <a:pPr algn="r"/>
                <a:r>
                  <a:rPr lang="en-US" sz="900" dirty="0">
                    <a:cs typeface="Arial" panose="020B0604020202020204" pitchFamily="34" charset="0"/>
                  </a:rPr>
                  <a:t>Model</a:t>
                </a:r>
              </a:p>
            </p:txBody>
          </p:sp>
        </p:grpSp>
        <mc:AlternateContent xmlns:mc="http://schemas.openxmlformats.org/markup-compatibility/2006" xmlns:a14="http://schemas.microsoft.com/office/drawing/2010/main">
          <mc:Choice Requires="a14">
            <p:sp>
              <p:nvSpPr>
                <p:cNvPr id="4" name="Rectangle 3"/>
                <p:cNvSpPr/>
                <p:nvPr/>
              </p:nvSpPr>
              <p:spPr>
                <a:xfrm>
                  <a:off x="9836981" y="700877"/>
                  <a:ext cx="1056700"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8000" b="1" i="1">
                            <a:latin typeface="Cambria Math" panose="02040503050406030204" pitchFamily="18" charset="0"/>
                          </a:rPr>
                          <m:t>𝜽</m:t>
                        </m:r>
                      </m:oMath>
                    </m:oMathPara>
                  </a14:m>
                  <a:endParaRPr lang="en-US" sz="8000" b="1" dirty="0"/>
                </a:p>
              </p:txBody>
            </p:sp>
          </mc:Choice>
          <mc:Fallback xmlns="">
            <p:sp>
              <p:nvSpPr>
                <p:cNvPr id="4" name="Rectangle 3"/>
                <p:cNvSpPr>
                  <a:spLocks noRot="1" noChangeAspect="1" noMove="1" noResize="1" noEditPoints="1" noAdjustHandles="1" noChangeArrowheads="1" noChangeShapeType="1" noTextEdit="1"/>
                </p:cNvSpPr>
                <p:nvPr/>
              </p:nvSpPr>
              <p:spPr>
                <a:xfrm>
                  <a:off x="9836981" y="700877"/>
                  <a:ext cx="1056700" cy="13234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7740460" y="700877"/>
                  <a:ext cx="3818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chemeClr val="bg1"/>
                            </a:solidFill>
                            <a:latin typeface="Cambria Math" panose="02040503050406030204" pitchFamily="18" charset="0"/>
                          </a:rPr>
                          <m:t>𝜽</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7740460" y="700877"/>
                  <a:ext cx="38183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606515" y="1530742"/>
                  <a:ext cx="3818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chemeClr val="bg1"/>
                            </a:solidFill>
                            <a:latin typeface="Cambria Math" panose="02040503050406030204" pitchFamily="18" charset="0"/>
                          </a:rPr>
                          <m:t>𝜽</m:t>
                        </m:r>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8606515" y="1530742"/>
                  <a:ext cx="38183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9598218" y="2384605"/>
                  <a:ext cx="422936" cy="3125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400" b="1" i="1" smtClean="0">
                                <a:latin typeface="Cambria Math" panose="02040503050406030204" pitchFamily="18" charset="0"/>
                              </a:rPr>
                            </m:ctrlPr>
                          </m:sSupPr>
                          <m:e>
                            <m:r>
                              <a:rPr lang="en-US" sz="1400" b="1" i="1">
                                <a:latin typeface="Cambria Math" panose="02040503050406030204" pitchFamily="18" charset="0"/>
                              </a:rPr>
                              <m:t>𝜽</m:t>
                            </m:r>
                          </m:e>
                          <m:sup>
                            <m:r>
                              <a:rPr lang="en-US" sz="1400" b="1" i="1" smtClean="0">
                                <a:latin typeface="Cambria Math" panose="02040503050406030204" pitchFamily="18" charset="0"/>
                              </a:rPr>
                              <m:t>𝟏</m:t>
                            </m:r>
                          </m:sup>
                        </m:sSup>
                      </m:oMath>
                    </m:oMathPara>
                  </a14:m>
                  <a:endParaRPr lang="en-US" sz="1400" b="1" dirty="0"/>
                </a:p>
              </p:txBody>
            </p:sp>
          </mc:Choice>
          <mc:Fallback xmlns="">
            <p:sp>
              <p:nvSpPr>
                <p:cNvPr id="38" name="Rectangle 37"/>
                <p:cNvSpPr>
                  <a:spLocks noRot="1" noChangeAspect="1" noMove="1" noResize="1" noEditPoints="1" noAdjustHandles="1" noChangeArrowheads="1" noChangeShapeType="1" noTextEdit="1"/>
                </p:cNvSpPr>
                <p:nvPr/>
              </p:nvSpPr>
              <p:spPr>
                <a:xfrm>
                  <a:off x="9598218" y="2384605"/>
                  <a:ext cx="422936" cy="3125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11384443" y="1102509"/>
                  <a:ext cx="422936" cy="312586"/>
                </a:xfrm>
                <a:prstGeom prst="rect">
                  <a:avLst/>
                </a:prstGeom>
                <a:noFill/>
              </p:spPr>
              <p:txBody>
                <a:bodyPr wrap="none">
                  <a:spAutoFit/>
                </a:bodyPr>
                <a:lstStyle/>
                <a:p>
                  <a:pPr/>
                  <a14:m>
                    <m:oMathPara xmlns:m="http://schemas.openxmlformats.org/officeDocument/2006/math">
                      <m:oMathParaPr>
                        <m:jc m:val="left"/>
                      </m:oMathParaPr>
                      <m:oMath xmlns:m="http://schemas.openxmlformats.org/officeDocument/2006/math">
                        <m:sSup>
                          <m:sSupPr>
                            <m:ctrlPr>
                              <a:rPr lang="en-US" sz="1400" b="1" i="1" smtClean="0">
                                <a:latin typeface="Cambria Math" panose="02040503050406030204" pitchFamily="18" charset="0"/>
                              </a:rPr>
                            </m:ctrlPr>
                          </m:sSupPr>
                          <m:e>
                            <m:r>
                              <a:rPr lang="en-US" sz="1400" b="1" i="1">
                                <a:latin typeface="Cambria Math" panose="02040503050406030204" pitchFamily="18" charset="0"/>
                              </a:rPr>
                              <m:t>𝜽</m:t>
                            </m:r>
                          </m:e>
                          <m:sup>
                            <m:r>
                              <a:rPr lang="en-US" sz="1400" b="1" i="1" smtClean="0">
                                <a:latin typeface="Cambria Math" panose="02040503050406030204" pitchFamily="18" charset="0"/>
                              </a:rPr>
                              <m:t>𝟐</m:t>
                            </m:r>
                          </m:sup>
                        </m:sSup>
                      </m:oMath>
                    </m:oMathPara>
                  </a14:m>
                  <a:endParaRPr lang="en-US" sz="1400" b="1" dirty="0"/>
                </a:p>
              </p:txBody>
            </p:sp>
          </mc:Choice>
          <mc:Fallback xmlns="">
            <p:sp>
              <p:nvSpPr>
                <p:cNvPr id="39" name="Rectangle 38"/>
                <p:cNvSpPr>
                  <a:spLocks noRot="1" noChangeAspect="1" noMove="1" noResize="1" noEditPoints="1" noAdjustHandles="1" noChangeArrowheads="1" noChangeShapeType="1" noTextEdit="1"/>
                </p:cNvSpPr>
                <p:nvPr/>
              </p:nvSpPr>
              <p:spPr>
                <a:xfrm>
                  <a:off x="11384443" y="1102509"/>
                  <a:ext cx="422936" cy="312586"/>
                </a:xfrm>
                <a:prstGeom prst="rect">
                  <a:avLst/>
                </a:prstGeom>
                <a:blipFill>
                  <a:blip r:embed="rId11"/>
                  <a:stretch>
                    <a:fillRect/>
                  </a:stretch>
                </a:blipFill>
              </p:spPr>
              <p:txBody>
                <a:bodyPr/>
                <a:lstStyle/>
                <a:p>
                  <a:r>
                    <a:rPr lang="en-US">
                      <a:noFill/>
                    </a:rPr>
                    <a:t> </a:t>
                  </a:r>
                </a:p>
              </p:txBody>
            </p:sp>
          </mc:Fallback>
        </mc:AlternateContent>
      </p:grpSp>
      <p:grpSp>
        <p:nvGrpSpPr>
          <p:cNvPr id="2055" name="Group 2054"/>
          <p:cNvGrpSpPr/>
          <p:nvPr/>
        </p:nvGrpSpPr>
        <p:grpSpPr>
          <a:xfrm>
            <a:off x="1419713" y="3046729"/>
            <a:ext cx="9006544" cy="1445848"/>
            <a:chOff x="452766" y="3046729"/>
            <a:chExt cx="9006544" cy="1445848"/>
          </a:xfrm>
        </p:grpSpPr>
        <p:pic>
          <p:nvPicPr>
            <p:cNvPr id="21" name="Picture 20"/>
            <p:cNvPicPr>
              <a:picLocks noChangeAspect="1"/>
            </p:cNvPicPr>
            <p:nvPr/>
          </p:nvPicPr>
          <p:blipFill>
            <a:blip r:embed="rId12"/>
            <a:stretch>
              <a:fillRect/>
            </a:stretch>
          </p:blipFill>
          <p:spPr>
            <a:xfrm>
              <a:off x="2648606" y="3046729"/>
              <a:ext cx="6810704" cy="1445848"/>
            </a:xfrm>
            <a:prstGeom prst="rect">
              <a:avLst/>
            </a:prstGeom>
          </p:spPr>
        </p:pic>
        <p:pic>
          <p:nvPicPr>
            <p:cNvPr id="2053" name="Picture 2052"/>
            <p:cNvPicPr>
              <a:picLocks noChangeAspect="1"/>
            </p:cNvPicPr>
            <p:nvPr/>
          </p:nvPicPr>
          <p:blipFill>
            <a:blip r:embed="rId13">
              <a:clrChange>
                <a:clrFrom>
                  <a:srgbClr val="FFFFFF"/>
                </a:clrFrom>
                <a:clrTo>
                  <a:srgbClr val="FFFFFF">
                    <a:alpha val="0"/>
                  </a:srgbClr>
                </a:clrTo>
              </a:clrChange>
            </a:blip>
            <a:stretch>
              <a:fillRect/>
            </a:stretch>
          </p:blipFill>
          <p:spPr>
            <a:xfrm>
              <a:off x="452766" y="3260065"/>
              <a:ext cx="1743075" cy="1019175"/>
            </a:xfrm>
            <a:prstGeom prst="rect">
              <a:avLst/>
            </a:prstGeom>
          </p:spPr>
        </p:pic>
      </p:grpSp>
    </p:spTree>
    <p:extLst>
      <p:ext uri="{BB962C8B-B14F-4D97-AF65-F5344CB8AC3E}">
        <p14:creationId xmlns:p14="http://schemas.microsoft.com/office/powerpoint/2010/main" val="206071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50980" y="2195159"/>
                <a:ext cx="6096000" cy="3693319"/>
              </a:xfrm>
              <a:prstGeom prst="rect">
                <a:avLst/>
              </a:prstGeom>
              <a:solidFill>
                <a:schemeClr val="bg1">
                  <a:lumMod val="95000"/>
                </a:schemeClr>
              </a:solidFill>
              <a:ln w="25400">
                <a:solidFill>
                  <a:schemeClr val="tx1"/>
                </a:solidFill>
              </a:ln>
            </p:spPr>
            <p:txBody>
              <a:bodyPr>
                <a:spAutoFit/>
              </a:bodyPr>
              <a:lstStyle/>
              <a:p>
                <a:pPr algn="just"/>
                <a:r>
                  <a:rPr lang="en-US" dirty="0">
                    <a:latin typeface="Times New Roman" panose="02020603050405020304" pitchFamily="18" charset="0"/>
                    <a:ea typeface="SimSun" panose="02010600030101010101" pitchFamily="2" charset="-122"/>
                  </a:rPr>
                  <a:t>Traditional NN training paradigm can be seen as guided by an “Exploitation Expert” — an agent who uses training data to shape the learning trajectory. The Exploitation Expert evaluates the model’s performance by processing data in batches, calculating losses, and providing corrective feedback to nudge </a:t>
                </a:r>
                <a14:m>
                  <m:oMath xmlns:m="http://schemas.openxmlformats.org/officeDocument/2006/math">
                    <m:r>
                      <a:rPr lang="en-US" i="1">
                        <a:latin typeface="Cambria Math" panose="02040503050406030204" pitchFamily="18" charset="0"/>
                        <a:ea typeface="SimSun" panose="02010600030101010101" pitchFamily="2" charset="-122"/>
                        <a:cs typeface="Times New Roman" panose="02020603050405020304" pitchFamily="18" charset="0"/>
                      </a:rPr>
                      <m:t>𝑆</m:t>
                    </m:r>
                    <m:r>
                      <a:rPr lang="en-US" i="1">
                        <a:latin typeface="Cambria Math" panose="02040503050406030204" pitchFamily="18" charset="0"/>
                        <a:ea typeface="SimSun" panose="02010600030101010101" pitchFamily="2" charset="-122"/>
                        <a:cs typeface="Times New Roman" panose="02020603050405020304" pitchFamily="18" charset="0"/>
                      </a:rPr>
                      <m:t>(</m:t>
                    </m:r>
                    <m:r>
                      <a:rPr lang="en-US" i="1">
                        <a:latin typeface="Cambria Math" panose="02040503050406030204" pitchFamily="18" charset="0"/>
                        <a:ea typeface="SimSun" panose="02010600030101010101" pitchFamily="2" charset="-122"/>
                        <a:cs typeface="Times New Roman" panose="02020603050405020304" pitchFamily="18" charset="0"/>
                      </a:rPr>
                      <m:t>𝑡</m:t>
                    </m:r>
                    <m:r>
                      <a:rPr lang="en-US" i="1">
                        <a:latin typeface="Cambria Math" panose="02040503050406030204" pitchFamily="18" charset="0"/>
                        <a:ea typeface="SimSun" panose="02010600030101010101" pitchFamily="2" charset="-122"/>
                        <a:cs typeface="Times New Roman" panose="02020603050405020304" pitchFamily="18" charset="0"/>
                      </a:rPr>
                      <m:t>)</m:t>
                    </m:r>
                  </m:oMath>
                </a14:m>
                <a:r>
                  <a:rPr lang="en-US" dirty="0">
                    <a:latin typeface="Times New Roman" panose="02020603050405020304" pitchFamily="18" charset="0"/>
                    <a:ea typeface="SimSun" panose="02010600030101010101" pitchFamily="2" charset="-122"/>
                  </a:rPr>
                  <a:t> toward states that reduce error. This process is focused on using known information to improve the model, ensuring that it gets better at the specific task. However, this approach tends to prioritize minimizing the immediate loss over the variability of the trajectory itself. Over time, the model may settle into a “homogeneous” learning path, where it converges too quickly to a suboptimal solution and not explores alternative parameter configurations that could lead to better generalization.</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50980" y="2195159"/>
                <a:ext cx="6096000" cy="3693319"/>
              </a:xfrm>
              <a:prstGeom prst="rect">
                <a:avLst/>
              </a:prstGeom>
              <a:blipFill>
                <a:blip r:embed="rId2"/>
                <a:stretch>
                  <a:fillRect l="-697" t="-492" r="-598" b="-1148"/>
                </a:stretch>
              </a:blipFill>
              <a:ln w="25400">
                <a:solidFill>
                  <a:schemeClr val="tx1"/>
                </a:solidFill>
              </a:ln>
            </p:spPr>
            <p:txBody>
              <a:bodyPr/>
              <a:lstStyle/>
              <a:p>
                <a:r>
                  <a:rPr lang="en-US">
                    <a:noFill/>
                  </a:rPr>
                  <a:t> </a:t>
                </a:r>
              </a:p>
            </p:txBody>
          </p:sp>
        </mc:Fallback>
      </mc:AlternateContent>
      <p:grpSp>
        <p:nvGrpSpPr>
          <p:cNvPr id="5" name="Group 4"/>
          <p:cNvGrpSpPr/>
          <p:nvPr/>
        </p:nvGrpSpPr>
        <p:grpSpPr>
          <a:xfrm>
            <a:off x="9156090" y="110928"/>
            <a:ext cx="2386251" cy="5577854"/>
            <a:chOff x="8977415" y="511621"/>
            <a:chExt cx="2386251" cy="5577854"/>
          </a:xfrm>
        </p:grpSpPr>
        <p:grpSp>
          <p:nvGrpSpPr>
            <p:cNvPr id="6" name="Group 5"/>
            <p:cNvGrpSpPr/>
            <p:nvPr/>
          </p:nvGrpSpPr>
          <p:grpSpPr>
            <a:xfrm>
              <a:off x="8977415" y="511621"/>
              <a:ext cx="2286000" cy="2920717"/>
              <a:chOff x="8977415" y="511621"/>
              <a:chExt cx="2286000" cy="2920717"/>
            </a:xfrm>
          </p:grpSpPr>
          <p:pic>
            <p:nvPicPr>
              <p:cNvPr id="8" name="Picture 3"/>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977415" y="511621"/>
                <a:ext cx="2286000" cy="292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208275" y="1748136"/>
                <a:ext cx="47801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L</a:t>
                </a:r>
              </a:p>
            </p:txBody>
          </p:sp>
          <p:cxnSp>
            <p:nvCxnSpPr>
              <p:cNvPr id="10" name="Straight Connector 9"/>
              <p:cNvCxnSpPr/>
              <p:nvPr/>
            </p:nvCxnSpPr>
            <p:spPr>
              <a:xfrm rot="-300000" flipV="1">
                <a:off x="10342166" y="2081056"/>
                <a:ext cx="147145" cy="136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5"/>
            <a:stretch>
              <a:fillRect/>
            </a:stretch>
          </p:blipFill>
          <p:spPr>
            <a:xfrm>
              <a:off x="9626306" y="3445111"/>
              <a:ext cx="1737360" cy="2644364"/>
            </a:xfrm>
            <a:prstGeom prst="rect">
              <a:avLst/>
            </a:prstGeom>
          </p:spPr>
        </p:pic>
      </p:grpSp>
      <p:grpSp>
        <p:nvGrpSpPr>
          <p:cNvPr id="16" name="Group 15"/>
          <p:cNvGrpSpPr/>
          <p:nvPr/>
        </p:nvGrpSpPr>
        <p:grpSpPr>
          <a:xfrm>
            <a:off x="6446673" y="1950584"/>
            <a:ext cx="3294785" cy="2672437"/>
            <a:chOff x="6446673" y="1950584"/>
            <a:chExt cx="3294785" cy="2672437"/>
          </a:xfrm>
        </p:grpSpPr>
        <p:pic>
          <p:nvPicPr>
            <p:cNvPr id="11" name="Picture 2" descr="File:Gradient descent.gif - Wikimedia Comm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6673" y="1950584"/>
              <a:ext cx="3294785" cy="26724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91068" y="2601510"/>
              <a:ext cx="1401346" cy="923330"/>
            </a:xfrm>
            <a:prstGeom prst="rect">
              <a:avLst/>
            </a:prstGeom>
            <a:noFill/>
          </p:spPr>
          <p:txBody>
            <a:bodyPr wrap="none" lIns="91440" tIns="45720" rIns="91440" bIns="45720">
              <a:spAutoFit/>
            </a:bodyPr>
            <a:lstStyle/>
            <a:p>
              <a:pPr algn="ctr"/>
              <a:r>
                <a:rPr lang="en-US" sz="5400" b="1" cap="none" spc="0" dirty="0">
                  <a:ln w="0"/>
                  <a:solidFill>
                    <a:schemeClr val="tx1">
                      <a:lumMod val="50000"/>
                      <a:lumOff val="50000"/>
                    </a:schemeClr>
                  </a:solidFill>
                  <a:effectLst>
                    <a:outerShdw blurRad="38100" dist="19050" dir="2700000" algn="tl" rotWithShape="0">
                      <a:schemeClr val="dk1">
                        <a:alpha val="40000"/>
                      </a:schemeClr>
                    </a:outerShdw>
                  </a:effectLst>
                </a:rPr>
                <a:t>Loss</a:t>
              </a:r>
            </a:p>
          </p:txBody>
        </p:sp>
      </p:grpSp>
      <mc:AlternateContent xmlns:mc="http://schemas.openxmlformats.org/markup-compatibility/2006" xmlns:a14="http://schemas.microsoft.com/office/drawing/2010/main">
        <mc:Choice Requires="a14">
          <p:sp>
            <p:nvSpPr>
              <p:cNvPr id="13" name="Rectangle 12"/>
              <p:cNvSpPr/>
              <p:nvPr/>
            </p:nvSpPr>
            <p:spPr>
              <a:xfrm>
                <a:off x="8282152" y="5899139"/>
                <a:ext cx="3865281" cy="730136"/>
              </a:xfrm>
              <a:prstGeom prst="rect">
                <a:avLst/>
              </a:prstGeom>
            </p:spPr>
            <p:txBody>
              <a:bodyPr wrap="square">
                <a:spAutoFit/>
              </a:bodyPr>
              <a:lstStyle/>
              <a:p>
                <a14:m>
                  <m:oMath xmlns:m="http://schemas.openxmlformats.org/officeDocument/2006/math">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b="1" i="1">
                            <a:solidFill>
                              <a:srgbClr val="FF0000"/>
                            </a:solidFill>
                            <a:effectLst/>
                            <a:latin typeface="Cambria Math" panose="02040503050406030204" pitchFamily="18" charset="0"/>
                          </a:rPr>
                        </m:ctrlPr>
                      </m:sSubPr>
                      <m:e>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𝜼</m:t>
                        </m:r>
                      </m:e>
                      <m:sub>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𝑳</m:t>
                        </m:r>
                      </m:sub>
                    </m:sSub>
                    <m:sSub>
                      <m:sSubPr>
                        <m:ctrlPr>
                          <a:rPr lang="fi-FI" sz="2400" b="1" i="1">
                            <a:solidFill>
                              <a:srgbClr val="FF0000"/>
                            </a:solidFill>
                            <a:effectLst/>
                            <a:latin typeface="Cambria Math" panose="02040503050406030204" pitchFamily="18" charset="0"/>
                          </a:rPr>
                        </m:ctrlPr>
                      </m:sSubPr>
                      <m:e>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e>
                      <m:sub>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𝜽</m:t>
                        </m:r>
                      </m:sub>
                    </m:sSub>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𝑳</m:t>
                    </m:r>
                    <m:d>
                      <m:dPr>
                        <m:ctrlPr>
                          <a:rPr lang="fi-FI" sz="2400" b="1" i="1">
                            <a:solidFill>
                              <a:srgbClr val="FF0000"/>
                            </a:solidFill>
                            <a:effectLst/>
                            <a:latin typeface="Cambria Math" panose="02040503050406030204" pitchFamily="18" charset="0"/>
                          </a:rPr>
                        </m:ctrlPr>
                      </m:dPr>
                      <m:e>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𝒕</m:t>
                        </m:r>
                      </m:e>
                    </m:d>
                  </m:oMath>
                </a14:m>
                <a:r>
                  <a:rPr lang="en-US" dirty="0">
                    <a:latin typeface="Times New Roman" panose="02020603050405020304" pitchFamily="18" charset="0"/>
                    <a:ea typeface="SimSun" panose="02010600030101010101" pitchFamily="2" charset="-122"/>
                  </a:rPr>
                  <a:t>, where </a:t>
                </a:r>
                <a14:m>
                  <m:oMath xmlns:m="http://schemas.openxmlformats.org/officeDocument/2006/math">
                    <m:sSub>
                      <m:sSubPr>
                        <m:ctrlPr>
                          <a:rPr lang="fi-FI" i="1">
                            <a:effectLst/>
                            <a:latin typeface="Cambria Math" panose="02040503050406030204" pitchFamily="18" charset="0"/>
                          </a:rPr>
                        </m:ctrlPr>
                      </m:sSubPr>
                      <m:e>
                        <m:r>
                          <a:rPr lang="en-US" i="1">
                            <a:latin typeface="Cambria Math" panose="02040503050406030204" pitchFamily="18" charset="0"/>
                            <a:ea typeface="SimSun" panose="02010600030101010101" pitchFamily="2" charset="-122"/>
                            <a:cs typeface="Times New Roman" panose="02020603050405020304" pitchFamily="18" charset="0"/>
                          </a:rPr>
                          <m:t>𝜂</m:t>
                        </m:r>
                      </m:e>
                      <m:sub>
                        <m:r>
                          <a:rPr lang="en-US" i="1">
                            <a:latin typeface="Cambria Math" panose="02040503050406030204" pitchFamily="18" charset="0"/>
                            <a:ea typeface="SimSun" panose="02010600030101010101" pitchFamily="2" charset="-122"/>
                            <a:cs typeface="Times New Roman" panose="02020603050405020304" pitchFamily="18" charset="0"/>
                          </a:rPr>
                          <m:t>𝐿</m:t>
                        </m:r>
                      </m:sub>
                    </m:sSub>
                  </m:oMath>
                </a14:m>
                <a:r>
                  <a:rPr lang="en-US" dirty="0">
                    <a:latin typeface="Times New Roman" panose="02020603050405020304" pitchFamily="18" charset="0"/>
                    <a:ea typeface="SimSun" panose="02010600030101010101" pitchFamily="2" charset="-122"/>
                  </a:rPr>
                  <a:t> is the learning rate for Loss minimization.</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8282152" y="5899139"/>
                <a:ext cx="3865281" cy="730136"/>
              </a:xfrm>
              <a:prstGeom prst="rect">
                <a:avLst/>
              </a:prstGeom>
              <a:blipFill>
                <a:blip r:embed="rId7"/>
                <a:stretch>
                  <a:fillRect l="-1420" r="-315" b="-12605"/>
                </a:stretch>
              </a:blipFill>
            </p:spPr>
            <p:txBody>
              <a:bodyPr/>
              <a:lstStyle/>
              <a:p>
                <a:r>
                  <a:rPr lang="en-US">
                    <a:noFill/>
                  </a:rPr>
                  <a:t> </a:t>
                </a:r>
              </a:p>
            </p:txBody>
          </p:sp>
        </mc:Fallback>
      </mc:AlternateContent>
      <p:sp>
        <p:nvSpPr>
          <p:cNvPr id="14" name="Rectangle 13"/>
          <p:cNvSpPr/>
          <p:nvPr/>
        </p:nvSpPr>
        <p:spPr>
          <a:xfrm>
            <a:off x="150980" y="84827"/>
            <a:ext cx="8131172" cy="954107"/>
          </a:xfrm>
          <a:prstGeom prst="rect">
            <a:avLst/>
          </a:prstGeom>
        </p:spPr>
        <p:txBody>
          <a:bodyPr wrap="square">
            <a:spAutoFit/>
          </a:bodyPr>
          <a:lstStyle/>
          <a:p>
            <a:r>
              <a:rPr lang="en-GB" sz="2800" b="1">
                <a:solidFill>
                  <a:srgbClr val="FF0000"/>
                </a:solidFill>
                <a:latin typeface="Arial" panose="020B0604020202020204" pitchFamily="34" charset="0"/>
                <a:ea typeface="SimSun" panose="02010600030101010101" pitchFamily="2" charset="-122"/>
                <a:cs typeface="Arial" panose="020B0604020202020204" pitchFamily="34" charset="0"/>
              </a:rPr>
              <a:t>A “</a:t>
            </a:r>
            <a:r>
              <a:rPr lang="en-GB" sz="2800" b="1" i="1">
                <a:solidFill>
                  <a:srgbClr val="FF0000"/>
                </a:solidFill>
                <a:latin typeface="Arial" panose="020B0604020202020204" pitchFamily="34" charset="0"/>
                <a:ea typeface="SimSun" panose="02010600030101010101" pitchFamily="2" charset="-122"/>
                <a:cs typeface="Arial" panose="020B0604020202020204" pitchFamily="34" charset="0"/>
              </a:rPr>
              <a:t>Tale of Two Trainers</a:t>
            </a:r>
            <a:r>
              <a:rPr lang="en-GB" sz="2800" b="1">
                <a:solidFill>
                  <a:srgbClr val="FF0000"/>
                </a:solidFill>
                <a:latin typeface="Arial" panose="020B0604020202020204" pitchFamily="34" charset="0"/>
                <a:ea typeface="SimSun" panose="02010600030101010101" pitchFamily="2" charset="-122"/>
                <a:cs typeface="Arial" panose="020B0604020202020204" pitchFamily="34" charset="0"/>
              </a:rPr>
              <a:t>”: Balancing Exploration and Exploitation in Model Training</a:t>
            </a:r>
            <a:endParaRPr lang="en-US" sz="2800" b="1">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273269" y="1154149"/>
            <a:ext cx="8140370" cy="461665"/>
          </a:xfrm>
          <a:prstGeom prst="rect">
            <a:avLst/>
          </a:prstGeom>
        </p:spPr>
        <p:txBody>
          <a:bodyPr wrap="none">
            <a:spAutoFit/>
          </a:bodyPr>
          <a:lstStyle/>
          <a:p>
            <a:r>
              <a:rPr lang="en-GB" sz="2400" b="1">
                <a:solidFill>
                  <a:srgbClr val="7030A0"/>
                </a:solidFill>
                <a:latin typeface="Arial" panose="020B0604020202020204" pitchFamily="34" charset="0"/>
                <a:ea typeface="Times New Roman" panose="02020603050405020304" pitchFamily="18" charset="0"/>
                <a:cs typeface="Arial" panose="020B0604020202020204" pitchFamily="34" charset="0"/>
              </a:rPr>
              <a:t>1. </a:t>
            </a:r>
            <a:r>
              <a:rPr lang="en-GB" sz="2400" b="1" dirty="0">
                <a:solidFill>
                  <a:srgbClr val="7030A0"/>
                </a:solidFill>
                <a:latin typeface="Arial" panose="020B0604020202020204" pitchFamily="34" charset="0"/>
                <a:ea typeface="Times New Roman" panose="02020603050405020304" pitchFamily="18" charset="0"/>
                <a:cs typeface="Arial" panose="020B0604020202020204" pitchFamily="34" charset="0"/>
              </a:rPr>
              <a:t>The “</a:t>
            </a:r>
            <a:r>
              <a:rPr lang="en-GB" sz="2400" b="1" i="1" dirty="0">
                <a:solidFill>
                  <a:srgbClr val="7030A0"/>
                </a:solidFill>
                <a:latin typeface="Arial" panose="020B0604020202020204" pitchFamily="34" charset="0"/>
                <a:ea typeface="Times New Roman" panose="02020603050405020304" pitchFamily="18" charset="0"/>
                <a:cs typeface="Arial" panose="020B0604020202020204" pitchFamily="34" charset="0"/>
              </a:rPr>
              <a:t>Exploitation Expert</a:t>
            </a:r>
            <a:r>
              <a:rPr lang="en-GB" sz="2400" b="1" dirty="0">
                <a:solidFill>
                  <a:srgbClr val="7030A0"/>
                </a:solidFill>
                <a:latin typeface="Arial" panose="020B0604020202020204" pitchFamily="34" charset="0"/>
                <a:ea typeface="Times New Roman" panose="02020603050405020304" pitchFamily="18" charset="0"/>
                <a:cs typeface="Arial" panose="020B0604020202020204" pitchFamily="34" charset="0"/>
              </a:rPr>
              <a:t>”: following the known path</a:t>
            </a:r>
            <a:endParaRPr lang="en-US" sz="2400" b="1">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59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52885" y="2342306"/>
            <a:ext cx="3609353" cy="2717525"/>
            <a:chOff x="1652885" y="2342306"/>
            <a:chExt cx="3609353" cy="2717525"/>
          </a:xfrm>
        </p:grpSpPr>
        <p:grpSp>
          <p:nvGrpSpPr>
            <p:cNvPr id="17" name="Group 16"/>
            <p:cNvGrpSpPr/>
            <p:nvPr/>
          </p:nvGrpSpPr>
          <p:grpSpPr>
            <a:xfrm>
              <a:off x="1652885" y="2342306"/>
              <a:ext cx="3609353" cy="2717525"/>
              <a:chOff x="4250806" y="1264095"/>
              <a:chExt cx="3609353" cy="2717525"/>
            </a:xfrm>
          </p:grpSpPr>
          <p:pic>
            <p:nvPicPr>
              <p:cNvPr id="18" name="Picture 6" descr="Animated Plot [Created by Auth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50806" y="1274605"/>
                <a:ext cx="3609353" cy="27070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70781" y="1264095"/>
                <a:ext cx="548085" cy="230832"/>
              </a:xfrm>
              <a:prstGeom prst="rect">
                <a:avLst/>
              </a:prstGeom>
              <a:noFill/>
            </p:spPr>
            <p:txBody>
              <a:bodyPr wrap="square" rtlCol="0">
                <a:spAutoFit/>
              </a:bodyPr>
              <a:lstStyle/>
              <a:p>
                <a:pPr algn="r"/>
                <a:r>
                  <a:rPr lang="en-US" sz="900" dirty="0">
                    <a:cs typeface="Arial" panose="020B0604020202020204" pitchFamily="34" charset="0"/>
                  </a:rPr>
                  <a:t>Model</a:t>
                </a:r>
              </a:p>
            </p:txBody>
          </p:sp>
          <mc:AlternateContent xmlns:mc="http://schemas.openxmlformats.org/markup-compatibility/2006" xmlns:a14="http://schemas.microsoft.com/office/drawing/2010/main">
            <mc:Choice Requires="a14">
              <p:sp>
                <p:nvSpPr>
                  <p:cNvPr id="20" name="Rectangle 19"/>
                  <p:cNvSpPr/>
                  <p:nvPr/>
                </p:nvSpPr>
                <p:spPr>
                  <a:xfrm>
                    <a:off x="5644823" y="1814729"/>
                    <a:ext cx="1056700"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8000" b="1" i="1">
                              <a:solidFill>
                                <a:schemeClr val="bg1">
                                  <a:lumMod val="50000"/>
                                </a:schemeClr>
                              </a:solidFill>
                              <a:latin typeface="Cambria Math" panose="02040503050406030204" pitchFamily="18" charset="0"/>
                            </a:rPr>
                            <m:t>𝜽</m:t>
                          </m:r>
                        </m:oMath>
                      </m:oMathPara>
                    </a14:m>
                    <a:endParaRPr lang="en-US" sz="8000" b="1" dirty="0">
                      <a:solidFill>
                        <a:schemeClr val="bg1">
                          <a:lumMod val="50000"/>
                        </a:schemeClr>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5644823" y="1814729"/>
                    <a:ext cx="1056700" cy="1323439"/>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4517535" y="3419386"/>
                  <a:ext cx="257036" cy="311786"/>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1400" b="1" i="1" smtClean="0">
                                <a:latin typeface="Cambria Math" panose="02040503050406030204" pitchFamily="18" charset="0"/>
                              </a:rPr>
                            </m:ctrlPr>
                          </m:sSupPr>
                          <m:e>
                            <m:r>
                              <a:rPr lang="en-US" sz="1400" b="1" i="1">
                                <a:latin typeface="Cambria Math" panose="02040503050406030204" pitchFamily="18" charset="0"/>
                              </a:rPr>
                              <m:t>𝜽</m:t>
                            </m:r>
                          </m:e>
                          <m:sup>
                            <m:r>
                              <a:rPr lang="en-US" sz="1400" b="1" i="1" smtClean="0">
                                <a:latin typeface="Cambria Math" panose="02040503050406030204" pitchFamily="18" charset="0"/>
                              </a:rPr>
                              <m:t>𝟐</m:t>
                            </m:r>
                          </m:sup>
                        </m:sSup>
                      </m:oMath>
                    </m:oMathPara>
                  </a14:m>
                  <a:endParaRPr lang="en-US" sz="1400" b="1" dirty="0"/>
                </a:p>
              </p:txBody>
            </p:sp>
          </mc:Choice>
          <mc:Fallback xmlns="">
            <p:sp>
              <p:nvSpPr>
                <p:cNvPr id="28" name="Rectangle 27"/>
                <p:cNvSpPr>
                  <a:spLocks noRot="1" noChangeAspect="1" noMove="1" noResize="1" noEditPoints="1" noAdjustHandles="1" noChangeArrowheads="1" noChangeShapeType="1" noTextEdit="1"/>
                </p:cNvSpPr>
                <p:nvPr/>
              </p:nvSpPr>
              <p:spPr>
                <a:xfrm>
                  <a:off x="4517535" y="3419386"/>
                  <a:ext cx="257036" cy="311786"/>
                </a:xfrm>
                <a:prstGeom prst="rect">
                  <a:avLst/>
                </a:prstGeom>
                <a:blipFill>
                  <a:blip r:embed="rId4"/>
                  <a:stretch>
                    <a:fillRect r="-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832708" y="4659133"/>
                  <a:ext cx="257036" cy="311786"/>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1400" b="1" i="1" smtClean="0">
                                <a:latin typeface="Cambria Math" panose="02040503050406030204" pitchFamily="18" charset="0"/>
                              </a:rPr>
                            </m:ctrlPr>
                          </m:sSupPr>
                          <m:e>
                            <m:r>
                              <a:rPr lang="en-US" sz="1400" b="1" i="1">
                                <a:latin typeface="Cambria Math" panose="02040503050406030204" pitchFamily="18" charset="0"/>
                              </a:rPr>
                              <m:t>𝜽</m:t>
                            </m:r>
                          </m:e>
                          <m:sup>
                            <m:r>
                              <a:rPr lang="en-US" sz="1400" b="1" i="1" smtClean="0">
                                <a:latin typeface="Cambria Math" panose="02040503050406030204" pitchFamily="18" charset="0"/>
                              </a:rPr>
                              <m:t>𝟏</m:t>
                            </m:r>
                          </m:sup>
                        </m:sSup>
                      </m:oMath>
                    </m:oMathPara>
                  </a14:m>
                  <a:endParaRPr lang="en-US" sz="1400" b="1" dirty="0"/>
                </a:p>
              </p:txBody>
            </p:sp>
          </mc:Choice>
          <mc:Fallback xmlns="">
            <p:sp>
              <p:nvSpPr>
                <p:cNvPr id="29" name="Rectangle 28"/>
                <p:cNvSpPr>
                  <a:spLocks noRot="1" noChangeAspect="1" noMove="1" noResize="1" noEditPoints="1" noAdjustHandles="1" noChangeArrowheads="1" noChangeShapeType="1" noTextEdit="1"/>
                </p:cNvSpPr>
                <p:nvPr/>
              </p:nvSpPr>
              <p:spPr>
                <a:xfrm>
                  <a:off x="2832708" y="4659133"/>
                  <a:ext cx="257036" cy="311786"/>
                </a:xfrm>
                <a:prstGeom prst="rect">
                  <a:avLst/>
                </a:prstGeom>
                <a:blipFill>
                  <a:blip r:embed="rId5"/>
                  <a:stretch>
                    <a:fillRect r="-26190"/>
                  </a:stretch>
                </a:blipFill>
              </p:spPr>
              <p:txBody>
                <a:bodyPr/>
                <a:lstStyle/>
                <a:p>
                  <a:r>
                    <a:rPr lang="en-US">
                      <a:noFill/>
                    </a:rPr>
                    <a:t> </a:t>
                  </a:r>
                </a:p>
              </p:txBody>
            </p:sp>
          </mc:Fallback>
        </mc:AlternateContent>
      </p:grpSp>
      <p:sp>
        <p:nvSpPr>
          <p:cNvPr id="14" name="Rectangle 13"/>
          <p:cNvSpPr/>
          <p:nvPr/>
        </p:nvSpPr>
        <p:spPr>
          <a:xfrm>
            <a:off x="3798058" y="84827"/>
            <a:ext cx="8131172" cy="954107"/>
          </a:xfrm>
          <a:prstGeom prst="rect">
            <a:avLst/>
          </a:prstGeom>
        </p:spPr>
        <p:txBody>
          <a:bodyPr wrap="square">
            <a:spAutoFit/>
          </a:bodyPr>
          <a:lstStyle/>
          <a:p>
            <a:pPr algn="r"/>
            <a:r>
              <a:rPr lang="en-GB" sz="2800" b="1">
                <a:solidFill>
                  <a:srgbClr val="FF0000"/>
                </a:solidFill>
                <a:latin typeface="Arial" panose="020B0604020202020204" pitchFamily="34" charset="0"/>
                <a:ea typeface="SimSun" panose="02010600030101010101" pitchFamily="2" charset="-122"/>
                <a:cs typeface="Arial" panose="020B0604020202020204" pitchFamily="34" charset="0"/>
              </a:rPr>
              <a:t>A “</a:t>
            </a:r>
            <a:r>
              <a:rPr lang="en-GB" sz="2800" b="1" i="1">
                <a:solidFill>
                  <a:srgbClr val="FF0000"/>
                </a:solidFill>
                <a:latin typeface="Arial" panose="020B0604020202020204" pitchFamily="34" charset="0"/>
                <a:ea typeface="SimSun" panose="02010600030101010101" pitchFamily="2" charset="-122"/>
                <a:cs typeface="Arial" panose="020B0604020202020204" pitchFamily="34" charset="0"/>
              </a:rPr>
              <a:t>Tale of Two Trainers</a:t>
            </a:r>
            <a:r>
              <a:rPr lang="en-GB" sz="2800" b="1">
                <a:solidFill>
                  <a:srgbClr val="FF0000"/>
                </a:solidFill>
                <a:latin typeface="Arial" panose="020B0604020202020204" pitchFamily="34" charset="0"/>
                <a:ea typeface="SimSun" panose="02010600030101010101" pitchFamily="2" charset="-122"/>
                <a:cs typeface="Arial" panose="020B0604020202020204" pitchFamily="34" charset="0"/>
              </a:rPr>
              <a:t>”: Balancing Exploration and Exploitation in Model Training</a:t>
            </a:r>
            <a:endParaRPr lang="en-US" sz="2800" b="1">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3321260" y="1112114"/>
            <a:ext cx="8799204" cy="461665"/>
          </a:xfrm>
          <a:prstGeom prst="rect">
            <a:avLst/>
          </a:prstGeom>
        </p:spPr>
        <p:txBody>
          <a:bodyPr wrap="none">
            <a:spAutoFit/>
          </a:bodyPr>
          <a:lstStyle/>
          <a:p>
            <a:r>
              <a:rPr lang="en-GB" sz="2400" b="1" dirty="0">
                <a:solidFill>
                  <a:srgbClr val="7030A0"/>
                </a:solidFill>
                <a:latin typeface="Arial" panose="020B0604020202020204" pitchFamily="34" charset="0"/>
                <a:ea typeface="Times New Roman" panose="02020603050405020304" pitchFamily="18" charset="0"/>
                <a:cs typeface="Arial" panose="020B0604020202020204" pitchFamily="34" charset="0"/>
              </a:rPr>
              <a:t>2. The “</a:t>
            </a:r>
            <a:r>
              <a:rPr lang="en-GB" sz="2400" b="1" i="1" dirty="0">
                <a:solidFill>
                  <a:srgbClr val="7030A0"/>
                </a:solidFill>
                <a:latin typeface="Arial" panose="020B0604020202020204" pitchFamily="34" charset="0"/>
                <a:ea typeface="Times New Roman" panose="02020603050405020304" pitchFamily="18" charset="0"/>
                <a:cs typeface="Arial" panose="020B0604020202020204" pitchFamily="34" charset="0"/>
              </a:rPr>
              <a:t>Exploration Expert</a:t>
            </a:r>
            <a:r>
              <a:rPr lang="en-GB" sz="2400" b="1">
                <a:solidFill>
                  <a:srgbClr val="7030A0"/>
                </a:solidFill>
                <a:latin typeface="Arial" panose="020B0604020202020204" pitchFamily="34" charset="0"/>
                <a:ea typeface="Times New Roman" panose="02020603050405020304" pitchFamily="18" charset="0"/>
                <a:cs typeface="Arial" panose="020B0604020202020204" pitchFamily="34" charset="0"/>
              </a:rPr>
              <a:t>”: enforcing trajectory variability</a:t>
            </a:r>
            <a:endParaRPr lang="en-US" sz="2400" b="1">
              <a:solidFill>
                <a:srgbClr val="7030A0"/>
              </a:solidFill>
              <a:latin typeface="Arial" panose="020B0604020202020204" pitchFamily="34" charset="0"/>
              <a:cs typeface="Arial" panose="020B0604020202020204" pitchFamily="34" charset="0"/>
            </a:endParaRPr>
          </a:p>
        </p:txBody>
      </p:sp>
      <p:grpSp>
        <p:nvGrpSpPr>
          <p:cNvPr id="21" name="Group 20"/>
          <p:cNvGrpSpPr/>
          <p:nvPr/>
        </p:nvGrpSpPr>
        <p:grpSpPr>
          <a:xfrm>
            <a:off x="642563" y="110928"/>
            <a:ext cx="2312313" cy="5621207"/>
            <a:chOff x="379807" y="468268"/>
            <a:chExt cx="2312313" cy="5621207"/>
          </a:xfrm>
        </p:grpSpPr>
        <p:grpSp>
          <p:nvGrpSpPr>
            <p:cNvPr id="22" name="Group 21"/>
            <p:cNvGrpSpPr/>
            <p:nvPr/>
          </p:nvGrpSpPr>
          <p:grpSpPr>
            <a:xfrm>
              <a:off x="406120" y="468268"/>
              <a:ext cx="2286000" cy="2943050"/>
              <a:chOff x="406120" y="468268"/>
              <a:chExt cx="2286000" cy="2943050"/>
            </a:xfrm>
          </p:grpSpPr>
          <p:pic>
            <p:nvPicPr>
              <p:cNvPr id="2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06120" y="468268"/>
                <a:ext cx="2286000" cy="29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937344" y="1814729"/>
                <a:ext cx="622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a:t>
                </a:r>
              </a:p>
            </p:txBody>
          </p:sp>
          <p:cxnSp>
            <p:nvCxnSpPr>
              <p:cNvPr id="26" name="Straight Connector 25"/>
              <p:cNvCxnSpPr/>
              <p:nvPr/>
            </p:nvCxnSpPr>
            <p:spPr>
              <a:xfrm flipH="1" flipV="1">
                <a:off x="1327980" y="2181804"/>
                <a:ext cx="102423" cy="99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a:blip r:embed="rId7"/>
            <a:stretch>
              <a:fillRect/>
            </a:stretch>
          </p:blipFill>
          <p:spPr>
            <a:xfrm>
              <a:off x="379807" y="3432338"/>
              <a:ext cx="1737360" cy="2657137"/>
            </a:xfrm>
            <a:prstGeom prst="rect">
              <a:avLst/>
            </a:prstGeom>
          </p:spPr>
        </p:pic>
      </p:grpSp>
      <mc:AlternateContent xmlns:mc="http://schemas.openxmlformats.org/markup-compatibility/2006" xmlns:a14="http://schemas.microsoft.com/office/drawing/2010/main">
        <mc:Choice Requires="a14">
          <p:sp>
            <p:nvSpPr>
              <p:cNvPr id="27" name="Rectangle 26"/>
              <p:cNvSpPr/>
              <p:nvPr/>
            </p:nvSpPr>
            <p:spPr>
              <a:xfrm>
                <a:off x="134678" y="5798032"/>
                <a:ext cx="4088524" cy="1007135"/>
              </a:xfrm>
              <a:prstGeom prst="rect">
                <a:avLst/>
              </a:prstGeom>
            </p:spPr>
            <p:txBody>
              <a:bodyPr wrap="square">
                <a:spAutoFit/>
              </a:bodyPr>
              <a:lstStyle/>
              <a:p>
                <a14:m>
                  <m:oMath xmlns:m="http://schemas.openxmlformats.org/officeDocument/2006/math">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m:t>
                    </m:r>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b="1" i="1">
                            <a:solidFill>
                              <a:srgbClr val="0070C0"/>
                            </a:solidFill>
                            <a:effectLst/>
                            <a:latin typeface="Cambria Math" panose="02040503050406030204" pitchFamily="18" charset="0"/>
                          </a:rPr>
                        </m:ctrlPr>
                      </m:sSubPr>
                      <m:e>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𝜼</m:t>
                        </m:r>
                      </m:e>
                      <m:sub>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𝑯</m:t>
                        </m:r>
                      </m:sub>
                    </m:sSub>
                    <m:sSub>
                      <m:sSubPr>
                        <m:ctrlPr>
                          <a:rPr lang="fi-FI" sz="2400" b="1" i="1">
                            <a:solidFill>
                              <a:srgbClr val="0070C0"/>
                            </a:solidFill>
                            <a:effectLst/>
                            <a:latin typeface="Cambria Math" panose="02040503050406030204" pitchFamily="18" charset="0"/>
                          </a:rPr>
                        </m:ctrlPr>
                      </m:sSubPr>
                      <m:e>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m:t>
                        </m:r>
                      </m:e>
                      <m:sub>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𝜽</m:t>
                        </m:r>
                      </m:sub>
                    </m:sSub>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𝑯</m:t>
                    </m:r>
                    <m:d>
                      <m:dPr>
                        <m:ctrlPr>
                          <a:rPr lang="fi-FI" sz="2400" b="1" i="1">
                            <a:solidFill>
                              <a:srgbClr val="0070C0"/>
                            </a:solidFill>
                            <a:effectLst/>
                            <a:latin typeface="Cambria Math" panose="02040503050406030204" pitchFamily="18" charset="0"/>
                          </a:rPr>
                        </m:ctrlPr>
                      </m:dPr>
                      <m:e>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𝒕</m:t>
                        </m:r>
                      </m:e>
                    </m:d>
                  </m:oMath>
                </a14:m>
                <a:r>
                  <a:rPr lang="en-US" dirty="0">
                    <a:latin typeface="Times New Roman" panose="02020603050405020304" pitchFamily="18" charset="0"/>
                    <a:ea typeface="SimSun" panose="02010600030101010101" pitchFamily="2" charset="-122"/>
                  </a:rPr>
                  <a:t>, where </a:t>
                </a:r>
                <a14:m>
                  <m:oMath xmlns:m="http://schemas.openxmlformats.org/officeDocument/2006/math">
                    <m:sSub>
                      <m:sSubPr>
                        <m:ctrlPr>
                          <a:rPr lang="fi-FI" i="1">
                            <a:effectLst/>
                            <a:latin typeface="Cambria Math" panose="02040503050406030204" pitchFamily="18" charset="0"/>
                          </a:rPr>
                        </m:ctrlPr>
                      </m:sSubPr>
                      <m:e>
                        <m:r>
                          <a:rPr lang="en-US" i="1">
                            <a:latin typeface="Cambria Math" panose="02040503050406030204" pitchFamily="18" charset="0"/>
                            <a:ea typeface="SimSun" panose="02010600030101010101" pitchFamily="2" charset="-122"/>
                            <a:cs typeface="Times New Roman" panose="02020603050405020304" pitchFamily="18" charset="0"/>
                          </a:rPr>
                          <m:t>𝜂</m:t>
                        </m:r>
                      </m:e>
                      <m:sub>
                        <m:r>
                          <a:rPr lang="en-US" i="1">
                            <a:latin typeface="Cambria Math" panose="02040503050406030204" pitchFamily="18" charset="0"/>
                            <a:ea typeface="SimSun" panose="02010600030101010101" pitchFamily="2" charset="-122"/>
                            <a:cs typeface="Times New Roman" panose="02020603050405020304" pitchFamily="18" charset="0"/>
                          </a:rPr>
                          <m:t>𝐻</m:t>
                        </m:r>
                      </m:sub>
                    </m:sSub>
                  </m:oMath>
                </a14:m>
                <a:r>
                  <a:rPr lang="en-US" dirty="0">
                    <a:latin typeface="Times New Roman" panose="02020603050405020304" pitchFamily="18" charset="0"/>
                    <a:ea typeface="SimSun" panose="02010600030101010101" pitchFamily="2" charset="-122"/>
                  </a:rPr>
                  <a:t> is the homogeneity learning rate, controlling the strength of the exploration adjustment.</a:t>
                </a:r>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134678" y="5798032"/>
                <a:ext cx="4088524" cy="1007135"/>
              </a:xfrm>
              <a:prstGeom prst="rect">
                <a:avLst/>
              </a:prstGeom>
              <a:blipFill>
                <a:blip r:embed="rId8"/>
                <a:stretch>
                  <a:fillRect l="-1192" r="-1490" b="-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921711" y="1656304"/>
                <a:ext cx="7207210" cy="5016758"/>
              </a:xfrm>
              <a:prstGeom prst="rect">
                <a:avLst/>
              </a:prstGeom>
              <a:solidFill>
                <a:schemeClr val="bg1">
                  <a:lumMod val="95000"/>
                </a:schemeClr>
              </a:solidFill>
              <a:ln w="25400">
                <a:solidFill>
                  <a:schemeClr val="tx1"/>
                </a:solidFill>
              </a:ln>
            </p:spPr>
            <p:txBody>
              <a:bodyPr wrap="square">
                <a:spAutoFit/>
              </a:bodyPr>
              <a:lstStyle/>
              <a:p>
                <a:pPr algn="just">
                  <a:spcBef>
                    <a:spcPts val="600"/>
                  </a:spcBef>
                </a:pPr>
                <a:r>
                  <a:rPr lang="en-US" dirty="0">
                    <a:latin typeface="Times New Roman" panose="02020603050405020304" pitchFamily="18" charset="0"/>
                    <a:cs typeface="Times New Roman" panose="02020603050405020304" pitchFamily="18" charset="0"/>
                  </a:rPr>
                  <a:t>The Exploration Expert evaluates the learning trajectory at each iteration </a:t>
                </a:r>
                <a14:m>
                  <m:oMath xmlns:m="http://schemas.openxmlformats.org/officeDocument/2006/math">
                    <m:r>
                      <a:rPr lang="en-US" i="1">
                        <a:latin typeface="Cambria Math" panose="02040503050406030204" pitchFamily="18" charset="0"/>
                      </a:rPr>
                      <m:t>𝑡</m:t>
                    </m:r>
                  </m:oMath>
                </a14:m>
                <a:r>
                  <a:rPr lang="en-US" dirty="0">
                    <a:latin typeface="Times New Roman" panose="02020603050405020304" pitchFamily="18" charset="0"/>
                    <a:cs typeface="Times New Roman" panose="02020603050405020304" pitchFamily="18" charset="0"/>
                  </a:rPr>
                  <a:t>, measuring how similar recent updates are to the historical trend of the model’s parameters. This is quantified using a homogeneity function </a:t>
                </a:r>
                <a14:m>
                  <m:oMath xmlns:m="http://schemas.openxmlformats.org/officeDocument/2006/math">
                    <m:r>
                      <a:rPr lang="en-US" i="1">
                        <a:latin typeface="Cambria Math" panose="02040503050406030204" pitchFamily="18" charset="0"/>
                      </a:rPr>
                      <m:t>𝐻</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a:t>
                </a:r>
                <a:endParaRPr lang="fi-FI">
                  <a:latin typeface="Times New Roman" panose="02020603050405020304" pitchFamily="18" charset="0"/>
                  <a:cs typeface="Times New Roman" panose="02020603050405020304" pitchFamily="18" charset="0"/>
                </a:endParaRPr>
              </a:p>
              <a:p>
                <a:pPr algn="just">
                  <a:spcBef>
                    <a:spcPts val="1200"/>
                  </a:spcBef>
                  <a:spcAft>
                    <a:spcPts val="600"/>
                  </a:spcAft>
                </a:pPr>
                <a14:m>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𝑆</m:t>
                    </m:r>
                    <m:d>
                      <m:dPr>
                        <m:ctrlPr>
                          <a:rPr lang="fi-FI"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sSub>
                      <m:sSubPr>
                        <m:ctrlPr>
                          <a:rPr lang="fi-FI" i="1">
                            <a:latin typeface="Cambria Math" panose="02040503050406030204" pitchFamily="18" charset="0"/>
                          </a:rPr>
                        </m:ctrlPr>
                      </m:sSubPr>
                      <m:e>
                        <m:r>
                          <a:rPr lang="en-US" i="1">
                            <a:latin typeface="Cambria Math" panose="02040503050406030204" pitchFamily="18" charset="0"/>
                          </a:rPr>
                          <m:t>𝑆</m:t>
                        </m:r>
                      </m:e>
                      <m:sub>
                        <m:r>
                          <m:rPr>
                            <m:sty m:val="p"/>
                          </m:rPr>
                          <a:rPr lang="en-US">
                            <a:latin typeface="Cambria Math" panose="02040503050406030204" pitchFamily="18" charset="0"/>
                          </a:rPr>
                          <m:t>initialization</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rPr>
                      <m:t>𝐻</m:t>
                    </m:r>
                    <m:d>
                      <m:dPr>
                        <m:ctrlPr>
                          <a:rPr lang="fi-FI"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=1</m:t>
                    </m:r>
                  </m:oMath>
                </a14:m>
                <a:r>
                  <a:rPr lang="en-US" dirty="0">
                    <a:latin typeface="Times New Roman" panose="02020603050405020304" pitchFamily="18" charset="0"/>
                    <a:cs typeface="Times New Roman" panose="02020603050405020304" pitchFamily="18" charset="0"/>
                  </a:rPr>
                  <a:t>;</a:t>
                </a:r>
              </a:p>
              <a:p>
                <a:pPr algn="just">
                  <a:spcAft>
                    <a:spcPts val="600"/>
                  </a:spcAft>
                </a:pPr>
                <a14:m>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𝐻</m:t>
                    </m:r>
                    <m:d>
                      <m:dPr>
                        <m:ctrlPr>
                          <a:rPr lang="fi-FI"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𝜆</m:t>
                        </m:r>
                      </m:e>
                    </m:d>
                    <m:r>
                      <a:rPr lang="en-US" i="1">
                        <a:latin typeface="Cambria Math" panose="02040503050406030204" pitchFamily="18" charset="0"/>
                      </a:rPr>
                      <m:t>∙</m:t>
                    </m:r>
                    <m:r>
                      <a:rPr lang="en-US" b="1" i="1">
                        <a:latin typeface="Cambria Math" panose="02040503050406030204" pitchFamily="18" charset="0"/>
                      </a:rPr>
                      <m:t>𝐒𝐢𝐦𝐢𝐥𝐚𝐫𝐢𝐭𝐲</m:t>
                    </m:r>
                    <m:d>
                      <m:dPr>
                        <m:begChr m:val="["/>
                        <m:endChr m:val="]"/>
                        <m:ctrlPr>
                          <a:rPr lang="fi-FI" i="1">
                            <a:latin typeface="Cambria Math" panose="02040503050406030204" pitchFamily="18" charset="0"/>
                          </a:rPr>
                        </m:ctrlPr>
                      </m:dPr>
                      <m:e>
                        <m:r>
                          <a:rPr lang="en-US" i="1">
                            <a:latin typeface="Cambria Math" panose="02040503050406030204" pitchFamily="18" charset="0"/>
                          </a:rPr>
                          <m:t>𝑆</m:t>
                        </m:r>
                        <m:d>
                          <m:dPr>
                            <m:ctrlPr>
                              <a:rPr lang="fi-FI"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r>
                          <a:rPr lang="en-US" b="1" i="1">
                            <a:latin typeface="Cambria Math" panose="02040503050406030204" pitchFamily="18" charset="0"/>
                          </a:rPr>
                          <m:t>𝐀𝐯𝐞𝐫𝐚𝐠𝐞</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𝐻</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oMath>
                </a14:m>
                <a:r>
                  <a:rPr lang="en-US" dirty="0">
                    <a:latin typeface="Times New Roman" panose="02020603050405020304" pitchFamily="18" charset="0"/>
                    <a:cs typeface="Times New Roman" panose="02020603050405020304" pitchFamily="18" charset="0"/>
                  </a:rPr>
                  <a:t>, </a:t>
                </a:r>
              </a:p>
              <a:p>
                <a:pPr algn="just">
                  <a:spcAft>
                    <a:spcPts val="600"/>
                  </a:spcAft>
                </a:pPr>
                <a:r>
                  <a:rPr lang="en-US" sz="1600" dirty="0">
                    <a:latin typeface="Times New Roman" panose="02020603050405020304" pitchFamily="18" charset="0"/>
                    <a:cs typeface="Times New Roman" panose="02020603050405020304" pitchFamily="18" charset="0"/>
                  </a:rPr>
                  <a:t>where:</a:t>
                </a:r>
                <a:endParaRPr lang="fi-FI" sz="16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14:m>
                  <m:oMath xmlns:m="http://schemas.openxmlformats.org/officeDocument/2006/math">
                    <m:r>
                      <a:rPr lang="en-US" sz="1400" i="1">
                        <a:latin typeface="Cambria Math" panose="02040503050406030204" pitchFamily="18" charset="0"/>
                      </a:rPr>
                      <m:t>𝑡</m:t>
                    </m:r>
                  </m:oMath>
                </a14:m>
                <a:r>
                  <a:rPr lang="en-US" sz="1400">
                    <a:latin typeface="Times New Roman" panose="02020603050405020304" pitchFamily="18" charset="0"/>
                    <a:cs typeface="Times New Roman" panose="02020603050405020304" pitchFamily="18" charset="0"/>
                  </a:rPr>
                  <a:t> is a learning iteration number or other progression indicator;</a:t>
                </a:r>
                <a:endParaRPr lang="fi-FI" sz="140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14:m>
                  <m:oMath xmlns:m="http://schemas.openxmlformats.org/officeDocument/2006/math">
                    <m:sSub>
                      <m:sSubPr>
                        <m:ctrlPr>
                          <a:rPr lang="fi-FI" sz="1400" i="1">
                            <a:latin typeface="Cambria Math" panose="02040503050406030204" pitchFamily="18" charset="0"/>
                          </a:rPr>
                        </m:ctrlPr>
                      </m:sSubPr>
                      <m:e>
                        <m:r>
                          <a:rPr lang="en-US" sz="1400" i="1">
                            <a:latin typeface="Cambria Math" panose="02040503050406030204" pitchFamily="18" charset="0"/>
                          </a:rPr>
                          <m:t>𝑆</m:t>
                        </m:r>
                      </m:e>
                      <m:sub>
                        <m:r>
                          <m:rPr>
                            <m:sty m:val="p"/>
                          </m:rPr>
                          <a:rPr lang="en-US" sz="1400">
                            <a:latin typeface="Cambria Math" panose="02040503050406030204" pitchFamily="18" charset="0"/>
                          </a:rPr>
                          <m:t>initialization</m:t>
                        </m:r>
                      </m:sub>
                    </m:sSub>
                  </m:oMath>
                </a14:m>
                <a:r>
                  <a:rPr lang="en-US" sz="1400">
                    <a:latin typeface="Times New Roman" panose="02020603050405020304" pitchFamily="18" charset="0"/>
                    <a:cs typeface="Times New Roman" panose="02020603050405020304" pitchFamily="18" charset="0"/>
                  </a:rPr>
                  <a:t> are the model’s initial parameter values before training; </a:t>
                </a:r>
                <a:endParaRPr lang="fi-FI" sz="140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14:m>
                  <m:oMath xmlns:m="http://schemas.openxmlformats.org/officeDocument/2006/math">
                    <m:r>
                      <a:rPr lang="en-US" sz="1400" b="1" i="1">
                        <a:latin typeface="Cambria Math" panose="02040503050406030204" pitchFamily="18" charset="0"/>
                      </a:rPr>
                      <m:t>𝐀𝐯𝐞𝐫𝐚𝐠𝐞</m:t>
                    </m:r>
                    <m:r>
                      <a:rPr lang="en-US" sz="1400" i="1">
                        <a:latin typeface="Cambria Math" panose="02040503050406030204" pitchFamily="18" charset="0"/>
                      </a:rPr>
                      <m:t>(</m:t>
                    </m:r>
                    <m:r>
                      <a:rPr lang="en-US" sz="1400" i="1">
                        <a:latin typeface="Cambria Math" panose="02040503050406030204" pitchFamily="18" charset="0"/>
                      </a:rPr>
                      <m:t>𝑡</m:t>
                    </m:r>
                    <m:r>
                      <a:rPr lang="en-US" sz="1400" i="1">
                        <a:latin typeface="Cambria Math" panose="02040503050406030204" pitchFamily="18" charset="0"/>
                      </a:rPr>
                      <m:t>−1)</m:t>
                    </m:r>
                  </m:oMath>
                </a14:m>
                <a:r>
                  <a:rPr lang="en-US" sz="1400">
                    <a:latin typeface="Times New Roman" panose="02020603050405020304" pitchFamily="18" charset="0"/>
                    <a:cs typeface="Times New Roman" panose="02020603050405020304" pitchFamily="18" charset="0"/>
                  </a:rPr>
                  <a:t> is an aggregated historical trend state, which is recursively computed as a cumulative mean of past model states</a:t>
                </a:r>
                <a:endParaRPr lang="fi-FI" sz="140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14:m>
                  <m:oMath xmlns:m="http://schemas.openxmlformats.org/officeDocument/2006/math">
                    <m:r>
                      <a:rPr lang="en-US" sz="1400" b="1" i="1">
                        <a:latin typeface="Cambria Math" panose="02040503050406030204" pitchFamily="18" charset="0"/>
                      </a:rPr>
                      <m:t>𝐒𝐢𝐦𝐢𝐥𝐚𝐫𝐢𝐭𝐲</m:t>
                    </m:r>
                  </m:oMath>
                </a14:m>
                <a:r>
                  <a:rPr lang="en-US" sz="1400">
                    <a:latin typeface="Times New Roman" panose="02020603050405020304" pitchFamily="18" charset="0"/>
                    <a:cs typeface="Times New Roman" panose="02020603050405020304" pitchFamily="18" charset="0"/>
                  </a:rPr>
                  <a:t> a similarity metric (bounded in </a:t>
                </a:r>
                <a14:m>
                  <m:oMath xmlns:m="http://schemas.openxmlformats.org/officeDocument/2006/math">
                    <m:r>
                      <a:rPr lang="en-US" sz="1400" i="1">
                        <a:latin typeface="Cambria Math" panose="02040503050406030204" pitchFamily="18" charset="0"/>
                      </a:rPr>
                      <m:t>[0,1]</m:t>
                    </m:r>
                  </m:oMath>
                </a14:m>
                <a:r>
                  <a:rPr lang="en-US" sz="1400" dirty="0">
                    <a:latin typeface="Times New Roman" panose="02020603050405020304" pitchFamily="18" charset="0"/>
                    <a:cs typeface="Times New Roman" panose="02020603050405020304" pitchFamily="18" charset="0"/>
                  </a:rPr>
                  <a:t>) that quantifies closeness between the current update </a:t>
                </a:r>
                <a14:m>
                  <m:oMath xmlns:m="http://schemas.openxmlformats.org/officeDocument/2006/math">
                    <m:r>
                      <a:rPr lang="en-US" sz="1400" i="1">
                        <a:latin typeface="Cambria Math" panose="02040503050406030204" pitchFamily="18" charset="0"/>
                      </a:rPr>
                      <m:t>𝑆</m:t>
                    </m:r>
                    <m:d>
                      <m:dPr>
                        <m:ctrlPr>
                          <a:rPr lang="fi-FI" sz="1400" i="1">
                            <a:latin typeface="Cambria Math" panose="02040503050406030204" pitchFamily="18" charset="0"/>
                          </a:rPr>
                        </m:ctrlPr>
                      </m:dPr>
                      <m:e>
                        <m:r>
                          <a:rPr lang="en-US" sz="1400" i="1">
                            <a:latin typeface="Cambria Math" panose="02040503050406030204" pitchFamily="18" charset="0"/>
                          </a:rPr>
                          <m:t>𝑡</m:t>
                        </m:r>
                      </m:e>
                    </m:d>
                  </m:oMath>
                </a14:m>
                <a:r>
                  <a:rPr lang="en-US" sz="1400" dirty="0">
                    <a:latin typeface="Times New Roman" panose="02020603050405020304" pitchFamily="18" charset="0"/>
                    <a:cs typeface="Times New Roman" panose="02020603050405020304" pitchFamily="18" charset="0"/>
                  </a:rPr>
                  <a:t> and historical average </a:t>
                </a:r>
                <a14:m>
                  <m:oMath xmlns:m="http://schemas.openxmlformats.org/officeDocument/2006/math">
                    <m:r>
                      <a:rPr lang="en-US" sz="1400" b="1" i="1">
                        <a:latin typeface="Cambria Math" panose="02040503050406030204" pitchFamily="18" charset="0"/>
                      </a:rPr>
                      <m:t>𝐀𝐯𝐞𝐫𝐚𝐠𝐞</m:t>
                    </m:r>
                    <m:d>
                      <m:dPr>
                        <m:ctrlPr>
                          <a:rPr lang="fi-FI" sz="1400" i="1">
                            <a:latin typeface="Cambria Math" panose="02040503050406030204" pitchFamily="18" charset="0"/>
                          </a:rPr>
                        </m:ctrlPr>
                      </m:dPr>
                      <m:e>
                        <m:r>
                          <a:rPr lang="en-US" sz="1400" i="1">
                            <a:latin typeface="Cambria Math" panose="02040503050406030204" pitchFamily="18" charset="0"/>
                          </a:rPr>
                          <m:t>𝑡</m:t>
                        </m:r>
                        <m:r>
                          <a:rPr lang="en-US" sz="1400" i="1">
                            <a:latin typeface="Cambria Math" panose="02040503050406030204" pitchFamily="18" charset="0"/>
                          </a:rPr>
                          <m:t>−1</m:t>
                        </m:r>
                      </m:e>
                    </m:d>
                  </m:oMath>
                </a14:m>
                <a:r>
                  <a:rPr lang="en-US" sz="1400" dirty="0">
                    <a:latin typeface="Times New Roman" panose="02020603050405020304" pitchFamily="18" charset="0"/>
                    <a:cs typeface="Times New Roman" panose="02020603050405020304" pitchFamily="18" charset="0"/>
                  </a:rPr>
                  <a:t>;</a:t>
                </a:r>
                <a:endParaRPr lang="fi-FI" sz="140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14:m>
                  <m:oMath xmlns:m="http://schemas.openxmlformats.org/officeDocument/2006/math">
                    <m:r>
                      <a:rPr lang="en-US" sz="1400" i="1">
                        <a:latin typeface="Cambria Math" panose="02040503050406030204" pitchFamily="18" charset="0"/>
                      </a:rPr>
                      <m:t>𝜆</m:t>
                    </m:r>
                  </m:oMath>
                </a14:m>
                <a:r>
                  <a:rPr lang="en-US" sz="1400">
                    <a:latin typeface="Times New Roman" panose="02020603050405020304" pitchFamily="18" charset="0"/>
                    <a:cs typeface="Times New Roman" panose="02020603050405020304" pitchFamily="18" charset="0"/>
                  </a:rPr>
                  <a:t> is a weighting parameter (either fixed constant or dynamic) that determines how much historical homogeneity affects the current step. </a:t>
                </a:r>
              </a:p>
              <a:p>
                <a:pPr lvl="0" algn="just">
                  <a:spcBef>
                    <a:spcPts val="600"/>
                  </a:spcBef>
                </a:pPr>
                <a:r>
                  <a:rPr lang="en-US" dirty="0">
                    <a:latin typeface="Times New Roman" panose="02020603050405020304" pitchFamily="18" charset="0"/>
                    <a:cs typeface="Times New Roman" panose="02020603050405020304" pitchFamily="18" charset="0"/>
                  </a:rPr>
                  <a:t>The Exploration Expert introduces a second learning signal: a penalty for excessive homogeneity. If learning updates become too consistent, this penalty discourages stagnation and promotes exploration of diverse regions in the parameter space.</a:t>
                </a:r>
              </a:p>
            </p:txBody>
          </p:sp>
        </mc:Choice>
        <mc:Fallback xmlns="">
          <p:sp>
            <p:nvSpPr>
              <p:cNvPr id="4" name="Rectangle 3"/>
              <p:cNvSpPr>
                <a:spLocks noRot="1" noChangeAspect="1" noMove="1" noResize="1" noEditPoints="1" noAdjustHandles="1" noChangeArrowheads="1" noChangeShapeType="1" noTextEdit="1"/>
              </p:cNvSpPr>
              <p:nvPr/>
            </p:nvSpPr>
            <p:spPr>
              <a:xfrm>
                <a:off x="4921711" y="1656304"/>
                <a:ext cx="7207210" cy="5016758"/>
              </a:xfrm>
              <a:prstGeom prst="rect">
                <a:avLst/>
              </a:prstGeom>
              <a:blipFill>
                <a:blip r:embed="rId9"/>
                <a:stretch>
                  <a:fillRect l="-505" t="-484" r="-505" b="-726"/>
                </a:stretch>
              </a:blipFill>
              <a:ln w="254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3261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083795" y="1701182"/>
            <a:ext cx="3609353" cy="2717525"/>
            <a:chOff x="4250806" y="1264095"/>
            <a:chExt cx="3609353" cy="2717525"/>
          </a:xfrm>
        </p:grpSpPr>
        <p:pic>
          <p:nvPicPr>
            <p:cNvPr id="31" name="Picture 6" descr="Animated Plot [Created by Auth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50806" y="1274605"/>
              <a:ext cx="3609353" cy="270701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370781" y="1264095"/>
              <a:ext cx="548085" cy="230832"/>
            </a:xfrm>
            <a:prstGeom prst="rect">
              <a:avLst/>
            </a:prstGeom>
            <a:noFill/>
          </p:spPr>
          <p:txBody>
            <a:bodyPr wrap="square" rtlCol="0">
              <a:spAutoFit/>
            </a:bodyPr>
            <a:lstStyle/>
            <a:p>
              <a:pPr algn="r"/>
              <a:r>
                <a:rPr lang="en-US" sz="900" dirty="0">
                  <a:cs typeface="Arial" panose="020B0604020202020204" pitchFamily="34" charset="0"/>
                </a:rPr>
                <a:t>Model</a:t>
              </a:r>
            </a:p>
          </p:txBody>
        </p:sp>
        <mc:AlternateContent xmlns:mc="http://schemas.openxmlformats.org/markup-compatibility/2006" xmlns:a14="http://schemas.microsoft.com/office/drawing/2010/main">
          <mc:Choice Requires="a14">
            <p:sp>
              <p:nvSpPr>
                <p:cNvPr id="33" name="Rectangle 32"/>
                <p:cNvSpPr/>
                <p:nvPr/>
              </p:nvSpPr>
              <p:spPr>
                <a:xfrm>
                  <a:off x="5644823" y="1814729"/>
                  <a:ext cx="1056700"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8000" b="1" i="1">
                            <a:solidFill>
                              <a:schemeClr val="bg1">
                                <a:lumMod val="50000"/>
                              </a:schemeClr>
                            </a:solidFill>
                            <a:latin typeface="Cambria Math" panose="02040503050406030204" pitchFamily="18" charset="0"/>
                          </a:rPr>
                          <m:t>𝜽</m:t>
                        </m:r>
                      </m:oMath>
                    </m:oMathPara>
                  </a14:m>
                  <a:endParaRPr lang="en-US" sz="8000" b="1" dirty="0">
                    <a:solidFill>
                      <a:schemeClr val="bg1">
                        <a:lumMod val="50000"/>
                      </a:schemeClr>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5644823" y="1814729"/>
                  <a:ext cx="1056700" cy="1323439"/>
                </a:xfrm>
                <a:prstGeom prst="rect">
                  <a:avLst/>
                </a:prstGeom>
                <a:blipFill>
                  <a:blip r:embed="rId3"/>
                  <a:stretch>
                    <a:fillRect/>
                  </a:stretch>
                </a:blipFill>
              </p:spPr>
              <p:txBody>
                <a:bodyPr/>
                <a:lstStyle/>
                <a:p>
                  <a:r>
                    <a:rPr lang="en-US">
                      <a:noFill/>
                    </a:rPr>
                    <a:t> </a:t>
                  </a:r>
                </a:p>
              </p:txBody>
            </p:sp>
          </mc:Fallback>
        </mc:AlternateContent>
      </p:grpSp>
      <p:grpSp>
        <p:nvGrpSpPr>
          <p:cNvPr id="30" name="Group 29"/>
          <p:cNvGrpSpPr/>
          <p:nvPr/>
        </p:nvGrpSpPr>
        <p:grpSpPr>
          <a:xfrm>
            <a:off x="9156090" y="110928"/>
            <a:ext cx="2386251" cy="5577854"/>
            <a:chOff x="8977415" y="511621"/>
            <a:chExt cx="2386251" cy="5577854"/>
          </a:xfrm>
        </p:grpSpPr>
        <p:grpSp>
          <p:nvGrpSpPr>
            <p:cNvPr id="26" name="Group 25"/>
            <p:cNvGrpSpPr/>
            <p:nvPr/>
          </p:nvGrpSpPr>
          <p:grpSpPr>
            <a:xfrm>
              <a:off x="8977415" y="511621"/>
              <a:ext cx="2286000" cy="2920717"/>
              <a:chOff x="8977415" y="511621"/>
              <a:chExt cx="2286000" cy="2920717"/>
            </a:xfrm>
          </p:grpSpPr>
          <p:pic>
            <p:nvPicPr>
              <p:cNvPr id="2" name="Picture 3"/>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977415" y="511621"/>
                <a:ext cx="2286000" cy="292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10208275" y="1748136"/>
                <a:ext cx="47801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L</a:t>
                </a:r>
              </a:p>
            </p:txBody>
          </p:sp>
          <p:cxnSp>
            <p:nvCxnSpPr>
              <p:cNvPr id="21" name="Straight Connector 20"/>
              <p:cNvCxnSpPr/>
              <p:nvPr/>
            </p:nvCxnSpPr>
            <p:spPr>
              <a:xfrm rot="-300000" flipV="1">
                <a:off x="10342166" y="2081056"/>
                <a:ext cx="147145" cy="136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a:blip r:embed="rId6"/>
            <a:stretch>
              <a:fillRect/>
            </a:stretch>
          </p:blipFill>
          <p:spPr>
            <a:xfrm>
              <a:off x="9626306" y="3445111"/>
              <a:ext cx="1737360" cy="2644364"/>
            </a:xfrm>
            <a:prstGeom prst="rect">
              <a:avLst/>
            </a:prstGeom>
          </p:spPr>
        </p:pic>
      </p:grpSp>
      <p:grpSp>
        <p:nvGrpSpPr>
          <p:cNvPr id="29" name="Group 28"/>
          <p:cNvGrpSpPr/>
          <p:nvPr/>
        </p:nvGrpSpPr>
        <p:grpSpPr>
          <a:xfrm>
            <a:off x="642563" y="110928"/>
            <a:ext cx="2312313" cy="5621207"/>
            <a:chOff x="379807" y="468268"/>
            <a:chExt cx="2312313" cy="5621207"/>
          </a:xfrm>
        </p:grpSpPr>
        <p:grpSp>
          <p:nvGrpSpPr>
            <p:cNvPr id="25" name="Group 24"/>
            <p:cNvGrpSpPr/>
            <p:nvPr/>
          </p:nvGrpSpPr>
          <p:grpSpPr>
            <a:xfrm>
              <a:off x="406120" y="468268"/>
              <a:ext cx="2286000" cy="2943050"/>
              <a:chOff x="406120" y="468268"/>
              <a:chExt cx="2286000" cy="2943050"/>
            </a:xfrm>
          </p:grpSpPr>
          <p:pic>
            <p:nvPicPr>
              <p:cNvPr id="11"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06120" y="468268"/>
                <a:ext cx="2286000" cy="29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937344" y="1814729"/>
                <a:ext cx="622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a:t>
                </a:r>
              </a:p>
            </p:txBody>
          </p:sp>
          <p:cxnSp>
            <p:nvCxnSpPr>
              <p:cNvPr id="23" name="Straight Connector 22"/>
              <p:cNvCxnSpPr/>
              <p:nvPr/>
            </p:nvCxnSpPr>
            <p:spPr>
              <a:xfrm flipH="1" flipV="1">
                <a:off x="1327980" y="2181804"/>
                <a:ext cx="102423" cy="99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8"/>
            <a:stretch>
              <a:fillRect/>
            </a:stretch>
          </p:blipFill>
          <p:spPr>
            <a:xfrm>
              <a:off x="379807" y="3432338"/>
              <a:ext cx="1737360" cy="2657137"/>
            </a:xfrm>
            <a:prstGeom prst="rect">
              <a:avLst/>
            </a:prstGeom>
          </p:spPr>
        </p:pic>
      </p:grpSp>
      <p:pic>
        <p:nvPicPr>
          <p:cNvPr id="1026" name="Picture 2" descr="File:Gradient descent.gif - Wikimedia Comm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6980" y="1919054"/>
            <a:ext cx="3294785" cy="267243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7296781" y="2569980"/>
            <a:ext cx="1401346" cy="923330"/>
          </a:xfrm>
          <a:prstGeom prst="rect">
            <a:avLst/>
          </a:prstGeom>
          <a:noFill/>
        </p:spPr>
        <p:txBody>
          <a:bodyPr wrap="none" lIns="91440" tIns="45720" rIns="91440" bIns="45720">
            <a:spAutoFit/>
          </a:bodyPr>
          <a:lstStyle/>
          <a:p>
            <a:pPr algn="ctr"/>
            <a:r>
              <a:rPr lang="en-US" sz="5400" b="1" cap="none" spc="0" dirty="0">
                <a:ln w="0"/>
                <a:solidFill>
                  <a:schemeClr val="tx1">
                    <a:lumMod val="50000"/>
                    <a:lumOff val="50000"/>
                  </a:schemeClr>
                </a:solidFill>
                <a:effectLst>
                  <a:outerShdw blurRad="38100" dist="19050" dir="2700000" algn="tl" rotWithShape="0">
                    <a:schemeClr val="dk1">
                      <a:alpha val="40000"/>
                    </a:schemeClr>
                  </a:outerShdw>
                </a:effectLst>
              </a:rPr>
              <a:t>Loss</a:t>
            </a:r>
          </a:p>
        </p:txBody>
      </p:sp>
      <p:pic>
        <p:nvPicPr>
          <p:cNvPr id="36" name="Picture 35"/>
          <p:cNvPicPr>
            <a:picLocks noChangeAspect="1"/>
          </p:cNvPicPr>
          <p:nvPr/>
        </p:nvPicPr>
        <p:blipFill>
          <a:blip r:embed="rId10"/>
          <a:stretch>
            <a:fillRect/>
          </a:stretch>
        </p:blipFill>
        <p:spPr>
          <a:xfrm>
            <a:off x="4662728" y="1421951"/>
            <a:ext cx="2634053" cy="904875"/>
          </a:xfrm>
          <a:prstGeom prst="rect">
            <a:avLst/>
          </a:prstGeom>
        </p:spPr>
      </p:pic>
      <p:grpSp>
        <p:nvGrpSpPr>
          <p:cNvPr id="38" name="Group 37"/>
          <p:cNvGrpSpPr/>
          <p:nvPr/>
        </p:nvGrpSpPr>
        <p:grpSpPr>
          <a:xfrm>
            <a:off x="4871433" y="4134952"/>
            <a:ext cx="2262947" cy="2087353"/>
            <a:chOff x="548572" y="1207651"/>
            <a:chExt cx="2262947" cy="2087353"/>
          </a:xfrm>
        </p:grpSpPr>
        <p:grpSp>
          <p:nvGrpSpPr>
            <p:cNvPr id="39" name="Group 38"/>
            <p:cNvGrpSpPr/>
            <p:nvPr/>
          </p:nvGrpSpPr>
          <p:grpSpPr>
            <a:xfrm>
              <a:off x="548572" y="1207651"/>
              <a:ext cx="2262947" cy="2087353"/>
              <a:chOff x="903889" y="1083744"/>
              <a:chExt cx="2262947" cy="2087353"/>
            </a:xfrm>
          </p:grpSpPr>
          <p:sp>
            <p:nvSpPr>
              <p:cNvPr id="43" name="Rectangle 42"/>
              <p:cNvSpPr/>
              <p:nvPr/>
            </p:nvSpPr>
            <p:spPr>
              <a:xfrm>
                <a:off x="903889" y="1100559"/>
                <a:ext cx="2262947" cy="2070538"/>
              </a:xfrm>
              <a:prstGeom prst="rect">
                <a:avLst/>
              </a:prstGeom>
              <a:solidFill>
                <a:srgbClr val="373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11">
                <a:clrChange>
                  <a:clrFrom>
                    <a:srgbClr val="353336"/>
                  </a:clrFrom>
                  <a:clrTo>
                    <a:srgbClr val="353336">
                      <a:alpha val="0"/>
                    </a:srgbClr>
                  </a:clrTo>
                </a:clrChange>
              </a:blip>
              <a:stretch>
                <a:fillRect/>
              </a:stretch>
            </p:blipFill>
            <p:spPr>
              <a:xfrm flipH="1">
                <a:off x="1001701" y="1083744"/>
                <a:ext cx="2165135" cy="2087353"/>
              </a:xfrm>
              <a:prstGeom prst="rect">
                <a:avLst/>
              </a:prstGeom>
            </p:spPr>
          </p:pic>
        </p:grpSp>
        <mc:AlternateContent xmlns:mc="http://schemas.openxmlformats.org/markup-compatibility/2006" xmlns:a14="http://schemas.microsoft.com/office/drawing/2010/main">
          <mc:Choice Requires="a14">
            <p:sp>
              <p:nvSpPr>
                <p:cNvPr id="41" name="Rectangle 40"/>
                <p:cNvSpPr/>
                <p:nvPr/>
              </p:nvSpPr>
              <p:spPr>
                <a:xfrm>
                  <a:off x="2234118" y="1224466"/>
                  <a:ext cx="57740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solidFill>
                              <a:schemeClr val="bg1"/>
                            </a:solidFill>
                            <a:latin typeface="Cambria Math" panose="02040503050406030204" pitchFamily="18" charset="0"/>
                          </a:rPr>
                          <m:t>𝜽</m:t>
                        </m:r>
                      </m:oMath>
                    </m:oMathPara>
                  </a14:m>
                  <a:endParaRPr lang="en-US" sz="3600" b="1" dirty="0">
                    <a:solidFill>
                      <a:schemeClr val="bg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2234118" y="1224466"/>
                  <a:ext cx="577401" cy="646331"/>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7" name="Rectangle 36"/>
              <p:cNvSpPr/>
              <p:nvPr/>
            </p:nvSpPr>
            <p:spPr>
              <a:xfrm>
                <a:off x="8282152" y="5899139"/>
                <a:ext cx="3865281" cy="730136"/>
              </a:xfrm>
              <a:prstGeom prst="rect">
                <a:avLst/>
              </a:prstGeom>
            </p:spPr>
            <p:txBody>
              <a:bodyPr wrap="square">
                <a:spAutoFit/>
              </a:bodyPr>
              <a:lstStyle/>
              <a:p>
                <a14:m>
                  <m:oMath xmlns:m="http://schemas.openxmlformats.org/officeDocument/2006/math">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b="1" i="1">
                            <a:solidFill>
                              <a:srgbClr val="FF0000"/>
                            </a:solidFill>
                            <a:effectLst/>
                            <a:latin typeface="Cambria Math" panose="02040503050406030204" pitchFamily="18" charset="0"/>
                          </a:rPr>
                        </m:ctrlPr>
                      </m:sSubPr>
                      <m:e>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𝜼</m:t>
                        </m:r>
                      </m:e>
                      <m:sub>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𝑳</m:t>
                        </m:r>
                      </m:sub>
                    </m:sSub>
                    <m:sSub>
                      <m:sSubPr>
                        <m:ctrlPr>
                          <a:rPr lang="fi-FI" sz="2400" b="1" i="1">
                            <a:solidFill>
                              <a:srgbClr val="FF0000"/>
                            </a:solidFill>
                            <a:effectLst/>
                            <a:latin typeface="Cambria Math" panose="02040503050406030204" pitchFamily="18" charset="0"/>
                          </a:rPr>
                        </m:ctrlPr>
                      </m:sSubPr>
                      <m:e>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e>
                      <m:sub>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𝜽</m:t>
                        </m:r>
                      </m:sub>
                    </m:sSub>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𝑳</m:t>
                    </m:r>
                    <m:d>
                      <m:dPr>
                        <m:ctrlPr>
                          <a:rPr lang="fi-FI" sz="2400" b="1" i="1">
                            <a:solidFill>
                              <a:srgbClr val="FF0000"/>
                            </a:solidFill>
                            <a:effectLst/>
                            <a:latin typeface="Cambria Math" panose="02040503050406030204" pitchFamily="18" charset="0"/>
                          </a:rPr>
                        </m:ctrlPr>
                      </m:dPr>
                      <m:e>
                        <m:r>
                          <a:rPr lang="en-US" sz="24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𝒕</m:t>
                        </m:r>
                      </m:e>
                    </m:d>
                  </m:oMath>
                </a14:m>
                <a:r>
                  <a:rPr lang="en-US" dirty="0">
                    <a:latin typeface="Times New Roman" panose="02020603050405020304" pitchFamily="18" charset="0"/>
                    <a:ea typeface="SimSun" panose="02010600030101010101" pitchFamily="2" charset="-122"/>
                  </a:rPr>
                  <a:t>, where </a:t>
                </a:r>
                <a14:m>
                  <m:oMath xmlns:m="http://schemas.openxmlformats.org/officeDocument/2006/math">
                    <m:sSub>
                      <m:sSubPr>
                        <m:ctrlPr>
                          <a:rPr lang="fi-FI" i="1">
                            <a:effectLst/>
                            <a:latin typeface="Cambria Math" panose="02040503050406030204" pitchFamily="18" charset="0"/>
                          </a:rPr>
                        </m:ctrlPr>
                      </m:sSubPr>
                      <m:e>
                        <m:r>
                          <a:rPr lang="en-US" i="1">
                            <a:latin typeface="Cambria Math" panose="02040503050406030204" pitchFamily="18" charset="0"/>
                            <a:ea typeface="SimSun" panose="02010600030101010101" pitchFamily="2" charset="-122"/>
                            <a:cs typeface="Times New Roman" panose="02020603050405020304" pitchFamily="18" charset="0"/>
                          </a:rPr>
                          <m:t>𝜂</m:t>
                        </m:r>
                      </m:e>
                      <m:sub>
                        <m:r>
                          <a:rPr lang="en-US" i="1">
                            <a:latin typeface="Cambria Math" panose="02040503050406030204" pitchFamily="18" charset="0"/>
                            <a:ea typeface="SimSun" panose="02010600030101010101" pitchFamily="2" charset="-122"/>
                            <a:cs typeface="Times New Roman" panose="02020603050405020304" pitchFamily="18" charset="0"/>
                          </a:rPr>
                          <m:t>𝐿</m:t>
                        </m:r>
                      </m:sub>
                    </m:sSub>
                  </m:oMath>
                </a14:m>
                <a:r>
                  <a:rPr lang="en-US" dirty="0">
                    <a:latin typeface="Times New Roman" panose="02020603050405020304" pitchFamily="18" charset="0"/>
                    <a:ea typeface="SimSun" panose="02010600030101010101" pitchFamily="2" charset="-122"/>
                  </a:rPr>
                  <a:t> is the learning rate for Loss minimization.</a:t>
                </a:r>
                <a:endParaRPr lang="en-US" dirty="0"/>
              </a:p>
            </p:txBody>
          </p:sp>
        </mc:Choice>
        <mc:Fallback xmlns="">
          <p:sp>
            <p:nvSpPr>
              <p:cNvPr id="37" name="Rectangle 36"/>
              <p:cNvSpPr>
                <a:spLocks noRot="1" noChangeAspect="1" noMove="1" noResize="1" noEditPoints="1" noAdjustHandles="1" noChangeArrowheads="1" noChangeShapeType="1" noTextEdit="1"/>
              </p:cNvSpPr>
              <p:nvPr/>
            </p:nvSpPr>
            <p:spPr>
              <a:xfrm>
                <a:off x="8282152" y="5899139"/>
                <a:ext cx="3865281" cy="730136"/>
              </a:xfrm>
              <a:prstGeom prst="rect">
                <a:avLst/>
              </a:prstGeom>
              <a:blipFill>
                <a:blip r:embed="rId13"/>
                <a:stretch>
                  <a:fillRect l="-1420" r="-315" b="-12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134678" y="5798032"/>
                <a:ext cx="4088524" cy="1007135"/>
              </a:xfrm>
              <a:prstGeom prst="rect">
                <a:avLst/>
              </a:prstGeom>
            </p:spPr>
            <p:txBody>
              <a:bodyPr wrap="square">
                <a:spAutoFit/>
              </a:bodyPr>
              <a:lstStyle/>
              <a:p>
                <a14:m>
                  <m:oMath xmlns:m="http://schemas.openxmlformats.org/officeDocument/2006/math">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m:t>
                    </m:r>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𝜽</m:t>
                    </m:r>
                    <m:r>
                      <a:rPr lang="en-US" sz="2400" b="1" i="1" smtClean="0">
                        <a:solidFill>
                          <a:srgbClr val="0070C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sz="2400" b="1" i="1">
                            <a:solidFill>
                              <a:srgbClr val="0070C0"/>
                            </a:solidFill>
                            <a:effectLst/>
                            <a:latin typeface="Cambria Math" panose="02040503050406030204" pitchFamily="18" charset="0"/>
                          </a:rPr>
                        </m:ctrlPr>
                      </m:sSubPr>
                      <m:e>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𝜼</m:t>
                        </m:r>
                      </m:e>
                      <m:sub>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𝑯</m:t>
                        </m:r>
                      </m:sub>
                    </m:sSub>
                    <m:sSub>
                      <m:sSubPr>
                        <m:ctrlPr>
                          <a:rPr lang="fi-FI" sz="2400" b="1" i="1">
                            <a:solidFill>
                              <a:srgbClr val="0070C0"/>
                            </a:solidFill>
                            <a:effectLst/>
                            <a:latin typeface="Cambria Math" panose="02040503050406030204" pitchFamily="18" charset="0"/>
                          </a:rPr>
                        </m:ctrlPr>
                      </m:sSubPr>
                      <m:e>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m:t>
                        </m:r>
                      </m:e>
                      <m:sub>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𝜽</m:t>
                        </m:r>
                      </m:sub>
                    </m:sSub>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𝑯</m:t>
                    </m:r>
                    <m:d>
                      <m:dPr>
                        <m:ctrlPr>
                          <a:rPr lang="fi-FI" sz="2400" b="1" i="1">
                            <a:solidFill>
                              <a:srgbClr val="0070C0"/>
                            </a:solidFill>
                            <a:effectLst/>
                            <a:latin typeface="Cambria Math" panose="02040503050406030204" pitchFamily="18" charset="0"/>
                          </a:rPr>
                        </m:ctrlPr>
                      </m:dPr>
                      <m:e>
                        <m:r>
                          <a:rPr lang="en-US" sz="2400" b="1" i="1">
                            <a:solidFill>
                              <a:srgbClr val="0070C0"/>
                            </a:solidFill>
                            <a:latin typeface="Cambria Math" panose="02040503050406030204" pitchFamily="18" charset="0"/>
                            <a:ea typeface="SimSun" panose="02010600030101010101" pitchFamily="2" charset="-122"/>
                            <a:cs typeface="Times New Roman" panose="02020603050405020304" pitchFamily="18" charset="0"/>
                          </a:rPr>
                          <m:t>𝒕</m:t>
                        </m:r>
                      </m:e>
                    </m:d>
                  </m:oMath>
                </a14:m>
                <a:r>
                  <a:rPr lang="en-US" dirty="0">
                    <a:latin typeface="Times New Roman" panose="02020603050405020304" pitchFamily="18" charset="0"/>
                    <a:ea typeface="SimSun" panose="02010600030101010101" pitchFamily="2" charset="-122"/>
                  </a:rPr>
                  <a:t>, where </a:t>
                </a:r>
                <a14:m>
                  <m:oMath xmlns:m="http://schemas.openxmlformats.org/officeDocument/2006/math">
                    <m:sSub>
                      <m:sSubPr>
                        <m:ctrlPr>
                          <a:rPr lang="fi-FI" i="1">
                            <a:effectLst/>
                            <a:latin typeface="Cambria Math" panose="02040503050406030204" pitchFamily="18" charset="0"/>
                          </a:rPr>
                        </m:ctrlPr>
                      </m:sSubPr>
                      <m:e>
                        <m:r>
                          <a:rPr lang="en-US" i="1">
                            <a:latin typeface="Cambria Math" panose="02040503050406030204" pitchFamily="18" charset="0"/>
                            <a:ea typeface="SimSun" panose="02010600030101010101" pitchFamily="2" charset="-122"/>
                            <a:cs typeface="Times New Roman" panose="02020603050405020304" pitchFamily="18" charset="0"/>
                          </a:rPr>
                          <m:t>𝜂</m:t>
                        </m:r>
                      </m:e>
                      <m:sub>
                        <m:r>
                          <a:rPr lang="en-US" i="1">
                            <a:latin typeface="Cambria Math" panose="02040503050406030204" pitchFamily="18" charset="0"/>
                            <a:ea typeface="SimSun" panose="02010600030101010101" pitchFamily="2" charset="-122"/>
                            <a:cs typeface="Times New Roman" panose="02020603050405020304" pitchFamily="18" charset="0"/>
                          </a:rPr>
                          <m:t>𝐻</m:t>
                        </m:r>
                      </m:sub>
                    </m:sSub>
                  </m:oMath>
                </a14:m>
                <a:r>
                  <a:rPr lang="en-US" dirty="0">
                    <a:latin typeface="Times New Roman" panose="02020603050405020304" pitchFamily="18" charset="0"/>
                    <a:ea typeface="SimSun" panose="02010600030101010101" pitchFamily="2" charset="-122"/>
                  </a:rPr>
                  <a:t> is the homogeneity learning rate, controlling the strength of the exploration adjustment.</a:t>
                </a:r>
                <a:endParaRPr lang="en-US" dirty="0"/>
              </a:p>
            </p:txBody>
          </p:sp>
        </mc:Choice>
        <mc:Fallback xmlns="">
          <p:sp>
            <p:nvSpPr>
              <p:cNvPr id="47" name="Rectangle 46"/>
              <p:cNvSpPr>
                <a:spLocks noRot="1" noChangeAspect="1" noMove="1" noResize="1" noEditPoints="1" noAdjustHandles="1" noChangeArrowheads="1" noChangeShapeType="1" noTextEdit="1"/>
              </p:cNvSpPr>
              <p:nvPr/>
            </p:nvSpPr>
            <p:spPr>
              <a:xfrm>
                <a:off x="134678" y="5798032"/>
                <a:ext cx="4088524" cy="1007135"/>
              </a:xfrm>
              <a:prstGeom prst="rect">
                <a:avLst/>
              </a:prstGeom>
              <a:blipFill>
                <a:blip r:embed="rId14"/>
                <a:stretch>
                  <a:fillRect l="-1192" r="-1490" b="-8485"/>
                </a:stretch>
              </a:blipFill>
            </p:spPr>
            <p:txBody>
              <a:bodyPr/>
              <a:lstStyle/>
              <a:p>
                <a:r>
                  <a:rPr lang="en-US">
                    <a:noFill/>
                  </a:rPr>
                  <a:t> </a:t>
                </a:r>
              </a:p>
            </p:txBody>
          </p:sp>
        </mc:Fallback>
      </mc:AlternateContent>
      <p:sp>
        <p:nvSpPr>
          <p:cNvPr id="49" name="Rectangle 48"/>
          <p:cNvSpPr/>
          <p:nvPr/>
        </p:nvSpPr>
        <p:spPr>
          <a:xfrm>
            <a:off x="3142592" y="47878"/>
            <a:ext cx="5764464" cy="120032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Two independent objectives for NN training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2431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stretch>
            <a:fillRect/>
          </a:stretch>
        </p:blipFill>
        <p:spPr>
          <a:xfrm>
            <a:off x="199699" y="567668"/>
            <a:ext cx="8613287" cy="4684656"/>
          </a:xfrm>
          <a:prstGeom prst="rect">
            <a:avLst/>
          </a:prstGeom>
        </p:spPr>
      </p:pic>
      <p:sp>
        <p:nvSpPr>
          <p:cNvPr id="72" name="Rectangle 71"/>
          <p:cNvSpPr/>
          <p:nvPr/>
        </p:nvSpPr>
        <p:spPr>
          <a:xfrm>
            <a:off x="809294" y="5283854"/>
            <a:ext cx="10668000" cy="1477328"/>
          </a:xfrm>
          <a:prstGeom prst="rect">
            <a:avLst/>
          </a:prstGeom>
          <a:solidFill>
            <a:schemeClr val="bg1">
              <a:lumMod val="85000"/>
            </a:schemeClr>
          </a:solidFill>
          <a:ln w="254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Visualization of the neural network training process, where each iteration consists of two sequential weight update stages. The first stage is the traditional backpropagation of loss, driving the model to better fit the training data (exploitation stage). The second stage aims to minimize homogeneity, encouraging the model to explore new parameter settings (exploration stage) and avoid well-explored regions of the parameter space. This dual-objective training process may help the model escape local minima and potentially discover better parameter configurations.</a:t>
            </a:r>
            <a:endParaRPr lang="en-US" dirty="0"/>
          </a:p>
        </p:txBody>
      </p:sp>
      <p:sp>
        <p:nvSpPr>
          <p:cNvPr id="73" name="Rectangle 72"/>
          <p:cNvSpPr/>
          <p:nvPr/>
        </p:nvSpPr>
        <p:spPr>
          <a:xfrm>
            <a:off x="94592" y="5838"/>
            <a:ext cx="12023834"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Balancing exploration and exploitation during NN training</a:t>
            </a:r>
          </a:p>
        </p:txBody>
      </p:sp>
      <p:grpSp>
        <p:nvGrpSpPr>
          <p:cNvPr id="76" name="Group 75"/>
          <p:cNvGrpSpPr/>
          <p:nvPr/>
        </p:nvGrpSpPr>
        <p:grpSpPr>
          <a:xfrm>
            <a:off x="8905835" y="1996966"/>
            <a:ext cx="3212591" cy="1799051"/>
            <a:chOff x="8905835" y="1996966"/>
            <a:chExt cx="3212591" cy="1799051"/>
          </a:xfrm>
        </p:grpSpPr>
        <p:pic>
          <p:nvPicPr>
            <p:cNvPr id="74" name="Picture 73"/>
            <p:cNvPicPr>
              <a:picLocks noChangeAspect="1"/>
            </p:cNvPicPr>
            <p:nvPr/>
          </p:nvPicPr>
          <p:blipFill>
            <a:blip r:embed="rId3"/>
            <a:stretch>
              <a:fillRect/>
            </a:stretch>
          </p:blipFill>
          <p:spPr>
            <a:xfrm>
              <a:off x="8905835" y="1996966"/>
              <a:ext cx="3212591" cy="1799051"/>
            </a:xfrm>
            <a:prstGeom prst="rect">
              <a:avLst/>
            </a:prstGeom>
            <a:ln w="25400">
              <a:solidFill>
                <a:schemeClr val="tx1"/>
              </a:solidFill>
            </a:ln>
          </p:spPr>
        </p:pic>
        <p:pic>
          <p:nvPicPr>
            <p:cNvPr id="75" name="Picture 74"/>
            <p:cNvPicPr>
              <a:picLocks noChangeAspect="1"/>
            </p:cNvPicPr>
            <p:nvPr/>
          </p:nvPicPr>
          <p:blipFill>
            <a:blip r:embed="rId4"/>
            <a:stretch>
              <a:fillRect/>
            </a:stretch>
          </p:blipFill>
          <p:spPr>
            <a:xfrm>
              <a:off x="10171857" y="2127293"/>
              <a:ext cx="680545" cy="620997"/>
            </a:xfrm>
            <a:prstGeom prst="rect">
              <a:avLst/>
            </a:prstGeom>
          </p:spPr>
        </p:pic>
      </p:grpSp>
    </p:spTree>
    <p:extLst>
      <p:ext uri="{BB962C8B-B14F-4D97-AF65-F5344CB8AC3E}">
        <p14:creationId xmlns:p14="http://schemas.microsoft.com/office/powerpoint/2010/main" val="2871785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401" y="50825"/>
            <a:ext cx="609599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Experimental study settings</a:t>
            </a:r>
          </a:p>
        </p:txBody>
      </p:sp>
      <p:sp>
        <p:nvSpPr>
          <p:cNvPr id="2" name="Rectangle 1"/>
          <p:cNvSpPr/>
          <p:nvPr/>
        </p:nvSpPr>
        <p:spPr>
          <a:xfrm>
            <a:off x="203202" y="668876"/>
            <a:ext cx="8044871" cy="3447098"/>
          </a:xfrm>
          <a:prstGeom prst="rect">
            <a:avLst/>
          </a:prstGeom>
        </p:spPr>
        <p:txBody>
          <a:bodyPr wrap="square">
            <a:spAutoFit/>
          </a:bodyPr>
          <a:lstStyle/>
          <a:p>
            <a:pPr indent="173990" algn="just">
              <a:spcBef>
                <a:spcPts val="200"/>
              </a:spcBef>
            </a:pPr>
            <a:r>
              <a:rPr lang="en-US" b="1" i="1" dirty="0">
                <a:solidFill>
                  <a:srgbClr val="7030A0"/>
                </a:solidFill>
                <a:latin typeface="Times New Roman" panose="02020603050405020304" pitchFamily="18" charset="0"/>
                <a:cs typeface="Times New Roman" panose="02020603050405020304" pitchFamily="18" charset="0"/>
              </a:rPr>
              <a:t>Implementation, source code, detailed outcomes from the experiments, additional results, and plots are available online </a:t>
            </a:r>
            <a:r>
              <a:rPr lang="en-U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hlinkClick r:id="rId2"/>
              </a:rPr>
              <a:t>https://ai.it.jyu.fi/experiments/homogeneity/</a:t>
            </a:r>
            <a:r>
              <a:rPr lang="en-US" dirty="0">
                <a:latin typeface="Times New Roman" panose="02020603050405020304" pitchFamily="18" charset="0"/>
                <a:cs typeface="Times New Roman" panose="02020603050405020304" pitchFamily="18" charset="0"/>
              </a:rPr>
              <a:t>].</a:t>
            </a:r>
          </a:p>
          <a:p>
            <a:pPr indent="173990" algn="just">
              <a:spcBef>
                <a:spcPts val="600"/>
              </a:spcBef>
              <a:spcAft>
                <a:spcPts val="600"/>
              </a:spcAft>
            </a:pPr>
            <a:r>
              <a:rPr lang="en-US" dirty="0">
                <a:latin typeface="Times New Roman" panose="02020603050405020304" pitchFamily="18" charset="0"/>
                <a:cs typeface="Times New Roman" panose="02020603050405020304" pitchFamily="18" charset="0"/>
              </a:rPr>
              <a:t>The experiments were conducted on two well-established datasets from UCI ML repository: MNIST and IRIS. These datasets serve as a solid foundation for an initial exploration of the proposed homogeneity-based training approach:</a:t>
            </a:r>
          </a:p>
          <a:p>
            <a:pPr marL="285750" indent="-285750" algn="just">
              <a:spcBef>
                <a:spcPts val="200"/>
              </a:spcBef>
              <a:buFont typeface="Arial" panose="020B0604020202020204" pitchFamily="34" charset="0"/>
              <a:buChar char="•"/>
            </a:pPr>
            <a:r>
              <a:rPr lang="en-US" b="1" i="1" dirty="0">
                <a:solidFill>
                  <a:srgbClr val="7030A0"/>
                </a:solidFill>
                <a:latin typeface="Times New Roman" panose="02020603050405020304" pitchFamily="18" charset="0"/>
                <a:ea typeface="SimSun" panose="02010600030101010101" pitchFamily="2" charset="-122"/>
              </a:rPr>
              <a:t>MNIST</a:t>
            </a:r>
            <a:r>
              <a:rPr lang="en-US" dirty="0">
                <a:latin typeface="Times New Roman" panose="02020603050405020304" pitchFamily="18" charset="0"/>
                <a:cs typeface="Times New Roman" panose="02020603050405020304" pitchFamily="18" charset="0"/>
              </a:rPr>
              <a:t>, with its complex 28×28 grayscale images and 42,000 samples, allows testing under high-dimensional input conditions, while … </a:t>
            </a:r>
          </a:p>
          <a:p>
            <a:pPr marL="285750" indent="-285750" algn="just">
              <a:spcBef>
                <a:spcPts val="200"/>
              </a:spcBef>
              <a:spcAft>
                <a:spcPts val="600"/>
              </a:spcAft>
              <a:buFont typeface="Arial" panose="020B0604020202020204" pitchFamily="34" charset="0"/>
              <a:buChar char="•"/>
            </a:pPr>
            <a:r>
              <a:rPr lang="en-US" b="1" i="1" dirty="0">
                <a:solidFill>
                  <a:srgbClr val="7030A0"/>
                </a:solidFill>
                <a:latin typeface="Times New Roman" panose="02020603050405020304" pitchFamily="18" charset="0"/>
                <a:ea typeface="SimSun" panose="02010600030101010101" pitchFamily="2" charset="-122"/>
              </a:rPr>
              <a:t>IRIS</a:t>
            </a:r>
            <a:r>
              <a:rPr lang="en-US" dirty="0">
                <a:latin typeface="Times New Roman" panose="02020603050405020304" pitchFamily="18" charset="0"/>
                <a:cs typeface="Times New Roman" panose="02020603050405020304" pitchFamily="18" charset="0"/>
              </a:rPr>
              <a:t>, a simpler dataset with only 4 numerical features and 150 samples, provides insight into the method’s behavior in a lower-dimensional setting.</a:t>
            </a:r>
          </a:p>
          <a:p>
            <a:pPr indent="173990" algn="just">
              <a:spcBef>
                <a:spcPts val="200"/>
              </a:spcBef>
            </a:pPr>
            <a:r>
              <a:rPr lang="en-US" dirty="0">
                <a:latin typeface="Times New Roman" panose="02020603050405020304" pitchFamily="18" charset="0"/>
                <a:cs typeface="Times New Roman" panose="02020603050405020304" pitchFamily="18" charset="0"/>
              </a:rPr>
              <a:t>This combination ensures a balanced evaluation before extending the approach to real-world industrial datasets.</a:t>
            </a:r>
            <a:endParaRPr lang="fi-FI" sz="2400" dirty="0">
              <a:latin typeface="Times New Roman" panose="02020603050405020304" pitchFamily="18" charset="0"/>
              <a:ea typeface="SimSun"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57021" y="4550460"/>
                <a:ext cx="7564579" cy="2077428"/>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The experiments systematically compared homogeneity-based updates with traditional backpropagation under different configurations of the </a:t>
                </a:r>
                <a:r>
                  <a:rPr lang="en-US" b="1" i="1" dirty="0">
                    <a:solidFill>
                      <a:srgbClr val="7030A0"/>
                    </a:solidFill>
                    <a:latin typeface="Times New Roman" panose="02020603050405020304" pitchFamily="18" charset="0"/>
                    <a:cs typeface="Times New Roman" panose="02020603050405020304" pitchFamily="18" charset="0"/>
                  </a:rPr>
                  <a:t>regularization parameter </a:t>
                </a:r>
                <a14:m>
                  <m:oMath xmlns:m="http://schemas.openxmlformats.org/officeDocument/2006/math">
                    <m:r>
                      <a:rPr lang="en-US" b="1" i="1" smtClean="0">
                        <a:solidFill>
                          <a:srgbClr val="FF0000"/>
                        </a:solidFill>
                        <a:latin typeface="Cambria Math" panose="02040503050406030204" pitchFamily="18" charset="0"/>
                      </a:rPr>
                      <m:t>𝝀</m:t>
                    </m:r>
                  </m:oMath>
                </a14:m>
                <a:r>
                  <a:rPr lang="en-US" dirty="0">
                    <a:latin typeface="Times New Roman" panose="02020603050405020304" pitchFamily="18" charset="0"/>
                    <a:cs typeface="Times New Roman" panose="02020603050405020304" pitchFamily="18" charset="0"/>
                  </a:rPr>
                  <a:t> (from the homogeneity computing formula above), categorized as:</a:t>
                </a:r>
                <a:endParaRPr lang="fi-FI" dirty="0">
                  <a:latin typeface="Times New Roman" panose="02020603050405020304" pitchFamily="18" charset="0"/>
                  <a:cs typeface="Times New Roman" panose="02020603050405020304" pitchFamily="18" charset="0"/>
                </a:endParaRPr>
              </a:p>
              <a:p>
                <a:pPr marL="285750" lvl="0" indent="-285750" algn="just">
                  <a:spcBef>
                    <a:spcPts val="6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“dynamic-linear”: </a:t>
                </a:r>
                <a14:m>
                  <m:oMath xmlns:m="http://schemas.openxmlformats.org/officeDocument/2006/math">
                    <m:r>
                      <a:rPr lang="en-US" b="1" i="1" smtClean="0">
                        <a:solidFill>
                          <a:srgbClr val="FF0000"/>
                        </a:solidFill>
                        <a:latin typeface="Cambria Math" panose="02040503050406030204" pitchFamily="18" charset="0"/>
                      </a:rPr>
                      <m:t>𝝀</m:t>
                    </m:r>
                    <m:r>
                      <a:rPr lang="en-US" i="1">
                        <a:latin typeface="Cambria Math" panose="02040503050406030204" pitchFamily="18" charset="0"/>
                      </a:rPr>
                      <m:t>=</m:t>
                    </m:r>
                    <m:f>
                      <m:fPr>
                        <m:ctrlPr>
                          <a:rPr lang="fi-FI" i="1">
                            <a:latin typeface="Cambria Math" panose="02040503050406030204" pitchFamily="18" charset="0"/>
                          </a:rPr>
                        </m:ctrlPr>
                      </m:fPr>
                      <m:num>
                        <m:r>
                          <a:rPr lang="en-US" i="1">
                            <a:latin typeface="Cambria Math" panose="02040503050406030204" pitchFamily="18" charset="0"/>
                          </a:rPr>
                          <m:t>𝑡</m:t>
                        </m:r>
                        <m:r>
                          <a:rPr lang="en-US" i="1">
                            <a:latin typeface="Cambria Math" panose="02040503050406030204" pitchFamily="18" charset="0"/>
                          </a:rPr>
                          <m:t>−1</m:t>
                        </m:r>
                      </m:num>
                      <m:den>
                        <m:r>
                          <a:rPr lang="en-US" i="1">
                            <a:latin typeface="Cambria Math" panose="02040503050406030204" pitchFamily="18" charset="0"/>
                          </a:rPr>
                          <m:t>𝑘</m:t>
                        </m:r>
                      </m:den>
                    </m:f>
                  </m:oMath>
                </a14:m>
                <a:r>
                  <a:rPr lang="en-US" dirty="0">
                    <a:latin typeface="Times New Roman" panose="02020603050405020304" pitchFamily="18" charset="0"/>
                    <a:cs typeface="Times New Roman" panose="02020603050405020304" pitchFamily="18" charset="0"/>
                  </a:rPr>
                  <a:t> (scales with total iterations </a:t>
                </a:r>
                <a14:m>
                  <m:oMath xmlns:m="http://schemas.openxmlformats.org/officeDocument/2006/math">
                    <m:r>
                      <a:rPr lang="en-US" i="1">
                        <a:latin typeface="Cambria Math" panose="02040503050406030204" pitchFamily="18" charset="0"/>
                      </a:rPr>
                      <m:t>𝑘</m:t>
                    </m:r>
                  </m:oMath>
                </a14:m>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“dynamic non-linear”: </a:t>
                </a:r>
                <a14:m>
                  <m:oMath xmlns:m="http://schemas.openxmlformats.org/officeDocument/2006/math">
                    <m:r>
                      <a:rPr lang="en-US" b="1" i="1" smtClean="0">
                        <a:solidFill>
                          <a:srgbClr val="FF0000"/>
                        </a:solidFill>
                        <a:latin typeface="Cambria Math" panose="02040503050406030204" pitchFamily="18" charset="0"/>
                      </a:rPr>
                      <m:t>𝝀</m:t>
                    </m:r>
                    <m:r>
                      <a:rPr lang="en-US" i="1">
                        <a:latin typeface="Cambria Math" panose="02040503050406030204" pitchFamily="18" charset="0"/>
                      </a:rPr>
                      <m:t>=</m:t>
                    </m:r>
                    <m:f>
                      <m:fPr>
                        <m:ctrlPr>
                          <a:rPr lang="fi-FI" i="1">
                            <a:latin typeface="Cambria Math" panose="02040503050406030204" pitchFamily="18" charset="0"/>
                          </a:rPr>
                        </m:ctrlPr>
                      </m:fPr>
                      <m:num>
                        <m:r>
                          <a:rPr lang="en-US" i="1">
                            <a:latin typeface="Cambria Math" panose="02040503050406030204" pitchFamily="18" charset="0"/>
                          </a:rPr>
                          <m:t>𝑡</m:t>
                        </m:r>
                        <m:r>
                          <a:rPr lang="en-US" i="1">
                            <a:latin typeface="Cambria Math" panose="02040503050406030204" pitchFamily="18" charset="0"/>
                          </a:rPr>
                          <m:t>−1</m:t>
                        </m:r>
                      </m:num>
                      <m:den>
                        <m:r>
                          <a:rPr lang="en-US" i="1">
                            <a:latin typeface="Cambria Math" panose="02040503050406030204" pitchFamily="18" charset="0"/>
                          </a:rPr>
                          <m:t>𝑡</m:t>
                        </m:r>
                      </m:den>
                    </m:f>
                  </m:oMath>
                </a14:m>
                <a:r>
                  <a:rPr lang="en-US" dirty="0">
                    <a:latin typeface="Times New Roman" panose="02020603050405020304" pitchFamily="18" charset="0"/>
                    <a:cs typeface="Times New Roman" panose="02020603050405020304" pitchFamily="18" charset="0"/>
                  </a:rPr>
                  <a:t> (scales with time step </a:t>
                </a:r>
                <a14:m>
                  <m:oMath xmlns:m="http://schemas.openxmlformats.org/officeDocument/2006/math">
                    <m:r>
                      <a:rPr lang="en-US" i="1">
                        <a:latin typeface="Cambria Math" panose="02040503050406030204" pitchFamily="18" charset="0"/>
                      </a:rPr>
                      <m:t>𝑡</m:t>
                    </m:r>
                  </m:oMath>
                </a14:m>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“manually set and fixed”: </a:t>
                </a:r>
                <a14:m>
                  <m:oMath xmlns:m="http://schemas.openxmlformats.org/officeDocument/2006/math">
                    <m:r>
                      <a:rPr lang="en-US" b="1" i="1" smtClean="0">
                        <a:solidFill>
                          <a:srgbClr val="FF0000"/>
                        </a:solidFill>
                        <a:latin typeface="Cambria Math" panose="02040503050406030204" pitchFamily="18" charset="0"/>
                      </a:rPr>
                      <m:t>𝝀</m:t>
                    </m:r>
                  </m:oMath>
                </a14:m>
                <a:r>
                  <a:rPr lang="en-US" dirty="0">
                    <a:latin typeface="Times New Roman" panose="02020603050405020304" pitchFamily="18" charset="0"/>
                    <a:cs typeface="Times New Roman" panose="02020603050405020304" pitchFamily="18" charset="0"/>
                  </a:rPr>
                  <a:t> remains constant throughout training.</a:t>
                </a:r>
                <a:endParaRPr lang="fi-FI"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7021" y="4550460"/>
                <a:ext cx="7564579" cy="2077428"/>
              </a:xfrm>
              <a:prstGeom prst="rect">
                <a:avLst/>
              </a:prstGeom>
              <a:blipFill>
                <a:blip r:embed="rId3"/>
                <a:stretch>
                  <a:fillRect l="-725" t="-1466" r="-645" b="-381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68148" y="1764142"/>
            <a:ext cx="3682423" cy="2281552"/>
          </a:xfrm>
          <a:prstGeom prst="rect">
            <a:avLst/>
          </a:prstGeom>
          <a:ln w="25400">
            <a:solidFill>
              <a:schemeClr val="tx1"/>
            </a:solidFill>
          </a:ln>
        </p:spPr>
      </p:pic>
      <p:pic>
        <p:nvPicPr>
          <p:cNvPr id="9" name="Picture 8"/>
          <p:cNvPicPr>
            <a:picLocks noChangeAspect="1"/>
          </p:cNvPicPr>
          <p:nvPr/>
        </p:nvPicPr>
        <p:blipFill>
          <a:blip r:embed="rId5"/>
          <a:stretch>
            <a:fillRect/>
          </a:stretch>
        </p:blipFill>
        <p:spPr>
          <a:xfrm>
            <a:off x="8368148" y="73893"/>
            <a:ext cx="3682423" cy="2161306"/>
          </a:xfrm>
          <a:prstGeom prst="rect">
            <a:avLst/>
          </a:prstGeom>
          <a:ln w="25400">
            <a:solidFill>
              <a:schemeClr val="tx1"/>
            </a:solidFill>
          </a:ln>
        </p:spPr>
      </p:pic>
      <mc:AlternateContent xmlns:mc="http://schemas.openxmlformats.org/markup-compatibility/2006" xmlns:a14="http://schemas.microsoft.com/office/drawing/2010/main">
        <mc:Choice Requires="a14">
          <p:sp>
            <p:nvSpPr>
              <p:cNvPr id="4" name="Rectangle 3"/>
              <p:cNvSpPr/>
              <p:nvPr/>
            </p:nvSpPr>
            <p:spPr>
              <a:xfrm>
                <a:off x="221673" y="4176261"/>
                <a:ext cx="719512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i="1">
                              <a:latin typeface="Cambria Math" panose="02040503050406030204" pitchFamily="18" charset="0"/>
                            </a:rPr>
                          </m:ctrlPr>
                        </m:dPr>
                        <m:e>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rPr>
                                <m:t>𝑡</m:t>
                              </m:r>
                            </m:e>
                          </m:d>
                          <m:r>
                            <a:rPr lang="en-US" i="0">
                              <a:latin typeface="Cambria Math" panose="02040503050406030204" pitchFamily="18" charset="0"/>
                            </a:rPr>
                            <m:t>=(1−</m:t>
                          </m:r>
                          <m:r>
                            <a:rPr lang="en-US" b="1" i="1" smtClean="0">
                              <a:solidFill>
                                <a:srgbClr val="CF2929"/>
                              </a:solidFill>
                              <a:latin typeface="Cambria Math" panose="02040503050406030204" pitchFamily="18" charset="0"/>
                            </a:rPr>
                            <m:t>𝝀</m:t>
                          </m:r>
                          <m:r>
                            <a:rPr lang="en-US" i="0">
                              <a:latin typeface="Cambria Math" panose="02040503050406030204" pitchFamily="18" charset="0"/>
                            </a:rPr>
                            <m:t>)∙</m:t>
                          </m:r>
                          <m:r>
                            <a:rPr lang="en-US" b="1" i="0">
                              <a:latin typeface="Cambria Math" panose="02040503050406030204" pitchFamily="18" charset="0"/>
                            </a:rPr>
                            <m:t>𝐒𝐢𝐦𝐢𝐥𝐚𝐫𝐢𝐭𝐲</m:t>
                          </m:r>
                          <m:d>
                            <m:dPr>
                              <m:begChr m:val="["/>
                              <m:endChr m:val="]"/>
                              <m:ctrlPr>
                                <a:rPr lang="en-US" b="1" i="1">
                                  <a:latin typeface="Cambria Math" panose="02040503050406030204" pitchFamily="18" charset="0"/>
                                </a:rPr>
                              </m:ctrlPr>
                            </m:dPr>
                            <m:e>
                              <m:d>
                                <m:dPr>
                                  <m:begChr m:val=""/>
                                  <m:ctrlPr>
                                    <a:rPr lang="en-US" b="1" i="1">
                                      <a:latin typeface="Cambria Math" panose="02040503050406030204" pitchFamily="18" charset="0"/>
                                    </a:rPr>
                                  </m:ctrlPr>
                                </m:dPr>
                                <m:e>
                                  <m:r>
                                    <a:rPr lang="en-US" b="0" i="1">
                                      <a:latin typeface="Cambria Math" panose="02040503050406030204" pitchFamily="18" charset="0"/>
                                    </a:rPr>
                                    <m:t>𝑆</m:t>
                                  </m:r>
                                  <m:d>
                                    <m:dPr>
                                      <m:ctrlPr>
                                        <a:rPr lang="en-US" b="0" i="1">
                                          <a:latin typeface="Cambria Math" panose="02040503050406030204" pitchFamily="18" charset="0"/>
                                        </a:rPr>
                                      </m:ctrlPr>
                                    </m:dPr>
                                    <m:e>
                                      <m:r>
                                        <a:rPr lang="en-US" b="0" i="1">
                                          <a:latin typeface="Cambria Math" panose="02040503050406030204" pitchFamily="18" charset="0"/>
                                        </a:rPr>
                                        <m:t>𝑡</m:t>
                                      </m:r>
                                    </m:e>
                                  </m:d>
                                  <m:r>
                                    <a:rPr lang="en-US" b="0" i="0">
                                      <a:latin typeface="Cambria Math" panose="02040503050406030204" pitchFamily="18" charset="0"/>
                                    </a:rPr>
                                    <m:t>,</m:t>
                                  </m:r>
                                  <m:r>
                                    <a:rPr lang="en-US" b="1" i="0">
                                      <a:latin typeface="Cambria Math" panose="02040503050406030204" pitchFamily="18" charset="0"/>
                                    </a:rPr>
                                    <m:t>𝐀𝐯𝐞𝐫𝐚𝐠𝐞</m:t>
                                  </m:r>
                                  <m:r>
                                    <a:rPr lang="en-US" b="0" i="0">
                                      <a:latin typeface="Cambria Math" panose="02040503050406030204" pitchFamily="18" charset="0"/>
                                    </a:rPr>
                                    <m:t>(</m:t>
                                  </m:r>
                                  <m:r>
                                    <a:rPr lang="en-US" b="0" i="1">
                                      <a:latin typeface="Cambria Math" panose="02040503050406030204" pitchFamily="18" charset="0"/>
                                    </a:rPr>
                                    <m:t>𝑡</m:t>
                                  </m:r>
                                  <m:r>
                                    <a:rPr lang="en-US" b="0" i="0">
                                      <a:latin typeface="Cambria Math" panose="02040503050406030204" pitchFamily="18" charset="0"/>
                                    </a:rPr>
                                    <m:t>−1</m:t>
                                  </m:r>
                                </m:e>
                              </m:d>
                            </m:e>
                          </m:d>
                          <m:r>
                            <a:rPr lang="en-US" b="0" i="0">
                              <a:latin typeface="Cambria Math" panose="02040503050406030204" pitchFamily="18" charset="0"/>
                            </a:rPr>
                            <m:t>+</m:t>
                          </m:r>
                          <m:r>
                            <a:rPr lang="en-US" b="1" i="1" smtClean="0">
                              <a:solidFill>
                                <a:srgbClr val="FF393E"/>
                              </a:solidFill>
                              <a:latin typeface="Cambria Math" panose="02040503050406030204" pitchFamily="18" charset="0"/>
                            </a:rPr>
                            <m:t>𝝀</m:t>
                          </m:r>
                          <m:r>
                            <a:rPr lang="en-US" b="0" i="0">
                              <a:latin typeface="Cambria Math" panose="02040503050406030204" pitchFamily="18" charset="0"/>
                            </a:rPr>
                            <m:t>∙</m:t>
                          </m:r>
                          <m:r>
                            <a:rPr lang="en-US" b="0" i="1">
                              <a:latin typeface="Cambria Math" panose="02040503050406030204" pitchFamily="18" charset="0"/>
                            </a:rPr>
                            <m:t>𝐻</m:t>
                          </m:r>
                          <m:r>
                            <a:rPr lang="en-US" b="0" i="0">
                              <a:latin typeface="Cambria Math" panose="02040503050406030204" pitchFamily="18" charset="0"/>
                            </a:rPr>
                            <m:t>(</m:t>
                          </m:r>
                          <m:r>
                            <a:rPr lang="en-US" b="0" i="1">
                              <a:latin typeface="Cambria Math" panose="02040503050406030204" pitchFamily="18" charset="0"/>
                            </a:rPr>
                            <m:t>𝑡</m:t>
                          </m:r>
                          <m:r>
                            <a:rPr lang="en-US" b="0" i="0">
                              <a:latin typeface="Cambria Math" panose="02040503050406030204" pitchFamily="18" charset="0"/>
                            </a:rPr>
                            <m:t>−1</m:t>
                          </m:r>
                        </m:e>
                      </m:d>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21673" y="4176261"/>
                <a:ext cx="7195127" cy="369332"/>
              </a:xfrm>
              <a:prstGeom prst="rect">
                <a:avLst/>
              </a:prstGeom>
              <a:blipFill>
                <a:blip r:embed="rId6"/>
                <a:stretch>
                  <a:fillRect t="-119672" r="-2964" b="-183607"/>
                </a:stretch>
              </a:blipFill>
            </p:spPr>
            <p:txBody>
              <a:bodyPr/>
              <a:lstStyle/>
              <a:p>
                <a:r>
                  <a:rPr lang="en-US">
                    <a:noFill/>
                  </a:rPr>
                  <a:t> </a:t>
                </a:r>
              </a:p>
            </p:txBody>
          </p:sp>
        </mc:Fallback>
      </mc:AlternateContent>
      <p:grpSp>
        <p:nvGrpSpPr>
          <p:cNvPr id="10" name="Group 9"/>
          <p:cNvGrpSpPr/>
          <p:nvPr/>
        </p:nvGrpSpPr>
        <p:grpSpPr>
          <a:xfrm>
            <a:off x="7783071" y="4219935"/>
            <a:ext cx="4276736" cy="2488024"/>
            <a:chOff x="7831394" y="4069794"/>
            <a:chExt cx="4276736" cy="2488024"/>
          </a:xfrm>
        </p:grpSpPr>
        <p:pic>
          <p:nvPicPr>
            <p:cNvPr id="1026" name="Picture 2" descr="https://ai.it.jyu.fi/experiments/homogeneity/index_files/image0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1394" y="4103670"/>
              <a:ext cx="2072676" cy="1142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i.it.jyu.fi/experiments/homogeneity/index_files/image0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4070" y="4069794"/>
              <a:ext cx="2204060" cy="1213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i.it.jyu.fi/experiments/homogeneity/index_files/image0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1394" y="5403422"/>
              <a:ext cx="2102843" cy="1154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i.it.jyu.fi/experiments/homogeneity/index_files/image03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4031" y="5403422"/>
              <a:ext cx="2064098" cy="11355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214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35851" y="999507"/>
                <a:ext cx="11686696" cy="5539978"/>
              </a:xfrm>
              <a:prstGeom prst="rect">
                <a:avLst/>
              </a:prstGeom>
            </p:spPr>
            <p:txBody>
              <a:bodyPr wrap="square">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Key observations from the experiments are as follows:</a:t>
                </a:r>
                <a:endParaRPr lang="fi-FI"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b="1" i="1" dirty="0">
                    <a:solidFill>
                      <a:srgbClr val="7030A0"/>
                    </a:solidFill>
                    <a:latin typeface="Times New Roman" panose="02020603050405020304" pitchFamily="18" charset="0"/>
                    <a:cs typeface="Times New Roman" panose="02020603050405020304" pitchFamily="18" charset="0"/>
                  </a:rPr>
                  <a:t>Performance across datasets</a:t>
                </a:r>
                <a:r>
                  <a:rPr lang="en-US" dirty="0">
                    <a:latin typeface="Times New Roman" panose="02020603050405020304" pitchFamily="18" charset="0"/>
                    <a:cs typeface="Times New Roman" panose="02020603050405020304" pitchFamily="18" charset="0"/>
                  </a:rPr>
                  <a:t>: On MNIST, </a:t>
                </a:r>
                <a:r>
                  <a:rPr lang="en-US" b="1" i="1" dirty="0">
                    <a:solidFill>
                      <a:srgbClr val="7030A0"/>
                    </a:solidFill>
                    <a:latin typeface="Times New Roman" panose="02020603050405020304" pitchFamily="18" charset="0"/>
                    <a:cs typeface="Times New Roman" panose="02020603050405020304" pitchFamily="18" charset="0"/>
                  </a:rPr>
                  <a:t>homogeneity-based updates achieved higher accuracy than traditional training</a:t>
                </a:r>
                <a:r>
                  <a:rPr lang="en-US" dirty="0">
                    <a:latin typeface="Times New Roman" panose="02020603050405020304" pitchFamily="18" charset="0"/>
                    <a:cs typeface="Times New Roman" panose="02020603050405020304" pitchFamily="18" charset="0"/>
                  </a:rPr>
                  <a:t> in most cases, particularly when batch sizes were moderate (e.g., 105, 210). On IRIS, the difference was marginal, as both methods converged quickly due to the small dataset. Training time was longer for homogeneity-based updates, but larger batch sizes mitigated this effect, making the approach practical for scaled implementations.</a:t>
                </a:r>
                <a:endParaRPr lang="fi-FI" dirty="0">
                  <a:latin typeface="Times New Roman" panose="02020603050405020304" pitchFamily="18" charset="0"/>
                  <a:cs typeface="Times New Roman" panose="02020603050405020304" pitchFamily="18" charset="0"/>
                </a:endParaRPr>
              </a:p>
              <a:p>
                <a:pPr marL="342900" indent="-342900" algn="just">
                  <a:spcBef>
                    <a:spcPts val="600"/>
                  </a:spcBef>
                  <a:buFont typeface="Arial" panose="020B0604020202020204" pitchFamily="34" charset="0"/>
                  <a:buChar char="•"/>
                </a:pPr>
                <a:r>
                  <a:rPr lang="en-US" b="1" i="1" dirty="0">
                    <a:solidFill>
                      <a:srgbClr val="7030A0"/>
                    </a:solidFill>
                    <a:latin typeface="Times New Roman" panose="02020603050405020304" pitchFamily="18" charset="0"/>
                    <a:cs typeface="Times New Roman" panose="02020603050405020304" pitchFamily="18" charset="0"/>
                  </a:rPr>
                  <a:t>Impact of </a:t>
                </a:r>
                <a14:m>
                  <m:oMath xmlns:m="http://schemas.openxmlformats.org/officeDocument/2006/math">
                    <m:r>
                      <a:rPr lang="en-US" b="1" i="1">
                        <a:solidFill>
                          <a:srgbClr val="7030A0"/>
                        </a:solidFill>
                        <a:latin typeface="Cambria Math" panose="02040503050406030204" pitchFamily="18" charset="0"/>
                        <a:cs typeface="Times New Roman" panose="02020603050405020304" pitchFamily="18" charset="0"/>
                      </a:rPr>
                      <m:t>𝜆</m:t>
                    </m:r>
                  </m:oMath>
                </a14:m>
                <a:r>
                  <a:rPr lang="en-US" b="1" i="1" dirty="0">
                    <a:solidFill>
                      <a:srgbClr val="7030A0"/>
                    </a:solidFill>
                    <a:latin typeface="Times New Roman" panose="02020603050405020304" pitchFamily="18" charset="0"/>
                    <a:cs typeface="Times New Roman" panose="02020603050405020304" pitchFamily="18" charset="0"/>
                  </a:rPr>
                  <a:t> variants</a:t>
                </a:r>
                <a:r>
                  <a:rPr lang="en-US" dirty="0">
                    <a:latin typeface="Times New Roman" panose="02020603050405020304" pitchFamily="18" charset="0"/>
                    <a:cs typeface="Times New Roman" panose="02020603050405020304" pitchFamily="18" charset="0"/>
                  </a:rPr>
                  <a:t>: Dynamic-linear </a:t>
                </a:r>
                <a14:m>
                  <m:oMath xmlns:m="http://schemas.openxmlformats.org/officeDocument/2006/math">
                    <m:r>
                      <a:rPr lang="en-US" i="1">
                        <a:latin typeface="Cambria Math" panose="02040503050406030204" pitchFamily="18" charset="0"/>
                      </a:rPr>
                      <m:t>𝜆</m:t>
                    </m:r>
                  </m:oMath>
                </a14:m>
                <a:r>
                  <a:rPr lang="en-US" dirty="0">
                    <a:latin typeface="Times New Roman" panose="02020603050405020304" pitchFamily="18" charset="0"/>
                    <a:cs typeface="Times New Roman" panose="02020603050405020304" pitchFamily="18" charset="0"/>
                  </a:rPr>
                  <a:t> is beneficial in longer training regimes (more epochs, smaller batches) where step-wise refinement improves convergence. Dynamic non-linear </a:t>
                </a:r>
                <a14:m>
                  <m:oMath xmlns:m="http://schemas.openxmlformats.org/officeDocument/2006/math">
                    <m:r>
                      <a:rPr lang="en-US" i="1">
                        <a:latin typeface="Cambria Math" panose="02040503050406030204" pitchFamily="18" charset="0"/>
                      </a:rPr>
                      <m:t>𝜆</m:t>
                    </m:r>
                  </m:oMath>
                </a14:m>
                <a:r>
                  <a:rPr lang="en-US" dirty="0">
                    <a:latin typeface="Times New Roman" panose="02020603050405020304" pitchFamily="18" charset="0"/>
                    <a:cs typeface="Times New Roman" panose="02020603050405020304" pitchFamily="18" charset="0"/>
                  </a:rPr>
                  <a:t> showed a more stable improvement across different configurations, especially when batch sizes were not extremely small. In fixed </a:t>
                </a:r>
                <a14:m>
                  <m:oMath xmlns:m="http://schemas.openxmlformats.org/officeDocument/2006/math">
                    <m:r>
                      <a:rPr lang="en-US" i="1">
                        <a:latin typeface="Cambria Math" panose="02040503050406030204" pitchFamily="18" charset="0"/>
                      </a:rPr>
                      <m:t>𝜆</m:t>
                    </m:r>
                  </m:oMath>
                </a14:m>
                <a:r>
                  <a:rPr lang="en-US" dirty="0">
                    <a:latin typeface="Times New Roman" panose="02020603050405020304" pitchFamily="18" charset="0"/>
                    <a:cs typeface="Times New Roman" panose="02020603050405020304" pitchFamily="18" charset="0"/>
                  </a:rPr>
                  <a:t> cases, the choice of λ value significantly influenced training behavior. Higher fixed values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 = 0.9</m:t>
                    </m:r>
                  </m:oMath>
                </a14:m>
                <a:r>
                  <a:rPr lang="en-US" dirty="0">
                    <a:latin typeface="Times New Roman" panose="02020603050405020304" pitchFamily="18" charset="0"/>
                    <a:cs typeface="Times New Roman" panose="02020603050405020304" pitchFamily="18" charset="0"/>
                  </a:rPr>
                  <a:t>) led to slower convergence but stabilized accuracy. Lower values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 = 0.1, 0.5</m:t>
                    </m:r>
                  </m:oMath>
                </a14:m>
                <a:r>
                  <a:rPr lang="en-US" dirty="0">
                    <a:latin typeface="Times New Roman" panose="02020603050405020304" pitchFamily="18" charset="0"/>
                    <a:cs typeface="Times New Roman" panose="02020603050405020304" pitchFamily="18" charset="0"/>
                  </a:rPr>
                  <a:t>) enabled faster training, though with minor accuracy drops.</a:t>
                </a:r>
                <a:endParaRPr lang="fi-FI" dirty="0">
                  <a:latin typeface="Times New Roman" panose="02020603050405020304" pitchFamily="18" charset="0"/>
                  <a:cs typeface="Times New Roman" panose="02020603050405020304" pitchFamily="18" charset="0"/>
                </a:endParaRPr>
              </a:p>
              <a:p>
                <a:pPr marL="342900" indent="-342900" algn="just">
                  <a:spcBef>
                    <a:spcPts val="600"/>
                  </a:spcBef>
                  <a:buFont typeface="Arial" panose="020B0604020202020204" pitchFamily="34" charset="0"/>
                  <a:buChar char="•"/>
                </a:pPr>
                <a:r>
                  <a:rPr lang="en-US" b="1" i="1" dirty="0">
                    <a:solidFill>
                      <a:srgbClr val="7030A0"/>
                    </a:solidFill>
                    <a:latin typeface="Times New Roman" panose="02020603050405020304" pitchFamily="18" charset="0"/>
                    <a:cs typeface="Times New Roman" panose="02020603050405020304" pitchFamily="18" charset="0"/>
                  </a:rPr>
                  <a:t>Effect of batch size and training time</a:t>
                </a:r>
                <a:r>
                  <a:rPr lang="en-US" dirty="0">
                    <a:latin typeface="Times New Roman" panose="02020603050405020304" pitchFamily="18" charset="0"/>
                    <a:cs typeface="Times New Roman" panose="02020603050405020304" pitchFamily="18" charset="0"/>
                  </a:rPr>
                  <a:t>: Very small batch sizes (e.g., 1, 2, 5) led to significantly longer training times and reduced accuracy due to increased update noise and instability. This suggests that homogeneity-based updates require a sufficiently large batch size (e.g., 50 or more) to ensure stable convergence and efficient training. Larger batch sizes (2100, 21000) helped reduce the time, making the method competitive with traditional backpropagation.</a:t>
                </a:r>
                <a:endParaRPr lang="fi-FI" dirty="0">
                  <a:latin typeface="Times New Roman" panose="02020603050405020304" pitchFamily="18" charset="0"/>
                  <a:cs typeface="Times New Roman" panose="02020603050405020304" pitchFamily="18" charset="0"/>
                </a:endParaRPr>
              </a:p>
              <a:p>
                <a:pPr algn="just">
                  <a:spcBef>
                    <a:spcPts val="600"/>
                  </a:spcBef>
                </a:pPr>
                <a:r>
                  <a:rPr lang="en-US" sz="2000" dirty="0">
                    <a:latin typeface="Times New Roman" panose="02020603050405020304" pitchFamily="18" charset="0"/>
                    <a:cs typeface="Times New Roman" panose="02020603050405020304" pitchFamily="18" charset="0"/>
                  </a:rPr>
                  <a:t>These preliminary results indicate that </a:t>
                </a:r>
                <a:r>
                  <a:rPr lang="en-US" sz="2000" b="1" i="1" dirty="0">
                    <a:solidFill>
                      <a:srgbClr val="7030A0"/>
                    </a:solidFill>
                    <a:latin typeface="Times New Roman" panose="02020603050405020304" pitchFamily="18" charset="0"/>
                    <a:cs typeface="Times New Roman" panose="02020603050405020304" pitchFamily="18" charset="0"/>
                  </a:rPr>
                  <a:t>homogeneity-based training offers accuracy improvements (moderate or significant) over traditional backpropagation in various learning scenarios</a:t>
                </a:r>
                <a:r>
                  <a:rPr lang="en-US" sz="2000" dirty="0">
                    <a:latin typeface="Times New Roman" panose="02020603050405020304" pitchFamily="18" charset="0"/>
                    <a:cs typeface="Times New Roman" panose="02020603050405020304" pitchFamily="18" charset="0"/>
                  </a:rPr>
                  <a:t>. While training time increases, the trade-off is manageable for larger batch sizes. Future work will focus on applying the method to real industrial datasets, exploring adaptive </a:t>
                </a:r>
                <a14:m>
                  <m:oMath xmlns:m="http://schemas.openxmlformats.org/officeDocument/2006/math">
                    <m:r>
                      <a:rPr lang="en-US" sz="2000" i="1">
                        <a:latin typeface="Cambria Math" panose="02040503050406030204" pitchFamily="18" charset="0"/>
                      </a:rPr>
                      <m:t>𝜆</m:t>
                    </m:r>
                  </m:oMath>
                </a14:m>
                <a:r>
                  <a:rPr lang="en-US" sz="2000" dirty="0">
                    <a:latin typeface="Times New Roman" panose="02020603050405020304" pitchFamily="18" charset="0"/>
                    <a:cs typeface="Times New Roman" panose="02020603050405020304" pitchFamily="18" charset="0"/>
                  </a:rPr>
                  <a:t> strategies, and refining the approach for scalability in practical ML applications.</a:t>
                </a:r>
              </a:p>
            </p:txBody>
          </p:sp>
        </mc:Choice>
        <mc:Fallback xmlns="">
          <p:sp>
            <p:nvSpPr>
              <p:cNvPr id="4" name="Rectangle 3"/>
              <p:cNvSpPr>
                <a:spLocks noRot="1" noChangeAspect="1" noMove="1" noResize="1" noEditPoints="1" noAdjustHandles="1" noChangeArrowheads="1" noChangeShapeType="1" noTextEdit="1"/>
              </p:cNvSpPr>
              <p:nvPr/>
            </p:nvSpPr>
            <p:spPr>
              <a:xfrm>
                <a:off x="135851" y="999507"/>
                <a:ext cx="11686696" cy="5539978"/>
              </a:xfrm>
              <a:prstGeom prst="rect">
                <a:avLst/>
              </a:prstGeom>
              <a:blipFill>
                <a:blip r:embed="rId2"/>
                <a:stretch>
                  <a:fillRect l="-522" t="-660" r="-574" b="-990"/>
                </a:stretch>
              </a:blipFill>
            </p:spPr>
            <p:txBody>
              <a:bodyPr/>
              <a:lstStyle/>
              <a:p>
                <a:r>
                  <a:rPr lang="en-US">
                    <a:noFill/>
                  </a:rPr>
                  <a:t> </a:t>
                </a:r>
              </a:p>
            </p:txBody>
          </p:sp>
        </mc:Fallback>
      </mc:AlternateContent>
      <p:sp>
        <p:nvSpPr>
          <p:cNvPr id="5" name="Rectangle 4"/>
          <p:cNvSpPr/>
          <p:nvPr/>
        </p:nvSpPr>
        <p:spPr>
          <a:xfrm>
            <a:off x="424240" y="153699"/>
            <a:ext cx="8640138"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General summary of experimental results:</a:t>
            </a:r>
          </a:p>
        </p:txBody>
      </p:sp>
      <p:pic>
        <p:nvPicPr>
          <p:cNvPr id="6" name="Picture 5"/>
          <p:cNvPicPr>
            <a:picLocks noChangeAspect="1"/>
          </p:cNvPicPr>
          <p:nvPr/>
        </p:nvPicPr>
        <p:blipFill>
          <a:blip r:embed="rId3"/>
          <a:stretch>
            <a:fillRect/>
          </a:stretch>
        </p:blipFill>
        <p:spPr>
          <a:xfrm>
            <a:off x="10141278" y="70953"/>
            <a:ext cx="1961054" cy="1150664"/>
          </a:xfrm>
          <a:prstGeom prst="rect">
            <a:avLst/>
          </a:prstGeom>
          <a:ln w="25400">
            <a:solidFill>
              <a:schemeClr val="tx1"/>
            </a:solidFill>
          </a:ln>
        </p:spPr>
      </p:pic>
    </p:spTree>
    <p:extLst>
      <p:ext uri="{BB962C8B-B14F-4D97-AF65-F5344CB8AC3E}">
        <p14:creationId xmlns:p14="http://schemas.microsoft.com/office/powerpoint/2010/main" val="1583545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677" y="1429203"/>
            <a:ext cx="5708073" cy="830997"/>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Entropy-regularized optimization</a:t>
            </a:r>
            <a:r>
              <a:rPr lang="en-US" sz="1200" dirty="0">
                <a:latin typeface="Times New Roman" panose="02020603050405020304" pitchFamily="18" charset="0"/>
                <a:ea typeface="Times New Roman" panose="02020603050405020304" pitchFamily="18" charset="0"/>
              </a:rPr>
              <a:t> (e.g., </a:t>
            </a:r>
            <a:r>
              <a:rPr lang="en-US" sz="1200" i="1" dirty="0">
                <a:latin typeface="Times New Roman" panose="02020603050405020304" pitchFamily="18" charset="0"/>
                <a:ea typeface="Times New Roman" panose="02020603050405020304" pitchFamily="18" charset="0"/>
              </a:rPr>
              <a:t>Soft Actor-Critic</a:t>
            </a:r>
            <a:r>
              <a:rPr lang="en-US" sz="1200" dirty="0">
                <a:latin typeface="Times New Roman" panose="02020603050405020304" pitchFamily="18" charset="0"/>
                <a:ea typeface="Times New Roman" panose="02020603050405020304" pitchFamily="18" charset="0"/>
              </a:rPr>
              <a:t>) is widely used in reinforcement and supervised learning to promote exploration and prevent premature convergence; it incorporates entropy into the loss function, ensuring that the model maintains a diverse set of possible outputs rather than converging quickly to a suboptimal solution. </a:t>
            </a:r>
            <a:endParaRPr lang="en-US" sz="1200" dirty="0"/>
          </a:p>
        </p:txBody>
      </p:sp>
      <p:sp>
        <p:nvSpPr>
          <p:cNvPr id="6" name="Rectangle 5"/>
          <p:cNvSpPr/>
          <p:nvPr/>
        </p:nvSpPr>
        <p:spPr>
          <a:xfrm>
            <a:off x="6107784" y="1429202"/>
            <a:ext cx="5883562" cy="830997"/>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Simulated annealing</a:t>
            </a:r>
            <a:r>
              <a:rPr lang="en-US" sz="1200" i="1"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is a classical optimization technique that introduces stochastic perturbations to escape local minima and improve global search efficiency. Inspired by the annealing process in metallurgy, the technique probabilistically accepts worse solutions early in optimization, gradually reducing randomness as the temperature parameter decreases. </a:t>
            </a:r>
            <a:endParaRPr lang="en-US" sz="1200" dirty="0"/>
          </a:p>
        </p:txBody>
      </p:sp>
      <p:sp>
        <p:nvSpPr>
          <p:cNvPr id="7" name="Rectangle 6"/>
          <p:cNvSpPr/>
          <p:nvPr/>
        </p:nvSpPr>
        <p:spPr>
          <a:xfrm>
            <a:off x="174079" y="2435372"/>
            <a:ext cx="5712672" cy="1015663"/>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Momentum-based and adaptive gradient methods</a:t>
            </a:r>
            <a:r>
              <a:rPr lang="en-US" sz="1200" dirty="0">
                <a:latin typeface="Times New Roman" panose="02020603050405020304" pitchFamily="18" charset="0"/>
                <a:ea typeface="Times New Roman" panose="02020603050405020304" pitchFamily="18" charset="0"/>
              </a:rPr>
              <a:t>, such as Momentum SGD, </a:t>
            </a:r>
            <a:r>
              <a:rPr lang="en-US" sz="1200" dirty="0" err="1">
                <a:latin typeface="Times New Roman" panose="02020603050405020304" pitchFamily="18" charset="0"/>
                <a:ea typeface="Times New Roman" panose="02020603050405020304" pitchFamily="18" charset="0"/>
              </a:rPr>
              <a:t>RMSProp</a:t>
            </a:r>
            <a:r>
              <a:rPr lang="en-US" sz="1200" dirty="0">
                <a:latin typeface="Times New Roman" panose="02020603050405020304" pitchFamily="18" charset="0"/>
                <a:ea typeface="Times New Roman" panose="02020603050405020304" pitchFamily="18" charset="0"/>
              </a:rPr>
              <a:t>, and Adam, enhance optimization by smoothing gradient updates and adapting learning rates based on past gradients. These techniques indirectly encourage exploration by preventing erratic updates and allowing for more stable convergence, helping the model escape sharp or suboptimal minima. </a:t>
            </a:r>
            <a:endParaRPr lang="en-US" sz="1200" dirty="0"/>
          </a:p>
        </p:txBody>
      </p:sp>
      <p:sp>
        <p:nvSpPr>
          <p:cNvPr id="8" name="Rectangle 7"/>
          <p:cNvSpPr/>
          <p:nvPr/>
        </p:nvSpPr>
        <p:spPr>
          <a:xfrm>
            <a:off x="7399282" y="2435372"/>
            <a:ext cx="4562442" cy="1015663"/>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Adversarial training</a:t>
            </a:r>
            <a:r>
              <a:rPr lang="en-US" sz="1200" dirty="0">
                <a:latin typeface="Times New Roman" panose="02020603050405020304" pitchFamily="18" charset="0"/>
                <a:ea typeface="Times New Roman" panose="02020603050405020304" pitchFamily="18" charset="0"/>
              </a:rPr>
              <a:t> enhances model robustness and generalization by introducing perturbations in the input space that challenge the model during training. Methods like the Fast Gradient Sign Method, Projected Gradient Descent, and TRADES create adversarial examples that force the model to learn more stable and generalizable representations.</a:t>
            </a:r>
            <a:endParaRPr lang="en-US" sz="1200" dirty="0"/>
          </a:p>
        </p:txBody>
      </p:sp>
      <p:sp>
        <p:nvSpPr>
          <p:cNvPr id="9" name="Rectangle 8"/>
          <p:cNvSpPr/>
          <p:nvPr/>
        </p:nvSpPr>
        <p:spPr>
          <a:xfrm>
            <a:off x="174079" y="3625350"/>
            <a:ext cx="3764196" cy="1384995"/>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Trust-region methods </a:t>
            </a:r>
            <a:r>
              <a:rPr lang="en-US" sz="1200" dirty="0">
                <a:latin typeface="Times New Roman" panose="02020603050405020304" pitchFamily="18" charset="0"/>
                <a:ea typeface="Times New Roman" panose="02020603050405020304" pitchFamily="18" charset="0"/>
              </a:rPr>
              <a:t>are widely used to balance exploration and exploitation by constraining parameter updates within a dynamically adjusted neighborhood. Classical methods like Trust-Region Newton Methods and Trust-Region Conjugate Gradient define a trust region around the current solution and restrict updates to prevent excessive changes that could destabilize convergence.</a:t>
            </a:r>
            <a:endParaRPr lang="en-US" sz="1200" dirty="0"/>
          </a:p>
        </p:txBody>
      </p:sp>
      <p:sp>
        <p:nvSpPr>
          <p:cNvPr id="10" name="Rectangle 9"/>
          <p:cNvSpPr/>
          <p:nvPr/>
        </p:nvSpPr>
        <p:spPr>
          <a:xfrm>
            <a:off x="4438553" y="3625349"/>
            <a:ext cx="4179454" cy="1384995"/>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Meta-learning</a:t>
            </a:r>
            <a:r>
              <a:rPr lang="en-US" sz="1200" dirty="0">
                <a:latin typeface="Times New Roman" panose="02020603050405020304" pitchFamily="18" charset="0"/>
                <a:ea typeface="Times New Roman" panose="02020603050405020304" pitchFamily="18" charset="0"/>
              </a:rPr>
              <a:t>, or “learning to learn”, aims to optimize models such that they can quickly adapt to new tasks with minimal data. Prominent methods like Model-Agnostic Meta-Learning and Reptile learn parameter initializations that facilitate rapid adaptation across tasks. These approaches implicitly explore the parameter space by searching for representations that generalize well across different learning scenarios.</a:t>
            </a:r>
            <a:endParaRPr lang="en-US" sz="1200" dirty="0"/>
          </a:p>
        </p:txBody>
      </p:sp>
      <p:sp>
        <p:nvSpPr>
          <p:cNvPr id="11" name="Rectangle 10"/>
          <p:cNvSpPr/>
          <p:nvPr/>
        </p:nvSpPr>
        <p:spPr>
          <a:xfrm>
            <a:off x="9217889" y="3625349"/>
            <a:ext cx="2743835" cy="1384995"/>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Stochastic Gradient Langevin Dynamics </a:t>
            </a:r>
            <a:r>
              <a:rPr lang="en-US" sz="1200" dirty="0">
                <a:latin typeface="Times New Roman" panose="02020603050405020304" pitchFamily="18" charset="0"/>
                <a:ea typeface="Times New Roman" panose="02020603050405020304" pitchFamily="18" charset="0"/>
              </a:rPr>
              <a:t>extends stochastic gradient descent by adding Gaussian noise to gradient updates. This prevents convergence to sharp minima, encouraging exploration of the parameter space and improving generalization. </a:t>
            </a:r>
            <a:endParaRPr lang="en-US" sz="1200" dirty="0"/>
          </a:p>
        </p:txBody>
      </p:sp>
      <p:pic>
        <p:nvPicPr>
          <p:cNvPr id="12" name="Picture 11"/>
          <p:cNvPicPr>
            <a:picLocks noChangeAspect="1"/>
          </p:cNvPicPr>
          <p:nvPr/>
        </p:nvPicPr>
        <p:blipFill>
          <a:blip r:embed="rId2">
            <a:clrChange>
              <a:clrFrom>
                <a:srgbClr val="F7F7F7"/>
              </a:clrFrom>
              <a:clrTo>
                <a:srgbClr val="F7F7F7">
                  <a:alpha val="0"/>
                </a:srgbClr>
              </a:clrTo>
            </a:clrChange>
          </a:blip>
          <a:stretch>
            <a:fillRect/>
          </a:stretch>
        </p:blipFill>
        <p:spPr>
          <a:xfrm>
            <a:off x="6053959" y="2398912"/>
            <a:ext cx="1110518" cy="1104673"/>
          </a:xfrm>
          <a:prstGeom prst="rect">
            <a:avLst/>
          </a:prstGeom>
        </p:spPr>
      </p:pic>
      <p:sp>
        <p:nvSpPr>
          <p:cNvPr id="13" name="Rectangle 12"/>
          <p:cNvSpPr/>
          <p:nvPr/>
        </p:nvSpPr>
        <p:spPr>
          <a:xfrm>
            <a:off x="494778" y="5132108"/>
            <a:ext cx="11119147" cy="1569660"/>
          </a:xfrm>
          <a:prstGeom prst="rect">
            <a:avLst/>
          </a:prstGeom>
          <a:solidFill>
            <a:srgbClr val="FFFF00"/>
          </a:solidFill>
          <a:ln w="25400">
            <a:solidFill>
              <a:schemeClr val="tx1"/>
            </a:solidFill>
          </a:ln>
        </p:spPr>
        <p:txBody>
          <a:bodyPr wrap="square">
            <a:spAutoFit/>
          </a:bodyPr>
          <a:lstStyle/>
          <a:p>
            <a:pPr algn="just"/>
            <a:r>
              <a:rPr lang="en-US" sz="1600" dirty="0">
                <a:latin typeface="Times New Roman" panose="02020603050405020304" pitchFamily="18" charset="0"/>
                <a:ea typeface="Times New Roman" panose="02020603050405020304" pitchFamily="18" charset="0"/>
              </a:rPr>
              <a:t>Our homogeneity-based learning framework shares conceptual similarities with described methods, especially with trust-region methods, which regulate parameter updates, and with entropy-regularized optimization, which promotes exploration. However, it extends beyond these approaches by introducing a recursive homogeneity metric that dynamically guides exploration in the parameter space. Unlike stochastic noise injection or fixed step-size constraints, our method ensures structured and interpretable adaptation based on the network’s internal state, offering a fresh perspective on balancing exploration and exploitation and providing a clear metric directly tied to optimization dynamics and a systematic exploration mechanism that moves beyond probabilistic perturbations.</a:t>
            </a:r>
            <a:endParaRPr lang="en-US" sz="1600" dirty="0"/>
          </a:p>
        </p:txBody>
      </p:sp>
      <p:sp>
        <p:nvSpPr>
          <p:cNvPr id="14" name="Rectangle 13"/>
          <p:cNvSpPr/>
          <p:nvPr/>
        </p:nvSpPr>
        <p:spPr>
          <a:xfrm>
            <a:off x="2858817" y="392684"/>
            <a:ext cx="6310904"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Samples of related work:</a:t>
            </a:r>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10744848" y="62667"/>
            <a:ext cx="1201025" cy="1202776"/>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a:off x="216119" y="62667"/>
            <a:ext cx="1202776" cy="1202776"/>
          </a:xfrm>
          <a:prstGeom prst="rect">
            <a:avLst/>
          </a:prstGeom>
        </p:spPr>
      </p:pic>
    </p:spTree>
    <p:extLst>
      <p:ext uri="{BB962C8B-B14F-4D97-AF65-F5344CB8AC3E}">
        <p14:creationId xmlns:p14="http://schemas.microsoft.com/office/powerpoint/2010/main" val="2298403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990" y="2301775"/>
            <a:ext cx="6325832" cy="830997"/>
          </a:xfrm>
          <a:prstGeom prst="rect">
            <a:avLst/>
          </a:prstGeom>
          <a:solidFill>
            <a:schemeClr val="bg1">
              <a:lumMod val="85000"/>
            </a:schemeClr>
          </a:solidFill>
          <a:ln w="25400">
            <a:solidFill>
              <a:schemeClr val="tx1"/>
            </a:solidFill>
          </a:ln>
        </p:spPr>
        <p:txBody>
          <a:bodyPr wrap="square">
            <a:spAutoFit/>
          </a:bodyPr>
          <a:lstStyle/>
          <a:p>
            <a:pPr algn="just"/>
            <a:r>
              <a:rPr lang="en-GB" sz="1200" b="1" i="1" dirty="0">
                <a:solidFill>
                  <a:srgbClr val="7030A0"/>
                </a:solidFill>
                <a:latin typeface="Times New Roman" panose="02020603050405020304" pitchFamily="18" charset="0"/>
                <a:ea typeface="Times New Roman" panose="02020603050405020304" pitchFamily="18" charset="0"/>
              </a:rPr>
              <a:t>Predictive maintenance and anomaly detection: </a:t>
            </a:r>
            <a:r>
              <a:rPr lang="en-US" sz="1200" dirty="0">
                <a:latin typeface="Times New Roman" panose="02020603050405020304" pitchFamily="18" charset="0"/>
                <a:cs typeface="Times New Roman" panose="02020603050405020304" pitchFamily="18" charset="0"/>
              </a:rPr>
              <a:t>It relies on AI models to anticipate equipment failures before they occur. Traditional models may overfit to normal operating conditions, leading to poor generalization when detecting novel faults. Our framework introduces structured exploration, preventing excessive reliance on past patterns and enhancing sensitivity to emerging anomalies. </a:t>
            </a:r>
          </a:p>
        </p:txBody>
      </p:sp>
      <p:sp>
        <p:nvSpPr>
          <p:cNvPr id="13" name="Rectangle 12"/>
          <p:cNvSpPr/>
          <p:nvPr/>
        </p:nvSpPr>
        <p:spPr>
          <a:xfrm>
            <a:off x="95990" y="4764254"/>
            <a:ext cx="11965495" cy="2031325"/>
          </a:xfrm>
          <a:prstGeom prst="rect">
            <a:avLst/>
          </a:prstGeom>
          <a:solidFill>
            <a:srgbClr val="FFFF00"/>
          </a:solidFill>
          <a:ln w="25400">
            <a:solidFill>
              <a:schemeClr val="tx1"/>
            </a:solidFill>
          </a:ln>
        </p:spPr>
        <p:txBody>
          <a:bodyPr wrap="square">
            <a:spAutoFit/>
          </a:bodyPr>
          <a:lstStyle/>
          <a:p>
            <a:pPr algn="just"/>
            <a:r>
              <a:rPr lang="en-US" dirty="0">
                <a:latin typeface="Times New Roman" panose="02020603050405020304" pitchFamily="18" charset="0"/>
                <a:ea typeface="Times New Roman" panose="02020603050405020304" pitchFamily="18" charset="0"/>
              </a:rPr>
              <a:t>Industry 5.0 envisions a human-centric, AI-augmented industrial landscape, where AI systems work alongside human operators to enhance efficiency, safety, and adaptability. Our framework aligns with this vision by ensuring NNs remain flexible, transparent, and interpretable in real-world applications. Unlike traditional deep learning models, which require periodic retraining to accommodate new conditions, homogeneity-based learning enables continuous adaptation without full retraining, reducing downtime and computational costs. By integrating this approach into real-time decision-making systems, predictive maintenance solutions, autonomous robotics, and cyber-physical security frameworks, manufacturers can enhance AI reliability, reduce operational risks, and improve overall efficiency.</a:t>
            </a:r>
          </a:p>
        </p:txBody>
      </p:sp>
      <p:sp>
        <p:nvSpPr>
          <p:cNvPr id="14" name="Rectangle 13"/>
          <p:cNvSpPr/>
          <p:nvPr/>
        </p:nvSpPr>
        <p:spPr>
          <a:xfrm>
            <a:off x="346842" y="63060"/>
            <a:ext cx="9280634" cy="584775"/>
          </a:xfrm>
          <a:prstGeom prst="rect">
            <a:avLst/>
          </a:prstGeom>
        </p:spPr>
        <p:txBody>
          <a:bodyPr wrap="square">
            <a:spAutoFit/>
          </a:bodyPr>
          <a:lstStyle/>
          <a:p>
            <a:pPr lvl="0">
              <a:defRPr/>
            </a:pPr>
            <a:r>
              <a:rPr lang="en-US" sz="3200" b="1" dirty="0">
                <a:solidFill>
                  <a:srgbClr val="FF0000"/>
                </a:solidFill>
                <a:latin typeface="Arial" panose="020B0604020202020204" pitchFamily="34" charset="0"/>
                <a:cs typeface="Arial" panose="020B0604020202020204" pitchFamily="34" charset="0"/>
              </a:rPr>
              <a:t>Potential Applications in Smart Manufacturing</a:t>
            </a:r>
          </a:p>
        </p:txBody>
      </p:sp>
      <p:sp>
        <p:nvSpPr>
          <p:cNvPr id="17" name="Rectangle 16"/>
          <p:cNvSpPr/>
          <p:nvPr/>
        </p:nvSpPr>
        <p:spPr>
          <a:xfrm>
            <a:off x="6516414" y="2301775"/>
            <a:ext cx="5545072" cy="830997"/>
          </a:xfrm>
          <a:prstGeom prst="rect">
            <a:avLst/>
          </a:prstGeom>
          <a:solidFill>
            <a:schemeClr val="bg1">
              <a:lumMod val="85000"/>
            </a:schemeClr>
          </a:solidFill>
          <a:ln w="25400">
            <a:solidFill>
              <a:schemeClr val="tx1"/>
            </a:solidFill>
          </a:ln>
        </p:spPr>
        <p:txBody>
          <a:bodyPr wrap="square">
            <a:spAutoFit/>
          </a:bodyPr>
          <a:lstStyle/>
          <a:p>
            <a:pPr algn="just"/>
            <a:r>
              <a:rPr lang="en-GB" sz="1200" b="1" i="1" dirty="0">
                <a:solidFill>
                  <a:srgbClr val="7030A0"/>
                </a:solidFill>
                <a:latin typeface="Times New Roman" panose="02020603050405020304" pitchFamily="18" charset="0"/>
                <a:ea typeface="Times New Roman" panose="02020603050405020304" pitchFamily="18" charset="0"/>
              </a:rPr>
              <a:t>Process optimization in smart factories: </a:t>
            </a:r>
            <a:r>
              <a:rPr lang="en-US" sz="1200" dirty="0">
                <a:latin typeface="Times New Roman" panose="02020603050405020304" pitchFamily="18" charset="0"/>
                <a:cs typeface="Times New Roman" panose="02020603050405020304" pitchFamily="18" charset="0"/>
              </a:rPr>
              <a:t>AI dynamically adjusts production parameters for resource efficiency. Traditional methods may converge to locally optimal settings, missing better configurations. Homogeneity-based learning prevents from settling into suboptimal parameters, allowing continuous fine-tuning as external factors change. </a:t>
            </a:r>
          </a:p>
        </p:txBody>
      </p:sp>
      <p:sp>
        <p:nvSpPr>
          <p:cNvPr id="18" name="Rectangle 17"/>
          <p:cNvSpPr/>
          <p:nvPr/>
        </p:nvSpPr>
        <p:spPr>
          <a:xfrm>
            <a:off x="95990" y="3236866"/>
            <a:ext cx="3382934" cy="1384995"/>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Quality control and defect detection</a:t>
            </a:r>
            <a:r>
              <a:rPr lang="en-US" sz="1200" b="1" dirty="0">
                <a:solidFill>
                  <a:srgbClr val="7030A0"/>
                </a:solidFill>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Automated visual inspection systems use deep learning to identify defects in manufactured products. Standard training may lead to overfitting to known defect patterns. Our approach enhances the model’s ability to discover previously unseen irregularities by maintaining controlled variability during training.</a:t>
            </a:r>
          </a:p>
        </p:txBody>
      </p:sp>
      <p:sp>
        <p:nvSpPr>
          <p:cNvPr id="19" name="Rectangle 18"/>
          <p:cNvSpPr/>
          <p:nvPr/>
        </p:nvSpPr>
        <p:spPr>
          <a:xfrm>
            <a:off x="4503682" y="3251905"/>
            <a:ext cx="3741683" cy="1384995"/>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Autonomous industrial agents and robotics: </a:t>
            </a:r>
            <a:r>
              <a:rPr lang="en-GB" sz="1200" b="1" i="1" dirty="0">
                <a:solidFill>
                  <a:srgbClr val="7030A0"/>
                </a:solidFill>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Autonomous robots and agents in manufacturing make decisions under uncertainty adapting to dynamic environments. Traditional models often lack the flexibility to adapt to new operational constraints without retraining. Our framework enables intrinsic adaptation, allowing AI systems to evolve incrementally. </a:t>
            </a:r>
          </a:p>
        </p:txBody>
      </p:sp>
      <p:sp>
        <p:nvSpPr>
          <p:cNvPr id="20" name="Rectangle 19"/>
          <p:cNvSpPr/>
          <p:nvPr/>
        </p:nvSpPr>
        <p:spPr>
          <a:xfrm>
            <a:off x="8324193" y="3251905"/>
            <a:ext cx="3737292" cy="1384995"/>
          </a:xfrm>
          <a:prstGeom prst="rect">
            <a:avLst/>
          </a:prstGeom>
          <a:solidFill>
            <a:schemeClr val="bg1">
              <a:lumMod val="85000"/>
            </a:schemeClr>
          </a:solidFill>
          <a:ln w="25400">
            <a:solidFill>
              <a:schemeClr val="tx1"/>
            </a:solidFill>
          </a:ln>
        </p:spPr>
        <p:txBody>
          <a:bodyPr wrap="square">
            <a:spAutoFit/>
          </a:bodyPr>
          <a:lstStyle/>
          <a:p>
            <a:pPr algn="just"/>
            <a:r>
              <a:rPr lang="en-US" sz="1200" b="1" i="1" dirty="0">
                <a:solidFill>
                  <a:srgbClr val="7030A0"/>
                </a:solidFill>
                <a:latin typeface="Times New Roman" panose="02020603050405020304" pitchFamily="18" charset="0"/>
                <a:ea typeface="Times New Roman" panose="02020603050405020304" pitchFamily="18" charset="0"/>
              </a:rPr>
              <a:t>Resilience to adversarial attacks and cyber-physical security</a:t>
            </a:r>
            <a:r>
              <a:rPr lang="en-US" sz="1200" dirty="0">
                <a:latin typeface="Times New Roman" panose="02020603050405020304" pitchFamily="18" charset="0"/>
                <a:cs typeface="Times New Roman" panose="02020603050405020304" pitchFamily="18" charset="0"/>
              </a:rPr>
              <a:t>: Adversarial robustness is crucial for ensuring secure operations. Standard NNs are vulnerable to malicious perturbations, which exploit learned weaknesses. Our approach, by promoting diverse parameter exploration and smoother decision boundaries, makes models more resistant to such attacks. </a:t>
            </a:r>
          </a:p>
        </p:txBody>
      </p:sp>
      <p:sp>
        <p:nvSpPr>
          <p:cNvPr id="2" name="Rectangle 1"/>
          <p:cNvSpPr/>
          <p:nvPr/>
        </p:nvSpPr>
        <p:spPr>
          <a:xfrm>
            <a:off x="95990" y="712333"/>
            <a:ext cx="11965495" cy="1477328"/>
          </a:xfrm>
          <a:prstGeom prst="rect">
            <a:avLst/>
          </a:prstGeom>
          <a:solidFill>
            <a:srgbClr val="6DD9FF"/>
          </a:solidFill>
          <a:ln w="25400">
            <a:solidFill>
              <a:schemeClr val="tx1"/>
            </a:solidFill>
          </a:ln>
        </p:spPr>
        <p:txBody>
          <a:bodyPr wrap="square">
            <a:spAutoFit/>
          </a:bodyPr>
          <a:lstStyle/>
          <a:p>
            <a:pPr algn="just"/>
            <a:r>
              <a:rPr lang="en-US" dirty="0">
                <a:latin typeface="Times New Roman" panose="02020603050405020304" pitchFamily="18" charset="0"/>
                <a:ea typeface="Times New Roman" panose="02020603050405020304" pitchFamily="18" charset="0"/>
              </a:rPr>
              <a:t>The homogeneity-based learning framework introduces a structured way to balance exploration and exploitation, making it particularly suitable for Industry 4.0 and Smart Manufacturing applications, where adaptability, robustness, and real-time decision-making are critical. In dynamic industrial environments, NNs must operate under changing conditions, manage uncertainties, and optimize processes efficiently. Below, we outline few key use cases where our approach could enhance maintenance, process optimization, quality control, and autonomous decision-making.</a:t>
            </a: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3515712" y="3507154"/>
            <a:ext cx="937555" cy="937555"/>
          </a:xfrm>
          <a:prstGeom prst="rect">
            <a:avLst/>
          </a:prstGeom>
        </p:spPr>
      </p:pic>
    </p:spTree>
    <p:extLst>
      <p:ext uri="{BB962C8B-B14F-4D97-AF65-F5344CB8AC3E}">
        <p14:creationId xmlns:p14="http://schemas.microsoft.com/office/powerpoint/2010/main" val="344715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38909" y="2566491"/>
            <a:ext cx="10714181"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“Beyond Backpropagation: Smarter Neural Networks for Smart Manufacturing”</a:t>
            </a:r>
          </a:p>
        </p:txBody>
      </p:sp>
      <p:sp>
        <p:nvSpPr>
          <p:cNvPr id="18" name="Rectangle 17"/>
          <p:cNvSpPr/>
          <p:nvPr/>
        </p:nvSpPr>
        <p:spPr>
          <a:xfrm>
            <a:off x="5286846" y="3755373"/>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4274</a:t>
            </a:r>
          </a:p>
        </p:txBody>
      </p:sp>
      <p:sp>
        <p:nvSpPr>
          <p:cNvPr id="19" name="Rectangle 18"/>
          <p:cNvSpPr/>
          <p:nvPr/>
        </p:nvSpPr>
        <p:spPr>
          <a:xfrm>
            <a:off x="2507697" y="4223071"/>
            <a:ext cx="7175746"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FF0000"/>
                </a:solidFill>
              </a:rPr>
              <a:t>Vagan Terziyan</a:t>
            </a:r>
            <a:r>
              <a:rPr lang="en-US" sz="2400" b="1" dirty="0">
                <a:ln/>
                <a:solidFill>
                  <a:schemeClr val="accent3"/>
                </a:solidFill>
              </a:rPr>
              <a:t>, Oleksandra Vitko &amp; Oleksandr Terziyan</a:t>
            </a:r>
          </a:p>
        </p:txBody>
      </p:sp>
      <p:pic>
        <p:nvPicPr>
          <p:cNvPr id="20" name="Picture 19"/>
          <p:cNvPicPr>
            <a:picLocks noChangeAspect="1"/>
          </p:cNvPicPr>
          <p:nvPr/>
        </p:nvPicPr>
        <p:blipFill>
          <a:blip r:embed="rId2"/>
          <a:stretch>
            <a:fillRect/>
          </a:stretch>
        </p:blipFill>
        <p:spPr>
          <a:xfrm>
            <a:off x="82091" y="5523921"/>
            <a:ext cx="1346660" cy="983144"/>
          </a:xfrm>
          <a:prstGeom prst="rect">
            <a:avLst/>
          </a:prstGeom>
        </p:spPr>
      </p:pic>
      <p:sp>
        <p:nvSpPr>
          <p:cNvPr id="21" name="Rectangle 20"/>
          <p:cNvSpPr/>
          <p:nvPr/>
        </p:nvSpPr>
        <p:spPr>
          <a:xfrm>
            <a:off x="1389951" y="5646261"/>
            <a:ext cx="3560739" cy="800219"/>
          </a:xfrm>
          <a:prstGeom prst="rect">
            <a:avLst/>
          </a:prstGeom>
        </p:spPr>
        <p:txBody>
          <a:bodyPr wrap="square">
            <a:spAutoFit/>
          </a:bodyPr>
          <a:lstStyle/>
          <a:p>
            <a:r>
              <a:rPr lang="en-US" b="1" i="0" dirty="0">
                <a:effectLst/>
                <a:latin typeface="Montserrat"/>
              </a:rPr>
              <a:t>ISM 2025</a:t>
            </a:r>
            <a:endParaRPr lang="en-US" b="1" dirty="0">
              <a:effectLst/>
              <a:latin typeface="Montserrat"/>
            </a:endParaRPr>
          </a:p>
          <a:p>
            <a:r>
              <a:rPr lang="en-US" sz="1400" b="1" dirty="0">
                <a:effectLst/>
                <a:latin typeface="Montserrat"/>
              </a:rPr>
              <a:t>7</a:t>
            </a:r>
            <a:r>
              <a:rPr lang="en-US" sz="1400" b="1" baseline="30000" dirty="0">
                <a:effectLst/>
                <a:latin typeface="Montserrat"/>
              </a:rPr>
              <a:t>th</a:t>
            </a:r>
            <a:r>
              <a:rPr lang="en-US" sz="1400" b="1" dirty="0">
                <a:effectLst/>
                <a:latin typeface="Montserrat"/>
              </a:rPr>
              <a:t> International Conference on Industry of the Future and Smart Manufacturing</a:t>
            </a:r>
          </a:p>
        </p:txBody>
      </p:sp>
      <p:grpSp>
        <p:nvGrpSpPr>
          <p:cNvPr id="11" name="Group 10"/>
          <p:cNvGrpSpPr/>
          <p:nvPr/>
        </p:nvGrpSpPr>
        <p:grpSpPr>
          <a:xfrm>
            <a:off x="5309282" y="4885780"/>
            <a:ext cx="2966075" cy="1893094"/>
            <a:chOff x="5330548" y="4917679"/>
            <a:chExt cx="2966075" cy="1893094"/>
          </a:xfrm>
        </p:grpSpPr>
        <p:pic>
          <p:nvPicPr>
            <p:cNvPr id="3" name="Picture 2"/>
            <p:cNvPicPr>
              <a:picLocks noChangeAspect="1"/>
            </p:cNvPicPr>
            <p:nvPr/>
          </p:nvPicPr>
          <p:blipFill>
            <a:blip r:embed="rId3"/>
            <a:stretch>
              <a:fillRect/>
            </a:stretch>
          </p:blipFill>
          <p:spPr>
            <a:xfrm>
              <a:off x="5330548" y="4917679"/>
              <a:ext cx="2966075" cy="1893094"/>
            </a:xfrm>
            <a:prstGeom prst="rect">
              <a:avLst/>
            </a:prstGeom>
            <a:ln w="25400">
              <a:solidFill>
                <a:schemeClr val="tx1"/>
              </a:solidFill>
            </a:ln>
          </p:spPr>
        </p:pic>
        <p:sp>
          <p:nvSpPr>
            <p:cNvPr id="30" name="Rectangle 29"/>
            <p:cNvSpPr/>
            <p:nvPr/>
          </p:nvSpPr>
          <p:spPr>
            <a:xfrm>
              <a:off x="5389692" y="4984264"/>
              <a:ext cx="1344053" cy="535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clrChange>
                <a:clrFrom>
                  <a:srgbClr val="F7F7F7"/>
                </a:clrFrom>
                <a:clrTo>
                  <a:srgbClr val="F7F7F7">
                    <a:alpha val="0"/>
                  </a:srgbClr>
                </a:clrTo>
              </a:clrChange>
            </a:blip>
            <a:stretch>
              <a:fillRect/>
            </a:stretch>
          </p:blipFill>
          <p:spPr>
            <a:xfrm>
              <a:off x="5453628" y="5057895"/>
              <a:ext cx="1258851" cy="430739"/>
            </a:xfrm>
            <a:prstGeom prst="rect">
              <a:avLst/>
            </a:prstGeom>
          </p:spPr>
        </p:pic>
      </p:grpSp>
      <p:grpSp>
        <p:nvGrpSpPr>
          <p:cNvPr id="12" name="Group 11"/>
          <p:cNvGrpSpPr/>
          <p:nvPr/>
        </p:nvGrpSpPr>
        <p:grpSpPr>
          <a:xfrm>
            <a:off x="1751234" y="91526"/>
            <a:ext cx="3618586" cy="2003059"/>
            <a:chOff x="1695824" y="59130"/>
            <a:chExt cx="3618586" cy="2035455"/>
          </a:xfrm>
        </p:grpSpPr>
        <p:pic>
          <p:nvPicPr>
            <p:cNvPr id="7" name="Picture 6" descr="How to build resilienc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5824" y="59130"/>
              <a:ext cx="3618586" cy="20354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70815" y="835351"/>
              <a:ext cx="1083759" cy="738664"/>
            </a:xfrm>
            <a:prstGeom prst="rect">
              <a:avLst/>
            </a:prstGeom>
            <a:noFill/>
          </p:spPr>
          <p:txBody>
            <a:bodyPr wrap="none" lIns="91440" tIns="45720" rIns="91440" bIns="45720">
              <a:spAutoFit/>
            </a:bodyPr>
            <a:lstStyle/>
            <a:p>
              <a:pPr algn="ctr"/>
              <a:r>
                <a:rPr lang="en-US" sz="1400" b="1" cap="none" spc="0" dirty="0">
                  <a:ln w="0"/>
                  <a:solidFill>
                    <a:schemeClr val="tx1"/>
                  </a:solidFill>
                  <a:effectLst>
                    <a:outerShdw blurRad="38100" dist="19050" dir="2700000" algn="tl" rotWithShape="0">
                      <a:schemeClr val="dk1">
                        <a:alpha val="40000"/>
                      </a:schemeClr>
                    </a:outerShdw>
                  </a:effectLst>
                </a:rPr>
                <a:t>Exploitation</a:t>
              </a:r>
            </a:p>
            <a:p>
              <a:pPr algn="ctr"/>
              <a:r>
                <a:rPr lang="en-US" sz="1400" b="1" dirty="0">
                  <a:ln w="0"/>
                  <a:effectLst>
                    <a:outerShdw blurRad="38100" dist="19050" dir="2700000" algn="tl" rotWithShape="0">
                      <a:schemeClr val="dk1">
                        <a:alpha val="40000"/>
                      </a:schemeClr>
                    </a:outerShdw>
                  </a:effectLst>
                </a:rPr>
                <a:t>vs.</a:t>
              </a:r>
            </a:p>
            <a:p>
              <a:pPr algn="ctr"/>
              <a:r>
                <a:rPr lang="en-US" sz="1400" b="1" cap="none" spc="0" dirty="0">
                  <a:ln w="0"/>
                  <a:solidFill>
                    <a:schemeClr val="tx1"/>
                  </a:solidFill>
                  <a:effectLst>
                    <a:outerShdw blurRad="38100" dist="19050" dir="2700000" algn="tl" rotWithShape="0">
                      <a:schemeClr val="dk1">
                        <a:alpha val="40000"/>
                      </a:schemeClr>
                    </a:outerShdw>
                  </a:effectLst>
                </a:rPr>
                <a:t>Exploration</a:t>
              </a:r>
            </a:p>
          </p:txBody>
        </p:sp>
      </p:grpSp>
      <p:pic>
        <p:nvPicPr>
          <p:cNvPr id="1026" name="Picture 2" descr="AI and Deep Learning"/>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02" y="91526"/>
            <a:ext cx="3520498" cy="2054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uide to Gradient Descent in 3 Steps and 12 Drawings - Charles Borde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0691" y="69550"/>
            <a:ext cx="2093738" cy="209373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4868537" y="69550"/>
            <a:ext cx="2799983" cy="2099987"/>
            <a:chOff x="5691833" y="46479"/>
            <a:chExt cx="2799983" cy="2099987"/>
          </a:xfrm>
        </p:grpSpPr>
        <p:pic>
          <p:nvPicPr>
            <p:cNvPr id="36" name="Picture 8" descr="Manufacturing GIFs - Get the best gif on GIF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1833" y="46479"/>
              <a:ext cx="2799983" cy="209998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6928536" y="103831"/>
              <a:ext cx="768464" cy="788420"/>
              <a:chOff x="10364461" y="963293"/>
              <a:chExt cx="768464" cy="788420"/>
            </a:xfrm>
          </p:grpSpPr>
          <p:sp>
            <p:nvSpPr>
              <p:cNvPr id="38" name="Oval 37"/>
              <p:cNvSpPr/>
              <p:nvPr/>
            </p:nvSpPr>
            <p:spPr>
              <a:xfrm>
                <a:off x="10401405" y="981765"/>
                <a:ext cx="731520" cy="7315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9">
                <a:clrChange>
                  <a:clrFrom>
                    <a:srgbClr val="353336"/>
                  </a:clrFrom>
                  <a:clrTo>
                    <a:srgbClr val="353336">
                      <a:alpha val="0"/>
                    </a:srgbClr>
                  </a:clrTo>
                </a:clrChange>
              </a:blip>
              <a:stretch>
                <a:fillRect/>
              </a:stretch>
            </p:blipFill>
            <p:spPr>
              <a:xfrm>
                <a:off x="10364461" y="963293"/>
                <a:ext cx="742381" cy="788420"/>
              </a:xfrm>
              <a:prstGeom prst="rect">
                <a:avLst/>
              </a:prstGeom>
            </p:spPr>
          </p:pic>
        </p:grpSp>
      </p:grpSp>
      <p:pic>
        <p:nvPicPr>
          <p:cNvPr id="40" name="Picture 4" descr="A Visual Explanation of Gradient Descent Methods (Momentum, AdaGrad,  RMSProp, Adam) | by Lili Jiang | TDS Archive | Medium"/>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236" y="100762"/>
            <a:ext cx="2626721" cy="200305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899" y="35114"/>
            <a:ext cx="12121253" cy="2132373"/>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FADD31-3F7C-9C52-049F-3290C09B1187}"/>
              </a:ext>
            </a:extLst>
          </p:cNvPr>
          <p:cNvSpPr/>
          <p:nvPr/>
        </p:nvSpPr>
        <p:spPr>
          <a:xfrm>
            <a:off x="8649755" y="4986183"/>
            <a:ext cx="3364605" cy="646331"/>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Thursday, November 13, 2025, 09</a:t>
            </a:r>
            <a:r>
              <a:rPr lang="en-US" dirty="0">
                <a:ln w="0"/>
                <a:effectLst>
                  <a:outerShdw blurRad="38100" dist="19050" dir="2700000" algn="tl" rotWithShape="0">
                    <a:schemeClr val="dk1">
                      <a:alpha val="40000"/>
                    </a:schemeClr>
                  </a:outerShdw>
                </a:effectLst>
              </a:rPr>
              <a:t>:45 ‒ 10:05 (4</a:t>
            </a:r>
            <a:r>
              <a:rPr lang="en-US" baseline="30000" dirty="0">
                <a:ln w="0"/>
                <a:effectLst>
                  <a:outerShdw blurRad="38100" dist="19050" dir="2700000" algn="tl" rotWithShape="0">
                    <a:schemeClr val="dk1">
                      <a:alpha val="40000"/>
                    </a:schemeClr>
                  </a:outerShdw>
                </a:effectLst>
              </a:rPr>
              <a:t>th</a:t>
            </a:r>
            <a:r>
              <a:rPr lang="en-US" dirty="0">
                <a:ln w="0"/>
                <a:effectLst>
                  <a:outerShdw blurRad="38100" dist="19050" dir="2700000" algn="tl" rotWithShape="0">
                    <a:schemeClr val="dk1">
                      <a:alpha val="40000"/>
                    </a:schemeClr>
                  </a:outerShdw>
                </a:effectLst>
              </a:rPr>
              <a:t> of 5)</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id="{428AA108-8218-347D-FD6B-9FEA4AA56221}"/>
              </a:ext>
            </a:extLst>
          </p:cNvPr>
          <p:cNvSpPr/>
          <p:nvPr/>
        </p:nvSpPr>
        <p:spPr>
          <a:xfrm>
            <a:off x="8633949" y="5937214"/>
            <a:ext cx="3454694" cy="830997"/>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TECH</a:t>
            </a:r>
            <a:r>
              <a:rPr lang="en-US" sz="1600" b="1" dirty="0">
                <a:latin typeface="Times New Roman" panose="02020603050405020304" pitchFamily="18" charset="0"/>
                <a:cs typeface="Times New Roman" panose="02020603050405020304" pitchFamily="18" charset="0"/>
              </a:rPr>
              <a:t> / </a:t>
            </a:r>
            <a:r>
              <a:rPr lang="en-US" sz="1600" b="1" dirty="0">
                <a:effectLst/>
                <a:latin typeface="Times New Roman" panose="02020603050405020304" pitchFamily="18" charset="0"/>
                <a:cs typeface="Times New Roman" panose="02020603050405020304" pitchFamily="18" charset="0"/>
              </a:rPr>
              <a:t>VR1</a:t>
            </a:r>
          </a:p>
          <a:p>
            <a:r>
              <a:rPr lang="en-US" sz="1600" b="1" dirty="0">
                <a:solidFill>
                  <a:srgbClr val="7030A0"/>
                </a:solidFill>
                <a:effectLst/>
                <a:latin typeface="Times New Roman" panose="02020603050405020304" pitchFamily="18" charset="0"/>
                <a:cs typeface="Times New Roman" panose="02020603050405020304" pitchFamily="18" charset="0"/>
              </a:rPr>
              <a:t>“Cutting-Edge Technologies for Innovative Solutions” (9:00 – 10:45)</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6EB3EFE-EFAF-1607-E42C-489DCC812241}"/>
              </a:ext>
            </a:extLst>
          </p:cNvPr>
          <p:cNvPicPr>
            <a:picLocks noChangeAspect="1"/>
          </p:cNvPicPr>
          <p:nvPr/>
        </p:nvPicPr>
        <p:blipFill>
          <a:blip r:embed="rId11"/>
          <a:stretch>
            <a:fillRect/>
          </a:stretch>
        </p:blipFill>
        <p:spPr>
          <a:xfrm>
            <a:off x="8709482" y="5660846"/>
            <a:ext cx="3138071" cy="212751"/>
          </a:xfrm>
          <a:prstGeom prst="rect">
            <a:avLst/>
          </a:prstGeom>
        </p:spPr>
      </p:pic>
    </p:spTree>
    <p:extLst>
      <p:ext uri="{BB962C8B-B14F-4D97-AF65-F5344CB8AC3E}">
        <p14:creationId xmlns:p14="http://schemas.microsoft.com/office/powerpoint/2010/main" val="27628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67868" y="367865"/>
            <a:ext cx="11550373" cy="6258915"/>
            <a:chOff x="536028" y="483475"/>
            <a:chExt cx="11550373" cy="6258915"/>
          </a:xfrm>
        </p:grpSpPr>
        <p:grpSp>
          <p:nvGrpSpPr>
            <p:cNvPr id="8" name="Group 7"/>
            <p:cNvGrpSpPr/>
            <p:nvPr/>
          </p:nvGrpSpPr>
          <p:grpSpPr>
            <a:xfrm>
              <a:off x="536028" y="483475"/>
              <a:ext cx="9448800" cy="5906815"/>
              <a:chOff x="114299" y="131799"/>
              <a:chExt cx="8399385" cy="5173848"/>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14299" y="131799"/>
                <a:ext cx="8399385" cy="5173848"/>
              </a:xfrm>
              <a:prstGeom prst="rect">
                <a:avLst/>
              </a:prstGeom>
            </p:spPr>
          </p:pic>
          <p:sp>
            <p:nvSpPr>
              <p:cNvPr id="4" name="Rectangle 3"/>
              <p:cNvSpPr/>
              <p:nvPr/>
            </p:nvSpPr>
            <p:spPr>
              <a:xfrm rot="21480000">
                <a:off x="3792422" y="1245067"/>
                <a:ext cx="4387364" cy="2534398"/>
              </a:xfrm>
              <a:prstGeom prst="rect">
                <a:avLst/>
              </a:prstGeom>
              <a:noFill/>
            </p:spPr>
            <p:txBody>
              <a:bodyPr wrap="square" lIns="91440" tIns="45720" rIns="91440" bIns="45720">
                <a:spAutoFit/>
              </a:bodyPr>
              <a:lstStyle/>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The increasing complexity of industrial AI models demands robust, well-optimized NNs capable of handling high-dimensional data and dynamic human factors. Traditional NN training, while effective, often suffers from homogeneity bias—an undesirable tendency toward locally homogeneous weight updates that can lead to suboptimal convergence. We introduced a homogeneity-based learning approach that quantifies and minimizes this bias by incorporating controlled variability during training.</a:t>
                </a:r>
              </a:p>
            </p:txBody>
          </p:sp>
        </p:gr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9943276" y="4599265"/>
              <a:ext cx="2143125" cy="2143125"/>
            </a:xfrm>
            <a:prstGeom prst="rect">
              <a:avLst/>
            </a:prstGeom>
          </p:spPr>
        </p:pic>
        <p:sp>
          <p:nvSpPr>
            <p:cNvPr id="32" name="Rectangle 31"/>
            <p:cNvSpPr/>
            <p:nvPr/>
          </p:nvSpPr>
          <p:spPr>
            <a:xfrm rot="21540000">
              <a:off x="8816600" y="844939"/>
              <a:ext cx="535723"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1</a:t>
              </a:r>
            </a:p>
          </p:txBody>
        </p:sp>
      </p:grpSp>
    </p:spTree>
    <p:extLst>
      <p:ext uri="{BB962C8B-B14F-4D97-AF65-F5344CB8AC3E}">
        <p14:creationId xmlns:p14="http://schemas.microsoft.com/office/powerpoint/2010/main" val="360166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9908" y="294295"/>
            <a:ext cx="11561377" cy="6371049"/>
            <a:chOff x="536028" y="399395"/>
            <a:chExt cx="11561377" cy="6371049"/>
          </a:xfrm>
        </p:grpSpPr>
        <p:grpSp>
          <p:nvGrpSpPr>
            <p:cNvPr id="8" name="Group 7"/>
            <p:cNvGrpSpPr/>
            <p:nvPr/>
          </p:nvGrpSpPr>
          <p:grpSpPr>
            <a:xfrm>
              <a:off x="536028" y="399395"/>
              <a:ext cx="9448800" cy="5906815"/>
              <a:chOff x="114299" y="131799"/>
              <a:chExt cx="8399385" cy="5173848"/>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14299" y="131799"/>
                <a:ext cx="8399385" cy="5173848"/>
              </a:xfrm>
              <a:prstGeom prst="rect">
                <a:avLst/>
              </a:prstGeom>
            </p:spPr>
          </p:pic>
          <p:sp>
            <p:nvSpPr>
              <p:cNvPr id="4" name="Rectangle 3"/>
              <p:cNvSpPr/>
              <p:nvPr/>
            </p:nvSpPr>
            <p:spPr>
              <a:xfrm rot="21480000">
                <a:off x="3690348" y="1205278"/>
                <a:ext cx="4600818" cy="2668892"/>
              </a:xfrm>
              <a:prstGeom prst="rect">
                <a:avLst/>
              </a:prstGeom>
              <a:noFill/>
            </p:spPr>
            <p:txBody>
              <a:bodyPr wrap="square" lIns="91440" tIns="45720" rIns="91440" bIns="45720">
                <a:spAutoFit/>
              </a:bodyPr>
              <a:lstStyle/>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Our experiments, conducted on some public datasets, explored the impact of different homogeneity refinement strategies under various training conditions. Results demonstrated that dynamic, non-linear refinement schemes effectively balance exploration and exploitation, improving network generalization while mitigating premature convergence. Importantly, our findings highlight the trade-offs between batch size, homogeneity reduction, and training stability, emphasizing the need for adaptive mechanisms to regulate variability.</a:t>
                </a:r>
              </a:p>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a:t>
                </a:r>
              </a:p>
            </p:txBody>
          </p:sp>
        </p:grpSp>
        <p:grpSp>
          <p:nvGrpSpPr>
            <p:cNvPr id="5" name="Group 4"/>
            <p:cNvGrpSpPr/>
            <p:nvPr/>
          </p:nvGrpSpPr>
          <p:grpSpPr>
            <a:xfrm>
              <a:off x="8884814" y="4971393"/>
              <a:ext cx="3212591" cy="1799051"/>
              <a:chOff x="8905835" y="1996966"/>
              <a:chExt cx="3212591" cy="1799051"/>
            </a:xfrm>
          </p:grpSpPr>
          <p:pic>
            <p:nvPicPr>
              <p:cNvPr id="6" name="Picture 5"/>
              <p:cNvPicPr>
                <a:picLocks noChangeAspect="1"/>
              </p:cNvPicPr>
              <p:nvPr/>
            </p:nvPicPr>
            <p:blipFill>
              <a:blip r:embed="rId3"/>
              <a:stretch>
                <a:fillRect/>
              </a:stretch>
            </p:blipFill>
            <p:spPr>
              <a:xfrm>
                <a:off x="8905835" y="1996966"/>
                <a:ext cx="3212591" cy="1799051"/>
              </a:xfrm>
              <a:prstGeom prst="rect">
                <a:avLst/>
              </a:prstGeom>
              <a:ln w="25400">
                <a:solidFill>
                  <a:schemeClr val="tx1"/>
                </a:solidFill>
              </a:ln>
            </p:spPr>
          </p:pic>
          <p:pic>
            <p:nvPicPr>
              <p:cNvPr id="7" name="Picture 6"/>
              <p:cNvPicPr>
                <a:picLocks noChangeAspect="1"/>
              </p:cNvPicPr>
              <p:nvPr/>
            </p:nvPicPr>
            <p:blipFill>
              <a:blip r:embed="rId4"/>
              <a:stretch>
                <a:fillRect/>
              </a:stretch>
            </p:blipFill>
            <p:spPr>
              <a:xfrm>
                <a:off x="10171857" y="2127293"/>
                <a:ext cx="680545" cy="620997"/>
              </a:xfrm>
              <a:prstGeom prst="rect">
                <a:avLst/>
              </a:prstGeom>
            </p:spPr>
          </p:pic>
        </p:grpSp>
        <p:sp>
          <p:nvSpPr>
            <p:cNvPr id="9" name="Rectangle 8"/>
            <p:cNvSpPr/>
            <p:nvPr/>
          </p:nvSpPr>
          <p:spPr>
            <a:xfrm rot="21540000">
              <a:off x="8758794" y="768111"/>
              <a:ext cx="535723"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2</a:t>
              </a:r>
            </a:p>
          </p:txBody>
        </p:sp>
      </p:grpSp>
    </p:spTree>
    <p:extLst>
      <p:ext uri="{BB962C8B-B14F-4D97-AF65-F5344CB8AC3E}">
        <p14:creationId xmlns:p14="http://schemas.microsoft.com/office/powerpoint/2010/main" val="263282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6848" y="325825"/>
            <a:ext cx="11531113" cy="6309635"/>
            <a:chOff x="536028" y="483475"/>
            <a:chExt cx="11531113" cy="6309635"/>
          </a:xfrm>
        </p:grpSpPr>
        <p:grpSp>
          <p:nvGrpSpPr>
            <p:cNvPr id="8" name="Group 7"/>
            <p:cNvGrpSpPr/>
            <p:nvPr/>
          </p:nvGrpSpPr>
          <p:grpSpPr>
            <a:xfrm>
              <a:off x="536028" y="483475"/>
              <a:ext cx="9448800" cy="5906815"/>
              <a:chOff x="114299" y="131799"/>
              <a:chExt cx="8399385" cy="5173848"/>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14299" y="131799"/>
                <a:ext cx="8399385" cy="5173848"/>
              </a:xfrm>
              <a:prstGeom prst="rect">
                <a:avLst/>
              </a:prstGeom>
            </p:spPr>
          </p:pic>
          <p:sp>
            <p:nvSpPr>
              <p:cNvPr id="4" name="Rectangle 3"/>
              <p:cNvSpPr/>
              <p:nvPr/>
            </p:nvSpPr>
            <p:spPr>
              <a:xfrm rot="21480000">
                <a:off x="3681005" y="1175675"/>
                <a:ext cx="4600818" cy="2507141"/>
              </a:xfrm>
              <a:prstGeom prst="rect">
                <a:avLst/>
              </a:prstGeom>
              <a:noFill/>
            </p:spPr>
            <p:txBody>
              <a:bodyPr wrap="square" lIns="91440" tIns="45720" rIns="91440" bIns="45720">
                <a:spAutoFit/>
              </a:bodyPr>
              <a:lstStyle/>
              <a:p>
                <a:pPr algn="just"/>
                <a:r>
                  <a:rPr lang="en-US" dirty="0">
                    <a:ln w="0"/>
                    <a:solidFill>
                      <a:srgbClr val="7030A0"/>
                    </a:solidFill>
                    <a:effectLst>
                      <a:outerShdw blurRad="38100" dist="19050" dir="2700000" algn="tl" rotWithShape="0">
                        <a:schemeClr val="dk1">
                          <a:alpha val="40000"/>
                        </a:schemeClr>
                      </a:outerShdw>
                    </a:effectLst>
                    <a:latin typeface="Aleo" panose="020F0802020204030203" pitchFamily="34" charset="0"/>
                  </a:rPr>
                  <a:t>Our preliminary results provide a promising foundation for further research. Future work will focus on validating the approach with real industrial datasets to assess its practical applicability in smart manufacturing and other AI-driven industries. Additionally, extending the method to more complex architectures such as Convolutional NNs, Recurrent NNs, and Generative Adversarial Networks will be crucial for broader applicability.</a:t>
                </a:r>
              </a:p>
            </p:txBody>
          </p:sp>
        </p:gr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9759384" y="4414345"/>
              <a:ext cx="2307757" cy="2378765"/>
            </a:xfrm>
            <a:prstGeom prst="rect">
              <a:avLst/>
            </a:prstGeom>
          </p:spPr>
        </p:pic>
        <p:sp>
          <p:nvSpPr>
            <p:cNvPr id="9" name="Rectangle 8"/>
            <p:cNvSpPr/>
            <p:nvPr/>
          </p:nvSpPr>
          <p:spPr>
            <a:xfrm rot="21540000">
              <a:off x="8836744" y="807592"/>
              <a:ext cx="535723"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3</a:t>
              </a:r>
            </a:p>
          </p:txBody>
        </p:sp>
      </p:grpSp>
    </p:spTree>
    <p:extLst>
      <p:ext uri="{BB962C8B-B14F-4D97-AF65-F5344CB8AC3E}">
        <p14:creationId xmlns:p14="http://schemas.microsoft.com/office/powerpoint/2010/main" val="2937154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233623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3606891" y="5091409"/>
            <a:ext cx="8139512" cy="461665"/>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dirty="0">
                <a:ln w="0"/>
                <a:hlinkClick r:id="rId3"/>
              </a:rPr>
              <a:t>https://ai.it.jyu.fi/ISM-2025-Variability.pptx</a:t>
            </a:r>
            <a:r>
              <a:rPr lang="en-US" sz="2000" dirty="0">
                <a:ln w="0"/>
              </a:rPr>
              <a:t>  </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3597266" y="5631017"/>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2" name="Picture 1"/>
          <p:cNvPicPr>
            <a:picLocks noChangeAspect="1"/>
          </p:cNvPicPr>
          <p:nvPr/>
        </p:nvPicPr>
        <p:blipFill>
          <a:blip r:embed="rId5"/>
          <a:stretch>
            <a:fillRect/>
          </a:stretch>
        </p:blipFill>
        <p:spPr>
          <a:xfrm>
            <a:off x="128260" y="4782698"/>
            <a:ext cx="3298112" cy="1919713"/>
          </a:xfrm>
          <a:prstGeom prst="rect">
            <a:avLst/>
          </a:prstGeom>
          <a:ln w="25400">
            <a:solidFill>
              <a:schemeClr val="tx1"/>
            </a:solidFill>
          </a:ln>
        </p:spPr>
      </p:pic>
    </p:spTree>
    <p:extLst>
      <p:ext uri="{BB962C8B-B14F-4D97-AF65-F5344CB8AC3E}">
        <p14:creationId xmlns:p14="http://schemas.microsoft.com/office/powerpoint/2010/main" val="121622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846184" y="2150414"/>
            <a:ext cx="6631356" cy="602110"/>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Beyond Backpropagation: Smarter Neural Networks for Smart Manufacturing</a:t>
            </a:r>
            <a:r>
              <a:rPr lang="en-US" sz="2800" dirty="0"/>
              <a:t>”</a:t>
            </a:r>
            <a:endParaRPr lang="en-US" sz="2400" dirty="0"/>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2483318" y="4007792"/>
            <a:ext cx="69686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dirty="0"/>
              <a:t>vagan.terziyan@jyu.fi</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2799794" y="4649228"/>
            <a:ext cx="6460404"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https://ai.it.jyu.fi/ISM-2025-Variability.pptx</a:t>
            </a:r>
            <a:r>
              <a:rPr lang="en-US" sz="1600" i="0" dirty="0">
                <a:ln w="0"/>
              </a:rPr>
              <a:t> </a:t>
            </a:r>
            <a:endParaRPr lang="en-US" sz="1600" i="0" dirty="0"/>
          </a:p>
        </p:txBody>
      </p:sp>
      <p:sp>
        <p:nvSpPr>
          <p:cNvPr id="16" name="TextBox 15"/>
          <p:cNvSpPr txBox="1"/>
          <p:nvPr/>
        </p:nvSpPr>
        <p:spPr>
          <a:xfrm>
            <a:off x="3052728" y="452434"/>
            <a:ext cx="7061089" cy="646331"/>
          </a:xfrm>
          <a:prstGeom prst="rect">
            <a:avLst/>
          </a:prstGeom>
          <a:solidFill>
            <a:schemeClr val="bg1">
              <a:lumMod val="95000"/>
            </a:schemeClr>
          </a:solidFill>
        </p:spPr>
        <p:txBody>
          <a:bodyPr wrap="square" rtlCol="0" anchor="ctr">
            <a:spAutoFit/>
          </a:bodyPr>
          <a:lstStyle/>
          <a:p>
            <a:r>
              <a:rPr lang="en-US" sz="1400" b="1" dirty="0"/>
              <a:t>7</a:t>
            </a:r>
            <a:r>
              <a:rPr lang="en-US" sz="1400" b="1" baseline="30000" dirty="0"/>
              <a:t>th</a:t>
            </a:r>
            <a:r>
              <a:rPr lang="en-US" sz="1400" b="1" dirty="0"/>
              <a:t> International Conference on Industry of the Future and Smart Manufacturing – ISM 2025</a:t>
            </a:r>
          </a:p>
          <a:p>
            <a:r>
              <a:rPr lang="en-US" sz="1400" i="1" dirty="0"/>
              <a:t>University of Malta - Malta </a:t>
            </a:r>
            <a:r>
              <a:rPr lang="en-US" sz="1400" dirty="0"/>
              <a:t>| </a:t>
            </a:r>
            <a:r>
              <a:rPr lang="en-US" sz="1400" i="1" dirty="0"/>
              <a:t>12-14 November 2025</a:t>
            </a:r>
          </a:p>
          <a:p>
            <a:endParaRPr lang="en-US" sz="800" i="1" dirty="0"/>
          </a:p>
        </p:txBody>
      </p:sp>
      <p:sp>
        <p:nvSpPr>
          <p:cNvPr id="15" name="Segnaposto testo 21">
            <a:extLst>
              <a:ext uri="{FF2B5EF4-FFF2-40B4-BE49-F238E27FC236}">
                <a16:creationId xmlns:a16="http://schemas.microsoft.com/office/drawing/2014/main" id="{465562EA-B395-4DA1-A6BD-0EFC896C34B0}"/>
              </a:ext>
            </a:extLst>
          </p:cNvPr>
          <p:cNvSpPr txBox="1">
            <a:spLocks/>
          </p:cNvSpPr>
          <p:nvPr/>
        </p:nvSpPr>
        <p:spPr>
          <a:xfrm>
            <a:off x="1183080" y="2897190"/>
            <a:ext cx="9650667" cy="404779"/>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Oleksandra Vitko </a:t>
            </a:r>
            <a:r>
              <a:rPr lang="it-IT" sz="1600" b="0" baseline="30000" dirty="0"/>
              <a:t>b</a:t>
            </a:r>
            <a:r>
              <a:rPr lang="it-IT" sz="1600" b="0" dirty="0"/>
              <a:t>, Oleksandr Terziyan </a:t>
            </a:r>
            <a:r>
              <a:rPr lang="it-IT" sz="1600" b="0" baseline="30000" dirty="0"/>
              <a:t>b</a:t>
            </a:r>
          </a:p>
          <a:p>
            <a:endParaRPr lang="it-IT" sz="1600" b="0" baseline="30000" dirty="0"/>
          </a:p>
        </p:txBody>
      </p:sp>
      <p:sp>
        <p:nvSpPr>
          <p:cNvPr id="18" name="Segnaposto testo 25">
            <a:extLst>
              <a:ext uri="{FF2B5EF4-FFF2-40B4-BE49-F238E27FC236}">
                <a16:creationId xmlns:a16="http://schemas.microsoft.com/office/drawing/2014/main" id="{3D3DFF88-CB06-47BB-9DDA-6ECB088A69B6}"/>
              </a:ext>
            </a:extLst>
          </p:cNvPr>
          <p:cNvSpPr txBox="1">
            <a:spLocks/>
          </p:cNvSpPr>
          <p:nvPr/>
        </p:nvSpPr>
        <p:spPr>
          <a:xfrm>
            <a:off x="3335799" y="3363169"/>
            <a:ext cx="6501884" cy="523009"/>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a:t>a</a:t>
            </a:r>
            <a:r>
              <a:rPr lang="en-US" sz="1200" dirty="0"/>
              <a:t> Faculty of Information Technology, University of Jyväskylä, Jyväskylä, Finland</a:t>
            </a:r>
            <a:endParaRPr lang="en-US" sz="1200" baseline="30000" dirty="0"/>
          </a:p>
          <a:p>
            <a:pPr algn="l">
              <a:spcBef>
                <a:spcPct val="0"/>
              </a:spcBef>
              <a:defRPr/>
            </a:pPr>
            <a:r>
              <a:rPr lang="en-US" sz="1200" baseline="30000" dirty="0"/>
              <a:t>b</a:t>
            </a:r>
            <a:r>
              <a:rPr lang="en-US" sz="1200" dirty="0"/>
              <a:t> Department of Artificial Intelligence, Kharkiv National University of Radio Electronics, Kharkiv, Ukraine</a:t>
            </a:r>
          </a:p>
        </p:txBody>
      </p:sp>
      <p:grpSp>
        <p:nvGrpSpPr>
          <p:cNvPr id="14" name="Group 13"/>
          <p:cNvGrpSpPr/>
          <p:nvPr/>
        </p:nvGrpSpPr>
        <p:grpSpPr>
          <a:xfrm>
            <a:off x="1913829" y="5470305"/>
            <a:ext cx="3012530" cy="1122153"/>
            <a:chOff x="2663700" y="3423372"/>
            <a:chExt cx="3435776" cy="1427465"/>
          </a:xfrm>
        </p:grpSpPr>
        <p:pic>
          <p:nvPicPr>
            <p:cNvPr id="17"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Rectangle 23"/>
            <p:cNvSpPr/>
            <p:nvPr/>
          </p:nvSpPr>
          <p:spPr>
            <a:xfrm>
              <a:off x="3305688" y="3791424"/>
              <a:ext cx="2370264" cy="369332"/>
            </a:xfrm>
            <a:prstGeom prst="rect">
              <a:avLst/>
            </a:prstGeom>
          </p:spPr>
          <p:txBody>
            <a:bodyPr wrap="none">
              <a:spAutoFit/>
            </a:bodyPr>
            <a:lstStyle/>
            <a:p>
              <a:r>
                <a:rPr lang="en-US" dirty="0">
                  <a:hlinkClick r:id="rId5"/>
                </a:rPr>
                <a:t>https://www.jyu.fi/en/</a:t>
              </a:r>
              <a:r>
                <a:rPr lang="en-US" dirty="0"/>
                <a:t> </a:t>
              </a:r>
            </a:p>
          </p:txBody>
        </p:sp>
      </p:grpSp>
      <p:grpSp>
        <p:nvGrpSpPr>
          <p:cNvPr id="25" name="Group 24"/>
          <p:cNvGrpSpPr/>
          <p:nvPr/>
        </p:nvGrpSpPr>
        <p:grpSpPr>
          <a:xfrm>
            <a:off x="6010169" y="5470305"/>
            <a:ext cx="4265812" cy="1110393"/>
            <a:chOff x="7560792" y="2676526"/>
            <a:chExt cx="4265812" cy="1110393"/>
          </a:xfrm>
        </p:grpSpPr>
        <p:pic>
          <p:nvPicPr>
            <p:cNvPr id="26" name="Picture 25"/>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27" name="Rectangle 26"/>
            <p:cNvSpPr/>
            <p:nvPr/>
          </p:nvSpPr>
          <p:spPr>
            <a:xfrm>
              <a:off x="9727247" y="3417587"/>
              <a:ext cx="2099357" cy="369332"/>
            </a:xfrm>
            <a:prstGeom prst="rect">
              <a:avLst/>
            </a:prstGeom>
          </p:spPr>
          <p:txBody>
            <a:bodyPr wrap="none">
              <a:spAutoFit/>
            </a:bodyPr>
            <a:lstStyle/>
            <a:p>
              <a:r>
                <a:rPr lang="en-US" dirty="0">
                  <a:hlinkClick r:id="rId7"/>
                </a:rPr>
                <a:t>https://nure.ua/en/</a:t>
              </a:r>
              <a:r>
                <a:rPr lang="en-US" dirty="0"/>
                <a:t> </a:t>
              </a:r>
            </a:p>
          </p:txBody>
        </p:sp>
      </p:grpSp>
    </p:spTree>
    <p:extLst>
      <p:ext uri="{BB962C8B-B14F-4D97-AF65-F5344CB8AC3E}">
        <p14:creationId xmlns:p14="http://schemas.microsoft.com/office/powerpoint/2010/main" val="180222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D4B507-8B5B-C035-09D1-F2C965EA0605}"/>
              </a:ext>
            </a:extLst>
          </p:cNvPr>
          <p:cNvPicPr>
            <a:picLocks noChangeAspect="1"/>
          </p:cNvPicPr>
          <p:nvPr/>
        </p:nvPicPr>
        <p:blipFill>
          <a:blip r:embed="rId2"/>
          <a:stretch>
            <a:fillRect/>
          </a:stretch>
        </p:blipFill>
        <p:spPr>
          <a:xfrm>
            <a:off x="2057399" y="370246"/>
            <a:ext cx="5812971" cy="5986205"/>
          </a:xfrm>
          <a:prstGeom prst="rect">
            <a:avLst/>
          </a:prstGeom>
        </p:spPr>
      </p:pic>
      <p:pic>
        <p:nvPicPr>
          <p:cNvPr id="3" name="Picture 2">
            <a:extLst>
              <a:ext uri="{FF2B5EF4-FFF2-40B4-BE49-F238E27FC236}">
                <a16:creationId xmlns:a16="http://schemas.microsoft.com/office/drawing/2014/main" id="{EF060DC2-8CE5-7614-4840-AE615A3595E9}"/>
              </a:ext>
            </a:extLst>
          </p:cNvPr>
          <p:cNvPicPr>
            <a:picLocks noChangeAspect="1"/>
          </p:cNvPicPr>
          <p:nvPr/>
        </p:nvPicPr>
        <p:blipFill>
          <a:blip r:embed="rId3"/>
          <a:stretch>
            <a:fillRect/>
          </a:stretch>
        </p:blipFill>
        <p:spPr>
          <a:xfrm>
            <a:off x="5050969" y="714368"/>
            <a:ext cx="2545417" cy="5607573"/>
          </a:xfrm>
          <a:prstGeom prst="rect">
            <a:avLst/>
          </a:prstGeom>
        </p:spPr>
      </p:pic>
      <p:sp>
        <p:nvSpPr>
          <p:cNvPr id="6" name="Arrow: Left 5">
            <a:extLst>
              <a:ext uri="{FF2B5EF4-FFF2-40B4-BE49-F238E27FC236}">
                <a16:creationId xmlns:a16="http://schemas.microsoft.com/office/drawing/2014/main" id="{5CD33B21-56A3-DF02-F525-EC164C063DD4}"/>
              </a:ext>
            </a:extLst>
          </p:cNvPr>
          <p:cNvSpPr/>
          <p:nvPr/>
        </p:nvSpPr>
        <p:spPr>
          <a:xfrm>
            <a:off x="6811382" y="5339546"/>
            <a:ext cx="1570008" cy="290002"/>
          </a:xfrm>
          <a:prstGeom prst="leftArrow">
            <a:avLst>
              <a:gd name="adj1" fmla="val 8355"/>
              <a:gd name="adj2" fmla="val 1184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517733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1E198-9A2C-5E7E-F68B-7AB641DAE04A}"/>
              </a:ext>
            </a:extLst>
          </p:cNvPr>
          <p:cNvPicPr>
            <a:picLocks noChangeAspect="1"/>
          </p:cNvPicPr>
          <p:nvPr/>
        </p:nvPicPr>
        <p:blipFill>
          <a:blip r:embed="rId2"/>
          <a:stretch>
            <a:fillRect/>
          </a:stretch>
        </p:blipFill>
        <p:spPr>
          <a:xfrm>
            <a:off x="174726" y="0"/>
            <a:ext cx="7084279" cy="6858000"/>
          </a:xfrm>
          <a:prstGeom prst="rect">
            <a:avLst/>
          </a:prstGeom>
        </p:spPr>
      </p:pic>
      <p:sp>
        <p:nvSpPr>
          <p:cNvPr id="7" name="TextBox 6">
            <a:extLst>
              <a:ext uri="{FF2B5EF4-FFF2-40B4-BE49-F238E27FC236}">
                <a16:creationId xmlns:a16="http://schemas.microsoft.com/office/drawing/2014/main" id="{00A7E3FC-E7A1-068A-CF2C-F97B1162C682}"/>
              </a:ext>
            </a:extLst>
          </p:cNvPr>
          <p:cNvSpPr txBox="1"/>
          <p:nvPr/>
        </p:nvSpPr>
        <p:spPr>
          <a:xfrm>
            <a:off x="7484533" y="62637"/>
            <a:ext cx="3953933" cy="2308324"/>
          </a:xfrm>
          <a:prstGeom prst="rect">
            <a:avLst/>
          </a:prstGeom>
          <a:noFill/>
        </p:spPr>
        <p:txBody>
          <a:bodyPr wrap="square">
            <a:spAutoFit/>
          </a:bodyPr>
          <a:lstStyle/>
          <a:p>
            <a:r>
              <a:rPr lang="fi-FI" dirty="0">
                <a:hlinkClick r:id="rId3"/>
              </a:rPr>
              <a:t>https://teams.microsoft.com/l/meetup-join/19%3ameeting_OTAzOGJmMGEtZTAyYS00MGE1LWFjOTktMjIxMGZjZjg0NzE3%40thread.v2/0?context=%7b%22Tid%22%3a%227519d0cd-2106-47d9-adcb-320023abff57%22%2c%22Oid%22%3a%22398dc36a-f564-4885-982b-579ed3a4a54b%22%7d</a:t>
            </a:r>
            <a:r>
              <a:rPr lang="fi-FI" dirty="0"/>
              <a:t> </a:t>
            </a:r>
          </a:p>
        </p:txBody>
      </p:sp>
      <p:sp>
        <p:nvSpPr>
          <p:cNvPr id="3" name="TextBox 2">
            <a:extLst>
              <a:ext uri="{FF2B5EF4-FFF2-40B4-BE49-F238E27FC236}">
                <a16:creationId xmlns:a16="http://schemas.microsoft.com/office/drawing/2014/main" id="{C5B89AD1-36F7-55C8-6262-6D25BCCE0582}"/>
              </a:ext>
            </a:extLst>
          </p:cNvPr>
          <p:cNvSpPr txBox="1"/>
          <p:nvPr/>
        </p:nvSpPr>
        <p:spPr>
          <a:xfrm>
            <a:off x="7188200" y="2694001"/>
            <a:ext cx="5003800" cy="369332"/>
          </a:xfrm>
          <a:prstGeom prst="rect">
            <a:avLst/>
          </a:prstGeom>
          <a:noFill/>
        </p:spPr>
        <p:txBody>
          <a:bodyPr wrap="square">
            <a:spAutoFit/>
          </a:bodyPr>
          <a:lstStyle/>
          <a:p>
            <a:r>
              <a:rPr lang="fi-FI" dirty="0">
                <a:hlinkClick r:id="rId4"/>
              </a:rPr>
              <a:t>https://universityofmalta.zoom.us/j/99756180432</a:t>
            </a:r>
            <a:r>
              <a:rPr lang="fi-FI" dirty="0"/>
              <a:t> </a:t>
            </a:r>
          </a:p>
        </p:txBody>
      </p:sp>
    </p:spTree>
    <p:extLst>
      <p:ext uri="{BB962C8B-B14F-4D97-AF65-F5344CB8AC3E}">
        <p14:creationId xmlns:p14="http://schemas.microsoft.com/office/powerpoint/2010/main" val="368758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684883" y="23414"/>
            <a:ext cx="1956881" cy="155523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10" y="974587"/>
            <a:ext cx="2970095" cy="297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42908" y="21266"/>
            <a:ext cx="27022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Vagan Terziyan</a:t>
            </a:r>
          </a:p>
        </p:txBody>
      </p:sp>
      <p:sp>
        <p:nvSpPr>
          <p:cNvPr id="18" name="Rectangle 17"/>
          <p:cNvSpPr/>
          <p:nvPr/>
        </p:nvSpPr>
        <p:spPr>
          <a:xfrm>
            <a:off x="7152012" y="10633"/>
            <a:ext cx="24749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Authors</a:t>
            </a:r>
          </a:p>
        </p:txBody>
      </p:sp>
      <p:sp>
        <p:nvSpPr>
          <p:cNvPr id="22" name="TextBox 21"/>
          <p:cNvSpPr txBox="1"/>
          <p:nvPr/>
        </p:nvSpPr>
        <p:spPr>
          <a:xfrm>
            <a:off x="404006" y="563813"/>
            <a:ext cx="2212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vagan.terziyan@jyu.fi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3" name="Group 22"/>
          <p:cNvGrpSpPr/>
          <p:nvPr/>
        </p:nvGrpSpPr>
        <p:grpSpPr>
          <a:xfrm>
            <a:off x="404006" y="4107986"/>
            <a:ext cx="3892750" cy="1382057"/>
            <a:chOff x="2663700" y="3423372"/>
            <a:chExt cx="3435776" cy="1427465"/>
          </a:xfrm>
        </p:grpSpPr>
        <p:pic>
          <p:nvPicPr>
            <p:cNvPr id="7" name="Picture 2">
              <a:hlinkClick r:id="rId5"/>
            </p:cNvPr>
            <p:cNvPicPr>
              <a:picLocks noChangeAspect="1" noChangeArrowheads="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https://www.jyu.fi/en/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27" name="Rectangle 26"/>
          <p:cNvSpPr/>
          <p:nvPr/>
        </p:nvSpPr>
        <p:spPr>
          <a:xfrm>
            <a:off x="4127347" y="1572204"/>
            <a:ext cx="7740072" cy="954107"/>
          </a:xfrm>
          <a:prstGeom prst="rect">
            <a:avLst/>
          </a:prstGeom>
          <a:solidFill>
            <a:srgbClr val="FFFF00"/>
          </a:solidFill>
          <a:ln w="25400">
            <a:solidFill>
              <a:srgbClr val="FF0000"/>
            </a:solidFill>
          </a:ln>
        </p:spPr>
        <p:txBody>
          <a:bodyPr wrap="square">
            <a:spAutoFit/>
          </a:bodyPr>
          <a:lstStyle/>
          <a:p>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“Beyond Backpropagation: Smarter Neural Networks for Smart Manufacturing</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4" name="Picture 2" descr="Ukraine flag heart shaped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1793" y="4225285"/>
            <a:ext cx="1509838" cy="1509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stretch>
            <a:fillRect/>
          </a:stretch>
        </p:blipFill>
        <p:spPr>
          <a:xfrm>
            <a:off x="6090587" y="2966031"/>
            <a:ext cx="2071230" cy="2689266"/>
          </a:xfrm>
          <a:prstGeom prst="rect">
            <a:avLst/>
          </a:prstGeom>
          <a:ln w="25400">
            <a:solidFill>
              <a:schemeClr val="tx1"/>
            </a:solidFill>
          </a:ln>
        </p:spPr>
      </p:pic>
      <p:grpSp>
        <p:nvGrpSpPr>
          <p:cNvPr id="37" name="Group 36"/>
          <p:cNvGrpSpPr/>
          <p:nvPr/>
        </p:nvGrpSpPr>
        <p:grpSpPr>
          <a:xfrm>
            <a:off x="7152012" y="5785086"/>
            <a:ext cx="3551852" cy="926106"/>
            <a:chOff x="7560792" y="2676526"/>
            <a:chExt cx="2753933" cy="665939"/>
          </a:xfrm>
        </p:grpSpPr>
        <p:pic>
          <p:nvPicPr>
            <p:cNvPr id="38" name="Picture 37"/>
            <p:cNvPicPr>
              <a:picLocks noChangeAspect="1"/>
            </p:cNvPicPr>
            <p:nvPr/>
          </p:nvPicPr>
          <p:blipFill>
            <a:blip r:embed="rId10"/>
            <a:stretch>
              <a:fillRect/>
            </a:stretch>
          </p:blipFill>
          <p:spPr>
            <a:xfrm>
              <a:off x="7560792" y="2676526"/>
              <a:ext cx="2753933" cy="652097"/>
            </a:xfrm>
            <a:prstGeom prst="rect">
              <a:avLst/>
            </a:prstGeom>
            <a:ln w="19050">
              <a:solidFill>
                <a:schemeClr val="tx1"/>
              </a:solidFill>
            </a:ln>
          </p:spPr>
        </p:pic>
        <p:sp>
          <p:nvSpPr>
            <p:cNvPr id="39" name="Rectangle 38"/>
            <p:cNvSpPr/>
            <p:nvPr/>
          </p:nvSpPr>
          <p:spPr>
            <a:xfrm>
              <a:off x="8974258" y="3121150"/>
              <a:ext cx="1295688" cy="221315"/>
            </a:xfrm>
            <a:prstGeom prst="rect">
              <a:avLst/>
            </a:prstGeom>
          </p:spPr>
          <p:txBody>
            <a:bodyPr wrap="none">
              <a:spAutoFit/>
            </a:bodyPr>
            <a:lstStyle/>
            <a:p>
              <a:r>
                <a:rPr lang="en-US" sz="1400" dirty="0">
                  <a:hlinkClick r:id="rId11"/>
                </a:rPr>
                <a:t>https://nure.ua/en/</a:t>
              </a:r>
              <a:r>
                <a:rPr lang="en-US" sz="1400" dirty="0"/>
                <a:t> </a:t>
              </a:r>
            </a:p>
          </p:txBody>
        </p:sp>
      </p:grpSp>
      <p:sp>
        <p:nvSpPr>
          <p:cNvPr id="40" name="Rectangle 39"/>
          <p:cNvSpPr/>
          <p:nvPr/>
        </p:nvSpPr>
        <p:spPr>
          <a:xfrm>
            <a:off x="5872870" y="2504366"/>
            <a:ext cx="2493957" cy="461665"/>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Oleksandra Vitko</a:t>
            </a:r>
          </a:p>
        </p:txBody>
      </p:sp>
      <p:pic>
        <p:nvPicPr>
          <p:cNvPr id="19" name="Picture 18"/>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88258" y="2966031"/>
            <a:ext cx="1866763" cy="2689266"/>
          </a:xfrm>
          <a:prstGeom prst="rect">
            <a:avLst/>
          </a:prstGeom>
          <a:noFill/>
          <a:ln w="25400">
            <a:solidFill>
              <a:schemeClr val="tx1"/>
            </a:solidFill>
          </a:ln>
        </p:spPr>
      </p:pic>
      <p:sp>
        <p:nvSpPr>
          <p:cNvPr id="20" name="Rectangle 19"/>
          <p:cNvSpPr/>
          <p:nvPr/>
        </p:nvSpPr>
        <p:spPr>
          <a:xfrm>
            <a:off x="9386361" y="2507701"/>
            <a:ext cx="2578880" cy="461665"/>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 Terziyan</a:t>
            </a:r>
          </a:p>
        </p:txBody>
      </p:sp>
    </p:spTree>
    <p:extLst>
      <p:ext uri="{BB962C8B-B14F-4D97-AF65-F5344CB8AC3E}">
        <p14:creationId xmlns:p14="http://schemas.microsoft.com/office/powerpoint/2010/main" val="6187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5240" y="1713186"/>
            <a:ext cx="6755906" cy="4994768"/>
            <a:chOff x="2493199" y="1449217"/>
            <a:chExt cx="6871517" cy="5153637"/>
          </a:xfrm>
        </p:grpSpPr>
        <p:pic>
          <p:nvPicPr>
            <p:cNvPr id="5" name="Picture 8" descr="Manufacturing GIFs - Get the best gif on GIFE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3199" y="1449217"/>
              <a:ext cx="6871517" cy="51536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680133" y="1561492"/>
              <a:ext cx="1606959" cy="1518040"/>
              <a:chOff x="10364461" y="963293"/>
              <a:chExt cx="768464" cy="788420"/>
            </a:xfrm>
          </p:grpSpPr>
          <p:sp>
            <p:nvSpPr>
              <p:cNvPr id="11" name="Oval 10"/>
              <p:cNvSpPr/>
              <p:nvPr/>
            </p:nvSpPr>
            <p:spPr>
              <a:xfrm>
                <a:off x="10401405" y="981765"/>
                <a:ext cx="731520" cy="7315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clrChange>
                  <a:clrFrom>
                    <a:srgbClr val="353336"/>
                  </a:clrFrom>
                  <a:clrTo>
                    <a:srgbClr val="353336">
                      <a:alpha val="0"/>
                    </a:srgbClr>
                  </a:clrTo>
                </a:clrChange>
              </a:blip>
              <a:stretch>
                <a:fillRect/>
              </a:stretch>
            </p:blipFill>
            <p:spPr>
              <a:xfrm>
                <a:off x="10364461" y="963293"/>
                <a:ext cx="742381" cy="788420"/>
              </a:xfrm>
              <a:prstGeom prst="rect">
                <a:avLst/>
              </a:prstGeom>
            </p:spPr>
          </p:pic>
        </p:grpSp>
        <p:pic>
          <p:nvPicPr>
            <p:cNvPr id="4" name="Picture 3"/>
            <p:cNvPicPr>
              <a:picLocks noChangeAspect="1"/>
            </p:cNvPicPr>
            <p:nvPr/>
          </p:nvPicPr>
          <p:blipFill>
            <a:blip r:embed="rId4"/>
            <a:stretch>
              <a:fillRect/>
            </a:stretch>
          </p:blipFill>
          <p:spPr>
            <a:xfrm>
              <a:off x="2576676" y="1553041"/>
              <a:ext cx="1300239" cy="933505"/>
            </a:xfrm>
            <a:prstGeom prst="rect">
              <a:avLst/>
            </a:prstGeom>
            <a:ln w="25400">
              <a:solidFill>
                <a:schemeClr val="tx1"/>
              </a:solidFill>
            </a:ln>
          </p:spPr>
        </p:pic>
      </p:grpSp>
      <p:sp>
        <p:nvSpPr>
          <p:cNvPr id="13" name="標題 1"/>
          <p:cNvSpPr>
            <a:spLocks noGrp="1"/>
          </p:cNvSpPr>
          <p:nvPr>
            <p:ph type="title"/>
          </p:nvPr>
        </p:nvSpPr>
        <p:spPr>
          <a:xfrm>
            <a:off x="792816" y="61687"/>
            <a:ext cx="10978770" cy="1446835"/>
          </a:xfrm>
        </p:spPr>
        <p:txBody>
          <a:bodyPr>
            <a:noAutofit/>
          </a:bodyPr>
          <a:lstStyle/>
          <a:p>
            <a:r>
              <a:rPr lang="en-US" altLang="zh-TW" sz="3600" b="1" dirty="0">
                <a:solidFill>
                  <a:srgbClr val="FF0000"/>
                </a:solidFill>
                <a:latin typeface="Arial" panose="020B0604020202020204" pitchFamily="34" charset="0"/>
                <a:ea typeface="+mn-ea"/>
                <a:cs typeface="Arial" panose="020B0604020202020204" pitchFamily="34" charset="0"/>
              </a:rPr>
              <a:t>Modern and future industries require effective, efficient, robust, and resilient AI/ML-driven models, particularly well-trained neural networks</a:t>
            </a:r>
            <a:endParaRPr lang="zh-TW" altLang="en-US" sz="3600" b="1" dirty="0">
              <a:solidFill>
                <a:srgbClr val="FF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01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95609" y="1224180"/>
            <a:ext cx="6580776" cy="4942437"/>
          </a:xfrm>
          <a:prstGeom prst="rect">
            <a:avLst/>
          </a:prstGeom>
          <a:ln w="25400">
            <a:solidFill>
              <a:schemeClr val="tx1"/>
            </a:solidFill>
          </a:ln>
        </p:spPr>
      </p:pic>
      <p:sp>
        <p:nvSpPr>
          <p:cNvPr id="8" name="Rectangle 7"/>
          <p:cNvSpPr/>
          <p:nvPr/>
        </p:nvSpPr>
        <p:spPr>
          <a:xfrm>
            <a:off x="360637" y="60859"/>
            <a:ext cx="11484521" cy="769441"/>
          </a:xfrm>
          <a:prstGeom prst="rect">
            <a:avLst/>
          </a:prstGeom>
          <a:noFill/>
        </p:spPr>
        <p:txBody>
          <a:bodyPr wrap="square" lIns="91440" tIns="45720" rIns="91440" bIns="45720">
            <a:spAutoFit/>
          </a:bodyPr>
          <a:lstStyle/>
          <a:p>
            <a:pPr fontAlgn="auto">
              <a:spcBef>
                <a:spcPts val="0"/>
              </a:spcBef>
              <a:spcAft>
                <a:spcPts val="0"/>
              </a:spcAft>
            </a:pPr>
            <a:r>
              <a:rPr lang="en-US" sz="3600" b="1" i="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How neural nets are being trained? </a:t>
            </a:r>
            <a:r>
              <a:rPr lang="en-US" sz="4400" b="1" i="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Calibri"/>
              </a:rPr>
              <a:t>Backpropagation!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98" y="1132051"/>
            <a:ext cx="2819767" cy="281976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3" y="4083106"/>
            <a:ext cx="2876112" cy="215708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504" y="2762136"/>
            <a:ext cx="3539357" cy="2088905"/>
          </a:xfrm>
          <a:prstGeom prst="rect">
            <a:avLst/>
          </a:prstGeom>
          <a:ln w="25400">
            <a:solidFill>
              <a:schemeClr val="tx1"/>
            </a:solidFill>
          </a:ln>
        </p:spPr>
      </p:pic>
    </p:spTree>
    <p:extLst>
      <p:ext uri="{BB962C8B-B14F-4D97-AF65-F5344CB8AC3E}">
        <p14:creationId xmlns:p14="http://schemas.microsoft.com/office/powerpoint/2010/main" val="2493939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95109">
            <a:off x="6161582" y="2398686"/>
            <a:ext cx="5537306" cy="313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6974250" y="3950883"/>
                <a:ext cx="1803379" cy="15288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latin typeface="Cambria Math" panose="02040503050406030204" pitchFamily="18" charset="0"/>
                            </a:rPr>
                          </m:ctrlPr>
                        </m:fPr>
                        <m:num>
                          <m:r>
                            <a:rPr lang="en-US" sz="4800" b="1" i="1" smtClean="0">
                              <a:latin typeface="Cambria Math" panose="02040503050406030204" pitchFamily="18" charset="0"/>
                            </a:rPr>
                            <m:t>𝝏</m:t>
                          </m:r>
                          <m:r>
                            <a:rPr lang="en-US" sz="4800" b="1" i="0" smtClean="0">
                              <a:latin typeface="Cambria Math" panose="02040503050406030204" pitchFamily="18" charset="0"/>
                            </a:rPr>
                            <m:t>𝐋𝐨𝐬𝐬</m:t>
                          </m:r>
                        </m:num>
                        <m:den>
                          <m:r>
                            <a:rPr lang="en-US" sz="4800" b="1" i="1" smtClean="0">
                              <a:latin typeface="Cambria Math" panose="02040503050406030204" pitchFamily="18" charset="0"/>
                            </a:rPr>
                            <m:t>𝝏</m:t>
                          </m:r>
                          <m:sSub>
                            <m:sSubPr>
                              <m:ctrlPr>
                                <a:rPr lang="en-US" sz="4800" b="1" i="1" smtClean="0">
                                  <a:latin typeface="Cambria Math" panose="02040503050406030204" pitchFamily="18" charset="0"/>
                                </a:rPr>
                              </m:ctrlPr>
                            </m:sSubPr>
                            <m:e>
                              <m:r>
                                <a:rPr lang="en-US" sz="4800" b="1" i="1" smtClean="0">
                                  <a:latin typeface="Cambria Math" panose="02040503050406030204" pitchFamily="18" charset="0"/>
                                </a:rPr>
                                <m:t>𝒘</m:t>
                              </m:r>
                            </m:e>
                            <m:sub>
                              <m:r>
                                <a:rPr lang="en-US" sz="4800" b="1" i="1" smtClean="0">
                                  <a:latin typeface="Cambria Math" panose="02040503050406030204" pitchFamily="18" charset="0"/>
                                </a:rPr>
                                <m:t>𝒊</m:t>
                              </m:r>
                            </m:sub>
                          </m:sSub>
                        </m:den>
                      </m:f>
                    </m:oMath>
                  </m:oMathPara>
                </a14:m>
                <a:endParaRPr lang="en-US" sz="4800" b="1" dirty="0"/>
              </a:p>
            </p:txBody>
          </p:sp>
        </mc:Choice>
        <mc:Fallback xmlns="">
          <p:sp>
            <p:nvSpPr>
              <p:cNvPr id="6" name="TextBox 5"/>
              <p:cNvSpPr txBox="1">
                <a:spLocks noRot="1" noChangeAspect="1" noMove="1" noResize="1" noEditPoints="1" noAdjustHandles="1" noChangeArrowheads="1" noChangeShapeType="1" noTextEdit="1"/>
              </p:cNvSpPr>
              <p:nvPr/>
            </p:nvSpPr>
            <p:spPr>
              <a:xfrm>
                <a:off x="6974250" y="3950883"/>
                <a:ext cx="1803379" cy="1528880"/>
              </a:xfrm>
              <a:prstGeom prst="rect">
                <a:avLst/>
              </a:prstGeom>
              <a:blipFill>
                <a:blip r:embed="rId3"/>
                <a:stretch>
                  <a:fillRect/>
                </a:stretch>
              </a:blipFill>
            </p:spPr>
            <p:txBody>
              <a:bodyPr/>
              <a:lstStyle/>
              <a:p>
                <a:r>
                  <a:rPr lang="en-US">
                    <a:noFill/>
                  </a:rPr>
                  <a:t> </a:t>
                </a:r>
              </a:p>
            </p:txBody>
          </p:sp>
        </mc:Fallback>
      </mc:AlternateContent>
      <p:sp>
        <p:nvSpPr>
          <p:cNvPr id="12" name="Rectangle 11"/>
          <p:cNvSpPr/>
          <p:nvPr/>
        </p:nvSpPr>
        <p:spPr>
          <a:xfrm>
            <a:off x="6750542" y="1510781"/>
            <a:ext cx="4054173"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defTabSz="914204" fontAlgn="auto">
              <a:spcBef>
                <a:spcPts val="0"/>
              </a:spcBef>
              <a:spcAft>
                <a:spcPts val="0"/>
              </a:spcAft>
            </a:pPr>
            <a:r>
              <a:rPr lang="en-US" sz="3200" b="1" i="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Backpropagation </a:t>
            </a:r>
            <a:r>
              <a:rPr lang="en-US" sz="32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is simply an algorithm to compute the gradient:</a:t>
            </a:r>
          </a:p>
        </p:txBody>
      </p:sp>
      <p:sp>
        <p:nvSpPr>
          <p:cNvPr id="14" name="TextBox 13"/>
          <p:cNvSpPr txBox="1"/>
          <p:nvPr/>
        </p:nvSpPr>
        <p:spPr>
          <a:xfrm>
            <a:off x="3812685" y="5479763"/>
            <a:ext cx="2843264" cy="830997"/>
          </a:xfrm>
          <a:prstGeom prst="rect">
            <a:avLst/>
          </a:prstGeom>
          <a:solidFill>
            <a:schemeClr val="bg1">
              <a:lumMod val="85000"/>
            </a:schemeClr>
          </a:solidFill>
          <a:ln w="9525">
            <a:solidFill>
              <a:schemeClr val="tx1"/>
            </a:solidFill>
          </a:ln>
        </p:spPr>
        <p:txBody>
          <a:bodyPr wrap="square" rtlCol="0">
            <a:spAutoFit/>
          </a:bodyPr>
          <a:lstStyle/>
          <a:p>
            <a:pPr defTabSz="914204" fontAlgn="auto">
              <a:spcBef>
                <a:spcPts val="0"/>
              </a:spcBef>
              <a:spcAft>
                <a:spcPts val="0"/>
              </a:spcAft>
            </a:pPr>
            <a:r>
              <a:rPr lang="en-US" sz="1600" i="0" dirty="0">
                <a:solidFill>
                  <a:prstClr val="black"/>
                </a:solidFill>
                <a:latin typeface="Calibri" panose="020F0502020204030204"/>
              </a:rPr>
              <a:t>Why minus? Because we are moving following the gradient’s descending direction. </a:t>
            </a:r>
          </a:p>
        </p:txBody>
      </p:sp>
      <mc:AlternateContent xmlns:mc="http://schemas.openxmlformats.org/markup-compatibility/2006" xmlns:a14="http://schemas.microsoft.com/office/drawing/2010/main">
        <mc:Choice Requires="a14">
          <p:sp>
            <p:nvSpPr>
              <p:cNvPr id="16" name="TextBox 15"/>
              <p:cNvSpPr txBox="1"/>
              <p:nvPr/>
            </p:nvSpPr>
            <p:spPr>
              <a:xfrm>
                <a:off x="152049" y="5169854"/>
                <a:ext cx="3539430" cy="1146981"/>
              </a:xfrm>
              <a:prstGeom prst="rect">
                <a:avLst/>
              </a:prstGeom>
              <a:noFill/>
              <a:ln w="254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m:t>
                      </m:r>
                      <m:sSub>
                        <m:sSubPr>
                          <m:ctrlPr>
                            <a:rPr lang="en-US" sz="360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𝑤</m:t>
                          </m:r>
                        </m:e>
                        <m:sub>
                          <m:r>
                            <a:rPr lang="en-US" sz="3600" b="0" i="1" smtClean="0">
                              <a:latin typeface="Cambria Math" panose="02040503050406030204" pitchFamily="18" charset="0"/>
                              <a:ea typeface="Cambria Math" panose="02040503050406030204" pitchFamily="18" charset="0"/>
                            </a:rPr>
                            <m:t>𝑖</m:t>
                          </m:r>
                        </m:sub>
                      </m:sSub>
                      <m:r>
                        <a:rPr lang="en-US" sz="3600" b="0" i="1" smtClean="0">
                          <a:latin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𝜂</m:t>
                      </m:r>
                      <m:r>
                        <a:rPr lang="en-US" sz="3600" b="0" i="1" smtClean="0">
                          <a:latin typeface="Cambria Math" panose="02040503050406030204" pitchFamily="18" charset="0"/>
                          <a:ea typeface="Cambria Math" panose="02040503050406030204" pitchFamily="18" charset="0"/>
                        </a:rPr>
                        <m:t>∙</m:t>
                      </m:r>
                      <m:f>
                        <m:fPr>
                          <m:ctrlPr>
                            <a:rPr lang="en-US" sz="3600" i="1" smtClean="0">
                              <a:latin typeface="Cambria Math" panose="02040503050406030204" pitchFamily="18" charset="0"/>
                            </a:rPr>
                          </m:ctrlPr>
                        </m:fPr>
                        <m:num>
                          <m:r>
                            <a:rPr lang="en-US" sz="3600" b="0" i="1" smtClean="0">
                              <a:latin typeface="Cambria Math" panose="02040503050406030204" pitchFamily="18" charset="0"/>
                            </a:rPr>
                            <m:t>𝜕</m:t>
                          </m:r>
                          <m:r>
                            <m:rPr>
                              <m:sty m:val="p"/>
                            </m:rPr>
                            <a:rPr lang="en-US" sz="3600" b="0" i="0" smtClean="0">
                              <a:latin typeface="Cambria Math" panose="02040503050406030204" pitchFamily="18" charset="0"/>
                            </a:rPr>
                            <m:t>Loss</m:t>
                          </m:r>
                        </m:num>
                        <m:den>
                          <m:r>
                            <a:rPr lang="en-US" sz="3600" b="0" i="1" smtClean="0">
                              <a:latin typeface="Cambria Math" panose="02040503050406030204" pitchFamily="18" charset="0"/>
                            </a:rPr>
                            <m:t>𝜕</m:t>
                          </m:r>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𝑤</m:t>
                              </m:r>
                            </m:e>
                            <m:sub>
                              <m:r>
                                <a:rPr lang="en-US" sz="3600" b="0" i="1" smtClean="0">
                                  <a:latin typeface="Cambria Math" panose="02040503050406030204" pitchFamily="18" charset="0"/>
                                </a:rPr>
                                <m:t>𝑖</m:t>
                              </m:r>
                            </m:sub>
                          </m:sSub>
                        </m:den>
                      </m:f>
                    </m:oMath>
                  </m:oMathPara>
                </a14:m>
                <a:endParaRPr lang="en-US" sz="3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52049" y="5169854"/>
                <a:ext cx="3539430" cy="1146981"/>
              </a:xfrm>
              <a:prstGeom prst="rect">
                <a:avLst/>
              </a:prstGeom>
              <a:blipFill>
                <a:blip r:embed="rId4"/>
                <a:stretch>
                  <a:fillRect/>
                </a:stretch>
              </a:blipFill>
              <a:ln w="25400">
                <a:solidFill>
                  <a:srgbClr val="FF0000"/>
                </a:solidFill>
              </a:ln>
            </p:spPr>
            <p:txBody>
              <a:bodyPr/>
              <a:lstStyle/>
              <a:p>
                <a:r>
                  <a:rPr lang="en-US">
                    <a:noFill/>
                  </a:rPr>
                  <a:t> </a:t>
                </a:r>
              </a:p>
            </p:txBody>
          </p:sp>
        </mc:Fallback>
      </mc:AlternateContent>
      <p:sp>
        <p:nvSpPr>
          <p:cNvPr id="17" name="Rectangle 16"/>
          <p:cNvSpPr/>
          <p:nvPr/>
        </p:nvSpPr>
        <p:spPr>
          <a:xfrm>
            <a:off x="91871" y="4404655"/>
            <a:ext cx="3108502"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defTabSz="914204" fontAlgn="auto">
              <a:spcBef>
                <a:spcPts val="0"/>
              </a:spcBef>
              <a:spcAft>
                <a:spcPts val="0"/>
              </a:spcAft>
            </a:pPr>
            <a:r>
              <a:rPr lang="en-US" sz="2000" b="1" i="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Update for each parameter at each training iteration</a:t>
            </a:r>
            <a:r>
              <a:rPr lang="en-US" sz="20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a:t>
            </a:r>
          </a:p>
        </p:txBody>
      </p:sp>
      <p:sp>
        <p:nvSpPr>
          <p:cNvPr id="18" name="Rectangle 17"/>
          <p:cNvSpPr/>
          <p:nvPr/>
        </p:nvSpPr>
        <p:spPr>
          <a:xfrm>
            <a:off x="360637" y="60859"/>
            <a:ext cx="11484521" cy="769441"/>
          </a:xfrm>
          <a:prstGeom prst="rect">
            <a:avLst/>
          </a:prstGeom>
          <a:noFill/>
        </p:spPr>
        <p:txBody>
          <a:bodyPr wrap="square" lIns="91440" tIns="45720" rIns="91440" bIns="45720">
            <a:spAutoFit/>
          </a:bodyPr>
          <a:lstStyle/>
          <a:p>
            <a:pPr fontAlgn="auto">
              <a:spcBef>
                <a:spcPts val="0"/>
              </a:spcBef>
              <a:spcAft>
                <a:spcPts val="0"/>
              </a:spcAft>
            </a:pPr>
            <a:r>
              <a:rPr lang="en-US" sz="4400" b="1" i="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Calibri"/>
              </a:rPr>
              <a:t>Backpropagation and gradient descent</a:t>
            </a:r>
          </a:p>
        </p:txBody>
      </p:sp>
      <p:pic>
        <p:nvPicPr>
          <p:cNvPr id="5" name="Picture 4"/>
          <p:cNvPicPr>
            <a:picLocks noChangeAspect="1"/>
          </p:cNvPicPr>
          <p:nvPr/>
        </p:nvPicPr>
        <p:blipFill>
          <a:blip r:embed="rId5"/>
          <a:stretch>
            <a:fillRect/>
          </a:stretch>
        </p:blipFill>
        <p:spPr>
          <a:xfrm>
            <a:off x="4087601" y="3446833"/>
            <a:ext cx="1751834" cy="1751834"/>
          </a:xfrm>
          <a:prstGeom prst="rect">
            <a:avLst/>
          </a:prstGeom>
        </p:spPr>
      </p:pic>
      <p:pic>
        <p:nvPicPr>
          <p:cNvPr id="9" name="Picture 8"/>
          <p:cNvPicPr>
            <a:picLocks noChangeAspect="1"/>
          </p:cNvPicPr>
          <p:nvPr/>
        </p:nvPicPr>
        <p:blipFill>
          <a:blip r:embed="rId6"/>
          <a:stretch>
            <a:fillRect/>
          </a:stretch>
        </p:blipFill>
        <p:spPr>
          <a:xfrm>
            <a:off x="3241339" y="1139474"/>
            <a:ext cx="3012358" cy="2034525"/>
          </a:xfrm>
          <a:prstGeom prst="rect">
            <a:avLst/>
          </a:prstGeom>
        </p:spPr>
      </p:pic>
      <p:grpSp>
        <p:nvGrpSpPr>
          <p:cNvPr id="21" name="Group 20"/>
          <p:cNvGrpSpPr/>
          <p:nvPr/>
        </p:nvGrpSpPr>
        <p:grpSpPr>
          <a:xfrm>
            <a:off x="130327" y="1113061"/>
            <a:ext cx="3411196" cy="3072465"/>
            <a:chOff x="67267" y="1207651"/>
            <a:chExt cx="3411196" cy="3072465"/>
          </a:xfrm>
        </p:grpSpPr>
        <p:grpSp>
          <p:nvGrpSpPr>
            <p:cNvPr id="15" name="Group 14"/>
            <p:cNvGrpSpPr/>
            <p:nvPr/>
          </p:nvGrpSpPr>
          <p:grpSpPr>
            <a:xfrm>
              <a:off x="548572" y="1207651"/>
              <a:ext cx="2262947" cy="2087353"/>
              <a:chOff x="903889" y="1083744"/>
              <a:chExt cx="2262947" cy="2087353"/>
            </a:xfrm>
          </p:grpSpPr>
          <p:sp>
            <p:nvSpPr>
              <p:cNvPr id="8" name="Rectangle 7"/>
              <p:cNvSpPr/>
              <p:nvPr/>
            </p:nvSpPr>
            <p:spPr>
              <a:xfrm>
                <a:off x="903889" y="1100559"/>
                <a:ext cx="2262947" cy="2070538"/>
              </a:xfrm>
              <a:prstGeom prst="rect">
                <a:avLst/>
              </a:prstGeom>
              <a:solidFill>
                <a:srgbClr val="373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clrChange>
                  <a:clrFrom>
                    <a:srgbClr val="353336"/>
                  </a:clrFrom>
                  <a:clrTo>
                    <a:srgbClr val="353336">
                      <a:alpha val="0"/>
                    </a:srgbClr>
                  </a:clrTo>
                </a:clrChange>
              </a:blip>
              <a:stretch>
                <a:fillRect/>
              </a:stretch>
            </p:blipFill>
            <p:spPr>
              <a:xfrm flipH="1">
                <a:off x="1001701" y="1083744"/>
                <a:ext cx="2165135" cy="208735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347474" y="2589459"/>
                    <a:ext cx="5917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a:solidFill>
                                    <a:schemeClr val="bg1"/>
                                  </a:solidFill>
                                  <a:latin typeface="Cambria Math" panose="02040503050406030204" pitchFamily="18" charset="0"/>
                                </a:rPr>
                              </m:ctrlPr>
                            </m:sSubPr>
                            <m:e>
                              <m:r>
                                <a:rPr lang="en-US" sz="2400" b="1" i="1">
                                  <a:solidFill>
                                    <a:schemeClr val="bg1"/>
                                  </a:solidFill>
                                  <a:latin typeface="Cambria Math" panose="02040503050406030204" pitchFamily="18" charset="0"/>
                                </a:rPr>
                                <m:t>𝒘</m:t>
                              </m:r>
                            </m:e>
                            <m:sub>
                              <m:r>
                                <a:rPr lang="en-US" sz="2400" b="1" i="1">
                                  <a:solidFill>
                                    <a:schemeClr val="bg1"/>
                                  </a:solidFill>
                                  <a:latin typeface="Cambria Math" panose="02040503050406030204" pitchFamily="18" charset="0"/>
                                </a:rPr>
                                <m:t>𝒊</m:t>
                              </m:r>
                            </m:sub>
                          </m:sSub>
                        </m:oMath>
                      </m:oMathPara>
                    </a14:m>
                    <a:endParaRPr lang="en-US" sz="2400" b="1"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347474" y="2589459"/>
                    <a:ext cx="591765" cy="461665"/>
                  </a:xfrm>
                  <a:prstGeom prst="rect">
                    <a:avLst/>
                  </a:prstGeom>
                  <a:blipFill>
                    <a:blip r:embed="rId8"/>
                    <a:stretch>
                      <a:fillRect b="-2632"/>
                    </a:stretch>
                  </a:blipFill>
                </p:spPr>
                <p:txBody>
                  <a:bodyPr/>
                  <a:lstStyle/>
                  <a:p>
                    <a:r>
                      <a:rPr lang="en-US">
                        <a:noFill/>
                      </a:rPr>
                      <a:t> </a:t>
                    </a:r>
                  </a:p>
                </p:txBody>
              </p:sp>
            </mc:Fallback>
          </mc:AlternateContent>
          <p:sp>
            <p:nvSpPr>
              <p:cNvPr id="11" name="Oval 10"/>
              <p:cNvSpPr/>
              <p:nvPr/>
            </p:nvSpPr>
            <p:spPr>
              <a:xfrm>
                <a:off x="1654410" y="2568439"/>
                <a:ext cx="182880" cy="18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 name="Rectangle 1"/>
                <p:cNvSpPr/>
                <p:nvPr/>
              </p:nvSpPr>
              <p:spPr>
                <a:xfrm>
                  <a:off x="101816" y="3359697"/>
                  <a:ext cx="3171509" cy="523220"/>
                </a:xfrm>
                <a:prstGeom prst="rect">
                  <a:avLst/>
                </a:prstGeom>
                <a:ln w="254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𝜃</m:t>
                        </m:r>
                        <m:r>
                          <a:rPr lang="en-US" sz="2800" i="0">
                            <a:latin typeface="Cambria Math" panose="02040503050406030204" pitchFamily="18" charset="0"/>
                          </a:rPr>
                          <m:t>←</m:t>
                        </m:r>
                        <m:r>
                          <a:rPr lang="en-US" sz="2800" i="1">
                            <a:latin typeface="Cambria Math" panose="02040503050406030204" pitchFamily="18" charset="0"/>
                          </a:rPr>
                          <m:t>𝜃</m:t>
                        </m:r>
                        <m:r>
                          <a:rPr lang="en-US" sz="2800" i="0">
                            <a:latin typeface="Cambria Math" panose="02040503050406030204" pitchFamily="18" charset="0"/>
                          </a:rPr>
                          <m:t>−</m:t>
                        </m:r>
                        <m:r>
                          <a:rPr lang="en-US" sz="2800" i="1">
                            <a:latin typeface="Cambria Math" panose="02040503050406030204" pitchFamily="18" charset="0"/>
                          </a:rPr>
                          <m:t>𝜂</m:t>
                        </m:r>
                        <m:r>
                          <a:rPr lang="en-US" sz="2800" i="1" smtClean="0">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0">
                                <a:latin typeface="Cambria Math" panose="02040503050406030204" pitchFamily="18" charset="0"/>
                              </a:rPr>
                              <m:t>𝛻</m:t>
                            </m:r>
                          </m:e>
                          <m:sub>
                            <m:r>
                              <a:rPr lang="en-US" sz="2800" i="1">
                                <a:latin typeface="Cambria Math" panose="02040503050406030204" pitchFamily="18" charset="0"/>
                              </a:rPr>
                              <m:t>𝜃</m:t>
                            </m:r>
                          </m:sub>
                        </m:sSub>
                        <m:r>
                          <m:rPr>
                            <m:sty m:val="p"/>
                          </m:rPr>
                          <a:rPr lang="en-US" sz="2800" i="0">
                            <a:latin typeface="Cambria Math" panose="02040503050406030204" pitchFamily="18" charset="0"/>
                          </a:rPr>
                          <m:t>L</m:t>
                        </m:r>
                        <m:r>
                          <m:rPr>
                            <m:sty m:val="p"/>
                          </m:rPr>
                          <a:rPr lang="en-US" sz="2800" b="0" i="0" smtClean="0">
                            <a:latin typeface="Cambria Math" panose="02040503050406030204" pitchFamily="18" charset="0"/>
                          </a:rPr>
                          <m:t>oss</m:t>
                        </m:r>
                      </m:oMath>
                    </m:oMathPara>
                  </a14:m>
                  <a:endParaRPr lang="en-US" sz="2800" dirty="0"/>
                </a:p>
              </p:txBody>
            </p:sp>
          </mc:Choice>
          <mc:Fallback xmlns="">
            <p:sp>
              <p:nvSpPr>
                <p:cNvPr id="2" name="Rectangle 1"/>
                <p:cNvSpPr>
                  <a:spLocks noRot="1" noChangeAspect="1" noMove="1" noResize="1" noEditPoints="1" noAdjustHandles="1" noChangeArrowheads="1" noChangeShapeType="1" noTextEdit="1"/>
                </p:cNvSpPr>
                <p:nvPr/>
              </p:nvSpPr>
              <p:spPr>
                <a:xfrm>
                  <a:off x="101816" y="3359697"/>
                  <a:ext cx="3171509" cy="523220"/>
                </a:xfrm>
                <a:prstGeom prst="rect">
                  <a:avLst/>
                </a:prstGeom>
                <a:blipFill>
                  <a:blip r:embed="rId9"/>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34118" y="1224466"/>
                  <a:ext cx="57740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solidFill>
                              <a:schemeClr val="bg1"/>
                            </a:solidFill>
                            <a:latin typeface="Cambria Math" panose="02040503050406030204" pitchFamily="18" charset="0"/>
                          </a:rPr>
                          <m:t>𝜽</m:t>
                        </m:r>
                      </m:oMath>
                    </m:oMathPara>
                  </a14:m>
                  <a:endParaRPr lang="en-US" sz="3600" b="1"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234118" y="1224466"/>
                  <a:ext cx="577401" cy="6463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7267" y="3941562"/>
                  <a:ext cx="3411196" cy="33855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defTabSz="914204" fontAlgn="auto">
                    <a:spcBef>
                      <a:spcPts val="0"/>
                    </a:spcBef>
                    <a:spcAft>
                      <a:spcPts val="0"/>
                    </a:spcAft>
                  </a:pPr>
                  <a14:m>
                    <m:oMath xmlns:m="http://schemas.openxmlformats.org/officeDocument/2006/math">
                      <m:r>
                        <a:rPr lang="en-US" sz="1600">
                          <a:ln w="0"/>
                          <a:effectLst>
                            <a:outerShdw blurRad="38100" dist="19050" dir="2700000" algn="tl" rotWithShape="0">
                              <a:schemeClr val="dk1">
                                <a:alpha val="40000"/>
                              </a:schemeClr>
                            </a:outerShdw>
                          </a:effectLst>
                          <a:latin typeface="Cambria Math" panose="02040503050406030204" pitchFamily="18" charset="0"/>
                        </a:rPr>
                        <m:t>𝜽</m:t>
                      </m:r>
                    </m:oMath>
                  </a14:m>
                  <a:r>
                    <a:rPr lang="en-US" sz="1600" dirty="0">
                      <a:ln w="0"/>
                      <a:effectLst>
                        <a:outerShdw blurRad="38100" dist="19050" dir="2700000" algn="tl" rotWithShape="0">
                          <a:schemeClr val="dk1">
                            <a:alpha val="40000"/>
                          </a:schemeClr>
                        </a:outerShdw>
                      </a:effectLst>
                    </a:rPr>
                    <a:t> - vector of NN’s trainable parameters</a:t>
                  </a:r>
                </a:p>
              </p:txBody>
            </p:sp>
          </mc:Choice>
          <mc:Fallback xmlns="">
            <p:sp>
              <p:nvSpPr>
                <p:cNvPr id="19" name="Rectangle 18"/>
                <p:cNvSpPr>
                  <a:spLocks noRot="1" noChangeAspect="1" noMove="1" noResize="1" noEditPoints="1" noAdjustHandles="1" noChangeArrowheads="1" noChangeShapeType="1" noTextEdit="1"/>
                </p:cNvSpPr>
                <p:nvPr/>
              </p:nvSpPr>
              <p:spPr>
                <a:xfrm>
                  <a:off x="67267" y="3941562"/>
                  <a:ext cx="3411196" cy="338554"/>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1942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5213" y="69744"/>
            <a:ext cx="10888718" cy="852407"/>
          </a:xfrm>
        </p:spPr>
        <p:txBody>
          <a:bodyPr>
            <a:noAutofit/>
          </a:bodyPr>
          <a:lstStyle/>
          <a:p>
            <a:r>
              <a:rPr lang="en-US" altLang="zh-TW" sz="3600" b="1" dirty="0">
                <a:solidFill>
                  <a:srgbClr val="FF0000"/>
                </a:solidFill>
                <a:latin typeface="Arial" panose="020B0604020202020204" pitchFamily="34" charset="0"/>
                <a:ea typeface="+mn-ea"/>
                <a:cs typeface="Arial" panose="020B0604020202020204" pitchFamily="34" charset="0"/>
              </a:rPr>
              <a:t>Minimizing Loss Function with Gradient Descent</a:t>
            </a:r>
            <a:endParaRPr lang="zh-TW" altLang="en-US" sz="3600" b="1" dirty="0">
              <a:solidFill>
                <a:srgbClr val="FF0000"/>
              </a:solidFill>
              <a:latin typeface="Arial" panose="020B0604020202020204" pitchFamily="34" charset="0"/>
              <a:ea typeface="+mn-ea"/>
              <a:cs typeface="Arial" panose="020B0604020202020204" pitchFamily="34" charset="0"/>
            </a:endParaRPr>
          </a:p>
        </p:txBody>
      </p:sp>
      <p:grpSp>
        <p:nvGrpSpPr>
          <p:cNvPr id="4" name="群組 3"/>
          <p:cNvGrpSpPr/>
          <p:nvPr/>
        </p:nvGrpSpPr>
        <p:grpSpPr>
          <a:xfrm>
            <a:off x="3786880" y="1965436"/>
            <a:ext cx="5417866" cy="4592727"/>
            <a:chOff x="2297793" y="1985961"/>
            <a:chExt cx="5260923" cy="4338638"/>
          </a:xfrm>
        </p:grpSpPr>
        <p:pic>
          <p:nvPicPr>
            <p:cNvPr id="5" name="圖片 4"/>
            <p:cNvPicPr>
              <a:picLocks noChangeAspect="1"/>
            </p:cNvPicPr>
            <p:nvPr/>
          </p:nvPicPr>
          <p:blipFill>
            <a:blip r:embed="rId3"/>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297793" y="2984879"/>
                  <a:ext cx="777661" cy="407049"/>
                </a:xfrm>
                <a:prstGeom prst="rect">
                  <a:avLst/>
                </a:prstGeom>
                <a:solidFill>
                  <a:schemeClr val="bg1"/>
                </a:solidFill>
              </p:spPr>
              <p:txBody>
                <a:bodyPr wrap="none" lIns="0" tIns="0" rIns="0" bIns="0" rtlCol="0">
                  <a:spAutoFit/>
                </a:bodyPr>
                <a:lstStyle/>
                <a:p>
                  <a:pPr defTabSz="914204">
                    <a:defRPr/>
                  </a:pPr>
                  <a14:m>
                    <m:oMathPara xmlns:m="http://schemas.openxmlformats.org/officeDocument/2006/math">
                      <m:oMathParaPr>
                        <m:jc m:val="centerGroup"/>
                      </m:oMathParaPr>
                      <m:oMath xmlns:m="http://schemas.openxmlformats.org/officeDocument/2006/math">
                        <m:r>
                          <a:rPr lang="en-US" altLang="zh-TW" sz="2800" b="0" i="1" smtClean="0">
                            <a:solidFill>
                              <a:prstClr val="black"/>
                            </a:solidFill>
                            <a:latin typeface="Cambria Math" panose="02040503050406030204" pitchFamily="18" charset="0"/>
                          </a:rPr>
                          <m:t>𝐿𝑜𝑠𝑠</m:t>
                        </m:r>
                      </m:oMath>
                    </m:oMathPara>
                  </a14:m>
                  <a:endParaRPr lang="zh-TW" altLang="en-US" sz="2800" dirty="0">
                    <a:solidFill>
                      <a:prstClr val="black"/>
                    </a:solidFill>
                    <a:latin typeface="Calibri" panose="020F0502020204030204"/>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2297793" y="2984879"/>
                  <a:ext cx="777661" cy="4070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8" y="5437129"/>
                  <a:ext cx="493212" cy="430887"/>
                </a:xfrm>
                <a:prstGeom prst="rect">
                  <a:avLst/>
                </a:prstGeom>
                <a:noFill/>
              </p:spPr>
              <p:txBody>
                <a:bodyPr wrap="none" lIns="0" tIns="0" rIns="0" bIns="0" rtlCol="0">
                  <a:spAutoFit/>
                </a:bodyPr>
                <a:lstStyle/>
                <a:p>
                  <a:pPr defTabSz="914204">
                    <a:defRPr/>
                  </a:pPr>
                  <a14:m>
                    <m:oMathPara xmlns:m="http://schemas.openxmlformats.org/officeDocument/2006/math">
                      <m:oMathParaPr>
                        <m:jc m:val="centerGroup"/>
                      </m:oMathParaPr>
                      <m:oMath xmlns:m="http://schemas.openxmlformats.org/officeDocument/2006/math">
                        <m:sSub>
                          <m:sSubPr>
                            <m:ctrlPr>
                              <a:rPr lang="en-US" altLang="zh-TW" sz="2800" i="1">
                                <a:solidFill>
                                  <a:prstClr val="black"/>
                                </a:solidFill>
                                <a:latin typeface="Cambria Math" panose="02040503050406030204" pitchFamily="18" charset="0"/>
                              </a:rPr>
                            </m:ctrlPr>
                          </m:sSubPr>
                          <m:e>
                            <m:r>
                              <a:rPr lang="en-US" altLang="zh-TW" sz="2800" i="1">
                                <a:solidFill>
                                  <a:prstClr val="black"/>
                                </a:solidFill>
                                <a:latin typeface="Cambria Math" panose="02040503050406030204" pitchFamily="18" charset="0"/>
                              </a:rPr>
                              <m:t>𝑤</m:t>
                            </m:r>
                          </m:e>
                          <m:sub>
                            <m:r>
                              <a:rPr lang="en-US" altLang="zh-TW" sz="2800" i="1">
                                <a:solidFill>
                                  <a:prstClr val="black"/>
                                </a:solidFill>
                                <a:latin typeface="Cambria Math" panose="02040503050406030204" pitchFamily="18" charset="0"/>
                              </a:rPr>
                              <m:t>1</m:t>
                            </m:r>
                          </m:sub>
                        </m:sSub>
                      </m:oMath>
                    </m:oMathPara>
                  </a14:m>
                  <a:endParaRPr lang="zh-TW" altLang="en-US" sz="2800" dirty="0">
                    <a:solidFill>
                      <a:prstClr val="black"/>
                    </a:solidFill>
                    <a:latin typeface="Calibri" panose="020F0502020204030204"/>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3427448" y="5437129"/>
                  <a:ext cx="493212" cy="430887"/>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501483" cy="430887"/>
                </a:xfrm>
                <a:prstGeom prst="rect">
                  <a:avLst/>
                </a:prstGeom>
                <a:noFill/>
              </p:spPr>
              <p:txBody>
                <a:bodyPr wrap="none" lIns="0" tIns="0" rIns="0" bIns="0" rtlCol="0">
                  <a:spAutoFit/>
                </a:bodyPr>
                <a:lstStyle/>
                <a:p>
                  <a:pPr defTabSz="914204">
                    <a:defRPr/>
                  </a:pPr>
                  <a14:m>
                    <m:oMathPara xmlns:m="http://schemas.openxmlformats.org/officeDocument/2006/math">
                      <m:oMathParaPr>
                        <m:jc m:val="centerGroup"/>
                      </m:oMathParaPr>
                      <m:oMath xmlns:m="http://schemas.openxmlformats.org/officeDocument/2006/math">
                        <m:sSub>
                          <m:sSubPr>
                            <m:ctrlPr>
                              <a:rPr lang="en-US" altLang="zh-TW" sz="2800" i="1">
                                <a:solidFill>
                                  <a:prstClr val="black"/>
                                </a:solidFill>
                                <a:latin typeface="Cambria Math" panose="02040503050406030204" pitchFamily="18" charset="0"/>
                              </a:rPr>
                            </m:ctrlPr>
                          </m:sSubPr>
                          <m:e>
                            <m:r>
                              <a:rPr lang="en-US" altLang="zh-TW" sz="2800" i="1">
                                <a:solidFill>
                                  <a:prstClr val="black"/>
                                </a:solidFill>
                                <a:latin typeface="Cambria Math" panose="02040503050406030204" pitchFamily="18" charset="0"/>
                              </a:rPr>
                              <m:t>𝑤</m:t>
                            </m:r>
                          </m:e>
                          <m:sub>
                            <m:r>
                              <a:rPr lang="en-US" altLang="zh-TW" sz="2800" i="1">
                                <a:solidFill>
                                  <a:prstClr val="black"/>
                                </a:solidFill>
                                <a:latin typeface="Cambria Math" panose="02040503050406030204" pitchFamily="18" charset="0"/>
                              </a:rPr>
                              <m:t>2</m:t>
                            </m:r>
                          </m:sub>
                        </m:sSub>
                      </m:oMath>
                    </m:oMathPara>
                  </a14:m>
                  <a:endParaRPr lang="zh-TW" altLang="en-US" sz="2800" dirty="0">
                    <a:solidFill>
                      <a:prstClr val="black"/>
                    </a:solidFill>
                    <a:latin typeface="Calibri" panose="020F0502020204030204"/>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501484" cy="430887"/>
                </a:xfrm>
                <a:prstGeom prst="rect">
                  <a:avLst/>
                </a:prstGeom>
                <a:blipFill rotWithShape="0">
                  <a:blip r:embed="rId6"/>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9" name="文字方塊 8"/>
              <p:cNvSpPr txBox="1"/>
              <p:nvPr/>
            </p:nvSpPr>
            <p:spPr>
              <a:xfrm>
                <a:off x="9404439" y="2556285"/>
                <a:ext cx="2472248" cy="954087"/>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defTabSz="914204">
                  <a:defRPr/>
                </a:pPr>
                <a:r>
                  <a:rPr lang="en-US" altLang="zh-TW" sz="2800" dirty="0">
                    <a:solidFill>
                      <a:prstClr val="white"/>
                    </a:solidFill>
                    <a:latin typeface="Calibri" panose="020F0502020204030204"/>
                  </a:rPr>
                  <a:t>Different initial point </a:t>
                </a:r>
                <a14:m>
                  <m:oMath xmlns:m="http://schemas.openxmlformats.org/officeDocument/2006/math">
                    <m:sSup>
                      <m:sSupPr>
                        <m:ctrlPr>
                          <a:rPr lang="en-US" altLang="zh-TW" sz="2800" i="1">
                            <a:solidFill>
                              <a:prstClr val="white"/>
                            </a:solidFill>
                            <a:latin typeface="Cambria Math" panose="02040503050406030204" pitchFamily="18" charset="0"/>
                          </a:rPr>
                        </m:ctrlPr>
                      </m:sSupPr>
                      <m:e>
                        <m:r>
                          <a:rPr lang="zh-TW" altLang="en-US" sz="2800" i="1">
                            <a:solidFill>
                              <a:prstClr val="white"/>
                            </a:solidFill>
                            <a:latin typeface="Cambria Math" panose="02040503050406030204" pitchFamily="18" charset="0"/>
                          </a:rPr>
                          <m:t>𝜃</m:t>
                        </m:r>
                      </m:e>
                      <m:sup>
                        <m:r>
                          <a:rPr lang="en-US" altLang="zh-TW" sz="2800" i="1">
                            <a:solidFill>
                              <a:prstClr val="white"/>
                            </a:solidFill>
                            <a:latin typeface="Cambria Math" panose="02040503050406030204" pitchFamily="18" charset="0"/>
                          </a:rPr>
                          <m:t>0</m:t>
                        </m:r>
                      </m:sup>
                    </m:sSup>
                  </m:oMath>
                </a14:m>
                <a:r>
                  <a:rPr lang="en-US" altLang="zh-TW" sz="2800" dirty="0">
                    <a:solidFill>
                      <a:prstClr val="white"/>
                    </a:solidFill>
                    <a:latin typeface="Calibri" panose="020F0502020204030204"/>
                  </a:rPr>
                  <a:t>  </a:t>
                </a:r>
                <a:endParaRPr lang="zh-TW" altLang="en-US" sz="2800" dirty="0">
                  <a:solidFill>
                    <a:prstClr val="white"/>
                  </a:solidFill>
                  <a:latin typeface="Calibri" panose="020F0502020204030204"/>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9404439" y="2556285"/>
                <a:ext cx="2472248" cy="954087"/>
              </a:xfrm>
              <a:prstGeom prst="rect">
                <a:avLst/>
              </a:prstGeom>
              <a:blipFill>
                <a:blip r:embed="rId7"/>
                <a:stretch>
                  <a:fillRect/>
                </a:stretch>
              </a:blipFill>
            </p:spPr>
            <p:txBody>
              <a:bodyPr/>
              <a:lstStyle/>
              <a:p>
                <a:r>
                  <a:rPr lang="en-US">
                    <a:noFill/>
                  </a:rPr>
                  <a:t> </a:t>
                </a:r>
              </a:p>
            </p:txBody>
          </p:sp>
        </mc:Fallback>
      </mc:AlternateContent>
      <p:sp>
        <p:nvSpPr>
          <p:cNvPr id="10" name="文字方塊 9"/>
          <p:cNvSpPr txBox="1"/>
          <p:nvPr/>
        </p:nvSpPr>
        <p:spPr>
          <a:xfrm>
            <a:off x="9205251" y="4158896"/>
            <a:ext cx="2755519" cy="1384974"/>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defTabSz="914204">
              <a:defRPr/>
            </a:pPr>
            <a:r>
              <a:rPr lang="en-US" altLang="zh-TW" sz="2800" dirty="0">
                <a:solidFill>
                  <a:prstClr val="white"/>
                </a:solidFill>
                <a:latin typeface="Calibri" panose="020F0502020204030204"/>
              </a:rPr>
              <a:t>Reach different minima, so different results</a:t>
            </a:r>
            <a:endParaRPr lang="zh-TW" altLang="en-US" sz="2800" dirty="0">
              <a:solidFill>
                <a:prstClr val="white"/>
              </a:solidFill>
              <a:latin typeface="Calibri" panose="020F0502020204030204"/>
            </a:endParaRPr>
          </a:p>
        </p:txBody>
      </p:sp>
      <p:sp>
        <p:nvSpPr>
          <p:cNvPr id="11" name="向下箭號 10"/>
          <p:cNvSpPr/>
          <p:nvPr/>
        </p:nvSpPr>
        <p:spPr>
          <a:xfrm>
            <a:off x="10016701" y="3578823"/>
            <a:ext cx="641261" cy="5379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890" y="5127242"/>
            <a:ext cx="3718230" cy="149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258468" y="1189039"/>
            <a:ext cx="8618219" cy="584775"/>
          </a:xfrm>
          <a:prstGeom prst="rect">
            <a:avLst/>
          </a:prstGeom>
          <a:noFill/>
        </p:spPr>
        <p:txBody>
          <a:bodyPr wrap="square" lIns="91440" tIns="45720" rIns="91440" bIns="45720">
            <a:spAutoFit/>
          </a:bodyPr>
          <a:lstStyle/>
          <a:p>
            <a:r>
              <a:rPr lang="en-US" sz="3200" b="1" dirty="0">
                <a:solidFill>
                  <a:srgbClr val="7030A0"/>
                </a:solidFill>
              </a:rPr>
              <a:t>Gradient descent never guarantees global minima</a:t>
            </a:r>
          </a:p>
        </p:txBody>
      </p:sp>
      <p:grpSp>
        <p:nvGrpSpPr>
          <p:cNvPr id="21" name="Group 20"/>
          <p:cNvGrpSpPr/>
          <p:nvPr/>
        </p:nvGrpSpPr>
        <p:grpSpPr>
          <a:xfrm>
            <a:off x="-1" y="694412"/>
            <a:ext cx="3072185" cy="3065531"/>
            <a:chOff x="-1" y="694412"/>
            <a:chExt cx="3072185" cy="3065531"/>
          </a:xfrm>
        </p:grpSpPr>
        <p:pic>
          <p:nvPicPr>
            <p:cNvPr id="14" name="Picture 6" descr="Guide to Gradient Descent in 3 Steps and 12 Drawings - Charles Borde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922150"/>
              <a:ext cx="2837793" cy="28377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Rectangle 17"/>
                <p:cNvSpPr/>
                <p:nvPr/>
              </p:nvSpPr>
              <p:spPr>
                <a:xfrm>
                  <a:off x="2657968" y="3070348"/>
                  <a:ext cx="4142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solidFill>
                              <a:prstClr val="black"/>
                            </a:solidFill>
                            <a:latin typeface="Cambria Math" panose="02040503050406030204" pitchFamily="18" charset="0"/>
                          </a:rPr>
                          <m:t>𝑤</m:t>
                        </m:r>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2657968" y="3070348"/>
                  <a:ext cx="41421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95708" y="694412"/>
                  <a:ext cx="703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solidFill>
                              <a:prstClr val="black"/>
                            </a:solidFill>
                            <a:latin typeface="Cambria Math" panose="02040503050406030204" pitchFamily="18" charset="0"/>
                          </a:rPr>
                          <m:t>𝐿𝑜𝑠𝑠</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95708" y="694412"/>
                  <a:ext cx="703975" cy="369332"/>
                </a:xfrm>
                <a:prstGeom prst="rect">
                  <a:avLst/>
                </a:prstGeom>
                <a:blipFill>
                  <a:blip r:embed="rId11"/>
                  <a:stretch>
                    <a:fillRect/>
                  </a:stretch>
                </a:blipFill>
              </p:spPr>
              <p:txBody>
                <a:bodyPr/>
                <a:lstStyle/>
                <a:p>
                  <a:r>
                    <a:rPr lang="en-US">
                      <a:noFill/>
                    </a:rPr>
                    <a:t> </a:t>
                  </a:r>
                </a:p>
              </p:txBody>
            </p:sp>
          </mc:Fallback>
        </mc:AlternateContent>
        <p:sp>
          <p:nvSpPr>
            <p:cNvPr id="20" name="Rectangle 19"/>
            <p:cNvSpPr/>
            <p:nvPr/>
          </p:nvSpPr>
          <p:spPr>
            <a:xfrm>
              <a:off x="84080" y="1954924"/>
              <a:ext cx="273269" cy="289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192958" y="3510372"/>
            <a:ext cx="3470459" cy="1569660"/>
          </a:xfrm>
          <a:prstGeom prst="rect">
            <a:avLst/>
          </a:prstGeom>
          <a:solidFill>
            <a:schemeClr val="bg1">
              <a:lumMod val="85000"/>
            </a:schemeClr>
          </a:solidFill>
          <a:ln w="25400">
            <a:solidFill>
              <a:schemeClr val="tx1"/>
            </a:solidFill>
          </a:ln>
        </p:spPr>
        <p:txBody>
          <a:bodyPr wrap="square">
            <a:spAutoFit/>
          </a:bodyPr>
          <a:lstStyle/>
          <a:p>
            <a:pPr algn="just"/>
            <a:r>
              <a:rPr lang="en-US" sz="1600" dirty="0"/>
              <a:t>The major problem of training Neural Network is almost all about the “art” of optimizing (minimizing) the loss (cost or error) function to discover (close to) optimal configuration parameters (weights, biases ) for the model.</a:t>
            </a:r>
          </a:p>
        </p:txBody>
      </p:sp>
    </p:spTree>
    <p:extLst>
      <p:ext uri="{BB962C8B-B14F-4D97-AF65-F5344CB8AC3E}">
        <p14:creationId xmlns:p14="http://schemas.microsoft.com/office/powerpoint/2010/main" val="280991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98a487e-ccec-4222-88ca-56dc432d7a91}" enabled="1" method="Privileged" siteId="{e9662d58-caa4-4bc1-b138-c8b1acab5a11}" contentBits="0" removed="0"/>
</clbl:labelList>
</file>

<file path=docProps/app.xml><?xml version="1.0" encoding="utf-8"?>
<Properties xmlns="http://schemas.openxmlformats.org/officeDocument/2006/extended-properties" xmlns:vt="http://schemas.openxmlformats.org/officeDocument/2006/docPropsVTypes">
  <TotalTime>8870</TotalTime>
  <Words>3030</Words>
  <Application>Microsoft Office PowerPoint</Application>
  <PresentationFormat>Widescreen</PresentationFormat>
  <Paragraphs>174</Paragraphs>
  <Slides>25</Slides>
  <Notes>1</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Aleo</vt:lpstr>
      <vt:lpstr>Arial</vt:lpstr>
      <vt:lpstr>Calibri</vt:lpstr>
      <vt:lpstr>Calibri Light</vt:lpstr>
      <vt:lpstr>Cambria Math</vt:lpstr>
      <vt:lpstr>Montserrat</vt:lpstr>
      <vt:lpstr>Times New Roman</vt:lpstr>
      <vt:lpstr>Office Theme</vt:lpstr>
      <vt:lpstr>41_Office Theme</vt:lpstr>
      <vt:lpstr>PowerPoint Presentation</vt:lpstr>
      <vt:lpstr>PowerPoint Presentation</vt:lpstr>
      <vt:lpstr>PowerPoint Presentation</vt:lpstr>
      <vt:lpstr>PowerPoint Presentation</vt:lpstr>
      <vt:lpstr>PowerPoint Presentation</vt:lpstr>
      <vt:lpstr>Modern and future industries require effective, efficient, robust, and resilient AI/ML-driven models, particularly well-trained neural networks</vt:lpstr>
      <vt:lpstr>PowerPoint Presentation</vt:lpstr>
      <vt:lpstr>PowerPoint Presentation</vt:lpstr>
      <vt:lpstr>Minimizing Loss Function with Gradient Descent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907</cp:revision>
  <dcterms:created xsi:type="dcterms:W3CDTF">2020-10-19T08:16:34Z</dcterms:created>
  <dcterms:modified xsi:type="dcterms:W3CDTF">2025-11-11T08:23:03Z</dcterms:modified>
</cp:coreProperties>
</file>