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672" r:id="rId2"/>
    <p:sldMasterId id="2147483733" r:id="rId3"/>
  </p:sldMasterIdLst>
  <p:notesMasterIdLst>
    <p:notesMasterId r:id="rId20"/>
  </p:notesMasterIdLst>
  <p:handoutMasterIdLst>
    <p:handoutMasterId r:id="rId21"/>
  </p:handoutMasterIdLst>
  <p:sldIdLst>
    <p:sldId id="256" r:id="rId4"/>
    <p:sldId id="284"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Lst>
  <p:sldSz cx="12192000" cy="6858000"/>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63F"/>
    <a:srgbClr val="EB3E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70833"/>
  </p:normalViewPr>
  <p:slideViewPr>
    <p:cSldViewPr snapToGrid="0" snapToObjects="1">
      <p:cViewPr varScale="1">
        <p:scale>
          <a:sx n="90" d="100"/>
          <a:sy n="90" d="100"/>
        </p:scale>
        <p:origin x="-1308"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84DB44-8318-4D4B-A31D-C4D63F772ACF}" type="datetimeFigureOut">
              <a:rPr lang="fi-FI" smtClean="0"/>
              <a:pPr/>
              <a:t>27.11.2019</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C1F986-3D21-744C-B29A-EF5715DA12CB}" type="slidenum">
              <a:rPr lang="fi-FI" smtClean="0"/>
              <a:pPr/>
              <a:t>‹#›</a:t>
            </a:fld>
            <a:endParaRPr lang="fi-FI"/>
          </a:p>
        </p:txBody>
      </p:sp>
    </p:spTree>
    <p:extLst>
      <p:ext uri="{BB962C8B-B14F-4D97-AF65-F5344CB8AC3E}">
        <p14:creationId xmlns:p14="http://schemas.microsoft.com/office/powerpoint/2010/main" val="1687886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4C18A-DE29-3744-A6F5-E9453D76A132}" type="datetimeFigureOut">
              <a:rPr lang="fi-FI" smtClean="0"/>
              <a:pPr/>
              <a:t>27.11.2019</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8225D-FEDE-FA47-A1F1-95B654695E92}" type="slidenum">
              <a:rPr lang="fi-FI" smtClean="0"/>
              <a:pPr/>
              <a:t>‹#›</a:t>
            </a:fld>
            <a:endParaRPr lang="fi-FI"/>
          </a:p>
        </p:txBody>
      </p:sp>
    </p:spTree>
    <p:extLst>
      <p:ext uri="{BB962C8B-B14F-4D97-AF65-F5344CB8AC3E}">
        <p14:creationId xmlns:p14="http://schemas.microsoft.com/office/powerpoint/2010/main" val="1976766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a:ea typeface="Times New Roman"/>
                <a:cs typeface="Times New Roman"/>
                <a:sym typeface="Times New Roman"/>
              </a:rPr>
              <a:t>Good afternoon ladies and gentleman, my name is doctor Mariia Gavriushenko and I'm representing our research group from the northern end of this continent - Finland, a town called Jyväskylä. Today I'll be talking about the need of bridging the gap between human and machine learning and current state of our research in this field.</a:t>
            </a:r>
          </a:p>
        </p:txBody>
      </p:sp>
      <p:sp>
        <p:nvSpPr>
          <p:cNvPr id="4" name="Slide Number Placeholder 3"/>
          <p:cNvSpPr>
            <a:spLocks noGrp="1"/>
          </p:cNvSpPr>
          <p:nvPr>
            <p:ph type="sldNum" sz="quarter" idx="5"/>
          </p:nvPr>
        </p:nvSpPr>
        <p:spPr/>
        <p:txBody>
          <a:bodyPr/>
          <a:lstStyle/>
          <a:p>
            <a:fld id="{E348225D-FEDE-FA47-A1F1-95B654695E92}" type="slidenum">
              <a:rPr lang="fi-FI" smtClean="0"/>
              <a:pPr/>
              <a:t>1</a:t>
            </a:fld>
            <a:endParaRPr lang="fi-FI"/>
          </a:p>
        </p:txBody>
      </p:sp>
    </p:spTree>
    <p:extLst>
      <p:ext uri="{BB962C8B-B14F-4D97-AF65-F5344CB8AC3E}">
        <p14:creationId xmlns:p14="http://schemas.microsoft.com/office/powerpoint/2010/main" val="177295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In addition to previously mentioned actions, we are going to perform similar experiments with the Adversarial Learning settings.</a:t>
            </a: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Such learning in general have recently become a popular type of deep learning algorithms. It has achieved great success in producing realistically looking images and in making predictions. Unlike the discriminative models, where the high-dimensional input data is usually mapped to a class label, the adversarial networks offer a different approach where the generative model is pitted against the discriminative one</a:t>
            </a:r>
            <a:endParaRPr lang="en-US" dirty="0">
              <a:latin typeface="Times New Roman"/>
              <a:ea typeface="Times New Roman"/>
              <a:cs typeface="Times New Roman"/>
              <a:sym typeface="Times New Roman"/>
            </a:endParaRPr>
          </a:p>
          <a:p>
            <a:endParaRPr lang="ru-RU" dirty="0"/>
          </a:p>
        </p:txBody>
      </p:sp>
      <p:sp>
        <p:nvSpPr>
          <p:cNvPr id="4" name="Slide Number Placeholder 3"/>
          <p:cNvSpPr>
            <a:spLocks noGrp="1"/>
          </p:cNvSpPr>
          <p:nvPr>
            <p:ph type="sldNum" sz="quarter" idx="5"/>
          </p:nvPr>
        </p:nvSpPr>
        <p:spPr/>
        <p:txBody>
          <a:bodyPr/>
          <a:lstStyle/>
          <a:p>
            <a:fld id="{E348225D-FEDE-FA47-A1F1-95B654695E92}" type="slidenum">
              <a:rPr lang="fi-FI" smtClean="0"/>
              <a:pPr/>
              <a:t>11</a:t>
            </a:fld>
            <a:endParaRPr lang="fi-FI"/>
          </a:p>
        </p:txBody>
      </p:sp>
    </p:spTree>
    <p:extLst>
      <p:ext uri="{BB962C8B-B14F-4D97-AF65-F5344CB8AC3E}">
        <p14:creationId xmlns:p14="http://schemas.microsoft.com/office/powerpoint/2010/main" val="28144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dirty="0">
                <a:solidFill>
                  <a:schemeClr val="dk1"/>
                </a:solidFill>
                <a:latin typeface="Times New Roman"/>
                <a:ea typeface="Times New Roman"/>
                <a:cs typeface="Times New Roman"/>
                <a:sym typeface="Times New Roman"/>
              </a:rPr>
              <a:t>Let me explain what adversarial learning is.</a:t>
            </a:r>
          </a:p>
          <a:p>
            <a:pPr marL="0" lvl="0" indent="0" algn="l" rtl="0">
              <a:lnSpc>
                <a:spcPct val="115000"/>
              </a:lnSpc>
              <a:spcBef>
                <a:spcPts val="0"/>
              </a:spcBef>
              <a:spcAft>
                <a:spcPts val="0"/>
              </a:spcAft>
              <a:buNone/>
            </a:pPr>
            <a:r>
              <a:rPr lang="en-US" dirty="0">
                <a:solidFill>
                  <a:schemeClr val="dk1"/>
                </a:solidFill>
                <a:latin typeface="Times New Roman"/>
                <a:ea typeface="Times New Roman"/>
                <a:cs typeface="Times New Roman"/>
                <a:sym typeface="Times New Roman"/>
              </a:rPr>
              <a:t>The adversarial method works as a system of two neural networks, where one of them, called a generator, produces fake prototypes of the intended class (for example, generating a human portrait) and the other one, called the discriminator, tries to uncover the fake by evaluating how well the prototype fits the distribution of real prototypes of this class.</a:t>
            </a:r>
          </a:p>
          <a:p>
            <a:pPr marL="0" lvl="0" indent="0" algn="l" rtl="0">
              <a:lnSpc>
                <a:spcPct val="115000"/>
              </a:lnSpc>
              <a:spcBef>
                <a:spcPts val="0"/>
              </a:spcBef>
              <a:spcAft>
                <a:spcPts val="0"/>
              </a:spcAft>
              <a:buNone/>
            </a:pPr>
            <a:r>
              <a:rPr lang="en-US" dirty="0">
                <a:solidFill>
                  <a:schemeClr val="dk1"/>
                </a:solidFill>
                <a:latin typeface="Times New Roman"/>
                <a:ea typeface="Times New Roman"/>
                <a:cs typeface="Times New Roman"/>
                <a:sym typeface="Times New Roman"/>
              </a:rPr>
              <a:t>During the training process, both networks are co-evolving up to the perfectness in performing their conflicting objectives.</a:t>
            </a:r>
            <a:endParaRPr lang="en-US"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E348225D-FEDE-FA47-A1F1-95B654695E92}" type="slidenum">
              <a:rPr lang="fi-FI" smtClean="0"/>
              <a:pPr/>
              <a:t>12</a:t>
            </a:fld>
            <a:endParaRPr lang="fi-FI"/>
          </a:p>
        </p:txBody>
      </p:sp>
    </p:spTree>
    <p:extLst>
      <p:ext uri="{BB962C8B-B14F-4D97-AF65-F5344CB8AC3E}">
        <p14:creationId xmlns:p14="http://schemas.microsoft.com/office/powerpoint/2010/main" val="91323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One important issue to be addressed is how to protect the training process from data poisoning and data evasion attacks, which are the major threats for the AI today. We are going to measure and learn to estimate the negative impact of the data poisoning when the target is not the data itself but rather the way it is selected and ordered</a:t>
            </a:r>
            <a:r>
              <a:rPr lang="en-US" sz="1400" dirty="0">
                <a:solidFill>
                  <a:schemeClr val="dk1"/>
                </a:solidFill>
                <a:latin typeface="Times New Roman"/>
                <a:ea typeface="Times New Roman"/>
                <a:cs typeface="Times New Roman"/>
                <a:sym typeface="Times New Roman"/>
              </a:rPr>
              <a:t>.</a:t>
            </a:r>
          </a:p>
        </p:txBody>
      </p:sp>
      <p:sp>
        <p:nvSpPr>
          <p:cNvPr id="4" name="Slide Number Placeholder 3"/>
          <p:cNvSpPr>
            <a:spLocks noGrp="1"/>
          </p:cNvSpPr>
          <p:nvPr>
            <p:ph type="sldNum" sz="quarter" idx="5"/>
          </p:nvPr>
        </p:nvSpPr>
        <p:spPr/>
        <p:txBody>
          <a:bodyPr/>
          <a:lstStyle/>
          <a:p>
            <a:fld id="{E348225D-FEDE-FA47-A1F1-95B654695E92}" type="slidenum">
              <a:rPr lang="fi-FI" smtClean="0"/>
              <a:pPr/>
              <a:t>13</a:t>
            </a:fld>
            <a:endParaRPr lang="fi-FI"/>
          </a:p>
        </p:txBody>
      </p:sp>
    </p:spTree>
    <p:extLst>
      <p:ext uri="{BB962C8B-B14F-4D97-AF65-F5344CB8AC3E}">
        <p14:creationId xmlns:p14="http://schemas.microsoft.com/office/powerpoint/2010/main" val="3485069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t>Technologies are developing very rapidly nowadays. The companies should be aware that in order to stay in the lead of the market, they should learn on the fly, use modern technologies and innovations which are useful for the business processes. Taking that into account, people inside the companies need training and retraining. We live in the age where employees always have to be on top of their skills.</a:t>
            </a:r>
          </a:p>
          <a:p>
            <a:pPr marL="0" lvl="0" indent="0" algn="l" rtl="0">
              <a:lnSpc>
                <a:spcPct val="115000"/>
              </a:lnSpc>
              <a:spcBef>
                <a:spcPts val="0"/>
              </a:spcBef>
              <a:spcAft>
                <a:spcPts val="0"/>
              </a:spcAft>
              <a:buClr>
                <a:schemeClr val="dk1"/>
              </a:buClr>
              <a:buSzPts val="1100"/>
              <a:buFont typeface="Arial"/>
              <a:buNone/>
            </a:pPr>
            <a:r>
              <a:rPr lang="en-US" dirty="0"/>
              <a:t>As a particular example of a trained AI-student we have developed the concept of a digital learning assistant. It begins its lifecycle as a digital clone of a given human and develops on its own the required cognitive skill, that the human desires but does not possess. On the screen you can see an example use-case for such digital assistant.</a:t>
            </a:r>
          </a:p>
        </p:txBody>
      </p:sp>
      <p:sp>
        <p:nvSpPr>
          <p:cNvPr id="4" name="Slide Number Placeholder 3"/>
          <p:cNvSpPr>
            <a:spLocks noGrp="1"/>
          </p:cNvSpPr>
          <p:nvPr>
            <p:ph type="sldNum" sz="quarter" idx="5"/>
          </p:nvPr>
        </p:nvSpPr>
        <p:spPr/>
        <p:txBody>
          <a:bodyPr/>
          <a:lstStyle/>
          <a:p>
            <a:fld id="{E348225D-FEDE-FA47-A1F1-95B654695E92}" type="slidenum">
              <a:rPr lang="fi-FI" smtClean="0"/>
              <a:pPr/>
              <a:t>14</a:t>
            </a:fld>
            <a:endParaRPr lang="fi-FI"/>
          </a:p>
        </p:txBody>
      </p:sp>
    </p:spTree>
    <p:extLst>
      <p:ext uri="{BB962C8B-B14F-4D97-AF65-F5344CB8AC3E}">
        <p14:creationId xmlns:p14="http://schemas.microsoft.com/office/powerpoint/2010/main" val="277421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sum up, having better knowledge about suitable and relevant methods for teaching humans in sense of reducing the time of learning and better knowledge about human ability to learn, AI could build new optimal models for the education process. This will lead to the development of the learning process and intelligence of both human and the AI.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believe that development of the AI will also lead in this case to the fast development of humans as a s</a:t>
            </a:r>
            <a:r>
              <a:rPr lang="en-US" b="1" dirty="0"/>
              <a:t>y</a:t>
            </a:r>
            <a:r>
              <a:rPr lang="en-US" dirty="0"/>
              <a:t>nchronous process.</a:t>
            </a:r>
          </a:p>
        </p:txBody>
      </p:sp>
      <p:sp>
        <p:nvSpPr>
          <p:cNvPr id="4" name="Slide Number Placeholder 3"/>
          <p:cNvSpPr>
            <a:spLocks noGrp="1"/>
          </p:cNvSpPr>
          <p:nvPr>
            <p:ph type="sldNum" sz="quarter" idx="5"/>
          </p:nvPr>
        </p:nvSpPr>
        <p:spPr/>
        <p:txBody>
          <a:bodyPr/>
          <a:lstStyle/>
          <a:p>
            <a:fld id="{E348225D-FEDE-FA47-A1F1-95B654695E92}" type="slidenum">
              <a:rPr lang="fi-FI" smtClean="0"/>
              <a:pPr/>
              <a:t>15</a:t>
            </a:fld>
            <a:endParaRPr lang="fi-FI"/>
          </a:p>
        </p:txBody>
      </p:sp>
    </p:spTree>
    <p:extLst>
      <p:ext uri="{BB962C8B-B14F-4D97-AF65-F5344CB8AC3E}">
        <p14:creationId xmlns:p14="http://schemas.microsoft.com/office/powerpoint/2010/main" val="80264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Thank you very much for your attention, if you have any questions, I'd be happy to answer now.</a:t>
            </a:r>
          </a:p>
          <a:p>
            <a:pPr marL="0" lvl="0" indent="0" algn="l" rtl="0">
              <a:spcBef>
                <a:spcPts val="0"/>
              </a:spcBef>
              <a:spcAft>
                <a:spcPts val="0"/>
              </a:spcAft>
              <a:buNone/>
            </a:pPr>
            <a:r>
              <a:rPr lang="en-US" dirty="0"/>
              <a:t>If you have any further or more detailed questions, want to know more or collaborate with us, please contact professor Vagan Terziyan at the email you can see </a:t>
            </a:r>
            <a:r>
              <a:rPr lang="en-US" b="1" dirty="0"/>
              <a:t>behind</a:t>
            </a:r>
            <a:r>
              <a:rPr lang="en-US" dirty="0"/>
              <a:t> </a:t>
            </a:r>
            <a:r>
              <a:rPr lang="en-US" u="sng" dirty="0"/>
              <a:t>(</a:t>
            </a:r>
            <a:r>
              <a:rPr lang="ru-RU" u="sng" dirty="0"/>
              <a:t>или где будет стоять экран относительно тебя)</a:t>
            </a:r>
            <a:r>
              <a:rPr lang="ru-RU" dirty="0"/>
              <a:t> </a:t>
            </a:r>
            <a:r>
              <a:rPr lang="en-US" dirty="0"/>
              <a:t>me. Thank you.</a:t>
            </a:r>
          </a:p>
        </p:txBody>
      </p:sp>
      <p:sp>
        <p:nvSpPr>
          <p:cNvPr id="4" name="Slide Number Placeholder 3"/>
          <p:cNvSpPr>
            <a:spLocks noGrp="1"/>
          </p:cNvSpPr>
          <p:nvPr>
            <p:ph type="sldNum" sz="quarter" idx="5"/>
          </p:nvPr>
        </p:nvSpPr>
        <p:spPr/>
        <p:txBody>
          <a:bodyPr/>
          <a:lstStyle/>
          <a:p>
            <a:fld id="{E348225D-FEDE-FA47-A1F1-95B654695E92}" type="slidenum">
              <a:rPr lang="fi-FI" smtClean="0"/>
              <a:pPr/>
              <a:t>16</a:t>
            </a:fld>
            <a:endParaRPr lang="fi-FI"/>
          </a:p>
        </p:txBody>
      </p:sp>
    </p:spTree>
    <p:extLst>
      <p:ext uri="{BB962C8B-B14F-4D97-AF65-F5344CB8AC3E}">
        <p14:creationId xmlns:p14="http://schemas.microsoft.com/office/powerpoint/2010/main" val="136808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Times New Roman"/>
                <a:ea typeface="Times New Roman"/>
                <a:cs typeface="Times New Roman"/>
                <a:sym typeface="Times New Roman"/>
              </a:rPr>
              <a:t>There are no doubts that artificial and human intelligence enhance and complement each other. They are stronger together as a team of Collective (or Collaborative) Intelligence. Both require training for personal development and high performance. However, the approaches to training (meaning human vs. (versus) machine learning) are traditionally very different.</a:t>
            </a:r>
            <a:endParaRPr lang="en-US"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E348225D-FEDE-FA47-A1F1-95B654695E92}" type="slidenum">
              <a:rPr lang="fi-FI" smtClean="0"/>
              <a:pPr/>
              <a:t>3</a:t>
            </a:fld>
            <a:endParaRPr lang="fi-FI"/>
          </a:p>
        </p:txBody>
      </p:sp>
    </p:spTree>
    <p:extLst>
      <p:ext uri="{BB962C8B-B14F-4D97-AF65-F5344CB8AC3E}">
        <p14:creationId xmlns:p14="http://schemas.microsoft.com/office/powerpoint/2010/main" val="394139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rtl="0">
              <a:lnSpc>
                <a:spcPct val="109090"/>
              </a:lnSpc>
              <a:spcBef>
                <a:spcPts val="0"/>
              </a:spcBef>
              <a:spcAft>
                <a:spcPts val="0"/>
              </a:spcAft>
              <a:buNone/>
            </a:pPr>
            <a:r>
              <a:rPr lang="en-US" sz="1200" dirty="0">
                <a:solidFill>
                  <a:schemeClr val="dk1"/>
                </a:solidFill>
                <a:latin typeface="Times New Roman"/>
                <a:ea typeface="Times New Roman"/>
                <a:cs typeface="Times New Roman"/>
                <a:sym typeface="Times New Roman"/>
              </a:rPr>
              <a:t>Training is the major need of the Artificial Intelligence, which humans can provide at the current stage of its evolution. In the human world, this need is addressed by education. Schools and universities serve as centers for intellectual </a:t>
            </a:r>
            <a:r>
              <a:rPr lang="en-US" sz="1200" dirty="0" err="1">
                <a:solidFill>
                  <a:schemeClr val="dk1"/>
                </a:solidFill>
                <a:latin typeface="Times New Roman"/>
                <a:ea typeface="Times New Roman"/>
                <a:cs typeface="Times New Roman"/>
                <a:sym typeface="Times New Roman"/>
              </a:rPr>
              <a:t>capácity</a:t>
            </a:r>
            <a:r>
              <a:rPr lang="en-US" sz="1200" dirty="0">
                <a:solidFill>
                  <a:schemeClr val="dk1"/>
                </a:solidFill>
                <a:latin typeface="Times New Roman"/>
                <a:ea typeface="Times New Roman"/>
                <a:cs typeface="Times New Roman"/>
                <a:sym typeface="Times New Roman"/>
              </a:rPr>
              <a:t> building, verified information sharing and exchange.</a:t>
            </a:r>
          </a:p>
          <a:p>
            <a:pPr marL="0" lvl="0" indent="0" algn="just" rtl="0">
              <a:lnSpc>
                <a:spcPct val="109090"/>
              </a:lnSpc>
              <a:spcBef>
                <a:spcPts val="0"/>
              </a:spcBef>
              <a:spcAft>
                <a:spcPts val="0"/>
              </a:spcAft>
              <a:buNone/>
            </a:pPr>
            <a:r>
              <a:rPr lang="en-US" sz="1200" dirty="0">
                <a:solidFill>
                  <a:schemeClr val="dk1"/>
                </a:solidFill>
                <a:latin typeface="Times New Roman"/>
                <a:ea typeface="Times New Roman"/>
                <a:cs typeface="Times New Roman"/>
                <a:sym typeface="Times New Roman"/>
              </a:rPr>
              <a:t>Likewise, a modern AI system must be well-trained. We argue that learning for a machine is a dynamic, evolutionary process, very similar to a traditional higher education, however, with new challenges and features.</a:t>
            </a:r>
          </a:p>
          <a:p>
            <a:pPr marL="0" lvl="0" indent="0" algn="just" rtl="0">
              <a:lnSpc>
                <a:spcPct val="109090"/>
              </a:lnSpc>
              <a:spcBef>
                <a:spcPts val="0"/>
              </a:spcBef>
              <a:spcAft>
                <a:spcPts val="0"/>
              </a:spcAft>
              <a:buNone/>
            </a:pPr>
            <a:r>
              <a:rPr lang="en-US" sz="1200" dirty="0">
                <a:solidFill>
                  <a:schemeClr val="dk1"/>
                </a:solidFill>
                <a:latin typeface="Times New Roman"/>
                <a:ea typeface="Times New Roman"/>
                <a:cs typeface="Times New Roman"/>
                <a:sym typeface="Times New Roman"/>
              </a:rPr>
              <a:t>It facilitates comprehensive acquisition of different skills at all the major cognitive levels, leveraging on collaboration in creative, dynamically changing ecosystems, similar to those built around universities.</a:t>
            </a:r>
            <a:endParaRPr lang="en-US" sz="1200" dirty="0">
              <a:solidFill>
                <a:schemeClr val="dk1"/>
              </a:solidFill>
              <a:highlight>
                <a:srgbClr val="FFFF00"/>
              </a:highlight>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E348225D-FEDE-FA47-A1F1-95B654695E92}" type="slidenum">
              <a:rPr lang="fi-FI" smtClean="0"/>
              <a:pPr/>
              <a:t>4</a:t>
            </a:fld>
            <a:endParaRPr lang="fi-FI"/>
          </a:p>
        </p:txBody>
      </p:sp>
    </p:spTree>
    <p:extLst>
      <p:ext uri="{BB962C8B-B14F-4D97-AF65-F5344CB8AC3E}">
        <p14:creationId xmlns:p14="http://schemas.microsoft.com/office/powerpoint/2010/main" val="50595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Times New Roman"/>
                <a:ea typeface="Times New Roman"/>
                <a:cs typeface="Times New Roman"/>
                <a:sym typeface="Times New Roman"/>
              </a:rPr>
              <a:t>By this article we want to point out the need for bridging the gap between the human and machine learning, so that some approaches used in machine learning will be useful for humans and vice-versa, some knowledge from human pedagogy can be useful also for training the artificial intelligence.</a:t>
            </a:r>
            <a:endParaRPr lang="en-US" dirty="0">
              <a:latin typeface="Times New Roman"/>
              <a:ea typeface="Times New Roman"/>
              <a:cs typeface="Times New Roman"/>
              <a:sym typeface="Times New Roman"/>
            </a:endParaRPr>
          </a:p>
          <a:p>
            <a:endParaRPr lang="ru-RU" dirty="0"/>
          </a:p>
        </p:txBody>
      </p:sp>
      <p:sp>
        <p:nvSpPr>
          <p:cNvPr id="4" name="Slide Number Placeholder 3"/>
          <p:cNvSpPr>
            <a:spLocks noGrp="1"/>
          </p:cNvSpPr>
          <p:nvPr>
            <p:ph type="sldNum" sz="quarter" idx="5"/>
          </p:nvPr>
        </p:nvSpPr>
        <p:spPr/>
        <p:txBody>
          <a:bodyPr/>
          <a:lstStyle/>
          <a:p>
            <a:fld id="{E348225D-FEDE-FA47-A1F1-95B654695E92}" type="slidenum">
              <a:rPr lang="fi-FI" smtClean="0"/>
              <a:pPr/>
              <a:t>5</a:t>
            </a:fld>
            <a:endParaRPr lang="fi-FI"/>
          </a:p>
        </p:txBody>
      </p:sp>
    </p:spTree>
    <p:extLst>
      <p:ext uri="{BB962C8B-B14F-4D97-AF65-F5344CB8AC3E}">
        <p14:creationId xmlns:p14="http://schemas.microsoft.com/office/powerpoint/2010/main" val="287156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rtl="0">
              <a:lnSpc>
                <a:spcPct val="109090"/>
              </a:lnSpc>
              <a:spcBef>
                <a:spcPts val="0"/>
              </a:spcBef>
              <a:spcAft>
                <a:spcPts val="0"/>
              </a:spcAft>
              <a:buNone/>
            </a:pPr>
            <a:r>
              <a:rPr lang="en-US" sz="1200" dirty="0">
                <a:solidFill>
                  <a:schemeClr val="dk1"/>
                </a:solidFill>
                <a:latin typeface="Times New Roman"/>
                <a:ea typeface="Times New Roman"/>
                <a:cs typeface="Times New Roman"/>
                <a:sym typeface="Times New Roman"/>
              </a:rPr>
              <a:t>Recently we introduced a concept of the University for Everything or “deep university”, which can be launched as a creative, evolving and collaborative training environment. Students of such university would be both AI and hybrid (meaning Human + AI that is Collective Intelligence) cognitive systems.</a:t>
            </a:r>
          </a:p>
          <a:p>
            <a:pPr marL="0" lvl="0" indent="0" algn="just" rtl="0">
              <a:lnSpc>
                <a:spcPct val="109090"/>
              </a:lnSpc>
              <a:spcBef>
                <a:spcPts val="0"/>
              </a:spcBef>
              <a:spcAft>
                <a:spcPts val="0"/>
              </a:spcAft>
              <a:buNone/>
            </a:pPr>
            <a:r>
              <a:rPr lang="en-US" sz="1200" dirty="0">
                <a:solidFill>
                  <a:schemeClr val="dk1"/>
                </a:solidFill>
                <a:latin typeface="Times New Roman"/>
                <a:ea typeface="Times New Roman"/>
                <a:cs typeface="Times New Roman"/>
                <a:sym typeface="Times New Roman"/>
              </a:rPr>
              <a:t>Such university will provide a student with the information resources and training methods for increasing self-awareness and autonomy by deep-learning-driven self-development of capabilities to be curious, to ask questions, formulate queries intelligently and creatively, find answers and make decisions. </a:t>
            </a:r>
          </a:p>
          <a:p>
            <a:pPr marL="0" lvl="0" indent="0" algn="just" rtl="0">
              <a:lnSpc>
                <a:spcPct val="109090"/>
              </a:lnSpc>
              <a:spcBef>
                <a:spcPts val="0"/>
              </a:spcBef>
              <a:spcAft>
                <a:spcPts val="0"/>
              </a:spcAft>
              <a:buNone/>
            </a:pPr>
            <a:r>
              <a:rPr lang="en-US" sz="1200" dirty="0">
                <a:solidFill>
                  <a:schemeClr val="dk1"/>
                </a:solidFill>
                <a:latin typeface="Times New Roman"/>
                <a:ea typeface="Times New Roman"/>
                <a:cs typeface="Times New Roman"/>
                <a:sym typeface="Times New Roman"/>
              </a:rPr>
              <a:t>The most powerful weapon in the IT business today is the alliance between the AI, or analytical skills of self-learning machines, and the imaginative Human Intellect of great leaders. Together they make the Collective Intelligence, which is the major business model of the future.</a:t>
            </a:r>
            <a:endParaRPr lang="en-US"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E348225D-FEDE-FA47-A1F1-95B654695E92}" type="slidenum">
              <a:rPr lang="fi-FI" smtClean="0"/>
              <a:pPr/>
              <a:t>6</a:t>
            </a:fld>
            <a:endParaRPr lang="fi-FI"/>
          </a:p>
        </p:txBody>
      </p:sp>
    </p:spTree>
    <p:extLst>
      <p:ext uri="{BB962C8B-B14F-4D97-AF65-F5344CB8AC3E}">
        <p14:creationId xmlns:p14="http://schemas.microsoft.com/office/powerpoint/2010/main" val="276407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Times New Roman"/>
                <a:ea typeface="Times New Roman"/>
                <a:cs typeface="Times New Roman"/>
                <a:sym typeface="Times New Roman"/>
              </a:rPr>
              <a:t>We consider Collective Intelligence as a hybrid of human intelligence collaborating with several types of personal digital assistants like intelligent agents, advisors, clones, twins, etc.</a:t>
            </a:r>
            <a:endParaRPr lang="en-US"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E348225D-FEDE-FA47-A1F1-95B654695E92}" type="slidenum">
              <a:rPr lang="fi-FI" smtClean="0"/>
              <a:pPr/>
              <a:t>7</a:t>
            </a:fld>
            <a:endParaRPr lang="fi-FI"/>
          </a:p>
        </p:txBody>
      </p:sp>
    </p:spTree>
    <p:extLst>
      <p:ext uri="{BB962C8B-B14F-4D97-AF65-F5344CB8AC3E}">
        <p14:creationId xmlns:p14="http://schemas.microsoft.com/office/powerpoint/2010/main" val="198536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Times New Roman"/>
                <a:ea typeface="Times New Roman"/>
                <a:cs typeface="Times New Roman"/>
                <a:sym typeface="Times New Roman"/>
              </a:rPr>
              <a:t>So far we studied six different roles, which someone or something can play within a collective intelligence team. These roles include: (a) a human with own capabilities; (b) smart digital proxy between a human and available-as-a-service external capabilities; (c) smart and self-evolving digital capability providers; (d) cognitive agent-driven clones of a human; (e) agent as a personalized digital agent-driven immune system; (f) agent with complementary intelligence.</a:t>
            </a:r>
            <a:endParaRPr lang="en-US" dirty="0"/>
          </a:p>
        </p:txBody>
      </p:sp>
      <p:sp>
        <p:nvSpPr>
          <p:cNvPr id="4" name="Slide Number Placeholder 3"/>
          <p:cNvSpPr>
            <a:spLocks noGrp="1"/>
          </p:cNvSpPr>
          <p:nvPr>
            <p:ph type="sldNum" sz="quarter" idx="5"/>
          </p:nvPr>
        </p:nvSpPr>
        <p:spPr/>
        <p:txBody>
          <a:bodyPr/>
          <a:lstStyle/>
          <a:p>
            <a:fld id="{E348225D-FEDE-FA47-A1F1-95B654695E92}" type="slidenum">
              <a:rPr lang="fi-FI" smtClean="0"/>
              <a:pPr/>
              <a:t>8</a:t>
            </a:fld>
            <a:endParaRPr lang="fi-FI"/>
          </a:p>
        </p:txBody>
      </p:sp>
    </p:spTree>
    <p:extLst>
      <p:ext uri="{BB962C8B-B14F-4D97-AF65-F5344CB8AC3E}">
        <p14:creationId xmlns:p14="http://schemas.microsoft.com/office/powerpoint/2010/main" val="415338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Speaking of digital clones. The concept of Digital Twins or Clones was first introduced in over 15 years back in 2003.</a:t>
            </a: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It appears  that currently digital clones are mostly utilized in terms of production equipment maintenance and optimization, rather than product itself and its lifecycle after production.</a:t>
            </a: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Digital twins are widely applied in cyber-physical integration on the way to smart manufacturing.</a:t>
            </a: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Such application of digital twins would help to shift the current 3.0 digitized factory to 4.0 smart factory.</a:t>
            </a: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A group of people from Brazilian and Germany's universities joined efforts to create a smart DT of a manufacturing process enhanced with AI technologies aimed at integrating the digital twin of the product itself and a twin of the product’s development process.</a:t>
            </a: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Here we focus on creating a digital twin of a human being rather than product or equipment.</a:t>
            </a:r>
          </a:p>
        </p:txBody>
      </p:sp>
      <p:sp>
        <p:nvSpPr>
          <p:cNvPr id="4" name="Slide Number Placeholder 3"/>
          <p:cNvSpPr>
            <a:spLocks noGrp="1"/>
          </p:cNvSpPr>
          <p:nvPr>
            <p:ph type="sldNum" sz="quarter" idx="5"/>
          </p:nvPr>
        </p:nvSpPr>
        <p:spPr/>
        <p:txBody>
          <a:bodyPr/>
          <a:lstStyle/>
          <a:p>
            <a:fld id="{E348225D-FEDE-FA47-A1F1-95B654695E92}" type="slidenum">
              <a:rPr lang="fi-FI" smtClean="0"/>
              <a:pPr/>
              <a:t>9</a:t>
            </a:fld>
            <a:endParaRPr lang="fi-FI"/>
          </a:p>
        </p:txBody>
      </p:sp>
    </p:spTree>
    <p:extLst>
      <p:ext uri="{BB962C8B-B14F-4D97-AF65-F5344CB8AC3E}">
        <p14:creationId xmlns:p14="http://schemas.microsoft.com/office/powerpoint/2010/main" val="103542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As I've already mentioned, our generic goal is to bridge the gap between human and machine learning for their mutual benefits and coevolution.</a:t>
            </a: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We aim to prove both theoretically and experimentally the hypothesis that the order of training material matters both for human and AI learners in a similar way.</a:t>
            </a:r>
          </a:p>
          <a:p>
            <a:pPr marL="0" lvl="0" indent="0" algn="l" rtl="0">
              <a:spcBef>
                <a:spcPts val="0"/>
              </a:spcBef>
              <a:spcAft>
                <a:spcPts val="0"/>
              </a:spcAft>
              <a:buNone/>
            </a:pPr>
            <a:endParaRPr lang="en-US"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To do that, we are studying a variety [</a:t>
            </a:r>
            <a:r>
              <a:rPr lang="en-GB" sz="1200" b="0" i="0" kern="1200" dirty="0" err="1">
                <a:solidFill>
                  <a:schemeClr val="tx1"/>
                </a:solidFill>
                <a:effectLst/>
                <a:latin typeface="+mn-lt"/>
                <a:ea typeface="+mn-ea"/>
                <a:cs typeface="+mn-cs"/>
              </a:rPr>
              <a:t>və</a:t>
            </a:r>
            <a:r>
              <a:rPr lang="en-GB" sz="1200" b="0" i="0" kern="1200" dirty="0">
                <a:solidFill>
                  <a:schemeClr val="tx1"/>
                </a:solidFill>
                <a:effectLst/>
                <a:latin typeface="+mn-lt"/>
                <a:ea typeface="+mn-ea"/>
                <a:cs typeface="+mn-cs"/>
              </a:rPr>
              <a:t>-ˈ</a:t>
            </a:r>
            <a:r>
              <a:rPr lang="en-GB" sz="1200" b="0" i="0" kern="1200" dirty="0" err="1">
                <a:solidFill>
                  <a:schemeClr val="tx1"/>
                </a:solidFill>
                <a:effectLst/>
                <a:latin typeface="+mn-lt"/>
                <a:ea typeface="+mn-ea"/>
                <a:cs typeface="+mn-cs"/>
              </a:rPr>
              <a:t>rī-ə-tē</a:t>
            </a:r>
            <a:r>
              <a:rPr lang="en-GB" sz="1200" b="0" i="0" kern="1200" dirty="0">
                <a:solidFill>
                  <a:schemeClr val="tx1"/>
                </a:solidFill>
                <a:effectLst/>
                <a:latin typeface="+mn-lt"/>
                <a:ea typeface="+mn-ea"/>
                <a:cs typeface="+mn-cs"/>
              </a:rPr>
              <a:t>]</a:t>
            </a:r>
            <a:r>
              <a:rPr lang="en-US" sz="1200" dirty="0">
                <a:solidFill>
                  <a:schemeClr val="dk1"/>
                </a:solidFill>
                <a:latin typeface="Times New Roman"/>
                <a:ea typeface="Times New Roman"/>
                <a:cs typeface="Times New Roman"/>
                <a:sym typeface="Times New Roman"/>
              </a:rPr>
              <a:t> of ontology-driven and deep-learning-driven metrics capable of ranking samples as well as groups of samples for learning towards optimal efficiency of the training process. </a:t>
            </a: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Furthermore, we are making synchronous tests by training deep neural networks (which are ensembles with different configuration and pre-training) and human groups and assessing the performance of training depending on the order of the inputs. </a:t>
            </a: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We have started using temporal interval semantics to specify uncertain temporal sequences of training events; simulating the collective intelligence groups by combining the neural networks with the autonomous “clones” of the particular humans according to our “patented intelligence” (or how we call it PI-Mind) technology; using the generator network for the prototype ordering and simulating the process of how a learner (that is discriminator) adapts to the most problematic order of the training samples.</a:t>
            </a:r>
            <a:endParaRPr lang="en-US"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E348225D-FEDE-FA47-A1F1-95B654695E92}" type="slidenum">
              <a:rPr lang="fi-FI" smtClean="0"/>
              <a:pPr/>
              <a:t>10</a:t>
            </a:fld>
            <a:endParaRPr lang="fi-FI"/>
          </a:p>
        </p:txBody>
      </p:sp>
    </p:spTree>
    <p:extLst>
      <p:ext uri="{BB962C8B-B14F-4D97-AF65-F5344CB8AC3E}">
        <p14:creationId xmlns:p14="http://schemas.microsoft.com/office/powerpoint/2010/main" val="2852816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2277833" y="2403289"/>
            <a:ext cx="7636336"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en-GB"/>
              <a:t>Click to edit Master title style</a:t>
            </a:r>
            <a:endParaRPr lang="fi-FI" dirty="0"/>
          </a:p>
        </p:txBody>
      </p:sp>
      <p:sp>
        <p:nvSpPr>
          <p:cNvPr id="3" name="Alaotsikko 2"/>
          <p:cNvSpPr>
            <a:spLocks noGrp="1"/>
          </p:cNvSpPr>
          <p:nvPr>
            <p:ph type="subTitle" idx="1"/>
          </p:nvPr>
        </p:nvSpPr>
        <p:spPr>
          <a:xfrm>
            <a:off x="2277832" y="4539933"/>
            <a:ext cx="7636336" cy="875931"/>
          </a:xfrm>
          <a:effectLst/>
        </p:spPr>
        <p:txBody>
          <a:bodyPr>
            <a:normAutofit/>
          </a:bodyPr>
          <a:lstStyle>
            <a:lvl1pPr marL="0" indent="0" algn="ctr">
              <a:buNone/>
              <a:defRPr sz="2000" b="1">
                <a:solidFill>
                  <a:srgbClr val="C7C9C8"/>
                </a:solidFill>
                <a:latin typeface="Helvetica"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fi-FI" dirty="0"/>
          </a:p>
        </p:txBody>
      </p:sp>
      <p:pic>
        <p:nvPicPr>
          <p:cNvPr id="6" name="Kuva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093717" y="1045886"/>
            <a:ext cx="2031492" cy="1332265"/>
          </a:xfrm>
          <a:prstGeom prst="rect">
            <a:avLst/>
          </a:prstGeom>
        </p:spPr>
      </p:pic>
      <p:sp>
        <p:nvSpPr>
          <p:cNvPr id="13" name="Suorakulmio 12"/>
          <p:cNvSpPr/>
          <p:nvPr userDrawn="1"/>
        </p:nvSpPr>
        <p:spPr>
          <a:xfrm>
            <a:off x="0" y="6693649"/>
            <a:ext cx="12192000" cy="170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FF0000"/>
              </a:solidFill>
              <a:latin typeface="Helvetica" pitchFamily="34" charset="0"/>
            </a:endParaRPr>
          </a:p>
        </p:txBody>
      </p:sp>
      <p:sp>
        <p:nvSpPr>
          <p:cNvPr id="15" name="Alatunnisteen paikkamerkki 4"/>
          <p:cNvSpPr>
            <a:spLocks noGrp="1"/>
          </p:cNvSpPr>
          <p:nvPr>
            <p:ph type="ftr" sz="quarter" idx="3"/>
          </p:nvPr>
        </p:nvSpPr>
        <p:spPr>
          <a:xfrm>
            <a:off x="7125209" y="6424453"/>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6" name="Dian numeron paikkamerkki 5"/>
          <p:cNvSpPr>
            <a:spLocks noGrp="1"/>
          </p:cNvSpPr>
          <p:nvPr>
            <p:ph type="sldNum" sz="quarter" idx="4"/>
          </p:nvPr>
        </p:nvSpPr>
        <p:spPr>
          <a:xfrm>
            <a:off x="11419967" y="6424453"/>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11338532" y="6424453"/>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10070555" y="6424453"/>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10156607" y="6424381"/>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spTree>
    <p:extLst>
      <p:ext uri="{BB962C8B-B14F-4D97-AF65-F5344CB8AC3E}">
        <p14:creationId xmlns:p14="http://schemas.microsoft.com/office/powerpoint/2010/main" val="382011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12192000" cy="323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3" name="Alatunnisteen paikkamerkki 4"/>
          <p:cNvSpPr>
            <a:spLocks noGrp="1"/>
          </p:cNvSpPr>
          <p:nvPr>
            <p:ph type="ftr" sz="quarter" idx="11"/>
          </p:nvPr>
        </p:nvSpPr>
        <p:spPr>
          <a:xfrm>
            <a:off x="7125209"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7" name="Dian numeron paikkamerkki 5"/>
          <p:cNvSpPr>
            <a:spLocks noGrp="1"/>
          </p:cNvSpPr>
          <p:nvPr>
            <p:ph type="sldNum" sz="quarter" idx="4"/>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spTree>
    <p:extLst>
      <p:ext uri="{BB962C8B-B14F-4D97-AF65-F5344CB8AC3E}">
        <p14:creationId xmlns:p14="http://schemas.microsoft.com/office/powerpoint/2010/main" val="2832733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12192000" cy="323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6" name="Alatunnisteen paikkamerkki 4"/>
          <p:cNvSpPr>
            <a:spLocks noGrp="1"/>
          </p:cNvSpPr>
          <p:nvPr>
            <p:ph type="ftr" sz="quarter" idx="11"/>
          </p:nvPr>
        </p:nvSpPr>
        <p:spPr>
          <a:xfrm>
            <a:off x="7125209"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a:xfrm>
            <a:off x="609603" y="1341344"/>
            <a:ext cx="4011084" cy="1162051"/>
          </a:xfrm>
        </p:spPr>
        <p:txBody>
          <a:bodyPr anchor="b">
            <a:normAutofit/>
          </a:bodyPr>
          <a:lstStyle>
            <a:lvl1pPr algn="l">
              <a:defRPr sz="2400" b="1">
                <a:latin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766733" y="1341346"/>
            <a:ext cx="6815667"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609603" y="2503396"/>
            <a:ext cx="4011084" cy="3839135"/>
          </a:xfrm>
        </p:spPr>
        <p:txBody>
          <a:bodyPr/>
          <a:lstStyle>
            <a:lvl1pPr marL="0" indent="0">
              <a:buNone/>
              <a:defRPr sz="1400">
                <a:latin typeface="Helvetica"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i-FI" dirty="0"/>
              <a:t>Muokkaa tekstin perustyylejä napsauttamalla</a:t>
            </a:r>
          </a:p>
        </p:txBody>
      </p:sp>
      <p:sp>
        <p:nvSpPr>
          <p:cNvPr id="10" name="Dian numeron paikkamerkki 5"/>
          <p:cNvSpPr>
            <a:spLocks noGrp="1"/>
          </p:cNvSpPr>
          <p:nvPr>
            <p:ph type="sldNum" sz="quarter" idx="4"/>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spTree>
    <p:extLst>
      <p:ext uri="{BB962C8B-B14F-4D97-AF65-F5344CB8AC3E}">
        <p14:creationId xmlns:p14="http://schemas.microsoft.com/office/powerpoint/2010/main" val="2407054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12192000" cy="323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5" name="Alatunnisteen paikkamerkki 4"/>
          <p:cNvSpPr>
            <a:spLocks noGrp="1"/>
          </p:cNvSpPr>
          <p:nvPr>
            <p:ph type="ftr" sz="quarter" idx="11"/>
          </p:nvPr>
        </p:nvSpPr>
        <p:spPr>
          <a:xfrm>
            <a:off x="7125209"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a:xfrm>
            <a:off x="2389717" y="4800601"/>
            <a:ext cx="7315200" cy="566739"/>
          </a:xfrm>
        </p:spPr>
        <p:txBody>
          <a:bodyPr anchor="b">
            <a:normAutofit/>
          </a:bodyPr>
          <a:lstStyle>
            <a:lvl1pPr algn="l">
              <a:defRPr sz="2400" b="1">
                <a:latin typeface="Helvetica" pitchFamily="34" charset="0"/>
              </a:defRPr>
            </a:lvl1pPr>
          </a:lstStyle>
          <a:p>
            <a:r>
              <a:rPr lang="fi-FI" dirty="0"/>
              <a:t>Muokkaa perustyylejä naps.</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atin typeface="Helvetica"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i-FI"/>
          </a:p>
        </p:txBody>
      </p:sp>
      <p:sp>
        <p:nvSpPr>
          <p:cNvPr id="4" name="Tekstin paikkamerkki 3"/>
          <p:cNvSpPr>
            <a:spLocks noGrp="1"/>
          </p:cNvSpPr>
          <p:nvPr>
            <p:ph type="body" sz="half" idx="2"/>
          </p:nvPr>
        </p:nvSpPr>
        <p:spPr>
          <a:xfrm>
            <a:off x="2389717" y="5367339"/>
            <a:ext cx="7315200" cy="804863"/>
          </a:xfrm>
        </p:spPr>
        <p:txBody>
          <a:bodyPr/>
          <a:lstStyle>
            <a:lvl1pPr marL="0" indent="0">
              <a:buNone/>
              <a:defRPr sz="1400">
                <a:latin typeface="Helvetica"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i-FI"/>
              <a:t>Muokkaa tekstin perustyylejä napsauttamalla</a:t>
            </a:r>
          </a:p>
        </p:txBody>
      </p:sp>
      <p:cxnSp>
        <p:nvCxnSpPr>
          <p:cNvPr id="9" name="Suora yhdysviiva 8"/>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spTree>
    <p:extLst>
      <p:ext uri="{BB962C8B-B14F-4D97-AF65-F5344CB8AC3E}">
        <p14:creationId xmlns:p14="http://schemas.microsoft.com/office/powerpoint/2010/main" val="3907522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12192000" cy="323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7" name="Alatunnisteen paikkamerkki 4"/>
          <p:cNvSpPr>
            <a:spLocks noGrp="1"/>
          </p:cNvSpPr>
          <p:nvPr>
            <p:ph type="ftr" sz="quarter" idx="11"/>
          </p:nvPr>
        </p:nvSpPr>
        <p:spPr>
          <a:xfrm>
            <a:off x="7125209"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spTree>
    <p:extLst>
      <p:ext uri="{BB962C8B-B14F-4D97-AF65-F5344CB8AC3E}">
        <p14:creationId xmlns:p14="http://schemas.microsoft.com/office/powerpoint/2010/main" val="1856268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14" name="Suorakulmio 9"/>
          <p:cNvSpPr/>
          <p:nvPr userDrawn="1"/>
        </p:nvSpPr>
        <p:spPr>
          <a:xfrm>
            <a:off x="0" y="6540486"/>
            <a:ext cx="12192000" cy="323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8" name="Alatunnisteen paikkamerkki 4"/>
          <p:cNvSpPr>
            <a:spLocks noGrp="1"/>
          </p:cNvSpPr>
          <p:nvPr>
            <p:ph type="ftr" sz="quarter" idx="11"/>
          </p:nvPr>
        </p:nvSpPr>
        <p:spPr>
          <a:xfrm>
            <a:off x="7125209"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Pystysuuntainen otsikko 1"/>
          <p:cNvSpPr>
            <a:spLocks noGrp="1"/>
          </p:cNvSpPr>
          <p:nvPr>
            <p:ph type="title" orient="vert"/>
          </p:nvPr>
        </p:nvSpPr>
        <p:spPr>
          <a:xfrm>
            <a:off x="7670800" y="274640"/>
            <a:ext cx="2743200" cy="5851525"/>
          </a:xfrm>
        </p:spPr>
        <p:txBody>
          <a:bodyPr vert="eaVert"/>
          <a:lstStyle>
            <a:lvl1pPr>
              <a:defRPr>
                <a:latin typeface="Helvetica" pitchFamily="34" charset="0"/>
              </a:defRPr>
            </a:lvl1pPr>
          </a:lstStyle>
          <a:p>
            <a:r>
              <a:rPr lang="fi-FI" dirty="0"/>
              <a:t>Muokkaa perustyylejä naps.</a:t>
            </a:r>
          </a:p>
        </p:txBody>
      </p:sp>
      <p:sp>
        <p:nvSpPr>
          <p:cNvPr id="3" name="Pystysuoran tekstin paikkamerkki 2"/>
          <p:cNvSpPr>
            <a:spLocks noGrp="1"/>
          </p:cNvSpPr>
          <p:nvPr>
            <p:ph type="body" orient="vert" idx="1"/>
          </p:nvPr>
        </p:nvSpPr>
        <p:spPr>
          <a:xfrm>
            <a:off x="609600" y="274640"/>
            <a:ext cx="6858000" cy="5851525"/>
          </a:xfrm>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Dian numeron paikkamerkki 5"/>
          <p:cNvSpPr>
            <a:spLocks noGrp="1"/>
          </p:cNvSpPr>
          <p:nvPr>
            <p:ph type="sldNum" sz="quarter" idx="4"/>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Päivämäärän paikkamerkki 3"/>
          <p:cNvSpPr>
            <a:spLocks noGrp="1"/>
          </p:cNvSpPr>
          <p:nvPr userDrawn="1">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grpSp>
        <p:nvGrpSpPr>
          <p:cNvPr id="11" name="Group 23">
            <a:extLst>
              <a:ext uri="{FF2B5EF4-FFF2-40B4-BE49-F238E27FC236}">
                <a16:creationId xmlns:a16="http://schemas.microsoft.com/office/drawing/2014/main" xmlns="" id="{07BCE2DF-9817-2E48-BD3A-C6C55D1D9D6D}"/>
              </a:ext>
            </a:extLst>
          </p:cNvPr>
          <p:cNvGrpSpPr/>
          <p:nvPr userDrawn="1"/>
        </p:nvGrpSpPr>
        <p:grpSpPr>
          <a:xfrm rot="5400000">
            <a:off x="11296258" y="142284"/>
            <a:ext cx="763388" cy="1028096"/>
            <a:chOff x="457200" y="0"/>
            <a:chExt cx="763388" cy="1028096"/>
          </a:xfrm>
        </p:grpSpPr>
        <p:sp>
          <p:nvSpPr>
            <p:cNvPr id="19" name="Suorakulmio 15">
              <a:extLst>
                <a:ext uri="{FF2B5EF4-FFF2-40B4-BE49-F238E27FC236}">
                  <a16:creationId xmlns:a16="http://schemas.microsoft.com/office/drawing/2014/main" xmlns="" id="{23513F1F-7187-C441-B04D-BF11CC149C87}"/>
                </a:ext>
              </a:extLst>
            </p:cNvPr>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21">
              <a:extLst>
                <a:ext uri="{FF2B5EF4-FFF2-40B4-BE49-F238E27FC236}">
                  <a16:creationId xmlns:a16="http://schemas.microsoft.com/office/drawing/2014/main" xmlns="" id="{DC5829CD-CD4F-5C42-9A61-EED0636338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26554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5260665" y="1"/>
            <a:ext cx="6931336"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850016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tx2"/>
              </a:solidFill>
              <a:latin typeface="Helvetica" pitchFamily="34" charset="0"/>
            </a:endParaRPr>
          </a:p>
        </p:txBody>
      </p:sp>
      <p:sp>
        <p:nvSpPr>
          <p:cNvPr id="2" name="Otsikko 1"/>
          <p:cNvSpPr>
            <a:spLocks noGrp="1"/>
          </p:cNvSpPr>
          <p:nvPr>
            <p:ph type="title"/>
          </p:nvPr>
        </p:nvSpPr>
        <p:spPr>
          <a:xfrm>
            <a:off x="609601" y="1516845"/>
            <a:ext cx="632168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609600" y="3382048"/>
            <a:ext cx="4827515"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12192000" cy="3236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4" name="Päivämäärän paikkamerkki 3"/>
          <p:cNvSpPr>
            <a:spLocks noGrp="1"/>
          </p:cNvSpPr>
          <p:nvPr>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1E27FF40-B8EF-44D5-A1E0-87F23FB88C8B}" type="datetime1">
              <a:rPr lang="fi-FI" smtClean="0"/>
              <a:pPr/>
              <a:t>27.11.2019</a:t>
            </a:fld>
            <a:endParaRPr lang="fi-FI" dirty="0"/>
          </a:p>
        </p:txBody>
      </p:sp>
      <p:sp>
        <p:nvSpPr>
          <p:cNvPr id="5" name="Alatunnisteen paikkamerkki 4"/>
          <p:cNvSpPr>
            <a:spLocks noGrp="1"/>
          </p:cNvSpPr>
          <p:nvPr>
            <p:ph type="ftr" sz="quarter" idx="11"/>
          </p:nvPr>
        </p:nvSpPr>
        <p:spPr>
          <a:xfrm>
            <a:off x="7125208"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a:t>
            </a:r>
            <a:r>
              <a:rPr lang="fi-FI" b="1" dirty="0"/>
              <a:t> </a:t>
            </a:r>
            <a:r>
              <a:rPr lang="fi-FI" b="1" dirty="0" err="1"/>
              <a:t>Since</a:t>
            </a:r>
            <a:r>
              <a:rPr lang="fi-FI" b="1" dirty="0"/>
              <a:t> 1863.</a:t>
            </a:r>
          </a:p>
        </p:txBody>
      </p:sp>
      <p:sp>
        <p:nvSpPr>
          <p:cNvPr id="6" name="Dian numeron paikkamerkki 5"/>
          <p:cNvSpPr>
            <a:spLocks noGrp="1"/>
          </p:cNvSpPr>
          <p:nvPr>
            <p:ph type="sldNum" sz="quarter" idx="12"/>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23">
            <a:extLst>
              <a:ext uri="{FF2B5EF4-FFF2-40B4-BE49-F238E27FC236}">
                <a16:creationId xmlns:a16="http://schemas.microsoft.com/office/drawing/2014/main" xmlns="" id="{F3551C5D-0057-DC41-9E7C-A1A8AA2FDA90}"/>
              </a:ext>
            </a:extLst>
          </p:cNvPr>
          <p:cNvGrpSpPr/>
          <p:nvPr userDrawn="1"/>
        </p:nvGrpSpPr>
        <p:grpSpPr>
          <a:xfrm>
            <a:off x="609600" y="0"/>
            <a:ext cx="763388" cy="1028096"/>
            <a:chOff x="457200" y="0"/>
            <a:chExt cx="763388" cy="1028096"/>
          </a:xfrm>
        </p:grpSpPr>
        <p:sp>
          <p:nvSpPr>
            <p:cNvPr id="17" name="Suorakulmio 15">
              <a:extLst>
                <a:ext uri="{FF2B5EF4-FFF2-40B4-BE49-F238E27FC236}">
                  <a16:creationId xmlns:a16="http://schemas.microsoft.com/office/drawing/2014/main" xmlns="" id="{0F6FD1BE-0957-9041-8E36-238EE0149967}"/>
                </a:ext>
              </a:extLst>
            </p:cNvPr>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a:extLst>
                <a:ext uri="{FF2B5EF4-FFF2-40B4-BE49-F238E27FC236}">
                  <a16:creationId xmlns:a16="http://schemas.microsoft.com/office/drawing/2014/main" xmlns="" id="{34F69E3A-6EC7-0A49-BD32-1DCD45F1C7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39090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1"/>
            <a:ext cx="12192000" cy="3473451"/>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12192000" cy="323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1" name="Suorakulmio 10"/>
          <p:cNvSpPr/>
          <p:nvPr userDrawn="1"/>
        </p:nvSpPr>
        <p:spPr>
          <a:xfrm>
            <a:off x="567765" y="2719296"/>
            <a:ext cx="5797176"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2" name="Otsikko 1"/>
          <p:cNvSpPr>
            <a:spLocks noGrp="1"/>
          </p:cNvSpPr>
          <p:nvPr>
            <p:ph type="title"/>
          </p:nvPr>
        </p:nvSpPr>
        <p:spPr>
          <a:xfrm>
            <a:off x="1095689" y="3227297"/>
            <a:ext cx="4721412" cy="1763059"/>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1095689" y="5162834"/>
            <a:ext cx="4721412" cy="1142345"/>
          </a:xfrm>
        </p:spPr>
        <p:txBody>
          <a:bodyPr anchor="t"/>
          <a:lstStyle>
            <a:lvl1pPr marL="0" indent="0">
              <a:buNone/>
              <a:defRPr sz="2000">
                <a:solidFill>
                  <a:schemeClr val="tx2"/>
                </a:solidFill>
                <a:latin typeface="Helvetica"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7125209"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dirty="0">
                <a:solidFill>
                  <a:schemeClr val="accent1"/>
                </a:solidFill>
              </a:rPr>
              <a:t>JYU. </a:t>
            </a:r>
            <a:r>
              <a:rPr lang="fi-FI" dirty="0" err="1"/>
              <a:t>Since</a:t>
            </a:r>
            <a:r>
              <a:rPr lang="fi-FI" dirty="0"/>
              <a:t> 1863.</a:t>
            </a:r>
          </a:p>
        </p:txBody>
      </p:sp>
      <p:sp>
        <p:nvSpPr>
          <p:cNvPr id="9" name="Dian numeron paikkamerkki 5"/>
          <p:cNvSpPr>
            <a:spLocks noGrp="1"/>
          </p:cNvSpPr>
          <p:nvPr>
            <p:ph type="sldNum" sz="quarter" idx="4"/>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6544235" y="3937000"/>
            <a:ext cx="5205507" cy="2368176"/>
          </a:xfrm>
        </p:spPr>
        <p:txBody>
          <a:bodyPr>
            <a:normAutofit/>
          </a:bodyPr>
          <a:lstStyle>
            <a:lvl1pPr marL="0" indent="0">
              <a:buNone/>
              <a:defRPr sz="1400">
                <a:latin typeface="Helvetica" pitchFamily="34" charset="0"/>
              </a:defRPr>
            </a:lvl1pPr>
            <a:lvl2pPr marL="457189" indent="0">
              <a:buNone/>
              <a:defRPr sz="1400"/>
            </a:lvl2pPr>
            <a:lvl3pPr marL="914377" indent="0">
              <a:buNone/>
              <a:defRPr sz="1400"/>
            </a:lvl3pPr>
            <a:lvl4pPr marL="1371566" indent="0">
              <a:buNone/>
              <a:defRPr sz="1400"/>
            </a:lvl4pPr>
            <a:lvl5pPr marL="1828754"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grpSp>
        <p:nvGrpSpPr>
          <p:cNvPr id="18" name="Group 23">
            <a:extLst>
              <a:ext uri="{FF2B5EF4-FFF2-40B4-BE49-F238E27FC236}">
                <a16:creationId xmlns:a16="http://schemas.microsoft.com/office/drawing/2014/main" xmlns="" id="{7CC12014-B2EC-EA41-96E7-19C3BE2863A6}"/>
              </a:ext>
            </a:extLst>
          </p:cNvPr>
          <p:cNvGrpSpPr/>
          <p:nvPr userDrawn="1"/>
        </p:nvGrpSpPr>
        <p:grpSpPr>
          <a:xfrm>
            <a:off x="609600" y="0"/>
            <a:ext cx="763388" cy="1028096"/>
            <a:chOff x="457200" y="0"/>
            <a:chExt cx="763388" cy="1028096"/>
          </a:xfrm>
        </p:grpSpPr>
        <p:sp>
          <p:nvSpPr>
            <p:cNvPr id="19" name="Suorakulmio 15">
              <a:extLst>
                <a:ext uri="{FF2B5EF4-FFF2-40B4-BE49-F238E27FC236}">
                  <a16:creationId xmlns:a16="http://schemas.microsoft.com/office/drawing/2014/main" xmlns="" id="{238B4D5D-EBC4-324A-8AD8-11CAE1F82D75}"/>
                </a:ext>
              </a:extLst>
            </p:cNvPr>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21">
              <a:extLst>
                <a:ext uri="{FF2B5EF4-FFF2-40B4-BE49-F238E27FC236}">
                  <a16:creationId xmlns:a16="http://schemas.microsoft.com/office/drawing/2014/main" xmlns="" id="{0E6BDD09-8E91-5442-BC1F-19805D9B4A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416279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25" name="Suorakulmio 6"/>
          <p:cNvSpPr/>
          <p:nvPr userDrawn="1"/>
        </p:nvSpPr>
        <p:spPr>
          <a:xfrm>
            <a:off x="0" y="3877235"/>
            <a:ext cx="12192000" cy="2980767"/>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6" name="Kuvan paikkamerkki 5"/>
          <p:cNvSpPr>
            <a:spLocks noGrp="1"/>
          </p:cNvSpPr>
          <p:nvPr>
            <p:ph type="pic" sz="quarter" idx="12"/>
          </p:nvPr>
        </p:nvSpPr>
        <p:spPr>
          <a:xfrm>
            <a:off x="-2" y="2"/>
            <a:ext cx="12192001" cy="3769783"/>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363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991824 w 9144000"/>
              <a:gd name="connsiteY9" fmla="*/ 31427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1008757 w 9144000"/>
              <a:gd name="connsiteY9" fmla="*/ 31512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473450 h 3778250"/>
              <a:gd name="connsiteX7" fmla="*/ 0 w 9144000"/>
              <a:gd name="connsiteY7" fmla="*/ 3778250 h 3778250"/>
              <a:gd name="connsiteX8" fmla="*/ 0 w 9144000"/>
              <a:gd name="connsiteY8" fmla="*/ 0 h 37782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769783 h 3778250"/>
              <a:gd name="connsiteX7" fmla="*/ 0 w 9144000"/>
              <a:gd name="connsiteY7" fmla="*/ 3778250 h 3778250"/>
              <a:gd name="connsiteX8" fmla="*/ 0 w 9144000"/>
              <a:gd name="connsiteY8" fmla="*/ 0 h 3778250"/>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638684 h 3769783"/>
              <a:gd name="connsiteX8" fmla="*/ 0 w 9144000"/>
              <a:gd name="connsiteY8" fmla="*/ 0 h 3769783"/>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763813 h 3769783"/>
              <a:gd name="connsiteX8" fmla="*/ 0 w 9144000"/>
              <a:gd name="connsiteY8" fmla="*/ 0 h 3769783"/>
              <a:gd name="connsiteX0" fmla="*/ 1 w 9144001"/>
              <a:gd name="connsiteY0" fmla="*/ 0 h 3769783"/>
              <a:gd name="connsiteX1" fmla="*/ 460679 w 9144001"/>
              <a:gd name="connsiteY1" fmla="*/ 2505 h 3769783"/>
              <a:gd name="connsiteX2" fmla="*/ 463632 w 9144001"/>
              <a:gd name="connsiteY2" fmla="*/ 1023384 h 3769783"/>
              <a:gd name="connsiteX3" fmla="*/ 1217524 w 9144001"/>
              <a:gd name="connsiteY3" fmla="*/ 1024449 h 3769783"/>
              <a:gd name="connsiteX4" fmla="*/ 1213465 w 9144001"/>
              <a:gd name="connsiteY4" fmla="*/ 1935 h 3769783"/>
              <a:gd name="connsiteX5" fmla="*/ 9144001 w 9144001"/>
              <a:gd name="connsiteY5" fmla="*/ 0 h 3769783"/>
              <a:gd name="connsiteX6" fmla="*/ 9144001 w 9144001"/>
              <a:gd name="connsiteY6" fmla="*/ 3769783 h 3769783"/>
              <a:gd name="connsiteX7" fmla="*/ 0 w 9144001"/>
              <a:gd name="connsiteY7" fmla="*/ 3768626 h 3769783"/>
              <a:gd name="connsiteX8" fmla="*/ 1 w 9144001"/>
              <a:gd name="connsiteY8" fmla="*/ 0 h 37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1" h="3769783">
                <a:moveTo>
                  <a:pt x="1" y="0"/>
                </a:moveTo>
                <a:lnTo>
                  <a:pt x="460679" y="2505"/>
                </a:lnTo>
                <a:cubicBezTo>
                  <a:pt x="467259" y="181367"/>
                  <a:pt x="460713" y="888442"/>
                  <a:pt x="463632" y="1023384"/>
                </a:cubicBezTo>
                <a:lnTo>
                  <a:pt x="1217524" y="1024449"/>
                </a:lnTo>
                <a:cubicBezTo>
                  <a:pt x="1217623" y="1021952"/>
                  <a:pt x="1212358" y="439565"/>
                  <a:pt x="1213465" y="1935"/>
                </a:cubicBezTo>
                <a:lnTo>
                  <a:pt x="9144001" y="0"/>
                </a:lnTo>
                <a:lnTo>
                  <a:pt x="9144001" y="3769783"/>
                </a:lnTo>
                <a:lnTo>
                  <a:pt x="0" y="3768626"/>
                </a:lnTo>
                <a:cubicBezTo>
                  <a:pt x="0" y="2512417"/>
                  <a:pt x="1" y="1256209"/>
                  <a:pt x="1" y="0"/>
                </a:cubicBez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8" name="Alatunnisteen paikkamerkki 4"/>
          <p:cNvSpPr>
            <a:spLocks noGrp="1"/>
          </p:cNvSpPr>
          <p:nvPr>
            <p:ph type="ftr" sz="quarter" idx="3"/>
          </p:nvPr>
        </p:nvSpPr>
        <p:spPr>
          <a:xfrm>
            <a:off x="7125209"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002957"/>
                </a:solidFill>
              </a:rPr>
              <a:t>JYU. </a:t>
            </a:r>
            <a:r>
              <a:rPr lang="fi-FI" b="1"/>
              <a:t>Since 1863.</a:t>
            </a:r>
            <a:endParaRPr lang="fi-FI" b="1" dirty="0"/>
          </a:p>
        </p:txBody>
      </p:sp>
      <p:sp>
        <p:nvSpPr>
          <p:cNvPr id="9" name="Dian numeron paikkamerkki 5"/>
          <p:cNvSpPr>
            <a:spLocks noGrp="1"/>
          </p:cNvSpPr>
          <p:nvPr>
            <p:ph type="sldNum" sz="quarter" idx="4"/>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6" name="Suora yhdysviiva 15"/>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sp>
        <p:nvSpPr>
          <p:cNvPr id="19" name="Suorakulmio 18"/>
          <p:cNvSpPr/>
          <p:nvPr userDrawn="1"/>
        </p:nvSpPr>
        <p:spPr>
          <a:xfrm>
            <a:off x="609601" y="0"/>
            <a:ext cx="763387"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dirty="0">
              <a:latin typeface="Helvetica" pitchFamily="34" charset="0"/>
            </a:endParaRPr>
          </a:p>
        </p:txBody>
      </p:sp>
      <p:sp>
        <p:nvSpPr>
          <p:cNvPr id="26" name="Otsikko 1"/>
          <p:cNvSpPr>
            <a:spLocks noGrp="1"/>
          </p:cNvSpPr>
          <p:nvPr>
            <p:ph type="title"/>
          </p:nvPr>
        </p:nvSpPr>
        <p:spPr>
          <a:xfrm>
            <a:off x="963084" y="4085665"/>
            <a:ext cx="103632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27" name="Suorakulmio 7"/>
          <p:cNvSpPr/>
          <p:nvPr userDrawn="1"/>
        </p:nvSpPr>
        <p:spPr>
          <a:xfrm>
            <a:off x="0" y="3764582"/>
            <a:ext cx="12192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28" name="Tekstin paikkamerkki 2"/>
          <p:cNvSpPr>
            <a:spLocks noGrp="1"/>
          </p:cNvSpPr>
          <p:nvPr>
            <p:ph idx="13" hasCustomPrompt="1"/>
          </p:nvPr>
        </p:nvSpPr>
        <p:spPr>
          <a:xfrm>
            <a:off x="963086" y="5314394"/>
            <a:ext cx="10456884" cy="1177719"/>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pic>
        <p:nvPicPr>
          <p:cNvPr id="24" name="Kuva 21">
            <a:extLst>
              <a:ext uri="{FF2B5EF4-FFF2-40B4-BE49-F238E27FC236}">
                <a16:creationId xmlns:a16="http://schemas.microsoft.com/office/drawing/2014/main" xmlns="" id="{0C0380FA-38CB-A64D-99C6-C526E11736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517" y="165903"/>
            <a:ext cx="323551" cy="73641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25" name="Suorakulmio 6"/>
          <p:cNvSpPr/>
          <p:nvPr userDrawn="1"/>
        </p:nvSpPr>
        <p:spPr>
          <a:xfrm>
            <a:off x="0" y="3877235"/>
            <a:ext cx="12192000" cy="29807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6" name="Kuvan paikkamerkki 5"/>
          <p:cNvSpPr>
            <a:spLocks noGrp="1"/>
          </p:cNvSpPr>
          <p:nvPr>
            <p:ph type="pic" sz="quarter" idx="12"/>
          </p:nvPr>
        </p:nvSpPr>
        <p:spPr>
          <a:xfrm>
            <a:off x="-2" y="2"/>
            <a:ext cx="12192001" cy="3769783"/>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363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991824 w 9144000"/>
              <a:gd name="connsiteY9" fmla="*/ 31427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1008757 w 9144000"/>
              <a:gd name="connsiteY9" fmla="*/ 31512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473450 h 3778250"/>
              <a:gd name="connsiteX7" fmla="*/ 0 w 9144000"/>
              <a:gd name="connsiteY7" fmla="*/ 3778250 h 3778250"/>
              <a:gd name="connsiteX8" fmla="*/ 0 w 9144000"/>
              <a:gd name="connsiteY8" fmla="*/ 0 h 37782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769783 h 3778250"/>
              <a:gd name="connsiteX7" fmla="*/ 0 w 9144000"/>
              <a:gd name="connsiteY7" fmla="*/ 3778250 h 3778250"/>
              <a:gd name="connsiteX8" fmla="*/ 0 w 9144000"/>
              <a:gd name="connsiteY8" fmla="*/ 0 h 3778250"/>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638684 h 3769783"/>
              <a:gd name="connsiteX8" fmla="*/ 0 w 9144000"/>
              <a:gd name="connsiteY8" fmla="*/ 0 h 3769783"/>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763813 h 3769783"/>
              <a:gd name="connsiteX8" fmla="*/ 0 w 9144000"/>
              <a:gd name="connsiteY8" fmla="*/ 0 h 3769783"/>
              <a:gd name="connsiteX0" fmla="*/ 1 w 9144001"/>
              <a:gd name="connsiteY0" fmla="*/ 0 h 3769783"/>
              <a:gd name="connsiteX1" fmla="*/ 460679 w 9144001"/>
              <a:gd name="connsiteY1" fmla="*/ 2505 h 3769783"/>
              <a:gd name="connsiteX2" fmla="*/ 463632 w 9144001"/>
              <a:gd name="connsiteY2" fmla="*/ 1023384 h 3769783"/>
              <a:gd name="connsiteX3" fmla="*/ 1217524 w 9144001"/>
              <a:gd name="connsiteY3" fmla="*/ 1024449 h 3769783"/>
              <a:gd name="connsiteX4" fmla="*/ 1213465 w 9144001"/>
              <a:gd name="connsiteY4" fmla="*/ 1935 h 3769783"/>
              <a:gd name="connsiteX5" fmla="*/ 9144001 w 9144001"/>
              <a:gd name="connsiteY5" fmla="*/ 0 h 3769783"/>
              <a:gd name="connsiteX6" fmla="*/ 9144001 w 9144001"/>
              <a:gd name="connsiteY6" fmla="*/ 3769783 h 3769783"/>
              <a:gd name="connsiteX7" fmla="*/ 0 w 9144001"/>
              <a:gd name="connsiteY7" fmla="*/ 3768626 h 3769783"/>
              <a:gd name="connsiteX8" fmla="*/ 1 w 9144001"/>
              <a:gd name="connsiteY8" fmla="*/ 0 h 37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1" h="3769783">
                <a:moveTo>
                  <a:pt x="1" y="0"/>
                </a:moveTo>
                <a:lnTo>
                  <a:pt x="460679" y="2505"/>
                </a:lnTo>
                <a:cubicBezTo>
                  <a:pt x="467259" y="181367"/>
                  <a:pt x="460713" y="888442"/>
                  <a:pt x="463632" y="1023384"/>
                </a:cubicBezTo>
                <a:lnTo>
                  <a:pt x="1217524" y="1024449"/>
                </a:lnTo>
                <a:cubicBezTo>
                  <a:pt x="1217623" y="1021952"/>
                  <a:pt x="1212358" y="439565"/>
                  <a:pt x="1213465" y="1935"/>
                </a:cubicBezTo>
                <a:lnTo>
                  <a:pt x="9144001" y="0"/>
                </a:lnTo>
                <a:lnTo>
                  <a:pt x="9144001" y="3769783"/>
                </a:lnTo>
                <a:lnTo>
                  <a:pt x="0" y="3768626"/>
                </a:lnTo>
                <a:cubicBezTo>
                  <a:pt x="0" y="2512417"/>
                  <a:pt x="1" y="1256209"/>
                  <a:pt x="1" y="0"/>
                </a:cubicBez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8" name="Alatunnisteen paikkamerkki 4"/>
          <p:cNvSpPr>
            <a:spLocks noGrp="1"/>
          </p:cNvSpPr>
          <p:nvPr>
            <p:ph type="ftr" sz="quarter" idx="3"/>
          </p:nvPr>
        </p:nvSpPr>
        <p:spPr>
          <a:xfrm>
            <a:off x="7125209"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6" name="Suora yhdysviiva 15"/>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sp>
        <p:nvSpPr>
          <p:cNvPr id="26" name="Otsikko 1"/>
          <p:cNvSpPr>
            <a:spLocks noGrp="1"/>
          </p:cNvSpPr>
          <p:nvPr>
            <p:ph type="title"/>
          </p:nvPr>
        </p:nvSpPr>
        <p:spPr>
          <a:xfrm>
            <a:off x="963084" y="4085665"/>
            <a:ext cx="103632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27" name="Suorakulmio 7"/>
          <p:cNvSpPr/>
          <p:nvPr userDrawn="1"/>
        </p:nvSpPr>
        <p:spPr>
          <a:xfrm>
            <a:off x="0" y="3764582"/>
            <a:ext cx="12192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28" name="Tekstin paikkamerkki 2"/>
          <p:cNvSpPr>
            <a:spLocks noGrp="1"/>
          </p:cNvSpPr>
          <p:nvPr>
            <p:ph idx="13" hasCustomPrompt="1"/>
          </p:nvPr>
        </p:nvSpPr>
        <p:spPr>
          <a:xfrm>
            <a:off x="963086" y="5314394"/>
            <a:ext cx="10456884" cy="1177719"/>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grpSp>
        <p:nvGrpSpPr>
          <p:cNvPr id="18" name="Group 23">
            <a:extLst>
              <a:ext uri="{FF2B5EF4-FFF2-40B4-BE49-F238E27FC236}">
                <a16:creationId xmlns:a16="http://schemas.microsoft.com/office/drawing/2014/main" xmlns="" id="{49713AF5-3137-1E45-8102-47FB99AD88FA}"/>
              </a:ext>
            </a:extLst>
          </p:cNvPr>
          <p:cNvGrpSpPr/>
          <p:nvPr userDrawn="1"/>
        </p:nvGrpSpPr>
        <p:grpSpPr>
          <a:xfrm>
            <a:off x="609600" y="0"/>
            <a:ext cx="763388" cy="1028096"/>
            <a:chOff x="457200" y="0"/>
            <a:chExt cx="763388" cy="1028096"/>
          </a:xfrm>
        </p:grpSpPr>
        <p:sp>
          <p:nvSpPr>
            <p:cNvPr id="19" name="Suorakulmio 15">
              <a:extLst>
                <a:ext uri="{FF2B5EF4-FFF2-40B4-BE49-F238E27FC236}">
                  <a16:creationId xmlns:a16="http://schemas.microsoft.com/office/drawing/2014/main" xmlns="" id="{43240E60-0C26-104E-9872-98AFA209BB3C}"/>
                </a:ext>
              </a:extLst>
            </p:cNvPr>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21">
              <a:extLst>
                <a:ext uri="{FF2B5EF4-FFF2-40B4-BE49-F238E27FC236}">
                  <a16:creationId xmlns:a16="http://schemas.microsoft.com/office/drawing/2014/main" xmlns="" id="{CE874B42-071B-7847-817D-6FC9A83E2A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12192000" cy="323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5" name="Alatunnisteen paikkamerkki 4"/>
          <p:cNvSpPr>
            <a:spLocks noGrp="1"/>
          </p:cNvSpPr>
          <p:nvPr>
            <p:ph type="ftr" sz="quarter" idx="11"/>
          </p:nvPr>
        </p:nvSpPr>
        <p:spPr>
          <a:xfrm>
            <a:off x="7125209"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609603" y="637579"/>
            <a:ext cx="982455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609600" y="1844699"/>
            <a:ext cx="109728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spTree>
    <p:extLst>
      <p:ext uri="{BB962C8B-B14F-4D97-AF65-F5344CB8AC3E}">
        <p14:creationId xmlns:p14="http://schemas.microsoft.com/office/powerpoint/2010/main" val="151867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7" name="Suorakulmio 9"/>
          <p:cNvSpPr/>
          <p:nvPr userDrawn="1"/>
        </p:nvSpPr>
        <p:spPr>
          <a:xfrm>
            <a:off x="0" y="6540486"/>
            <a:ext cx="12192000" cy="323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Sisällön paikkamerkki 2"/>
          <p:cNvSpPr>
            <a:spLocks noGrp="1"/>
          </p:cNvSpPr>
          <p:nvPr>
            <p:ph sz="half" idx="1"/>
          </p:nvPr>
        </p:nvSpPr>
        <p:spPr>
          <a:xfrm>
            <a:off x="609600" y="1844700"/>
            <a:ext cx="53848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97600" y="1844700"/>
            <a:ext cx="53848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sp>
        <p:nvSpPr>
          <p:cNvPr id="18" name="Alatunnisteen paikkamerkki 4"/>
          <p:cNvSpPr>
            <a:spLocks noGrp="1"/>
          </p:cNvSpPr>
          <p:nvPr>
            <p:ph type="ftr" sz="quarter" idx="11"/>
          </p:nvPr>
        </p:nvSpPr>
        <p:spPr>
          <a:xfrm>
            <a:off x="7125209"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Tree>
    <p:extLst>
      <p:ext uri="{BB962C8B-B14F-4D97-AF65-F5344CB8AC3E}">
        <p14:creationId xmlns:p14="http://schemas.microsoft.com/office/powerpoint/2010/main" val="3126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12192000" cy="323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8" name="Alatunnisteen paikkamerkki 4"/>
          <p:cNvSpPr>
            <a:spLocks noGrp="1"/>
          </p:cNvSpPr>
          <p:nvPr>
            <p:ph type="ftr" sz="quarter" idx="11"/>
          </p:nvPr>
        </p:nvSpPr>
        <p:spPr>
          <a:xfrm>
            <a:off x="7125209"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609600" y="1844700"/>
            <a:ext cx="5386917" cy="852391"/>
          </a:xfrm>
        </p:spPr>
        <p:txBody>
          <a:bodyPr anchor="b">
            <a:normAutofit/>
          </a:bodyPr>
          <a:lstStyle>
            <a:lvl1pPr marL="0" indent="0">
              <a:buNone/>
              <a:defRPr sz="2000" b="1">
                <a:latin typeface="Helvetica"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609600" y="2697091"/>
            <a:ext cx="5386917"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6193370" y="1844700"/>
            <a:ext cx="5389033" cy="852391"/>
          </a:xfrm>
        </p:spPr>
        <p:txBody>
          <a:bodyPr anchor="b">
            <a:normAutofit/>
          </a:bodyPr>
          <a:lstStyle>
            <a:lvl1pPr marL="0" indent="0">
              <a:buNone/>
              <a:defRPr sz="2000" b="1">
                <a:latin typeface="Helvetica"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6193370" y="2697091"/>
            <a:ext cx="5389033"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Dian numeron paikkamerkki 5"/>
          <p:cNvSpPr>
            <a:spLocks noGrp="1"/>
          </p:cNvSpPr>
          <p:nvPr>
            <p:ph type="sldNum" sz="quarter" idx="12"/>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spTree>
    <p:extLst>
      <p:ext uri="{BB962C8B-B14F-4D97-AF65-F5344CB8AC3E}">
        <p14:creationId xmlns:p14="http://schemas.microsoft.com/office/powerpoint/2010/main" val="8375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12192000" cy="323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4" name="Alatunnisteen paikkamerkki 4"/>
          <p:cNvSpPr>
            <a:spLocks noGrp="1"/>
          </p:cNvSpPr>
          <p:nvPr>
            <p:ph type="ftr" sz="quarter" idx="11"/>
          </p:nvPr>
        </p:nvSpPr>
        <p:spPr>
          <a:xfrm>
            <a:off x="7125209" y="6592627"/>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8" name="Dian numeron paikkamerkki 5"/>
          <p:cNvSpPr>
            <a:spLocks noGrp="1"/>
          </p:cNvSpPr>
          <p:nvPr>
            <p:ph type="sldNum" sz="quarter" idx="4"/>
          </p:nvPr>
        </p:nvSpPr>
        <p:spPr>
          <a:xfrm>
            <a:off x="11419967" y="6592627"/>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10156607" y="6592627"/>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27.11.2019</a:t>
            </a:fld>
            <a:endParaRPr lang="fi-FI" dirty="0"/>
          </a:p>
        </p:txBody>
      </p:sp>
    </p:spTree>
    <p:extLst>
      <p:ext uri="{BB962C8B-B14F-4D97-AF65-F5344CB8AC3E}">
        <p14:creationId xmlns:p14="http://schemas.microsoft.com/office/powerpoint/2010/main" val="31561484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rgbClr val="FFFFFF"/>
                </a:solidFill>
                <a:latin typeface="Helvetica"/>
                <a:cs typeface="Helvetica"/>
              </a:defRPr>
            </a:lvl1pPr>
          </a:lstStyle>
          <a:p>
            <a:fld id="{9362FDF5-0D5A-45F3-A2FF-CDA2E3444C38}" type="datetime1">
              <a:rPr lang="fi-FI" smtClean="0"/>
              <a:pPr/>
              <a:t>27.11.2019</a:t>
            </a:fld>
            <a:endParaRPr lang="fi-FI" dirty="0"/>
          </a:p>
        </p:txBody>
      </p:sp>
      <p:sp>
        <p:nvSpPr>
          <p:cNvPr id="5" name="Alatunnisteen paikkamerkki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6" name="Dian numeron paikkamerkki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fld id="{BC065B45-614E-E14D-B4BE-ACD22F608246}" type="slidenum">
              <a:rPr lang="fi-FI" smtClean="0"/>
              <a:pPr/>
              <a:t>‹#›</a:t>
            </a:fld>
            <a:endParaRPr lang="fi-FI" dirty="0"/>
          </a:p>
        </p:txBody>
      </p:sp>
    </p:spTree>
    <p:extLst>
      <p:ext uri="{BB962C8B-B14F-4D97-AF65-F5344CB8AC3E}">
        <p14:creationId xmlns:p14="http://schemas.microsoft.com/office/powerpoint/2010/main" val="10624504"/>
      </p:ext>
    </p:extLst>
  </p:cSld>
  <p:clrMap bg1="lt1" tx1="dk1" bg2="lt2" tx2="dk2" accent1="accent1" accent2="accent2" accent3="accent3" accent4="accent4" accent5="accent5" accent6="accent6" hlink="hlink" folHlink="folHlink"/>
  <p:sldLayoutIdLst>
    <p:sldLayoutId id="2147483748" r:id="rId1"/>
  </p:sldLayoutIdLst>
  <p:hf hdr="0"/>
  <p:txStyles>
    <p:titleStyle>
      <a:lvl1pPr algn="ctr" defTabSz="457189" rtl="0" eaLnBrk="1" latinLnBrk="0" hangingPunct="1">
        <a:lnSpc>
          <a:spcPct val="100000"/>
        </a:lnSpc>
        <a:spcBef>
          <a:spcPct val="0"/>
        </a:spcBef>
        <a:buNone/>
        <a:defRPr sz="4000" b="1" kern="1200">
          <a:solidFill>
            <a:schemeClr val="bg1"/>
          </a:solidFill>
          <a:latin typeface="Helvetica"/>
          <a:ea typeface="+mj-ea"/>
          <a:cs typeface="Helvetica"/>
        </a:defRPr>
      </a:lvl1pPr>
    </p:titleStyle>
    <p:bodyStyle>
      <a:lvl1pPr marL="342891" indent="-342891" algn="l" defTabSz="457189" rtl="0" eaLnBrk="1" latinLnBrk="0" hangingPunct="1">
        <a:lnSpc>
          <a:spcPct val="100000"/>
        </a:lnSpc>
        <a:spcBef>
          <a:spcPts val="768"/>
        </a:spcBef>
        <a:buFont typeface="Arial"/>
        <a:buChar char="•"/>
        <a:defRPr sz="3200" kern="1200">
          <a:solidFill>
            <a:srgbClr val="FFFFFF"/>
          </a:solidFill>
          <a:latin typeface="Helvetica"/>
          <a:ea typeface="+mn-ea"/>
          <a:cs typeface="Helvetica"/>
        </a:defRPr>
      </a:lvl1pPr>
      <a:lvl2pPr marL="742932" indent="-285744" algn="l" defTabSz="457189" rtl="0" eaLnBrk="1" latinLnBrk="0" hangingPunct="1">
        <a:lnSpc>
          <a:spcPct val="100000"/>
        </a:lnSpc>
        <a:spcBef>
          <a:spcPts val="768"/>
        </a:spcBef>
        <a:buFont typeface="Arial"/>
        <a:buChar char="–"/>
        <a:defRPr sz="2800" kern="1200">
          <a:solidFill>
            <a:srgbClr val="FFFFFF"/>
          </a:solidFill>
          <a:latin typeface="Helvetica"/>
          <a:ea typeface="+mn-ea"/>
          <a:cs typeface="Helvetica"/>
        </a:defRPr>
      </a:lvl2pPr>
      <a:lvl3pPr marL="1142971" indent="-228594" algn="l" defTabSz="457189" rtl="0" eaLnBrk="1" latinLnBrk="0" hangingPunct="1">
        <a:lnSpc>
          <a:spcPct val="100000"/>
        </a:lnSpc>
        <a:spcBef>
          <a:spcPts val="768"/>
        </a:spcBef>
        <a:buFont typeface="Arial"/>
        <a:buChar char="•"/>
        <a:defRPr sz="2400" kern="1200">
          <a:solidFill>
            <a:srgbClr val="FFFFFF"/>
          </a:solidFill>
          <a:latin typeface="Helvetica"/>
          <a:ea typeface="+mn-ea"/>
          <a:cs typeface="Helvetica"/>
        </a:defRPr>
      </a:lvl3pPr>
      <a:lvl4pPr marL="1600160" indent="-228594" algn="l" defTabSz="457189"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4pPr>
      <a:lvl5pPr marL="2057349" indent="-228594" algn="l" defTabSz="457189"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637579"/>
            <a:ext cx="9808432" cy="1019912"/>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609600" y="1844699"/>
            <a:ext cx="10972800" cy="4557156"/>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p:cNvSpPr>
            <a:spLocks noGrp="1"/>
          </p:cNvSpPr>
          <p:nvPr>
            <p:ph type="dt" sz="half" idx="2"/>
          </p:nvPr>
        </p:nvSpPr>
        <p:spPr>
          <a:xfrm>
            <a:off x="10156607" y="6592627"/>
            <a:ext cx="1108303" cy="180989"/>
          </a:xfrm>
          <a:prstGeom prst="rect">
            <a:avLst/>
          </a:prstGeom>
        </p:spPr>
        <p:txBody>
          <a:bodyPr/>
          <a:lstStyle>
            <a:lvl1pPr algn="ctr">
              <a:defRPr sz="900" b="1">
                <a:solidFill>
                  <a:schemeClr val="bg1"/>
                </a:solidFill>
                <a:latin typeface="Helvetica"/>
                <a:cs typeface="Helvetica"/>
              </a:defRPr>
            </a:lvl1pPr>
          </a:lstStyle>
          <a:p>
            <a:fld id="{18F083AE-6A17-432F-8D0A-64661EFCEDA8}" type="datetime1">
              <a:rPr lang="fi-FI" smtClean="0"/>
              <a:pPr/>
              <a:t>27.11.2019</a:t>
            </a:fld>
            <a:endParaRPr lang="fi-FI" dirty="0"/>
          </a:p>
        </p:txBody>
      </p:sp>
      <p:sp>
        <p:nvSpPr>
          <p:cNvPr id="9" name="Alatunnisteen paikkamerkki 4"/>
          <p:cNvSpPr>
            <a:spLocks noGrp="1"/>
          </p:cNvSpPr>
          <p:nvPr>
            <p:ph type="ftr" sz="quarter" idx="3"/>
          </p:nvPr>
        </p:nvSpPr>
        <p:spPr>
          <a:xfrm>
            <a:off x="7125209" y="6592627"/>
            <a:ext cx="2863544" cy="180989"/>
          </a:xfrm>
          <a:prstGeom prst="rect">
            <a:avLst/>
          </a:prstGeom>
        </p:spPr>
        <p:txBody>
          <a:bodyPr/>
          <a:lstStyle>
            <a:lvl1pPr algn="r">
              <a:defRPr sz="900" b="1">
                <a:solidFill>
                  <a:schemeClr val="bg1"/>
                </a:solidFill>
                <a:latin typeface="Helvetica"/>
                <a:cs typeface="Helvetica"/>
              </a:defRPr>
            </a:lvl1pPr>
          </a:lstStyle>
          <a:p>
            <a:r>
              <a:rPr lang="fi-FI" dirty="0">
                <a:solidFill>
                  <a:schemeClr val="accent1"/>
                </a:solidFill>
              </a:rPr>
              <a:t>JYU.</a:t>
            </a:r>
            <a:r>
              <a:rPr lang="fi-FI" dirty="0"/>
              <a:t> </a:t>
            </a:r>
            <a:r>
              <a:rPr lang="fi-FI" dirty="0" err="1"/>
              <a:t>Since</a:t>
            </a:r>
            <a:r>
              <a:rPr lang="fi-FI" dirty="0"/>
              <a:t> 1863.</a:t>
            </a:r>
          </a:p>
        </p:txBody>
      </p:sp>
      <p:sp>
        <p:nvSpPr>
          <p:cNvPr id="10" name="Dian numeron paikkamerkki 5"/>
          <p:cNvSpPr>
            <a:spLocks noGrp="1"/>
          </p:cNvSpPr>
          <p:nvPr>
            <p:ph type="sldNum" sz="quarter" idx="4"/>
          </p:nvPr>
        </p:nvSpPr>
        <p:spPr>
          <a:xfrm>
            <a:off x="11419967" y="6592627"/>
            <a:ext cx="605355" cy="180989"/>
          </a:xfrm>
          <a:prstGeom prst="rect">
            <a:avLst/>
          </a:prstGeom>
        </p:spPr>
        <p:txBody>
          <a:bodyPr/>
          <a:lstStyle>
            <a:lvl1pPr algn="l">
              <a:defRPr sz="900" b="1">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11338532"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10070555" y="6592627"/>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3" name="Group 23">
            <a:extLst>
              <a:ext uri="{FF2B5EF4-FFF2-40B4-BE49-F238E27FC236}">
                <a16:creationId xmlns:a16="http://schemas.microsoft.com/office/drawing/2014/main" xmlns="" id="{9668B4A1-5747-0849-B106-BCB2258133EF}"/>
              </a:ext>
            </a:extLst>
          </p:cNvPr>
          <p:cNvGrpSpPr/>
          <p:nvPr userDrawn="1"/>
        </p:nvGrpSpPr>
        <p:grpSpPr>
          <a:xfrm>
            <a:off x="10819012" y="0"/>
            <a:ext cx="763388" cy="1028096"/>
            <a:chOff x="457200" y="0"/>
            <a:chExt cx="763388" cy="1028096"/>
          </a:xfrm>
        </p:grpSpPr>
        <p:sp>
          <p:nvSpPr>
            <p:cNvPr id="14" name="Suorakulmio 15">
              <a:extLst>
                <a:ext uri="{FF2B5EF4-FFF2-40B4-BE49-F238E27FC236}">
                  <a16:creationId xmlns:a16="http://schemas.microsoft.com/office/drawing/2014/main" xmlns="" id="{AAF44C79-4E15-F048-972A-8B0496C88F17}"/>
                </a:ext>
              </a:extLst>
            </p:cNvPr>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5" name="Kuva 21">
              <a:extLst>
                <a:ext uri="{FF2B5EF4-FFF2-40B4-BE49-F238E27FC236}">
                  <a16:creationId xmlns:a16="http://schemas.microsoft.com/office/drawing/2014/main" xmlns="" id="{DBECB2EE-27CD-6B4F-921F-41A1F05FB00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586980288"/>
      </p:ext>
    </p:extLst>
  </p:cSld>
  <p:clrMap bg1="lt1" tx1="dk1" bg2="lt2" tx2="dk2" accent1="accent1" accent2="accent2" accent3="accent3" accent4="accent4" accent5="accent5" accent6="accent6" hlink="hlink" folHlink="folHlink"/>
  <p:sldLayoutIdLst>
    <p:sldLayoutId id="2147483750" r:id="rId1"/>
    <p:sldLayoutId id="2147483717" r:id="rId2"/>
    <p:sldLayoutId id="2147483751" r:id="rId3"/>
    <p:sldLayoutId id="2147483752" r:id="rId4"/>
    <p:sldLayoutId id="2147483718" r:id="rId5"/>
    <p:sldLayoutId id="2147483676" r:id="rId6"/>
    <p:sldLayoutId id="2147483677" r:id="rId7"/>
    <p:sldLayoutId id="2147483678" r:id="rId8"/>
    <p:sldLayoutId id="2147483679" r:id="rId9"/>
    <p:sldLayoutId id="2147483680" r:id="rId10"/>
    <p:sldLayoutId id="2147483681" r:id="rId11"/>
    <p:sldLayoutId id="2147483682" r:id="rId12"/>
  </p:sldLayoutIdLst>
  <p:hf hdr="0"/>
  <p:txStyles>
    <p:titleStyle>
      <a:lvl1pPr algn="l" defTabSz="457189"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891" indent="-342891" algn="l" defTabSz="457189"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32" indent="-285744" algn="l" defTabSz="457189" rtl="0" eaLnBrk="1" latinLnBrk="0" hangingPunct="1">
        <a:lnSpc>
          <a:spcPct val="100000"/>
        </a:lnSpc>
        <a:spcBef>
          <a:spcPts val="768"/>
        </a:spcBef>
        <a:buClr>
          <a:schemeClr val="accent1"/>
        </a:buClr>
        <a:buFontTx/>
        <a:buBlip>
          <a:blip r:embed="rId15"/>
        </a:buBlip>
        <a:defRPr sz="2800" kern="1200">
          <a:solidFill>
            <a:schemeClr val="tx2"/>
          </a:solidFill>
          <a:latin typeface="Helvetica"/>
          <a:ea typeface="+mn-ea"/>
          <a:cs typeface="Helvetica"/>
        </a:defRPr>
      </a:lvl2pPr>
      <a:lvl3pPr marL="1144771" indent="-228594" algn="l" defTabSz="457189" rtl="0" eaLnBrk="1" latinLnBrk="0" hangingPunct="1">
        <a:lnSpc>
          <a:spcPct val="100000"/>
        </a:lnSpc>
        <a:spcBef>
          <a:spcPts val="768"/>
        </a:spcBef>
        <a:buClr>
          <a:schemeClr val="accent1"/>
        </a:buClr>
        <a:buSzPct val="80000"/>
        <a:buFontTx/>
        <a:buBlip>
          <a:blip r:embed="rId16"/>
        </a:buBlip>
        <a:defRPr sz="2400" kern="1200">
          <a:solidFill>
            <a:schemeClr val="tx2"/>
          </a:solidFill>
          <a:latin typeface="Helvetica"/>
          <a:ea typeface="+mn-ea"/>
          <a:cs typeface="Helvetica"/>
        </a:defRPr>
      </a:lvl3pPr>
      <a:lvl4pPr marL="1600160"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349"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latin typeface="Helvetica"/>
                <a:cs typeface="Helvetica"/>
              </a:defRPr>
            </a:lvl1pPr>
          </a:lstStyle>
          <a:p>
            <a:r>
              <a:rPr lang="fi-FI" dirty="0"/>
              <a:t>25.4.2017</a:t>
            </a:r>
          </a:p>
        </p:txBody>
      </p:sp>
      <p:sp>
        <p:nvSpPr>
          <p:cNvPr id="5" name="Alatunnisteen paikkamerkki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latin typeface="Helvetica"/>
                <a:cs typeface="Helvetica"/>
              </a:defRPr>
            </a:lvl1pPr>
          </a:lstStyle>
          <a:p>
            <a:r>
              <a:rPr lang="en-US"/>
              <a:t>JYU. Since 1863.</a:t>
            </a:r>
            <a:endParaRPr lang="fi-FI" dirty="0"/>
          </a:p>
        </p:txBody>
      </p:sp>
      <p:sp>
        <p:nvSpPr>
          <p:cNvPr id="6" name="Dian numeron paikkamerkki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fld id="{D0733F34-F495-8241-B2FA-79989A321230}" type="slidenum">
              <a:rPr lang="fi-FI" smtClean="0"/>
              <a:pPr/>
              <a:t>‹#›</a:t>
            </a:fld>
            <a:endParaRPr lang="fi-FI" dirty="0"/>
          </a:p>
        </p:txBody>
      </p:sp>
    </p:spTree>
    <p:extLst>
      <p:ext uri="{BB962C8B-B14F-4D97-AF65-F5344CB8AC3E}">
        <p14:creationId xmlns:p14="http://schemas.microsoft.com/office/powerpoint/2010/main" val="1880339826"/>
      </p:ext>
    </p:extLst>
  </p:cSld>
  <p:clrMap bg1="lt1" tx1="dk1" bg2="lt2" tx2="dk2" accent1="accent1" accent2="accent2" accent3="accent3" accent4="accent4" accent5="accent5" accent6="accent6" hlink="hlink" folHlink="folHlink"/>
  <p:sldLayoutIdLst>
    <p:sldLayoutId id="2147483744" r:id="rId1"/>
  </p:sldLayoutIdLst>
  <p:hf hdr="0"/>
  <p:txStyles>
    <p:titleStyle>
      <a:lvl1pPr algn="ctr" defTabSz="457189" rtl="0" eaLnBrk="1" latinLnBrk="0" hangingPunct="1">
        <a:lnSpc>
          <a:spcPct val="100000"/>
        </a:lnSpc>
        <a:spcBef>
          <a:spcPct val="0"/>
        </a:spcBef>
        <a:buNone/>
        <a:defRPr sz="3600" b="1" kern="1200">
          <a:solidFill>
            <a:schemeClr val="tx2"/>
          </a:solidFill>
          <a:latin typeface="Helvetica"/>
          <a:ea typeface="+mj-ea"/>
          <a:cs typeface="Helvetica"/>
        </a:defRPr>
      </a:lvl1pPr>
    </p:titleStyle>
    <p:bodyStyle>
      <a:lvl1pPr marL="342891" indent="-342891" algn="l" defTabSz="457189" rtl="0" eaLnBrk="1" latinLnBrk="0" hangingPunct="1">
        <a:lnSpc>
          <a:spcPct val="100000"/>
        </a:lnSpc>
        <a:spcBef>
          <a:spcPct val="20000"/>
        </a:spcBef>
        <a:buClr>
          <a:schemeClr val="accent1"/>
        </a:buClr>
        <a:buFont typeface="Arial"/>
        <a:buChar char="•"/>
        <a:defRPr sz="3200" kern="1200">
          <a:solidFill>
            <a:schemeClr val="tx2"/>
          </a:solidFill>
          <a:latin typeface="Helvetica"/>
          <a:ea typeface="+mn-ea"/>
          <a:cs typeface="Helvetica"/>
        </a:defRPr>
      </a:lvl1pPr>
      <a:lvl2pPr marL="742932" indent="-285744" algn="l" defTabSz="457189" rtl="0" eaLnBrk="1" latinLnBrk="0" hangingPunct="1">
        <a:lnSpc>
          <a:spcPct val="100000"/>
        </a:lnSpc>
        <a:spcBef>
          <a:spcPct val="20000"/>
        </a:spcBef>
        <a:buClr>
          <a:schemeClr val="accent1"/>
        </a:buClr>
        <a:buSzPct val="100000"/>
        <a:buFontTx/>
        <a:buBlip>
          <a:blip r:embed="rId3"/>
        </a:buBlip>
        <a:defRPr sz="2800" kern="1200">
          <a:solidFill>
            <a:schemeClr val="tx2"/>
          </a:solidFill>
          <a:latin typeface="Helvetica"/>
          <a:ea typeface="+mn-ea"/>
          <a:cs typeface="Helvetica"/>
        </a:defRPr>
      </a:lvl2pPr>
      <a:lvl3pPr marL="1142971" indent="-228594" algn="l" defTabSz="457189" rtl="0" eaLnBrk="1" latinLnBrk="0" hangingPunct="1">
        <a:lnSpc>
          <a:spcPct val="100000"/>
        </a:lnSpc>
        <a:spcBef>
          <a:spcPct val="20000"/>
        </a:spcBef>
        <a:buClr>
          <a:schemeClr val="accent1"/>
        </a:buClr>
        <a:buSzPct val="100000"/>
        <a:buFontTx/>
        <a:buBlip>
          <a:blip r:embed="rId4"/>
        </a:buBlip>
        <a:defRPr sz="2400" kern="1200">
          <a:solidFill>
            <a:schemeClr val="tx2"/>
          </a:solidFill>
          <a:latin typeface="Helvetica"/>
          <a:ea typeface="+mn-ea"/>
          <a:cs typeface="Helvetica"/>
        </a:defRPr>
      </a:lvl3pPr>
      <a:lvl4pPr marL="1600160" indent="-228594" algn="l" defTabSz="457189" rtl="0" eaLnBrk="1" latinLnBrk="0" hangingPunct="1">
        <a:lnSpc>
          <a:spcPct val="100000"/>
        </a:lnSpc>
        <a:spcBef>
          <a:spcPct val="20000"/>
        </a:spcBef>
        <a:buClr>
          <a:schemeClr val="accent1"/>
        </a:buClr>
        <a:buFont typeface="Arial"/>
        <a:buChar char="–"/>
        <a:defRPr sz="2000" kern="1200">
          <a:solidFill>
            <a:schemeClr val="tx2"/>
          </a:solidFill>
          <a:latin typeface="Helvetica"/>
          <a:ea typeface="+mn-ea"/>
          <a:cs typeface="Helvetica"/>
        </a:defRPr>
      </a:lvl4pPr>
      <a:lvl5pPr marL="2057349" indent="-228594" algn="l" defTabSz="457189" rtl="0" eaLnBrk="1" latinLnBrk="0" hangingPunct="1">
        <a:lnSpc>
          <a:spcPct val="100000"/>
        </a:lnSpc>
        <a:spcBef>
          <a:spcPct val="20000"/>
        </a:spcBef>
        <a:buClr>
          <a:schemeClr val="accent1"/>
        </a:buClr>
        <a:buFont typeface="Arial"/>
        <a:buChar char="»"/>
        <a:defRPr sz="2000" kern="1200">
          <a:solidFill>
            <a:schemeClr val="tx2"/>
          </a:solidFill>
          <a:latin typeface="Helvetica"/>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845" y="2403289"/>
            <a:ext cx="10523768" cy="1906777"/>
          </a:xfrm>
        </p:spPr>
        <p:txBody>
          <a:bodyPr/>
          <a:lstStyle/>
          <a:p>
            <a:r>
              <a:rPr lang="en-US" dirty="0"/>
              <a:t>Bridging human and machine learning for the needs of collective intelligence development</a:t>
            </a:r>
          </a:p>
        </p:txBody>
      </p:sp>
      <p:sp>
        <p:nvSpPr>
          <p:cNvPr id="3" name="Subtitle 2"/>
          <p:cNvSpPr>
            <a:spLocks noGrp="1"/>
          </p:cNvSpPr>
          <p:nvPr>
            <p:ph type="subTitle" idx="1"/>
          </p:nvPr>
        </p:nvSpPr>
        <p:spPr>
          <a:xfrm>
            <a:off x="1347787" y="4539933"/>
            <a:ext cx="9496426" cy="875931"/>
          </a:xfrm>
        </p:spPr>
        <p:txBody>
          <a:bodyPr>
            <a:normAutofit fontScale="85000" lnSpcReduction="10000"/>
          </a:bodyPr>
          <a:lstStyle/>
          <a:p>
            <a:r>
              <a:rPr lang="en-US" dirty="0"/>
              <a:t> THE INTERNATIONAL CONFERENCE ON INDUSTRY 4.0 AND SMART MANUFACTURING</a:t>
            </a:r>
          </a:p>
          <a:p>
            <a:r>
              <a:rPr lang="en-US" dirty="0"/>
              <a:t>Mariia Gavriushenko</a:t>
            </a:r>
          </a:p>
        </p:txBody>
      </p:sp>
      <p:sp>
        <p:nvSpPr>
          <p:cNvPr id="4" name="Footer Placeholder 3"/>
          <p:cNvSpPr>
            <a:spLocks noGrp="1"/>
          </p:cNvSpPr>
          <p:nvPr>
            <p:ph type="ftr" sz="quarter" idx="3"/>
          </p:nvPr>
        </p:nvSpPr>
        <p:spPr/>
        <p:txBody>
          <a:bodyPr/>
          <a:lstStyle/>
          <a:p>
            <a:r>
              <a:rPr lang="fi-FI" b="1">
                <a:solidFill>
                  <a:schemeClr val="accent1"/>
                </a:solidFill>
              </a:rPr>
              <a:t>JYU.</a:t>
            </a:r>
            <a:r>
              <a:rPr lang="fi-FI" b="1"/>
              <a:t> Since 1863.</a:t>
            </a:r>
            <a:endParaRPr lang="fi-FI" b="1" dirty="0"/>
          </a:p>
        </p:txBody>
      </p:sp>
      <p:sp>
        <p:nvSpPr>
          <p:cNvPr id="5" name="Slide Number Placeholder 4"/>
          <p:cNvSpPr>
            <a:spLocks noGrp="1"/>
          </p:cNvSpPr>
          <p:nvPr>
            <p:ph type="sldNum" sz="quarter" idx="4"/>
          </p:nvPr>
        </p:nvSpPr>
        <p:spPr/>
        <p:txBody>
          <a:bodyPr/>
          <a:lstStyle/>
          <a:p>
            <a:fld id="{0FE3988A-0109-0B40-965D-9E0ED41EFEE4}" type="slidenum">
              <a:rPr lang="fi-FI" smtClean="0"/>
              <a:pPr/>
              <a:t>1</a:t>
            </a:fld>
            <a:endParaRPr lang="fi-FI" dirty="0"/>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spTree>
    <p:extLst>
      <p:ext uri="{BB962C8B-B14F-4D97-AF65-F5344CB8AC3E}">
        <p14:creationId xmlns:p14="http://schemas.microsoft.com/office/powerpoint/2010/main" val="95868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10</a:t>
            </a:fld>
            <a:endParaRPr lang="fi-FI" dirty="0"/>
          </a:p>
        </p:txBody>
      </p:sp>
      <p:sp>
        <p:nvSpPr>
          <p:cNvPr id="4" name="Title 3"/>
          <p:cNvSpPr>
            <a:spLocks noGrp="1"/>
          </p:cNvSpPr>
          <p:nvPr>
            <p:ph type="title"/>
          </p:nvPr>
        </p:nvSpPr>
        <p:spPr/>
        <p:txBody>
          <a:bodyPr/>
          <a:lstStyle/>
          <a:p>
            <a:r>
              <a:rPr lang="en-US" dirty="0"/>
              <a:t>Training material order</a:t>
            </a:r>
          </a:p>
        </p:txBody>
      </p:sp>
      <p:sp>
        <p:nvSpPr>
          <p:cNvPr id="5" name="Content Placeholder 4"/>
          <p:cNvSpPr>
            <a:spLocks noGrp="1"/>
          </p:cNvSpPr>
          <p:nvPr>
            <p:ph idx="1"/>
          </p:nvPr>
        </p:nvSpPr>
        <p:spPr>
          <a:xfrm>
            <a:off x="609600" y="3636701"/>
            <a:ext cx="10972800" cy="3099295"/>
          </a:xfrm>
        </p:spPr>
        <p:txBody>
          <a:bodyPr>
            <a:normAutofit fontScale="62500" lnSpcReduction="20000"/>
          </a:bodyPr>
          <a:lstStyle/>
          <a:p>
            <a:pPr marL="0" indent="0">
              <a:buNone/>
            </a:pPr>
            <a:r>
              <a:rPr lang="en-US" dirty="0"/>
              <a:t>How to prove?</a:t>
            </a:r>
          </a:p>
          <a:p>
            <a:r>
              <a:rPr lang="en-US" dirty="0"/>
              <a:t>Studying ontology- and deep-learning-driven metrics capable of ordering samples</a:t>
            </a:r>
          </a:p>
          <a:p>
            <a:r>
              <a:rPr lang="en-US" dirty="0"/>
              <a:t>Assessing results of training deep neural networks and human groups while altering training order </a:t>
            </a:r>
          </a:p>
          <a:p>
            <a:r>
              <a:rPr lang="en-US" dirty="0"/>
              <a:t>Using temporal interval semantics to specify uncertain temporal sequences of training events</a:t>
            </a:r>
          </a:p>
          <a:p>
            <a:r>
              <a:rPr lang="en-US" dirty="0"/>
              <a:t>Simulating collective intelligence groups by combining neural networks with autonomous “clones” of particular humans according to our “patented intelligence” (PI-Mind) technology</a:t>
            </a:r>
          </a:p>
          <a:p>
            <a:r>
              <a:rPr lang="en-US" dirty="0"/>
              <a:t>Using generator network for prototype ordering and simulating process of how a learner adapts to most problematic order of training samples.</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pic>
        <p:nvPicPr>
          <p:cNvPr id="7" name="Google Shape;151;p4">
            <a:extLst>
              <a:ext uri="{FF2B5EF4-FFF2-40B4-BE49-F238E27FC236}">
                <a16:creationId xmlns:a16="http://schemas.microsoft.com/office/drawing/2014/main" xmlns="" id="{150DDEEF-291C-DB42-A61C-D50FB91E6C3D}"/>
              </a:ext>
            </a:extLst>
          </p:cNvPr>
          <p:cNvPicPr preferRelativeResize="0"/>
          <p:nvPr/>
        </p:nvPicPr>
        <p:blipFill>
          <a:blip r:embed="rId3">
            <a:alphaModFix/>
          </a:blip>
          <a:stretch>
            <a:fillRect/>
          </a:stretch>
        </p:blipFill>
        <p:spPr>
          <a:xfrm>
            <a:off x="7128925" y="1461250"/>
            <a:ext cx="4666826" cy="1801101"/>
          </a:xfrm>
          <a:prstGeom prst="rect">
            <a:avLst/>
          </a:prstGeom>
          <a:noFill/>
          <a:ln>
            <a:noFill/>
          </a:ln>
        </p:spPr>
      </p:pic>
      <p:sp>
        <p:nvSpPr>
          <p:cNvPr id="8" name="Content Placeholder 4">
            <a:extLst>
              <a:ext uri="{FF2B5EF4-FFF2-40B4-BE49-F238E27FC236}">
                <a16:creationId xmlns:a16="http://schemas.microsoft.com/office/drawing/2014/main" xmlns="" id="{87565E2F-D68E-A649-8B0D-1FE2278C0217}"/>
              </a:ext>
            </a:extLst>
          </p:cNvPr>
          <p:cNvSpPr txBox="1">
            <a:spLocks/>
          </p:cNvSpPr>
          <p:nvPr/>
        </p:nvSpPr>
        <p:spPr>
          <a:xfrm>
            <a:off x="2899442" y="2003185"/>
            <a:ext cx="3627482" cy="706543"/>
          </a:xfrm>
          <a:prstGeom prst="rect">
            <a:avLst/>
          </a:prstGeom>
        </p:spPr>
        <p:txBody>
          <a:bodyPr vert="horz" lIns="91440" tIns="45720" rIns="91440" bIns="45720" rtlCol="0">
            <a:normAutofit/>
          </a:bodyPr>
          <a:lstStyle>
            <a:lvl1pPr marL="342891" indent="-342891" algn="l" defTabSz="457189"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32" indent="-285744" algn="l" defTabSz="457189" rtl="0" eaLnBrk="1" latinLnBrk="0" hangingPunct="1">
              <a:lnSpc>
                <a:spcPct val="100000"/>
              </a:lnSpc>
              <a:spcBef>
                <a:spcPts val="768"/>
              </a:spcBef>
              <a:buClr>
                <a:schemeClr val="accent1"/>
              </a:buClr>
              <a:buFontTx/>
              <a:buBlip>
                <a:blip r:embed="rId4"/>
              </a:buBlip>
              <a:defRPr sz="2800" kern="1200">
                <a:solidFill>
                  <a:schemeClr val="tx2"/>
                </a:solidFill>
                <a:latin typeface="Helvetica" pitchFamily="34" charset="0"/>
                <a:ea typeface="+mn-ea"/>
                <a:cs typeface="Helvetica"/>
              </a:defRPr>
            </a:lvl2pPr>
            <a:lvl3pPr marL="1144771" indent="-228594" algn="l" defTabSz="457189" rtl="0" eaLnBrk="1" latinLnBrk="0" hangingPunct="1">
              <a:lnSpc>
                <a:spcPct val="100000"/>
              </a:lnSpc>
              <a:spcBef>
                <a:spcPts val="768"/>
              </a:spcBef>
              <a:buClr>
                <a:schemeClr val="accent1"/>
              </a:buClr>
              <a:buSzPct val="80000"/>
              <a:buFontTx/>
              <a:buBlip>
                <a:blip r:embed="rId5"/>
              </a:buBlip>
              <a:defRPr sz="2400" kern="1200">
                <a:solidFill>
                  <a:schemeClr val="tx2"/>
                </a:solidFill>
                <a:latin typeface="Helvetica" pitchFamily="34" charset="0"/>
                <a:ea typeface="+mn-ea"/>
                <a:cs typeface="Helvetica"/>
              </a:defRPr>
            </a:lvl3pPr>
            <a:lvl4pPr marL="1600160"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349"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70000"/>
              </a:lnSpc>
              <a:spcBef>
                <a:spcPts val="1000"/>
              </a:spcBef>
              <a:buClr>
                <a:schemeClr val="dk1"/>
              </a:buClr>
              <a:buSzPts val="1960"/>
              <a:buNone/>
            </a:pPr>
            <a:r>
              <a:rPr lang="en-US" b="1" strike="sngStrike" dirty="0" err="1">
                <a:solidFill>
                  <a:schemeClr val="dk1"/>
                </a:solidFill>
                <a:latin typeface="Calibri"/>
                <a:ea typeface="Calibri"/>
                <a:cs typeface="Calibri"/>
                <a:sym typeface="Calibri"/>
              </a:rPr>
              <a:t>Size</a:t>
            </a:r>
            <a:r>
              <a:rPr lang="en-US" b="1" dirty="0" err="1">
                <a:solidFill>
                  <a:schemeClr val="dk1"/>
                </a:solidFill>
                <a:latin typeface="Calibri"/>
                <a:ea typeface="Calibri"/>
                <a:cs typeface="Calibri"/>
                <a:sym typeface="Calibri"/>
              </a:rPr>
              <a:t>Order</a:t>
            </a:r>
            <a:r>
              <a:rPr lang="en-US" b="1" dirty="0">
                <a:solidFill>
                  <a:schemeClr val="dk1"/>
                </a:solidFill>
                <a:latin typeface="Calibri"/>
                <a:ea typeface="Calibri"/>
                <a:cs typeface="Calibri"/>
                <a:sym typeface="Calibri"/>
              </a:rPr>
              <a:t> matters!</a:t>
            </a:r>
            <a:endParaRPr lang="en-US" dirty="0">
              <a:latin typeface="Calibri"/>
              <a:ea typeface="Calibri"/>
              <a:cs typeface="Calibri"/>
              <a:sym typeface="Calibri"/>
            </a:endParaRPr>
          </a:p>
        </p:txBody>
      </p:sp>
      <p:pic>
        <p:nvPicPr>
          <p:cNvPr id="9" name="Google Shape;152;p4">
            <a:extLst>
              <a:ext uri="{FF2B5EF4-FFF2-40B4-BE49-F238E27FC236}">
                <a16:creationId xmlns:a16="http://schemas.microsoft.com/office/drawing/2014/main" xmlns="" id="{515000DE-D26F-6947-8BF2-7810F10505A9}"/>
              </a:ext>
            </a:extLst>
          </p:cNvPr>
          <p:cNvPicPr preferRelativeResize="0"/>
          <p:nvPr/>
        </p:nvPicPr>
        <p:blipFill>
          <a:blip r:embed="rId6">
            <a:alphaModFix/>
          </a:blip>
          <a:stretch>
            <a:fillRect/>
          </a:stretch>
        </p:blipFill>
        <p:spPr>
          <a:xfrm>
            <a:off x="829625" y="1574001"/>
            <a:ext cx="1856425" cy="2062700"/>
          </a:xfrm>
          <a:prstGeom prst="rect">
            <a:avLst/>
          </a:prstGeom>
          <a:noFill/>
          <a:ln>
            <a:noFill/>
          </a:ln>
        </p:spPr>
      </p:pic>
    </p:spTree>
    <p:extLst>
      <p:ext uri="{BB962C8B-B14F-4D97-AF65-F5344CB8AC3E}">
        <p14:creationId xmlns:p14="http://schemas.microsoft.com/office/powerpoint/2010/main" val="29330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947E7BA8-C9DE-0A49-9C2F-F41D512384E9}"/>
              </a:ext>
            </a:extLst>
          </p:cNvPr>
          <p:cNvPicPr>
            <a:picLocks noChangeAspect="1"/>
          </p:cNvPicPr>
          <p:nvPr/>
        </p:nvPicPr>
        <p:blipFill>
          <a:blip r:embed="rId3"/>
          <a:stretch>
            <a:fillRect/>
          </a:stretch>
        </p:blipFill>
        <p:spPr>
          <a:xfrm>
            <a:off x="6120369" y="2267473"/>
            <a:ext cx="2001734" cy="3738776"/>
          </a:xfrm>
          <a:prstGeom prst="rect">
            <a:avLst/>
          </a:prstGeom>
        </p:spPr>
      </p:pic>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11</a:t>
            </a:fld>
            <a:endParaRPr lang="fi-FI" dirty="0"/>
          </a:p>
        </p:txBody>
      </p:sp>
      <p:sp>
        <p:nvSpPr>
          <p:cNvPr id="4" name="Title 3"/>
          <p:cNvSpPr>
            <a:spLocks noGrp="1"/>
          </p:cNvSpPr>
          <p:nvPr>
            <p:ph type="title"/>
          </p:nvPr>
        </p:nvSpPr>
        <p:spPr/>
        <p:txBody>
          <a:bodyPr>
            <a:normAutofit fontScale="90000"/>
          </a:bodyPr>
          <a:lstStyle/>
          <a:p>
            <a:r>
              <a:rPr lang="en-US" dirty="0"/>
              <a:t>More steps towards optimal training process</a:t>
            </a:r>
          </a:p>
        </p:txBody>
      </p:sp>
      <p:sp>
        <p:nvSpPr>
          <p:cNvPr id="5" name="Content Placeholder 4"/>
          <p:cNvSpPr>
            <a:spLocks noGrp="1"/>
          </p:cNvSpPr>
          <p:nvPr>
            <p:ph idx="1"/>
          </p:nvPr>
        </p:nvSpPr>
        <p:spPr>
          <a:xfrm>
            <a:off x="609600" y="1844699"/>
            <a:ext cx="10972800" cy="1584301"/>
          </a:xfrm>
        </p:spPr>
        <p:txBody>
          <a:bodyPr>
            <a:normAutofit/>
          </a:bodyPr>
          <a:lstStyle/>
          <a:p>
            <a:pPr marL="0" indent="0">
              <a:buNone/>
            </a:pPr>
            <a:r>
              <a:rPr lang="en-US" sz="2800" dirty="0"/>
              <a:t>Experimenting with the Adversarial Learning settings (nowadays popular deep learning algorithm)</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pic>
        <p:nvPicPr>
          <p:cNvPr id="8" name="Google Shape;161;p5">
            <a:extLst>
              <a:ext uri="{FF2B5EF4-FFF2-40B4-BE49-F238E27FC236}">
                <a16:creationId xmlns:a16="http://schemas.microsoft.com/office/drawing/2014/main" xmlns="" id="{BFAE77C2-4C81-0046-9D3B-98A7766F818C}"/>
              </a:ext>
            </a:extLst>
          </p:cNvPr>
          <p:cNvPicPr preferRelativeResize="0"/>
          <p:nvPr/>
        </p:nvPicPr>
        <p:blipFill rotWithShape="1">
          <a:blip r:embed="rId4">
            <a:alphaModFix/>
          </a:blip>
          <a:srcRect l="6405" t="2826" r="5364" b="3258"/>
          <a:stretch/>
        </p:blipFill>
        <p:spPr>
          <a:xfrm>
            <a:off x="8106350" y="4691219"/>
            <a:ext cx="2503850" cy="1773950"/>
          </a:xfrm>
          <a:prstGeom prst="rect">
            <a:avLst/>
          </a:prstGeom>
          <a:noFill/>
          <a:ln>
            <a:noFill/>
          </a:ln>
        </p:spPr>
      </p:pic>
      <p:pic>
        <p:nvPicPr>
          <p:cNvPr id="9" name="Google Shape;162;p5">
            <a:extLst>
              <a:ext uri="{FF2B5EF4-FFF2-40B4-BE49-F238E27FC236}">
                <a16:creationId xmlns:a16="http://schemas.microsoft.com/office/drawing/2014/main" xmlns="" id="{2B51421C-2F7A-B346-9AF8-D1C1D2AED131}"/>
              </a:ext>
            </a:extLst>
          </p:cNvPr>
          <p:cNvPicPr preferRelativeResize="0"/>
          <p:nvPr/>
        </p:nvPicPr>
        <p:blipFill>
          <a:blip r:embed="rId5">
            <a:alphaModFix/>
          </a:blip>
          <a:stretch>
            <a:fillRect/>
          </a:stretch>
        </p:blipFill>
        <p:spPr>
          <a:xfrm>
            <a:off x="9839300" y="4349525"/>
            <a:ext cx="1087820" cy="1200350"/>
          </a:xfrm>
          <a:prstGeom prst="rect">
            <a:avLst/>
          </a:prstGeom>
          <a:noFill/>
          <a:ln>
            <a:noFill/>
          </a:ln>
        </p:spPr>
      </p:pic>
    </p:spTree>
    <p:extLst>
      <p:ext uri="{BB962C8B-B14F-4D97-AF65-F5344CB8AC3E}">
        <p14:creationId xmlns:p14="http://schemas.microsoft.com/office/powerpoint/2010/main" val="300182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12</a:t>
            </a:fld>
            <a:endParaRPr lang="fi-FI" dirty="0"/>
          </a:p>
        </p:txBody>
      </p:sp>
      <p:sp>
        <p:nvSpPr>
          <p:cNvPr id="4" name="Title 3"/>
          <p:cNvSpPr>
            <a:spLocks noGrp="1"/>
          </p:cNvSpPr>
          <p:nvPr>
            <p:ph type="title"/>
          </p:nvPr>
        </p:nvSpPr>
        <p:spPr/>
        <p:txBody>
          <a:bodyPr/>
          <a:lstStyle/>
          <a:p>
            <a:r>
              <a:rPr lang="en-US" dirty="0"/>
              <a:t>Adversarial learning in a nutshell</a:t>
            </a:r>
          </a:p>
        </p:txBody>
      </p:sp>
      <p:sp>
        <p:nvSpPr>
          <p:cNvPr id="5" name="Content Placeholder 4"/>
          <p:cNvSpPr>
            <a:spLocks noGrp="1"/>
          </p:cNvSpPr>
          <p:nvPr>
            <p:ph idx="1"/>
          </p:nvPr>
        </p:nvSpPr>
        <p:spPr>
          <a:xfrm>
            <a:off x="609600" y="1844699"/>
            <a:ext cx="10972800" cy="2727301"/>
          </a:xfrm>
        </p:spPr>
        <p:txBody>
          <a:bodyPr>
            <a:normAutofit fontScale="77500" lnSpcReduction="20000"/>
          </a:bodyPr>
          <a:lstStyle/>
          <a:p>
            <a:pPr marL="0" indent="0">
              <a:buNone/>
            </a:pPr>
            <a:r>
              <a:rPr lang="en-US" dirty="0"/>
              <a:t>Adversarial method works as a system of two neural networks: </a:t>
            </a:r>
          </a:p>
          <a:p>
            <a:r>
              <a:rPr lang="en-US" dirty="0"/>
              <a:t>“generator” produces fake prototypes of intended class</a:t>
            </a:r>
          </a:p>
          <a:p>
            <a:r>
              <a:rPr lang="en-US" dirty="0"/>
              <a:t>“discriminator” tries to uncover fake by evaluating how well prototype fits the distribution of real prototypes of given class. </a:t>
            </a:r>
          </a:p>
          <a:p>
            <a:endParaRPr lang="en-US" dirty="0"/>
          </a:p>
          <a:p>
            <a:pPr marL="0" indent="0">
              <a:buNone/>
            </a:pPr>
            <a:r>
              <a:rPr lang="en-US" dirty="0"/>
              <a:t>During training process, both networks are co-evolving up to perfectness in performing their conflicting objectives.</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grpSp>
        <p:nvGrpSpPr>
          <p:cNvPr id="7" name="Group 6">
            <a:extLst>
              <a:ext uri="{FF2B5EF4-FFF2-40B4-BE49-F238E27FC236}">
                <a16:creationId xmlns:a16="http://schemas.microsoft.com/office/drawing/2014/main" xmlns="" id="{7FD7FA87-2B80-EA46-964C-6DD135EFF02B}"/>
              </a:ext>
            </a:extLst>
          </p:cNvPr>
          <p:cNvGrpSpPr/>
          <p:nvPr/>
        </p:nvGrpSpPr>
        <p:grpSpPr>
          <a:xfrm>
            <a:off x="698025" y="4761616"/>
            <a:ext cx="10022576" cy="1620225"/>
            <a:chOff x="1002825" y="4981750"/>
            <a:chExt cx="9403201" cy="1620225"/>
          </a:xfrm>
        </p:grpSpPr>
        <p:sp>
          <p:nvSpPr>
            <p:cNvPr id="8" name="Google Shape;169;p6">
              <a:extLst>
                <a:ext uri="{FF2B5EF4-FFF2-40B4-BE49-F238E27FC236}">
                  <a16:creationId xmlns:a16="http://schemas.microsoft.com/office/drawing/2014/main" xmlns="" id="{60F5FE5D-1065-8B49-9B6D-C3BA1097383D}"/>
                </a:ext>
              </a:extLst>
            </p:cNvPr>
            <p:cNvSpPr/>
            <p:nvPr/>
          </p:nvSpPr>
          <p:spPr>
            <a:xfrm>
              <a:off x="1002825" y="4981750"/>
              <a:ext cx="1293950" cy="727850"/>
            </a:xfrm>
            <a:prstGeom prst="flowChartProcess">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Generator</a:t>
              </a:r>
              <a:endParaRPr sz="1800" dirty="0"/>
            </a:p>
          </p:txBody>
        </p:sp>
        <p:sp>
          <p:nvSpPr>
            <p:cNvPr id="9" name="Google Shape;170;p6">
              <a:extLst>
                <a:ext uri="{FF2B5EF4-FFF2-40B4-BE49-F238E27FC236}">
                  <a16:creationId xmlns:a16="http://schemas.microsoft.com/office/drawing/2014/main" xmlns="" id="{04220552-56EF-BA40-805A-02FFCD043C9C}"/>
                </a:ext>
              </a:extLst>
            </p:cNvPr>
            <p:cNvSpPr/>
            <p:nvPr/>
          </p:nvSpPr>
          <p:spPr>
            <a:xfrm>
              <a:off x="3443925" y="4981750"/>
              <a:ext cx="1293950" cy="72785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Fake prototype</a:t>
              </a:r>
              <a:endParaRPr sz="1800" dirty="0"/>
            </a:p>
          </p:txBody>
        </p:sp>
        <p:sp>
          <p:nvSpPr>
            <p:cNvPr id="10" name="Google Shape;171;p6">
              <a:extLst>
                <a:ext uri="{FF2B5EF4-FFF2-40B4-BE49-F238E27FC236}">
                  <a16:creationId xmlns:a16="http://schemas.microsoft.com/office/drawing/2014/main" xmlns="" id="{C1434718-C8CC-C144-96A0-772B890F07E2}"/>
                </a:ext>
              </a:extLst>
            </p:cNvPr>
            <p:cNvSpPr/>
            <p:nvPr/>
          </p:nvSpPr>
          <p:spPr>
            <a:xfrm>
              <a:off x="3443925" y="5874125"/>
              <a:ext cx="1293950" cy="72785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t>Real prototype</a:t>
              </a:r>
              <a:endParaRPr sz="1800"/>
            </a:p>
          </p:txBody>
        </p:sp>
        <p:sp>
          <p:nvSpPr>
            <p:cNvPr id="11" name="Google Shape;172;p6">
              <a:extLst>
                <a:ext uri="{FF2B5EF4-FFF2-40B4-BE49-F238E27FC236}">
                  <a16:creationId xmlns:a16="http://schemas.microsoft.com/office/drawing/2014/main" xmlns="" id="{DAA0E6B6-FCDD-3D4B-81BE-00A9C07E195F}"/>
                </a:ext>
              </a:extLst>
            </p:cNvPr>
            <p:cNvSpPr/>
            <p:nvPr/>
          </p:nvSpPr>
          <p:spPr>
            <a:xfrm>
              <a:off x="5885025" y="5441475"/>
              <a:ext cx="1571425" cy="727850"/>
            </a:xfrm>
            <a:prstGeom prst="flowChartProcess">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Discriminator</a:t>
              </a:r>
              <a:endParaRPr sz="1800" dirty="0"/>
            </a:p>
          </p:txBody>
        </p:sp>
        <p:sp>
          <p:nvSpPr>
            <p:cNvPr id="12" name="Google Shape;173;p6">
              <a:extLst>
                <a:ext uri="{FF2B5EF4-FFF2-40B4-BE49-F238E27FC236}">
                  <a16:creationId xmlns:a16="http://schemas.microsoft.com/office/drawing/2014/main" xmlns="" id="{DC425307-140A-8246-A4B2-F8DEE87CAFEA}"/>
                </a:ext>
              </a:extLst>
            </p:cNvPr>
            <p:cNvSpPr txBox="1"/>
            <p:nvPr/>
          </p:nvSpPr>
          <p:spPr>
            <a:xfrm>
              <a:off x="8603600" y="5874150"/>
              <a:ext cx="1571400" cy="7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Fake</a:t>
              </a:r>
              <a:endParaRPr sz="1800"/>
            </a:p>
            <a:p>
              <a:pPr marL="0" lvl="0" indent="0" algn="l" rtl="0">
                <a:spcBef>
                  <a:spcPts val="0"/>
                </a:spcBef>
                <a:spcAft>
                  <a:spcPts val="0"/>
                </a:spcAft>
                <a:buNone/>
              </a:pPr>
              <a:r>
                <a:rPr lang="en-US" sz="1800"/>
                <a:t>prototype</a:t>
              </a:r>
              <a:endParaRPr sz="1800"/>
            </a:p>
          </p:txBody>
        </p:sp>
        <p:cxnSp>
          <p:nvCxnSpPr>
            <p:cNvPr id="13" name="Google Shape;174;p6">
              <a:extLst>
                <a:ext uri="{FF2B5EF4-FFF2-40B4-BE49-F238E27FC236}">
                  <a16:creationId xmlns:a16="http://schemas.microsoft.com/office/drawing/2014/main" xmlns="" id="{5CEBF595-A399-E446-8501-0FE1B3282814}"/>
                </a:ext>
              </a:extLst>
            </p:cNvPr>
            <p:cNvCxnSpPr>
              <a:stCxn id="8" idx="3"/>
              <a:endCxn id="9" idx="1"/>
            </p:cNvCxnSpPr>
            <p:nvPr/>
          </p:nvCxnSpPr>
          <p:spPr>
            <a:xfrm>
              <a:off x="2296775" y="5345675"/>
              <a:ext cx="1147200" cy="0"/>
            </a:xfrm>
            <a:prstGeom prst="straightConnector1">
              <a:avLst/>
            </a:prstGeom>
            <a:noFill/>
            <a:ln w="38100" cap="flat" cmpd="sng">
              <a:solidFill>
                <a:schemeClr val="dk2"/>
              </a:solidFill>
              <a:prstDash val="solid"/>
              <a:round/>
              <a:headEnd type="none" w="med" len="med"/>
              <a:tailEnd type="triangle" w="med" len="med"/>
            </a:ln>
          </p:spPr>
        </p:cxnSp>
        <p:cxnSp>
          <p:nvCxnSpPr>
            <p:cNvPr id="14" name="Google Shape;175;p6">
              <a:extLst>
                <a:ext uri="{FF2B5EF4-FFF2-40B4-BE49-F238E27FC236}">
                  <a16:creationId xmlns:a16="http://schemas.microsoft.com/office/drawing/2014/main" xmlns="" id="{EA866E12-6ACC-5740-B057-BCCFC371200C}"/>
                </a:ext>
              </a:extLst>
            </p:cNvPr>
            <p:cNvCxnSpPr>
              <a:stCxn id="9" idx="3"/>
              <a:endCxn id="11" idx="1"/>
            </p:cNvCxnSpPr>
            <p:nvPr/>
          </p:nvCxnSpPr>
          <p:spPr>
            <a:xfrm>
              <a:off x="4737875" y="5345675"/>
              <a:ext cx="1147200" cy="459600"/>
            </a:xfrm>
            <a:prstGeom prst="straightConnector1">
              <a:avLst/>
            </a:prstGeom>
            <a:noFill/>
            <a:ln w="38100" cap="flat" cmpd="sng">
              <a:solidFill>
                <a:schemeClr val="dk2"/>
              </a:solidFill>
              <a:prstDash val="solid"/>
              <a:round/>
              <a:headEnd type="none" w="med" len="med"/>
              <a:tailEnd type="triangle" w="med" len="med"/>
            </a:ln>
          </p:spPr>
        </p:cxnSp>
        <p:cxnSp>
          <p:nvCxnSpPr>
            <p:cNvPr id="15" name="Google Shape;176;p6">
              <a:extLst>
                <a:ext uri="{FF2B5EF4-FFF2-40B4-BE49-F238E27FC236}">
                  <a16:creationId xmlns:a16="http://schemas.microsoft.com/office/drawing/2014/main" xmlns="" id="{B7CA54C3-9741-CD40-B5EF-DD4A5F3CC65B}"/>
                </a:ext>
              </a:extLst>
            </p:cNvPr>
            <p:cNvCxnSpPr>
              <a:cxnSpLocks/>
              <a:stCxn id="10" idx="3"/>
            </p:cNvCxnSpPr>
            <p:nvPr/>
          </p:nvCxnSpPr>
          <p:spPr>
            <a:xfrm flipV="1">
              <a:off x="4737876" y="5899216"/>
              <a:ext cx="1147148" cy="338834"/>
            </a:xfrm>
            <a:prstGeom prst="straightConnector1">
              <a:avLst/>
            </a:prstGeom>
            <a:noFill/>
            <a:ln w="38100" cap="flat" cmpd="sng">
              <a:solidFill>
                <a:schemeClr val="dk2"/>
              </a:solidFill>
              <a:prstDash val="solid"/>
              <a:round/>
              <a:headEnd type="none" w="med" len="med"/>
              <a:tailEnd type="triangle" w="med" len="med"/>
            </a:ln>
          </p:spPr>
        </p:cxnSp>
        <p:cxnSp>
          <p:nvCxnSpPr>
            <p:cNvPr id="16" name="Google Shape;177;p6">
              <a:extLst>
                <a:ext uri="{FF2B5EF4-FFF2-40B4-BE49-F238E27FC236}">
                  <a16:creationId xmlns:a16="http://schemas.microsoft.com/office/drawing/2014/main" xmlns="" id="{A2D947F8-A663-B441-89E2-74088085D314}"/>
                </a:ext>
              </a:extLst>
            </p:cNvPr>
            <p:cNvCxnSpPr>
              <a:stCxn id="11" idx="3"/>
              <a:endCxn id="12" idx="1"/>
            </p:cNvCxnSpPr>
            <p:nvPr/>
          </p:nvCxnSpPr>
          <p:spPr>
            <a:xfrm>
              <a:off x="7456450" y="5805400"/>
              <a:ext cx="1147200" cy="432600"/>
            </a:xfrm>
            <a:prstGeom prst="straightConnector1">
              <a:avLst/>
            </a:prstGeom>
            <a:noFill/>
            <a:ln w="38100" cap="flat" cmpd="sng">
              <a:solidFill>
                <a:schemeClr val="dk2"/>
              </a:solidFill>
              <a:prstDash val="solid"/>
              <a:round/>
              <a:headEnd type="none" w="med" len="med"/>
              <a:tailEnd type="triangle" w="med" len="med"/>
            </a:ln>
          </p:spPr>
        </p:cxnSp>
        <p:sp>
          <p:nvSpPr>
            <p:cNvPr id="17" name="Google Shape;178;p6">
              <a:extLst>
                <a:ext uri="{FF2B5EF4-FFF2-40B4-BE49-F238E27FC236}">
                  <a16:creationId xmlns:a16="http://schemas.microsoft.com/office/drawing/2014/main" xmlns="" id="{21A4AAF2-00E6-234A-B032-C50DA94ED823}"/>
                </a:ext>
              </a:extLst>
            </p:cNvPr>
            <p:cNvSpPr txBox="1"/>
            <p:nvPr/>
          </p:nvSpPr>
          <p:spPr>
            <a:xfrm>
              <a:off x="8603600" y="4981788"/>
              <a:ext cx="1571400" cy="7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Real</a:t>
              </a:r>
              <a:endParaRPr sz="1800"/>
            </a:p>
            <a:p>
              <a:pPr marL="0" lvl="0" indent="0" algn="l" rtl="0">
                <a:spcBef>
                  <a:spcPts val="0"/>
                </a:spcBef>
                <a:spcAft>
                  <a:spcPts val="0"/>
                </a:spcAft>
                <a:buNone/>
              </a:pPr>
              <a:r>
                <a:rPr lang="en-US" sz="1800"/>
                <a:t>prototype</a:t>
              </a:r>
              <a:endParaRPr sz="1800"/>
            </a:p>
          </p:txBody>
        </p:sp>
        <p:cxnSp>
          <p:nvCxnSpPr>
            <p:cNvPr id="18" name="Google Shape;179;p6">
              <a:extLst>
                <a:ext uri="{FF2B5EF4-FFF2-40B4-BE49-F238E27FC236}">
                  <a16:creationId xmlns:a16="http://schemas.microsoft.com/office/drawing/2014/main" xmlns="" id="{FE28DC95-1E33-7E41-A856-BD5F36208FDE}"/>
                </a:ext>
              </a:extLst>
            </p:cNvPr>
            <p:cNvCxnSpPr>
              <a:stCxn id="11" idx="3"/>
              <a:endCxn id="17" idx="1"/>
            </p:cNvCxnSpPr>
            <p:nvPr/>
          </p:nvCxnSpPr>
          <p:spPr>
            <a:xfrm rot="10800000" flipH="1">
              <a:off x="7456450" y="5345800"/>
              <a:ext cx="1147200" cy="459600"/>
            </a:xfrm>
            <a:prstGeom prst="straightConnector1">
              <a:avLst/>
            </a:prstGeom>
            <a:noFill/>
            <a:ln w="38100" cap="flat" cmpd="sng">
              <a:solidFill>
                <a:schemeClr val="dk2"/>
              </a:solidFill>
              <a:prstDash val="solid"/>
              <a:round/>
              <a:headEnd type="none" w="med" len="med"/>
              <a:tailEnd type="triangle" w="med" len="med"/>
            </a:ln>
          </p:spPr>
        </p:cxnSp>
        <p:pic>
          <p:nvPicPr>
            <p:cNvPr id="19" name="Google Shape;180;p6">
              <a:extLst>
                <a:ext uri="{FF2B5EF4-FFF2-40B4-BE49-F238E27FC236}">
                  <a16:creationId xmlns:a16="http://schemas.microsoft.com/office/drawing/2014/main" xmlns="" id="{A9301C88-F213-DC41-BA32-CF3B678FE1F3}"/>
                </a:ext>
              </a:extLst>
            </p:cNvPr>
            <p:cNvPicPr preferRelativeResize="0"/>
            <p:nvPr/>
          </p:nvPicPr>
          <p:blipFill rotWithShape="1">
            <a:blip r:embed="rId3">
              <a:alphaModFix/>
            </a:blip>
            <a:srcRect l="49632"/>
            <a:stretch/>
          </p:blipFill>
          <p:spPr>
            <a:xfrm>
              <a:off x="9725925" y="5874175"/>
              <a:ext cx="680099" cy="675125"/>
            </a:xfrm>
            <a:prstGeom prst="rect">
              <a:avLst/>
            </a:prstGeom>
            <a:noFill/>
            <a:ln>
              <a:noFill/>
            </a:ln>
          </p:spPr>
        </p:pic>
        <p:pic>
          <p:nvPicPr>
            <p:cNvPr id="20" name="Google Shape;181;p6">
              <a:extLst>
                <a:ext uri="{FF2B5EF4-FFF2-40B4-BE49-F238E27FC236}">
                  <a16:creationId xmlns:a16="http://schemas.microsoft.com/office/drawing/2014/main" xmlns="" id="{CF0BF6E2-6244-AB48-AD6D-5936A0A7179A}"/>
                </a:ext>
              </a:extLst>
            </p:cNvPr>
            <p:cNvPicPr preferRelativeResize="0"/>
            <p:nvPr/>
          </p:nvPicPr>
          <p:blipFill rotWithShape="1">
            <a:blip r:embed="rId3">
              <a:alphaModFix/>
            </a:blip>
            <a:srcRect r="49632"/>
            <a:stretch/>
          </p:blipFill>
          <p:spPr>
            <a:xfrm>
              <a:off x="9725925" y="5008138"/>
              <a:ext cx="680101" cy="675100"/>
            </a:xfrm>
            <a:prstGeom prst="rect">
              <a:avLst/>
            </a:prstGeom>
            <a:noFill/>
            <a:ln>
              <a:noFill/>
            </a:ln>
          </p:spPr>
        </p:pic>
      </p:grpSp>
      <p:pic>
        <p:nvPicPr>
          <p:cNvPr id="23" name="Picture 22">
            <a:extLst>
              <a:ext uri="{FF2B5EF4-FFF2-40B4-BE49-F238E27FC236}">
                <a16:creationId xmlns:a16="http://schemas.microsoft.com/office/drawing/2014/main" xmlns="" id="{FAD0E246-99A5-3846-B0F1-E271E62AFFC6}"/>
              </a:ext>
            </a:extLst>
          </p:cNvPr>
          <p:cNvPicPr>
            <a:picLocks noChangeAspect="1"/>
          </p:cNvPicPr>
          <p:nvPr/>
        </p:nvPicPr>
        <p:blipFill>
          <a:blip r:embed="rId4"/>
          <a:stretch>
            <a:fillRect/>
          </a:stretch>
        </p:blipFill>
        <p:spPr>
          <a:xfrm>
            <a:off x="8959145" y="604418"/>
            <a:ext cx="1575507" cy="1171531"/>
          </a:xfrm>
          <a:prstGeom prst="rect">
            <a:avLst/>
          </a:prstGeom>
        </p:spPr>
      </p:pic>
    </p:spTree>
    <p:extLst>
      <p:ext uri="{BB962C8B-B14F-4D97-AF65-F5344CB8AC3E}">
        <p14:creationId xmlns:p14="http://schemas.microsoft.com/office/powerpoint/2010/main" val="373737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13</a:t>
            </a:fld>
            <a:endParaRPr lang="fi-FI" dirty="0"/>
          </a:p>
        </p:txBody>
      </p:sp>
      <p:sp>
        <p:nvSpPr>
          <p:cNvPr id="4" name="Title 3"/>
          <p:cNvSpPr>
            <a:spLocks noGrp="1"/>
          </p:cNvSpPr>
          <p:nvPr>
            <p:ph type="title"/>
          </p:nvPr>
        </p:nvSpPr>
        <p:spPr/>
        <p:txBody>
          <a:bodyPr/>
          <a:lstStyle/>
          <a:p>
            <a:r>
              <a:rPr lang="en-US" dirty="0"/>
              <a:t>Threats for the AI</a:t>
            </a:r>
          </a:p>
        </p:txBody>
      </p:sp>
      <p:sp>
        <p:nvSpPr>
          <p:cNvPr id="5" name="Content Placeholder 4"/>
          <p:cNvSpPr>
            <a:spLocks noGrp="1"/>
          </p:cNvSpPr>
          <p:nvPr>
            <p:ph idx="1"/>
          </p:nvPr>
        </p:nvSpPr>
        <p:spPr/>
        <p:txBody>
          <a:bodyPr/>
          <a:lstStyle/>
          <a:p>
            <a:pPr marL="0" indent="0">
              <a:buNone/>
            </a:pPr>
            <a:r>
              <a:rPr lang="en-US" sz="3000" dirty="0"/>
              <a:t>Attacks on training process:</a:t>
            </a:r>
          </a:p>
          <a:p>
            <a:r>
              <a:rPr lang="en-US" sz="3000" dirty="0"/>
              <a:t>Data poisoning</a:t>
            </a:r>
          </a:p>
          <a:p>
            <a:r>
              <a:rPr lang="en-US" sz="3000" dirty="0"/>
              <a:t>Data evasion</a:t>
            </a:r>
          </a:p>
          <a:p>
            <a:endParaRPr lang="en-US" dirty="0"/>
          </a:p>
          <a:p>
            <a:pPr marL="0" indent="0">
              <a:buNone/>
            </a:pPr>
            <a:endParaRPr lang="en-US" dirty="0"/>
          </a:p>
          <a:p>
            <a:pPr marL="0" indent="0">
              <a:buNone/>
            </a:pPr>
            <a:r>
              <a:rPr lang="en-US" sz="3000" dirty="0"/>
              <a:t>Next steps:</a:t>
            </a:r>
          </a:p>
          <a:p>
            <a:pPr marL="0" indent="0">
              <a:buNone/>
            </a:pPr>
            <a:r>
              <a:rPr lang="en-US" sz="3000" dirty="0"/>
              <a:t>measure and learn estimating negative impact of data poisoning when target is not data itself but how it is selected and ordered</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pic>
        <p:nvPicPr>
          <p:cNvPr id="7" name="Google Shape;189;p7">
            <a:extLst>
              <a:ext uri="{FF2B5EF4-FFF2-40B4-BE49-F238E27FC236}">
                <a16:creationId xmlns:a16="http://schemas.microsoft.com/office/drawing/2014/main" xmlns="" id="{E12F11C8-E43D-7B47-AC9D-D7D257288044}"/>
              </a:ext>
            </a:extLst>
          </p:cNvPr>
          <p:cNvPicPr preferRelativeResize="0"/>
          <p:nvPr/>
        </p:nvPicPr>
        <p:blipFill>
          <a:blip r:embed="rId3">
            <a:alphaModFix/>
          </a:blip>
          <a:stretch>
            <a:fillRect/>
          </a:stretch>
        </p:blipFill>
        <p:spPr>
          <a:xfrm flipH="1">
            <a:off x="8810174" y="822323"/>
            <a:ext cx="2543625" cy="3674774"/>
          </a:xfrm>
          <a:prstGeom prst="rect">
            <a:avLst/>
          </a:prstGeom>
          <a:noFill/>
          <a:ln>
            <a:noFill/>
          </a:ln>
        </p:spPr>
      </p:pic>
      <p:pic>
        <p:nvPicPr>
          <p:cNvPr id="8" name="Google Shape;190;p7">
            <a:extLst>
              <a:ext uri="{FF2B5EF4-FFF2-40B4-BE49-F238E27FC236}">
                <a16:creationId xmlns:a16="http://schemas.microsoft.com/office/drawing/2014/main" xmlns="" id="{6D97342C-2800-A74B-BA6C-9F778F2CD730}"/>
              </a:ext>
            </a:extLst>
          </p:cNvPr>
          <p:cNvPicPr preferRelativeResize="0"/>
          <p:nvPr/>
        </p:nvPicPr>
        <p:blipFill>
          <a:blip r:embed="rId4">
            <a:alphaModFix/>
          </a:blip>
          <a:stretch>
            <a:fillRect/>
          </a:stretch>
        </p:blipFill>
        <p:spPr>
          <a:xfrm>
            <a:off x="5205975" y="2282823"/>
            <a:ext cx="2671450" cy="2270750"/>
          </a:xfrm>
          <a:prstGeom prst="rect">
            <a:avLst/>
          </a:prstGeom>
          <a:noFill/>
          <a:ln>
            <a:noFill/>
          </a:ln>
        </p:spPr>
      </p:pic>
    </p:spTree>
    <p:extLst>
      <p:ext uri="{BB962C8B-B14F-4D97-AF65-F5344CB8AC3E}">
        <p14:creationId xmlns:p14="http://schemas.microsoft.com/office/powerpoint/2010/main" val="2494845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14</a:t>
            </a:fld>
            <a:endParaRPr lang="fi-FI" dirty="0"/>
          </a:p>
        </p:txBody>
      </p:sp>
      <p:sp>
        <p:nvSpPr>
          <p:cNvPr id="4" name="Title 3"/>
          <p:cNvSpPr>
            <a:spLocks noGrp="1"/>
          </p:cNvSpPr>
          <p:nvPr>
            <p:ph type="title"/>
          </p:nvPr>
        </p:nvSpPr>
        <p:spPr/>
        <p:txBody>
          <a:bodyPr/>
          <a:lstStyle/>
          <a:p>
            <a:r>
              <a:rPr lang="en-US" dirty="0"/>
              <a:t>Digital Learning Assistant </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pic>
        <p:nvPicPr>
          <p:cNvPr id="9" name="Picture 8">
            <a:extLst>
              <a:ext uri="{FF2B5EF4-FFF2-40B4-BE49-F238E27FC236}">
                <a16:creationId xmlns:a16="http://schemas.microsoft.com/office/drawing/2014/main" xmlns="" id="{C47994F5-3D17-8E49-BBDE-BEC868E0EA36}"/>
              </a:ext>
            </a:extLst>
          </p:cNvPr>
          <p:cNvPicPr>
            <a:picLocks noChangeAspect="1"/>
          </p:cNvPicPr>
          <p:nvPr/>
        </p:nvPicPr>
        <p:blipFill>
          <a:blip r:embed="rId3"/>
          <a:stretch>
            <a:fillRect/>
          </a:stretch>
        </p:blipFill>
        <p:spPr>
          <a:xfrm>
            <a:off x="2676906" y="641131"/>
            <a:ext cx="8033852" cy="6008124"/>
          </a:xfrm>
          <a:prstGeom prst="rect">
            <a:avLst/>
          </a:prstGeom>
        </p:spPr>
      </p:pic>
    </p:spTree>
    <p:extLst>
      <p:ext uri="{BB962C8B-B14F-4D97-AF65-F5344CB8AC3E}">
        <p14:creationId xmlns:p14="http://schemas.microsoft.com/office/powerpoint/2010/main" val="335699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15</a:t>
            </a:fld>
            <a:endParaRPr lang="fi-FI" dirty="0"/>
          </a:p>
        </p:txBody>
      </p:sp>
      <p:sp>
        <p:nvSpPr>
          <p:cNvPr id="4" name="Title 3"/>
          <p:cNvSpPr>
            <a:spLocks noGrp="1"/>
          </p:cNvSpPr>
          <p:nvPr>
            <p:ph type="title"/>
          </p:nvPr>
        </p:nvSpPr>
        <p:spPr/>
        <p:txBody>
          <a:bodyPr/>
          <a:lstStyle/>
          <a:p>
            <a:r>
              <a:rPr lang="en-US" dirty="0"/>
              <a:t>Summary</a:t>
            </a:r>
          </a:p>
        </p:txBody>
      </p:sp>
      <p:sp>
        <p:nvSpPr>
          <p:cNvPr id="5" name="Content Placeholder 4"/>
          <p:cNvSpPr>
            <a:spLocks noGrp="1"/>
          </p:cNvSpPr>
          <p:nvPr>
            <p:ph idx="1"/>
          </p:nvPr>
        </p:nvSpPr>
        <p:spPr>
          <a:xfrm>
            <a:off x="5351594" y="4011843"/>
            <a:ext cx="6648908" cy="605168"/>
          </a:xfrm>
        </p:spPr>
        <p:txBody>
          <a:bodyPr>
            <a:normAutofit/>
          </a:bodyPr>
          <a:lstStyle/>
          <a:p>
            <a:pPr marL="0" indent="0">
              <a:buNone/>
            </a:pPr>
            <a:r>
              <a:rPr lang="en-US" sz="2600" dirty="0"/>
              <a:t>new optimal models for education process</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sp>
        <p:nvSpPr>
          <p:cNvPr id="7" name="Content Placeholder 4">
            <a:extLst>
              <a:ext uri="{FF2B5EF4-FFF2-40B4-BE49-F238E27FC236}">
                <a16:creationId xmlns:a16="http://schemas.microsoft.com/office/drawing/2014/main" xmlns="" id="{09D1D7C0-34FB-FB4D-840C-03A962329A8B}"/>
              </a:ext>
            </a:extLst>
          </p:cNvPr>
          <p:cNvSpPr txBox="1">
            <a:spLocks/>
          </p:cNvSpPr>
          <p:nvPr/>
        </p:nvSpPr>
        <p:spPr>
          <a:xfrm>
            <a:off x="749844" y="1609067"/>
            <a:ext cx="10972800" cy="690139"/>
          </a:xfrm>
          <a:prstGeom prst="rect">
            <a:avLst/>
          </a:prstGeom>
        </p:spPr>
        <p:txBody>
          <a:bodyPr vert="horz" lIns="91440" tIns="45720" rIns="91440" bIns="45720" rtlCol="0">
            <a:normAutofit/>
          </a:bodyPr>
          <a:lstStyle>
            <a:lvl1pPr marL="342891" indent="-342891" algn="l" defTabSz="457189"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32" indent="-285744" algn="l" defTabSz="457189" rtl="0" eaLnBrk="1" latinLnBrk="0" hangingPunct="1">
              <a:lnSpc>
                <a:spcPct val="100000"/>
              </a:lnSpc>
              <a:spcBef>
                <a:spcPts val="768"/>
              </a:spcBef>
              <a:buClr>
                <a:schemeClr val="accent1"/>
              </a:buClr>
              <a:buFontTx/>
              <a:buBlip>
                <a:blip r:embed="rId3"/>
              </a:buBlip>
              <a:defRPr sz="2800" kern="1200">
                <a:solidFill>
                  <a:schemeClr val="tx2"/>
                </a:solidFill>
                <a:latin typeface="Helvetica" pitchFamily="34" charset="0"/>
                <a:ea typeface="+mn-ea"/>
                <a:cs typeface="Helvetica"/>
              </a:defRPr>
            </a:lvl2pPr>
            <a:lvl3pPr marL="1144771" indent="-228594" algn="l" defTabSz="457189" rtl="0" eaLnBrk="1" latinLnBrk="0" hangingPunct="1">
              <a:lnSpc>
                <a:spcPct val="100000"/>
              </a:lnSpc>
              <a:spcBef>
                <a:spcPts val="768"/>
              </a:spcBef>
              <a:buClr>
                <a:schemeClr val="accent1"/>
              </a:buClr>
              <a:buSzPct val="80000"/>
              <a:buFontTx/>
              <a:buBlip>
                <a:blip r:embed="rId4"/>
              </a:buBlip>
              <a:defRPr sz="2400" kern="1200">
                <a:solidFill>
                  <a:schemeClr val="tx2"/>
                </a:solidFill>
                <a:latin typeface="Helvetica" pitchFamily="34" charset="0"/>
                <a:ea typeface="+mn-ea"/>
                <a:cs typeface="Helvetica"/>
              </a:defRPr>
            </a:lvl3pPr>
            <a:lvl4pPr marL="1600160"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349"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dirty="0"/>
              <a:t>Better knowledge of human teaching methods</a:t>
            </a:r>
          </a:p>
          <a:p>
            <a:endParaRPr lang="en-US" sz="2600" dirty="0"/>
          </a:p>
        </p:txBody>
      </p:sp>
      <p:sp>
        <p:nvSpPr>
          <p:cNvPr id="8" name="Content Placeholder 4">
            <a:extLst>
              <a:ext uri="{FF2B5EF4-FFF2-40B4-BE49-F238E27FC236}">
                <a16:creationId xmlns:a16="http://schemas.microsoft.com/office/drawing/2014/main" xmlns="" id="{A3D1103C-A5B5-C14B-B077-A44D8B1F7D4F}"/>
              </a:ext>
            </a:extLst>
          </p:cNvPr>
          <p:cNvSpPr txBox="1">
            <a:spLocks/>
          </p:cNvSpPr>
          <p:nvPr/>
        </p:nvSpPr>
        <p:spPr>
          <a:xfrm>
            <a:off x="514923" y="4783756"/>
            <a:ext cx="9919239" cy="549408"/>
          </a:xfrm>
          <a:prstGeom prst="rect">
            <a:avLst/>
          </a:prstGeom>
        </p:spPr>
        <p:txBody>
          <a:bodyPr vert="horz" lIns="91440" tIns="45720" rIns="91440" bIns="45720" rtlCol="0">
            <a:normAutofit/>
          </a:bodyPr>
          <a:lstStyle>
            <a:lvl1pPr marL="342891" indent="-342891" algn="l" defTabSz="457189"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32" indent="-285744" algn="l" defTabSz="457189" rtl="0" eaLnBrk="1" latinLnBrk="0" hangingPunct="1">
              <a:lnSpc>
                <a:spcPct val="100000"/>
              </a:lnSpc>
              <a:spcBef>
                <a:spcPts val="768"/>
              </a:spcBef>
              <a:buClr>
                <a:schemeClr val="accent1"/>
              </a:buClr>
              <a:buFontTx/>
              <a:buBlip>
                <a:blip r:embed="rId3"/>
              </a:buBlip>
              <a:defRPr sz="2800" kern="1200">
                <a:solidFill>
                  <a:schemeClr val="tx2"/>
                </a:solidFill>
                <a:latin typeface="Helvetica" pitchFamily="34" charset="0"/>
                <a:ea typeface="+mn-ea"/>
                <a:cs typeface="Helvetica"/>
              </a:defRPr>
            </a:lvl2pPr>
            <a:lvl3pPr marL="1144771" indent="-228594" algn="l" defTabSz="457189" rtl="0" eaLnBrk="1" latinLnBrk="0" hangingPunct="1">
              <a:lnSpc>
                <a:spcPct val="100000"/>
              </a:lnSpc>
              <a:spcBef>
                <a:spcPts val="768"/>
              </a:spcBef>
              <a:buClr>
                <a:schemeClr val="accent1"/>
              </a:buClr>
              <a:buSzPct val="80000"/>
              <a:buFontTx/>
              <a:buBlip>
                <a:blip r:embed="rId4"/>
              </a:buBlip>
              <a:defRPr sz="2400" kern="1200">
                <a:solidFill>
                  <a:schemeClr val="tx2"/>
                </a:solidFill>
                <a:latin typeface="Helvetica" pitchFamily="34" charset="0"/>
                <a:ea typeface="+mn-ea"/>
                <a:cs typeface="Helvetica"/>
              </a:defRPr>
            </a:lvl3pPr>
            <a:lvl4pPr marL="1600160"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349"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dirty="0"/>
              <a:t>development of learning process and intelligence of human and AI</a:t>
            </a:r>
          </a:p>
        </p:txBody>
      </p:sp>
      <p:grpSp>
        <p:nvGrpSpPr>
          <p:cNvPr id="9" name="Google Shape;204;g70ae7c6767_0_40">
            <a:extLst>
              <a:ext uri="{FF2B5EF4-FFF2-40B4-BE49-F238E27FC236}">
                <a16:creationId xmlns:a16="http://schemas.microsoft.com/office/drawing/2014/main" xmlns="" id="{F446D80B-7394-7A4C-9C7A-46ED552C12CE}"/>
              </a:ext>
            </a:extLst>
          </p:cNvPr>
          <p:cNvGrpSpPr/>
          <p:nvPr/>
        </p:nvGrpSpPr>
        <p:grpSpPr>
          <a:xfrm>
            <a:off x="731550" y="5434512"/>
            <a:ext cx="10728900" cy="957600"/>
            <a:chOff x="493025" y="5597650"/>
            <a:chExt cx="10728900" cy="957600"/>
          </a:xfrm>
        </p:grpSpPr>
        <p:sp>
          <p:nvSpPr>
            <p:cNvPr id="10" name="Google Shape;205;g70ae7c6767_0_40">
              <a:extLst>
                <a:ext uri="{FF2B5EF4-FFF2-40B4-BE49-F238E27FC236}">
                  <a16:creationId xmlns:a16="http://schemas.microsoft.com/office/drawing/2014/main" xmlns="" id="{0631F8B5-747D-BC41-8A65-653307F826AC}"/>
                </a:ext>
              </a:extLst>
            </p:cNvPr>
            <p:cNvSpPr/>
            <p:nvPr/>
          </p:nvSpPr>
          <p:spPr>
            <a:xfrm>
              <a:off x="493025" y="5597650"/>
              <a:ext cx="10728900" cy="9576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g70ae7c6767_0_40">
              <a:extLst>
                <a:ext uri="{FF2B5EF4-FFF2-40B4-BE49-F238E27FC236}">
                  <a16:creationId xmlns:a16="http://schemas.microsoft.com/office/drawing/2014/main" xmlns="" id="{727F6BBA-874B-5D4E-9C5C-F83738F00578}"/>
                </a:ext>
              </a:extLst>
            </p:cNvPr>
            <p:cNvSpPr/>
            <p:nvPr/>
          </p:nvSpPr>
          <p:spPr>
            <a:xfrm>
              <a:off x="4488150" y="5767625"/>
              <a:ext cx="1938900" cy="628200"/>
            </a:xfrm>
            <a:prstGeom prst="rightArrow">
              <a:avLst>
                <a:gd name="adj1" fmla="val 50000"/>
                <a:gd name="adj2" fmla="val 500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7;g70ae7c6767_0_40">
              <a:extLst>
                <a:ext uri="{FF2B5EF4-FFF2-40B4-BE49-F238E27FC236}">
                  <a16:creationId xmlns:a16="http://schemas.microsoft.com/office/drawing/2014/main" xmlns="" id="{5DE535C9-529A-2B45-BFD2-74506AE78FBF}"/>
                </a:ext>
              </a:extLst>
            </p:cNvPr>
            <p:cNvSpPr txBox="1"/>
            <p:nvPr/>
          </p:nvSpPr>
          <p:spPr>
            <a:xfrm>
              <a:off x="493025" y="5597650"/>
              <a:ext cx="3995100" cy="87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2800">
                  <a:solidFill>
                    <a:schemeClr val="dk1"/>
                  </a:solidFill>
                  <a:latin typeface="Calibri"/>
                  <a:ea typeface="Calibri"/>
                  <a:cs typeface="Calibri"/>
                  <a:sym typeface="Calibri"/>
                </a:rPr>
                <a:t>Development of the AI</a:t>
              </a:r>
              <a:endParaRPr>
                <a:latin typeface="Calibri"/>
                <a:ea typeface="Calibri"/>
                <a:cs typeface="Calibri"/>
                <a:sym typeface="Calibri"/>
              </a:endParaRPr>
            </a:p>
          </p:txBody>
        </p:sp>
        <p:sp>
          <p:nvSpPr>
            <p:cNvPr id="13" name="Google Shape;208;g70ae7c6767_0_40">
              <a:extLst>
                <a:ext uri="{FF2B5EF4-FFF2-40B4-BE49-F238E27FC236}">
                  <a16:creationId xmlns:a16="http://schemas.microsoft.com/office/drawing/2014/main" xmlns="" id="{4FF08217-EE43-3B4F-BB3B-04A0A7779D60}"/>
                </a:ext>
              </a:extLst>
            </p:cNvPr>
            <p:cNvSpPr txBox="1"/>
            <p:nvPr/>
          </p:nvSpPr>
          <p:spPr>
            <a:xfrm>
              <a:off x="6745175" y="5597650"/>
              <a:ext cx="4476600" cy="87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2800">
                  <a:solidFill>
                    <a:schemeClr val="dk1"/>
                  </a:solidFill>
                  <a:latin typeface="Calibri"/>
                  <a:ea typeface="Calibri"/>
                  <a:cs typeface="Calibri"/>
                  <a:sym typeface="Calibri"/>
                </a:rPr>
                <a:t>Fast development of humans</a:t>
              </a:r>
              <a:endParaRPr>
                <a:latin typeface="Calibri"/>
                <a:ea typeface="Calibri"/>
                <a:cs typeface="Calibri"/>
                <a:sym typeface="Calibri"/>
              </a:endParaRPr>
            </a:p>
          </p:txBody>
        </p:sp>
      </p:grpSp>
      <p:grpSp>
        <p:nvGrpSpPr>
          <p:cNvPr id="15" name="Google Shape;210;g70ae7c6767_0_40">
            <a:extLst>
              <a:ext uri="{FF2B5EF4-FFF2-40B4-BE49-F238E27FC236}">
                <a16:creationId xmlns:a16="http://schemas.microsoft.com/office/drawing/2014/main" xmlns="" id="{2628B0CC-388C-A547-8E2E-23401FD5F2FA}"/>
              </a:ext>
            </a:extLst>
          </p:cNvPr>
          <p:cNvGrpSpPr/>
          <p:nvPr/>
        </p:nvGrpSpPr>
        <p:grpSpPr>
          <a:xfrm>
            <a:off x="3587313" y="2172725"/>
            <a:ext cx="2172974" cy="1847050"/>
            <a:chOff x="5114900" y="2293700"/>
            <a:chExt cx="2172974" cy="1847050"/>
          </a:xfrm>
        </p:grpSpPr>
        <p:pic>
          <p:nvPicPr>
            <p:cNvPr id="16" name="Google Shape;211;g70ae7c6767_0_40">
              <a:extLst>
                <a:ext uri="{FF2B5EF4-FFF2-40B4-BE49-F238E27FC236}">
                  <a16:creationId xmlns:a16="http://schemas.microsoft.com/office/drawing/2014/main" xmlns="" id="{E8BEF39C-7B86-8F4A-832D-76818E7871FB}"/>
                </a:ext>
              </a:extLst>
            </p:cNvPr>
            <p:cNvPicPr preferRelativeResize="0"/>
            <p:nvPr/>
          </p:nvPicPr>
          <p:blipFill>
            <a:blip r:embed="rId5">
              <a:alphaModFix/>
            </a:blip>
            <a:stretch>
              <a:fillRect/>
            </a:stretch>
          </p:blipFill>
          <p:spPr>
            <a:xfrm>
              <a:off x="5114900" y="2293700"/>
              <a:ext cx="2172974" cy="1847050"/>
            </a:xfrm>
            <a:prstGeom prst="rect">
              <a:avLst/>
            </a:prstGeom>
            <a:noFill/>
            <a:ln>
              <a:noFill/>
            </a:ln>
          </p:spPr>
        </p:pic>
        <p:sp>
          <p:nvSpPr>
            <p:cNvPr id="17" name="Google Shape;212;g70ae7c6767_0_40">
              <a:extLst>
                <a:ext uri="{FF2B5EF4-FFF2-40B4-BE49-F238E27FC236}">
                  <a16:creationId xmlns:a16="http://schemas.microsoft.com/office/drawing/2014/main" xmlns="" id="{3FDE5AEA-E486-DC4A-9C48-45F2C9D4E8EF}"/>
                </a:ext>
              </a:extLst>
            </p:cNvPr>
            <p:cNvSpPr txBox="1"/>
            <p:nvPr/>
          </p:nvSpPr>
          <p:spPr>
            <a:xfrm>
              <a:off x="5622400" y="2418050"/>
              <a:ext cx="1158000" cy="1325700"/>
            </a:xfrm>
            <a:prstGeom prst="rect">
              <a:avLst/>
            </a:prstGeom>
            <a:noFill/>
            <a:ln>
              <a:noFill/>
            </a:ln>
            <a:effectLst>
              <a:outerShdw blurRad="171450" dist="85725" dir="1800000" algn="bl" rotWithShape="0">
                <a:srgbClr val="FFFFFF"/>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7200" b="1">
                  <a:latin typeface="Calibri"/>
                  <a:ea typeface="Calibri"/>
                  <a:cs typeface="Calibri"/>
                  <a:sym typeface="Calibri"/>
                </a:rPr>
                <a:t>AI</a:t>
              </a:r>
              <a:endParaRPr sz="7200" b="1">
                <a:latin typeface="Calibri"/>
                <a:ea typeface="Calibri"/>
                <a:cs typeface="Calibri"/>
                <a:sym typeface="Calibri"/>
              </a:endParaRPr>
            </a:p>
          </p:txBody>
        </p:sp>
      </p:grpSp>
      <p:sp>
        <p:nvSpPr>
          <p:cNvPr id="18" name="Google Shape;213;g70ae7c6767_0_40">
            <a:extLst>
              <a:ext uri="{FF2B5EF4-FFF2-40B4-BE49-F238E27FC236}">
                <a16:creationId xmlns:a16="http://schemas.microsoft.com/office/drawing/2014/main" xmlns="" id="{844EA473-7F55-BC45-9DDD-F893A57ACAD3}"/>
              </a:ext>
            </a:extLst>
          </p:cNvPr>
          <p:cNvSpPr/>
          <p:nvPr/>
        </p:nvSpPr>
        <p:spPr>
          <a:xfrm rot="10800000" flipH="1">
            <a:off x="1915050" y="2025975"/>
            <a:ext cx="1532700" cy="1097100"/>
          </a:xfrm>
          <a:prstGeom prst="bentArrow">
            <a:avLst>
              <a:gd name="adj1" fmla="val 25000"/>
              <a:gd name="adj2" fmla="val 25000"/>
              <a:gd name="adj3" fmla="val 25000"/>
              <a:gd name="adj4" fmla="val 4375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4;g70ae7c6767_0_40">
            <a:extLst>
              <a:ext uri="{FF2B5EF4-FFF2-40B4-BE49-F238E27FC236}">
                <a16:creationId xmlns:a16="http://schemas.microsoft.com/office/drawing/2014/main" xmlns="" id="{37EF5E0D-97A7-7A4F-BAEB-63ADEEBC479F}"/>
              </a:ext>
            </a:extLst>
          </p:cNvPr>
          <p:cNvSpPr/>
          <p:nvPr/>
        </p:nvSpPr>
        <p:spPr>
          <a:xfrm rot="5400000">
            <a:off x="5816625" y="2721375"/>
            <a:ext cx="1248900" cy="1082700"/>
          </a:xfrm>
          <a:prstGeom prst="bentArrow">
            <a:avLst>
              <a:gd name="adj1" fmla="val 25000"/>
              <a:gd name="adj2" fmla="val 23735"/>
              <a:gd name="adj3" fmla="val 25000"/>
              <a:gd name="adj4" fmla="val 4375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g70ae7c6767_0_40">
            <a:extLst>
              <a:ext uri="{FF2B5EF4-FFF2-40B4-BE49-F238E27FC236}">
                <a16:creationId xmlns:a16="http://schemas.microsoft.com/office/drawing/2014/main" xmlns="" id="{A9B27E7C-DE73-8F4E-9FB7-1AE7C46D8699}"/>
              </a:ext>
            </a:extLst>
          </p:cNvPr>
          <p:cNvSpPr/>
          <p:nvPr/>
        </p:nvSpPr>
        <p:spPr>
          <a:xfrm rot="10800000">
            <a:off x="10394175" y="4464143"/>
            <a:ext cx="1086600" cy="776400"/>
          </a:xfrm>
          <a:prstGeom prst="bentArrow">
            <a:avLst>
              <a:gd name="adj1" fmla="val 25000"/>
              <a:gd name="adj2" fmla="val 25000"/>
              <a:gd name="adj3" fmla="val 25000"/>
              <a:gd name="adj4" fmla="val 4375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Picture 21">
            <a:extLst>
              <a:ext uri="{FF2B5EF4-FFF2-40B4-BE49-F238E27FC236}">
                <a16:creationId xmlns:a16="http://schemas.microsoft.com/office/drawing/2014/main" xmlns="" id="{EF4072F2-12BE-5E4D-A43D-0D96F3474C7D}"/>
              </a:ext>
            </a:extLst>
          </p:cNvPr>
          <p:cNvPicPr>
            <a:picLocks noChangeAspect="1"/>
          </p:cNvPicPr>
          <p:nvPr/>
        </p:nvPicPr>
        <p:blipFill>
          <a:blip r:embed="rId6"/>
          <a:stretch>
            <a:fillRect/>
          </a:stretch>
        </p:blipFill>
        <p:spPr>
          <a:xfrm>
            <a:off x="8311612" y="745418"/>
            <a:ext cx="2924516" cy="2924516"/>
          </a:xfrm>
          <a:prstGeom prst="rect">
            <a:avLst/>
          </a:prstGeom>
        </p:spPr>
      </p:pic>
    </p:spTree>
    <p:extLst>
      <p:ext uri="{BB962C8B-B14F-4D97-AF65-F5344CB8AC3E}">
        <p14:creationId xmlns:p14="http://schemas.microsoft.com/office/powerpoint/2010/main" val="2389762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16</a:t>
            </a:fld>
            <a:endParaRPr lang="fi-FI" dirty="0"/>
          </a:p>
        </p:txBody>
      </p:sp>
      <p:sp>
        <p:nvSpPr>
          <p:cNvPr id="4" name="Title 3"/>
          <p:cNvSpPr>
            <a:spLocks noGrp="1"/>
          </p:cNvSpPr>
          <p:nvPr>
            <p:ph type="title"/>
          </p:nvPr>
        </p:nvSpPr>
        <p:spPr/>
        <p:txBody>
          <a:bodyPr/>
          <a:lstStyle/>
          <a:p>
            <a:r>
              <a:rPr lang="en-US" dirty="0"/>
              <a:t>Questions?</a:t>
            </a:r>
          </a:p>
        </p:txBody>
      </p:sp>
      <p:sp>
        <p:nvSpPr>
          <p:cNvPr id="5" name="Content Placeholder 4"/>
          <p:cNvSpPr>
            <a:spLocks noGrp="1"/>
          </p:cNvSpPr>
          <p:nvPr>
            <p:ph idx="1"/>
          </p:nvPr>
        </p:nvSpPr>
        <p:spPr>
          <a:xfrm>
            <a:off x="609600" y="1844700"/>
            <a:ext cx="5486400" cy="937626"/>
          </a:xfrm>
        </p:spPr>
        <p:txBody>
          <a:bodyPr/>
          <a:lstStyle/>
          <a:p>
            <a:pPr marL="0" indent="0">
              <a:buNone/>
            </a:pPr>
            <a:r>
              <a:rPr lang="en-US" dirty="0"/>
              <a:t>Thank you for your attention!</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sp>
        <p:nvSpPr>
          <p:cNvPr id="7" name="Content Placeholder 4">
            <a:extLst>
              <a:ext uri="{FF2B5EF4-FFF2-40B4-BE49-F238E27FC236}">
                <a16:creationId xmlns:a16="http://schemas.microsoft.com/office/drawing/2014/main" xmlns="" id="{FC612C3A-9266-1849-8941-587BDE343D74}"/>
              </a:ext>
            </a:extLst>
          </p:cNvPr>
          <p:cNvSpPr txBox="1">
            <a:spLocks/>
          </p:cNvSpPr>
          <p:nvPr/>
        </p:nvSpPr>
        <p:spPr>
          <a:xfrm>
            <a:off x="3177417" y="3539912"/>
            <a:ext cx="7913917" cy="2213100"/>
          </a:xfrm>
          <a:prstGeom prst="rect">
            <a:avLst/>
          </a:prstGeom>
        </p:spPr>
        <p:txBody>
          <a:bodyPr vert="horz" lIns="91440" tIns="45720" rIns="91440" bIns="45720" rtlCol="0">
            <a:normAutofit/>
          </a:bodyPr>
          <a:lstStyle>
            <a:lvl1pPr marL="342891" indent="-342891" algn="l" defTabSz="457189"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32" indent="-285744" algn="l" defTabSz="457189" rtl="0" eaLnBrk="1" latinLnBrk="0" hangingPunct="1">
              <a:lnSpc>
                <a:spcPct val="100000"/>
              </a:lnSpc>
              <a:spcBef>
                <a:spcPts val="768"/>
              </a:spcBef>
              <a:buClr>
                <a:schemeClr val="accent1"/>
              </a:buClr>
              <a:buFontTx/>
              <a:buBlip>
                <a:blip r:embed="rId3"/>
              </a:buBlip>
              <a:defRPr sz="2800" kern="1200">
                <a:solidFill>
                  <a:schemeClr val="tx2"/>
                </a:solidFill>
                <a:latin typeface="Helvetica" pitchFamily="34" charset="0"/>
                <a:ea typeface="+mn-ea"/>
                <a:cs typeface="Helvetica"/>
              </a:defRPr>
            </a:lvl2pPr>
            <a:lvl3pPr marL="1144771" indent="-228594" algn="l" defTabSz="457189" rtl="0" eaLnBrk="1" latinLnBrk="0" hangingPunct="1">
              <a:lnSpc>
                <a:spcPct val="100000"/>
              </a:lnSpc>
              <a:spcBef>
                <a:spcPts val="768"/>
              </a:spcBef>
              <a:buClr>
                <a:schemeClr val="accent1"/>
              </a:buClr>
              <a:buSzPct val="80000"/>
              <a:buFontTx/>
              <a:buBlip>
                <a:blip r:embed="rId4"/>
              </a:buBlip>
              <a:defRPr sz="2400" kern="1200">
                <a:solidFill>
                  <a:schemeClr val="tx2"/>
                </a:solidFill>
                <a:latin typeface="Helvetica" pitchFamily="34" charset="0"/>
                <a:ea typeface="+mn-ea"/>
                <a:cs typeface="Helvetica"/>
              </a:defRPr>
            </a:lvl3pPr>
            <a:lvl4pPr marL="1600160"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349"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For all written questions and collaboration:</a:t>
            </a:r>
          </a:p>
          <a:p>
            <a:pPr marL="0" indent="0">
              <a:buNone/>
            </a:pPr>
            <a:r>
              <a:rPr lang="en-US" sz="2800" dirty="0"/>
              <a:t>prof. Vagan Terziyan</a:t>
            </a:r>
          </a:p>
          <a:p>
            <a:pPr marL="0" indent="0">
              <a:buNone/>
            </a:pPr>
            <a:r>
              <a:rPr lang="en-US" sz="2800" dirty="0" err="1"/>
              <a:t>vagan.terziyan@jyu.fi</a:t>
            </a:r>
            <a:endParaRPr lang="en-US" sz="2800" dirty="0"/>
          </a:p>
        </p:txBody>
      </p:sp>
      <p:pic>
        <p:nvPicPr>
          <p:cNvPr id="8" name="Google Shape;223;g70ae7c6767_1_42">
            <a:extLst>
              <a:ext uri="{FF2B5EF4-FFF2-40B4-BE49-F238E27FC236}">
                <a16:creationId xmlns:a16="http://schemas.microsoft.com/office/drawing/2014/main" xmlns="" id="{15CB260B-1B82-654E-A834-7CD5769B7E67}"/>
              </a:ext>
            </a:extLst>
          </p:cNvPr>
          <p:cNvPicPr preferRelativeResize="0"/>
          <p:nvPr/>
        </p:nvPicPr>
        <p:blipFill>
          <a:blip r:embed="rId5">
            <a:alphaModFix/>
          </a:blip>
          <a:stretch>
            <a:fillRect/>
          </a:stretch>
        </p:blipFill>
        <p:spPr>
          <a:xfrm>
            <a:off x="838200" y="3504957"/>
            <a:ext cx="2152950" cy="2846000"/>
          </a:xfrm>
          <a:prstGeom prst="rect">
            <a:avLst/>
          </a:prstGeom>
          <a:noFill/>
          <a:ln>
            <a:noFill/>
          </a:ln>
        </p:spPr>
      </p:pic>
      <p:pic>
        <p:nvPicPr>
          <p:cNvPr id="9" name="Google Shape;224;g70ae7c6767_1_42">
            <a:extLst>
              <a:ext uri="{FF2B5EF4-FFF2-40B4-BE49-F238E27FC236}">
                <a16:creationId xmlns:a16="http://schemas.microsoft.com/office/drawing/2014/main" xmlns="" id="{B1D94789-D38A-244A-A941-63CCBEF47747}"/>
              </a:ext>
            </a:extLst>
          </p:cNvPr>
          <p:cNvPicPr preferRelativeResize="0"/>
          <p:nvPr/>
        </p:nvPicPr>
        <p:blipFill>
          <a:blip r:embed="rId6">
            <a:alphaModFix/>
          </a:blip>
          <a:stretch>
            <a:fillRect/>
          </a:stretch>
        </p:blipFill>
        <p:spPr>
          <a:xfrm>
            <a:off x="6508725" y="569225"/>
            <a:ext cx="5009750" cy="2213100"/>
          </a:xfrm>
          <a:prstGeom prst="rect">
            <a:avLst/>
          </a:prstGeom>
          <a:noFill/>
          <a:ln>
            <a:noFill/>
          </a:ln>
        </p:spPr>
      </p:pic>
    </p:spTree>
    <p:extLst>
      <p:ext uri="{BB962C8B-B14F-4D97-AF65-F5344CB8AC3E}">
        <p14:creationId xmlns:p14="http://schemas.microsoft.com/office/powerpoint/2010/main" val="171663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fi-FI" b="1" smtClean="0">
                <a:solidFill>
                  <a:schemeClr val="accent1"/>
                </a:solidFill>
              </a:rPr>
              <a:t>JYU.</a:t>
            </a:r>
            <a:r>
              <a:rPr lang="fi-FI" b="1" smtClean="0"/>
              <a:t> Since 1863.</a:t>
            </a:r>
            <a:endParaRPr lang="fi-FI" b="1" dirty="0"/>
          </a:p>
        </p:txBody>
      </p:sp>
      <p:sp>
        <p:nvSpPr>
          <p:cNvPr id="5" name="Slide Number Placeholder 4"/>
          <p:cNvSpPr>
            <a:spLocks noGrp="1"/>
          </p:cNvSpPr>
          <p:nvPr>
            <p:ph type="sldNum" sz="quarter" idx="4"/>
          </p:nvPr>
        </p:nvSpPr>
        <p:spPr/>
        <p:txBody>
          <a:bodyPr/>
          <a:lstStyle/>
          <a:p>
            <a:fld id="{0FE3988A-0109-0B40-965D-9E0ED41EFEE4}" type="slidenum">
              <a:rPr lang="fi-FI" smtClean="0"/>
              <a:pPr/>
              <a:t>2</a:t>
            </a:fld>
            <a:endParaRPr lang="fi-FI" dirty="0"/>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77097" y="-1361422"/>
            <a:ext cx="6809997" cy="954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26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3</a:t>
            </a:fld>
            <a:endParaRPr lang="fi-FI" dirty="0"/>
          </a:p>
        </p:txBody>
      </p:sp>
      <p:sp>
        <p:nvSpPr>
          <p:cNvPr id="5" name="Content Placeholder 4"/>
          <p:cNvSpPr>
            <a:spLocks noGrp="1"/>
          </p:cNvSpPr>
          <p:nvPr>
            <p:ph idx="1"/>
          </p:nvPr>
        </p:nvSpPr>
        <p:spPr>
          <a:xfrm>
            <a:off x="566736" y="3684598"/>
            <a:ext cx="9547007" cy="2972855"/>
          </a:xfrm>
        </p:spPr>
        <p:txBody>
          <a:bodyPr/>
          <a:lstStyle/>
          <a:p>
            <a:pPr marL="0" lvl="0" indent="0">
              <a:lnSpc>
                <a:spcPct val="90000"/>
              </a:lnSpc>
              <a:spcBef>
                <a:spcPts val="0"/>
              </a:spcBef>
              <a:spcAft>
                <a:spcPts val="600"/>
              </a:spcAft>
              <a:buClr>
                <a:schemeClr val="dk1"/>
              </a:buClr>
              <a:buSzPts val="2800"/>
              <a:buNone/>
            </a:pPr>
            <a:r>
              <a:rPr lang="en-US" dirty="0"/>
              <a:t>They are stronger together as a team of </a:t>
            </a:r>
            <a:r>
              <a:rPr lang="en-US" b="1" dirty="0"/>
              <a:t>Collective Intelligence</a:t>
            </a:r>
          </a:p>
          <a:p>
            <a:pPr marL="457200" lvl="0" indent="-342900">
              <a:lnSpc>
                <a:spcPct val="90000"/>
              </a:lnSpc>
              <a:spcBef>
                <a:spcPts val="0"/>
              </a:spcBef>
              <a:spcAft>
                <a:spcPts val="600"/>
              </a:spcAft>
              <a:buSzPts val="1800"/>
            </a:pPr>
            <a:r>
              <a:rPr lang="en-US" dirty="0"/>
              <a:t>Both require training for personal development and high performance </a:t>
            </a:r>
          </a:p>
          <a:p>
            <a:pPr marL="457200" lvl="0" indent="-342900">
              <a:lnSpc>
                <a:spcPct val="90000"/>
              </a:lnSpc>
              <a:spcBef>
                <a:spcPts val="0"/>
              </a:spcBef>
              <a:spcAft>
                <a:spcPts val="600"/>
              </a:spcAft>
              <a:buSzPts val="1800"/>
            </a:pPr>
            <a:r>
              <a:rPr lang="en-US" dirty="0"/>
              <a:t>Approaches to training (human vs. machine learning) are traditionally very different</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sp>
        <p:nvSpPr>
          <p:cNvPr id="7" name="Content Placeholder 4">
            <a:extLst>
              <a:ext uri="{FF2B5EF4-FFF2-40B4-BE49-F238E27FC236}">
                <a16:creationId xmlns:a16="http://schemas.microsoft.com/office/drawing/2014/main" xmlns="" id="{FD38ADB2-7BA2-1540-BC54-A813C9989757}"/>
              </a:ext>
            </a:extLst>
          </p:cNvPr>
          <p:cNvSpPr txBox="1">
            <a:spLocks/>
          </p:cNvSpPr>
          <p:nvPr/>
        </p:nvSpPr>
        <p:spPr>
          <a:xfrm>
            <a:off x="6819571" y="1162303"/>
            <a:ext cx="4773504" cy="1561840"/>
          </a:xfrm>
          <a:prstGeom prst="rect">
            <a:avLst/>
          </a:prstGeom>
        </p:spPr>
        <p:txBody>
          <a:bodyPr vert="horz" lIns="91440" tIns="45720" rIns="91440" bIns="45720" rtlCol="0">
            <a:normAutofit/>
          </a:bodyPr>
          <a:lstStyle>
            <a:lvl1pPr marL="342891" indent="-342891" algn="l" defTabSz="457189"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32" indent="-285744" algn="l" defTabSz="457189" rtl="0" eaLnBrk="1" latinLnBrk="0" hangingPunct="1">
              <a:lnSpc>
                <a:spcPct val="100000"/>
              </a:lnSpc>
              <a:spcBef>
                <a:spcPts val="768"/>
              </a:spcBef>
              <a:buClr>
                <a:schemeClr val="accent1"/>
              </a:buClr>
              <a:buFontTx/>
              <a:buBlip>
                <a:blip r:embed="rId3"/>
              </a:buBlip>
              <a:defRPr sz="2800" kern="1200">
                <a:solidFill>
                  <a:schemeClr val="tx2"/>
                </a:solidFill>
                <a:latin typeface="Helvetica" pitchFamily="34" charset="0"/>
                <a:ea typeface="+mn-ea"/>
                <a:cs typeface="Helvetica"/>
              </a:defRPr>
            </a:lvl2pPr>
            <a:lvl3pPr marL="1144771" indent="-228594" algn="l" defTabSz="457189" rtl="0" eaLnBrk="1" latinLnBrk="0" hangingPunct="1">
              <a:lnSpc>
                <a:spcPct val="100000"/>
              </a:lnSpc>
              <a:spcBef>
                <a:spcPts val="768"/>
              </a:spcBef>
              <a:buClr>
                <a:schemeClr val="accent1"/>
              </a:buClr>
              <a:buSzPct val="80000"/>
              <a:buFontTx/>
              <a:buBlip>
                <a:blip r:embed="rId4"/>
              </a:buBlip>
              <a:defRPr sz="2400" kern="1200">
                <a:solidFill>
                  <a:schemeClr val="tx2"/>
                </a:solidFill>
                <a:latin typeface="Helvetica" pitchFamily="34" charset="0"/>
                <a:ea typeface="+mn-ea"/>
                <a:cs typeface="Helvetica"/>
              </a:defRPr>
            </a:lvl3pPr>
            <a:lvl4pPr marL="1600160"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349"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90000"/>
              </a:lnSpc>
              <a:spcBef>
                <a:spcPts val="0"/>
              </a:spcBef>
              <a:buClr>
                <a:schemeClr val="dk1"/>
              </a:buClr>
              <a:buSzPts val="2800"/>
              <a:buNone/>
            </a:pPr>
            <a:r>
              <a:rPr lang="en-US" dirty="0">
                <a:solidFill>
                  <a:schemeClr val="dk1"/>
                </a:solidFill>
                <a:latin typeface="Calibri"/>
                <a:ea typeface="Calibri"/>
                <a:cs typeface="Calibri"/>
                <a:sym typeface="Calibri"/>
              </a:rPr>
              <a:t>Artificial and human intelligence enhance and complement each other</a:t>
            </a:r>
          </a:p>
        </p:txBody>
      </p:sp>
      <p:pic>
        <p:nvPicPr>
          <p:cNvPr id="8" name="Google Shape;92;p1">
            <a:extLst>
              <a:ext uri="{FF2B5EF4-FFF2-40B4-BE49-F238E27FC236}">
                <a16:creationId xmlns:a16="http://schemas.microsoft.com/office/drawing/2014/main" xmlns="" id="{6C648AD6-95FD-A144-9E4C-F4F6F2936B5C}"/>
              </a:ext>
            </a:extLst>
          </p:cNvPr>
          <p:cNvPicPr preferRelativeResize="0"/>
          <p:nvPr/>
        </p:nvPicPr>
        <p:blipFill>
          <a:blip r:embed="rId5">
            <a:alphaModFix/>
          </a:blip>
          <a:stretch>
            <a:fillRect/>
          </a:stretch>
        </p:blipFill>
        <p:spPr>
          <a:xfrm>
            <a:off x="638176" y="783123"/>
            <a:ext cx="5981550" cy="2777925"/>
          </a:xfrm>
          <a:prstGeom prst="rect">
            <a:avLst/>
          </a:prstGeom>
          <a:noFill/>
          <a:ln>
            <a:noFill/>
          </a:ln>
        </p:spPr>
      </p:pic>
      <p:pic>
        <p:nvPicPr>
          <p:cNvPr id="9" name="Google Shape;93;p1">
            <a:extLst>
              <a:ext uri="{FF2B5EF4-FFF2-40B4-BE49-F238E27FC236}">
                <a16:creationId xmlns:a16="http://schemas.microsoft.com/office/drawing/2014/main" xmlns="" id="{D138741B-695C-4A4E-9391-61188EE788ED}"/>
              </a:ext>
            </a:extLst>
          </p:cNvPr>
          <p:cNvPicPr preferRelativeResize="0"/>
          <p:nvPr/>
        </p:nvPicPr>
        <p:blipFill>
          <a:blip r:embed="rId6">
            <a:alphaModFix/>
          </a:blip>
          <a:stretch>
            <a:fillRect/>
          </a:stretch>
        </p:blipFill>
        <p:spPr>
          <a:xfrm>
            <a:off x="9720400" y="4690351"/>
            <a:ext cx="1872675" cy="1771449"/>
          </a:xfrm>
          <a:prstGeom prst="rect">
            <a:avLst/>
          </a:prstGeom>
          <a:noFill/>
          <a:ln>
            <a:noFill/>
          </a:ln>
        </p:spPr>
      </p:pic>
    </p:spTree>
    <p:extLst>
      <p:ext uri="{BB962C8B-B14F-4D97-AF65-F5344CB8AC3E}">
        <p14:creationId xmlns:p14="http://schemas.microsoft.com/office/powerpoint/2010/main" val="299326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4</a:t>
            </a:fld>
            <a:endParaRPr lang="fi-FI" dirty="0"/>
          </a:p>
        </p:txBody>
      </p:sp>
      <p:sp>
        <p:nvSpPr>
          <p:cNvPr id="4" name="Title 3"/>
          <p:cNvSpPr>
            <a:spLocks noGrp="1"/>
          </p:cNvSpPr>
          <p:nvPr>
            <p:ph type="title"/>
          </p:nvPr>
        </p:nvSpPr>
        <p:spPr/>
        <p:txBody>
          <a:bodyPr/>
          <a:lstStyle/>
          <a:p>
            <a:r>
              <a:rPr lang="en-US" dirty="0"/>
              <a:t>Current major AI need: training</a:t>
            </a:r>
          </a:p>
        </p:txBody>
      </p:sp>
      <p:sp>
        <p:nvSpPr>
          <p:cNvPr id="5" name="Content Placeholder 4"/>
          <p:cNvSpPr>
            <a:spLocks noGrp="1"/>
          </p:cNvSpPr>
          <p:nvPr>
            <p:ph idx="1"/>
          </p:nvPr>
        </p:nvSpPr>
        <p:spPr>
          <a:xfrm>
            <a:off x="609603" y="3592714"/>
            <a:ext cx="8134347" cy="3036230"/>
          </a:xfrm>
        </p:spPr>
        <p:txBody>
          <a:bodyPr>
            <a:normAutofit/>
          </a:bodyPr>
          <a:lstStyle/>
          <a:p>
            <a:pPr marL="0" lvl="0" indent="0">
              <a:lnSpc>
                <a:spcPct val="90000"/>
              </a:lnSpc>
              <a:spcBef>
                <a:spcPts val="1000"/>
              </a:spcBef>
              <a:buClr>
                <a:schemeClr val="dk1"/>
              </a:buClr>
              <a:buSzPts val="2800"/>
              <a:buNone/>
            </a:pPr>
            <a:r>
              <a:rPr lang="en-US" sz="2600" b="1" dirty="0"/>
              <a:t>AI learning:</a:t>
            </a:r>
            <a:r>
              <a:rPr lang="en-US" sz="2600" dirty="0"/>
              <a:t> dynamic, evolutionary process, similar to human education, but with new challenges and features.</a:t>
            </a:r>
          </a:p>
          <a:p>
            <a:pPr marL="0" lvl="0" indent="0">
              <a:lnSpc>
                <a:spcPct val="90000"/>
              </a:lnSpc>
              <a:spcBef>
                <a:spcPts val="1000"/>
              </a:spcBef>
              <a:buClr>
                <a:schemeClr val="dk1"/>
              </a:buClr>
              <a:buSzPts val="2800"/>
              <a:buNone/>
            </a:pPr>
            <a:r>
              <a:rPr lang="en-US" sz="2600" dirty="0"/>
              <a:t>It facilitates comprehensive acquisition of different skills at all the major cognitive levels, leveraging on collaboration in creative, dynamically changing ecosystems, similar to those built around universities.</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sp>
        <p:nvSpPr>
          <p:cNvPr id="7" name="Content Placeholder 4">
            <a:extLst>
              <a:ext uri="{FF2B5EF4-FFF2-40B4-BE49-F238E27FC236}">
                <a16:creationId xmlns:a16="http://schemas.microsoft.com/office/drawing/2014/main" xmlns="" id="{06055BB5-A282-564E-966F-3F1D2914FC6D}"/>
              </a:ext>
            </a:extLst>
          </p:cNvPr>
          <p:cNvSpPr txBox="1">
            <a:spLocks/>
          </p:cNvSpPr>
          <p:nvPr/>
        </p:nvSpPr>
        <p:spPr>
          <a:xfrm>
            <a:off x="2319734" y="1628837"/>
            <a:ext cx="9396015" cy="1772262"/>
          </a:xfrm>
          <a:prstGeom prst="rect">
            <a:avLst/>
          </a:prstGeom>
        </p:spPr>
        <p:txBody>
          <a:bodyPr vert="horz" lIns="91440" tIns="45720" rIns="91440" bIns="45720" rtlCol="0">
            <a:normAutofit/>
          </a:bodyPr>
          <a:lstStyle>
            <a:lvl1pPr marL="342891" indent="-342891" algn="l" defTabSz="457189"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32" indent="-285744" algn="l" defTabSz="457189" rtl="0" eaLnBrk="1" latinLnBrk="0" hangingPunct="1">
              <a:lnSpc>
                <a:spcPct val="100000"/>
              </a:lnSpc>
              <a:spcBef>
                <a:spcPts val="768"/>
              </a:spcBef>
              <a:buClr>
                <a:schemeClr val="accent1"/>
              </a:buClr>
              <a:buFontTx/>
              <a:buBlip>
                <a:blip r:embed="rId3"/>
              </a:buBlip>
              <a:defRPr sz="2800" kern="1200">
                <a:solidFill>
                  <a:schemeClr val="tx2"/>
                </a:solidFill>
                <a:latin typeface="Helvetica" pitchFamily="34" charset="0"/>
                <a:ea typeface="+mn-ea"/>
                <a:cs typeface="Helvetica"/>
              </a:defRPr>
            </a:lvl2pPr>
            <a:lvl3pPr marL="1144771" indent="-228594" algn="l" defTabSz="457189" rtl="0" eaLnBrk="1" latinLnBrk="0" hangingPunct="1">
              <a:lnSpc>
                <a:spcPct val="100000"/>
              </a:lnSpc>
              <a:spcBef>
                <a:spcPts val="768"/>
              </a:spcBef>
              <a:buClr>
                <a:schemeClr val="accent1"/>
              </a:buClr>
              <a:buSzPct val="80000"/>
              <a:buFontTx/>
              <a:buBlip>
                <a:blip r:embed="rId4"/>
              </a:buBlip>
              <a:defRPr sz="2400" kern="1200">
                <a:solidFill>
                  <a:schemeClr val="tx2"/>
                </a:solidFill>
                <a:latin typeface="Helvetica" pitchFamily="34" charset="0"/>
                <a:ea typeface="+mn-ea"/>
                <a:cs typeface="Helvetica"/>
              </a:defRPr>
            </a:lvl3pPr>
            <a:lvl4pPr marL="1600160"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349"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28600" lvl="0" indent="-228600">
              <a:lnSpc>
                <a:spcPct val="90000"/>
              </a:lnSpc>
              <a:spcBef>
                <a:spcPts val="0"/>
              </a:spcBef>
              <a:spcAft>
                <a:spcPts val="1200"/>
              </a:spcAft>
              <a:buClr>
                <a:schemeClr val="dk1"/>
              </a:buClr>
              <a:buSzPts val="2800"/>
              <a:buFont typeface="Calibri"/>
              <a:buChar char="•"/>
            </a:pPr>
            <a:r>
              <a:rPr lang="en-US" sz="2600" dirty="0"/>
              <a:t>Humans get education at schools, universities, etc.</a:t>
            </a:r>
          </a:p>
          <a:p>
            <a:pPr marL="228600" lvl="0" indent="-228600">
              <a:lnSpc>
                <a:spcPct val="90000"/>
              </a:lnSpc>
              <a:spcBef>
                <a:spcPts val="0"/>
              </a:spcBef>
              <a:spcAft>
                <a:spcPts val="1200"/>
              </a:spcAft>
              <a:buClr>
                <a:schemeClr val="dk1"/>
              </a:buClr>
              <a:buSzPts val="2800"/>
              <a:buFont typeface="Calibri"/>
              <a:buChar char="•"/>
            </a:pPr>
            <a:r>
              <a:rPr lang="en-US" sz="2600" dirty="0"/>
              <a:t>AI gets education via deep learning, reinforcement learning, etc.</a:t>
            </a:r>
          </a:p>
        </p:txBody>
      </p:sp>
      <p:pic>
        <p:nvPicPr>
          <p:cNvPr id="8" name="Google Shape;101;p2">
            <a:extLst>
              <a:ext uri="{FF2B5EF4-FFF2-40B4-BE49-F238E27FC236}">
                <a16:creationId xmlns:a16="http://schemas.microsoft.com/office/drawing/2014/main" xmlns="" id="{70E9E995-7722-BB4F-A8E3-502F5CEA6029}"/>
              </a:ext>
            </a:extLst>
          </p:cNvPr>
          <p:cNvPicPr preferRelativeResize="0"/>
          <p:nvPr/>
        </p:nvPicPr>
        <p:blipFill>
          <a:blip r:embed="rId5">
            <a:alphaModFix/>
          </a:blip>
          <a:stretch>
            <a:fillRect/>
          </a:stretch>
        </p:blipFill>
        <p:spPr>
          <a:xfrm>
            <a:off x="741087" y="1531099"/>
            <a:ext cx="1539063" cy="1897901"/>
          </a:xfrm>
          <a:prstGeom prst="rect">
            <a:avLst/>
          </a:prstGeom>
          <a:noFill/>
          <a:ln>
            <a:noFill/>
          </a:ln>
        </p:spPr>
      </p:pic>
      <p:pic>
        <p:nvPicPr>
          <p:cNvPr id="9" name="Google Shape;102;p2">
            <a:extLst>
              <a:ext uri="{FF2B5EF4-FFF2-40B4-BE49-F238E27FC236}">
                <a16:creationId xmlns:a16="http://schemas.microsoft.com/office/drawing/2014/main" xmlns="" id="{D2496695-598F-7442-961E-32A736339C76}"/>
              </a:ext>
            </a:extLst>
          </p:cNvPr>
          <p:cNvPicPr preferRelativeResize="0"/>
          <p:nvPr/>
        </p:nvPicPr>
        <p:blipFill>
          <a:blip r:embed="rId6">
            <a:alphaModFix/>
          </a:blip>
          <a:stretch>
            <a:fillRect/>
          </a:stretch>
        </p:blipFill>
        <p:spPr>
          <a:xfrm>
            <a:off x="8621613" y="3657597"/>
            <a:ext cx="3403710" cy="2248861"/>
          </a:xfrm>
          <a:prstGeom prst="rect">
            <a:avLst/>
          </a:prstGeom>
          <a:noFill/>
          <a:ln>
            <a:noFill/>
          </a:ln>
        </p:spPr>
      </p:pic>
    </p:spTree>
    <p:extLst>
      <p:ext uri="{BB962C8B-B14F-4D97-AF65-F5344CB8AC3E}">
        <p14:creationId xmlns:p14="http://schemas.microsoft.com/office/powerpoint/2010/main" val="1577746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5</a:t>
            </a:fld>
            <a:endParaRPr lang="fi-FI" dirty="0"/>
          </a:p>
        </p:txBody>
      </p:sp>
      <p:sp>
        <p:nvSpPr>
          <p:cNvPr id="4" name="Title 3"/>
          <p:cNvSpPr>
            <a:spLocks noGrp="1"/>
          </p:cNvSpPr>
          <p:nvPr>
            <p:ph type="title"/>
          </p:nvPr>
        </p:nvSpPr>
        <p:spPr/>
        <p:txBody>
          <a:bodyPr/>
          <a:lstStyle/>
          <a:p>
            <a:r>
              <a:rPr lang="en-US" dirty="0"/>
              <a:t>The Need</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pic>
        <p:nvPicPr>
          <p:cNvPr id="8" name="Google Shape;111;g70ae7c6767_0_2">
            <a:extLst>
              <a:ext uri="{FF2B5EF4-FFF2-40B4-BE49-F238E27FC236}">
                <a16:creationId xmlns:a16="http://schemas.microsoft.com/office/drawing/2014/main" xmlns="" id="{7028D5EF-F620-9D4C-89AB-016DF9DF4C76}"/>
              </a:ext>
            </a:extLst>
          </p:cNvPr>
          <p:cNvPicPr preferRelativeResize="0"/>
          <p:nvPr/>
        </p:nvPicPr>
        <p:blipFill>
          <a:blip r:embed="rId3">
            <a:alphaModFix/>
          </a:blip>
          <a:stretch>
            <a:fillRect/>
          </a:stretch>
        </p:blipFill>
        <p:spPr>
          <a:xfrm>
            <a:off x="10400227" y="4997199"/>
            <a:ext cx="1443117" cy="1325700"/>
          </a:xfrm>
          <a:prstGeom prst="rect">
            <a:avLst/>
          </a:prstGeom>
          <a:noFill/>
          <a:ln>
            <a:noFill/>
          </a:ln>
        </p:spPr>
      </p:pic>
      <p:pic>
        <p:nvPicPr>
          <p:cNvPr id="9" name="Google Shape;112;g70ae7c6767_0_2">
            <a:extLst>
              <a:ext uri="{FF2B5EF4-FFF2-40B4-BE49-F238E27FC236}">
                <a16:creationId xmlns:a16="http://schemas.microsoft.com/office/drawing/2014/main" xmlns="" id="{0F8BB6C3-2C74-FF4B-867E-26F51BBC858A}"/>
              </a:ext>
            </a:extLst>
          </p:cNvPr>
          <p:cNvPicPr preferRelativeResize="0"/>
          <p:nvPr/>
        </p:nvPicPr>
        <p:blipFill rotWithShape="1">
          <a:blip r:embed="rId4">
            <a:alphaModFix/>
          </a:blip>
          <a:srcRect t="5428"/>
          <a:stretch/>
        </p:blipFill>
        <p:spPr>
          <a:xfrm>
            <a:off x="7838043" y="531723"/>
            <a:ext cx="2822074" cy="2658452"/>
          </a:xfrm>
          <a:prstGeom prst="rect">
            <a:avLst/>
          </a:prstGeom>
          <a:noFill/>
          <a:ln>
            <a:noFill/>
          </a:ln>
        </p:spPr>
      </p:pic>
      <p:pic>
        <p:nvPicPr>
          <p:cNvPr id="10" name="Google Shape;113;g70ae7c6767_0_2">
            <a:extLst>
              <a:ext uri="{FF2B5EF4-FFF2-40B4-BE49-F238E27FC236}">
                <a16:creationId xmlns:a16="http://schemas.microsoft.com/office/drawing/2014/main" xmlns="" id="{591B0E90-5104-2F4C-AF31-3EFBD20D8165}"/>
              </a:ext>
            </a:extLst>
          </p:cNvPr>
          <p:cNvPicPr preferRelativeResize="0"/>
          <p:nvPr/>
        </p:nvPicPr>
        <p:blipFill>
          <a:blip r:embed="rId5">
            <a:alphaModFix/>
          </a:blip>
          <a:stretch>
            <a:fillRect/>
          </a:stretch>
        </p:blipFill>
        <p:spPr>
          <a:xfrm>
            <a:off x="288446" y="1435653"/>
            <a:ext cx="2504870" cy="2438375"/>
          </a:xfrm>
          <a:prstGeom prst="rect">
            <a:avLst/>
          </a:prstGeom>
          <a:noFill/>
          <a:ln>
            <a:noFill/>
          </a:ln>
        </p:spPr>
      </p:pic>
      <p:pic>
        <p:nvPicPr>
          <p:cNvPr id="12" name="Picture 11">
            <a:extLst>
              <a:ext uri="{FF2B5EF4-FFF2-40B4-BE49-F238E27FC236}">
                <a16:creationId xmlns:a16="http://schemas.microsoft.com/office/drawing/2014/main" xmlns="" id="{EA6BD349-82F6-7C49-9BD2-ADFE93281F77}"/>
              </a:ext>
            </a:extLst>
          </p:cNvPr>
          <p:cNvPicPr>
            <a:picLocks noChangeAspect="1"/>
          </p:cNvPicPr>
          <p:nvPr/>
        </p:nvPicPr>
        <p:blipFill>
          <a:blip r:embed="rId6"/>
          <a:stretch>
            <a:fillRect/>
          </a:stretch>
        </p:blipFill>
        <p:spPr>
          <a:xfrm>
            <a:off x="568221" y="2986846"/>
            <a:ext cx="10159628" cy="3525694"/>
          </a:xfrm>
          <a:prstGeom prst="rect">
            <a:avLst/>
          </a:prstGeom>
        </p:spPr>
      </p:pic>
    </p:spTree>
    <p:extLst>
      <p:ext uri="{BB962C8B-B14F-4D97-AF65-F5344CB8AC3E}">
        <p14:creationId xmlns:p14="http://schemas.microsoft.com/office/powerpoint/2010/main" val="90162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6</a:t>
            </a:fld>
            <a:endParaRPr lang="fi-FI" dirty="0"/>
          </a:p>
        </p:txBody>
      </p:sp>
      <p:sp>
        <p:nvSpPr>
          <p:cNvPr id="4" name="Title 3"/>
          <p:cNvSpPr>
            <a:spLocks noGrp="1"/>
          </p:cNvSpPr>
          <p:nvPr>
            <p:ph type="title"/>
          </p:nvPr>
        </p:nvSpPr>
        <p:spPr/>
        <p:txBody>
          <a:bodyPr>
            <a:normAutofit fontScale="90000"/>
          </a:bodyPr>
          <a:lstStyle/>
          <a:p>
            <a:pPr lvl="0">
              <a:lnSpc>
                <a:spcPct val="90000"/>
              </a:lnSpc>
              <a:spcBef>
                <a:spcPts val="0"/>
              </a:spcBef>
            </a:pPr>
            <a:r>
              <a:rPr lang="en-US" dirty="0"/>
              <a:t>University for Everything a.k.a.</a:t>
            </a:r>
            <a:br>
              <a:rPr lang="en-US" dirty="0"/>
            </a:br>
            <a:r>
              <a:rPr lang="en-US" dirty="0"/>
              <a:t>“Deep university”</a:t>
            </a:r>
          </a:p>
        </p:txBody>
      </p:sp>
      <p:sp>
        <p:nvSpPr>
          <p:cNvPr id="5" name="Content Placeholder 4"/>
          <p:cNvSpPr>
            <a:spLocks noGrp="1"/>
          </p:cNvSpPr>
          <p:nvPr>
            <p:ph idx="1"/>
          </p:nvPr>
        </p:nvSpPr>
        <p:spPr>
          <a:xfrm>
            <a:off x="609600" y="1844699"/>
            <a:ext cx="10972800" cy="2045939"/>
          </a:xfrm>
        </p:spPr>
        <p:txBody>
          <a:bodyPr>
            <a:normAutofit fontScale="92500" lnSpcReduction="20000"/>
          </a:bodyPr>
          <a:lstStyle/>
          <a:p>
            <a:pPr marL="228600" lvl="0" indent="-228600">
              <a:spcBef>
                <a:spcPts val="0"/>
              </a:spcBef>
              <a:spcAft>
                <a:spcPts val="1200"/>
              </a:spcAft>
              <a:buClr>
                <a:schemeClr val="dk1"/>
              </a:buClr>
              <a:buSzPts val="2590"/>
            </a:pPr>
            <a:r>
              <a:rPr lang="en-US" sz="2400" dirty="0"/>
              <a:t>Our concept which can be launched as creative, evolving and collaborative training environment for AI and hybrid (Human + AI) cognitive systems.</a:t>
            </a:r>
          </a:p>
          <a:p>
            <a:pPr marL="228600" lvl="0" indent="-228600">
              <a:spcBef>
                <a:spcPts val="0"/>
              </a:spcBef>
              <a:spcAft>
                <a:spcPts val="1200"/>
              </a:spcAft>
              <a:buClr>
                <a:schemeClr val="dk1"/>
              </a:buClr>
              <a:buSzPts val="2590"/>
            </a:pPr>
            <a:r>
              <a:rPr lang="en-US" sz="2400" dirty="0"/>
              <a:t>Will provide its “students” with information resources and training methods for increasing self-awareness and autonomy by deep-learning-driven self-development of capabilities to be curious, ask questions intelligently and creatively, find answers and make decisions.</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pic>
        <p:nvPicPr>
          <p:cNvPr id="8" name="Google Shape;121;p3">
            <a:extLst>
              <a:ext uri="{FF2B5EF4-FFF2-40B4-BE49-F238E27FC236}">
                <a16:creationId xmlns:a16="http://schemas.microsoft.com/office/drawing/2014/main" xmlns="" id="{BF0D72F4-1F27-844C-8E33-FF368B7E3EB5}"/>
              </a:ext>
            </a:extLst>
          </p:cNvPr>
          <p:cNvPicPr preferRelativeResize="0"/>
          <p:nvPr/>
        </p:nvPicPr>
        <p:blipFill>
          <a:blip r:embed="rId3">
            <a:alphaModFix/>
          </a:blip>
          <a:stretch>
            <a:fillRect/>
          </a:stretch>
        </p:blipFill>
        <p:spPr>
          <a:xfrm>
            <a:off x="7298701" y="3856409"/>
            <a:ext cx="4283699" cy="2422425"/>
          </a:xfrm>
          <a:prstGeom prst="rect">
            <a:avLst/>
          </a:prstGeom>
          <a:noFill/>
          <a:ln>
            <a:noFill/>
          </a:ln>
        </p:spPr>
      </p:pic>
      <p:sp>
        <p:nvSpPr>
          <p:cNvPr id="9" name="Content Placeholder 4">
            <a:extLst>
              <a:ext uri="{FF2B5EF4-FFF2-40B4-BE49-F238E27FC236}">
                <a16:creationId xmlns:a16="http://schemas.microsoft.com/office/drawing/2014/main" xmlns="" id="{0F195746-30B4-D342-8212-C28F8D09F4ED}"/>
              </a:ext>
            </a:extLst>
          </p:cNvPr>
          <p:cNvSpPr txBox="1">
            <a:spLocks/>
          </p:cNvSpPr>
          <p:nvPr/>
        </p:nvSpPr>
        <p:spPr>
          <a:xfrm>
            <a:off x="447167" y="3890638"/>
            <a:ext cx="6851534" cy="2329783"/>
          </a:xfrm>
          <a:prstGeom prst="rect">
            <a:avLst/>
          </a:prstGeom>
        </p:spPr>
        <p:txBody>
          <a:bodyPr vert="horz" lIns="91440" tIns="45720" rIns="91440" bIns="45720" rtlCol="0">
            <a:normAutofit fontScale="92500" lnSpcReduction="10000"/>
          </a:bodyPr>
          <a:lstStyle>
            <a:lvl1pPr marL="342891" indent="-342891" algn="l" defTabSz="457189"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32" indent="-285744" algn="l" defTabSz="457189" rtl="0" eaLnBrk="1" latinLnBrk="0" hangingPunct="1">
              <a:lnSpc>
                <a:spcPct val="100000"/>
              </a:lnSpc>
              <a:spcBef>
                <a:spcPts val="768"/>
              </a:spcBef>
              <a:buClr>
                <a:schemeClr val="accent1"/>
              </a:buClr>
              <a:buFontTx/>
              <a:buBlip>
                <a:blip r:embed="rId4"/>
              </a:buBlip>
              <a:defRPr sz="2800" kern="1200">
                <a:solidFill>
                  <a:schemeClr val="tx2"/>
                </a:solidFill>
                <a:latin typeface="Helvetica" pitchFamily="34" charset="0"/>
                <a:ea typeface="+mn-ea"/>
                <a:cs typeface="Helvetica"/>
              </a:defRPr>
            </a:lvl2pPr>
            <a:lvl3pPr marL="1144771" indent="-228594" algn="l" defTabSz="457189" rtl="0" eaLnBrk="1" latinLnBrk="0" hangingPunct="1">
              <a:lnSpc>
                <a:spcPct val="100000"/>
              </a:lnSpc>
              <a:spcBef>
                <a:spcPts val="768"/>
              </a:spcBef>
              <a:buClr>
                <a:schemeClr val="accent1"/>
              </a:buClr>
              <a:buSzPct val="80000"/>
              <a:buFontTx/>
              <a:buBlip>
                <a:blip r:embed="rId5"/>
              </a:buBlip>
              <a:defRPr sz="2400" kern="1200">
                <a:solidFill>
                  <a:schemeClr val="tx2"/>
                </a:solidFill>
                <a:latin typeface="Helvetica" pitchFamily="34" charset="0"/>
                <a:ea typeface="+mn-ea"/>
                <a:cs typeface="Helvetica"/>
              </a:defRPr>
            </a:lvl3pPr>
            <a:lvl4pPr marL="1600160"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349" indent="-228594" algn="l" defTabSz="457189"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ts val="2590"/>
              <a:buNone/>
            </a:pPr>
            <a:r>
              <a:rPr lang="en-US" sz="2400" dirty="0"/>
              <a:t>Most powerful weapon in IT business today: alliance between AI (analytical skills) and Human Intellect of great leaders (imaginative skills).</a:t>
            </a:r>
          </a:p>
          <a:p>
            <a:pPr marL="228600" indent="-228600">
              <a:lnSpc>
                <a:spcPct val="70000"/>
              </a:lnSpc>
              <a:spcBef>
                <a:spcPts val="0"/>
              </a:spcBef>
              <a:buClr>
                <a:schemeClr val="dk1"/>
              </a:buClr>
              <a:buSzPts val="2590"/>
            </a:pPr>
            <a:endParaRPr lang="en-US" sz="2400" dirty="0"/>
          </a:p>
          <a:p>
            <a:pPr marL="0" indent="0">
              <a:lnSpc>
                <a:spcPct val="70000"/>
              </a:lnSpc>
              <a:spcBef>
                <a:spcPts val="0"/>
              </a:spcBef>
              <a:buClr>
                <a:schemeClr val="dk1"/>
              </a:buClr>
              <a:buSzPts val="2590"/>
              <a:buNone/>
            </a:pPr>
            <a:endParaRPr lang="en-US" sz="2400" dirty="0"/>
          </a:p>
          <a:p>
            <a:pPr marL="0" indent="0">
              <a:lnSpc>
                <a:spcPct val="70000"/>
              </a:lnSpc>
              <a:spcBef>
                <a:spcPts val="0"/>
              </a:spcBef>
              <a:buClr>
                <a:schemeClr val="dk1"/>
              </a:buClr>
              <a:buSzPts val="2590"/>
              <a:buNone/>
            </a:pPr>
            <a:endParaRPr lang="en-US" sz="2400" dirty="0"/>
          </a:p>
          <a:p>
            <a:pPr marL="0" indent="0">
              <a:lnSpc>
                <a:spcPct val="110000"/>
              </a:lnSpc>
              <a:spcBef>
                <a:spcPts val="0"/>
              </a:spcBef>
              <a:buClr>
                <a:schemeClr val="dk1"/>
              </a:buClr>
              <a:buSzPts val="2590"/>
              <a:buNone/>
            </a:pPr>
            <a:r>
              <a:rPr lang="en-US" sz="2400" dirty="0"/>
              <a:t>Together they make </a:t>
            </a:r>
            <a:r>
              <a:rPr lang="en-US" sz="2400" b="1" dirty="0"/>
              <a:t>Collective Intelligence </a:t>
            </a:r>
            <a:r>
              <a:rPr lang="en-US" sz="2400" dirty="0"/>
              <a:t>– major business model of the future.</a:t>
            </a:r>
          </a:p>
        </p:txBody>
      </p:sp>
    </p:spTree>
    <p:extLst>
      <p:ext uri="{BB962C8B-B14F-4D97-AF65-F5344CB8AC3E}">
        <p14:creationId xmlns:p14="http://schemas.microsoft.com/office/powerpoint/2010/main" val="396549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7</a:t>
            </a:fld>
            <a:endParaRPr lang="fi-FI" dirty="0"/>
          </a:p>
        </p:txBody>
      </p:sp>
      <p:sp>
        <p:nvSpPr>
          <p:cNvPr id="4" name="Title 3"/>
          <p:cNvSpPr>
            <a:spLocks noGrp="1"/>
          </p:cNvSpPr>
          <p:nvPr>
            <p:ph type="title"/>
          </p:nvPr>
        </p:nvSpPr>
        <p:spPr/>
        <p:txBody>
          <a:bodyPr/>
          <a:lstStyle/>
          <a:p>
            <a:r>
              <a:rPr lang="en-US" dirty="0"/>
              <a:t>Collective Intelligence</a:t>
            </a:r>
          </a:p>
        </p:txBody>
      </p:sp>
      <p:sp>
        <p:nvSpPr>
          <p:cNvPr id="5" name="Content Placeholder 4"/>
          <p:cNvSpPr>
            <a:spLocks noGrp="1"/>
          </p:cNvSpPr>
          <p:nvPr>
            <p:ph idx="1"/>
          </p:nvPr>
        </p:nvSpPr>
        <p:spPr/>
        <p:txBody>
          <a:bodyPr/>
          <a:lstStyle/>
          <a:p>
            <a:pPr marL="0" lvl="0" indent="0">
              <a:spcBef>
                <a:spcPts val="1000"/>
              </a:spcBef>
              <a:buNone/>
            </a:pPr>
            <a:r>
              <a:rPr lang="en-US" dirty="0"/>
              <a:t>Hybrid of human intelligence collaborating with several types of personal digital assistants:</a:t>
            </a:r>
          </a:p>
          <a:p>
            <a:pPr marL="457200" lvl="0" indent="-342900">
              <a:spcBef>
                <a:spcPts val="1000"/>
              </a:spcBef>
              <a:buSzPts val="1800"/>
            </a:pPr>
            <a:r>
              <a:rPr lang="en-US" dirty="0"/>
              <a:t>intelligent agents</a:t>
            </a:r>
          </a:p>
          <a:p>
            <a:pPr marL="457200" lvl="0" indent="-342900">
              <a:spcBef>
                <a:spcPts val="0"/>
              </a:spcBef>
              <a:buSzPts val="1800"/>
            </a:pPr>
            <a:r>
              <a:rPr lang="en-US" dirty="0"/>
              <a:t>advisors</a:t>
            </a:r>
          </a:p>
          <a:p>
            <a:pPr marL="457200" lvl="0" indent="-342900">
              <a:spcBef>
                <a:spcPts val="0"/>
              </a:spcBef>
              <a:buSzPts val="1800"/>
            </a:pPr>
            <a:r>
              <a:rPr lang="en-US" dirty="0"/>
              <a:t>clones</a:t>
            </a:r>
          </a:p>
          <a:p>
            <a:pPr marL="457200" lvl="0" indent="-342900">
              <a:spcBef>
                <a:spcPts val="0"/>
              </a:spcBef>
              <a:buSzPts val="1800"/>
            </a:pPr>
            <a:r>
              <a:rPr lang="en-US" dirty="0"/>
              <a:t>twins</a:t>
            </a:r>
          </a:p>
          <a:p>
            <a:pPr marL="457200" lvl="0" indent="-342900">
              <a:spcBef>
                <a:spcPts val="0"/>
              </a:spcBef>
              <a:buSzPts val="1800"/>
            </a:pPr>
            <a:r>
              <a:rPr lang="en-US" dirty="0"/>
              <a:t>etc.</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pic>
        <p:nvPicPr>
          <p:cNvPr id="7" name="Google Shape;129;g70ae7c6767_0_14">
            <a:extLst>
              <a:ext uri="{FF2B5EF4-FFF2-40B4-BE49-F238E27FC236}">
                <a16:creationId xmlns:a16="http://schemas.microsoft.com/office/drawing/2014/main" xmlns="" id="{4390A147-8327-CC46-BAD8-17AA85812B53}"/>
              </a:ext>
            </a:extLst>
          </p:cNvPr>
          <p:cNvPicPr preferRelativeResize="0"/>
          <p:nvPr/>
        </p:nvPicPr>
        <p:blipFill>
          <a:blip r:embed="rId3">
            <a:alphaModFix/>
          </a:blip>
          <a:stretch>
            <a:fillRect/>
          </a:stretch>
        </p:blipFill>
        <p:spPr>
          <a:xfrm>
            <a:off x="8083250" y="2995696"/>
            <a:ext cx="3499150" cy="3224725"/>
          </a:xfrm>
          <a:prstGeom prst="rect">
            <a:avLst/>
          </a:prstGeom>
          <a:noFill/>
          <a:ln>
            <a:noFill/>
          </a:ln>
        </p:spPr>
      </p:pic>
    </p:spTree>
    <p:extLst>
      <p:ext uri="{BB962C8B-B14F-4D97-AF65-F5344CB8AC3E}">
        <p14:creationId xmlns:p14="http://schemas.microsoft.com/office/powerpoint/2010/main" val="8910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8</a:t>
            </a:fld>
            <a:endParaRPr lang="fi-FI" dirty="0"/>
          </a:p>
        </p:txBody>
      </p:sp>
      <p:sp>
        <p:nvSpPr>
          <p:cNvPr id="4" name="Title 3"/>
          <p:cNvSpPr>
            <a:spLocks noGrp="1"/>
          </p:cNvSpPr>
          <p:nvPr>
            <p:ph type="title"/>
          </p:nvPr>
        </p:nvSpPr>
        <p:spPr/>
        <p:txBody>
          <a:bodyPr/>
          <a:lstStyle/>
          <a:p>
            <a:r>
              <a:rPr lang="en-US" dirty="0"/>
              <a:t>Collective Intelligence: Roles</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pic>
        <p:nvPicPr>
          <p:cNvPr id="7" name="Google Shape;135;g70ae7c6767_0_21">
            <a:extLst>
              <a:ext uri="{FF2B5EF4-FFF2-40B4-BE49-F238E27FC236}">
                <a16:creationId xmlns:a16="http://schemas.microsoft.com/office/drawing/2014/main" xmlns="" id="{B1070DD8-DD7B-E24E-B3D3-34DF4F855DD3}"/>
              </a:ext>
            </a:extLst>
          </p:cNvPr>
          <p:cNvPicPr preferRelativeResize="0"/>
          <p:nvPr/>
        </p:nvPicPr>
        <p:blipFill rotWithShape="1">
          <a:blip r:embed="rId3">
            <a:alphaModFix/>
          </a:blip>
          <a:srcRect b="63768"/>
          <a:stretch/>
        </p:blipFill>
        <p:spPr>
          <a:xfrm>
            <a:off x="447525" y="1439350"/>
            <a:ext cx="6252675" cy="2168150"/>
          </a:xfrm>
          <a:prstGeom prst="rect">
            <a:avLst/>
          </a:prstGeom>
          <a:noFill/>
          <a:ln>
            <a:noFill/>
          </a:ln>
        </p:spPr>
      </p:pic>
      <p:pic>
        <p:nvPicPr>
          <p:cNvPr id="8" name="Google Shape;136;g70ae7c6767_0_21">
            <a:extLst>
              <a:ext uri="{FF2B5EF4-FFF2-40B4-BE49-F238E27FC236}">
                <a16:creationId xmlns:a16="http://schemas.microsoft.com/office/drawing/2014/main" xmlns="" id="{7E1B035C-62EB-1047-A59E-FC6FC7320F7A}"/>
              </a:ext>
            </a:extLst>
          </p:cNvPr>
          <p:cNvPicPr preferRelativeResize="0"/>
          <p:nvPr/>
        </p:nvPicPr>
        <p:blipFill rotWithShape="1">
          <a:blip r:embed="rId3">
            <a:alphaModFix/>
          </a:blip>
          <a:srcRect t="36334" b="32017"/>
          <a:stretch/>
        </p:blipFill>
        <p:spPr>
          <a:xfrm>
            <a:off x="5607720" y="3018500"/>
            <a:ext cx="6489480" cy="1965450"/>
          </a:xfrm>
          <a:prstGeom prst="rect">
            <a:avLst/>
          </a:prstGeom>
          <a:noFill/>
          <a:ln>
            <a:noFill/>
          </a:ln>
        </p:spPr>
      </p:pic>
      <p:pic>
        <p:nvPicPr>
          <p:cNvPr id="9" name="Google Shape;137;g70ae7c6767_0_21">
            <a:extLst>
              <a:ext uri="{FF2B5EF4-FFF2-40B4-BE49-F238E27FC236}">
                <a16:creationId xmlns:a16="http://schemas.microsoft.com/office/drawing/2014/main" xmlns="" id="{BDCDA074-5FFC-1542-A4B4-7ADF02610BF3}"/>
              </a:ext>
            </a:extLst>
          </p:cNvPr>
          <p:cNvPicPr preferRelativeResize="0"/>
          <p:nvPr/>
        </p:nvPicPr>
        <p:blipFill rotWithShape="1">
          <a:blip r:embed="rId3">
            <a:alphaModFix/>
          </a:blip>
          <a:srcRect t="68353"/>
          <a:stretch/>
        </p:blipFill>
        <p:spPr>
          <a:xfrm>
            <a:off x="608525" y="4546587"/>
            <a:ext cx="6489475" cy="1965450"/>
          </a:xfrm>
          <a:prstGeom prst="rect">
            <a:avLst/>
          </a:prstGeom>
          <a:noFill/>
          <a:ln>
            <a:noFill/>
          </a:ln>
        </p:spPr>
      </p:pic>
    </p:spTree>
    <p:extLst>
      <p:ext uri="{BB962C8B-B14F-4D97-AF65-F5344CB8AC3E}">
        <p14:creationId xmlns:p14="http://schemas.microsoft.com/office/powerpoint/2010/main" val="101807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9</a:t>
            </a:fld>
            <a:endParaRPr lang="fi-FI" dirty="0"/>
          </a:p>
        </p:txBody>
      </p:sp>
      <p:sp>
        <p:nvSpPr>
          <p:cNvPr id="4" name="Title 3"/>
          <p:cNvSpPr>
            <a:spLocks noGrp="1"/>
          </p:cNvSpPr>
          <p:nvPr>
            <p:ph type="title"/>
          </p:nvPr>
        </p:nvSpPr>
        <p:spPr/>
        <p:txBody>
          <a:bodyPr/>
          <a:lstStyle/>
          <a:p>
            <a:r>
              <a:rPr lang="en-US" dirty="0"/>
              <a:t>Digital clone</a:t>
            </a:r>
          </a:p>
        </p:txBody>
      </p:sp>
      <p:sp>
        <p:nvSpPr>
          <p:cNvPr id="5" name="Content Placeholder 4"/>
          <p:cNvSpPr>
            <a:spLocks noGrp="1"/>
          </p:cNvSpPr>
          <p:nvPr>
            <p:ph idx="1"/>
          </p:nvPr>
        </p:nvSpPr>
        <p:spPr>
          <a:xfrm>
            <a:off x="609600" y="1844699"/>
            <a:ext cx="8280400" cy="4557156"/>
          </a:xfrm>
        </p:spPr>
        <p:txBody>
          <a:bodyPr>
            <a:normAutofit fontScale="77500" lnSpcReduction="20000"/>
          </a:bodyPr>
          <a:lstStyle/>
          <a:p>
            <a:pPr>
              <a:spcAft>
                <a:spcPts val="300"/>
              </a:spcAft>
            </a:pPr>
            <a:r>
              <a:rPr lang="en-US" dirty="0"/>
              <a:t>Concept introduced in 2003</a:t>
            </a:r>
          </a:p>
          <a:p>
            <a:pPr>
              <a:spcAft>
                <a:spcPts val="300"/>
              </a:spcAft>
            </a:pPr>
            <a:r>
              <a:rPr lang="en-US" dirty="0"/>
              <a:t>Mostly used in production equipment maintenance and optimization, rather than product itself and its lifecycle after production.</a:t>
            </a:r>
          </a:p>
          <a:p>
            <a:pPr>
              <a:spcAft>
                <a:spcPts val="300"/>
              </a:spcAft>
            </a:pPr>
            <a:r>
              <a:rPr lang="en-US" dirty="0"/>
              <a:t>Widely applied in cyber-physical integration on the way to smart manufacturing.</a:t>
            </a:r>
          </a:p>
          <a:p>
            <a:pPr>
              <a:spcAft>
                <a:spcPts val="300"/>
              </a:spcAft>
            </a:pPr>
            <a:r>
              <a:rPr lang="en-US" dirty="0"/>
              <a:t>Idea of making digital twins of a manufacturing process enhanced with AI technologies aimed at integrating the digital twin of the product itself and a twin of the product’s development process.</a:t>
            </a:r>
          </a:p>
          <a:p>
            <a:pPr>
              <a:spcAft>
                <a:spcPts val="300"/>
              </a:spcAft>
            </a:pPr>
            <a:r>
              <a:rPr lang="en-US" dirty="0"/>
              <a:t>We focus on creating a digital twin of a human being rather than product or equipment.</a:t>
            </a:r>
          </a:p>
        </p:txBody>
      </p:sp>
      <p:sp>
        <p:nvSpPr>
          <p:cNvPr id="6" name="Date Placeholder 5"/>
          <p:cNvSpPr>
            <a:spLocks noGrp="1"/>
          </p:cNvSpPr>
          <p:nvPr>
            <p:ph type="dt" sz="half" idx="10"/>
          </p:nvPr>
        </p:nvSpPr>
        <p:spPr/>
        <p:txBody>
          <a:bodyPr/>
          <a:lstStyle/>
          <a:p>
            <a:fld id="{21A8D66E-D4C1-438C-8B85-C19A0838289F}" type="datetime1">
              <a:rPr lang="fi-FI" smtClean="0"/>
              <a:pPr/>
              <a:t>27.11.2019</a:t>
            </a:fld>
            <a:endParaRPr lang="fi-FI" dirty="0"/>
          </a:p>
        </p:txBody>
      </p:sp>
      <p:pic>
        <p:nvPicPr>
          <p:cNvPr id="7" name="Google Shape;144;g70ae7c6767_0_32">
            <a:extLst>
              <a:ext uri="{FF2B5EF4-FFF2-40B4-BE49-F238E27FC236}">
                <a16:creationId xmlns:a16="http://schemas.microsoft.com/office/drawing/2014/main" xmlns="" id="{5E89E96B-E7AC-8340-A4DD-6A5E44931618}"/>
              </a:ext>
            </a:extLst>
          </p:cNvPr>
          <p:cNvPicPr preferRelativeResize="0"/>
          <p:nvPr/>
        </p:nvPicPr>
        <p:blipFill>
          <a:blip r:embed="rId3">
            <a:alphaModFix/>
          </a:blip>
          <a:stretch>
            <a:fillRect/>
          </a:stretch>
        </p:blipFill>
        <p:spPr>
          <a:xfrm>
            <a:off x="7660250" y="989175"/>
            <a:ext cx="5489250" cy="5489250"/>
          </a:xfrm>
          <a:prstGeom prst="rect">
            <a:avLst/>
          </a:prstGeom>
          <a:noFill/>
          <a:ln>
            <a:noFill/>
          </a:ln>
        </p:spPr>
      </p:pic>
    </p:spTree>
    <p:extLst>
      <p:ext uri="{BB962C8B-B14F-4D97-AF65-F5344CB8AC3E}">
        <p14:creationId xmlns:p14="http://schemas.microsoft.com/office/powerpoint/2010/main" val="2374467687"/>
      </p:ext>
    </p:extLst>
  </p:cSld>
  <p:clrMapOvr>
    <a:masterClrMapping/>
  </p:clrMapOvr>
</p:sld>
</file>

<file path=ppt/theme/theme1.xml><?xml version="1.0" encoding="utf-8"?>
<a:theme xmlns:a="http://schemas.openxmlformats.org/drawingml/2006/main" name="JYU Otsikko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JYU_ppt-eikuvia_kevyt_Helvetica_16_9" id="{18043CDD-6F58-B748-A541-C5087578035D}" vid="{8C6851FC-BDE7-5C45-B9BF-4E59D057EB54}"/>
    </a:ext>
  </a:extLst>
</a:theme>
</file>

<file path=ppt/theme/theme2.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JYU_ppt-eikuvia_kevyt_Helvetica_16_9" id="{18043CDD-6F58-B748-A541-C5087578035D}" vid="{F4751D54-1BD4-5441-B78A-358C5DC524DF}"/>
    </a:ext>
  </a:extLst>
</a:theme>
</file>

<file path=ppt/theme/theme3.xml><?xml version="1.0" encoding="utf-8"?>
<a:theme xmlns:a="http://schemas.openxmlformats.org/drawingml/2006/main" name="2_Mukautettu suunnittelumalli">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JYU_ppt-eikuvia_kevyt_Helvetica_16_9" id="{18043CDD-6F58-B748-A541-C5087578035D}" vid="{CCF3B531-D1DE-B645-80E2-FA0A582605CD}"/>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JYU Otsikkodiat</Template>
  <TotalTime>176</TotalTime>
  <Words>2226</Words>
  <Application>Microsoft Office PowerPoint</Application>
  <PresentationFormat>Custom</PresentationFormat>
  <Paragraphs>178</Paragraphs>
  <Slides>16</Slides>
  <Notes>15</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JYU Otsikkodiat</vt:lpstr>
      <vt:lpstr>JYU sisältö pohjat</vt:lpstr>
      <vt:lpstr>2_Mukautettu suunnittelumalli</vt:lpstr>
      <vt:lpstr>Bridging human and machine learning for the needs of collective intelligence development</vt:lpstr>
      <vt:lpstr>PowerPoint Presentation</vt:lpstr>
      <vt:lpstr>PowerPoint Presentation</vt:lpstr>
      <vt:lpstr>Current major AI need: training</vt:lpstr>
      <vt:lpstr>The Need</vt:lpstr>
      <vt:lpstr>University for Everything a.k.a. “Deep university”</vt:lpstr>
      <vt:lpstr>Collective Intelligence</vt:lpstr>
      <vt:lpstr>Collective Intelligence: Roles</vt:lpstr>
      <vt:lpstr>Digital clone</vt:lpstr>
      <vt:lpstr>Training material order</vt:lpstr>
      <vt:lpstr>More steps towards optimal training process</vt:lpstr>
      <vt:lpstr>Adversarial learning in a nutshell</vt:lpstr>
      <vt:lpstr>Threats for the AI</vt:lpstr>
      <vt:lpstr>Digital Learning Assistant </vt:lpstr>
      <vt:lpstr>Summary</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human and machine learning for the needs of collective intelligence development</dc:title>
  <dc:creator>Andrii Gontarenko</dc:creator>
  <cp:lastModifiedBy>Terziyan Vagan</cp:lastModifiedBy>
  <cp:revision>11</cp:revision>
  <dcterms:created xsi:type="dcterms:W3CDTF">2019-11-13T16:13:31Z</dcterms:created>
  <dcterms:modified xsi:type="dcterms:W3CDTF">2019-11-27T12:33:38Z</dcterms:modified>
</cp:coreProperties>
</file>