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theme/theme7.xml" ContentType="application/vnd.openxmlformats-officedocument.theme+xml"/>
  <Override PartName="/ppt/slideLayouts/slideLayout20.xml" ContentType="application/vnd.openxmlformats-officedocument.presentationml.slideLayout+xml"/>
  <Override PartName="/ppt/theme/theme8.xml" ContentType="application/vnd.openxmlformats-officedocument.theme+xml"/>
  <Override PartName="/ppt/slideLayouts/slideLayout21.xml" ContentType="application/vnd.openxmlformats-officedocument.presentationml.slideLayout+xml"/>
  <Override PartName="/ppt/theme/theme9.xml" ContentType="application/vnd.openxmlformats-officedocument.theme+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theme/theme11.xml" ContentType="application/vnd.openxmlformats-officedocument.theme+xml"/>
  <Override PartName="/ppt/slideLayouts/slideLayout24.xml" ContentType="application/vnd.openxmlformats-officedocument.presentationml.slideLayout+xml"/>
  <Override PartName="/ppt/theme/theme12.xml" ContentType="application/vnd.openxmlformats-officedocument.theme+xml"/>
  <Override PartName="/ppt/slideLayouts/slideLayout25.xml" ContentType="application/vnd.openxmlformats-officedocument.presentationml.slideLayout+xml"/>
  <Override PartName="/ppt/theme/theme13.xml" ContentType="application/vnd.openxmlformats-officedocument.theme+xml"/>
  <Override PartName="/ppt/slideLayouts/slideLayout26.xml" ContentType="application/vnd.openxmlformats-officedocument.presentationml.slideLayout+xml"/>
  <Override PartName="/ppt/theme/theme14.xml" ContentType="application/vnd.openxmlformats-officedocument.theme+xml"/>
  <Override PartName="/ppt/slideLayouts/slideLayout27.xml" ContentType="application/vnd.openxmlformats-officedocument.presentationml.slideLayout+xml"/>
  <Override PartName="/ppt/theme/theme15.xml" ContentType="application/vnd.openxmlformats-officedocument.theme+xml"/>
  <Override PartName="/ppt/slideLayouts/slideLayout28.xml" ContentType="application/vnd.openxmlformats-officedocument.presentationml.slideLayout+xml"/>
  <Override PartName="/ppt/theme/theme16.xml" ContentType="application/vnd.openxmlformats-officedocument.theme+xml"/>
  <Override PartName="/ppt/slideLayouts/slideLayout29.xml" ContentType="application/vnd.openxmlformats-officedocument.presentationml.slideLayout+xml"/>
  <Override PartName="/ppt/theme/theme17.xml" ContentType="application/vnd.openxmlformats-officedocument.theme+xml"/>
  <Override PartName="/ppt/slideLayouts/slideLayout30.xml" ContentType="application/vnd.openxmlformats-officedocument.presentationml.slideLayout+xml"/>
  <Override PartName="/ppt/theme/theme18.xml" ContentType="application/vnd.openxmlformats-officedocument.theme+xml"/>
  <Override PartName="/ppt/slideLayouts/slideLayout31.xml" ContentType="application/vnd.openxmlformats-officedocument.presentationml.slideLayout+xml"/>
  <Override PartName="/ppt/theme/theme19.xml" ContentType="application/vnd.openxmlformats-officedocument.theme+xml"/>
  <Override PartName="/ppt/slideLayouts/slideLayout32.xml" ContentType="application/vnd.openxmlformats-officedocument.presentationml.slideLayout+xml"/>
  <Override PartName="/ppt/theme/theme20.xml" ContentType="application/vnd.openxmlformats-officedocument.theme+xml"/>
  <Override PartName="/ppt/slideLayouts/slideLayout33.xml" ContentType="application/vnd.openxmlformats-officedocument.presentationml.slideLayout+xml"/>
  <Override PartName="/ppt/theme/theme21.xml" ContentType="application/vnd.openxmlformats-officedocument.theme+xml"/>
  <Override PartName="/ppt/slideLayouts/slideLayout34.xml" ContentType="application/vnd.openxmlformats-officedocument.presentationml.slideLayout+xml"/>
  <Override PartName="/ppt/theme/theme22.xml" ContentType="application/vnd.openxmlformats-officedocument.theme+xml"/>
  <Override PartName="/ppt/slideLayouts/slideLayout35.xml" ContentType="application/vnd.openxmlformats-officedocument.presentationml.slideLayout+xml"/>
  <Override PartName="/ppt/theme/theme23.xml" ContentType="application/vnd.openxmlformats-officedocument.theme+xml"/>
  <Override PartName="/ppt/slideLayouts/slideLayout36.xml" ContentType="application/vnd.openxmlformats-officedocument.presentationml.slideLayout+xml"/>
  <Override PartName="/ppt/theme/theme24.xml" ContentType="application/vnd.openxmlformats-officedocument.theme+xml"/>
  <Override PartName="/ppt/slideLayouts/slideLayout37.xml" ContentType="application/vnd.openxmlformats-officedocument.presentationml.slideLayout+xml"/>
  <Override PartName="/ppt/theme/theme25.xml" ContentType="application/vnd.openxmlformats-officedocument.theme+xml"/>
  <Override PartName="/ppt/slideLayouts/slideLayout38.xml" ContentType="application/vnd.openxmlformats-officedocument.presentationml.slideLayout+xml"/>
  <Override PartName="/ppt/theme/theme26.xml" ContentType="application/vnd.openxmlformats-officedocument.theme+xml"/>
  <Override PartName="/ppt/slideLayouts/slideLayout39.xml" ContentType="application/vnd.openxmlformats-officedocument.presentationml.slideLayout+xml"/>
  <Override PartName="/ppt/theme/theme2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8.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9.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0.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1.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 id="2147483676" r:id="rId3"/>
    <p:sldMasterId id="2147483678" r:id="rId4"/>
    <p:sldMasterId id="2147483755" r:id="rId5"/>
    <p:sldMasterId id="2147483765" r:id="rId6"/>
    <p:sldMasterId id="2147483767" r:id="rId7"/>
    <p:sldMasterId id="2147483769" r:id="rId8"/>
    <p:sldMasterId id="2147485043" r:id="rId9"/>
    <p:sldMasterId id="2147485755" r:id="rId10"/>
    <p:sldMasterId id="2147485757" r:id="rId11"/>
    <p:sldMasterId id="2147485759" r:id="rId12"/>
    <p:sldMasterId id="2147485761" r:id="rId13"/>
    <p:sldMasterId id="2147485763" r:id="rId14"/>
    <p:sldMasterId id="2147485765" r:id="rId15"/>
    <p:sldMasterId id="2147485767" r:id="rId16"/>
    <p:sldMasterId id="2147485769" r:id="rId17"/>
    <p:sldMasterId id="2147485771" r:id="rId18"/>
    <p:sldMasterId id="2147485773" r:id="rId19"/>
    <p:sldMasterId id="2147486237" r:id="rId20"/>
    <p:sldMasterId id="2147486239" r:id="rId21"/>
    <p:sldMasterId id="2147486241" r:id="rId22"/>
    <p:sldMasterId id="2147486243" r:id="rId23"/>
    <p:sldMasterId id="2147486245" r:id="rId24"/>
    <p:sldMasterId id="2147486247" r:id="rId25"/>
    <p:sldMasterId id="2147486249" r:id="rId26"/>
    <p:sldMasterId id="2147486251" r:id="rId27"/>
    <p:sldMasterId id="2147487183" r:id="rId28"/>
    <p:sldMasterId id="2147487195" r:id="rId29"/>
    <p:sldMasterId id="2147487219" r:id="rId30"/>
    <p:sldMasterId id="2147487243" r:id="rId31"/>
    <p:sldMasterId id="2147487255" r:id="rId32"/>
  </p:sldMasterIdLst>
  <p:notesMasterIdLst>
    <p:notesMasterId r:id="rId352"/>
  </p:notesMasterIdLst>
  <p:handoutMasterIdLst>
    <p:handoutMasterId r:id="rId353"/>
  </p:handoutMasterIdLst>
  <p:sldIdLst>
    <p:sldId id="256" r:id="rId33"/>
    <p:sldId id="1035" r:id="rId34"/>
    <p:sldId id="997" r:id="rId35"/>
    <p:sldId id="1037" r:id="rId36"/>
    <p:sldId id="998" r:id="rId37"/>
    <p:sldId id="1036" r:id="rId38"/>
    <p:sldId id="1026" r:id="rId39"/>
    <p:sldId id="1027" r:id="rId40"/>
    <p:sldId id="1028" r:id="rId41"/>
    <p:sldId id="1029" r:id="rId42"/>
    <p:sldId id="1030" r:id="rId43"/>
    <p:sldId id="1031" r:id="rId44"/>
    <p:sldId id="1032" r:id="rId45"/>
    <p:sldId id="1033" r:id="rId46"/>
    <p:sldId id="999" r:id="rId47"/>
    <p:sldId id="2152" r:id="rId48"/>
    <p:sldId id="2153" r:id="rId49"/>
    <p:sldId id="2144" r:id="rId50"/>
    <p:sldId id="2145" r:id="rId51"/>
    <p:sldId id="2146" r:id="rId52"/>
    <p:sldId id="2147" r:id="rId53"/>
    <p:sldId id="2148" r:id="rId54"/>
    <p:sldId id="2149" r:id="rId55"/>
    <p:sldId id="761" r:id="rId56"/>
    <p:sldId id="762" r:id="rId57"/>
    <p:sldId id="763" r:id="rId58"/>
    <p:sldId id="755" r:id="rId59"/>
    <p:sldId id="756" r:id="rId60"/>
    <p:sldId id="751" r:id="rId61"/>
    <p:sldId id="757" r:id="rId62"/>
    <p:sldId id="2151" r:id="rId63"/>
    <p:sldId id="2157" r:id="rId64"/>
    <p:sldId id="259" r:id="rId65"/>
    <p:sldId id="345" r:id="rId66"/>
    <p:sldId id="618" r:id="rId67"/>
    <p:sldId id="274" r:id="rId68"/>
    <p:sldId id="465" r:id="rId69"/>
    <p:sldId id="466" r:id="rId70"/>
    <p:sldId id="467" r:id="rId71"/>
    <p:sldId id="468" r:id="rId72"/>
    <p:sldId id="469" r:id="rId73"/>
    <p:sldId id="470" r:id="rId74"/>
    <p:sldId id="342" r:id="rId75"/>
    <p:sldId id="426" r:id="rId76"/>
    <p:sldId id="427" r:id="rId77"/>
    <p:sldId id="612" r:id="rId78"/>
    <p:sldId id="616" r:id="rId79"/>
    <p:sldId id="614" r:id="rId80"/>
    <p:sldId id="613" r:id="rId81"/>
    <p:sldId id="428" r:id="rId82"/>
    <p:sldId id="483" r:id="rId83"/>
    <p:sldId id="711" r:id="rId84"/>
    <p:sldId id="714" r:id="rId85"/>
    <p:sldId id="715" r:id="rId86"/>
    <p:sldId id="716" r:id="rId87"/>
    <p:sldId id="718" r:id="rId88"/>
    <p:sldId id="719" r:id="rId89"/>
    <p:sldId id="720" r:id="rId90"/>
    <p:sldId id="429" r:id="rId91"/>
    <p:sldId id="775" r:id="rId92"/>
    <p:sldId id="776" r:id="rId93"/>
    <p:sldId id="777" r:id="rId94"/>
    <p:sldId id="778" r:id="rId95"/>
    <p:sldId id="780" r:id="rId96"/>
    <p:sldId id="781" r:id="rId97"/>
    <p:sldId id="782" r:id="rId98"/>
    <p:sldId id="783" r:id="rId99"/>
    <p:sldId id="784" r:id="rId100"/>
    <p:sldId id="785" r:id="rId101"/>
    <p:sldId id="786" r:id="rId102"/>
    <p:sldId id="430" r:id="rId103"/>
    <p:sldId id="502" r:id="rId104"/>
    <p:sldId id="915" r:id="rId105"/>
    <p:sldId id="503" r:id="rId106"/>
    <p:sldId id="504" r:id="rId107"/>
    <p:sldId id="505" r:id="rId108"/>
    <p:sldId id="511" r:id="rId109"/>
    <p:sldId id="510" r:id="rId110"/>
    <p:sldId id="916" r:id="rId111"/>
    <p:sldId id="512" r:id="rId112"/>
    <p:sldId id="513" r:id="rId113"/>
    <p:sldId id="652" r:id="rId114"/>
    <p:sldId id="516" r:id="rId115"/>
    <p:sldId id="651" r:id="rId116"/>
    <p:sldId id="653" r:id="rId117"/>
    <p:sldId id="932" r:id="rId118"/>
    <p:sldId id="518" r:id="rId119"/>
    <p:sldId id="822" r:id="rId120"/>
    <p:sldId id="823" r:id="rId121"/>
    <p:sldId id="824" r:id="rId122"/>
    <p:sldId id="826" r:id="rId123"/>
    <p:sldId id="827" r:id="rId124"/>
    <p:sldId id="1038" r:id="rId125"/>
    <p:sldId id="645" r:id="rId126"/>
    <p:sldId id="647" r:id="rId127"/>
    <p:sldId id="650" r:id="rId128"/>
    <p:sldId id="925" r:id="rId129"/>
    <p:sldId id="658" r:id="rId130"/>
    <p:sldId id="825" r:id="rId131"/>
    <p:sldId id="1039" r:id="rId132"/>
    <p:sldId id="941" r:id="rId133"/>
    <p:sldId id="660" r:id="rId134"/>
    <p:sldId id="661" r:id="rId135"/>
    <p:sldId id="662" r:id="rId136"/>
    <p:sldId id="828" r:id="rId137"/>
    <p:sldId id="969" r:id="rId138"/>
    <p:sldId id="970" r:id="rId139"/>
    <p:sldId id="1040" r:id="rId140"/>
    <p:sldId id="933" r:id="rId141"/>
    <p:sldId id="448" r:id="rId142"/>
    <p:sldId id="779" r:id="rId143"/>
    <p:sldId id="623" r:id="rId144"/>
    <p:sldId id="628" r:id="rId145"/>
    <p:sldId id="629" r:id="rId146"/>
    <p:sldId id="450" r:id="rId147"/>
    <p:sldId id="630" r:id="rId148"/>
    <p:sldId id="741" r:id="rId149"/>
    <p:sldId id="437" r:id="rId150"/>
    <p:sldId id="905" r:id="rId151"/>
    <p:sldId id="906" r:id="rId152"/>
    <p:sldId id="907" r:id="rId153"/>
    <p:sldId id="908" r:id="rId154"/>
    <p:sldId id="909" r:id="rId155"/>
    <p:sldId id="910" r:id="rId156"/>
    <p:sldId id="911" r:id="rId157"/>
    <p:sldId id="912" r:id="rId158"/>
    <p:sldId id="913" r:id="rId159"/>
    <p:sldId id="971" r:id="rId160"/>
    <p:sldId id="914" r:id="rId161"/>
    <p:sldId id="665" r:id="rId162"/>
    <p:sldId id="666" r:id="rId163"/>
    <p:sldId id="667" r:id="rId164"/>
    <p:sldId id="674" r:id="rId165"/>
    <p:sldId id="669" r:id="rId166"/>
    <p:sldId id="676" r:id="rId167"/>
    <p:sldId id="829" r:id="rId168"/>
    <p:sldId id="1041" r:id="rId169"/>
    <p:sldId id="678" r:id="rId170"/>
    <p:sldId id="672" r:id="rId171"/>
    <p:sldId id="673" r:id="rId172"/>
    <p:sldId id="924" r:id="rId173"/>
    <p:sldId id="443" r:id="rId174"/>
    <p:sldId id="444" r:id="rId175"/>
    <p:sldId id="973" r:id="rId176"/>
    <p:sldId id="972" r:id="rId177"/>
    <p:sldId id="680" r:id="rId178"/>
    <p:sldId id="634" r:id="rId179"/>
    <p:sldId id="599" r:id="rId180"/>
    <p:sldId id="644" r:id="rId181"/>
    <p:sldId id="687" r:id="rId182"/>
    <p:sldId id="688" r:id="rId183"/>
    <p:sldId id="689" r:id="rId184"/>
    <p:sldId id="690" r:id="rId185"/>
    <p:sldId id="693" r:id="rId186"/>
    <p:sldId id="597" r:id="rId187"/>
    <p:sldId id="601" r:id="rId188"/>
    <p:sldId id="705" r:id="rId189"/>
    <p:sldId id="739" r:id="rId190"/>
    <p:sldId id="710" r:id="rId191"/>
    <p:sldId id="800" r:id="rId192"/>
    <p:sldId id="745" r:id="rId193"/>
    <p:sldId id="801" r:id="rId194"/>
    <p:sldId id="802" r:id="rId195"/>
    <p:sldId id="803" r:id="rId196"/>
    <p:sldId id="804" r:id="rId197"/>
    <p:sldId id="805" r:id="rId198"/>
    <p:sldId id="806" r:id="rId199"/>
    <p:sldId id="807" r:id="rId200"/>
    <p:sldId id="917" r:id="rId201"/>
    <p:sldId id="812" r:id="rId202"/>
    <p:sldId id="813" r:id="rId203"/>
    <p:sldId id="842" r:id="rId204"/>
    <p:sldId id="843" r:id="rId205"/>
    <p:sldId id="979" r:id="rId206"/>
    <p:sldId id="808" r:id="rId207"/>
    <p:sldId id="809" r:id="rId208"/>
    <p:sldId id="814" r:id="rId209"/>
    <p:sldId id="846" r:id="rId210"/>
    <p:sldId id="848" r:id="rId211"/>
    <p:sldId id="847" r:id="rId212"/>
    <p:sldId id="918" r:id="rId213"/>
    <p:sldId id="919" r:id="rId214"/>
    <p:sldId id="982" r:id="rId215"/>
    <p:sldId id="981" r:id="rId216"/>
    <p:sldId id="849" r:id="rId217"/>
    <p:sldId id="851" r:id="rId218"/>
    <p:sldId id="850" r:id="rId219"/>
    <p:sldId id="852" r:id="rId220"/>
    <p:sldId id="920" r:id="rId221"/>
    <p:sldId id="935" r:id="rId222"/>
    <p:sldId id="936" r:id="rId223"/>
    <p:sldId id="937" r:id="rId224"/>
    <p:sldId id="817" r:id="rId225"/>
    <p:sldId id="818" r:id="rId226"/>
    <p:sldId id="819" r:id="rId227"/>
    <p:sldId id="820" r:id="rId228"/>
    <p:sldId id="844" r:id="rId229"/>
    <p:sldId id="845" r:id="rId230"/>
    <p:sldId id="831" r:id="rId231"/>
    <p:sldId id="832" r:id="rId232"/>
    <p:sldId id="833" r:id="rId233"/>
    <p:sldId id="834" r:id="rId234"/>
    <p:sldId id="838" r:id="rId235"/>
    <p:sldId id="839" r:id="rId236"/>
    <p:sldId id="840" r:id="rId237"/>
    <p:sldId id="841" r:id="rId238"/>
    <p:sldId id="926" r:id="rId239"/>
    <p:sldId id="927" r:id="rId240"/>
    <p:sldId id="928" r:id="rId241"/>
    <p:sldId id="742" r:id="rId242"/>
    <p:sldId id="743" r:id="rId243"/>
    <p:sldId id="929" r:id="rId244"/>
    <p:sldId id="707" r:id="rId245"/>
    <p:sldId id="696" r:id="rId246"/>
    <p:sldId id="765" r:id="rId247"/>
    <p:sldId id="766" r:id="rId248"/>
    <p:sldId id="767" r:id="rId249"/>
    <p:sldId id="768" r:id="rId250"/>
    <p:sldId id="769" r:id="rId251"/>
    <p:sldId id="770" r:id="rId252"/>
    <p:sldId id="771" r:id="rId253"/>
    <p:sldId id="772" r:id="rId254"/>
    <p:sldId id="773" r:id="rId255"/>
    <p:sldId id="774" r:id="rId256"/>
    <p:sldId id="698" r:id="rId257"/>
    <p:sldId id="573" r:id="rId258"/>
    <p:sldId id="699" r:id="rId259"/>
    <p:sldId id="640" r:id="rId260"/>
    <p:sldId id="1000" r:id="rId261"/>
    <p:sldId id="641" r:id="rId262"/>
    <p:sldId id="704" r:id="rId263"/>
    <p:sldId id="703" r:id="rId264"/>
    <p:sldId id="702" r:id="rId265"/>
    <p:sldId id="815" r:id="rId266"/>
    <p:sldId id="816" r:id="rId267"/>
    <p:sldId id="821" r:id="rId268"/>
    <p:sldId id="890" r:id="rId269"/>
    <p:sldId id="987" r:id="rId270"/>
    <p:sldId id="988" r:id="rId271"/>
    <p:sldId id="989" r:id="rId272"/>
    <p:sldId id="990" r:id="rId273"/>
    <p:sldId id="991" r:id="rId274"/>
    <p:sldId id="992" r:id="rId275"/>
    <p:sldId id="1034" r:id="rId276"/>
    <p:sldId id="993" r:id="rId277"/>
    <p:sldId id="995" r:id="rId278"/>
    <p:sldId id="994" r:id="rId279"/>
    <p:sldId id="2158" r:id="rId280"/>
    <p:sldId id="2159" r:id="rId281"/>
    <p:sldId id="2160" r:id="rId282"/>
    <p:sldId id="2161" r:id="rId283"/>
    <p:sldId id="1025" r:id="rId284"/>
    <p:sldId id="1021" r:id="rId285"/>
    <p:sldId id="1023" r:id="rId286"/>
    <p:sldId id="996" r:id="rId287"/>
    <p:sldId id="1001" r:id="rId288"/>
    <p:sldId id="986" r:id="rId289"/>
    <p:sldId id="983" r:id="rId290"/>
    <p:sldId id="985" r:id="rId291"/>
    <p:sldId id="984" r:id="rId292"/>
    <p:sldId id="891" r:id="rId293"/>
    <p:sldId id="892" r:id="rId294"/>
    <p:sldId id="938" r:id="rId295"/>
    <p:sldId id="1002" r:id="rId296"/>
    <p:sldId id="939" r:id="rId297"/>
    <p:sldId id="942" r:id="rId298"/>
    <p:sldId id="943" r:id="rId299"/>
    <p:sldId id="948" r:id="rId300"/>
    <p:sldId id="954" r:id="rId301"/>
    <p:sldId id="955" r:id="rId302"/>
    <p:sldId id="957" r:id="rId303"/>
    <p:sldId id="961" r:id="rId304"/>
    <p:sldId id="962" r:id="rId305"/>
    <p:sldId id="946" r:id="rId306"/>
    <p:sldId id="947" r:id="rId307"/>
    <p:sldId id="949" r:id="rId308"/>
    <p:sldId id="950" r:id="rId309"/>
    <p:sldId id="951" r:id="rId310"/>
    <p:sldId id="952" r:id="rId311"/>
    <p:sldId id="953" r:id="rId312"/>
    <p:sldId id="2165" r:id="rId313"/>
    <p:sldId id="2162" r:id="rId314"/>
    <p:sldId id="2163" r:id="rId315"/>
    <p:sldId id="2164" r:id="rId316"/>
    <p:sldId id="960" r:id="rId317"/>
    <p:sldId id="963" r:id="rId318"/>
    <p:sldId id="945" r:id="rId319"/>
    <p:sldId id="1007" r:id="rId320"/>
    <p:sldId id="1003" r:id="rId321"/>
    <p:sldId id="1008" r:id="rId322"/>
    <p:sldId id="413" r:id="rId323"/>
    <p:sldId id="611" r:id="rId324"/>
    <p:sldId id="1043" r:id="rId325"/>
    <p:sldId id="1012" r:id="rId326"/>
    <p:sldId id="1044" r:id="rId327"/>
    <p:sldId id="1013" r:id="rId328"/>
    <p:sldId id="632" r:id="rId329"/>
    <p:sldId id="633" r:id="rId330"/>
    <p:sldId id="636" r:id="rId331"/>
    <p:sldId id="643" r:id="rId332"/>
    <p:sldId id="1014" r:id="rId333"/>
    <p:sldId id="1015" r:id="rId334"/>
    <p:sldId id="646" r:id="rId335"/>
    <p:sldId id="639" r:id="rId336"/>
    <p:sldId id="638" r:id="rId337"/>
    <p:sldId id="1016" r:id="rId338"/>
    <p:sldId id="1017" r:id="rId339"/>
    <p:sldId id="637" r:id="rId340"/>
    <p:sldId id="607" r:id="rId341"/>
    <p:sldId id="649" r:id="rId342"/>
    <p:sldId id="1018" r:id="rId343"/>
    <p:sldId id="457" r:id="rId344"/>
    <p:sldId id="609" r:id="rId345"/>
    <p:sldId id="1019" r:id="rId346"/>
    <p:sldId id="442" r:id="rId347"/>
    <p:sldId id="1020" r:id="rId348"/>
    <p:sldId id="1005" r:id="rId349"/>
    <p:sldId id="1006" r:id="rId350"/>
    <p:sldId id="709" r:id="rId351"/>
  </p:sldIdLst>
  <p:sldSz cx="9144000" cy="6858000" type="screen4x3"/>
  <p:notesSz cx="6742113" cy="9872663"/>
  <p:defaultTextStyle>
    <a:defPPr>
      <a:defRPr lang="ru-RU"/>
    </a:defPPr>
    <a:lvl1pPr algn="l" rtl="0" fontAlgn="base">
      <a:spcBef>
        <a:spcPct val="0"/>
      </a:spcBef>
      <a:spcAft>
        <a:spcPct val="0"/>
      </a:spcAft>
      <a:defRPr sz="1400" kern="1200">
        <a:solidFill>
          <a:schemeClr val="tx1"/>
        </a:solidFill>
        <a:latin typeface="Arial" pitchFamily="34" charset="0"/>
        <a:ea typeface="+mn-ea"/>
        <a:cs typeface="+mn-cs"/>
      </a:defRPr>
    </a:lvl1pPr>
    <a:lvl2pPr marL="457200" algn="l" rtl="0" fontAlgn="base">
      <a:spcBef>
        <a:spcPct val="0"/>
      </a:spcBef>
      <a:spcAft>
        <a:spcPct val="0"/>
      </a:spcAft>
      <a:defRPr sz="1400" kern="1200">
        <a:solidFill>
          <a:schemeClr val="tx1"/>
        </a:solidFill>
        <a:latin typeface="Arial" pitchFamily="34" charset="0"/>
        <a:ea typeface="+mn-ea"/>
        <a:cs typeface="+mn-cs"/>
      </a:defRPr>
    </a:lvl2pPr>
    <a:lvl3pPr marL="914400" algn="l" rtl="0" fontAlgn="base">
      <a:spcBef>
        <a:spcPct val="0"/>
      </a:spcBef>
      <a:spcAft>
        <a:spcPct val="0"/>
      </a:spcAft>
      <a:defRPr sz="1400" kern="1200">
        <a:solidFill>
          <a:schemeClr val="tx1"/>
        </a:solidFill>
        <a:latin typeface="Arial" pitchFamily="34" charset="0"/>
        <a:ea typeface="+mn-ea"/>
        <a:cs typeface="+mn-cs"/>
      </a:defRPr>
    </a:lvl3pPr>
    <a:lvl4pPr marL="1371600" algn="l" rtl="0" fontAlgn="base">
      <a:spcBef>
        <a:spcPct val="0"/>
      </a:spcBef>
      <a:spcAft>
        <a:spcPct val="0"/>
      </a:spcAft>
      <a:defRPr sz="1400" kern="1200">
        <a:solidFill>
          <a:schemeClr val="tx1"/>
        </a:solidFill>
        <a:latin typeface="Arial" pitchFamily="34" charset="0"/>
        <a:ea typeface="+mn-ea"/>
        <a:cs typeface="+mn-cs"/>
      </a:defRPr>
    </a:lvl4pPr>
    <a:lvl5pPr marL="1828800" algn="l" rtl="0" fontAlgn="base">
      <a:spcBef>
        <a:spcPct val="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400" kern="1200">
        <a:solidFill>
          <a:schemeClr val="tx1"/>
        </a:solidFill>
        <a:latin typeface="Arial" pitchFamily="34" charset="0"/>
        <a:ea typeface="+mn-ea"/>
        <a:cs typeface="+mn-cs"/>
      </a:defRPr>
    </a:lvl6pPr>
    <a:lvl7pPr marL="2743200" algn="l" defTabSz="914400" rtl="0" eaLnBrk="1" latinLnBrk="0" hangingPunct="1">
      <a:defRPr sz="1400" kern="1200">
        <a:solidFill>
          <a:schemeClr val="tx1"/>
        </a:solidFill>
        <a:latin typeface="Arial" pitchFamily="34" charset="0"/>
        <a:ea typeface="+mn-ea"/>
        <a:cs typeface="+mn-cs"/>
      </a:defRPr>
    </a:lvl7pPr>
    <a:lvl8pPr marL="3200400" algn="l" defTabSz="914400" rtl="0" eaLnBrk="1" latinLnBrk="0" hangingPunct="1">
      <a:defRPr sz="1400" kern="1200">
        <a:solidFill>
          <a:schemeClr val="tx1"/>
        </a:solidFill>
        <a:latin typeface="Arial" pitchFamily="34" charset="0"/>
        <a:ea typeface="+mn-ea"/>
        <a:cs typeface="+mn-cs"/>
      </a:defRPr>
    </a:lvl8pPr>
    <a:lvl9pPr marL="3657600" algn="l" defTabSz="914400" rtl="0" eaLnBrk="1" latinLnBrk="0" hangingPunct="1">
      <a:defRPr sz="1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3300"/>
    <a:srgbClr val="E00000"/>
    <a:srgbClr val="E1E8EC"/>
    <a:srgbClr val="DAE2E7"/>
    <a:srgbClr val="D1D9DE"/>
    <a:srgbClr val="F8FAFC"/>
    <a:srgbClr val="DCE3E8"/>
    <a:srgbClr val="FBFAE2"/>
    <a:srgbClr val="FF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89865" autoAdjust="0"/>
  </p:normalViewPr>
  <p:slideViewPr>
    <p:cSldViewPr>
      <p:cViewPr varScale="1">
        <p:scale>
          <a:sx n="95" d="100"/>
          <a:sy n="95" d="100"/>
        </p:scale>
        <p:origin x="509" y="53"/>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85.xml"/><Relationship Id="rId299" Type="http://schemas.openxmlformats.org/officeDocument/2006/relationships/slide" Target="slides/slide267.xml"/><Relationship Id="rId21" Type="http://schemas.openxmlformats.org/officeDocument/2006/relationships/slideMaster" Target="slideMasters/slideMaster21.xml"/><Relationship Id="rId63" Type="http://schemas.openxmlformats.org/officeDocument/2006/relationships/slide" Target="slides/slide31.xml"/><Relationship Id="rId159" Type="http://schemas.openxmlformats.org/officeDocument/2006/relationships/slide" Target="slides/slide127.xml"/><Relationship Id="rId324" Type="http://schemas.openxmlformats.org/officeDocument/2006/relationships/slide" Target="slides/slide292.xml"/><Relationship Id="rId170" Type="http://schemas.openxmlformats.org/officeDocument/2006/relationships/slide" Target="slides/slide138.xml"/><Relationship Id="rId226" Type="http://schemas.openxmlformats.org/officeDocument/2006/relationships/slide" Target="slides/slide194.xml"/><Relationship Id="rId268" Type="http://schemas.openxmlformats.org/officeDocument/2006/relationships/slide" Target="slides/slide236.xml"/><Relationship Id="rId32" Type="http://schemas.openxmlformats.org/officeDocument/2006/relationships/slideMaster" Target="slideMasters/slideMaster32.xml"/><Relationship Id="rId74" Type="http://schemas.openxmlformats.org/officeDocument/2006/relationships/slide" Target="slides/slide42.xml"/><Relationship Id="rId128" Type="http://schemas.openxmlformats.org/officeDocument/2006/relationships/slide" Target="slides/slide96.xml"/><Relationship Id="rId335" Type="http://schemas.openxmlformats.org/officeDocument/2006/relationships/slide" Target="slides/slide303.xml"/><Relationship Id="rId5" Type="http://schemas.openxmlformats.org/officeDocument/2006/relationships/slideMaster" Target="slideMasters/slideMaster5.xml"/><Relationship Id="rId181" Type="http://schemas.openxmlformats.org/officeDocument/2006/relationships/slide" Target="slides/slide149.xml"/><Relationship Id="rId237" Type="http://schemas.openxmlformats.org/officeDocument/2006/relationships/slide" Target="slides/slide205.xml"/><Relationship Id="rId279" Type="http://schemas.openxmlformats.org/officeDocument/2006/relationships/slide" Target="slides/slide247.xml"/><Relationship Id="rId43" Type="http://schemas.openxmlformats.org/officeDocument/2006/relationships/slide" Target="slides/slide11.xml"/><Relationship Id="rId139" Type="http://schemas.openxmlformats.org/officeDocument/2006/relationships/slide" Target="slides/slide107.xml"/><Relationship Id="rId290" Type="http://schemas.openxmlformats.org/officeDocument/2006/relationships/slide" Target="slides/slide258.xml"/><Relationship Id="rId304" Type="http://schemas.openxmlformats.org/officeDocument/2006/relationships/slide" Target="slides/slide272.xml"/><Relationship Id="rId346" Type="http://schemas.openxmlformats.org/officeDocument/2006/relationships/slide" Target="slides/slide314.xml"/><Relationship Id="rId85" Type="http://schemas.openxmlformats.org/officeDocument/2006/relationships/slide" Target="slides/slide53.xml"/><Relationship Id="rId150" Type="http://schemas.openxmlformats.org/officeDocument/2006/relationships/slide" Target="slides/slide118.xml"/><Relationship Id="rId192" Type="http://schemas.openxmlformats.org/officeDocument/2006/relationships/slide" Target="slides/slide160.xml"/><Relationship Id="rId206" Type="http://schemas.openxmlformats.org/officeDocument/2006/relationships/slide" Target="slides/slide174.xml"/><Relationship Id="rId248" Type="http://schemas.openxmlformats.org/officeDocument/2006/relationships/slide" Target="slides/slide216.xml"/><Relationship Id="rId12" Type="http://schemas.openxmlformats.org/officeDocument/2006/relationships/slideMaster" Target="slideMasters/slideMaster12.xml"/><Relationship Id="rId108" Type="http://schemas.openxmlformats.org/officeDocument/2006/relationships/slide" Target="slides/slide76.xml"/><Relationship Id="rId315" Type="http://schemas.openxmlformats.org/officeDocument/2006/relationships/slide" Target="slides/slide283.xml"/><Relationship Id="rId357" Type="http://schemas.openxmlformats.org/officeDocument/2006/relationships/tableStyles" Target="tableStyles.xml"/><Relationship Id="rId54" Type="http://schemas.openxmlformats.org/officeDocument/2006/relationships/slide" Target="slides/slide22.xml"/><Relationship Id="rId96" Type="http://schemas.openxmlformats.org/officeDocument/2006/relationships/slide" Target="slides/slide64.xml"/><Relationship Id="rId161" Type="http://schemas.openxmlformats.org/officeDocument/2006/relationships/slide" Target="slides/slide129.xml"/><Relationship Id="rId217" Type="http://schemas.openxmlformats.org/officeDocument/2006/relationships/slide" Target="slides/slide185.xml"/><Relationship Id="rId259" Type="http://schemas.openxmlformats.org/officeDocument/2006/relationships/slide" Target="slides/slide227.xml"/><Relationship Id="rId23" Type="http://schemas.openxmlformats.org/officeDocument/2006/relationships/slideMaster" Target="slideMasters/slideMaster23.xml"/><Relationship Id="rId119" Type="http://schemas.openxmlformats.org/officeDocument/2006/relationships/slide" Target="slides/slide87.xml"/><Relationship Id="rId270" Type="http://schemas.openxmlformats.org/officeDocument/2006/relationships/slide" Target="slides/slide238.xml"/><Relationship Id="rId326" Type="http://schemas.openxmlformats.org/officeDocument/2006/relationships/slide" Target="slides/slide294.xml"/><Relationship Id="rId65" Type="http://schemas.openxmlformats.org/officeDocument/2006/relationships/slide" Target="slides/slide33.xml"/><Relationship Id="rId130" Type="http://schemas.openxmlformats.org/officeDocument/2006/relationships/slide" Target="slides/slide98.xml"/><Relationship Id="rId172" Type="http://schemas.openxmlformats.org/officeDocument/2006/relationships/slide" Target="slides/slide140.xml"/><Relationship Id="rId228" Type="http://schemas.openxmlformats.org/officeDocument/2006/relationships/slide" Target="slides/slide196.xml"/><Relationship Id="rId281" Type="http://schemas.openxmlformats.org/officeDocument/2006/relationships/slide" Target="slides/slide249.xml"/><Relationship Id="rId337" Type="http://schemas.openxmlformats.org/officeDocument/2006/relationships/slide" Target="slides/slide305.xml"/><Relationship Id="rId34" Type="http://schemas.openxmlformats.org/officeDocument/2006/relationships/slide" Target="slides/slide2.xml"/><Relationship Id="rId76" Type="http://schemas.openxmlformats.org/officeDocument/2006/relationships/slide" Target="slides/slide44.xml"/><Relationship Id="rId141" Type="http://schemas.openxmlformats.org/officeDocument/2006/relationships/slide" Target="slides/slide109.xml"/><Relationship Id="rId7" Type="http://schemas.openxmlformats.org/officeDocument/2006/relationships/slideMaster" Target="slideMasters/slideMaster7.xml"/><Relationship Id="rId183" Type="http://schemas.openxmlformats.org/officeDocument/2006/relationships/slide" Target="slides/slide151.xml"/><Relationship Id="rId239" Type="http://schemas.openxmlformats.org/officeDocument/2006/relationships/slide" Target="slides/slide207.xml"/><Relationship Id="rId250" Type="http://schemas.openxmlformats.org/officeDocument/2006/relationships/slide" Target="slides/slide218.xml"/><Relationship Id="rId292" Type="http://schemas.openxmlformats.org/officeDocument/2006/relationships/slide" Target="slides/slide260.xml"/><Relationship Id="rId306" Type="http://schemas.openxmlformats.org/officeDocument/2006/relationships/slide" Target="slides/slide274.xml"/><Relationship Id="rId45" Type="http://schemas.openxmlformats.org/officeDocument/2006/relationships/slide" Target="slides/slide13.xml"/><Relationship Id="rId87" Type="http://schemas.openxmlformats.org/officeDocument/2006/relationships/slide" Target="slides/slide55.xml"/><Relationship Id="rId110" Type="http://schemas.openxmlformats.org/officeDocument/2006/relationships/slide" Target="slides/slide78.xml"/><Relationship Id="rId348" Type="http://schemas.openxmlformats.org/officeDocument/2006/relationships/slide" Target="slides/slide316.xml"/><Relationship Id="rId152" Type="http://schemas.openxmlformats.org/officeDocument/2006/relationships/slide" Target="slides/slide120.xml"/><Relationship Id="rId194" Type="http://schemas.openxmlformats.org/officeDocument/2006/relationships/slide" Target="slides/slide162.xml"/><Relationship Id="rId208" Type="http://schemas.openxmlformats.org/officeDocument/2006/relationships/slide" Target="slides/slide176.xml"/><Relationship Id="rId261" Type="http://schemas.openxmlformats.org/officeDocument/2006/relationships/slide" Target="slides/slide229.xml"/><Relationship Id="rId14" Type="http://schemas.openxmlformats.org/officeDocument/2006/relationships/slideMaster" Target="slideMasters/slideMaster14.xml"/><Relationship Id="rId56" Type="http://schemas.openxmlformats.org/officeDocument/2006/relationships/slide" Target="slides/slide24.xml"/><Relationship Id="rId317" Type="http://schemas.openxmlformats.org/officeDocument/2006/relationships/slide" Target="slides/slide285.xml"/><Relationship Id="rId98" Type="http://schemas.openxmlformats.org/officeDocument/2006/relationships/slide" Target="slides/slide66.xml"/><Relationship Id="rId121" Type="http://schemas.openxmlformats.org/officeDocument/2006/relationships/slide" Target="slides/slide89.xml"/><Relationship Id="rId163" Type="http://schemas.openxmlformats.org/officeDocument/2006/relationships/slide" Target="slides/slide131.xml"/><Relationship Id="rId219" Type="http://schemas.openxmlformats.org/officeDocument/2006/relationships/slide" Target="slides/slide187.xml"/><Relationship Id="rId230" Type="http://schemas.openxmlformats.org/officeDocument/2006/relationships/slide" Target="slides/slide198.xml"/><Relationship Id="rId25" Type="http://schemas.openxmlformats.org/officeDocument/2006/relationships/slideMaster" Target="slideMasters/slideMaster25.xml"/><Relationship Id="rId46" Type="http://schemas.openxmlformats.org/officeDocument/2006/relationships/slide" Target="slides/slide14.xml"/><Relationship Id="rId67" Type="http://schemas.openxmlformats.org/officeDocument/2006/relationships/slide" Target="slides/slide35.xml"/><Relationship Id="rId272" Type="http://schemas.openxmlformats.org/officeDocument/2006/relationships/slide" Target="slides/slide240.xml"/><Relationship Id="rId293" Type="http://schemas.openxmlformats.org/officeDocument/2006/relationships/slide" Target="slides/slide261.xml"/><Relationship Id="rId307" Type="http://schemas.openxmlformats.org/officeDocument/2006/relationships/slide" Target="slides/slide275.xml"/><Relationship Id="rId328" Type="http://schemas.openxmlformats.org/officeDocument/2006/relationships/slide" Target="slides/slide296.xml"/><Relationship Id="rId349" Type="http://schemas.openxmlformats.org/officeDocument/2006/relationships/slide" Target="slides/slide317.xml"/><Relationship Id="rId88" Type="http://schemas.openxmlformats.org/officeDocument/2006/relationships/slide" Target="slides/slide56.xml"/><Relationship Id="rId111" Type="http://schemas.openxmlformats.org/officeDocument/2006/relationships/slide" Target="slides/slide79.xml"/><Relationship Id="rId132" Type="http://schemas.openxmlformats.org/officeDocument/2006/relationships/slide" Target="slides/slide100.xml"/><Relationship Id="rId153" Type="http://schemas.openxmlformats.org/officeDocument/2006/relationships/slide" Target="slides/slide121.xml"/><Relationship Id="rId174" Type="http://schemas.openxmlformats.org/officeDocument/2006/relationships/slide" Target="slides/slide142.xml"/><Relationship Id="rId195" Type="http://schemas.openxmlformats.org/officeDocument/2006/relationships/slide" Target="slides/slide163.xml"/><Relationship Id="rId209" Type="http://schemas.openxmlformats.org/officeDocument/2006/relationships/slide" Target="slides/slide177.xml"/><Relationship Id="rId220" Type="http://schemas.openxmlformats.org/officeDocument/2006/relationships/slide" Target="slides/slide188.xml"/><Relationship Id="rId241" Type="http://schemas.openxmlformats.org/officeDocument/2006/relationships/slide" Target="slides/slide209.xml"/><Relationship Id="rId15" Type="http://schemas.openxmlformats.org/officeDocument/2006/relationships/slideMaster" Target="slideMasters/slideMaster15.xml"/><Relationship Id="rId36" Type="http://schemas.openxmlformats.org/officeDocument/2006/relationships/slide" Target="slides/slide4.xml"/><Relationship Id="rId57" Type="http://schemas.openxmlformats.org/officeDocument/2006/relationships/slide" Target="slides/slide25.xml"/><Relationship Id="rId262" Type="http://schemas.openxmlformats.org/officeDocument/2006/relationships/slide" Target="slides/slide230.xml"/><Relationship Id="rId283" Type="http://schemas.openxmlformats.org/officeDocument/2006/relationships/slide" Target="slides/slide251.xml"/><Relationship Id="rId318" Type="http://schemas.openxmlformats.org/officeDocument/2006/relationships/slide" Target="slides/slide286.xml"/><Relationship Id="rId339" Type="http://schemas.openxmlformats.org/officeDocument/2006/relationships/slide" Target="slides/slide307.xml"/><Relationship Id="rId78" Type="http://schemas.openxmlformats.org/officeDocument/2006/relationships/slide" Target="slides/slide46.xml"/><Relationship Id="rId99" Type="http://schemas.openxmlformats.org/officeDocument/2006/relationships/slide" Target="slides/slide67.xml"/><Relationship Id="rId101" Type="http://schemas.openxmlformats.org/officeDocument/2006/relationships/slide" Target="slides/slide69.xml"/><Relationship Id="rId122" Type="http://schemas.openxmlformats.org/officeDocument/2006/relationships/slide" Target="slides/slide90.xml"/><Relationship Id="rId143" Type="http://schemas.openxmlformats.org/officeDocument/2006/relationships/slide" Target="slides/slide111.xml"/><Relationship Id="rId164" Type="http://schemas.openxmlformats.org/officeDocument/2006/relationships/slide" Target="slides/slide132.xml"/><Relationship Id="rId185" Type="http://schemas.openxmlformats.org/officeDocument/2006/relationships/slide" Target="slides/slide153.xml"/><Relationship Id="rId350" Type="http://schemas.openxmlformats.org/officeDocument/2006/relationships/slide" Target="slides/slide318.xml"/><Relationship Id="rId9" Type="http://schemas.openxmlformats.org/officeDocument/2006/relationships/slideMaster" Target="slideMasters/slideMaster9.xml"/><Relationship Id="rId210" Type="http://schemas.openxmlformats.org/officeDocument/2006/relationships/slide" Target="slides/slide178.xml"/><Relationship Id="rId26" Type="http://schemas.openxmlformats.org/officeDocument/2006/relationships/slideMaster" Target="slideMasters/slideMaster26.xml"/><Relationship Id="rId231" Type="http://schemas.openxmlformats.org/officeDocument/2006/relationships/slide" Target="slides/slide199.xml"/><Relationship Id="rId252" Type="http://schemas.openxmlformats.org/officeDocument/2006/relationships/slide" Target="slides/slide220.xml"/><Relationship Id="rId273" Type="http://schemas.openxmlformats.org/officeDocument/2006/relationships/slide" Target="slides/slide241.xml"/><Relationship Id="rId294" Type="http://schemas.openxmlformats.org/officeDocument/2006/relationships/slide" Target="slides/slide262.xml"/><Relationship Id="rId308" Type="http://schemas.openxmlformats.org/officeDocument/2006/relationships/slide" Target="slides/slide276.xml"/><Relationship Id="rId329" Type="http://schemas.openxmlformats.org/officeDocument/2006/relationships/slide" Target="slides/slide297.xml"/><Relationship Id="rId47" Type="http://schemas.openxmlformats.org/officeDocument/2006/relationships/slide" Target="slides/slide15.xml"/><Relationship Id="rId68" Type="http://schemas.openxmlformats.org/officeDocument/2006/relationships/slide" Target="slides/slide36.xml"/><Relationship Id="rId89" Type="http://schemas.openxmlformats.org/officeDocument/2006/relationships/slide" Target="slides/slide57.xml"/><Relationship Id="rId112" Type="http://schemas.openxmlformats.org/officeDocument/2006/relationships/slide" Target="slides/slide80.xml"/><Relationship Id="rId133" Type="http://schemas.openxmlformats.org/officeDocument/2006/relationships/slide" Target="slides/slide101.xml"/><Relationship Id="rId154" Type="http://schemas.openxmlformats.org/officeDocument/2006/relationships/slide" Target="slides/slide122.xml"/><Relationship Id="rId175" Type="http://schemas.openxmlformats.org/officeDocument/2006/relationships/slide" Target="slides/slide143.xml"/><Relationship Id="rId340" Type="http://schemas.openxmlformats.org/officeDocument/2006/relationships/slide" Target="slides/slide308.xml"/><Relationship Id="rId196" Type="http://schemas.openxmlformats.org/officeDocument/2006/relationships/slide" Target="slides/slide164.xml"/><Relationship Id="rId200" Type="http://schemas.openxmlformats.org/officeDocument/2006/relationships/slide" Target="slides/slide168.xml"/><Relationship Id="rId16" Type="http://schemas.openxmlformats.org/officeDocument/2006/relationships/slideMaster" Target="slideMasters/slideMaster16.xml"/><Relationship Id="rId221" Type="http://schemas.openxmlformats.org/officeDocument/2006/relationships/slide" Target="slides/slide189.xml"/><Relationship Id="rId242" Type="http://schemas.openxmlformats.org/officeDocument/2006/relationships/slide" Target="slides/slide210.xml"/><Relationship Id="rId263" Type="http://schemas.openxmlformats.org/officeDocument/2006/relationships/slide" Target="slides/slide231.xml"/><Relationship Id="rId284" Type="http://schemas.openxmlformats.org/officeDocument/2006/relationships/slide" Target="slides/slide252.xml"/><Relationship Id="rId319" Type="http://schemas.openxmlformats.org/officeDocument/2006/relationships/slide" Target="slides/slide287.xml"/><Relationship Id="rId37" Type="http://schemas.openxmlformats.org/officeDocument/2006/relationships/slide" Target="slides/slide5.xml"/><Relationship Id="rId58" Type="http://schemas.openxmlformats.org/officeDocument/2006/relationships/slide" Target="slides/slide26.xml"/><Relationship Id="rId79" Type="http://schemas.openxmlformats.org/officeDocument/2006/relationships/slide" Target="slides/slide47.xml"/><Relationship Id="rId102" Type="http://schemas.openxmlformats.org/officeDocument/2006/relationships/slide" Target="slides/slide70.xml"/><Relationship Id="rId123" Type="http://schemas.openxmlformats.org/officeDocument/2006/relationships/slide" Target="slides/slide91.xml"/><Relationship Id="rId144" Type="http://schemas.openxmlformats.org/officeDocument/2006/relationships/slide" Target="slides/slide112.xml"/><Relationship Id="rId330" Type="http://schemas.openxmlformats.org/officeDocument/2006/relationships/slide" Target="slides/slide298.xml"/><Relationship Id="rId90" Type="http://schemas.openxmlformats.org/officeDocument/2006/relationships/slide" Target="slides/slide58.xml"/><Relationship Id="rId165" Type="http://schemas.openxmlformats.org/officeDocument/2006/relationships/slide" Target="slides/slide133.xml"/><Relationship Id="rId186" Type="http://schemas.openxmlformats.org/officeDocument/2006/relationships/slide" Target="slides/slide154.xml"/><Relationship Id="rId351" Type="http://schemas.openxmlformats.org/officeDocument/2006/relationships/slide" Target="slides/slide319.xml"/><Relationship Id="rId211" Type="http://schemas.openxmlformats.org/officeDocument/2006/relationships/slide" Target="slides/slide179.xml"/><Relationship Id="rId232" Type="http://schemas.openxmlformats.org/officeDocument/2006/relationships/slide" Target="slides/slide200.xml"/><Relationship Id="rId253" Type="http://schemas.openxmlformats.org/officeDocument/2006/relationships/slide" Target="slides/slide221.xml"/><Relationship Id="rId274" Type="http://schemas.openxmlformats.org/officeDocument/2006/relationships/slide" Target="slides/slide242.xml"/><Relationship Id="rId295" Type="http://schemas.openxmlformats.org/officeDocument/2006/relationships/slide" Target="slides/slide263.xml"/><Relationship Id="rId309" Type="http://schemas.openxmlformats.org/officeDocument/2006/relationships/slide" Target="slides/slide277.xml"/><Relationship Id="rId27" Type="http://schemas.openxmlformats.org/officeDocument/2006/relationships/slideMaster" Target="slideMasters/slideMaster27.xml"/><Relationship Id="rId48" Type="http://schemas.openxmlformats.org/officeDocument/2006/relationships/slide" Target="slides/slide16.xml"/><Relationship Id="rId69" Type="http://schemas.openxmlformats.org/officeDocument/2006/relationships/slide" Target="slides/slide37.xml"/><Relationship Id="rId113" Type="http://schemas.openxmlformats.org/officeDocument/2006/relationships/slide" Target="slides/slide81.xml"/><Relationship Id="rId134" Type="http://schemas.openxmlformats.org/officeDocument/2006/relationships/slide" Target="slides/slide102.xml"/><Relationship Id="rId320" Type="http://schemas.openxmlformats.org/officeDocument/2006/relationships/slide" Target="slides/slide288.xml"/><Relationship Id="rId80" Type="http://schemas.openxmlformats.org/officeDocument/2006/relationships/slide" Target="slides/slide48.xml"/><Relationship Id="rId155" Type="http://schemas.openxmlformats.org/officeDocument/2006/relationships/slide" Target="slides/slide123.xml"/><Relationship Id="rId176" Type="http://schemas.openxmlformats.org/officeDocument/2006/relationships/slide" Target="slides/slide144.xml"/><Relationship Id="rId197" Type="http://schemas.openxmlformats.org/officeDocument/2006/relationships/slide" Target="slides/slide165.xml"/><Relationship Id="rId341" Type="http://schemas.openxmlformats.org/officeDocument/2006/relationships/slide" Target="slides/slide309.xml"/><Relationship Id="rId201" Type="http://schemas.openxmlformats.org/officeDocument/2006/relationships/slide" Target="slides/slide169.xml"/><Relationship Id="rId222" Type="http://schemas.openxmlformats.org/officeDocument/2006/relationships/slide" Target="slides/slide190.xml"/><Relationship Id="rId243" Type="http://schemas.openxmlformats.org/officeDocument/2006/relationships/slide" Target="slides/slide211.xml"/><Relationship Id="rId264" Type="http://schemas.openxmlformats.org/officeDocument/2006/relationships/slide" Target="slides/slide232.xml"/><Relationship Id="rId285" Type="http://schemas.openxmlformats.org/officeDocument/2006/relationships/slide" Target="slides/slide253.xml"/><Relationship Id="rId17" Type="http://schemas.openxmlformats.org/officeDocument/2006/relationships/slideMaster" Target="slideMasters/slideMaster17.xml"/><Relationship Id="rId38" Type="http://schemas.openxmlformats.org/officeDocument/2006/relationships/slide" Target="slides/slide6.xml"/><Relationship Id="rId59" Type="http://schemas.openxmlformats.org/officeDocument/2006/relationships/slide" Target="slides/slide27.xml"/><Relationship Id="rId103" Type="http://schemas.openxmlformats.org/officeDocument/2006/relationships/slide" Target="slides/slide71.xml"/><Relationship Id="rId124" Type="http://schemas.openxmlformats.org/officeDocument/2006/relationships/slide" Target="slides/slide92.xml"/><Relationship Id="rId310" Type="http://schemas.openxmlformats.org/officeDocument/2006/relationships/slide" Target="slides/slide278.xml"/><Relationship Id="rId70" Type="http://schemas.openxmlformats.org/officeDocument/2006/relationships/slide" Target="slides/slide38.xml"/><Relationship Id="rId91" Type="http://schemas.openxmlformats.org/officeDocument/2006/relationships/slide" Target="slides/slide59.xml"/><Relationship Id="rId145" Type="http://schemas.openxmlformats.org/officeDocument/2006/relationships/slide" Target="slides/slide113.xml"/><Relationship Id="rId166" Type="http://schemas.openxmlformats.org/officeDocument/2006/relationships/slide" Target="slides/slide134.xml"/><Relationship Id="rId187" Type="http://schemas.openxmlformats.org/officeDocument/2006/relationships/slide" Target="slides/slide155.xml"/><Relationship Id="rId331" Type="http://schemas.openxmlformats.org/officeDocument/2006/relationships/slide" Target="slides/slide299.xml"/><Relationship Id="rId352" Type="http://schemas.openxmlformats.org/officeDocument/2006/relationships/notesMaster" Target="notesMasters/notesMaster1.xml"/><Relationship Id="rId1" Type="http://schemas.openxmlformats.org/officeDocument/2006/relationships/slideMaster" Target="slideMasters/slideMaster1.xml"/><Relationship Id="rId212" Type="http://schemas.openxmlformats.org/officeDocument/2006/relationships/slide" Target="slides/slide180.xml"/><Relationship Id="rId233" Type="http://schemas.openxmlformats.org/officeDocument/2006/relationships/slide" Target="slides/slide201.xml"/><Relationship Id="rId254" Type="http://schemas.openxmlformats.org/officeDocument/2006/relationships/slide" Target="slides/slide222.xml"/><Relationship Id="rId28" Type="http://schemas.openxmlformats.org/officeDocument/2006/relationships/slideMaster" Target="slideMasters/slideMaster28.xml"/><Relationship Id="rId49" Type="http://schemas.openxmlformats.org/officeDocument/2006/relationships/slide" Target="slides/slide17.xml"/><Relationship Id="rId114" Type="http://schemas.openxmlformats.org/officeDocument/2006/relationships/slide" Target="slides/slide82.xml"/><Relationship Id="rId275" Type="http://schemas.openxmlformats.org/officeDocument/2006/relationships/slide" Target="slides/slide243.xml"/><Relationship Id="rId296" Type="http://schemas.openxmlformats.org/officeDocument/2006/relationships/slide" Target="slides/slide264.xml"/><Relationship Id="rId300" Type="http://schemas.openxmlformats.org/officeDocument/2006/relationships/slide" Target="slides/slide268.xml"/><Relationship Id="rId60" Type="http://schemas.openxmlformats.org/officeDocument/2006/relationships/slide" Target="slides/slide28.xml"/><Relationship Id="rId81" Type="http://schemas.openxmlformats.org/officeDocument/2006/relationships/slide" Target="slides/slide49.xml"/><Relationship Id="rId135" Type="http://schemas.openxmlformats.org/officeDocument/2006/relationships/slide" Target="slides/slide103.xml"/><Relationship Id="rId156" Type="http://schemas.openxmlformats.org/officeDocument/2006/relationships/slide" Target="slides/slide124.xml"/><Relationship Id="rId177" Type="http://schemas.openxmlformats.org/officeDocument/2006/relationships/slide" Target="slides/slide145.xml"/><Relationship Id="rId198" Type="http://schemas.openxmlformats.org/officeDocument/2006/relationships/slide" Target="slides/slide166.xml"/><Relationship Id="rId321" Type="http://schemas.openxmlformats.org/officeDocument/2006/relationships/slide" Target="slides/slide289.xml"/><Relationship Id="rId342" Type="http://schemas.openxmlformats.org/officeDocument/2006/relationships/slide" Target="slides/slide310.xml"/><Relationship Id="rId202" Type="http://schemas.openxmlformats.org/officeDocument/2006/relationships/slide" Target="slides/slide170.xml"/><Relationship Id="rId223" Type="http://schemas.openxmlformats.org/officeDocument/2006/relationships/slide" Target="slides/slide191.xml"/><Relationship Id="rId244" Type="http://schemas.openxmlformats.org/officeDocument/2006/relationships/slide" Target="slides/slide212.xml"/><Relationship Id="rId18" Type="http://schemas.openxmlformats.org/officeDocument/2006/relationships/slideMaster" Target="slideMasters/slideMaster18.xml"/><Relationship Id="rId39" Type="http://schemas.openxmlformats.org/officeDocument/2006/relationships/slide" Target="slides/slide7.xml"/><Relationship Id="rId265" Type="http://schemas.openxmlformats.org/officeDocument/2006/relationships/slide" Target="slides/slide233.xml"/><Relationship Id="rId286" Type="http://schemas.openxmlformats.org/officeDocument/2006/relationships/slide" Target="slides/slide254.xml"/><Relationship Id="rId50" Type="http://schemas.openxmlformats.org/officeDocument/2006/relationships/slide" Target="slides/slide18.xml"/><Relationship Id="rId104" Type="http://schemas.openxmlformats.org/officeDocument/2006/relationships/slide" Target="slides/slide72.xml"/><Relationship Id="rId125" Type="http://schemas.openxmlformats.org/officeDocument/2006/relationships/slide" Target="slides/slide93.xml"/><Relationship Id="rId146" Type="http://schemas.openxmlformats.org/officeDocument/2006/relationships/slide" Target="slides/slide114.xml"/><Relationship Id="rId167" Type="http://schemas.openxmlformats.org/officeDocument/2006/relationships/slide" Target="slides/slide135.xml"/><Relationship Id="rId188" Type="http://schemas.openxmlformats.org/officeDocument/2006/relationships/slide" Target="slides/slide156.xml"/><Relationship Id="rId311" Type="http://schemas.openxmlformats.org/officeDocument/2006/relationships/slide" Target="slides/slide279.xml"/><Relationship Id="rId332" Type="http://schemas.openxmlformats.org/officeDocument/2006/relationships/slide" Target="slides/slide300.xml"/><Relationship Id="rId353" Type="http://schemas.openxmlformats.org/officeDocument/2006/relationships/handoutMaster" Target="handoutMasters/handoutMaster1.xml"/><Relationship Id="rId71" Type="http://schemas.openxmlformats.org/officeDocument/2006/relationships/slide" Target="slides/slide39.xml"/><Relationship Id="rId92" Type="http://schemas.openxmlformats.org/officeDocument/2006/relationships/slide" Target="slides/slide60.xml"/><Relationship Id="rId213" Type="http://schemas.openxmlformats.org/officeDocument/2006/relationships/slide" Target="slides/slide181.xml"/><Relationship Id="rId234" Type="http://schemas.openxmlformats.org/officeDocument/2006/relationships/slide" Target="slides/slide20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23.xml"/><Relationship Id="rId276" Type="http://schemas.openxmlformats.org/officeDocument/2006/relationships/slide" Target="slides/slide244.xml"/><Relationship Id="rId297" Type="http://schemas.openxmlformats.org/officeDocument/2006/relationships/slide" Target="slides/slide265.xml"/><Relationship Id="rId40" Type="http://schemas.openxmlformats.org/officeDocument/2006/relationships/slide" Target="slides/slide8.xml"/><Relationship Id="rId115" Type="http://schemas.openxmlformats.org/officeDocument/2006/relationships/slide" Target="slides/slide83.xml"/><Relationship Id="rId136" Type="http://schemas.openxmlformats.org/officeDocument/2006/relationships/slide" Target="slides/slide104.xml"/><Relationship Id="rId157" Type="http://schemas.openxmlformats.org/officeDocument/2006/relationships/slide" Target="slides/slide125.xml"/><Relationship Id="rId178" Type="http://schemas.openxmlformats.org/officeDocument/2006/relationships/slide" Target="slides/slide146.xml"/><Relationship Id="rId301" Type="http://schemas.openxmlformats.org/officeDocument/2006/relationships/slide" Target="slides/slide269.xml"/><Relationship Id="rId322" Type="http://schemas.openxmlformats.org/officeDocument/2006/relationships/slide" Target="slides/slide290.xml"/><Relationship Id="rId343" Type="http://schemas.openxmlformats.org/officeDocument/2006/relationships/slide" Target="slides/slide311.xml"/><Relationship Id="rId61" Type="http://schemas.openxmlformats.org/officeDocument/2006/relationships/slide" Target="slides/slide29.xml"/><Relationship Id="rId82" Type="http://schemas.openxmlformats.org/officeDocument/2006/relationships/slide" Target="slides/slide50.xml"/><Relationship Id="rId199" Type="http://schemas.openxmlformats.org/officeDocument/2006/relationships/slide" Target="slides/slide167.xml"/><Relationship Id="rId203" Type="http://schemas.openxmlformats.org/officeDocument/2006/relationships/slide" Target="slides/slide171.xml"/><Relationship Id="rId19" Type="http://schemas.openxmlformats.org/officeDocument/2006/relationships/slideMaster" Target="slideMasters/slideMaster19.xml"/><Relationship Id="rId224" Type="http://schemas.openxmlformats.org/officeDocument/2006/relationships/slide" Target="slides/slide192.xml"/><Relationship Id="rId245" Type="http://schemas.openxmlformats.org/officeDocument/2006/relationships/slide" Target="slides/slide213.xml"/><Relationship Id="rId266" Type="http://schemas.openxmlformats.org/officeDocument/2006/relationships/slide" Target="slides/slide234.xml"/><Relationship Id="rId287" Type="http://schemas.openxmlformats.org/officeDocument/2006/relationships/slide" Target="slides/slide255.xml"/><Relationship Id="rId30" Type="http://schemas.openxmlformats.org/officeDocument/2006/relationships/slideMaster" Target="slideMasters/slideMaster30.xml"/><Relationship Id="rId105" Type="http://schemas.openxmlformats.org/officeDocument/2006/relationships/slide" Target="slides/slide73.xml"/><Relationship Id="rId126" Type="http://schemas.openxmlformats.org/officeDocument/2006/relationships/slide" Target="slides/slide94.xml"/><Relationship Id="rId147" Type="http://schemas.openxmlformats.org/officeDocument/2006/relationships/slide" Target="slides/slide115.xml"/><Relationship Id="rId168" Type="http://schemas.openxmlformats.org/officeDocument/2006/relationships/slide" Target="slides/slide136.xml"/><Relationship Id="rId312" Type="http://schemas.openxmlformats.org/officeDocument/2006/relationships/slide" Target="slides/slide280.xml"/><Relationship Id="rId333" Type="http://schemas.openxmlformats.org/officeDocument/2006/relationships/slide" Target="slides/slide301.xml"/><Relationship Id="rId354" Type="http://schemas.openxmlformats.org/officeDocument/2006/relationships/presProps" Target="presProps.xml"/><Relationship Id="rId51" Type="http://schemas.openxmlformats.org/officeDocument/2006/relationships/slide" Target="slides/slide19.xml"/><Relationship Id="rId72" Type="http://schemas.openxmlformats.org/officeDocument/2006/relationships/slide" Target="slides/slide40.xml"/><Relationship Id="rId93" Type="http://schemas.openxmlformats.org/officeDocument/2006/relationships/slide" Target="slides/slide61.xml"/><Relationship Id="rId189" Type="http://schemas.openxmlformats.org/officeDocument/2006/relationships/slide" Target="slides/slide157.xml"/><Relationship Id="rId3" Type="http://schemas.openxmlformats.org/officeDocument/2006/relationships/slideMaster" Target="slideMasters/slideMaster3.xml"/><Relationship Id="rId214" Type="http://schemas.openxmlformats.org/officeDocument/2006/relationships/slide" Target="slides/slide182.xml"/><Relationship Id="rId235" Type="http://schemas.openxmlformats.org/officeDocument/2006/relationships/slide" Target="slides/slide203.xml"/><Relationship Id="rId256" Type="http://schemas.openxmlformats.org/officeDocument/2006/relationships/slide" Target="slides/slide224.xml"/><Relationship Id="rId277" Type="http://schemas.openxmlformats.org/officeDocument/2006/relationships/slide" Target="slides/slide245.xml"/><Relationship Id="rId298" Type="http://schemas.openxmlformats.org/officeDocument/2006/relationships/slide" Target="slides/slide266.xml"/><Relationship Id="rId116" Type="http://schemas.openxmlformats.org/officeDocument/2006/relationships/slide" Target="slides/slide84.xml"/><Relationship Id="rId137" Type="http://schemas.openxmlformats.org/officeDocument/2006/relationships/slide" Target="slides/slide105.xml"/><Relationship Id="rId158" Type="http://schemas.openxmlformats.org/officeDocument/2006/relationships/slide" Target="slides/slide126.xml"/><Relationship Id="rId302" Type="http://schemas.openxmlformats.org/officeDocument/2006/relationships/slide" Target="slides/slide270.xml"/><Relationship Id="rId323" Type="http://schemas.openxmlformats.org/officeDocument/2006/relationships/slide" Target="slides/slide291.xml"/><Relationship Id="rId344" Type="http://schemas.openxmlformats.org/officeDocument/2006/relationships/slide" Target="slides/slide312.xml"/><Relationship Id="rId20" Type="http://schemas.openxmlformats.org/officeDocument/2006/relationships/slideMaster" Target="slideMasters/slideMaster20.xml"/><Relationship Id="rId41" Type="http://schemas.openxmlformats.org/officeDocument/2006/relationships/slide" Target="slides/slide9.xml"/><Relationship Id="rId62" Type="http://schemas.openxmlformats.org/officeDocument/2006/relationships/slide" Target="slides/slide30.xml"/><Relationship Id="rId83" Type="http://schemas.openxmlformats.org/officeDocument/2006/relationships/slide" Target="slides/slide51.xml"/><Relationship Id="rId179" Type="http://schemas.openxmlformats.org/officeDocument/2006/relationships/slide" Target="slides/slide147.xml"/><Relationship Id="rId190" Type="http://schemas.openxmlformats.org/officeDocument/2006/relationships/slide" Target="slides/slide158.xml"/><Relationship Id="rId204" Type="http://schemas.openxmlformats.org/officeDocument/2006/relationships/slide" Target="slides/slide172.xml"/><Relationship Id="rId225" Type="http://schemas.openxmlformats.org/officeDocument/2006/relationships/slide" Target="slides/slide193.xml"/><Relationship Id="rId246" Type="http://schemas.openxmlformats.org/officeDocument/2006/relationships/slide" Target="slides/slide214.xml"/><Relationship Id="rId267" Type="http://schemas.openxmlformats.org/officeDocument/2006/relationships/slide" Target="slides/slide235.xml"/><Relationship Id="rId288" Type="http://schemas.openxmlformats.org/officeDocument/2006/relationships/slide" Target="slides/slide256.xml"/><Relationship Id="rId106" Type="http://schemas.openxmlformats.org/officeDocument/2006/relationships/slide" Target="slides/slide74.xml"/><Relationship Id="rId127" Type="http://schemas.openxmlformats.org/officeDocument/2006/relationships/slide" Target="slides/slide95.xml"/><Relationship Id="rId313" Type="http://schemas.openxmlformats.org/officeDocument/2006/relationships/slide" Target="slides/slide28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20.xml"/><Relationship Id="rId73" Type="http://schemas.openxmlformats.org/officeDocument/2006/relationships/slide" Target="slides/slide41.xml"/><Relationship Id="rId94" Type="http://schemas.openxmlformats.org/officeDocument/2006/relationships/slide" Target="slides/slide62.xml"/><Relationship Id="rId148" Type="http://schemas.openxmlformats.org/officeDocument/2006/relationships/slide" Target="slides/slide116.xml"/><Relationship Id="rId169" Type="http://schemas.openxmlformats.org/officeDocument/2006/relationships/slide" Target="slides/slide137.xml"/><Relationship Id="rId334" Type="http://schemas.openxmlformats.org/officeDocument/2006/relationships/slide" Target="slides/slide302.xml"/><Relationship Id="rId355" Type="http://schemas.openxmlformats.org/officeDocument/2006/relationships/viewProps" Target="viewProps.xml"/><Relationship Id="rId4" Type="http://schemas.openxmlformats.org/officeDocument/2006/relationships/slideMaster" Target="slideMasters/slideMaster4.xml"/><Relationship Id="rId180" Type="http://schemas.openxmlformats.org/officeDocument/2006/relationships/slide" Target="slides/slide148.xml"/><Relationship Id="rId215" Type="http://schemas.openxmlformats.org/officeDocument/2006/relationships/slide" Target="slides/slide183.xml"/><Relationship Id="rId236" Type="http://schemas.openxmlformats.org/officeDocument/2006/relationships/slide" Target="slides/slide204.xml"/><Relationship Id="rId257" Type="http://schemas.openxmlformats.org/officeDocument/2006/relationships/slide" Target="slides/slide225.xml"/><Relationship Id="rId278" Type="http://schemas.openxmlformats.org/officeDocument/2006/relationships/slide" Target="slides/slide246.xml"/><Relationship Id="rId303" Type="http://schemas.openxmlformats.org/officeDocument/2006/relationships/slide" Target="slides/slide271.xml"/><Relationship Id="rId42" Type="http://schemas.openxmlformats.org/officeDocument/2006/relationships/slide" Target="slides/slide10.xml"/><Relationship Id="rId84" Type="http://schemas.openxmlformats.org/officeDocument/2006/relationships/slide" Target="slides/slide52.xml"/><Relationship Id="rId138" Type="http://schemas.openxmlformats.org/officeDocument/2006/relationships/slide" Target="slides/slide106.xml"/><Relationship Id="rId345" Type="http://schemas.openxmlformats.org/officeDocument/2006/relationships/slide" Target="slides/slide313.xml"/><Relationship Id="rId191" Type="http://schemas.openxmlformats.org/officeDocument/2006/relationships/slide" Target="slides/slide159.xml"/><Relationship Id="rId205" Type="http://schemas.openxmlformats.org/officeDocument/2006/relationships/slide" Target="slides/slide173.xml"/><Relationship Id="rId247" Type="http://schemas.openxmlformats.org/officeDocument/2006/relationships/slide" Target="slides/slide215.xml"/><Relationship Id="rId107" Type="http://schemas.openxmlformats.org/officeDocument/2006/relationships/slide" Target="slides/slide75.xml"/><Relationship Id="rId289" Type="http://schemas.openxmlformats.org/officeDocument/2006/relationships/slide" Target="slides/slide257.xml"/><Relationship Id="rId11" Type="http://schemas.openxmlformats.org/officeDocument/2006/relationships/slideMaster" Target="slideMasters/slideMaster11.xml"/><Relationship Id="rId53" Type="http://schemas.openxmlformats.org/officeDocument/2006/relationships/slide" Target="slides/slide21.xml"/><Relationship Id="rId149" Type="http://schemas.openxmlformats.org/officeDocument/2006/relationships/slide" Target="slides/slide117.xml"/><Relationship Id="rId314" Type="http://schemas.openxmlformats.org/officeDocument/2006/relationships/slide" Target="slides/slide282.xml"/><Relationship Id="rId356" Type="http://schemas.openxmlformats.org/officeDocument/2006/relationships/theme" Target="theme/theme1.xml"/><Relationship Id="rId95" Type="http://schemas.openxmlformats.org/officeDocument/2006/relationships/slide" Target="slides/slide63.xml"/><Relationship Id="rId160" Type="http://schemas.openxmlformats.org/officeDocument/2006/relationships/slide" Target="slides/slide128.xml"/><Relationship Id="rId216" Type="http://schemas.openxmlformats.org/officeDocument/2006/relationships/slide" Target="slides/slide184.xml"/><Relationship Id="rId258" Type="http://schemas.openxmlformats.org/officeDocument/2006/relationships/slide" Target="slides/slide226.xml"/><Relationship Id="rId22" Type="http://schemas.openxmlformats.org/officeDocument/2006/relationships/slideMaster" Target="slideMasters/slideMaster22.xml"/><Relationship Id="rId64" Type="http://schemas.openxmlformats.org/officeDocument/2006/relationships/slide" Target="slides/slide32.xml"/><Relationship Id="rId118" Type="http://schemas.openxmlformats.org/officeDocument/2006/relationships/slide" Target="slides/slide86.xml"/><Relationship Id="rId325" Type="http://schemas.openxmlformats.org/officeDocument/2006/relationships/slide" Target="slides/slide293.xml"/><Relationship Id="rId171" Type="http://schemas.openxmlformats.org/officeDocument/2006/relationships/slide" Target="slides/slide139.xml"/><Relationship Id="rId227" Type="http://schemas.openxmlformats.org/officeDocument/2006/relationships/slide" Target="slides/slide195.xml"/><Relationship Id="rId269" Type="http://schemas.openxmlformats.org/officeDocument/2006/relationships/slide" Target="slides/slide237.xml"/><Relationship Id="rId33" Type="http://schemas.openxmlformats.org/officeDocument/2006/relationships/slide" Target="slides/slide1.xml"/><Relationship Id="rId129" Type="http://schemas.openxmlformats.org/officeDocument/2006/relationships/slide" Target="slides/slide97.xml"/><Relationship Id="rId280" Type="http://schemas.openxmlformats.org/officeDocument/2006/relationships/slide" Target="slides/slide248.xml"/><Relationship Id="rId336" Type="http://schemas.openxmlformats.org/officeDocument/2006/relationships/slide" Target="slides/slide304.xml"/><Relationship Id="rId75" Type="http://schemas.openxmlformats.org/officeDocument/2006/relationships/slide" Target="slides/slide43.xml"/><Relationship Id="rId140" Type="http://schemas.openxmlformats.org/officeDocument/2006/relationships/slide" Target="slides/slide108.xml"/><Relationship Id="rId182" Type="http://schemas.openxmlformats.org/officeDocument/2006/relationships/slide" Target="slides/slide150.xml"/><Relationship Id="rId6" Type="http://schemas.openxmlformats.org/officeDocument/2006/relationships/slideMaster" Target="slideMasters/slideMaster6.xml"/><Relationship Id="rId238" Type="http://schemas.openxmlformats.org/officeDocument/2006/relationships/slide" Target="slides/slide206.xml"/><Relationship Id="rId291" Type="http://schemas.openxmlformats.org/officeDocument/2006/relationships/slide" Target="slides/slide259.xml"/><Relationship Id="rId305" Type="http://schemas.openxmlformats.org/officeDocument/2006/relationships/slide" Target="slides/slide273.xml"/><Relationship Id="rId347" Type="http://schemas.openxmlformats.org/officeDocument/2006/relationships/slide" Target="slides/slide315.xml"/><Relationship Id="rId44" Type="http://schemas.openxmlformats.org/officeDocument/2006/relationships/slide" Target="slides/slide12.xml"/><Relationship Id="rId86" Type="http://schemas.openxmlformats.org/officeDocument/2006/relationships/slide" Target="slides/slide54.xml"/><Relationship Id="rId151" Type="http://schemas.openxmlformats.org/officeDocument/2006/relationships/slide" Target="slides/slide119.xml"/><Relationship Id="rId193" Type="http://schemas.openxmlformats.org/officeDocument/2006/relationships/slide" Target="slides/slide161.xml"/><Relationship Id="rId207" Type="http://schemas.openxmlformats.org/officeDocument/2006/relationships/slide" Target="slides/slide175.xml"/><Relationship Id="rId249" Type="http://schemas.openxmlformats.org/officeDocument/2006/relationships/slide" Target="slides/slide217.xml"/><Relationship Id="rId13" Type="http://schemas.openxmlformats.org/officeDocument/2006/relationships/slideMaster" Target="slideMasters/slideMaster13.xml"/><Relationship Id="rId109" Type="http://schemas.openxmlformats.org/officeDocument/2006/relationships/slide" Target="slides/slide77.xml"/><Relationship Id="rId260" Type="http://schemas.openxmlformats.org/officeDocument/2006/relationships/slide" Target="slides/slide228.xml"/><Relationship Id="rId316" Type="http://schemas.openxmlformats.org/officeDocument/2006/relationships/slide" Target="slides/slide284.xml"/><Relationship Id="rId55" Type="http://schemas.openxmlformats.org/officeDocument/2006/relationships/slide" Target="slides/slide23.xml"/><Relationship Id="rId97" Type="http://schemas.openxmlformats.org/officeDocument/2006/relationships/slide" Target="slides/slide65.xml"/><Relationship Id="rId120" Type="http://schemas.openxmlformats.org/officeDocument/2006/relationships/slide" Target="slides/slide88.xml"/><Relationship Id="rId162" Type="http://schemas.openxmlformats.org/officeDocument/2006/relationships/slide" Target="slides/slide130.xml"/><Relationship Id="rId218" Type="http://schemas.openxmlformats.org/officeDocument/2006/relationships/slide" Target="slides/slide186.xml"/><Relationship Id="rId271" Type="http://schemas.openxmlformats.org/officeDocument/2006/relationships/slide" Target="slides/slide239.xml"/><Relationship Id="rId24" Type="http://schemas.openxmlformats.org/officeDocument/2006/relationships/slideMaster" Target="slideMasters/slideMaster24.xml"/><Relationship Id="rId66" Type="http://schemas.openxmlformats.org/officeDocument/2006/relationships/slide" Target="slides/slide34.xml"/><Relationship Id="rId131" Type="http://schemas.openxmlformats.org/officeDocument/2006/relationships/slide" Target="slides/slide99.xml"/><Relationship Id="rId327" Type="http://schemas.openxmlformats.org/officeDocument/2006/relationships/slide" Target="slides/slide295.xml"/><Relationship Id="rId173" Type="http://schemas.openxmlformats.org/officeDocument/2006/relationships/slide" Target="slides/slide141.xml"/><Relationship Id="rId229" Type="http://schemas.openxmlformats.org/officeDocument/2006/relationships/slide" Target="slides/slide197.xml"/><Relationship Id="rId240" Type="http://schemas.openxmlformats.org/officeDocument/2006/relationships/slide" Target="slides/slide208.xml"/><Relationship Id="rId35" Type="http://schemas.openxmlformats.org/officeDocument/2006/relationships/slide" Target="slides/slide3.xml"/><Relationship Id="rId77" Type="http://schemas.openxmlformats.org/officeDocument/2006/relationships/slide" Target="slides/slide45.xml"/><Relationship Id="rId100" Type="http://schemas.openxmlformats.org/officeDocument/2006/relationships/slide" Target="slides/slide68.xml"/><Relationship Id="rId282" Type="http://schemas.openxmlformats.org/officeDocument/2006/relationships/slide" Target="slides/slide250.xml"/><Relationship Id="rId338" Type="http://schemas.openxmlformats.org/officeDocument/2006/relationships/slide" Target="slides/slide306.xml"/><Relationship Id="rId8" Type="http://schemas.openxmlformats.org/officeDocument/2006/relationships/slideMaster" Target="slideMasters/slideMaster8.xml"/><Relationship Id="rId142" Type="http://schemas.openxmlformats.org/officeDocument/2006/relationships/slide" Target="slides/slide110.xml"/><Relationship Id="rId184" Type="http://schemas.openxmlformats.org/officeDocument/2006/relationships/slide" Target="slides/slide152.xml"/><Relationship Id="rId251" Type="http://schemas.openxmlformats.org/officeDocument/2006/relationships/slide" Target="slides/slide219.xml"/></Relationships>
</file>

<file path=ppt/_rels/viewProps.xml.rels><?xml version="1.0" encoding="UTF-8" standalone="yes"?>
<Relationships xmlns="http://schemas.openxmlformats.org/package/2006/relationships"><Relationship Id="rId1" Type="http://schemas.openxmlformats.org/officeDocument/2006/relationships/slide" Target="slides/slide1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22588" cy="492125"/>
          </a:xfrm>
          <a:prstGeom prst="rect">
            <a:avLst/>
          </a:prstGeom>
          <a:noFill/>
          <a:ln w="9525">
            <a:noFill/>
            <a:miter lim="800000"/>
            <a:headEnd/>
            <a:tailEnd/>
          </a:ln>
          <a:effectLst/>
        </p:spPr>
        <p:txBody>
          <a:bodyPr vert="horz" wrap="square" lIns="90942" tIns="45470" rIns="90942" bIns="45470" numCol="1" anchor="t" anchorCtr="0" compatLnSpc="1">
            <a:prstTxWarp prst="textNoShape">
              <a:avLst/>
            </a:prstTxWarp>
          </a:bodyPr>
          <a:lstStyle>
            <a:lvl1pPr defTabSz="909741">
              <a:defRPr sz="1200"/>
            </a:lvl1pPr>
          </a:lstStyle>
          <a:p>
            <a:pPr>
              <a:defRPr/>
            </a:pPr>
            <a:endParaRPr lang="en-GB"/>
          </a:p>
        </p:txBody>
      </p:sp>
      <p:sp>
        <p:nvSpPr>
          <p:cNvPr id="47107" name="Rectangle 3"/>
          <p:cNvSpPr>
            <a:spLocks noGrp="1" noChangeArrowheads="1"/>
          </p:cNvSpPr>
          <p:nvPr>
            <p:ph type="dt" sz="quarter" idx="1"/>
          </p:nvPr>
        </p:nvSpPr>
        <p:spPr bwMode="auto">
          <a:xfrm>
            <a:off x="3819525" y="0"/>
            <a:ext cx="2922588" cy="492125"/>
          </a:xfrm>
          <a:prstGeom prst="rect">
            <a:avLst/>
          </a:prstGeom>
          <a:noFill/>
          <a:ln w="9525">
            <a:noFill/>
            <a:miter lim="800000"/>
            <a:headEnd/>
            <a:tailEnd/>
          </a:ln>
          <a:effectLst/>
        </p:spPr>
        <p:txBody>
          <a:bodyPr vert="horz" wrap="square" lIns="90942" tIns="45470" rIns="90942" bIns="45470" numCol="1" anchor="t" anchorCtr="0" compatLnSpc="1">
            <a:prstTxWarp prst="textNoShape">
              <a:avLst/>
            </a:prstTxWarp>
          </a:bodyPr>
          <a:lstStyle>
            <a:lvl1pPr algn="r" defTabSz="909741">
              <a:defRPr sz="1200"/>
            </a:lvl1pPr>
          </a:lstStyle>
          <a:p>
            <a:pPr>
              <a:defRPr/>
            </a:pPr>
            <a:endParaRPr lang="en-GB"/>
          </a:p>
        </p:txBody>
      </p:sp>
      <p:sp>
        <p:nvSpPr>
          <p:cNvPr id="47108" name="Rectangle 4"/>
          <p:cNvSpPr>
            <a:spLocks noGrp="1" noChangeArrowheads="1"/>
          </p:cNvSpPr>
          <p:nvPr>
            <p:ph type="ftr" sz="quarter" idx="2"/>
          </p:nvPr>
        </p:nvSpPr>
        <p:spPr bwMode="auto">
          <a:xfrm>
            <a:off x="0" y="9380538"/>
            <a:ext cx="2922588" cy="492125"/>
          </a:xfrm>
          <a:prstGeom prst="rect">
            <a:avLst/>
          </a:prstGeom>
          <a:noFill/>
          <a:ln w="9525">
            <a:noFill/>
            <a:miter lim="800000"/>
            <a:headEnd/>
            <a:tailEnd/>
          </a:ln>
          <a:effectLst/>
        </p:spPr>
        <p:txBody>
          <a:bodyPr vert="horz" wrap="square" lIns="90942" tIns="45470" rIns="90942" bIns="45470" numCol="1" anchor="b" anchorCtr="0" compatLnSpc="1">
            <a:prstTxWarp prst="textNoShape">
              <a:avLst/>
            </a:prstTxWarp>
          </a:bodyPr>
          <a:lstStyle>
            <a:lvl1pPr defTabSz="909741">
              <a:defRPr sz="1200"/>
            </a:lvl1pPr>
          </a:lstStyle>
          <a:p>
            <a:pPr>
              <a:defRPr/>
            </a:pPr>
            <a:endParaRPr lang="en-GB"/>
          </a:p>
        </p:txBody>
      </p:sp>
      <p:sp>
        <p:nvSpPr>
          <p:cNvPr id="47109" name="Rectangle 5"/>
          <p:cNvSpPr>
            <a:spLocks noGrp="1" noChangeArrowheads="1"/>
          </p:cNvSpPr>
          <p:nvPr>
            <p:ph type="sldNum" sz="quarter" idx="3"/>
          </p:nvPr>
        </p:nvSpPr>
        <p:spPr bwMode="auto">
          <a:xfrm>
            <a:off x="3819525" y="9380538"/>
            <a:ext cx="2922588" cy="492125"/>
          </a:xfrm>
          <a:prstGeom prst="rect">
            <a:avLst/>
          </a:prstGeom>
          <a:noFill/>
          <a:ln w="9525">
            <a:noFill/>
            <a:miter lim="800000"/>
            <a:headEnd/>
            <a:tailEnd/>
          </a:ln>
          <a:effectLst/>
        </p:spPr>
        <p:txBody>
          <a:bodyPr vert="horz" wrap="square" lIns="90942" tIns="45470" rIns="90942" bIns="45470" numCol="1" anchor="b" anchorCtr="0" compatLnSpc="1">
            <a:prstTxWarp prst="textNoShape">
              <a:avLst/>
            </a:prstTxWarp>
          </a:bodyPr>
          <a:lstStyle>
            <a:lvl1pPr algn="r" defTabSz="909741">
              <a:defRPr sz="1200"/>
            </a:lvl1pPr>
          </a:lstStyle>
          <a:p>
            <a:pPr>
              <a:defRPr/>
            </a:pPr>
            <a:fld id="{41F04ADB-CE79-407F-AC6D-22037B251608}" type="slidenum">
              <a:rPr lang="en-GB"/>
              <a:pPr>
                <a:defRPr/>
              </a:pPr>
              <a:t>‹#›</a:t>
            </a:fld>
            <a:endParaRPr lang="en-GB"/>
          </a:p>
        </p:txBody>
      </p:sp>
    </p:spTree>
    <p:extLst>
      <p:ext uri="{BB962C8B-B14F-4D97-AF65-F5344CB8AC3E}">
        <p14:creationId xmlns:p14="http://schemas.microsoft.com/office/powerpoint/2010/main" val="26695220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22588" cy="492125"/>
          </a:xfrm>
          <a:prstGeom prst="rect">
            <a:avLst/>
          </a:prstGeom>
          <a:noFill/>
          <a:ln w="9525">
            <a:noFill/>
            <a:miter lim="800000"/>
            <a:headEnd/>
            <a:tailEnd/>
          </a:ln>
          <a:effectLst/>
        </p:spPr>
        <p:txBody>
          <a:bodyPr vert="horz" wrap="square" lIns="90942" tIns="45470" rIns="90942" bIns="45470" numCol="1" anchor="t" anchorCtr="0" compatLnSpc="1">
            <a:prstTxWarp prst="textNoShape">
              <a:avLst/>
            </a:prstTxWarp>
          </a:bodyPr>
          <a:lstStyle>
            <a:lvl1pPr defTabSz="909741">
              <a:defRPr sz="1200"/>
            </a:lvl1pPr>
          </a:lstStyle>
          <a:p>
            <a:pPr>
              <a:defRPr/>
            </a:pPr>
            <a:endParaRPr lang="en-US"/>
          </a:p>
        </p:txBody>
      </p:sp>
      <p:sp>
        <p:nvSpPr>
          <p:cNvPr id="19459" name="Rectangle 3"/>
          <p:cNvSpPr>
            <a:spLocks noGrp="1" noChangeArrowheads="1"/>
          </p:cNvSpPr>
          <p:nvPr>
            <p:ph type="dt" idx="1"/>
          </p:nvPr>
        </p:nvSpPr>
        <p:spPr bwMode="auto">
          <a:xfrm>
            <a:off x="3817938" y="0"/>
            <a:ext cx="2922587" cy="492125"/>
          </a:xfrm>
          <a:prstGeom prst="rect">
            <a:avLst/>
          </a:prstGeom>
          <a:noFill/>
          <a:ln w="9525">
            <a:noFill/>
            <a:miter lim="800000"/>
            <a:headEnd/>
            <a:tailEnd/>
          </a:ln>
          <a:effectLst/>
        </p:spPr>
        <p:txBody>
          <a:bodyPr vert="horz" wrap="square" lIns="90942" tIns="45470" rIns="90942" bIns="45470" numCol="1" anchor="t" anchorCtr="0" compatLnSpc="1">
            <a:prstTxWarp prst="textNoShape">
              <a:avLst/>
            </a:prstTxWarp>
          </a:bodyPr>
          <a:lstStyle>
            <a:lvl1pPr algn="r" defTabSz="909741">
              <a:defRPr sz="1200"/>
            </a:lvl1pPr>
          </a:lstStyle>
          <a:p>
            <a:pPr>
              <a:defRPr/>
            </a:pPr>
            <a:endParaRPr lang="en-US"/>
          </a:p>
        </p:txBody>
      </p:sp>
      <p:sp>
        <p:nvSpPr>
          <p:cNvPr id="359428" name="Rectangle 4"/>
          <p:cNvSpPr>
            <a:spLocks noGrp="1" noRot="1" noChangeAspect="1" noChangeArrowheads="1" noTextEdit="1"/>
          </p:cNvSpPr>
          <p:nvPr>
            <p:ph type="sldImg" idx="2"/>
          </p:nvPr>
        </p:nvSpPr>
        <p:spPr bwMode="auto">
          <a:xfrm>
            <a:off x="903288" y="742950"/>
            <a:ext cx="4935537"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i-FI"/>
          </a:p>
        </p:txBody>
      </p:sp>
      <p:sp>
        <p:nvSpPr>
          <p:cNvPr id="19461" name="Rectangle 5"/>
          <p:cNvSpPr>
            <a:spLocks noGrp="1" noChangeArrowheads="1"/>
          </p:cNvSpPr>
          <p:nvPr>
            <p:ph type="body" sz="quarter" idx="3"/>
          </p:nvPr>
        </p:nvSpPr>
        <p:spPr bwMode="auto">
          <a:xfrm>
            <a:off x="674688" y="4687888"/>
            <a:ext cx="5394325" cy="4441825"/>
          </a:xfrm>
          <a:prstGeom prst="rect">
            <a:avLst/>
          </a:prstGeom>
          <a:noFill/>
          <a:ln w="9525">
            <a:noFill/>
            <a:miter lim="800000"/>
            <a:headEnd/>
            <a:tailEnd/>
          </a:ln>
          <a:effectLst/>
        </p:spPr>
        <p:txBody>
          <a:bodyPr vert="horz" wrap="square" lIns="90942" tIns="45470" rIns="90942" bIns="45470" numCol="1" anchor="t" anchorCtr="0" compatLnSpc="1">
            <a:prstTxWarp prst="textNoShape">
              <a:avLst/>
            </a:prstTxWarp>
          </a:bodyPr>
          <a:lstStyle/>
          <a:p>
            <a:pPr lvl="0"/>
            <a:r>
              <a:rPr lang="ru-RU" noProof="0"/>
              <a:t>Click to edit Master text styles</a:t>
            </a:r>
          </a:p>
          <a:p>
            <a:pPr lvl="1"/>
            <a:r>
              <a:rPr lang="ru-RU" noProof="0"/>
              <a:t>Second level</a:t>
            </a:r>
          </a:p>
          <a:p>
            <a:pPr lvl="2"/>
            <a:r>
              <a:rPr lang="ru-RU" noProof="0"/>
              <a:t>Third level</a:t>
            </a:r>
          </a:p>
          <a:p>
            <a:pPr lvl="3"/>
            <a:r>
              <a:rPr lang="ru-RU" noProof="0"/>
              <a:t>Fourth level</a:t>
            </a:r>
          </a:p>
          <a:p>
            <a:pPr lvl="4"/>
            <a:r>
              <a:rPr lang="ru-RU" noProof="0"/>
              <a:t>Fifth level</a:t>
            </a:r>
          </a:p>
        </p:txBody>
      </p:sp>
      <p:sp>
        <p:nvSpPr>
          <p:cNvPr id="19462" name="Rectangle 6"/>
          <p:cNvSpPr>
            <a:spLocks noGrp="1" noChangeArrowheads="1"/>
          </p:cNvSpPr>
          <p:nvPr>
            <p:ph type="ftr" sz="quarter" idx="4"/>
          </p:nvPr>
        </p:nvSpPr>
        <p:spPr bwMode="auto">
          <a:xfrm>
            <a:off x="0" y="9378950"/>
            <a:ext cx="2922588" cy="492125"/>
          </a:xfrm>
          <a:prstGeom prst="rect">
            <a:avLst/>
          </a:prstGeom>
          <a:noFill/>
          <a:ln w="9525">
            <a:noFill/>
            <a:miter lim="800000"/>
            <a:headEnd/>
            <a:tailEnd/>
          </a:ln>
          <a:effectLst/>
        </p:spPr>
        <p:txBody>
          <a:bodyPr vert="horz" wrap="square" lIns="90942" tIns="45470" rIns="90942" bIns="45470" numCol="1" anchor="b" anchorCtr="0" compatLnSpc="1">
            <a:prstTxWarp prst="textNoShape">
              <a:avLst/>
            </a:prstTxWarp>
          </a:bodyPr>
          <a:lstStyle>
            <a:lvl1pPr defTabSz="909741">
              <a:defRPr sz="1200"/>
            </a:lvl1pPr>
          </a:lstStyle>
          <a:p>
            <a:pPr>
              <a:defRPr/>
            </a:pPr>
            <a:endParaRPr lang="en-US"/>
          </a:p>
        </p:txBody>
      </p:sp>
      <p:sp>
        <p:nvSpPr>
          <p:cNvPr id="19463" name="Rectangle 7"/>
          <p:cNvSpPr>
            <a:spLocks noGrp="1" noChangeArrowheads="1"/>
          </p:cNvSpPr>
          <p:nvPr>
            <p:ph type="sldNum" sz="quarter" idx="5"/>
          </p:nvPr>
        </p:nvSpPr>
        <p:spPr bwMode="auto">
          <a:xfrm>
            <a:off x="3817938" y="9378950"/>
            <a:ext cx="2922587" cy="492125"/>
          </a:xfrm>
          <a:prstGeom prst="rect">
            <a:avLst/>
          </a:prstGeom>
          <a:noFill/>
          <a:ln w="9525">
            <a:noFill/>
            <a:miter lim="800000"/>
            <a:headEnd/>
            <a:tailEnd/>
          </a:ln>
          <a:effectLst/>
        </p:spPr>
        <p:txBody>
          <a:bodyPr vert="horz" wrap="square" lIns="90942" tIns="45470" rIns="90942" bIns="45470" numCol="1" anchor="b" anchorCtr="0" compatLnSpc="1">
            <a:prstTxWarp prst="textNoShape">
              <a:avLst/>
            </a:prstTxWarp>
          </a:bodyPr>
          <a:lstStyle>
            <a:lvl1pPr algn="r" defTabSz="909741">
              <a:defRPr sz="1200"/>
            </a:lvl1pPr>
          </a:lstStyle>
          <a:p>
            <a:pPr>
              <a:defRPr/>
            </a:pPr>
            <a:fld id="{5BA9003F-F5D9-4B85-A4AF-97CDF6A0322E}" type="slidenum">
              <a:rPr lang="ru-RU"/>
              <a:pPr>
                <a:defRPr/>
              </a:pPr>
              <a:t>‹#›</a:t>
            </a:fld>
            <a:endParaRPr lang="ru-RU"/>
          </a:p>
        </p:txBody>
      </p:sp>
    </p:spTree>
    <p:extLst>
      <p:ext uri="{BB962C8B-B14F-4D97-AF65-F5344CB8AC3E}">
        <p14:creationId xmlns:p14="http://schemas.microsoft.com/office/powerpoint/2010/main" val="38583452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50" eaLnBrk="0" hangingPunct="0">
              <a:spcBef>
                <a:spcPct val="30000"/>
              </a:spcBef>
              <a:defRPr sz="1200">
                <a:solidFill>
                  <a:schemeClr val="tx1"/>
                </a:solidFill>
                <a:latin typeface="Arial" pitchFamily="34" charset="0"/>
              </a:defRPr>
            </a:lvl1pPr>
            <a:lvl2pPr marL="736600" indent="-282575" defTabSz="908050" eaLnBrk="0" hangingPunct="0">
              <a:spcBef>
                <a:spcPct val="30000"/>
              </a:spcBef>
              <a:defRPr sz="1200">
                <a:solidFill>
                  <a:schemeClr val="tx1"/>
                </a:solidFill>
                <a:latin typeface="Arial" pitchFamily="34" charset="0"/>
              </a:defRPr>
            </a:lvl2pPr>
            <a:lvl3pPr marL="1133475" indent="-225425" defTabSz="908050" eaLnBrk="0" hangingPunct="0">
              <a:spcBef>
                <a:spcPct val="30000"/>
              </a:spcBef>
              <a:defRPr sz="1200">
                <a:solidFill>
                  <a:schemeClr val="tx1"/>
                </a:solidFill>
                <a:latin typeface="Arial" pitchFamily="34" charset="0"/>
              </a:defRPr>
            </a:lvl3pPr>
            <a:lvl4pPr marL="1587500" indent="-225425" defTabSz="908050" eaLnBrk="0" hangingPunct="0">
              <a:spcBef>
                <a:spcPct val="30000"/>
              </a:spcBef>
              <a:defRPr sz="1200">
                <a:solidFill>
                  <a:schemeClr val="tx1"/>
                </a:solidFill>
                <a:latin typeface="Arial" pitchFamily="34" charset="0"/>
              </a:defRPr>
            </a:lvl4pPr>
            <a:lvl5pPr marL="2041525" indent="-225425" defTabSz="908050" eaLnBrk="0" hangingPunct="0">
              <a:spcBef>
                <a:spcPct val="30000"/>
              </a:spcBef>
              <a:defRPr sz="1200">
                <a:solidFill>
                  <a:schemeClr val="tx1"/>
                </a:solidFill>
                <a:latin typeface="Arial" pitchFamily="34" charset="0"/>
              </a:defRPr>
            </a:lvl5pPr>
            <a:lvl6pPr marL="2498725" indent="-225425" defTabSz="908050" eaLnBrk="0" fontAlgn="base" hangingPunct="0">
              <a:spcBef>
                <a:spcPct val="30000"/>
              </a:spcBef>
              <a:spcAft>
                <a:spcPct val="0"/>
              </a:spcAft>
              <a:defRPr sz="1200">
                <a:solidFill>
                  <a:schemeClr val="tx1"/>
                </a:solidFill>
                <a:latin typeface="Arial" pitchFamily="34" charset="0"/>
              </a:defRPr>
            </a:lvl6pPr>
            <a:lvl7pPr marL="2955925" indent="-225425" defTabSz="908050" eaLnBrk="0" fontAlgn="base" hangingPunct="0">
              <a:spcBef>
                <a:spcPct val="30000"/>
              </a:spcBef>
              <a:spcAft>
                <a:spcPct val="0"/>
              </a:spcAft>
              <a:defRPr sz="1200">
                <a:solidFill>
                  <a:schemeClr val="tx1"/>
                </a:solidFill>
                <a:latin typeface="Arial" pitchFamily="34" charset="0"/>
              </a:defRPr>
            </a:lvl7pPr>
            <a:lvl8pPr marL="3413125" indent="-225425" defTabSz="908050" eaLnBrk="0" fontAlgn="base" hangingPunct="0">
              <a:spcBef>
                <a:spcPct val="30000"/>
              </a:spcBef>
              <a:spcAft>
                <a:spcPct val="0"/>
              </a:spcAft>
              <a:defRPr sz="1200">
                <a:solidFill>
                  <a:schemeClr val="tx1"/>
                </a:solidFill>
                <a:latin typeface="Arial" pitchFamily="34" charset="0"/>
              </a:defRPr>
            </a:lvl8pPr>
            <a:lvl9pPr marL="3870325" indent="-225425" defTabSz="90805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58F9A9D8-0064-4D83-B045-F0F328BE29BF}" type="slidenum">
              <a:rPr lang="en-US" altLang="en-US" smtClean="0">
                <a:solidFill>
                  <a:srgbClr val="000000"/>
                </a:solidFill>
              </a:rPr>
              <a:pPr eaLnBrk="1" hangingPunct="1">
                <a:spcBef>
                  <a:spcPct val="0"/>
                </a:spcBef>
              </a:pPr>
              <a:t>112</a:t>
            </a:fld>
            <a:endParaRPr lang="en-US" altLang="en-US">
              <a:solidFill>
                <a:srgbClr val="000000"/>
              </a:solidFill>
            </a:endParaRPr>
          </a:p>
        </p:txBody>
      </p:sp>
      <p:sp>
        <p:nvSpPr>
          <p:cNvPr id="360451" name="Rectangle 2"/>
          <p:cNvSpPr>
            <a:spLocks noGrp="1" noRot="1" noChangeAspect="1" noChangeArrowheads="1" noTextEdit="1"/>
          </p:cNvSpPr>
          <p:nvPr>
            <p:ph type="sldImg"/>
          </p:nvPr>
        </p:nvSpPr>
        <p:spPr>
          <a:xfrm>
            <a:off x="1814513" y="585788"/>
            <a:ext cx="3114675" cy="2336800"/>
          </a:xfrm>
          <a:ln/>
        </p:spPr>
        <p:txBody>
          <a:bodyPr/>
          <a:lstStyle/>
          <a:p>
            <a:endParaRPr lang="fi-FI"/>
          </a:p>
        </p:txBody>
      </p:sp>
      <p:sp>
        <p:nvSpPr>
          <p:cNvPr id="360452" name="Rectangle 3"/>
          <p:cNvSpPr>
            <a:spLocks noGrp="1" noChangeArrowheads="1"/>
          </p:cNvSpPr>
          <p:nvPr>
            <p:ph type="body" idx="1"/>
          </p:nvPr>
        </p:nvSpPr>
        <p:spPr>
          <a:xfrm>
            <a:off x="901700" y="3152775"/>
            <a:ext cx="4938713" cy="5980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95" tIns="43799" rIns="87595" bIns="43799"/>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50" eaLnBrk="0" hangingPunct="0">
              <a:spcBef>
                <a:spcPct val="30000"/>
              </a:spcBef>
              <a:defRPr sz="1200">
                <a:solidFill>
                  <a:schemeClr val="tx1"/>
                </a:solidFill>
                <a:latin typeface="Arial" pitchFamily="34" charset="0"/>
              </a:defRPr>
            </a:lvl1pPr>
            <a:lvl2pPr marL="736600" indent="-282575" defTabSz="908050" eaLnBrk="0" hangingPunct="0">
              <a:spcBef>
                <a:spcPct val="30000"/>
              </a:spcBef>
              <a:defRPr sz="1200">
                <a:solidFill>
                  <a:schemeClr val="tx1"/>
                </a:solidFill>
                <a:latin typeface="Arial" pitchFamily="34" charset="0"/>
              </a:defRPr>
            </a:lvl2pPr>
            <a:lvl3pPr marL="1133475" indent="-225425" defTabSz="908050" eaLnBrk="0" hangingPunct="0">
              <a:spcBef>
                <a:spcPct val="30000"/>
              </a:spcBef>
              <a:defRPr sz="1200">
                <a:solidFill>
                  <a:schemeClr val="tx1"/>
                </a:solidFill>
                <a:latin typeface="Arial" pitchFamily="34" charset="0"/>
              </a:defRPr>
            </a:lvl3pPr>
            <a:lvl4pPr marL="1587500" indent="-225425" defTabSz="908050" eaLnBrk="0" hangingPunct="0">
              <a:spcBef>
                <a:spcPct val="30000"/>
              </a:spcBef>
              <a:defRPr sz="1200">
                <a:solidFill>
                  <a:schemeClr val="tx1"/>
                </a:solidFill>
                <a:latin typeface="Arial" pitchFamily="34" charset="0"/>
              </a:defRPr>
            </a:lvl4pPr>
            <a:lvl5pPr marL="2041525" indent="-225425" defTabSz="908050" eaLnBrk="0" hangingPunct="0">
              <a:spcBef>
                <a:spcPct val="30000"/>
              </a:spcBef>
              <a:defRPr sz="1200">
                <a:solidFill>
                  <a:schemeClr val="tx1"/>
                </a:solidFill>
                <a:latin typeface="Arial" pitchFamily="34" charset="0"/>
              </a:defRPr>
            </a:lvl5pPr>
            <a:lvl6pPr marL="2498725" indent="-225425" defTabSz="908050" eaLnBrk="0" fontAlgn="base" hangingPunct="0">
              <a:spcBef>
                <a:spcPct val="30000"/>
              </a:spcBef>
              <a:spcAft>
                <a:spcPct val="0"/>
              </a:spcAft>
              <a:defRPr sz="1200">
                <a:solidFill>
                  <a:schemeClr val="tx1"/>
                </a:solidFill>
                <a:latin typeface="Arial" pitchFamily="34" charset="0"/>
              </a:defRPr>
            </a:lvl6pPr>
            <a:lvl7pPr marL="2955925" indent="-225425" defTabSz="908050" eaLnBrk="0" fontAlgn="base" hangingPunct="0">
              <a:spcBef>
                <a:spcPct val="30000"/>
              </a:spcBef>
              <a:spcAft>
                <a:spcPct val="0"/>
              </a:spcAft>
              <a:defRPr sz="1200">
                <a:solidFill>
                  <a:schemeClr val="tx1"/>
                </a:solidFill>
                <a:latin typeface="Arial" pitchFamily="34" charset="0"/>
              </a:defRPr>
            </a:lvl7pPr>
            <a:lvl8pPr marL="3413125" indent="-225425" defTabSz="908050" eaLnBrk="0" fontAlgn="base" hangingPunct="0">
              <a:spcBef>
                <a:spcPct val="30000"/>
              </a:spcBef>
              <a:spcAft>
                <a:spcPct val="0"/>
              </a:spcAft>
              <a:defRPr sz="1200">
                <a:solidFill>
                  <a:schemeClr val="tx1"/>
                </a:solidFill>
                <a:latin typeface="Arial" pitchFamily="34" charset="0"/>
              </a:defRPr>
            </a:lvl8pPr>
            <a:lvl9pPr marL="3870325" indent="-225425" defTabSz="90805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215E579-04D4-43CF-9CCA-BF048E44FBDB}" type="slidenum">
              <a:rPr lang="en-US" altLang="en-US" smtClean="0">
                <a:solidFill>
                  <a:srgbClr val="000000"/>
                </a:solidFill>
              </a:rPr>
              <a:pPr eaLnBrk="1" hangingPunct="1">
                <a:spcBef>
                  <a:spcPct val="0"/>
                </a:spcBef>
              </a:pPr>
              <a:t>113</a:t>
            </a:fld>
            <a:endParaRPr lang="en-US" altLang="en-US">
              <a:solidFill>
                <a:srgbClr val="000000"/>
              </a:solidFill>
            </a:endParaRPr>
          </a:p>
        </p:txBody>
      </p:sp>
      <p:sp>
        <p:nvSpPr>
          <p:cNvPr id="361475" name="Rectangle 2"/>
          <p:cNvSpPr>
            <a:spLocks noGrp="1" noRot="1" noChangeAspect="1" noChangeArrowheads="1" noTextEdit="1"/>
          </p:cNvSpPr>
          <p:nvPr>
            <p:ph type="sldImg"/>
          </p:nvPr>
        </p:nvSpPr>
        <p:spPr>
          <a:xfrm>
            <a:off x="1814513" y="585788"/>
            <a:ext cx="3114675" cy="2336800"/>
          </a:xfrm>
          <a:ln/>
        </p:spPr>
        <p:txBody>
          <a:bodyPr/>
          <a:lstStyle/>
          <a:p>
            <a:endParaRPr lang="fi-FI"/>
          </a:p>
        </p:txBody>
      </p:sp>
      <p:sp>
        <p:nvSpPr>
          <p:cNvPr id="361476" name="Rectangle 3"/>
          <p:cNvSpPr>
            <a:spLocks noGrp="1" noChangeArrowheads="1"/>
          </p:cNvSpPr>
          <p:nvPr>
            <p:ph type="body" idx="1"/>
          </p:nvPr>
        </p:nvSpPr>
        <p:spPr>
          <a:xfrm>
            <a:off x="901700" y="3152775"/>
            <a:ext cx="4938713" cy="5980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95" tIns="43799" rIns="87595" bIns="43799"/>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50" eaLnBrk="0" hangingPunct="0">
              <a:spcBef>
                <a:spcPct val="30000"/>
              </a:spcBef>
              <a:defRPr sz="1200">
                <a:solidFill>
                  <a:schemeClr val="tx1"/>
                </a:solidFill>
                <a:latin typeface="Arial" pitchFamily="34" charset="0"/>
              </a:defRPr>
            </a:lvl1pPr>
            <a:lvl2pPr marL="736600" indent="-282575" defTabSz="908050" eaLnBrk="0" hangingPunct="0">
              <a:spcBef>
                <a:spcPct val="30000"/>
              </a:spcBef>
              <a:defRPr sz="1200">
                <a:solidFill>
                  <a:schemeClr val="tx1"/>
                </a:solidFill>
                <a:latin typeface="Arial" pitchFamily="34" charset="0"/>
              </a:defRPr>
            </a:lvl2pPr>
            <a:lvl3pPr marL="1133475" indent="-225425" defTabSz="908050" eaLnBrk="0" hangingPunct="0">
              <a:spcBef>
                <a:spcPct val="30000"/>
              </a:spcBef>
              <a:defRPr sz="1200">
                <a:solidFill>
                  <a:schemeClr val="tx1"/>
                </a:solidFill>
                <a:latin typeface="Arial" pitchFamily="34" charset="0"/>
              </a:defRPr>
            </a:lvl3pPr>
            <a:lvl4pPr marL="1587500" indent="-225425" defTabSz="908050" eaLnBrk="0" hangingPunct="0">
              <a:spcBef>
                <a:spcPct val="30000"/>
              </a:spcBef>
              <a:defRPr sz="1200">
                <a:solidFill>
                  <a:schemeClr val="tx1"/>
                </a:solidFill>
                <a:latin typeface="Arial" pitchFamily="34" charset="0"/>
              </a:defRPr>
            </a:lvl4pPr>
            <a:lvl5pPr marL="2041525" indent="-225425" defTabSz="908050" eaLnBrk="0" hangingPunct="0">
              <a:spcBef>
                <a:spcPct val="30000"/>
              </a:spcBef>
              <a:defRPr sz="1200">
                <a:solidFill>
                  <a:schemeClr val="tx1"/>
                </a:solidFill>
                <a:latin typeface="Arial" pitchFamily="34" charset="0"/>
              </a:defRPr>
            </a:lvl5pPr>
            <a:lvl6pPr marL="2498725" indent="-225425" defTabSz="908050" eaLnBrk="0" fontAlgn="base" hangingPunct="0">
              <a:spcBef>
                <a:spcPct val="30000"/>
              </a:spcBef>
              <a:spcAft>
                <a:spcPct val="0"/>
              </a:spcAft>
              <a:defRPr sz="1200">
                <a:solidFill>
                  <a:schemeClr val="tx1"/>
                </a:solidFill>
                <a:latin typeface="Arial" pitchFamily="34" charset="0"/>
              </a:defRPr>
            </a:lvl6pPr>
            <a:lvl7pPr marL="2955925" indent="-225425" defTabSz="908050" eaLnBrk="0" fontAlgn="base" hangingPunct="0">
              <a:spcBef>
                <a:spcPct val="30000"/>
              </a:spcBef>
              <a:spcAft>
                <a:spcPct val="0"/>
              </a:spcAft>
              <a:defRPr sz="1200">
                <a:solidFill>
                  <a:schemeClr val="tx1"/>
                </a:solidFill>
                <a:latin typeface="Arial" pitchFamily="34" charset="0"/>
              </a:defRPr>
            </a:lvl7pPr>
            <a:lvl8pPr marL="3413125" indent="-225425" defTabSz="908050" eaLnBrk="0" fontAlgn="base" hangingPunct="0">
              <a:spcBef>
                <a:spcPct val="30000"/>
              </a:spcBef>
              <a:spcAft>
                <a:spcPct val="0"/>
              </a:spcAft>
              <a:defRPr sz="1200">
                <a:solidFill>
                  <a:schemeClr val="tx1"/>
                </a:solidFill>
                <a:latin typeface="Arial" pitchFamily="34" charset="0"/>
              </a:defRPr>
            </a:lvl8pPr>
            <a:lvl9pPr marL="3870325" indent="-225425" defTabSz="90805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56530C8-109B-4FC1-8324-755DBB2A0B12}" type="slidenum">
              <a:rPr lang="en-US" altLang="en-US" smtClean="0">
                <a:solidFill>
                  <a:srgbClr val="000000"/>
                </a:solidFill>
              </a:rPr>
              <a:pPr eaLnBrk="1" hangingPunct="1">
                <a:spcBef>
                  <a:spcPct val="0"/>
                </a:spcBef>
              </a:pPr>
              <a:t>114</a:t>
            </a:fld>
            <a:endParaRPr lang="en-US" altLang="en-US">
              <a:solidFill>
                <a:srgbClr val="000000"/>
              </a:solidFill>
            </a:endParaRPr>
          </a:p>
        </p:txBody>
      </p:sp>
      <p:sp>
        <p:nvSpPr>
          <p:cNvPr id="362499" name="Rectangle 2"/>
          <p:cNvSpPr>
            <a:spLocks noGrp="1" noRot="1" noChangeAspect="1" noChangeArrowheads="1" noTextEdit="1"/>
          </p:cNvSpPr>
          <p:nvPr>
            <p:ph type="sldImg"/>
          </p:nvPr>
        </p:nvSpPr>
        <p:spPr>
          <a:xfrm>
            <a:off x="1814513" y="585788"/>
            <a:ext cx="3114675" cy="2336800"/>
          </a:xfrm>
          <a:ln/>
        </p:spPr>
        <p:txBody>
          <a:bodyPr/>
          <a:lstStyle/>
          <a:p>
            <a:endParaRPr lang="fi-FI"/>
          </a:p>
        </p:txBody>
      </p:sp>
      <p:sp>
        <p:nvSpPr>
          <p:cNvPr id="362500" name="Rectangle 3"/>
          <p:cNvSpPr>
            <a:spLocks noGrp="1" noChangeArrowheads="1"/>
          </p:cNvSpPr>
          <p:nvPr>
            <p:ph type="body" idx="1"/>
          </p:nvPr>
        </p:nvSpPr>
        <p:spPr>
          <a:xfrm>
            <a:off x="901700" y="3152775"/>
            <a:ext cx="4938713" cy="5980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95" tIns="43799" rIns="87595" bIns="43799"/>
          <a:lstStyle/>
          <a:p>
            <a:pPr eaLnBrk="1" hangingPunct="1"/>
            <a:r>
              <a:rPr lang="en-US" altLang="en-US">
                <a:latin typeface="Times New Roman" pitchFamily="18" charset="0"/>
              </a:rPr>
              <a:t>¥begin{array}{r@{¥,}c@{¥,}l} ¥forall x.[¥textsf{¥color{blue} Heart}(x) &amp; {¥color{red}¥rightarrow} &amp; ¥textsf{¥color{blue} MuscularOrgan}(x) ¥,¥wedge¥, ¥¥ &amp; &amp; ¥exists y.[¥textsf{¥color{magenta} isPartOf}(x,y) ¥,¥wedge¥, ¥¥&amp;&amp;¥textsf{¥color{blue} CirculatorySystem}(y)]] ¥end{array}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50" eaLnBrk="0" hangingPunct="0">
              <a:spcBef>
                <a:spcPct val="30000"/>
              </a:spcBef>
              <a:defRPr sz="1200">
                <a:solidFill>
                  <a:schemeClr val="tx1"/>
                </a:solidFill>
                <a:latin typeface="Arial" pitchFamily="34" charset="0"/>
              </a:defRPr>
            </a:lvl1pPr>
            <a:lvl2pPr marL="736600" indent="-282575" defTabSz="908050" eaLnBrk="0" hangingPunct="0">
              <a:spcBef>
                <a:spcPct val="30000"/>
              </a:spcBef>
              <a:defRPr sz="1200">
                <a:solidFill>
                  <a:schemeClr val="tx1"/>
                </a:solidFill>
                <a:latin typeface="Arial" pitchFamily="34" charset="0"/>
              </a:defRPr>
            </a:lvl2pPr>
            <a:lvl3pPr marL="1133475" indent="-225425" defTabSz="908050" eaLnBrk="0" hangingPunct="0">
              <a:spcBef>
                <a:spcPct val="30000"/>
              </a:spcBef>
              <a:defRPr sz="1200">
                <a:solidFill>
                  <a:schemeClr val="tx1"/>
                </a:solidFill>
                <a:latin typeface="Arial" pitchFamily="34" charset="0"/>
              </a:defRPr>
            </a:lvl3pPr>
            <a:lvl4pPr marL="1587500" indent="-225425" defTabSz="908050" eaLnBrk="0" hangingPunct="0">
              <a:spcBef>
                <a:spcPct val="30000"/>
              </a:spcBef>
              <a:defRPr sz="1200">
                <a:solidFill>
                  <a:schemeClr val="tx1"/>
                </a:solidFill>
                <a:latin typeface="Arial" pitchFamily="34" charset="0"/>
              </a:defRPr>
            </a:lvl4pPr>
            <a:lvl5pPr marL="2041525" indent="-225425" defTabSz="908050" eaLnBrk="0" hangingPunct="0">
              <a:spcBef>
                <a:spcPct val="30000"/>
              </a:spcBef>
              <a:defRPr sz="1200">
                <a:solidFill>
                  <a:schemeClr val="tx1"/>
                </a:solidFill>
                <a:latin typeface="Arial" pitchFamily="34" charset="0"/>
              </a:defRPr>
            </a:lvl5pPr>
            <a:lvl6pPr marL="2498725" indent="-225425" defTabSz="908050" eaLnBrk="0" fontAlgn="base" hangingPunct="0">
              <a:spcBef>
                <a:spcPct val="30000"/>
              </a:spcBef>
              <a:spcAft>
                <a:spcPct val="0"/>
              </a:spcAft>
              <a:defRPr sz="1200">
                <a:solidFill>
                  <a:schemeClr val="tx1"/>
                </a:solidFill>
                <a:latin typeface="Arial" pitchFamily="34" charset="0"/>
              </a:defRPr>
            </a:lvl6pPr>
            <a:lvl7pPr marL="2955925" indent="-225425" defTabSz="908050" eaLnBrk="0" fontAlgn="base" hangingPunct="0">
              <a:spcBef>
                <a:spcPct val="30000"/>
              </a:spcBef>
              <a:spcAft>
                <a:spcPct val="0"/>
              </a:spcAft>
              <a:defRPr sz="1200">
                <a:solidFill>
                  <a:schemeClr val="tx1"/>
                </a:solidFill>
                <a:latin typeface="Arial" pitchFamily="34" charset="0"/>
              </a:defRPr>
            </a:lvl7pPr>
            <a:lvl8pPr marL="3413125" indent="-225425" defTabSz="908050" eaLnBrk="0" fontAlgn="base" hangingPunct="0">
              <a:spcBef>
                <a:spcPct val="30000"/>
              </a:spcBef>
              <a:spcAft>
                <a:spcPct val="0"/>
              </a:spcAft>
              <a:defRPr sz="1200">
                <a:solidFill>
                  <a:schemeClr val="tx1"/>
                </a:solidFill>
                <a:latin typeface="Arial" pitchFamily="34" charset="0"/>
              </a:defRPr>
            </a:lvl8pPr>
            <a:lvl9pPr marL="3870325" indent="-225425" defTabSz="90805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E76F6D5-0753-4F5F-B253-2BCB215F61DC}" type="slidenum">
              <a:rPr lang="en-US" altLang="en-US" smtClean="0">
                <a:solidFill>
                  <a:srgbClr val="000000"/>
                </a:solidFill>
              </a:rPr>
              <a:pPr eaLnBrk="1" hangingPunct="1">
                <a:spcBef>
                  <a:spcPct val="0"/>
                </a:spcBef>
              </a:pPr>
              <a:t>116</a:t>
            </a:fld>
            <a:endParaRPr lang="en-US" altLang="en-US">
              <a:solidFill>
                <a:srgbClr val="000000"/>
              </a:solidFill>
            </a:endParaRPr>
          </a:p>
        </p:txBody>
      </p:sp>
      <p:sp>
        <p:nvSpPr>
          <p:cNvPr id="363523" name="Rectangle 2"/>
          <p:cNvSpPr>
            <a:spLocks noGrp="1" noRot="1" noChangeAspect="1" noChangeArrowheads="1" noTextEdit="1"/>
          </p:cNvSpPr>
          <p:nvPr>
            <p:ph type="sldImg"/>
          </p:nvPr>
        </p:nvSpPr>
        <p:spPr>
          <a:xfrm>
            <a:off x="1814513" y="585788"/>
            <a:ext cx="3114675" cy="2336800"/>
          </a:xfrm>
          <a:ln/>
        </p:spPr>
        <p:txBody>
          <a:bodyPr/>
          <a:lstStyle/>
          <a:p>
            <a:endParaRPr lang="fi-FI"/>
          </a:p>
        </p:txBody>
      </p:sp>
      <p:sp>
        <p:nvSpPr>
          <p:cNvPr id="363524" name="Rectangle 3"/>
          <p:cNvSpPr>
            <a:spLocks noGrp="1" noChangeArrowheads="1"/>
          </p:cNvSpPr>
          <p:nvPr>
            <p:ph type="body" idx="1"/>
          </p:nvPr>
        </p:nvSpPr>
        <p:spPr>
          <a:xfrm>
            <a:off x="900113" y="3152775"/>
            <a:ext cx="4941887" cy="5980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50" eaLnBrk="0" hangingPunct="0">
              <a:spcBef>
                <a:spcPct val="30000"/>
              </a:spcBef>
              <a:defRPr sz="1200">
                <a:solidFill>
                  <a:schemeClr val="tx1"/>
                </a:solidFill>
                <a:latin typeface="Arial" pitchFamily="34" charset="0"/>
              </a:defRPr>
            </a:lvl1pPr>
            <a:lvl2pPr marL="736600" indent="-282575" defTabSz="908050" eaLnBrk="0" hangingPunct="0">
              <a:spcBef>
                <a:spcPct val="30000"/>
              </a:spcBef>
              <a:defRPr sz="1200">
                <a:solidFill>
                  <a:schemeClr val="tx1"/>
                </a:solidFill>
                <a:latin typeface="Arial" pitchFamily="34" charset="0"/>
              </a:defRPr>
            </a:lvl2pPr>
            <a:lvl3pPr marL="1133475" indent="-225425" defTabSz="908050" eaLnBrk="0" hangingPunct="0">
              <a:spcBef>
                <a:spcPct val="30000"/>
              </a:spcBef>
              <a:defRPr sz="1200">
                <a:solidFill>
                  <a:schemeClr val="tx1"/>
                </a:solidFill>
                <a:latin typeface="Arial" pitchFamily="34" charset="0"/>
              </a:defRPr>
            </a:lvl3pPr>
            <a:lvl4pPr marL="1587500" indent="-225425" defTabSz="908050" eaLnBrk="0" hangingPunct="0">
              <a:spcBef>
                <a:spcPct val="30000"/>
              </a:spcBef>
              <a:defRPr sz="1200">
                <a:solidFill>
                  <a:schemeClr val="tx1"/>
                </a:solidFill>
                <a:latin typeface="Arial" pitchFamily="34" charset="0"/>
              </a:defRPr>
            </a:lvl4pPr>
            <a:lvl5pPr marL="2041525" indent="-225425" defTabSz="908050" eaLnBrk="0" hangingPunct="0">
              <a:spcBef>
                <a:spcPct val="30000"/>
              </a:spcBef>
              <a:defRPr sz="1200">
                <a:solidFill>
                  <a:schemeClr val="tx1"/>
                </a:solidFill>
                <a:latin typeface="Arial" pitchFamily="34" charset="0"/>
              </a:defRPr>
            </a:lvl5pPr>
            <a:lvl6pPr marL="2498725" indent="-225425" defTabSz="908050" eaLnBrk="0" fontAlgn="base" hangingPunct="0">
              <a:spcBef>
                <a:spcPct val="30000"/>
              </a:spcBef>
              <a:spcAft>
                <a:spcPct val="0"/>
              </a:spcAft>
              <a:defRPr sz="1200">
                <a:solidFill>
                  <a:schemeClr val="tx1"/>
                </a:solidFill>
                <a:latin typeface="Arial" pitchFamily="34" charset="0"/>
              </a:defRPr>
            </a:lvl6pPr>
            <a:lvl7pPr marL="2955925" indent="-225425" defTabSz="908050" eaLnBrk="0" fontAlgn="base" hangingPunct="0">
              <a:spcBef>
                <a:spcPct val="30000"/>
              </a:spcBef>
              <a:spcAft>
                <a:spcPct val="0"/>
              </a:spcAft>
              <a:defRPr sz="1200">
                <a:solidFill>
                  <a:schemeClr val="tx1"/>
                </a:solidFill>
                <a:latin typeface="Arial" pitchFamily="34" charset="0"/>
              </a:defRPr>
            </a:lvl7pPr>
            <a:lvl8pPr marL="3413125" indent="-225425" defTabSz="908050" eaLnBrk="0" fontAlgn="base" hangingPunct="0">
              <a:spcBef>
                <a:spcPct val="30000"/>
              </a:spcBef>
              <a:spcAft>
                <a:spcPct val="0"/>
              </a:spcAft>
              <a:defRPr sz="1200">
                <a:solidFill>
                  <a:schemeClr val="tx1"/>
                </a:solidFill>
                <a:latin typeface="Arial" pitchFamily="34" charset="0"/>
              </a:defRPr>
            </a:lvl8pPr>
            <a:lvl9pPr marL="3870325" indent="-225425" defTabSz="90805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B4E33F3-B1FA-4D5D-A3E4-BF23733AD7FE}" type="slidenum">
              <a:rPr lang="ru-RU" altLang="en-US" smtClean="0"/>
              <a:pPr eaLnBrk="1" hangingPunct="1">
                <a:spcBef>
                  <a:spcPct val="0"/>
                </a:spcBef>
              </a:pPr>
              <a:t>155</a:t>
            </a:fld>
            <a:endParaRPr lang="ru-RU" altLang="en-US"/>
          </a:p>
        </p:txBody>
      </p:sp>
      <p:sp>
        <p:nvSpPr>
          <p:cNvPr id="364547" name="Rectangle 2"/>
          <p:cNvSpPr>
            <a:spLocks noGrp="1" noRot="1" noChangeAspect="1" noChangeArrowheads="1" noTextEdit="1"/>
          </p:cNvSpPr>
          <p:nvPr>
            <p:ph type="sldImg"/>
          </p:nvPr>
        </p:nvSpPr>
        <p:spPr>
          <a:xfrm>
            <a:off x="908050" y="741363"/>
            <a:ext cx="4937125" cy="3702050"/>
          </a:xfrm>
          <a:ln/>
        </p:spPr>
        <p:txBody>
          <a:bodyPr/>
          <a:lstStyle/>
          <a:p>
            <a:endParaRPr lang="fi-FI"/>
          </a:p>
        </p:txBody>
      </p:sp>
      <p:sp>
        <p:nvSpPr>
          <p:cNvPr id="364548" name="Rectangle 3"/>
          <p:cNvSpPr>
            <a:spLocks noGrp="1" noChangeArrowheads="1"/>
          </p:cNvSpPr>
          <p:nvPr>
            <p:ph type="body" idx="1"/>
          </p:nvPr>
        </p:nvSpPr>
        <p:spPr>
          <a:xfrm>
            <a:off x="900113" y="4691063"/>
            <a:ext cx="4941887" cy="4441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en-US"/>
              <a:t>&lt;owl:ObjectProperty rdf:ID="producesWine"&gt;</a:t>
            </a:r>
          </a:p>
          <a:p>
            <a:pPr eaLnBrk="1" hangingPunct="1"/>
            <a:r>
              <a:rPr lang="de-DE" altLang="en-US"/>
              <a:t>  &lt;owl:inverseOf rdf:resource="#hasMaker" /&gt;</a:t>
            </a:r>
          </a:p>
          <a:p>
            <a:pPr eaLnBrk="1" hangingPunct="1"/>
            <a:r>
              <a:rPr lang="de-DE" altLang="en-US"/>
              <a:t>&lt;/owl:ObjectProperty&gt;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A36C9-5840-4C7E-9AFE-07E13F8D6084}" type="slidenum">
              <a:rPr lang="ru-RU"/>
              <a:pPr>
                <a:defRPr/>
              </a:pPr>
              <a:t>‹#›</a:t>
            </a:fld>
            <a:endParaRPr lang="ru-RU"/>
          </a:p>
        </p:txBody>
      </p:sp>
    </p:spTree>
    <p:extLst>
      <p:ext uri="{BB962C8B-B14F-4D97-AF65-F5344CB8AC3E}">
        <p14:creationId xmlns:p14="http://schemas.microsoft.com/office/powerpoint/2010/main" val="2517703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958701-FFE7-460B-96C7-EA713992FA8F}" type="slidenum">
              <a:rPr lang="ru-RU"/>
              <a:pPr>
                <a:defRPr/>
              </a:pPr>
              <a:t>‹#›</a:t>
            </a:fld>
            <a:endParaRPr lang="ru-RU"/>
          </a:p>
        </p:txBody>
      </p:sp>
    </p:spTree>
    <p:extLst>
      <p:ext uri="{BB962C8B-B14F-4D97-AF65-F5344CB8AC3E}">
        <p14:creationId xmlns:p14="http://schemas.microsoft.com/office/powerpoint/2010/main" val="323345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3528A72-024A-408F-8E21-806881CEF4E6}" type="slidenum">
              <a:rPr lang="ru-RU"/>
              <a:pPr>
                <a:defRPr/>
              </a:pPr>
              <a:t>‹#›</a:t>
            </a:fld>
            <a:endParaRPr lang="ru-RU"/>
          </a:p>
        </p:txBody>
      </p:sp>
    </p:spTree>
    <p:extLst>
      <p:ext uri="{BB962C8B-B14F-4D97-AF65-F5344CB8AC3E}">
        <p14:creationId xmlns:p14="http://schemas.microsoft.com/office/powerpoint/2010/main" val="966036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911117-BD45-45CD-9B84-AA166F5BB9A4}" type="slidenum">
              <a:rPr lang="ru-RU"/>
              <a:pPr>
                <a:defRPr/>
              </a:pPr>
              <a:t>‹#›</a:t>
            </a:fld>
            <a:endParaRPr lang="ru-RU"/>
          </a:p>
        </p:txBody>
      </p:sp>
    </p:spTree>
    <p:extLst>
      <p:ext uri="{BB962C8B-B14F-4D97-AF65-F5344CB8AC3E}">
        <p14:creationId xmlns:p14="http://schemas.microsoft.com/office/powerpoint/2010/main" val="43172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ACF349A-4409-48FE-965B-AD885B97D10E}" type="slidenum">
              <a:rPr lang="ru-RU"/>
              <a:pPr>
                <a:defRPr/>
              </a:pPr>
              <a:t>‹#›</a:t>
            </a:fld>
            <a:endParaRPr lang="ru-RU"/>
          </a:p>
        </p:txBody>
      </p:sp>
    </p:spTree>
    <p:extLst>
      <p:ext uri="{BB962C8B-B14F-4D97-AF65-F5344CB8AC3E}">
        <p14:creationId xmlns:p14="http://schemas.microsoft.com/office/powerpoint/2010/main" val="193212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55089DC-B938-4FF2-8186-0F15B0730FD6}" type="slidenum">
              <a:rPr lang="ru-RU"/>
              <a:pPr>
                <a:defRPr/>
              </a:pPr>
              <a:t>‹#›</a:t>
            </a:fld>
            <a:endParaRPr lang="ru-RU"/>
          </a:p>
        </p:txBody>
      </p:sp>
    </p:spTree>
    <p:extLst>
      <p:ext uri="{BB962C8B-B14F-4D97-AF65-F5344CB8AC3E}">
        <p14:creationId xmlns:p14="http://schemas.microsoft.com/office/powerpoint/2010/main" val="2300463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C1E6FD7-C9EB-41B3-BFBA-331E21A9115D}" type="slidenum">
              <a:rPr lang="ru-RU"/>
              <a:pPr>
                <a:defRPr/>
              </a:pPr>
              <a:t>‹#›</a:t>
            </a:fld>
            <a:endParaRPr lang="ru-RU"/>
          </a:p>
        </p:txBody>
      </p:sp>
    </p:spTree>
    <p:extLst>
      <p:ext uri="{BB962C8B-B14F-4D97-AF65-F5344CB8AC3E}">
        <p14:creationId xmlns:p14="http://schemas.microsoft.com/office/powerpoint/2010/main" val="428262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2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93B4F3-A264-4267-B81F-CD05174DFB42}" type="slidenum">
              <a:rPr lang="ru-RU"/>
              <a:pPr>
                <a:defRPr/>
              </a:pPr>
              <a:t>‹#›</a:t>
            </a:fld>
            <a:endParaRPr lang="ru-RU"/>
          </a:p>
        </p:txBody>
      </p:sp>
    </p:spTree>
    <p:extLst>
      <p:ext uri="{BB962C8B-B14F-4D97-AF65-F5344CB8AC3E}">
        <p14:creationId xmlns:p14="http://schemas.microsoft.com/office/powerpoint/2010/main" val="270960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F1AD22-1742-4A81-B95C-0EAF76FD16CA}" type="slidenum">
              <a:rPr lang="ru-RU"/>
              <a:pPr>
                <a:defRPr/>
              </a:pPr>
              <a:t>‹#›</a:t>
            </a:fld>
            <a:endParaRPr lang="ru-RU"/>
          </a:p>
        </p:txBody>
      </p:sp>
    </p:spTree>
    <p:extLst>
      <p:ext uri="{BB962C8B-B14F-4D97-AF65-F5344CB8AC3E}">
        <p14:creationId xmlns:p14="http://schemas.microsoft.com/office/powerpoint/2010/main" val="1880427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4E2A0-8549-4B73-AEC0-36C7B88FE938}" type="slidenum">
              <a:rPr lang="ru-RU"/>
              <a:pPr>
                <a:defRPr/>
              </a:pPr>
              <a:t>‹#›</a:t>
            </a:fld>
            <a:endParaRPr lang="ru-RU"/>
          </a:p>
        </p:txBody>
      </p:sp>
    </p:spTree>
    <p:extLst>
      <p:ext uri="{BB962C8B-B14F-4D97-AF65-F5344CB8AC3E}">
        <p14:creationId xmlns:p14="http://schemas.microsoft.com/office/powerpoint/2010/main" val="3293721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71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CD448C-113C-45AF-8B3F-4DC97699E238}" type="slidenum">
              <a:rPr lang="ru-RU"/>
              <a:pPr>
                <a:defRPr/>
              </a:pPr>
              <a:t>‹#›</a:t>
            </a:fld>
            <a:endParaRPr lang="ru-RU"/>
          </a:p>
        </p:txBody>
      </p:sp>
    </p:spTree>
    <p:extLst>
      <p:ext uri="{BB962C8B-B14F-4D97-AF65-F5344CB8AC3E}">
        <p14:creationId xmlns:p14="http://schemas.microsoft.com/office/powerpoint/2010/main" val="3095264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849D87-4765-4F02-B1A5-DD254D2D03B2}" type="slidenum">
              <a:rPr lang="ru-RU"/>
              <a:pPr>
                <a:defRPr/>
              </a:pPr>
              <a:t>‹#›</a:t>
            </a:fld>
            <a:endParaRPr lang="ru-RU"/>
          </a:p>
        </p:txBody>
      </p:sp>
    </p:spTree>
    <p:extLst>
      <p:ext uri="{BB962C8B-B14F-4D97-AF65-F5344CB8AC3E}">
        <p14:creationId xmlns:p14="http://schemas.microsoft.com/office/powerpoint/2010/main" val="2815481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712"/>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F72B1A9-31E3-4AD3-BF56-62C1FF3E11CC}" type="slidenum">
              <a:rPr lang="ru-RU"/>
              <a:pPr>
                <a:defRPr/>
              </a:pPr>
              <a:t>‹#›</a:t>
            </a:fld>
            <a:endParaRPr lang="ru-RU"/>
          </a:p>
        </p:txBody>
      </p:sp>
    </p:spTree>
    <p:extLst>
      <p:ext uri="{BB962C8B-B14F-4D97-AF65-F5344CB8AC3E}">
        <p14:creationId xmlns:p14="http://schemas.microsoft.com/office/powerpoint/2010/main" val="1306114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032"/>
          <p:cNvSpPr>
            <a:spLocks noGrp="1" noChangeArrowheads="1"/>
          </p:cNvSpPr>
          <p:nvPr>
            <p:ph type="dt" sz="half" idx="10"/>
          </p:nvPr>
        </p:nvSpPr>
        <p:spPr/>
        <p:txBody>
          <a:bodyPr/>
          <a:lstStyle>
            <a:lvl1pPr eaLnBrk="1" hangingPunct="1">
              <a:defRPr>
                <a:latin typeface="Arial" pitchFamily="34" charset="0"/>
              </a:defRPr>
            </a:lvl1pPr>
          </a:lstStyle>
          <a:p>
            <a:pPr>
              <a:defRPr/>
            </a:pPr>
            <a:endParaRPr lang="en-US"/>
          </a:p>
        </p:txBody>
      </p:sp>
      <p:sp>
        <p:nvSpPr>
          <p:cNvPr id="3" name="Rectangle 1033"/>
          <p:cNvSpPr>
            <a:spLocks noGrp="1" noChangeArrowheads="1"/>
          </p:cNvSpPr>
          <p:nvPr>
            <p:ph type="ftr" sz="quarter" idx="11"/>
          </p:nvPr>
        </p:nvSpPr>
        <p:spPr/>
        <p:txBody>
          <a:bodyPr/>
          <a:lstStyle>
            <a:lvl1pPr eaLnBrk="1" hangingPunct="1">
              <a:defRPr>
                <a:latin typeface="Arial" pitchFamily="34" charset="0"/>
              </a:defRPr>
            </a:lvl1pPr>
          </a:lstStyle>
          <a:p>
            <a:pPr>
              <a:defRPr/>
            </a:pPr>
            <a:endParaRPr lang="en-US"/>
          </a:p>
        </p:txBody>
      </p:sp>
      <p:sp>
        <p:nvSpPr>
          <p:cNvPr id="4" name="Rectangle 1034"/>
          <p:cNvSpPr>
            <a:spLocks noGrp="1" noChangeArrowheads="1"/>
          </p:cNvSpPr>
          <p:nvPr>
            <p:ph type="sldNum" sz="quarter" idx="12"/>
          </p:nvPr>
        </p:nvSpPr>
        <p:spPr/>
        <p:txBody>
          <a:bodyPr/>
          <a:lstStyle>
            <a:lvl1pPr eaLnBrk="1" hangingPunct="1">
              <a:defRPr>
                <a:latin typeface="Arial" pitchFamily="34" charset="0"/>
              </a:defRPr>
            </a:lvl1pPr>
          </a:lstStyle>
          <a:p>
            <a:pPr>
              <a:defRPr/>
            </a:pPr>
            <a:fld id="{16177371-F035-4D6C-AAEF-F402357BCC48}" type="slidenum">
              <a:rPr lang="en-US"/>
              <a:pPr>
                <a:defRPr/>
              </a:pPr>
              <a:t>‹#›</a:t>
            </a:fld>
            <a:endParaRPr lang="en-US"/>
          </a:p>
        </p:txBody>
      </p:sp>
    </p:spTree>
    <p:extLst>
      <p:ext uri="{BB962C8B-B14F-4D97-AF65-F5344CB8AC3E}">
        <p14:creationId xmlns:p14="http://schemas.microsoft.com/office/powerpoint/2010/main" val="1787663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32"/>
          <p:cNvSpPr>
            <a:spLocks noGrp="1" noChangeArrowheads="1"/>
          </p:cNvSpPr>
          <p:nvPr>
            <p:ph type="dt" sz="half" idx="10"/>
          </p:nvPr>
        </p:nvSpPr>
        <p:spPr/>
        <p:txBody>
          <a:bodyPr/>
          <a:lstStyle>
            <a:lvl1pPr eaLnBrk="1" hangingPunct="1">
              <a:defRPr>
                <a:latin typeface="Arial" pitchFamily="34" charset="0"/>
              </a:defRPr>
            </a:lvl1pPr>
          </a:lstStyle>
          <a:p>
            <a:pPr>
              <a:defRPr/>
            </a:pPr>
            <a:endParaRPr lang="en-US"/>
          </a:p>
        </p:txBody>
      </p:sp>
      <p:sp>
        <p:nvSpPr>
          <p:cNvPr id="4" name="Rectangle 1033"/>
          <p:cNvSpPr>
            <a:spLocks noGrp="1" noChangeArrowheads="1"/>
          </p:cNvSpPr>
          <p:nvPr>
            <p:ph type="ftr" sz="quarter" idx="11"/>
          </p:nvPr>
        </p:nvSpPr>
        <p:spPr/>
        <p:txBody>
          <a:bodyPr/>
          <a:lstStyle>
            <a:lvl1pPr eaLnBrk="1" hangingPunct="1">
              <a:defRPr>
                <a:latin typeface="Arial" pitchFamily="34" charset="0"/>
              </a:defRPr>
            </a:lvl1pPr>
          </a:lstStyle>
          <a:p>
            <a:pPr>
              <a:defRPr/>
            </a:pPr>
            <a:endParaRPr lang="en-US"/>
          </a:p>
        </p:txBody>
      </p:sp>
      <p:sp>
        <p:nvSpPr>
          <p:cNvPr id="5" name="Rectangle 1034"/>
          <p:cNvSpPr>
            <a:spLocks noGrp="1" noChangeArrowheads="1"/>
          </p:cNvSpPr>
          <p:nvPr>
            <p:ph type="sldNum" sz="quarter" idx="12"/>
          </p:nvPr>
        </p:nvSpPr>
        <p:spPr/>
        <p:txBody>
          <a:bodyPr/>
          <a:lstStyle>
            <a:lvl1pPr eaLnBrk="1" hangingPunct="1">
              <a:defRPr>
                <a:latin typeface="Arial" pitchFamily="34" charset="0"/>
              </a:defRPr>
            </a:lvl1pPr>
          </a:lstStyle>
          <a:p>
            <a:pPr>
              <a:defRPr/>
            </a:pPr>
            <a:fld id="{D99A4817-90C9-45F2-AC7A-921AC20094E0}" type="slidenum">
              <a:rPr lang="en-US"/>
              <a:pPr>
                <a:defRPr/>
              </a:pPr>
              <a:t>‹#›</a:t>
            </a:fld>
            <a:endParaRPr lang="en-US"/>
          </a:p>
        </p:txBody>
      </p:sp>
    </p:spTree>
    <p:extLst>
      <p:ext uri="{BB962C8B-B14F-4D97-AF65-F5344CB8AC3E}">
        <p14:creationId xmlns:p14="http://schemas.microsoft.com/office/powerpoint/2010/main" val="3353132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32"/>
          <p:cNvSpPr>
            <a:spLocks noGrp="1" noChangeArrowheads="1"/>
          </p:cNvSpPr>
          <p:nvPr>
            <p:ph type="dt" sz="half" idx="10"/>
          </p:nvPr>
        </p:nvSpPr>
        <p:spPr/>
        <p:txBody>
          <a:bodyPr/>
          <a:lstStyle>
            <a:lvl1pPr eaLnBrk="1" hangingPunct="1">
              <a:defRPr>
                <a:latin typeface="Arial" pitchFamily="34" charset="0"/>
              </a:defRPr>
            </a:lvl1pPr>
          </a:lstStyle>
          <a:p>
            <a:pPr>
              <a:defRPr/>
            </a:pPr>
            <a:endParaRPr lang="en-US"/>
          </a:p>
        </p:txBody>
      </p:sp>
      <p:sp>
        <p:nvSpPr>
          <p:cNvPr id="4" name="Rectangle 1033"/>
          <p:cNvSpPr>
            <a:spLocks noGrp="1" noChangeArrowheads="1"/>
          </p:cNvSpPr>
          <p:nvPr>
            <p:ph type="ftr" sz="quarter" idx="11"/>
          </p:nvPr>
        </p:nvSpPr>
        <p:spPr/>
        <p:txBody>
          <a:bodyPr/>
          <a:lstStyle>
            <a:lvl1pPr eaLnBrk="1" hangingPunct="1">
              <a:defRPr>
                <a:latin typeface="Arial" pitchFamily="34" charset="0"/>
              </a:defRPr>
            </a:lvl1pPr>
          </a:lstStyle>
          <a:p>
            <a:pPr>
              <a:defRPr/>
            </a:pPr>
            <a:endParaRPr lang="en-US"/>
          </a:p>
        </p:txBody>
      </p:sp>
      <p:sp>
        <p:nvSpPr>
          <p:cNvPr id="5" name="Rectangle 1034"/>
          <p:cNvSpPr>
            <a:spLocks noGrp="1" noChangeArrowheads="1"/>
          </p:cNvSpPr>
          <p:nvPr>
            <p:ph type="sldNum" sz="quarter" idx="12"/>
          </p:nvPr>
        </p:nvSpPr>
        <p:spPr/>
        <p:txBody>
          <a:bodyPr/>
          <a:lstStyle>
            <a:lvl1pPr eaLnBrk="1" hangingPunct="1">
              <a:defRPr>
                <a:latin typeface="Arial" pitchFamily="34" charset="0"/>
              </a:defRPr>
            </a:lvl1pPr>
          </a:lstStyle>
          <a:p>
            <a:pPr>
              <a:defRPr/>
            </a:pPr>
            <a:fld id="{D5DCE46F-5440-490D-996E-4CDA77852121}" type="slidenum">
              <a:rPr lang="en-US"/>
              <a:pPr>
                <a:defRPr/>
              </a:pPr>
              <a:t>‹#›</a:t>
            </a:fld>
            <a:endParaRPr lang="en-US"/>
          </a:p>
        </p:txBody>
      </p:sp>
    </p:spTree>
    <p:extLst>
      <p:ext uri="{BB962C8B-B14F-4D97-AF65-F5344CB8AC3E}">
        <p14:creationId xmlns:p14="http://schemas.microsoft.com/office/powerpoint/2010/main" val="3102869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vl1pPr>
          </a:lstStyle>
          <a:p>
            <a:pPr>
              <a:defRPr/>
            </a:pPr>
            <a:endParaRPr lang="en-GB"/>
          </a:p>
        </p:txBody>
      </p:sp>
      <p:sp>
        <p:nvSpPr>
          <p:cNvPr id="5" name="Rectangle 12"/>
          <p:cNvSpPr>
            <a:spLocks noGrp="1" noChangeArrowheads="1"/>
          </p:cNvSpPr>
          <p:nvPr>
            <p:ph type="ftr" sz="quarter" idx="11"/>
          </p:nvPr>
        </p:nvSpPr>
        <p:spPr/>
        <p:txBody>
          <a:bodyPr/>
          <a:lstStyle>
            <a:lvl1pPr algn="l">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pPr>
              <a:defRPr/>
            </a:pPr>
            <a:r>
              <a:rPr lang="en-US"/>
              <a:t> </a:t>
            </a:r>
            <a:fld id="{C908390D-DDBB-48BB-A280-7DE434B5C846}" type="slidenum">
              <a:rPr lang="en-US"/>
              <a:pPr>
                <a:defRPr/>
              </a:pPr>
              <a:t>‹#›</a:t>
            </a:fld>
            <a:endParaRPr lang="en-US"/>
          </a:p>
        </p:txBody>
      </p:sp>
    </p:spTree>
    <p:extLst>
      <p:ext uri="{BB962C8B-B14F-4D97-AF65-F5344CB8AC3E}">
        <p14:creationId xmlns:p14="http://schemas.microsoft.com/office/powerpoint/2010/main" val="2848863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vl1pPr>
          </a:lstStyle>
          <a:p>
            <a:pPr>
              <a:defRPr/>
            </a:pPr>
            <a:endParaRPr lang="en-GB"/>
          </a:p>
        </p:txBody>
      </p:sp>
      <p:sp>
        <p:nvSpPr>
          <p:cNvPr id="5" name="Rectangle 12"/>
          <p:cNvSpPr>
            <a:spLocks noGrp="1" noChangeArrowheads="1"/>
          </p:cNvSpPr>
          <p:nvPr>
            <p:ph type="ftr" sz="quarter" idx="11"/>
          </p:nvPr>
        </p:nvSpPr>
        <p:spPr/>
        <p:txBody>
          <a:bodyPr/>
          <a:lstStyle>
            <a:lvl1pPr algn="l">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pPr>
              <a:defRPr/>
            </a:pPr>
            <a:r>
              <a:rPr lang="en-US"/>
              <a:t> </a:t>
            </a:r>
            <a:fld id="{8F1A5ABA-F66A-4132-8ACA-C04ED1B299AA}" type="slidenum">
              <a:rPr lang="en-US"/>
              <a:pPr>
                <a:defRPr/>
              </a:pPr>
              <a:t>‹#›</a:t>
            </a:fld>
            <a:endParaRPr lang="en-US"/>
          </a:p>
        </p:txBody>
      </p:sp>
    </p:spTree>
    <p:extLst>
      <p:ext uri="{BB962C8B-B14F-4D97-AF65-F5344CB8AC3E}">
        <p14:creationId xmlns:p14="http://schemas.microsoft.com/office/powerpoint/2010/main" val="3337207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vl1pPr>
          </a:lstStyle>
          <a:p>
            <a:pPr>
              <a:defRPr/>
            </a:pPr>
            <a:endParaRPr lang="en-GB"/>
          </a:p>
        </p:txBody>
      </p:sp>
      <p:sp>
        <p:nvSpPr>
          <p:cNvPr id="5" name="Rectangle 12"/>
          <p:cNvSpPr>
            <a:spLocks noGrp="1" noChangeArrowheads="1"/>
          </p:cNvSpPr>
          <p:nvPr>
            <p:ph type="ftr" sz="quarter" idx="11"/>
          </p:nvPr>
        </p:nvSpPr>
        <p:spPr/>
        <p:txBody>
          <a:bodyPr/>
          <a:lstStyle>
            <a:lvl1pPr algn="l">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pPr>
              <a:defRPr/>
            </a:pPr>
            <a:r>
              <a:rPr lang="en-US"/>
              <a:t> </a:t>
            </a:r>
            <a:fld id="{099A2C86-425F-4AF9-9922-549651AD0810}" type="slidenum">
              <a:rPr lang="en-US"/>
              <a:pPr>
                <a:defRPr/>
              </a:pPr>
              <a:t>‹#›</a:t>
            </a:fld>
            <a:endParaRPr lang="en-US"/>
          </a:p>
        </p:txBody>
      </p:sp>
    </p:spTree>
    <p:extLst>
      <p:ext uri="{BB962C8B-B14F-4D97-AF65-F5344CB8AC3E}">
        <p14:creationId xmlns:p14="http://schemas.microsoft.com/office/powerpoint/2010/main" val="2616345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p:txBody>
          <a:bodyPr/>
          <a:lstStyle>
            <a:lvl1pPr>
              <a:defRPr/>
            </a:lvl1pPr>
          </a:lstStyle>
          <a:p>
            <a:pPr>
              <a:defRPr/>
            </a:pPr>
            <a:endParaRPr lang="en-US"/>
          </a:p>
        </p:txBody>
      </p:sp>
      <p:sp>
        <p:nvSpPr>
          <p:cNvPr id="5" name="Rectangle 7"/>
          <p:cNvSpPr>
            <a:spLocks noGrp="1" noChangeArrowheads="1"/>
          </p:cNvSpPr>
          <p:nvPr>
            <p:ph type="ftr" sz="quarter" idx="11"/>
          </p:nvPr>
        </p:nvSpPr>
        <p:spPr/>
        <p:txBody>
          <a:bodyPr/>
          <a:lstStyle>
            <a:lvl1pPr algn="l">
              <a:defRPr/>
            </a:lvl1pPr>
          </a:lstStyle>
          <a:p>
            <a:pPr>
              <a:defRPr/>
            </a:pPr>
            <a:endParaRPr lang="en-US"/>
          </a:p>
        </p:txBody>
      </p:sp>
      <p:sp>
        <p:nvSpPr>
          <p:cNvPr id="6" name="Rectangle 8"/>
          <p:cNvSpPr>
            <a:spLocks noGrp="1" noChangeArrowheads="1"/>
          </p:cNvSpPr>
          <p:nvPr>
            <p:ph type="sldNum" sz="quarter" idx="12"/>
          </p:nvPr>
        </p:nvSpPr>
        <p:spPr/>
        <p:txBody>
          <a:bodyPr/>
          <a:lstStyle>
            <a:lvl1pPr>
              <a:defRPr/>
            </a:lvl1pPr>
          </a:lstStyle>
          <a:p>
            <a:pPr>
              <a:defRPr/>
            </a:pPr>
            <a:r>
              <a:rPr lang="en-US"/>
              <a:t> </a:t>
            </a:r>
            <a:fld id="{160864BA-35A9-4AF5-B720-CFDD1C8C8B7C}" type="slidenum">
              <a:rPr lang="en-US"/>
              <a:pPr>
                <a:defRPr/>
              </a:pPr>
              <a:t>‹#›</a:t>
            </a:fld>
            <a:endParaRPr lang="en-US"/>
          </a:p>
        </p:txBody>
      </p:sp>
    </p:spTree>
    <p:extLst>
      <p:ext uri="{BB962C8B-B14F-4D97-AF65-F5344CB8AC3E}">
        <p14:creationId xmlns:p14="http://schemas.microsoft.com/office/powerpoint/2010/main" val="2447068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02433696-65F9-4791-BEBE-A30ED2263BF0}"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0DFFB341-4026-4979-98F7-4217AD30F7F4}" type="slidenum">
              <a:rPr lang="en-US"/>
              <a:pPr>
                <a:defRPr/>
              </a:pPr>
              <a:t>‹#›</a:t>
            </a:fld>
            <a:endParaRPr lang="en-US"/>
          </a:p>
        </p:txBody>
      </p:sp>
    </p:spTree>
    <p:extLst>
      <p:ext uri="{BB962C8B-B14F-4D97-AF65-F5344CB8AC3E}">
        <p14:creationId xmlns:p14="http://schemas.microsoft.com/office/powerpoint/2010/main" val="3940842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82A2049D-D481-4588-B6A8-B60B285E02B6}"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9EB9AB00-AF02-493F-82A4-70118FE7E3A9}" type="slidenum">
              <a:rPr lang="en-US"/>
              <a:pPr>
                <a:defRPr/>
              </a:pPr>
              <a:t>‹#›</a:t>
            </a:fld>
            <a:endParaRPr lang="en-US"/>
          </a:p>
        </p:txBody>
      </p:sp>
    </p:spTree>
    <p:extLst>
      <p:ext uri="{BB962C8B-B14F-4D97-AF65-F5344CB8AC3E}">
        <p14:creationId xmlns:p14="http://schemas.microsoft.com/office/powerpoint/2010/main" val="15888903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78BADDC-90B2-45E0-B6A6-8C5EDE871198}"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2A310DA9-57FB-433A-8430-6759D58FE473}" type="slidenum">
              <a:rPr lang="en-US"/>
              <a:pPr>
                <a:defRPr/>
              </a:pPr>
              <a:t>‹#›</a:t>
            </a:fld>
            <a:endParaRPr lang="en-US"/>
          </a:p>
        </p:txBody>
      </p:sp>
    </p:spTree>
    <p:extLst>
      <p:ext uri="{BB962C8B-B14F-4D97-AF65-F5344CB8AC3E}">
        <p14:creationId xmlns:p14="http://schemas.microsoft.com/office/powerpoint/2010/main" val="408553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239C4038-68A0-47DD-A4AC-1EDE93438A85}"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785EE169-3F1E-4509-A58B-66B1E1C76DBB}" type="slidenum">
              <a:rPr lang="en-US"/>
              <a:pPr>
                <a:defRPr/>
              </a:pPr>
              <a:t>‹#›</a:t>
            </a:fld>
            <a:endParaRPr lang="en-US"/>
          </a:p>
        </p:txBody>
      </p:sp>
    </p:spTree>
    <p:extLst>
      <p:ext uri="{BB962C8B-B14F-4D97-AF65-F5344CB8AC3E}">
        <p14:creationId xmlns:p14="http://schemas.microsoft.com/office/powerpoint/2010/main" val="250212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39614B9-43C5-43D0-98BB-81F4FDEB4408}"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7506C0FE-E061-45A2-A8F7-0BEDB8E7CD3C}" type="slidenum">
              <a:rPr lang="en-US"/>
              <a:pPr>
                <a:defRPr/>
              </a:pPr>
              <a:t>‹#›</a:t>
            </a:fld>
            <a:endParaRPr lang="en-US"/>
          </a:p>
        </p:txBody>
      </p:sp>
    </p:spTree>
    <p:extLst>
      <p:ext uri="{BB962C8B-B14F-4D97-AF65-F5344CB8AC3E}">
        <p14:creationId xmlns:p14="http://schemas.microsoft.com/office/powerpoint/2010/main" val="3297299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9FC51BE7-DB6A-4DE3-82A4-650953538E03}"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DE9D0172-4919-4C22-9920-1A7C00530E08}" type="slidenum">
              <a:rPr lang="en-US"/>
              <a:pPr>
                <a:defRPr/>
              </a:pPr>
              <a:t>‹#›</a:t>
            </a:fld>
            <a:endParaRPr lang="en-US"/>
          </a:p>
        </p:txBody>
      </p:sp>
    </p:spTree>
    <p:extLst>
      <p:ext uri="{BB962C8B-B14F-4D97-AF65-F5344CB8AC3E}">
        <p14:creationId xmlns:p14="http://schemas.microsoft.com/office/powerpoint/2010/main" val="2955388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DA39ADA7-33F9-4CEF-B0BF-E5BE15189DF2}"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68380F18-34BA-48B8-A2EF-99CC037D214B}" type="slidenum">
              <a:rPr lang="en-US"/>
              <a:pPr>
                <a:defRPr/>
              </a:pPr>
              <a:t>‹#›</a:t>
            </a:fld>
            <a:endParaRPr lang="en-US"/>
          </a:p>
        </p:txBody>
      </p:sp>
    </p:spTree>
    <p:extLst>
      <p:ext uri="{BB962C8B-B14F-4D97-AF65-F5344CB8AC3E}">
        <p14:creationId xmlns:p14="http://schemas.microsoft.com/office/powerpoint/2010/main" val="2183922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69261765-0BB5-410B-9FA1-98184E27F1B7}"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817D90CA-C905-488D-8E41-8A1901EAB7AC}" type="slidenum">
              <a:rPr lang="en-US"/>
              <a:pPr>
                <a:defRPr/>
              </a:pPr>
              <a:t>‹#›</a:t>
            </a:fld>
            <a:endParaRPr lang="en-US"/>
          </a:p>
        </p:txBody>
      </p:sp>
    </p:spTree>
    <p:extLst>
      <p:ext uri="{BB962C8B-B14F-4D97-AF65-F5344CB8AC3E}">
        <p14:creationId xmlns:p14="http://schemas.microsoft.com/office/powerpoint/2010/main" val="33061694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20492338-87D6-4037-A799-90D2812DF7E2}"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A1E804D4-3B24-4CD8-AB53-CF8CA648945E}" type="slidenum">
              <a:rPr lang="en-US"/>
              <a:pPr>
                <a:defRPr/>
              </a:pPr>
              <a:t>‹#›</a:t>
            </a:fld>
            <a:endParaRPr lang="en-US"/>
          </a:p>
        </p:txBody>
      </p:sp>
    </p:spTree>
    <p:extLst>
      <p:ext uri="{BB962C8B-B14F-4D97-AF65-F5344CB8AC3E}">
        <p14:creationId xmlns:p14="http://schemas.microsoft.com/office/powerpoint/2010/main" val="2058867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3883342D-35BF-47FD-BDCF-6740C5742CB7}"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C151E8B7-B058-4BE3-A397-EC120E94D186}" type="slidenum">
              <a:rPr lang="en-US"/>
              <a:pPr>
                <a:defRPr/>
              </a:pPr>
              <a:t>‹#›</a:t>
            </a:fld>
            <a:endParaRPr lang="en-US"/>
          </a:p>
        </p:txBody>
      </p:sp>
    </p:spTree>
    <p:extLst>
      <p:ext uri="{BB962C8B-B14F-4D97-AF65-F5344CB8AC3E}">
        <p14:creationId xmlns:p14="http://schemas.microsoft.com/office/powerpoint/2010/main" val="38073104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591CB02F-9E06-40C6-944B-6141D63A17CF}"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2EC2DD33-26BA-4FC9-852B-28C3B136F009}" type="slidenum">
              <a:rPr lang="en-US"/>
              <a:pPr>
                <a:defRPr/>
              </a:pPr>
              <a:t>‹#›</a:t>
            </a:fld>
            <a:endParaRPr lang="en-US"/>
          </a:p>
        </p:txBody>
      </p:sp>
    </p:spTree>
    <p:extLst>
      <p:ext uri="{BB962C8B-B14F-4D97-AF65-F5344CB8AC3E}">
        <p14:creationId xmlns:p14="http://schemas.microsoft.com/office/powerpoint/2010/main" val="1373678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76FA6826-CEA6-4660-920A-38D293A88531}"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B7A35E57-B7EF-45C2-89D9-338DE5C7A293}" type="slidenum">
              <a:rPr lang="en-US"/>
              <a:pPr>
                <a:defRPr/>
              </a:pPr>
              <a:t>‹#›</a:t>
            </a:fld>
            <a:endParaRPr lang="en-US"/>
          </a:p>
        </p:txBody>
      </p:sp>
    </p:spTree>
    <p:extLst>
      <p:ext uri="{BB962C8B-B14F-4D97-AF65-F5344CB8AC3E}">
        <p14:creationId xmlns:p14="http://schemas.microsoft.com/office/powerpoint/2010/main" val="64068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3A7BD29D-BB0F-4526-913E-0FCA75723723}"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38881E20-DEBB-413E-88F1-C95035BAB3FB}" type="slidenum">
              <a:rPr lang="en-US"/>
              <a:pPr>
                <a:defRPr/>
              </a:pPr>
              <a:t>‹#›</a:t>
            </a:fld>
            <a:endParaRPr lang="en-US"/>
          </a:p>
        </p:txBody>
      </p:sp>
    </p:spTree>
    <p:extLst>
      <p:ext uri="{BB962C8B-B14F-4D97-AF65-F5344CB8AC3E}">
        <p14:creationId xmlns:p14="http://schemas.microsoft.com/office/powerpoint/2010/main" val="2541527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242266C8-213B-4DC4-BDCF-7E95372527A5}"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C7C0F7FE-8351-49BA-86DE-B6696776DC37}" type="slidenum">
              <a:rPr lang="en-US"/>
              <a:pPr>
                <a:defRPr/>
              </a:pPr>
              <a:t>‹#›</a:t>
            </a:fld>
            <a:endParaRPr lang="en-US"/>
          </a:p>
        </p:txBody>
      </p:sp>
    </p:spTree>
    <p:extLst>
      <p:ext uri="{BB962C8B-B14F-4D97-AF65-F5344CB8AC3E}">
        <p14:creationId xmlns:p14="http://schemas.microsoft.com/office/powerpoint/2010/main" val="1067590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CD1957D7-50C2-4058-9206-B5D754531878}"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D252183C-26A5-4F01-A6C7-864EDAE05DB9}" type="slidenum">
              <a:rPr lang="en-US"/>
              <a:pPr>
                <a:defRPr/>
              </a:pPr>
              <a:t>‹#›</a:t>
            </a:fld>
            <a:endParaRPr lang="en-US"/>
          </a:p>
        </p:txBody>
      </p:sp>
    </p:spTree>
    <p:extLst>
      <p:ext uri="{BB962C8B-B14F-4D97-AF65-F5344CB8AC3E}">
        <p14:creationId xmlns:p14="http://schemas.microsoft.com/office/powerpoint/2010/main" val="32913327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E92B525F-E8D3-45A2-B294-9A5BEF8A4FB1}"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102C7666-697D-4CB5-AB4C-9C4EC1A3934D}" type="slidenum">
              <a:rPr lang="en-US"/>
              <a:pPr>
                <a:defRPr/>
              </a:pPr>
              <a:t>‹#›</a:t>
            </a:fld>
            <a:endParaRPr lang="en-US"/>
          </a:p>
        </p:txBody>
      </p:sp>
    </p:spTree>
    <p:extLst>
      <p:ext uri="{BB962C8B-B14F-4D97-AF65-F5344CB8AC3E}">
        <p14:creationId xmlns:p14="http://schemas.microsoft.com/office/powerpoint/2010/main" val="34373874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2DE84D18-FEF4-4AED-8B3B-ABE3E9ED4D8F}"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8CCB6A6C-0E8F-4F38-B5EF-DC8343E6B2C7}" type="slidenum">
              <a:rPr lang="en-US"/>
              <a:pPr>
                <a:defRPr/>
              </a:pPr>
              <a:t>‹#›</a:t>
            </a:fld>
            <a:endParaRPr lang="en-US"/>
          </a:p>
        </p:txBody>
      </p:sp>
    </p:spTree>
    <p:extLst>
      <p:ext uri="{BB962C8B-B14F-4D97-AF65-F5344CB8AC3E}">
        <p14:creationId xmlns:p14="http://schemas.microsoft.com/office/powerpoint/2010/main" val="1171101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ED8D6055-A457-495D-A07D-3785BE40B91A}"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D6B05D67-D291-469A-BC42-5260F6CBBE54}" type="slidenum">
              <a:rPr lang="en-US"/>
              <a:pPr>
                <a:defRPr/>
              </a:pPr>
              <a:t>‹#›</a:t>
            </a:fld>
            <a:endParaRPr lang="en-US"/>
          </a:p>
        </p:txBody>
      </p:sp>
    </p:spTree>
    <p:extLst>
      <p:ext uri="{BB962C8B-B14F-4D97-AF65-F5344CB8AC3E}">
        <p14:creationId xmlns:p14="http://schemas.microsoft.com/office/powerpoint/2010/main" val="2681917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pitchFamily="34" charset="0"/>
              </a:defRPr>
            </a:lvl1pPr>
          </a:lstStyle>
          <a:p>
            <a:pPr>
              <a:defRPr/>
            </a:pPr>
            <a:fld id="{75B872A4-0409-4425-AC8C-005C0C67A2D9}" type="datetimeFigureOut">
              <a:rPr lang="en-US"/>
              <a:pPr>
                <a:defRPr/>
              </a:pPr>
              <a:t>2/7/2026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a:defRPr/>
            </a:pPr>
            <a:fld id="{09FD56E3-EB27-4346-B51A-154E010A9BBB}" type="slidenum">
              <a:rPr lang="en-US"/>
              <a:pPr>
                <a:defRPr/>
              </a:pPr>
              <a:t>‹#›</a:t>
            </a:fld>
            <a:endParaRPr lang="en-US"/>
          </a:p>
        </p:txBody>
      </p:sp>
    </p:spTree>
    <p:extLst>
      <p:ext uri="{BB962C8B-B14F-4D97-AF65-F5344CB8AC3E}">
        <p14:creationId xmlns:p14="http://schemas.microsoft.com/office/powerpoint/2010/main" val="28344540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5074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69183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77"/>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50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95854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53392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3091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55796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76249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6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4254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6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9833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73950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54625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93078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25438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9117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0757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39209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5956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021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6197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54778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102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480B4F-B3B5-4E8A-8A8F-163432894DD5}"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5D54AC-E656-4D0B-BCA4-B0352FA1C4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6738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18441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3184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65120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19586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36751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94634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29565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12249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516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73446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D68B9D-2DF5-4020-A2EB-0A494EC5AF4C}" type="datetimeFigureOut">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20CC39B-E421-4143-B666-54486CFC07D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55860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1026"/>
          <p:cNvSpPr>
            <a:spLocks/>
          </p:cNvSpPr>
          <p:nvPr/>
        </p:nvSpPr>
        <p:spPr bwMode="gray">
          <a:xfrm>
            <a:off x="690563" y="3340100"/>
            <a:ext cx="7653337" cy="485775"/>
          </a:xfrm>
          <a:custGeom>
            <a:avLst/>
            <a:gdLst>
              <a:gd name="T0" fmla="*/ 2147483647 w 4128"/>
              <a:gd name="T1" fmla="*/ 2147483647 h 479"/>
              <a:gd name="T2" fmla="*/ 2147483647 w 4128"/>
              <a:gd name="T3" fmla="*/ 2147483647 h 479"/>
              <a:gd name="T4" fmla="*/ 2147483647 w 4128"/>
              <a:gd name="T5" fmla="*/ 2147483647 h 479"/>
              <a:gd name="T6" fmla="*/ 0 w 4128"/>
              <a:gd name="T7" fmla="*/ 2147483647 h 479"/>
              <a:gd name="T8" fmla="*/ 2147483647 w 4128"/>
              <a:gd name="T9" fmla="*/ 2147483647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6499" name="Rectangle 1027"/>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106500" name="Rectangle 1028"/>
          <p:cNvSpPr>
            <a:spLocks noGrp="1" noChangeArrowheads="1"/>
          </p:cNvSpPr>
          <p:nvPr>
            <p:ph type="subTitle" idx="1"/>
          </p:nvPr>
        </p:nvSpPr>
        <p:spPr>
          <a:xfrm>
            <a:off x="1371600" y="38862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5" name="Rectangle 1029"/>
          <p:cNvSpPr>
            <a:spLocks noGrp="1" noChangeArrowheads="1"/>
          </p:cNvSpPr>
          <p:nvPr>
            <p:ph type="dt" sz="half" idx="10"/>
          </p:nvPr>
        </p:nvSpPr>
        <p:spPr/>
        <p:txBody>
          <a:bodyPr/>
          <a:lstStyle>
            <a:lvl1pPr>
              <a:defRPr>
                <a:solidFill>
                  <a:srgbClr val="578963"/>
                </a:solidFill>
              </a:defRPr>
            </a:lvl1pPr>
          </a:lstStyle>
          <a:p>
            <a:pPr>
              <a:defRPr/>
            </a:pPr>
            <a:r>
              <a:rPr lang="en-US"/>
              <a:t>2001-08-30</a:t>
            </a:r>
          </a:p>
        </p:txBody>
      </p:sp>
      <p:sp>
        <p:nvSpPr>
          <p:cNvPr id="6" name="Rectangle 1030"/>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1031"/>
          <p:cNvSpPr>
            <a:spLocks noGrp="1" noChangeArrowheads="1"/>
          </p:cNvSpPr>
          <p:nvPr>
            <p:ph type="sldNum" sz="quarter" idx="12"/>
          </p:nvPr>
        </p:nvSpPr>
        <p:spPr/>
        <p:txBody>
          <a:bodyPr/>
          <a:lstStyle>
            <a:lvl1pPr>
              <a:defRPr>
                <a:solidFill>
                  <a:srgbClr val="578963"/>
                </a:solidFill>
              </a:defRPr>
            </a:lvl1pPr>
          </a:lstStyle>
          <a:p>
            <a:pPr>
              <a:defRPr/>
            </a:pPr>
            <a:fld id="{96794E3B-ABE6-480E-8C45-DC0D6BC0D881}" type="slidenum">
              <a:rPr lang="en-US"/>
              <a:pPr>
                <a:defRPr/>
              </a:pPr>
              <a:t>‹#›</a:t>
            </a:fld>
            <a:endParaRPr lang="en-US"/>
          </a:p>
        </p:txBody>
      </p:sp>
    </p:spTree>
    <p:extLst>
      <p:ext uri="{BB962C8B-B14F-4D97-AF65-F5344CB8AC3E}">
        <p14:creationId xmlns:p14="http://schemas.microsoft.com/office/powerpoint/2010/main" val="39443271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9390FE-E744-405E-9ACA-687979B209A2}" type="slidenum">
              <a:rPr lang="en-US"/>
              <a:pPr>
                <a:defRPr/>
              </a:pPr>
              <a:t>‹#›</a:t>
            </a:fld>
            <a:endParaRPr lang="en-US"/>
          </a:p>
        </p:txBody>
      </p:sp>
    </p:spTree>
    <p:extLst>
      <p:ext uri="{BB962C8B-B14F-4D97-AF65-F5344CB8AC3E}">
        <p14:creationId xmlns:p14="http://schemas.microsoft.com/office/powerpoint/2010/main" val="26125402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070DE4-CD57-4B22-8969-013C8B8E6E5A}" type="slidenum">
              <a:rPr lang="en-US"/>
              <a:pPr>
                <a:defRPr/>
              </a:pPr>
              <a:t>‹#›</a:t>
            </a:fld>
            <a:endParaRPr lang="en-US"/>
          </a:p>
        </p:txBody>
      </p:sp>
    </p:spTree>
    <p:extLst>
      <p:ext uri="{BB962C8B-B14F-4D97-AF65-F5344CB8AC3E}">
        <p14:creationId xmlns:p14="http://schemas.microsoft.com/office/powerpoint/2010/main" val="18902359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3AC566-1FF8-4DCC-AE28-1F4EC97988BC}" type="slidenum">
              <a:rPr lang="en-US"/>
              <a:pPr>
                <a:defRPr/>
              </a:pPr>
              <a:t>‹#›</a:t>
            </a:fld>
            <a:endParaRPr lang="en-US"/>
          </a:p>
        </p:txBody>
      </p:sp>
    </p:spTree>
    <p:extLst>
      <p:ext uri="{BB962C8B-B14F-4D97-AF65-F5344CB8AC3E}">
        <p14:creationId xmlns:p14="http://schemas.microsoft.com/office/powerpoint/2010/main" val="37116954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E2E9F2-C4D5-48FA-89FB-7796C487CCDB}" type="slidenum">
              <a:rPr lang="en-US"/>
              <a:pPr>
                <a:defRPr/>
              </a:pPr>
              <a:t>‹#›</a:t>
            </a:fld>
            <a:endParaRPr lang="en-US"/>
          </a:p>
        </p:txBody>
      </p:sp>
    </p:spTree>
    <p:extLst>
      <p:ext uri="{BB962C8B-B14F-4D97-AF65-F5344CB8AC3E}">
        <p14:creationId xmlns:p14="http://schemas.microsoft.com/office/powerpoint/2010/main" val="33127729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D89F98C-897F-4EC3-A3EC-AD32D531596D}" type="slidenum">
              <a:rPr lang="en-US"/>
              <a:pPr>
                <a:defRPr/>
              </a:pPr>
              <a:t>‹#›</a:t>
            </a:fld>
            <a:endParaRPr lang="en-US"/>
          </a:p>
        </p:txBody>
      </p:sp>
    </p:spTree>
    <p:extLst>
      <p:ext uri="{BB962C8B-B14F-4D97-AF65-F5344CB8AC3E}">
        <p14:creationId xmlns:p14="http://schemas.microsoft.com/office/powerpoint/2010/main" val="37418217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7C8CA56-3F7E-42F1-85E1-CA34CC1316D8}" type="slidenum">
              <a:rPr lang="en-US"/>
              <a:pPr>
                <a:defRPr/>
              </a:pPr>
              <a:t>‹#›</a:t>
            </a:fld>
            <a:endParaRPr lang="en-US"/>
          </a:p>
        </p:txBody>
      </p:sp>
    </p:spTree>
    <p:extLst>
      <p:ext uri="{BB962C8B-B14F-4D97-AF65-F5344CB8AC3E}">
        <p14:creationId xmlns:p14="http://schemas.microsoft.com/office/powerpoint/2010/main" val="7904550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4BB521-4C66-47D4-A0BD-C0811B77F5AA}" type="slidenum">
              <a:rPr lang="en-US"/>
              <a:pPr>
                <a:defRPr/>
              </a:pPr>
              <a:t>‹#›</a:t>
            </a:fld>
            <a:endParaRPr lang="en-US"/>
          </a:p>
        </p:txBody>
      </p:sp>
    </p:spTree>
    <p:extLst>
      <p:ext uri="{BB962C8B-B14F-4D97-AF65-F5344CB8AC3E}">
        <p14:creationId xmlns:p14="http://schemas.microsoft.com/office/powerpoint/2010/main" val="33508672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522FCE6-04EE-4ADD-A113-397656852637}" type="slidenum">
              <a:rPr lang="en-US"/>
              <a:pPr>
                <a:defRPr/>
              </a:pPr>
              <a:t>‹#›</a:t>
            </a:fld>
            <a:endParaRPr lang="en-US"/>
          </a:p>
        </p:txBody>
      </p:sp>
    </p:spTree>
    <p:extLst>
      <p:ext uri="{BB962C8B-B14F-4D97-AF65-F5344CB8AC3E}">
        <p14:creationId xmlns:p14="http://schemas.microsoft.com/office/powerpoint/2010/main" val="11939023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99CE09-69C5-4087-A907-D44BA6A09E8B}" type="slidenum">
              <a:rPr lang="en-US"/>
              <a:pPr>
                <a:defRPr/>
              </a:pPr>
              <a:t>‹#›</a:t>
            </a:fld>
            <a:endParaRPr lang="en-US"/>
          </a:p>
        </p:txBody>
      </p:sp>
    </p:spTree>
    <p:extLst>
      <p:ext uri="{BB962C8B-B14F-4D97-AF65-F5344CB8AC3E}">
        <p14:creationId xmlns:p14="http://schemas.microsoft.com/office/powerpoint/2010/main" val="18132182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457200"/>
            <a:ext cx="56769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2001-08-30</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6D5A92-C95B-4ECF-B57B-489EB8F40E31}" type="slidenum">
              <a:rPr lang="en-US"/>
              <a:pPr>
                <a:defRPr/>
              </a:pPr>
              <a:t>‹#›</a:t>
            </a:fld>
            <a:endParaRPr lang="en-US"/>
          </a:p>
        </p:txBody>
      </p:sp>
    </p:spTree>
    <p:extLst>
      <p:ext uri="{BB962C8B-B14F-4D97-AF65-F5344CB8AC3E}">
        <p14:creationId xmlns:p14="http://schemas.microsoft.com/office/powerpoint/2010/main" val="20875267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4910F706-4D08-4CCD-B42F-99C825B14B56}"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34015283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10F706-4D08-4CCD-B42F-99C825B14B56}"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15058608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10F706-4D08-4CCD-B42F-99C825B14B56}"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25923889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10F706-4D08-4CCD-B42F-99C825B14B56}"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14828471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10F706-4D08-4CCD-B42F-99C825B14B56}" type="datetimeFigureOut">
              <a:rPr lang="en-US" smtClean="0"/>
              <a:t>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16334523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10F706-4D08-4CCD-B42F-99C825B14B56}" type="datetimeFigureOut">
              <a:rPr lang="en-US" smtClean="0"/>
              <a:t>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4420813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10F706-4D08-4CCD-B42F-99C825B14B56}" type="datetimeFigureOut">
              <a:rPr lang="en-US" smtClean="0"/>
              <a:t>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32547652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910F706-4D08-4CCD-B42F-99C825B14B56}"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2031017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910F706-4D08-4CCD-B42F-99C825B14B56}" type="datetimeFigureOut">
              <a:rPr lang="en-US" smtClean="0"/>
              <a:t>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14582989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10F706-4D08-4CCD-B42F-99C825B14B56}"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29157474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10F706-4D08-4CCD-B42F-99C825B14B56}" type="datetimeFigureOut">
              <a:rPr lang="en-US" smtClean="0"/>
              <a:t>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9C823-5DA7-4641-8CC2-01605DD09852}" type="slidenum">
              <a:rPr lang="en-US" smtClean="0"/>
              <a:t>‹#›</a:t>
            </a:fld>
            <a:endParaRPr lang="en-US"/>
          </a:p>
        </p:txBody>
      </p:sp>
    </p:spTree>
    <p:extLst>
      <p:ext uri="{BB962C8B-B14F-4D97-AF65-F5344CB8AC3E}">
        <p14:creationId xmlns:p14="http://schemas.microsoft.com/office/powerpoint/2010/main" val="320961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17.xml"/><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18.xml"/><Relationship Id="rId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7.xml"/><Relationship Id="rId1" Type="http://schemas.openxmlformats.org/officeDocument/2006/relationships/slideLayout" Target="../slideLayouts/slideLayout19.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20.xml"/><Relationship Id="rId4"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5.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8.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9.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30.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1.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2.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3.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4.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5.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6.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7.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8.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9.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28.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29.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30.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7.jpe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31.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32.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en-US"/>
              <a:t>Click to edit Master title style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vl1pPr>
          </a:lstStyle>
          <a:p>
            <a:pPr>
              <a:defRPr/>
            </a:pPr>
            <a:fld id="{8740E53E-22BD-4245-B958-51874C5CB1E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7130" r:id="rId1"/>
    <p:sldLayoutId id="2147487131" r:id="rId2"/>
    <p:sldLayoutId id="2147487132" r:id="rId3"/>
    <p:sldLayoutId id="2147487133" r:id="rId4"/>
    <p:sldLayoutId id="2147487134" r:id="rId5"/>
    <p:sldLayoutId id="2147487135" r:id="rId6"/>
    <p:sldLayoutId id="2147487136" r:id="rId7"/>
    <p:sldLayoutId id="2147487137" r:id="rId8"/>
    <p:sldLayoutId id="2147487138" r:id="rId9"/>
    <p:sldLayoutId id="2147487139" r:id="rId10"/>
    <p:sldLayoutId id="2147487140" r:id="rId11"/>
    <p:sldLayoutId id="2147487141" r:id="rId12"/>
    <p:sldLayoutId id="2147487142"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p:bgPr>
    </p:bg>
    <p:spTree>
      <p:nvGrpSpPr>
        <p:cNvPr id="1" name=""/>
        <p:cNvGrpSpPr/>
        <p:nvPr/>
      </p:nvGrpSpPr>
      <p:grpSpPr>
        <a:xfrm>
          <a:off x="0" y="0"/>
          <a:ext cx="0" cy="0"/>
          <a:chOff x="0" y="0"/>
          <a:chExt cx="0" cy="0"/>
        </a:xfrm>
      </p:grpSpPr>
      <p:grpSp>
        <p:nvGrpSpPr>
          <p:cNvPr id="2050" name="Group 1026"/>
          <p:cNvGrpSpPr>
            <a:grpSpLocks/>
          </p:cNvGrpSpPr>
          <p:nvPr/>
        </p:nvGrpSpPr>
        <p:grpSpPr bwMode="auto">
          <a:xfrm>
            <a:off x="1" y="0"/>
            <a:ext cx="8872538" cy="6858000"/>
            <a:chOff x="0" y="0"/>
            <a:chExt cx="5589" cy="4320"/>
          </a:xfrm>
        </p:grpSpPr>
        <p:sp>
          <p:nvSpPr>
            <p:cNvPr id="2056" name="Rectangle 1027"/>
            <p:cNvSpPr>
              <a:spLocks noChangeArrowheads="1"/>
            </p:cNvSpPr>
            <p:nvPr/>
          </p:nvSpPr>
          <p:spPr bwMode="ltGray">
            <a:xfrm>
              <a:off x="336" y="150"/>
              <a:ext cx="5253" cy="4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defRPr/>
              </a:pPr>
              <a:endParaRPr lang="en-US" altLang="en-US" sz="2400">
                <a:solidFill>
                  <a:srgbClr val="402000"/>
                </a:solidFill>
                <a:latin typeface="Times New Roman" pitchFamily="18" charset="0"/>
              </a:endParaRPr>
            </a:p>
          </p:txBody>
        </p:sp>
        <p:pic>
          <p:nvPicPr>
            <p:cNvPr id="2057" name="Picture 1028" descr="minisp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 name="Line 1029"/>
            <p:cNvSpPr>
              <a:spLocks noChangeShapeType="1"/>
            </p:cNvSpPr>
            <p:nvPr/>
          </p:nvSpPr>
          <p:spPr bwMode="ltGray">
            <a:xfrm>
              <a:off x="640" y="1008"/>
              <a:ext cx="488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051" name="Rectangle 1030"/>
          <p:cNvSpPr>
            <a:spLocks noGrp="1" noChangeArrowheads="1"/>
          </p:cNvSpPr>
          <p:nvPr>
            <p:ph type="title"/>
          </p:nvPr>
        </p:nvSpPr>
        <p:spPr bwMode="auto">
          <a:xfrm>
            <a:off x="9906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031"/>
          <p:cNvSpPr>
            <a:spLocks noGrp="1" noChangeArrowheads="1"/>
          </p:cNvSpPr>
          <p:nvPr>
            <p:ph type="body" idx="1"/>
          </p:nvPr>
        </p:nvSpPr>
        <p:spPr bwMode="auto">
          <a:xfrm>
            <a:off x="990600" y="1828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0" name="Rectangle 1032"/>
          <p:cNvSpPr>
            <a:spLocks noGrp="1" noChangeArrowheads="1"/>
          </p:cNvSpPr>
          <p:nvPr>
            <p:ph type="dt" sz="half" idx="2"/>
          </p:nvPr>
        </p:nvSpPr>
        <p:spPr bwMode="auto">
          <a:xfrm>
            <a:off x="9906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a:solidFill>
                  <a:srgbClr val="A08366"/>
                </a:solidFill>
                <a:latin typeface="Times New Roman" pitchFamily="18" charset="0"/>
              </a:defRPr>
            </a:lvl1pPr>
          </a:lstStyle>
          <a:p>
            <a:pPr>
              <a:defRPr/>
            </a:pPr>
            <a:endParaRPr lang="en-US"/>
          </a:p>
        </p:txBody>
      </p:sp>
      <p:sp>
        <p:nvSpPr>
          <p:cNvPr id="3081" name="Rectangle 1033"/>
          <p:cNvSpPr>
            <a:spLocks noGrp="1" noChangeArrowheads="1"/>
          </p:cNvSpPr>
          <p:nvPr>
            <p:ph type="ftr" sz="quarter" idx="3"/>
          </p:nvPr>
        </p:nvSpPr>
        <p:spPr bwMode="auto">
          <a:xfrm>
            <a:off x="3429000" y="60960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a:solidFill>
                  <a:srgbClr val="A08366"/>
                </a:solidFill>
                <a:latin typeface="Times New Roman" pitchFamily="18" charset="0"/>
              </a:defRPr>
            </a:lvl1pPr>
          </a:lstStyle>
          <a:p>
            <a:pPr>
              <a:defRPr/>
            </a:pPr>
            <a:endParaRPr lang="en-US"/>
          </a:p>
        </p:txBody>
      </p:sp>
      <p:sp>
        <p:nvSpPr>
          <p:cNvPr id="3082" name="Rectangle 1034"/>
          <p:cNvSpPr>
            <a:spLocks noGrp="1" noChangeArrowheads="1"/>
          </p:cNvSpPr>
          <p:nvPr>
            <p:ph type="sldNum" sz="quarter" idx="4"/>
          </p:nvPr>
        </p:nvSpPr>
        <p:spPr bwMode="auto">
          <a:xfrm>
            <a:off x="68580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a:solidFill>
                  <a:srgbClr val="A08366"/>
                </a:solidFill>
                <a:latin typeface="Times New Roman" pitchFamily="18" charset="0"/>
              </a:defRPr>
            </a:lvl1pPr>
          </a:lstStyle>
          <a:p>
            <a:pPr>
              <a:defRPr/>
            </a:pPr>
            <a:fld id="{D7D96E0F-9B29-41E2-BF47-75BBB3D72F5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43" r:id="rId1"/>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90000"/>
        <a:buFont typeface="Monotype Sorts" charset="0"/>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p:bgPr>
    </p:bg>
    <p:spTree>
      <p:nvGrpSpPr>
        <p:cNvPr id="1" name=""/>
        <p:cNvGrpSpPr/>
        <p:nvPr/>
      </p:nvGrpSpPr>
      <p:grpSpPr>
        <a:xfrm>
          <a:off x="0" y="0"/>
          <a:ext cx="0" cy="0"/>
          <a:chOff x="0" y="0"/>
          <a:chExt cx="0" cy="0"/>
        </a:xfrm>
      </p:grpSpPr>
      <p:grpSp>
        <p:nvGrpSpPr>
          <p:cNvPr id="3074" name="Group 1026"/>
          <p:cNvGrpSpPr>
            <a:grpSpLocks/>
          </p:cNvGrpSpPr>
          <p:nvPr/>
        </p:nvGrpSpPr>
        <p:grpSpPr bwMode="auto">
          <a:xfrm>
            <a:off x="1" y="0"/>
            <a:ext cx="8872538" cy="6858000"/>
            <a:chOff x="0" y="0"/>
            <a:chExt cx="5589" cy="4320"/>
          </a:xfrm>
        </p:grpSpPr>
        <p:sp>
          <p:nvSpPr>
            <p:cNvPr id="2" name="Rectangle 1027"/>
            <p:cNvSpPr>
              <a:spLocks noChangeArrowheads="1"/>
            </p:cNvSpPr>
            <p:nvPr/>
          </p:nvSpPr>
          <p:spPr bwMode="ltGray">
            <a:xfrm>
              <a:off x="336" y="150"/>
              <a:ext cx="5253" cy="4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defRPr/>
              </a:pPr>
              <a:endParaRPr lang="en-US" altLang="en-US" sz="2400">
                <a:solidFill>
                  <a:srgbClr val="402000"/>
                </a:solidFill>
                <a:latin typeface="Times New Roman" pitchFamily="18" charset="0"/>
              </a:endParaRPr>
            </a:p>
          </p:txBody>
        </p:sp>
        <p:pic>
          <p:nvPicPr>
            <p:cNvPr id="3" name="Picture 1028" descr="minisp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Line 1029"/>
            <p:cNvSpPr>
              <a:spLocks noChangeShapeType="1"/>
            </p:cNvSpPr>
            <p:nvPr/>
          </p:nvSpPr>
          <p:spPr bwMode="ltGray">
            <a:xfrm>
              <a:off x="640" y="1008"/>
              <a:ext cx="488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075" name="Rectangle 1030"/>
          <p:cNvSpPr>
            <a:spLocks noGrp="1" noChangeArrowheads="1"/>
          </p:cNvSpPr>
          <p:nvPr>
            <p:ph type="title"/>
          </p:nvPr>
        </p:nvSpPr>
        <p:spPr bwMode="auto">
          <a:xfrm>
            <a:off x="9906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6" name="Rectangle 1031"/>
          <p:cNvSpPr>
            <a:spLocks noGrp="1" noChangeArrowheads="1"/>
          </p:cNvSpPr>
          <p:nvPr>
            <p:ph type="body" idx="1"/>
          </p:nvPr>
        </p:nvSpPr>
        <p:spPr bwMode="auto">
          <a:xfrm>
            <a:off x="990600" y="1828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0" name="Rectangle 1032"/>
          <p:cNvSpPr>
            <a:spLocks noGrp="1" noChangeArrowheads="1"/>
          </p:cNvSpPr>
          <p:nvPr>
            <p:ph type="dt" sz="half" idx="2"/>
          </p:nvPr>
        </p:nvSpPr>
        <p:spPr bwMode="auto">
          <a:xfrm>
            <a:off x="9906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a:solidFill>
                  <a:srgbClr val="A08366"/>
                </a:solidFill>
                <a:latin typeface="Times New Roman" pitchFamily="18" charset="0"/>
              </a:defRPr>
            </a:lvl1pPr>
          </a:lstStyle>
          <a:p>
            <a:pPr>
              <a:defRPr/>
            </a:pPr>
            <a:endParaRPr lang="en-US"/>
          </a:p>
        </p:txBody>
      </p:sp>
      <p:sp>
        <p:nvSpPr>
          <p:cNvPr id="3081" name="Rectangle 1033"/>
          <p:cNvSpPr>
            <a:spLocks noGrp="1" noChangeArrowheads="1"/>
          </p:cNvSpPr>
          <p:nvPr>
            <p:ph type="ftr" sz="quarter" idx="3"/>
          </p:nvPr>
        </p:nvSpPr>
        <p:spPr bwMode="auto">
          <a:xfrm>
            <a:off x="3429000" y="60960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a:solidFill>
                  <a:srgbClr val="A08366"/>
                </a:solidFill>
                <a:latin typeface="Times New Roman" pitchFamily="18" charset="0"/>
              </a:defRPr>
            </a:lvl1pPr>
          </a:lstStyle>
          <a:p>
            <a:pPr>
              <a:defRPr/>
            </a:pPr>
            <a:endParaRPr lang="en-US"/>
          </a:p>
        </p:txBody>
      </p:sp>
      <p:sp>
        <p:nvSpPr>
          <p:cNvPr id="3082" name="Rectangle 1034"/>
          <p:cNvSpPr>
            <a:spLocks noGrp="1" noChangeArrowheads="1"/>
          </p:cNvSpPr>
          <p:nvPr>
            <p:ph type="sldNum" sz="quarter" idx="4"/>
          </p:nvPr>
        </p:nvSpPr>
        <p:spPr bwMode="auto">
          <a:xfrm>
            <a:off x="68580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a:solidFill>
                  <a:srgbClr val="A08366"/>
                </a:solidFill>
                <a:latin typeface="Times New Roman" pitchFamily="18" charset="0"/>
              </a:defRPr>
            </a:lvl1pPr>
          </a:lstStyle>
          <a:p>
            <a:pPr>
              <a:defRPr/>
            </a:pPr>
            <a:fld id="{22201634-604F-495D-ACC0-82B4EEA5670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44" r:id="rId1"/>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90000"/>
        <a:buFont typeface="Monotype Sorts" charset="0"/>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p:bgPr>
    </p:bg>
    <p:spTree>
      <p:nvGrpSpPr>
        <p:cNvPr id="1" name=""/>
        <p:cNvGrpSpPr/>
        <p:nvPr/>
      </p:nvGrpSpPr>
      <p:grpSpPr>
        <a:xfrm>
          <a:off x="0" y="0"/>
          <a:ext cx="0" cy="0"/>
          <a:chOff x="0" y="0"/>
          <a:chExt cx="0" cy="0"/>
        </a:xfrm>
      </p:grpSpPr>
      <p:grpSp>
        <p:nvGrpSpPr>
          <p:cNvPr id="4098" name="Group 1026"/>
          <p:cNvGrpSpPr>
            <a:grpSpLocks/>
          </p:cNvGrpSpPr>
          <p:nvPr/>
        </p:nvGrpSpPr>
        <p:grpSpPr bwMode="auto">
          <a:xfrm>
            <a:off x="1" y="0"/>
            <a:ext cx="8872538" cy="6858000"/>
            <a:chOff x="0" y="0"/>
            <a:chExt cx="5589" cy="4320"/>
          </a:xfrm>
        </p:grpSpPr>
        <p:sp>
          <p:nvSpPr>
            <p:cNvPr id="4104" name="Rectangle 1027"/>
            <p:cNvSpPr>
              <a:spLocks noChangeArrowheads="1"/>
            </p:cNvSpPr>
            <p:nvPr/>
          </p:nvSpPr>
          <p:spPr bwMode="ltGray">
            <a:xfrm>
              <a:off x="336" y="150"/>
              <a:ext cx="5253" cy="4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defRPr/>
              </a:pPr>
              <a:endParaRPr lang="en-US" altLang="en-US" sz="2400">
                <a:solidFill>
                  <a:srgbClr val="402000"/>
                </a:solidFill>
                <a:latin typeface="Times New Roman" pitchFamily="18" charset="0"/>
              </a:endParaRPr>
            </a:p>
          </p:txBody>
        </p:sp>
        <p:pic>
          <p:nvPicPr>
            <p:cNvPr id="4105" name="Picture 1028" descr="minisp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0"/>
              <a:ext cx="67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Line 1029"/>
            <p:cNvSpPr>
              <a:spLocks noChangeShapeType="1"/>
            </p:cNvSpPr>
            <p:nvPr/>
          </p:nvSpPr>
          <p:spPr bwMode="ltGray">
            <a:xfrm>
              <a:off x="640" y="1008"/>
              <a:ext cx="488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099" name="Rectangle 1030"/>
          <p:cNvSpPr>
            <a:spLocks noGrp="1" noChangeArrowheads="1"/>
          </p:cNvSpPr>
          <p:nvPr>
            <p:ph type="title"/>
          </p:nvPr>
        </p:nvSpPr>
        <p:spPr bwMode="auto">
          <a:xfrm>
            <a:off x="9906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0" name="Rectangle 1031"/>
          <p:cNvSpPr>
            <a:spLocks noGrp="1" noChangeArrowheads="1"/>
          </p:cNvSpPr>
          <p:nvPr>
            <p:ph type="body" idx="1"/>
          </p:nvPr>
        </p:nvSpPr>
        <p:spPr bwMode="auto">
          <a:xfrm>
            <a:off x="990600" y="1828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80" name="Rectangle 1032"/>
          <p:cNvSpPr>
            <a:spLocks noGrp="1" noChangeArrowheads="1"/>
          </p:cNvSpPr>
          <p:nvPr>
            <p:ph type="dt" sz="half" idx="2"/>
          </p:nvPr>
        </p:nvSpPr>
        <p:spPr bwMode="auto">
          <a:xfrm>
            <a:off x="9906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a:solidFill>
                  <a:srgbClr val="A08366"/>
                </a:solidFill>
                <a:latin typeface="Times New Roman" pitchFamily="18" charset="0"/>
              </a:defRPr>
            </a:lvl1pPr>
          </a:lstStyle>
          <a:p>
            <a:pPr>
              <a:defRPr/>
            </a:pPr>
            <a:endParaRPr lang="en-US"/>
          </a:p>
        </p:txBody>
      </p:sp>
      <p:sp>
        <p:nvSpPr>
          <p:cNvPr id="3081" name="Rectangle 1033"/>
          <p:cNvSpPr>
            <a:spLocks noGrp="1" noChangeArrowheads="1"/>
          </p:cNvSpPr>
          <p:nvPr>
            <p:ph type="ftr" sz="quarter" idx="3"/>
          </p:nvPr>
        </p:nvSpPr>
        <p:spPr bwMode="auto">
          <a:xfrm>
            <a:off x="3429000" y="60960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a:solidFill>
                  <a:srgbClr val="A08366"/>
                </a:solidFill>
                <a:latin typeface="Times New Roman" pitchFamily="18" charset="0"/>
              </a:defRPr>
            </a:lvl1pPr>
          </a:lstStyle>
          <a:p>
            <a:pPr>
              <a:defRPr/>
            </a:pPr>
            <a:endParaRPr lang="en-US"/>
          </a:p>
        </p:txBody>
      </p:sp>
      <p:sp>
        <p:nvSpPr>
          <p:cNvPr id="3082" name="Rectangle 1034"/>
          <p:cNvSpPr>
            <a:spLocks noGrp="1" noChangeArrowheads="1"/>
          </p:cNvSpPr>
          <p:nvPr>
            <p:ph type="sldNum" sz="quarter" idx="4"/>
          </p:nvPr>
        </p:nvSpPr>
        <p:spPr bwMode="auto">
          <a:xfrm>
            <a:off x="6858000" y="60960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a:solidFill>
                  <a:srgbClr val="A08366"/>
                </a:solidFill>
                <a:latin typeface="Times New Roman" pitchFamily="18" charset="0"/>
              </a:defRPr>
            </a:lvl1pPr>
          </a:lstStyle>
          <a:p>
            <a:pPr>
              <a:defRPr/>
            </a:pPr>
            <a:fld id="{13B0E5E2-0352-4C79-B7B0-3BF79D51F5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45" r:id="rId1"/>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SzPct val="90000"/>
        <a:buFont typeface="Monotype Sorts" charset="0"/>
        <a:buChar char="4"/>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Char char="–"/>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Char char="•"/>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Char char="»"/>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Char char="»"/>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Char char="»"/>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6435725"/>
            <a:ext cx="9144000" cy="420688"/>
            <a:chOff x="0" y="4054"/>
            <a:chExt cx="5760" cy="265"/>
          </a:xfrm>
        </p:grpSpPr>
        <p:pic>
          <p:nvPicPr>
            <p:cNvPr id="6157" name="Picture 3"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4"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5" descr="spires"/>
            <p:cNvPicPr>
              <a:picLocks noChangeAspect="1" noChangeArrowheads="1"/>
            </p:cNvPicPr>
            <p:nvPr/>
          </p:nvPicPr>
          <p:blipFill>
            <a:blip r:embed="rId3">
              <a:extLst>
                <a:ext uri="{28A0092B-C50C-407E-A947-70E740481C1C}">
                  <a14:useLocalDpi xmlns:a14="http://schemas.microsoft.com/office/drawing/2010/main" val="0"/>
                </a:ext>
              </a:extLst>
            </a:blip>
            <a:srcRect r="44754"/>
            <a:stretch>
              <a:fillRect/>
            </a:stretch>
          </p:blipFill>
          <p:spPr bwMode="auto">
            <a:xfrm>
              <a:off x="4512" y="4054"/>
              <a:ext cx="1248"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5" name="Rectangle 6"/>
          <p:cNvSpPr>
            <a:spLocks noChangeArrowheads="1"/>
          </p:cNvSpPr>
          <p:nvPr/>
        </p:nvSpPr>
        <p:spPr bwMode="auto">
          <a:xfrm>
            <a:off x="213265" y="3198171"/>
            <a:ext cx="184731" cy="46166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8196" name="Rectangle 7"/>
          <p:cNvSpPr>
            <a:spLocks noChangeArrowheads="1"/>
          </p:cNvSpPr>
          <p:nvPr/>
        </p:nvSpPr>
        <p:spPr bwMode="auto">
          <a:xfrm>
            <a:off x="609600" y="43879"/>
            <a:ext cx="8534400"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8197" name="Rectangle 8"/>
          <p:cNvSpPr>
            <a:spLocks noChangeArrowheads="1"/>
          </p:cNvSpPr>
          <p:nvPr/>
        </p:nvSpPr>
        <p:spPr bwMode="auto">
          <a:xfrm>
            <a:off x="213265" y="3198171"/>
            <a:ext cx="184731"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6150" name="Rectangle 9"/>
          <p:cNvSpPr>
            <a:spLocks noGrp="1" noChangeArrowheads="1"/>
          </p:cNvSpPr>
          <p:nvPr>
            <p:ph type="title"/>
          </p:nvPr>
        </p:nvSpPr>
        <p:spPr bwMode="auto">
          <a:xfrm>
            <a:off x="792200" y="733499"/>
            <a:ext cx="77755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51" name="Rectangle 10"/>
          <p:cNvSpPr>
            <a:spLocks noGrp="1" noChangeArrowheads="1"/>
          </p:cNvSpPr>
          <p:nvPr>
            <p:ph type="body" idx="1"/>
          </p:nvPr>
        </p:nvSpPr>
        <p:spPr bwMode="auto">
          <a:xfrm>
            <a:off x="798550" y="1581155"/>
            <a:ext cx="7775575" cy="458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31339" name="Rectangle 11"/>
          <p:cNvSpPr>
            <a:spLocks noGrp="1" noChangeArrowheads="1"/>
          </p:cNvSpPr>
          <p:nvPr>
            <p:ph type="dt" sz="half" idx="2"/>
          </p:nvPr>
        </p:nvSpPr>
        <p:spPr bwMode="auto">
          <a:xfrm>
            <a:off x="827088" y="61658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MS PGothic" pitchFamily="34" charset="-128"/>
              </a:defRPr>
            </a:lvl1pPr>
          </a:lstStyle>
          <a:p>
            <a:pPr>
              <a:defRPr/>
            </a:pPr>
            <a:endParaRPr lang="en-GB"/>
          </a:p>
        </p:txBody>
      </p:sp>
      <p:sp>
        <p:nvSpPr>
          <p:cNvPr id="2531340" name="Rectangle 12"/>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S PGothic" pitchFamily="34" charset="-128"/>
              </a:defRPr>
            </a:lvl1pPr>
          </a:lstStyle>
          <a:p>
            <a:pPr>
              <a:defRPr/>
            </a:pPr>
            <a:endParaRPr lang="en-US"/>
          </a:p>
        </p:txBody>
      </p:sp>
      <p:sp>
        <p:nvSpPr>
          <p:cNvPr id="2531341" name="Rectangle 1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MS PGothic" pitchFamily="34" charset="-128"/>
              </a:defRPr>
            </a:lvl1pPr>
          </a:lstStyle>
          <a:p>
            <a:pPr>
              <a:defRPr/>
            </a:pPr>
            <a:r>
              <a:rPr lang="en-US"/>
              <a:t> </a:t>
            </a:r>
            <a:fld id="{A0C4A5D0-2D97-467D-A131-A319B8C02253}" type="slidenum">
              <a:rPr lang="en-US"/>
              <a:pPr>
                <a:defRPr/>
              </a:pPr>
              <a:t>‹#›</a:t>
            </a:fld>
            <a:endParaRPr lang="en-US"/>
          </a:p>
        </p:txBody>
      </p:sp>
      <p:sp>
        <p:nvSpPr>
          <p:cNvPr id="8203" name="Text Box 14"/>
          <p:cNvSpPr txBox="1">
            <a:spLocks noChangeArrowheads="1"/>
          </p:cNvSpPr>
          <p:nvPr/>
        </p:nvSpPr>
        <p:spPr bwMode="auto">
          <a:xfrm>
            <a:off x="830300" y="6235701"/>
            <a:ext cx="1847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spcBef>
                <a:spcPct val="50000"/>
              </a:spcBef>
              <a:defRPr/>
            </a:pPr>
            <a:endParaRPr lang="en-US" altLang="en-US" sz="800">
              <a:solidFill>
                <a:srgbClr val="959597"/>
              </a:solidFill>
              <a:latin typeface="TheSans B5 Plain" pitchFamily="34" charset="0"/>
              <a:ea typeface="MS PGothic" pitchFamily="34" charset="-128"/>
            </a:endParaRPr>
          </a:p>
        </p:txBody>
      </p:sp>
      <p:pic>
        <p:nvPicPr>
          <p:cNvPr id="6156" name="Picture 15" descr="c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76200"/>
            <a:ext cx="5127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147" r:id="rId1"/>
  </p:sldLayoutIdLst>
  <p:hf hdr="0" ftr="0" dt="0"/>
  <p:txStyles>
    <p:titleStyle>
      <a:lvl1pPr algn="l" rtl="0" eaLnBrk="0" fontAlgn="base" hangingPunct="0">
        <a:spcBef>
          <a:spcPct val="0"/>
        </a:spcBef>
        <a:spcAft>
          <a:spcPct val="0"/>
        </a:spcAft>
        <a:defRPr sz="3600" b="1">
          <a:solidFill>
            <a:srgbClr val="006F6C"/>
          </a:solidFill>
          <a:latin typeface="+mj-lt"/>
          <a:ea typeface="+mj-ea"/>
          <a:cs typeface="+mj-cs"/>
        </a:defRPr>
      </a:lvl1pPr>
      <a:lvl2pPr algn="l" rtl="0" eaLnBrk="0" fontAlgn="base" hangingPunct="0">
        <a:spcBef>
          <a:spcPct val="0"/>
        </a:spcBef>
        <a:spcAft>
          <a:spcPct val="0"/>
        </a:spcAft>
        <a:defRPr sz="3600" b="1">
          <a:solidFill>
            <a:srgbClr val="006F6C"/>
          </a:solidFill>
          <a:latin typeface="Arial" charset="0"/>
        </a:defRPr>
      </a:lvl2pPr>
      <a:lvl3pPr algn="l" rtl="0" eaLnBrk="0" fontAlgn="base" hangingPunct="0">
        <a:spcBef>
          <a:spcPct val="0"/>
        </a:spcBef>
        <a:spcAft>
          <a:spcPct val="0"/>
        </a:spcAft>
        <a:defRPr sz="3600" b="1">
          <a:solidFill>
            <a:srgbClr val="006F6C"/>
          </a:solidFill>
          <a:latin typeface="Arial" charset="0"/>
        </a:defRPr>
      </a:lvl3pPr>
      <a:lvl4pPr algn="l" rtl="0" eaLnBrk="0" fontAlgn="base" hangingPunct="0">
        <a:spcBef>
          <a:spcPct val="0"/>
        </a:spcBef>
        <a:spcAft>
          <a:spcPct val="0"/>
        </a:spcAft>
        <a:defRPr sz="3600" b="1">
          <a:solidFill>
            <a:srgbClr val="006F6C"/>
          </a:solidFill>
          <a:latin typeface="Arial" charset="0"/>
        </a:defRPr>
      </a:lvl4pPr>
      <a:lvl5pPr algn="l" rtl="0" eaLnBrk="0" fontAlgn="base" hangingPunct="0">
        <a:spcBef>
          <a:spcPct val="0"/>
        </a:spcBef>
        <a:spcAft>
          <a:spcPct val="0"/>
        </a:spcAft>
        <a:defRPr sz="3600" b="1">
          <a:solidFill>
            <a:srgbClr val="006F6C"/>
          </a:solidFill>
          <a:latin typeface="Arial" charset="0"/>
        </a:defRPr>
      </a:lvl5pPr>
      <a:lvl6pPr marL="457200" algn="l" rtl="0" fontAlgn="base">
        <a:spcBef>
          <a:spcPct val="0"/>
        </a:spcBef>
        <a:spcAft>
          <a:spcPct val="0"/>
        </a:spcAft>
        <a:defRPr sz="3600" b="1">
          <a:solidFill>
            <a:srgbClr val="006F6C"/>
          </a:solidFill>
          <a:latin typeface="Arial" charset="0"/>
        </a:defRPr>
      </a:lvl6pPr>
      <a:lvl7pPr marL="914400" algn="l" rtl="0" fontAlgn="base">
        <a:spcBef>
          <a:spcPct val="0"/>
        </a:spcBef>
        <a:spcAft>
          <a:spcPct val="0"/>
        </a:spcAft>
        <a:defRPr sz="3600" b="1">
          <a:solidFill>
            <a:srgbClr val="006F6C"/>
          </a:solidFill>
          <a:latin typeface="Arial" charset="0"/>
        </a:defRPr>
      </a:lvl7pPr>
      <a:lvl8pPr marL="1371600" algn="l" rtl="0" fontAlgn="base">
        <a:spcBef>
          <a:spcPct val="0"/>
        </a:spcBef>
        <a:spcAft>
          <a:spcPct val="0"/>
        </a:spcAft>
        <a:defRPr sz="3600" b="1">
          <a:solidFill>
            <a:srgbClr val="006F6C"/>
          </a:solidFill>
          <a:latin typeface="Arial" charset="0"/>
        </a:defRPr>
      </a:lvl8pPr>
      <a:lvl9pPr marL="1828800" algn="l" rtl="0" fontAlgn="base">
        <a:spcBef>
          <a:spcPct val="0"/>
        </a:spcBef>
        <a:spcAft>
          <a:spcPct val="0"/>
        </a:spcAft>
        <a:defRPr sz="3600" b="1">
          <a:solidFill>
            <a:srgbClr val="006F6C"/>
          </a:solidFill>
          <a:latin typeface="Arial" charset="0"/>
        </a:defRPr>
      </a:lvl9pPr>
    </p:titleStyle>
    <p:bodyStyle>
      <a:lvl1pPr marL="342900" indent="-342900" algn="l" rtl="0" eaLnBrk="0" fontAlgn="base" hangingPunct="0">
        <a:spcBef>
          <a:spcPct val="20000"/>
        </a:spcBef>
        <a:spcAft>
          <a:spcPct val="20000"/>
        </a:spcAft>
        <a:buClr>
          <a:srgbClr val="006F6C"/>
        </a:buClr>
        <a:buSzPct val="120000"/>
        <a:buChar char="•"/>
        <a:defRPr sz="2400">
          <a:solidFill>
            <a:schemeClr val="tx1"/>
          </a:solidFill>
          <a:latin typeface="+mn-lt"/>
          <a:ea typeface="+mn-ea"/>
          <a:cs typeface="+mn-cs"/>
        </a:defRPr>
      </a:lvl1pPr>
      <a:lvl2pPr marL="742950" indent="-285750" algn="l" rtl="0" eaLnBrk="0" fontAlgn="base" hangingPunct="0">
        <a:spcBef>
          <a:spcPct val="20000"/>
        </a:spcBef>
        <a:spcAft>
          <a:spcPct val="20000"/>
        </a:spcAft>
        <a:buChar char="–"/>
        <a:defRPr sz="2000">
          <a:solidFill>
            <a:schemeClr val="tx1"/>
          </a:solidFill>
          <a:latin typeface="+mn-lt"/>
        </a:defRPr>
      </a:lvl2pPr>
      <a:lvl3pPr marL="1143000" indent="-228600" algn="l" rtl="0" eaLnBrk="0" fontAlgn="base" hangingPunct="0">
        <a:spcBef>
          <a:spcPct val="20000"/>
        </a:spcBef>
        <a:spcAft>
          <a:spcPct val="20000"/>
        </a:spcAft>
        <a:buChar char="•"/>
        <a:defRPr>
          <a:solidFill>
            <a:schemeClr val="tx1"/>
          </a:solidFill>
          <a:latin typeface="+mn-lt"/>
        </a:defRPr>
      </a:lvl3pPr>
      <a:lvl4pPr marL="1600200" indent="-228600" algn="l" rtl="0" eaLnBrk="0" fontAlgn="base" hangingPunct="0">
        <a:spcBef>
          <a:spcPct val="20000"/>
        </a:spcBef>
        <a:spcAft>
          <a:spcPct val="20000"/>
        </a:spcAft>
        <a:buChar char="–"/>
        <a:defRPr>
          <a:solidFill>
            <a:schemeClr val="tx1"/>
          </a:solidFill>
          <a:latin typeface="+mn-lt"/>
        </a:defRPr>
      </a:lvl4pPr>
      <a:lvl5pPr marL="2057400" indent="-228600" algn="l" rtl="0" eaLnBrk="0" fontAlgn="base" hangingPunct="0">
        <a:spcBef>
          <a:spcPct val="20000"/>
        </a:spcBef>
        <a:spcAft>
          <a:spcPct val="20000"/>
        </a:spcAft>
        <a:buChar char="»"/>
        <a:defRPr>
          <a:solidFill>
            <a:schemeClr val="tx1"/>
          </a:solidFill>
          <a:latin typeface="+mn-lt"/>
        </a:defRPr>
      </a:lvl5pPr>
      <a:lvl6pPr marL="2514600" indent="-228600" algn="l" rtl="0" fontAlgn="base">
        <a:spcBef>
          <a:spcPct val="20000"/>
        </a:spcBef>
        <a:spcAft>
          <a:spcPct val="20000"/>
        </a:spcAft>
        <a:buChar char="»"/>
        <a:defRPr>
          <a:solidFill>
            <a:schemeClr val="tx1"/>
          </a:solidFill>
          <a:latin typeface="+mn-lt"/>
        </a:defRPr>
      </a:lvl6pPr>
      <a:lvl7pPr marL="2971800" indent="-228600" algn="l" rtl="0" fontAlgn="base">
        <a:spcBef>
          <a:spcPct val="20000"/>
        </a:spcBef>
        <a:spcAft>
          <a:spcPct val="20000"/>
        </a:spcAft>
        <a:buChar char="»"/>
        <a:defRPr>
          <a:solidFill>
            <a:schemeClr val="tx1"/>
          </a:solidFill>
          <a:latin typeface="+mn-lt"/>
        </a:defRPr>
      </a:lvl7pPr>
      <a:lvl8pPr marL="3429000" indent="-228600" algn="l" rtl="0" fontAlgn="base">
        <a:spcBef>
          <a:spcPct val="20000"/>
        </a:spcBef>
        <a:spcAft>
          <a:spcPct val="20000"/>
        </a:spcAft>
        <a:buChar char="»"/>
        <a:defRPr>
          <a:solidFill>
            <a:schemeClr val="tx1"/>
          </a:solidFill>
          <a:latin typeface="+mn-lt"/>
        </a:defRPr>
      </a:lvl8pPr>
      <a:lvl9pPr marL="3886200" indent="-228600" algn="l" rtl="0" fontAlgn="base">
        <a:spcBef>
          <a:spcPct val="20000"/>
        </a:spcBef>
        <a:spcAft>
          <a:spcPct val="2000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6435725"/>
            <a:ext cx="9144000" cy="420688"/>
            <a:chOff x="0" y="4054"/>
            <a:chExt cx="5760" cy="265"/>
          </a:xfrm>
        </p:grpSpPr>
        <p:pic>
          <p:nvPicPr>
            <p:cNvPr id="7181" name="Picture 3"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4"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Picture 5" descr="spires"/>
            <p:cNvPicPr>
              <a:picLocks noChangeAspect="1" noChangeArrowheads="1"/>
            </p:cNvPicPr>
            <p:nvPr/>
          </p:nvPicPr>
          <p:blipFill>
            <a:blip r:embed="rId3">
              <a:extLst>
                <a:ext uri="{28A0092B-C50C-407E-A947-70E740481C1C}">
                  <a14:useLocalDpi xmlns:a14="http://schemas.microsoft.com/office/drawing/2010/main" val="0"/>
                </a:ext>
              </a:extLst>
            </a:blip>
            <a:srcRect r="44754"/>
            <a:stretch>
              <a:fillRect/>
            </a:stretch>
          </p:blipFill>
          <p:spPr bwMode="auto">
            <a:xfrm>
              <a:off x="4512" y="4054"/>
              <a:ext cx="1248"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5" name="Rectangle 6"/>
          <p:cNvSpPr>
            <a:spLocks noChangeArrowheads="1"/>
          </p:cNvSpPr>
          <p:nvPr/>
        </p:nvSpPr>
        <p:spPr bwMode="auto">
          <a:xfrm>
            <a:off x="213265" y="3198171"/>
            <a:ext cx="184731" cy="46166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13316" name="Rectangle 7"/>
          <p:cNvSpPr>
            <a:spLocks noChangeArrowheads="1"/>
          </p:cNvSpPr>
          <p:nvPr/>
        </p:nvSpPr>
        <p:spPr bwMode="auto">
          <a:xfrm>
            <a:off x="609600" y="43879"/>
            <a:ext cx="8534400"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13317" name="Rectangle 8"/>
          <p:cNvSpPr>
            <a:spLocks noChangeArrowheads="1"/>
          </p:cNvSpPr>
          <p:nvPr/>
        </p:nvSpPr>
        <p:spPr bwMode="auto">
          <a:xfrm>
            <a:off x="213265" y="3198171"/>
            <a:ext cx="184731"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7174" name="Rectangle 9"/>
          <p:cNvSpPr>
            <a:spLocks noGrp="1" noChangeArrowheads="1"/>
          </p:cNvSpPr>
          <p:nvPr>
            <p:ph type="title"/>
          </p:nvPr>
        </p:nvSpPr>
        <p:spPr bwMode="auto">
          <a:xfrm>
            <a:off x="792200" y="733499"/>
            <a:ext cx="77755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5" name="Rectangle 10"/>
          <p:cNvSpPr>
            <a:spLocks noGrp="1" noChangeArrowheads="1"/>
          </p:cNvSpPr>
          <p:nvPr>
            <p:ph type="body" idx="1"/>
          </p:nvPr>
        </p:nvSpPr>
        <p:spPr bwMode="auto">
          <a:xfrm>
            <a:off x="798550" y="1581155"/>
            <a:ext cx="7775575" cy="458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31339" name="Rectangle 11"/>
          <p:cNvSpPr>
            <a:spLocks noGrp="1" noChangeArrowheads="1"/>
          </p:cNvSpPr>
          <p:nvPr>
            <p:ph type="dt" sz="half" idx="2"/>
          </p:nvPr>
        </p:nvSpPr>
        <p:spPr bwMode="auto">
          <a:xfrm>
            <a:off x="827088" y="61658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MS PGothic" pitchFamily="34" charset="-128"/>
              </a:defRPr>
            </a:lvl1pPr>
          </a:lstStyle>
          <a:p>
            <a:pPr>
              <a:defRPr/>
            </a:pPr>
            <a:endParaRPr lang="en-GB"/>
          </a:p>
        </p:txBody>
      </p:sp>
      <p:sp>
        <p:nvSpPr>
          <p:cNvPr id="2531340" name="Rectangle 12"/>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S PGothic" pitchFamily="34" charset="-128"/>
              </a:defRPr>
            </a:lvl1pPr>
          </a:lstStyle>
          <a:p>
            <a:pPr>
              <a:defRPr/>
            </a:pPr>
            <a:endParaRPr lang="en-US"/>
          </a:p>
        </p:txBody>
      </p:sp>
      <p:sp>
        <p:nvSpPr>
          <p:cNvPr id="2531341" name="Rectangle 1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MS PGothic" pitchFamily="34" charset="-128"/>
              </a:defRPr>
            </a:lvl1pPr>
          </a:lstStyle>
          <a:p>
            <a:pPr>
              <a:defRPr/>
            </a:pPr>
            <a:r>
              <a:rPr lang="en-US"/>
              <a:t> </a:t>
            </a:r>
            <a:fld id="{0C0BB1C6-2DD6-476C-86E1-EE53253C7E6E}" type="slidenum">
              <a:rPr lang="en-US"/>
              <a:pPr>
                <a:defRPr/>
              </a:pPr>
              <a:t>‹#›</a:t>
            </a:fld>
            <a:endParaRPr lang="en-US"/>
          </a:p>
        </p:txBody>
      </p:sp>
      <p:sp>
        <p:nvSpPr>
          <p:cNvPr id="13323" name="Text Box 14"/>
          <p:cNvSpPr txBox="1">
            <a:spLocks noChangeArrowheads="1"/>
          </p:cNvSpPr>
          <p:nvPr/>
        </p:nvSpPr>
        <p:spPr bwMode="auto">
          <a:xfrm>
            <a:off x="830300" y="6235701"/>
            <a:ext cx="1847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spcBef>
                <a:spcPct val="50000"/>
              </a:spcBef>
              <a:defRPr/>
            </a:pPr>
            <a:endParaRPr lang="en-US" altLang="en-US" sz="800">
              <a:solidFill>
                <a:srgbClr val="959597"/>
              </a:solidFill>
              <a:latin typeface="TheSans B5 Plain" pitchFamily="34" charset="0"/>
              <a:ea typeface="MS PGothic" pitchFamily="34" charset="-128"/>
            </a:endParaRPr>
          </a:p>
        </p:txBody>
      </p:sp>
      <p:pic>
        <p:nvPicPr>
          <p:cNvPr id="7180" name="Picture 15" descr="c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76200"/>
            <a:ext cx="5127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148" r:id="rId1"/>
  </p:sldLayoutIdLst>
  <p:hf hdr="0" ftr="0" dt="0"/>
  <p:txStyles>
    <p:titleStyle>
      <a:lvl1pPr algn="l" rtl="0" eaLnBrk="0" fontAlgn="base" hangingPunct="0">
        <a:spcBef>
          <a:spcPct val="0"/>
        </a:spcBef>
        <a:spcAft>
          <a:spcPct val="0"/>
        </a:spcAft>
        <a:defRPr sz="3600" b="1">
          <a:solidFill>
            <a:srgbClr val="006F6C"/>
          </a:solidFill>
          <a:latin typeface="+mj-lt"/>
          <a:ea typeface="+mj-ea"/>
          <a:cs typeface="+mj-cs"/>
        </a:defRPr>
      </a:lvl1pPr>
      <a:lvl2pPr algn="l" rtl="0" eaLnBrk="0" fontAlgn="base" hangingPunct="0">
        <a:spcBef>
          <a:spcPct val="0"/>
        </a:spcBef>
        <a:spcAft>
          <a:spcPct val="0"/>
        </a:spcAft>
        <a:defRPr sz="3600" b="1">
          <a:solidFill>
            <a:srgbClr val="006F6C"/>
          </a:solidFill>
          <a:latin typeface="Arial" charset="0"/>
        </a:defRPr>
      </a:lvl2pPr>
      <a:lvl3pPr algn="l" rtl="0" eaLnBrk="0" fontAlgn="base" hangingPunct="0">
        <a:spcBef>
          <a:spcPct val="0"/>
        </a:spcBef>
        <a:spcAft>
          <a:spcPct val="0"/>
        </a:spcAft>
        <a:defRPr sz="3600" b="1">
          <a:solidFill>
            <a:srgbClr val="006F6C"/>
          </a:solidFill>
          <a:latin typeface="Arial" charset="0"/>
        </a:defRPr>
      </a:lvl3pPr>
      <a:lvl4pPr algn="l" rtl="0" eaLnBrk="0" fontAlgn="base" hangingPunct="0">
        <a:spcBef>
          <a:spcPct val="0"/>
        </a:spcBef>
        <a:spcAft>
          <a:spcPct val="0"/>
        </a:spcAft>
        <a:defRPr sz="3600" b="1">
          <a:solidFill>
            <a:srgbClr val="006F6C"/>
          </a:solidFill>
          <a:latin typeface="Arial" charset="0"/>
        </a:defRPr>
      </a:lvl4pPr>
      <a:lvl5pPr algn="l" rtl="0" eaLnBrk="0" fontAlgn="base" hangingPunct="0">
        <a:spcBef>
          <a:spcPct val="0"/>
        </a:spcBef>
        <a:spcAft>
          <a:spcPct val="0"/>
        </a:spcAft>
        <a:defRPr sz="3600" b="1">
          <a:solidFill>
            <a:srgbClr val="006F6C"/>
          </a:solidFill>
          <a:latin typeface="Arial" charset="0"/>
        </a:defRPr>
      </a:lvl5pPr>
      <a:lvl6pPr marL="457200" algn="l" rtl="0" fontAlgn="base">
        <a:spcBef>
          <a:spcPct val="0"/>
        </a:spcBef>
        <a:spcAft>
          <a:spcPct val="0"/>
        </a:spcAft>
        <a:defRPr sz="3600" b="1">
          <a:solidFill>
            <a:srgbClr val="006F6C"/>
          </a:solidFill>
          <a:latin typeface="Arial" charset="0"/>
        </a:defRPr>
      </a:lvl6pPr>
      <a:lvl7pPr marL="914400" algn="l" rtl="0" fontAlgn="base">
        <a:spcBef>
          <a:spcPct val="0"/>
        </a:spcBef>
        <a:spcAft>
          <a:spcPct val="0"/>
        </a:spcAft>
        <a:defRPr sz="3600" b="1">
          <a:solidFill>
            <a:srgbClr val="006F6C"/>
          </a:solidFill>
          <a:latin typeface="Arial" charset="0"/>
        </a:defRPr>
      </a:lvl7pPr>
      <a:lvl8pPr marL="1371600" algn="l" rtl="0" fontAlgn="base">
        <a:spcBef>
          <a:spcPct val="0"/>
        </a:spcBef>
        <a:spcAft>
          <a:spcPct val="0"/>
        </a:spcAft>
        <a:defRPr sz="3600" b="1">
          <a:solidFill>
            <a:srgbClr val="006F6C"/>
          </a:solidFill>
          <a:latin typeface="Arial" charset="0"/>
        </a:defRPr>
      </a:lvl8pPr>
      <a:lvl9pPr marL="1828800" algn="l" rtl="0" fontAlgn="base">
        <a:spcBef>
          <a:spcPct val="0"/>
        </a:spcBef>
        <a:spcAft>
          <a:spcPct val="0"/>
        </a:spcAft>
        <a:defRPr sz="3600" b="1">
          <a:solidFill>
            <a:srgbClr val="006F6C"/>
          </a:solidFill>
          <a:latin typeface="Arial" charset="0"/>
        </a:defRPr>
      </a:lvl9pPr>
    </p:titleStyle>
    <p:bodyStyle>
      <a:lvl1pPr marL="342900" indent="-342900" algn="l" rtl="0" eaLnBrk="0" fontAlgn="base" hangingPunct="0">
        <a:spcBef>
          <a:spcPct val="20000"/>
        </a:spcBef>
        <a:spcAft>
          <a:spcPct val="20000"/>
        </a:spcAft>
        <a:buClr>
          <a:srgbClr val="006F6C"/>
        </a:buClr>
        <a:buSzPct val="120000"/>
        <a:buChar char="•"/>
        <a:defRPr sz="2400">
          <a:solidFill>
            <a:schemeClr val="tx1"/>
          </a:solidFill>
          <a:latin typeface="+mn-lt"/>
          <a:ea typeface="+mn-ea"/>
          <a:cs typeface="+mn-cs"/>
        </a:defRPr>
      </a:lvl1pPr>
      <a:lvl2pPr marL="742950" indent="-285750" algn="l" rtl="0" eaLnBrk="0" fontAlgn="base" hangingPunct="0">
        <a:spcBef>
          <a:spcPct val="20000"/>
        </a:spcBef>
        <a:spcAft>
          <a:spcPct val="20000"/>
        </a:spcAft>
        <a:buChar char="–"/>
        <a:defRPr sz="2000">
          <a:solidFill>
            <a:schemeClr val="tx1"/>
          </a:solidFill>
          <a:latin typeface="+mn-lt"/>
        </a:defRPr>
      </a:lvl2pPr>
      <a:lvl3pPr marL="1143000" indent="-228600" algn="l" rtl="0" eaLnBrk="0" fontAlgn="base" hangingPunct="0">
        <a:spcBef>
          <a:spcPct val="20000"/>
        </a:spcBef>
        <a:spcAft>
          <a:spcPct val="20000"/>
        </a:spcAft>
        <a:buChar char="•"/>
        <a:defRPr>
          <a:solidFill>
            <a:schemeClr val="tx1"/>
          </a:solidFill>
          <a:latin typeface="+mn-lt"/>
        </a:defRPr>
      </a:lvl3pPr>
      <a:lvl4pPr marL="1600200" indent="-228600" algn="l" rtl="0" eaLnBrk="0" fontAlgn="base" hangingPunct="0">
        <a:spcBef>
          <a:spcPct val="20000"/>
        </a:spcBef>
        <a:spcAft>
          <a:spcPct val="20000"/>
        </a:spcAft>
        <a:buChar char="–"/>
        <a:defRPr>
          <a:solidFill>
            <a:schemeClr val="tx1"/>
          </a:solidFill>
          <a:latin typeface="+mn-lt"/>
        </a:defRPr>
      </a:lvl4pPr>
      <a:lvl5pPr marL="2057400" indent="-228600" algn="l" rtl="0" eaLnBrk="0" fontAlgn="base" hangingPunct="0">
        <a:spcBef>
          <a:spcPct val="20000"/>
        </a:spcBef>
        <a:spcAft>
          <a:spcPct val="20000"/>
        </a:spcAft>
        <a:buChar char="»"/>
        <a:defRPr>
          <a:solidFill>
            <a:schemeClr val="tx1"/>
          </a:solidFill>
          <a:latin typeface="+mn-lt"/>
        </a:defRPr>
      </a:lvl5pPr>
      <a:lvl6pPr marL="2514600" indent="-228600" algn="l" rtl="0" fontAlgn="base">
        <a:spcBef>
          <a:spcPct val="20000"/>
        </a:spcBef>
        <a:spcAft>
          <a:spcPct val="20000"/>
        </a:spcAft>
        <a:buChar char="»"/>
        <a:defRPr>
          <a:solidFill>
            <a:schemeClr val="tx1"/>
          </a:solidFill>
          <a:latin typeface="+mn-lt"/>
        </a:defRPr>
      </a:lvl6pPr>
      <a:lvl7pPr marL="2971800" indent="-228600" algn="l" rtl="0" fontAlgn="base">
        <a:spcBef>
          <a:spcPct val="20000"/>
        </a:spcBef>
        <a:spcAft>
          <a:spcPct val="20000"/>
        </a:spcAft>
        <a:buChar char="»"/>
        <a:defRPr>
          <a:solidFill>
            <a:schemeClr val="tx1"/>
          </a:solidFill>
          <a:latin typeface="+mn-lt"/>
        </a:defRPr>
      </a:lvl7pPr>
      <a:lvl8pPr marL="3429000" indent="-228600" algn="l" rtl="0" fontAlgn="base">
        <a:spcBef>
          <a:spcPct val="20000"/>
        </a:spcBef>
        <a:spcAft>
          <a:spcPct val="20000"/>
        </a:spcAft>
        <a:buChar char="»"/>
        <a:defRPr>
          <a:solidFill>
            <a:schemeClr val="tx1"/>
          </a:solidFill>
          <a:latin typeface="+mn-lt"/>
        </a:defRPr>
      </a:lvl8pPr>
      <a:lvl9pPr marL="3886200" indent="-228600" algn="l" rtl="0" fontAlgn="base">
        <a:spcBef>
          <a:spcPct val="20000"/>
        </a:spcBef>
        <a:spcAft>
          <a:spcPct val="2000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94" name="Group 2"/>
          <p:cNvGrpSpPr>
            <a:grpSpLocks/>
          </p:cNvGrpSpPr>
          <p:nvPr/>
        </p:nvGrpSpPr>
        <p:grpSpPr bwMode="auto">
          <a:xfrm>
            <a:off x="0" y="6435725"/>
            <a:ext cx="9144000" cy="420688"/>
            <a:chOff x="0" y="4054"/>
            <a:chExt cx="5760" cy="265"/>
          </a:xfrm>
        </p:grpSpPr>
        <p:pic>
          <p:nvPicPr>
            <p:cNvPr id="8205" name="Picture 3"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4" descr="spi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4054"/>
              <a:ext cx="2259"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5" descr="spires"/>
            <p:cNvPicPr>
              <a:picLocks noChangeAspect="1" noChangeArrowheads="1"/>
            </p:cNvPicPr>
            <p:nvPr/>
          </p:nvPicPr>
          <p:blipFill>
            <a:blip r:embed="rId3">
              <a:extLst>
                <a:ext uri="{28A0092B-C50C-407E-A947-70E740481C1C}">
                  <a14:useLocalDpi xmlns:a14="http://schemas.microsoft.com/office/drawing/2010/main" val="0"/>
                </a:ext>
              </a:extLst>
            </a:blip>
            <a:srcRect r="44754"/>
            <a:stretch>
              <a:fillRect/>
            </a:stretch>
          </p:blipFill>
          <p:spPr bwMode="auto">
            <a:xfrm>
              <a:off x="4512" y="4054"/>
              <a:ext cx="1248"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39" name="Rectangle 6"/>
          <p:cNvSpPr>
            <a:spLocks noChangeArrowheads="1"/>
          </p:cNvSpPr>
          <p:nvPr/>
        </p:nvSpPr>
        <p:spPr bwMode="auto">
          <a:xfrm>
            <a:off x="213265" y="3198171"/>
            <a:ext cx="184731" cy="46166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14340" name="Rectangle 7"/>
          <p:cNvSpPr>
            <a:spLocks noChangeArrowheads="1"/>
          </p:cNvSpPr>
          <p:nvPr/>
        </p:nvSpPr>
        <p:spPr bwMode="auto">
          <a:xfrm>
            <a:off x="609600" y="43879"/>
            <a:ext cx="8534400"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14341" name="Rectangle 8"/>
          <p:cNvSpPr>
            <a:spLocks noChangeArrowheads="1"/>
          </p:cNvSpPr>
          <p:nvPr/>
        </p:nvSpPr>
        <p:spPr bwMode="auto">
          <a:xfrm>
            <a:off x="213265" y="3198171"/>
            <a:ext cx="184731" cy="461665"/>
          </a:xfrm>
          <a:prstGeom prst="rect">
            <a:avLst/>
          </a:prstGeom>
          <a:solidFill>
            <a:srgbClr val="00003F">
              <a:alpha val="50195"/>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8198" name="Rectangle 9"/>
          <p:cNvSpPr>
            <a:spLocks noGrp="1" noChangeArrowheads="1"/>
          </p:cNvSpPr>
          <p:nvPr>
            <p:ph type="title"/>
          </p:nvPr>
        </p:nvSpPr>
        <p:spPr bwMode="auto">
          <a:xfrm>
            <a:off x="792200" y="733499"/>
            <a:ext cx="77755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9" name="Rectangle 10"/>
          <p:cNvSpPr>
            <a:spLocks noGrp="1" noChangeArrowheads="1"/>
          </p:cNvSpPr>
          <p:nvPr>
            <p:ph type="body" idx="1"/>
          </p:nvPr>
        </p:nvSpPr>
        <p:spPr bwMode="auto">
          <a:xfrm>
            <a:off x="798550" y="1581155"/>
            <a:ext cx="7775575" cy="458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31339" name="Rectangle 11"/>
          <p:cNvSpPr>
            <a:spLocks noGrp="1" noChangeArrowheads="1"/>
          </p:cNvSpPr>
          <p:nvPr>
            <p:ph type="dt" sz="half" idx="2"/>
          </p:nvPr>
        </p:nvSpPr>
        <p:spPr bwMode="auto">
          <a:xfrm>
            <a:off x="827088" y="61658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MS PGothic" pitchFamily="34" charset="-128"/>
              </a:defRPr>
            </a:lvl1pPr>
          </a:lstStyle>
          <a:p>
            <a:pPr>
              <a:defRPr/>
            </a:pPr>
            <a:endParaRPr lang="en-GB"/>
          </a:p>
        </p:txBody>
      </p:sp>
      <p:sp>
        <p:nvSpPr>
          <p:cNvPr id="2531340" name="Rectangle 12"/>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S PGothic" pitchFamily="34" charset="-128"/>
              </a:defRPr>
            </a:lvl1pPr>
          </a:lstStyle>
          <a:p>
            <a:pPr>
              <a:defRPr/>
            </a:pPr>
            <a:endParaRPr lang="en-US"/>
          </a:p>
        </p:txBody>
      </p:sp>
      <p:sp>
        <p:nvSpPr>
          <p:cNvPr id="2531341" name="Rectangle 1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MS PGothic" pitchFamily="34" charset="-128"/>
              </a:defRPr>
            </a:lvl1pPr>
          </a:lstStyle>
          <a:p>
            <a:pPr>
              <a:defRPr/>
            </a:pPr>
            <a:r>
              <a:rPr lang="en-US"/>
              <a:t> </a:t>
            </a:r>
            <a:fld id="{1FAE73D2-13F0-4182-8861-FEAB7645731E}" type="slidenum">
              <a:rPr lang="en-US"/>
              <a:pPr>
                <a:defRPr/>
              </a:pPr>
              <a:t>‹#›</a:t>
            </a:fld>
            <a:endParaRPr lang="en-US"/>
          </a:p>
        </p:txBody>
      </p:sp>
      <p:sp>
        <p:nvSpPr>
          <p:cNvPr id="14347" name="Text Box 14"/>
          <p:cNvSpPr txBox="1">
            <a:spLocks noChangeArrowheads="1"/>
          </p:cNvSpPr>
          <p:nvPr/>
        </p:nvSpPr>
        <p:spPr bwMode="auto">
          <a:xfrm>
            <a:off x="830300" y="6235701"/>
            <a:ext cx="1847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spcBef>
                <a:spcPct val="50000"/>
              </a:spcBef>
              <a:defRPr/>
            </a:pPr>
            <a:endParaRPr lang="en-US" altLang="en-US" sz="800">
              <a:solidFill>
                <a:srgbClr val="959597"/>
              </a:solidFill>
              <a:latin typeface="TheSans B5 Plain" pitchFamily="34" charset="0"/>
              <a:ea typeface="MS PGothic" pitchFamily="34" charset="-128"/>
            </a:endParaRPr>
          </a:p>
        </p:txBody>
      </p:sp>
      <p:pic>
        <p:nvPicPr>
          <p:cNvPr id="8204" name="Picture 15" descr="cre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76200"/>
            <a:ext cx="5127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149" r:id="rId1"/>
  </p:sldLayoutIdLst>
  <p:hf hdr="0" ftr="0" dt="0"/>
  <p:txStyles>
    <p:titleStyle>
      <a:lvl1pPr algn="l" rtl="0" eaLnBrk="0" fontAlgn="base" hangingPunct="0">
        <a:spcBef>
          <a:spcPct val="0"/>
        </a:spcBef>
        <a:spcAft>
          <a:spcPct val="0"/>
        </a:spcAft>
        <a:defRPr sz="3600" b="1">
          <a:solidFill>
            <a:srgbClr val="006F6C"/>
          </a:solidFill>
          <a:latin typeface="+mj-lt"/>
          <a:ea typeface="+mj-ea"/>
          <a:cs typeface="+mj-cs"/>
        </a:defRPr>
      </a:lvl1pPr>
      <a:lvl2pPr algn="l" rtl="0" eaLnBrk="0" fontAlgn="base" hangingPunct="0">
        <a:spcBef>
          <a:spcPct val="0"/>
        </a:spcBef>
        <a:spcAft>
          <a:spcPct val="0"/>
        </a:spcAft>
        <a:defRPr sz="3600" b="1">
          <a:solidFill>
            <a:srgbClr val="006F6C"/>
          </a:solidFill>
          <a:latin typeface="Arial" charset="0"/>
        </a:defRPr>
      </a:lvl2pPr>
      <a:lvl3pPr algn="l" rtl="0" eaLnBrk="0" fontAlgn="base" hangingPunct="0">
        <a:spcBef>
          <a:spcPct val="0"/>
        </a:spcBef>
        <a:spcAft>
          <a:spcPct val="0"/>
        </a:spcAft>
        <a:defRPr sz="3600" b="1">
          <a:solidFill>
            <a:srgbClr val="006F6C"/>
          </a:solidFill>
          <a:latin typeface="Arial" charset="0"/>
        </a:defRPr>
      </a:lvl3pPr>
      <a:lvl4pPr algn="l" rtl="0" eaLnBrk="0" fontAlgn="base" hangingPunct="0">
        <a:spcBef>
          <a:spcPct val="0"/>
        </a:spcBef>
        <a:spcAft>
          <a:spcPct val="0"/>
        </a:spcAft>
        <a:defRPr sz="3600" b="1">
          <a:solidFill>
            <a:srgbClr val="006F6C"/>
          </a:solidFill>
          <a:latin typeface="Arial" charset="0"/>
        </a:defRPr>
      </a:lvl4pPr>
      <a:lvl5pPr algn="l" rtl="0" eaLnBrk="0" fontAlgn="base" hangingPunct="0">
        <a:spcBef>
          <a:spcPct val="0"/>
        </a:spcBef>
        <a:spcAft>
          <a:spcPct val="0"/>
        </a:spcAft>
        <a:defRPr sz="3600" b="1">
          <a:solidFill>
            <a:srgbClr val="006F6C"/>
          </a:solidFill>
          <a:latin typeface="Arial" charset="0"/>
        </a:defRPr>
      </a:lvl5pPr>
      <a:lvl6pPr marL="457200" algn="l" rtl="0" fontAlgn="base">
        <a:spcBef>
          <a:spcPct val="0"/>
        </a:spcBef>
        <a:spcAft>
          <a:spcPct val="0"/>
        </a:spcAft>
        <a:defRPr sz="3600" b="1">
          <a:solidFill>
            <a:srgbClr val="006F6C"/>
          </a:solidFill>
          <a:latin typeface="Arial" charset="0"/>
        </a:defRPr>
      </a:lvl6pPr>
      <a:lvl7pPr marL="914400" algn="l" rtl="0" fontAlgn="base">
        <a:spcBef>
          <a:spcPct val="0"/>
        </a:spcBef>
        <a:spcAft>
          <a:spcPct val="0"/>
        </a:spcAft>
        <a:defRPr sz="3600" b="1">
          <a:solidFill>
            <a:srgbClr val="006F6C"/>
          </a:solidFill>
          <a:latin typeface="Arial" charset="0"/>
        </a:defRPr>
      </a:lvl7pPr>
      <a:lvl8pPr marL="1371600" algn="l" rtl="0" fontAlgn="base">
        <a:spcBef>
          <a:spcPct val="0"/>
        </a:spcBef>
        <a:spcAft>
          <a:spcPct val="0"/>
        </a:spcAft>
        <a:defRPr sz="3600" b="1">
          <a:solidFill>
            <a:srgbClr val="006F6C"/>
          </a:solidFill>
          <a:latin typeface="Arial" charset="0"/>
        </a:defRPr>
      </a:lvl8pPr>
      <a:lvl9pPr marL="1828800" algn="l" rtl="0" fontAlgn="base">
        <a:spcBef>
          <a:spcPct val="0"/>
        </a:spcBef>
        <a:spcAft>
          <a:spcPct val="0"/>
        </a:spcAft>
        <a:defRPr sz="3600" b="1">
          <a:solidFill>
            <a:srgbClr val="006F6C"/>
          </a:solidFill>
          <a:latin typeface="Arial" charset="0"/>
        </a:defRPr>
      </a:lvl9pPr>
    </p:titleStyle>
    <p:bodyStyle>
      <a:lvl1pPr marL="342900" indent="-342900" algn="l" rtl="0" eaLnBrk="0" fontAlgn="base" hangingPunct="0">
        <a:spcBef>
          <a:spcPct val="20000"/>
        </a:spcBef>
        <a:spcAft>
          <a:spcPct val="20000"/>
        </a:spcAft>
        <a:buClr>
          <a:srgbClr val="006F6C"/>
        </a:buClr>
        <a:buSzPct val="120000"/>
        <a:buChar char="•"/>
        <a:defRPr sz="2400">
          <a:solidFill>
            <a:schemeClr val="tx1"/>
          </a:solidFill>
          <a:latin typeface="+mn-lt"/>
          <a:ea typeface="+mn-ea"/>
          <a:cs typeface="+mn-cs"/>
        </a:defRPr>
      </a:lvl1pPr>
      <a:lvl2pPr marL="742950" indent="-285750" algn="l" rtl="0" eaLnBrk="0" fontAlgn="base" hangingPunct="0">
        <a:spcBef>
          <a:spcPct val="20000"/>
        </a:spcBef>
        <a:spcAft>
          <a:spcPct val="20000"/>
        </a:spcAft>
        <a:buChar char="–"/>
        <a:defRPr sz="2000">
          <a:solidFill>
            <a:schemeClr val="tx1"/>
          </a:solidFill>
          <a:latin typeface="+mn-lt"/>
        </a:defRPr>
      </a:lvl2pPr>
      <a:lvl3pPr marL="1143000" indent="-228600" algn="l" rtl="0" eaLnBrk="0" fontAlgn="base" hangingPunct="0">
        <a:spcBef>
          <a:spcPct val="20000"/>
        </a:spcBef>
        <a:spcAft>
          <a:spcPct val="20000"/>
        </a:spcAft>
        <a:buChar char="•"/>
        <a:defRPr>
          <a:solidFill>
            <a:schemeClr val="tx1"/>
          </a:solidFill>
          <a:latin typeface="+mn-lt"/>
        </a:defRPr>
      </a:lvl3pPr>
      <a:lvl4pPr marL="1600200" indent="-228600" algn="l" rtl="0" eaLnBrk="0" fontAlgn="base" hangingPunct="0">
        <a:spcBef>
          <a:spcPct val="20000"/>
        </a:spcBef>
        <a:spcAft>
          <a:spcPct val="20000"/>
        </a:spcAft>
        <a:buChar char="–"/>
        <a:defRPr>
          <a:solidFill>
            <a:schemeClr val="tx1"/>
          </a:solidFill>
          <a:latin typeface="+mn-lt"/>
        </a:defRPr>
      </a:lvl4pPr>
      <a:lvl5pPr marL="2057400" indent="-228600" algn="l" rtl="0" eaLnBrk="0" fontAlgn="base" hangingPunct="0">
        <a:spcBef>
          <a:spcPct val="20000"/>
        </a:spcBef>
        <a:spcAft>
          <a:spcPct val="20000"/>
        </a:spcAft>
        <a:buChar char="»"/>
        <a:defRPr>
          <a:solidFill>
            <a:schemeClr val="tx1"/>
          </a:solidFill>
          <a:latin typeface="+mn-lt"/>
        </a:defRPr>
      </a:lvl5pPr>
      <a:lvl6pPr marL="2514600" indent="-228600" algn="l" rtl="0" fontAlgn="base">
        <a:spcBef>
          <a:spcPct val="20000"/>
        </a:spcBef>
        <a:spcAft>
          <a:spcPct val="20000"/>
        </a:spcAft>
        <a:buChar char="»"/>
        <a:defRPr>
          <a:solidFill>
            <a:schemeClr val="tx1"/>
          </a:solidFill>
          <a:latin typeface="+mn-lt"/>
        </a:defRPr>
      </a:lvl6pPr>
      <a:lvl7pPr marL="2971800" indent="-228600" algn="l" rtl="0" fontAlgn="base">
        <a:spcBef>
          <a:spcPct val="20000"/>
        </a:spcBef>
        <a:spcAft>
          <a:spcPct val="20000"/>
        </a:spcAft>
        <a:buChar char="»"/>
        <a:defRPr>
          <a:solidFill>
            <a:schemeClr val="tx1"/>
          </a:solidFill>
          <a:latin typeface="+mn-lt"/>
        </a:defRPr>
      </a:lvl7pPr>
      <a:lvl8pPr marL="3429000" indent="-228600" algn="l" rtl="0" fontAlgn="base">
        <a:spcBef>
          <a:spcPct val="20000"/>
        </a:spcBef>
        <a:spcAft>
          <a:spcPct val="20000"/>
        </a:spcAft>
        <a:buChar char="»"/>
        <a:defRPr>
          <a:solidFill>
            <a:schemeClr val="tx1"/>
          </a:solidFill>
          <a:latin typeface="+mn-lt"/>
        </a:defRPr>
      </a:lvl8pPr>
      <a:lvl9pPr marL="3886200" indent="-228600" algn="l" rtl="0" fontAlgn="base">
        <a:spcBef>
          <a:spcPct val="20000"/>
        </a:spcBef>
        <a:spcAft>
          <a:spcPct val="2000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479671" y="43879"/>
            <a:ext cx="184731" cy="46166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15363" name="Rectangle 3"/>
          <p:cNvSpPr>
            <a:spLocks noChangeArrowheads="1"/>
          </p:cNvSpPr>
          <p:nvPr/>
        </p:nvSpPr>
        <p:spPr bwMode="auto">
          <a:xfrm>
            <a:off x="213265" y="3198171"/>
            <a:ext cx="184731" cy="461665"/>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defRPr/>
            </a:pPr>
            <a:endParaRPr lang="en-US" altLang="en-US" sz="2400">
              <a:solidFill>
                <a:srgbClr val="000000"/>
              </a:solidFill>
            </a:endParaRPr>
          </a:p>
        </p:txBody>
      </p:sp>
      <p:sp>
        <p:nvSpPr>
          <p:cNvPr id="9220" name="Rectangle 4"/>
          <p:cNvSpPr>
            <a:spLocks noGrp="1" noChangeArrowheads="1"/>
          </p:cNvSpPr>
          <p:nvPr>
            <p:ph type="title"/>
          </p:nvPr>
        </p:nvSpPr>
        <p:spPr bwMode="auto">
          <a:xfrm>
            <a:off x="792200" y="733499"/>
            <a:ext cx="77755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21" name="Rectangle 5"/>
          <p:cNvSpPr>
            <a:spLocks noGrp="1" noChangeArrowheads="1"/>
          </p:cNvSpPr>
          <p:nvPr>
            <p:ph type="body" idx="1"/>
          </p:nvPr>
        </p:nvSpPr>
        <p:spPr bwMode="auto">
          <a:xfrm>
            <a:off x="798550" y="1581155"/>
            <a:ext cx="7775575" cy="458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51814" name="Rectangle 6"/>
          <p:cNvSpPr>
            <a:spLocks noGrp="1" noChangeArrowheads="1"/>
          </p:cNvSpPr>
          <p:nvPr>
            <p:ph type="dt" sz="half" idx="2"/>
          </p:nvPr>
        </p:nvSpPr>
        <p:spPr bwMode="auto">
          <a:xfrm>
            <a:off x="827088" y="61658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defRPr>
            </a:lvl1pPr>
          </a:lstStyle>
          <a:p>
            <a:pPr>
              <a:defRPr/>
            </a:pPr>
            <a:endParaRPr lang="en-US"/>
          </a:p>
        </p:txBody>
      </p:sp>
      <p:sp>
        <p:nvSpPr>
          <p:cNvPr id="255181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a:defRPr/>
            </a:pPr>
            <a:endParaRPr lang="en-US"/>
          </a:p>
        </p:txBody>
      </p:sp>
      <p:sp>
        <p:nvSpPr>
          <p:cNvPr id="2551816"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a:defRPr/>
            </a:pPr>
            <a:r>
              <a:rPr lang="en-US"/>
              <a:t> </a:t>
            </a:r>
            <a:fld id="{87B80E6A-D19F-4809-ABE7-AF7098C12318}" type="slidenum">
              <a:rPr lang="en-US"/>
              <a:pPr>
                <a:defRPr/>
              </a:pPr>
              <a:t>‹#›</a:t>
            </a:fld>
            <a:endParaRPr lang="en-US"/>
          </a:p>
        </p:txBody>
      </p:sp>
      <p:pic>
        <p:nvPicPr>
          <p:cNvPr id="9225" name="Picture 9" descr="TUOM_4COL_cropped_3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26695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01000" y="6248400"/>
            <a:ext cx="1041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150" r:id="rId1"/>
  </p:sldLayoutIdLst>
  <p:hf hdr="0" ftr="0" dt="0"/>
  <p:txStyles>
    <p:titleStyle>
      <a:lvl1pPr algn="l" rtl="0" eaLnBrk="0" fontAlgn="base" hangingPunct="0">
        <a:spcBef>
          <a:spcPct val="0"/>
        </a:spcBef>
        <a:spcAft>
          <a:spcPct val="0"/>
        </a:spcAft>
        <a:defRPr sz="3600" b="1">
          <a:solidFill>
            <a:srgbClr val="006F6C"/>
          </a:solidFill>
          <a:latin typeface="+mj-lt"/>
          <a:ea typeface="+mj-ea"/>
          <a:cs typeface="+mj-cs"/>
        </a:defRPr>
      </a:lvl1pPr>
      <a:lvl2pPr algn="l" rtl="0" eaLnBrk="0" fontAlgn="base" hangingPunct="0">
        <a:spcBef>
          <a:spcPct val="0"/>
        </a:spcBef>
        <a:spcAft>
          <a:spcPct val="0"/>
        </a:spcAft>
        <a:defRPr sz="3600" b="1">
          <a:solidFill>
            <a:srgbClr val="006F6C"/>
          </a:solidFill>
          <a:latin typeface="Arial" charset="0"/>
        </a:defRPr>
      </a:lvl2pPr>
      <a:lvl3pPr algn="l" rtl="0" eaLnBrk="0" fontAlgn="base" hangingPunct="0">
        <a:spcBef>
          <a:spcPct val="0"/>
        </a:spcBef>
        <a:spcAft>
          <a:spcPct val="0"/>
        </a:spcAft>
        <a:defRPr sz="3600" b="1">
          <a:solidFill>
            <a:srgbClr val="006F6C"/>
          </a:solidFill>
          <a:latin typeface="Arial" charset="0"/>
        </a:defRPr>
      </a:lvl3pPr>
      <a:lvl4pPr algn="l" rtl="0" eaLnBrk="0" fontAlgn="base" hangingPunct="0">
        <a:spcBef>
          <a:spcPct val="0"/>
        </a:spcBef>
        <a:spcAft>
          <a:spcPct val="0"/>
        </a:spcAft>
        <a:defRPr sz="3600" b="1">
          <a:solidFill>
            <a:srgbClr val="006F6C"/>
          </a:solidFill>
          <a:latin typeface="Arial" charset="0"/>
        </a:defRPr>
      </a:lvl4pPr>
      <a:lvl5pPr algn="l" rtl="0" eaLnBrk="0" fontAlgn="base" hangingPunct="0">
        <a:spcBef>
          <a:spcPct val="0"/>
        </a:spcBef>
        <a:spcAft>
          <a:spcPct val="0"/>
        </a:spcAft>
        <a:defRPr sz="3600" b="1">
          <a:solidFill>
            <a:srgbClr val="006F6C"/>
          </a:solidFill>
          <a:latin typeface="Arial" charset="0"/>
        </a:defRPr>
      </a:lvl5pPr>
      <a:lvl6pPr marL="457200" algn="l" rtl="0" fontAlgn="base">
        <a:spcBef>
          <a:spcPct val="0"/>
        </a:spcBef>
        <a:spcAft>
          <a:spcPct val="0"/>
        </a:spcAft>
        <a:defRPr sz="3600" b="1">
          <a:solidFill>
            <a:srgbClr val="006F6C"/>
          </a:solidFill>
          <a:latin typeface="Arial" charset="0"/>
        </a:defRPr>
      </a:lvl6pPr>
      <a:lvl7pPr marL="914400" algn="l" rtl="0" fontAlgn="base">
        <a:spcBef>
          <a:spcPct val="0"/>
        </a:spcBef>
        <a:spcAft>
          <a:spcPct val="0"/>
        </a:spcAft>
        <a:defRPr sz="3600" b="1">
          <a:solidFill>
            <a:srgbClr val="006F6C"/>
          </a:solidFill>
          <a:latin typeface="Arial" charset="0"/>
        </a:defRPr>
      </a:lvl7pPr>
      <a:lvl8pPr marL="1371600" algn="l" rtl="0" fontAlgn="base">
        <a:spcBef>
          <a:spcPct val="0"/>
        </a:spcBef>
        <a:spcAft>
          <a:spcPct val="0"/>
        </a:spcAft>
        <a:defRPr sz="3600" b="1">
          <a:solidFill>
            <a:srgbClr val="006F6C"/>
          </a:solidFill>
          <a:latin typeface="Arial" charset="0"/>
        </a:defRPr>
      </a:lvl8pPr>
      <a:lvl9pPr marL="1828800" algn="l" rtl="0" fontAlgn="base">
        <a:spcBef>
          <a:spcPct val="0"/>
        </a:spcBef>
        <a:spcAft>
          <a:spcPct val="0"/>
        </a:spcAft>
        <a:defRPr sz="3600" b="1">
          <a:solidFill>
            <a:srgbClr val="006F6C"/>
          </a:solidFill>
          <a:latin typeface="Arial" charset="0"/>
        </a:defRPr>
      </a:lvl9pPr>
    </p:titleStyle>
    <p:bodyStyle>
      <a:lvl1pPr marL="342900" indent="-342900" algn="l" rtl="0" eaLnBrk="0" fontAlgn="base" hangingPunct="0">
        <a:spcBef>
          <a:spcPct val="20000"/>
        </a:spcBef>
        <a:spcAft>
          <a:spcPct val="20000"/>
        </a:spcAft>
        <a:buClr>
          <a:srgbClr val="006F6C"/>
        </a:buClr>
        <a:buSzPct val="120000"/>
        <a:buChar char="•"/>
        <a:defRPr sz="2400">
          <a:solidFill>
            <a:schemeClr val="tx1"/>
          </a:solidFill>
          <a:latin typeface="+mn-lt"/>
          <a:ea typeface="+mn-ea"/>
          <a:cs typeface="+mn-cs"/>
        </a:defRPr>
      </a:lvl1pPr>
      <a:lvl2pPr marL="742950" indent="-285750" algn="l" rtl="0" eaLnBrk="0" fontAlgn="base" hangingPunct="0">
        <a:spcBef>
          <a:spcPct val="20000"/>
        </a:spcBef>
        <a:spcAft>
          <a:spcPct val="20000"/>
        </a:spcAft>
        <a:buChar char="–"/>
        <a:defRPr sz="2000">
          <a:solidFill>
            <a:schemeClr val="tx1"/>
          </a:solidFill>
          <a:latin typeface="+mn-lt"/>
        </a:defRPr>
      </a:lvl2pPr>
      <a:lvl3pPr marL="1143000" indent="-228600" algn="l" rtl="0" eaLnBrk="0" fontAlgn="base" hangingPunct="0">
        <a:spcBef>
          <a:spcPct val="20000"/>
        </a:spcBef>
        <a:spcAft>
          <a:spcPct val="20000"/>
        </a:spcAft>
        <a:buChar char="•"/>
        <a:defRPr>
          <a:solidFill>
            <a:schemeClr val="tx1"/>
          </a:solidFill>
          <a:latin typeface="+mn-lt"/>
        </a:defRPr>
      </a:lvl3pPr>
      <a:lvl4pPr marL="1600200" indent="-228600" algn="l" rtl="0" eaLnBrk="0" fontAlgn="base" hangingPunct="0">
        <a:spcBef>
          <a:spcPct val="20000"/>
        </a:spcBef>
        <a:spcAft>
          <a:spcPct val="20000"/>
        </a:spcAft>
        <a:buChar char="–"/>
        <a:defRPr>
          <a:solidFill>
            <a:schemeClr val="tx1"/>
          </a:solidFill>
          <a:latin typeface="+mn-lt"/>
        </a:defRPr>
      </a:lvl4pPr>
      <a:lvl5pPr marL="2057400" indent="-228600" algn="l" rtl="0" eaLnBrk="0" fontAlgn="base" hangingPunct="0">
        <a:spcBef>
          <a:spcPct val="20000"/>
        </a:spcBef>
        <a:spcAft>
          <a:spcPct val="20000"/>
        </a:spcAft>
        <a:buChar char="»"/>
        <a:defRPr>
          <a:solidFill>
            <a:schemeClr val="tx1"/>
          </a:solidFill>
          <a:latin typeface="+mn-lt"/>
        </a:defRPr>
      </a:lvl5pPr>
      <a:lvl6pPr marL="2514600" indent="-228600" algn="l" rtl="0" fontAlgn="base">
        <a:spcBef>
          <a:spcPct val="20000"/>
        </a:spcBef>
        <a:spcAft>
          <a:spcPct val="20000"/>
        </a:spcAft>
        <a:buChar char="»"/>
        <a:defRPr>
          <a:solidFill>
            <a:schemeClr val="tx1"/>
          </a:solidFill>
          <a:latin typeface="+mn-lt"/>
        </a:defRPr>
      </a:lvl6pPr>
      <a:lvl7pPr marL="2971800" indent="-228600" algn="l" rtl="0" fontAlgn="base">
        <a:spcBef>
          <a:spcPct val="20000"/>
        </a:spcBef>
        <a:spcAft>
          <a:spcPct val="20000"/>
        </a:spcAft>
        <a:buChar char="»"/>
        <a:defRPr>
          <a:solidFill>
            <a:schemeClr val="tx1"/>
          </a:solidFill>
          <a:latin typeface="+mn-lt"/>
        </a:defRPr>
      </a:lvl7pPr>
      <a:lvl8pPr marL="3429000" indent="-228600" algn="l" rtl="0" fontAlgn="base">
        <a:spcBef>
          <a:spcPct val="20000"/>
        </a:spcBef>
        <a:spcAft>
          <a:spcPct val="20000"/>
        </a:spcAft>
        <a:buChar char="»"/>
        <a:defRPr>
          <a:solidFill>
            <a:schemeClr val="tx1"/>
          </a:solidFill>
          <a:latin typeface="+mn-lt"/>
        </a:defRPr>
      </a:lvl8pPr>
      <a:lvl9pPr marL="3886200" indent="-228600" algn="l" rtl="0" fontAlgn="base">
        <a:spcBef>
          <a:spcPct val="20000"/>
        </a:spcBef>
        <a:spcAft>
          <a:spcPct val="2000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2386A6BF-F164-41D3-889F-44D3BB743655}"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9C9677D0-A85F-4EEF-9CDC-36692CA48BC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5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4579"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3218890D-0649-49C9-BDC6-9B262895E448}"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277D5590-56A1-43BE-9D9F-12B748AC480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6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BC9AA751-4E38-459A-A17C-742736AD5899}"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A4888567-1F6D-41FB-AB02-A15E4F4CDEE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66"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627"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D3F0B66F-D7D5-43C1-9D79-B52343974042}"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B45D4E72-D81B-4645-99F0-53A3AB85459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6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7651"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84028AFC-4E43-4EFE-B163-6205256F43AA}"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4FA7551A-7785-498E-A3C0-0711EDB9691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68"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8675"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C0073370-2528-4CDD-BE58-D3C4EED4FC61}"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B6F92ED-7BAF-4A54-A069-3C2C79AA5E7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6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9699"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C7668517-6DE1-461C-B363-866480E7352B}"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14B8EAD2-4D2E-4914-9353-1BF5F9EB651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0"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2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4EF5977C-0CC9-4E77-992D-38B54C97172C}"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5A769E87-FBFF-4673-9ABC-585D0B86ED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1747"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C899C6BE-606A-423C-8DEE-52D8304F42D8}"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C2B06A4B-9015-4212-887D-5FB4E3A0291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2771"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9217B315-6BE6-481A-989E-4BC3EA932B49}"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F54BAD1-6DC4-4AE1-8BBA-E44701F91B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3795"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F536F073-FD72-4002-8119-F4FEE501F738}"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411C62B9-DDA4-460B-B442-DF53322D998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4"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4819"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834CB535-6919-4C37-8FA2-8477DD87D8EA}"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D36B191C-78B3-4794-8DF3-312EA0FDB2F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584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A044B6F8-AA72-4882-BB37-F51FEC04F0B5}"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A6B27C0-EC6C-4A5B-81C6-72F5E7CB608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6"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6867"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C9328D34-2582-4EDD-BDE6-08597612C890}"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11B5754-20DD-48FD-B881-9084C42005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1B5042CF-895C-4C79-ACEA-9CB15CE63424}"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90138B27-36E3-4650-8263-B502E30C0C4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8"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15"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5E20D536-E54C-4237-B24C-B73EB1628476}"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5957836A-6C8C-4717-AAE8-E30CAB2A845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7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9939"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A16A4935-A7C0-4CD6-9D06-2AA2A158DC1B}"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74D4BE0-5437-4F37-995F-0B8B4E1E444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80"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63"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8AA05CB0-E5B5-4536-B00E-E19BD1CED336}"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868FEEFA-EE70-43DC-8D6E-0BD9F7EBF9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8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987"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424"/>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42B41892-7F49-4C3C-8ADB-7175DA6F5925}" type="datetimeFigureOut">
              <a:rPr lang="en-US"/>
              <a:pPr>
                <a:defRPr/>
              </a:pPr>
              <a:t>2/7/2026</a:t>
            </a:fld>
            <a:endParaRPr lang="en-US"/>
          </a:p>
        </p:txBody>
      </p:sp>
      <p:sp>
        <p:nvSpPr>
          <p:cNvPr id="5" name="Footer Placeholder 4"/>
          <p:cNvSpPr>
            <a:spLocks noGrp="1"/>
          </p:cNvSpPr>
          <p:nvPr>
            <p:ph type="ftr" sz="quarter" idx="3"/>
          </p:nvPr>
        </p:nvSpPr>
        <p:spPr>
          <a:xfrm>
            <a:off x="3124200" y="6356424"/>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424"/>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AF52CF92-1E53-44B4-A4EC-F6F2766F832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718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8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3480B4F-B3B5-4E8A-8A8F-163432894DD5}" type="datetimeFigureOut">
              <a:rPr lang="en-US" smtClean="0">
                <a:solidFill>
                  <a:prstClr val="black">
                    <a:tint val="75000"/>
                  </a:prstClr>
                </a:solidFill>
                <a:latin typeface="Calibri" panose="020F0502020204030204"/>
              </a:rPr>
              <a:pPr fontAlgn="auto">
                <a:spcBef>
                  <a:spcPts val="0"/>
                </a:spcBef>
                <a:spcAft>
                  <a:spcPts val="0"/>
                </a:spcAft>
              </a:pPr>
              <a:t>2/7/2026</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8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8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95D54AC-E656-4D0B-BCA4-B0352FA1C4EE}" type="slidenum">
              <a:rPr lang="en-US" smtClean="0">
                <a:solidFill>
                  <a:prstClr val="black">
                    <a:tint val="75000"/>
                  </a:prstClr>
                </a:solidFill>
                <a:latin typeface="Calibri" panose="020F0502020204030204"/>
              </a:rPr>
              <a:pPr fontAlgn="auto">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19001658"/>
      </p:ext>
    </p:extLst>
  </p:cSld>
  <p:clrMap bg1="lt1" tx1="dk1" bg2="lt2" tx2="dk2" accent1="accent1" accent2="accent2" accent3="accent3" accent4="accent4" accent5="accent5" accent6="accent6" hlink="hlink" folHlink="folHlink"/>
  <p:sldLayoutIdLst>
    <p:sldLayoutId id="2147487184" r:id="rId1"/>
    <p:sldLayoutId id="2147487185" r:id="rId2"/>
    <p:sldLayoutId id="2147487186" r:id="rId3"/>
    <p:sldLayoutId id="2147487187" r:id="rId4"/>
    <p:sldLayoutId id="2147487188" r:id="rId5"/>
    <p:sldLayoutId id="2147487189" r:id="rId6"/>
    <p:sldLayoutId id="2147487190" r:id="rId7"/>
    <p:sldLayoutId id="2147487191" r:id="rId8"/>
    <p:sldLayoutId id="2147487192" r:id="rId9"/>
    <p:sldLayoutId id="2147487193" r:id="rId10"/>
    <p:sldLayoutId id="21474871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3480B4F-B3B5-4E8A-8A8F-163432894DD5}" type="datetimeFigureOut">
              <a:rPr lang="en-US" smtClean="0">
                <a:solidFill>
                  <a:prstClr val="black">
                    <a:tint val="75000"/>
                  </a:prstClr>
                </a:solidFill>
                <a:latin typeface="Calibri" panose="020F0502020204030204"/>
              </a:rPr>
              <a:pPr fontAlgn="auto">
                <a:spcBef>
                  <a:spcPts val="0"/>
                </a:spcBef>
                <a:spcAft>
                  <a:spcPts val="0"/>
                </a:spcAft>
              </a:pPr>
              <a:t>2/7/2026</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95D54AC-E656-4D0B-BCA4-B0352FA1C4EE}" type="slidenum">
              <a:rPr lang="en-US" smtClean="0">
                <a:solidFill>
                  <a:prstClr val="black">
                    <a:tint val="75000"/>
                  </a:prstClr>
                </a:solidFill>
                <a:latin typeface="Calibri" panose="020F0502020204030204"/>
              </a:rPr>
              <a:pPr fontAlgn="auto">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386669944"/>
      </p:ext>
    </p:extLst>
  </p:cSld>
  <p:clrMap bg1="lt1" tx1="dk1" bg2="lt2" tx2="dk2" accent1="accent1" accent2="accent2" accent3="accent3" accent4="accent4" accent5="accent5" accent6="accent6" hlink="hlink" folHlink="folHlink"/>
  <p:sldLayoutIdLst>
    <p:sldLayoutId id="2147487196" r:id="rId1"/>
    <p:sldLayoutId id="2147487197" r:id="rId2"/>
    <p:sldLayoutId id="2147487198" r:id="rId3"/>
    <p:sldLayoutId id="2147487199" r:id="rId4"/>
    <p:sldLayoutId id="2147487200" r:id="rId5"/>
    <p:sldLayoutId id="2147487201" r:id="rId6"/>
    <p:sldLayoutId id="2147487202" r:id="rId7"/>
    <p:sldLayoutId id="2147487203" r:id="rId8"/>
    <p:sldLayoutId id="2147487204" r:id="rId9"/>
    <p:sldLayoutId id="2147487205" r:id="rId10"/>
    <p:sldLayoutId id="21474872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4D68B9D-2DF5-4020-A2EB-0A494EC5AF4C}" type="datetimeFigureOut">
              <a:rPr lang="en-US" smtClean="0">
                <a:solidFill>
                  <a:prstClr val="black">
                    <a:tint val="75000"/>
                  </a:prstClr>
                </a:solidFill>
                <a:latin typeface="Calibri"/>
              </a:rPr>
              <a:pPr fontAlgn="auto">
                <a:spcBef>
                  <a:spcPts val="0"/>
                </a:spcBef>
                <a:spcAft>
                  <a:spcPts val="0"/>
                </a:spcAft>
              </a:pPr>
              <a:t>2/7/2026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20CC39B-E421-4143-B666-54486CFC07DA}"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4367134"/>
      </p:ext>
    </p:extLst>
  </p:cSld>
  <p:clrMap bg1="lt1" tx1="dk1" bg2="lt2" tx2="dk2" accent1="accent1" accent2="accent2" accent3="accent3" accent4="accent4" accent5="accent5" accent6="accent6" hlink="hlink" folHlink="folHlink"/>
  <p:sldLayoutIdLst>
    <p:sldLayoutId id="2147487220" r:id="rId1"/>
    <p:sldLayoutId id="2147487221" r:id="rId2"/>
    <p:sldLayoutId id="2147487222" r:id="rId3"/>
    <p:sldLayoutId id="2147487223" r:id="rId4"/>
    <p:sldLayoutId id="2147487224" r:id="rId5"/>
    <p:sldLayoutId id="2147487225" r:id="rId6"/>
    <p:sldLayoutId id="2147487226" r:id="rId7"/>
    <p:sldLayoutId id="2147487227" r:id="rId8"/>
    <p:sldLayoutId id="2147487228" r:id="rId9"/>
    <p:sldLayoutId id="2147487229" r:id="rId10"/>
    <p:sldLayoutId id="214748723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547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i="0">
                <a:solidFill>
                  <a:schemeClr val="bg2"/>
                </a:solidFill>
              </a:defRPr>
            </a:lvl1pPr>
          </a:lstStyle>
          <a:p>
            <a:pPr>
              <a:defRPr/>
            </a:pPr>
            <a:r>
              <a:rPr lang="en-US"/>
              <a:t>2001-08-30</a:t>
            </a:r>
          </a:p>
        </p:txBody>
      </p:sp>
      <p:sp>
        <p:nvSpPr>
          <p:cNvPr id="10547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i="0">
                <a:solidFill>
                  <a:schemeClr val="bg2"/>
                </a:solidFill>
              </a:defRPr>
            </a:lvl1pPr>
          </a:lstStyle>
          <a:p>
            <a:pPr>
              <a:defRPr/>
            </a:pPr>
            <a:endParaRPr lang="en-US"/>
          </a:p>
        </p:txBody>
      </p:sp>
      <p:sp>
        <p:nvSpPr>
          <p:cNvPr id="10547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i="0">
                <a:solidFill>
                  <a:schemeClr val="bg2"/>
                </a:solidFill>
              </a:defRPr>
            </a:lvl1pPr>
          </a:lstStyle>
          <a:p>
            <a:pPr>
              <a:defRPr/>
            </a:pPr>
            <a:fld id="{657601C1-CB9C-4AA7-A702-6339B60C65C0}" type="slidenum">
              <a:rPr lang="en-US"/>
              <a:pPr>
                <a:defRPr/>
              </a:pPr>
              <a:t>‹#›</a:t>
            </a:fld>
            <a:endParaRPr lang="en-US"/>
          </a:p>
        </p:txBody>
      </p:sp>
    </p:spTree>
    <p:extLst>
      <p:ext uri="{BB962C8B-B14F-4D97-AF65-F5344CB8AC3E}">
        <p14:creationId xmlns:p14="http://schemas.microsoft.com/office/powerpoint/2010/main" val="505064352"/>
      </p:ext>
    </p:extLst>
  </p:cSld>
  <p:clrMap bg1="lt1" tx1="dk1" bg2="lt2" tx2="dk2" accent1="accent1" accent2="accent2" accent3="accent3" accent4="accent4" accent5="accent5" accent6="accent6" hlink="hlink" folHlink="folHlink"/>
  <p:sldLayoutIdLst>
    <p:sldLayoutId id="2147487244" r:id="rId1"/>
    <p:sldLayoutId id="2147487245" r:id="rId2"/>
    <p:sldLayoutId id="2147487246" r:id="rId3"/>
    <p:sldLayoutId id="2147487247" r:id="rId4"/>
    <p:sldLayoutId id="2147487248" r:id="rId5"/>
    <p:sldLayoutId id="2147487249" r:id="rId6"/>
    <p:sldLayoutId id="2147487250" r:id="rId7"/>
    <p:sldLayoutId id="2147487251" r:id="rId8"/>
    <p:sldLayoutId id="2147487252" r:id="rId9"/>
    <p:sldLayoutId id="2147487253" r:id="rId10"/>
    <p:sldLayoutId id="2147487254" r:id="rId11"/>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defRPr>
      </a:lvl2pPr>
      <a:lvl3pPr algn="l" rtl="0" eaLnBrk="0" fontAlgn="base" hangingPunct="0">
        <a:spcBef>
          <a:spcPct val="0"/>
        </a:spcBef>
        <a:spcAft>
          <a:spcPct val="0"/>
        </a:spcAft>
        <a:defRPr kumimoji="1" sz="4400">
          <a:solidFill>
            <a:schemeClr val="tx2"/>
          </a:solidFill>
          <a:latin typeface="Times New Roman" pitchFamily="18" charset="0"/>
        </a:defRPr>
      </a:lvl3pPr>
      <a:lvl4pPr algn="l" rtl="0" eaLnBrk="0" fontAlgn="base" hangingPunct="0">
        <a:spcBef>
          <a:spcPct val="0"/>
        </a:spcBef>
        <a:spcAft>
          <a:spcPct val="0"/>
        </a:spcAft>
        <a:defRPr kumimoji="1" sz="4400">
          <a:solidFill>
            <a:schemeClr val="tx2"/>
          </a:solidFill>
          <a:latin typeface="Times New Roman" pitchFamily="18" charset="0"/>
        </a:defRPr>
      </a:lvl4pPr>
      <a:lvl5pPr algn="l" rtl="0" eaLnBrk="0" fontAlgn="base" hangingPunct="0">
        <a:spcBef>
          <a:spcPct val="0"/>
        </a:spcBef>
        <a:spcAft>
          <a:spcPct val="0"/>
        </a:spcAft>
        <a:defRPr kumimoji="1" sz="4400">
          <a:solidFill>
            <a:schemeClr val="tx2"/>
          </a:solidFill>
          <a:latin typeface="Times New Roman" pitchFamily="18" charset="0"/>
        </a:defRPr>
      </a:lvl5pPr>
      <a:lvl6pPr marL="457200" algn="l" rtl="0" eaLnBrk="0" fontAlgn="base" hangingPunct="0">
        <a:spcBef>
          <a:spcPct val="0"/>
        </a:spcBef>
        <a:spcAft>
          <a:spcPct val="0"/>
        </a:spcAft>
        <a:defRPr kumimoji="1" sz="4400">
          <a:solidFill>
            <a:schemeClr val="tx2"/>
          </a:solidFill>
          <a:latin typeface="Times New Roman" pitchFamily="18" charset="0"/>
        </a:defRPr>
      </a:lvl6pPr>
      <a:lvl7pPr marL="914400" algn="l" rtl="0" eaLnBrk="0" fontAlgn="base" hangingPunct="0">
        <a:spcBef>
          <a:spcPct val="0"/>
        </a:spcBef>
        <a:spcAft>
          <a:spcPct val="0"/>
        </a:spcAft>
        <a:defRPr kumimoji="1" sz="4400">
          <a:solidFill>
            <a:schemeClr val="tx2"/>
          </a:solidFill>
          <a:latin typeface="Times New Roman" pitchFamily="18" charset="0"/>
        </a:defRPr>
      </a:lvl7pPr>
      <a:lvl8pPr marL="1371600" algn="l" rtl="0" eaLnBrk="0" fontAlgn="base" hangingPunct="0">
        <a:spcBef>
          <a:spcPct val="0"/>
        </a:spcBef>
        <a:spcAft>
          <a:spcPct val="0"/>
        </a:spcAft>
        <a:defRPr kumimoji="1" sz="4400">
          <a:solidFill>
            <a:schemeClr val="tx2"/>
          </a:solidFill>
          <a:latin typeface="Times New Roman" pitchFamily="18" charset="0"/>
        </a:defRPr>
      </a:lvl8pPr>
      <a:lvl9pPr marL="1828800" algn="l"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Font typeface="Monotype Sorts"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50000"/>
        <a:buFont typeface="Monotype Sorts" charset="0"/>
        <a:buChar char="l"/>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10F706-4D08-4CCD-B42F-99C825B14B56}" type="datetimeFigureOut">
              <a:rPr lang="en-US" smtClean="0"/>
              <a:t>2/7/2026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F9C823-5DA7-4641-8CC2-01605DD09852}" type="slidenum">
              <a:rPr lang="en-US" smtClean="0"/>
              <a:t>‹#›</a:t>
            </a:fld>
            <a:endParaRPr lang="en-US"/>
          </a:p>
        </p:txBody>
      </p:sp>
    </p:spTree>
    <p:extLst>
      <p:ext uri="{BB962C8B-B14F-4D97-AF65-F5344CB8AC3E}">
        <p14:creationId xmlns:p14="http://schemas.microsoft.com/office/powerpoint/2010/main" val="1563880968"/>
      </p:ext>
    </p:extLst>
  </p:cSld>
  <p:clrMap bg1="lt1" tx1="dk1" bg2="lt2" tx2="dk2" accent1="accent1" accent2="accent2" accent3="accent3" accent4="accent4" accent5="accent5" accent6="accent6" hlink="hlink" folHlink="folHlink"/>
  <p:sldLayoutIdLst>
    <p:sldLayoutId id="2147487256" r:id="rId1"/>
    <p:sldLayoutId id="2147487257" r:id="rId2"/>
    <p:sldLayoutId id="2147487258" r:id="rId3"/>
    <p:sldLayoutId id="2147487259" r:id="rId4"/>
    <p:sldLayoutId id="2147487260" r:id="rId5"/>
    <p:sldLayoutId id="2147487261" r:id="rId6"/>
    <p:sldLayoutId id="2147487262" r:id="rId7"/>
    <p:sldLayoutId id="2147487263" r:id="rId8"/>
    <p:sldLayoutId id="2147487264" r:id="rId9"/>
    <p:sldLayoutId id="2147487265" r:id="rId10"/>
    <p:sldLayoutId id="214748726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hyperlink" Target="https://www.linkedin.com/in/vagan-terziyan-4540114" TargetMode="External"/><Relationship Id="rId3" Type="http://schemas.openxmlformats.org/officeDocument/2006/relationships/hyperlink" Target="https://ai.it.jyu.fi/vagan/index.html" TargetMode="External"/><Relationship Id="rId7" Type="http://schemas.openxmlformats.org/officeDocument/2006/relationships/hyperlink" Target="https://genealogy.math.ndsu.nodak.edu/id.php?id=159805" TargetMode="External"/><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hyperlink" Target="https://ai.it.jyu.fi/vagan/Best_Papers_Video_Presentations.html" TargetMode="External"/><Relationship Id="rId5" Type="http://schemas.openxmlformats.org/officeDocument/2006/relationships/hyperlink" Target="https://www.jyu.fi/en/people/vagan-terziyan" TargetMode="External"/><Relationship Id="rId4" Type="http://schemas.openxmlformats.org/officeDocument/2006/relationships/hyperlink" Target="https://nure.ua/staff/vagan-yakovich-terziyan" TargetMode="External"/><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316.xml"/><Relationship Id="rId3" Type="http://schemas.openxmlformats.org/officeDocument/2006/relationships/slide" Target="slide237.xml"/><Relationship Id="rId7" Type="http://schemas.openxmlformats.org/officeDocument/2006/relationships/slide" Target="slide289.xml"/><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slide" Target="slide266.xml"/><Relationship Id="rId5" Type="http://schemas.openxmlformats.org/officeDocument/2006/relationships/slide" Target="slide244.xml"/><Relationship Id="rId4" Type="http://schemas.openxmlformats.org/officeDocument/2006/relationships/slide" Target="slide252.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thetechbrook.com/inside-the-black-box-of-ai/" TargetMode="External"/><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thetechbrook.com/inside-the-black-box-of-ai/" TargetMode="External"/><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8" Type="http://schemas.openxmlformats.org/officeDocument/2006/relationships/hyperlink" Target="https://developers.google.com/knowledge-graph" TargetMode="External"/><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hyperlink" Target="https://linkedopendata.eu/wiki/The_EU_Knowledge_Graph" TargetMode="External"/><Relationship Id="rId4" Type="http://schemas.openxmlformats.org/officeDocument/2006/relationships/image" Target="../media/image45.png"/><Relationship Id="rId9" Type="http://schemas.openxmlformats.org/officeDocument/2006/relationships/hyperlink" Target="https://dl.acm.org/doi/pdf/10.1145/3331166"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folderit.net/knowledge-graphs-and-generative-ai/" TargetMode="External"/><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hyperlink" Target="https://neo4j.com/labs/neodash/2.4/user-guide/extensions/natural-language-queries/"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en.wikipedia.org/wiki/Knowledge_graph"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oleObject" Target="../embeddings/oleObject1.bin"/><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hyperlink" Target="http://www.w3.org/"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2.bin"/><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slideLayout" Target="../slideLayouts/slideLayout6.xml"/><Relationship Id="rId6" Type="http://schemas.openxmlformats.org/officeDocument/2006/relationships/image" Target="../media/image64.jpeg"/><Relationship Id="rId5" Type="http://schemas.openxmlformats.org/officeDocument/2006/relationships/hyperlink" Target="http://images.google.fi/imgres?imgurl=http://www.fis.puc-rio.br/fisem1/images/molecula.gif&amp;imgrefurl=http://www.fis.puc-rio.br/fisem1/aprov.html&amp;h=204&amp;w=278&amp;sz=9&amp;tbnid=uRwZl_ZRlfoJ:&amp;tbnh=79&amp;tbnw=107&amp;start=2&amp;prev=/images?q%3Dmolecula%26hl%3Dfi%26lr%3D" TargetMode="External"/><Relationship Id="rId4" Type="http://schemas.openxmlformats.org/officeDocument/2006/relationships/image" Target="../media/image63.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hyperlink" Target="https://www.w3.org/wiki/HashVsSlash"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en.wikipedia.org/wiki/Image:URI_Venn_Diagram.svg" TargetMode="External"/><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hyperlink" Target="http://webpro.ninja/url-vs-uri-vs-urn/"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hyperlink" Target="http://dbpedia.org/resource/Berlin" TargetMode="External"/><Relationship Id="rId2" Type="http://schemas.openxmlformats.org/officeDocument/2006/relationships/image" Target="../media/image68.png"/><Relationship Id="rId1" Type="http://schemas.openxmlformats.org/officeDocument/2006/relationships/slideLayout" Target="../slideLayouts/slideLayout6.xml"/><Relationship Id="rId5" Type="http://schemas.openxmlformats.org/officeDocument/2006/relationships/hyperlink" Target="http://dbpedia.org/" TargetMode="External"/><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sws.geonames.org/2950159/" TargetMode="External"/><Relationship Id="rId7" Type="http://schemas.openxmlformats.org/officeDocument/2006/relationships/hyperlink" Target="http://www.geonames.org/" TargetMode="External"/><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hyperlink" Target="http://dbpedia.org/resource/Berlin" TargetMode="External"/><Relationship Id="rId5" Type="http://schemas.openxmlformats.org/officeDocument/2006/relationships/hyperlink" Target="http://dbpedia.org/" TargetMode="Externa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hyperlink" Target="http://dbpedia.org/" TargetMode="External"/><Relationship Id="rId7"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hyperlink" Target="http://www.geonames.org/" TargetMode="External"/><Relationship Id="rId5" Type="http://schemas.openxmlformats.org/officeDocument/2006/relationships/hyperlink" Target="http://sws.geonames.org/2950159/" TargetMode="External"/><Relationship Id="rId4" Type="http://schemas.openxmlformats.org/officeDocument/2006/relationships/hyperlink" Target="http://dbpedia.org/resource/Berlin"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dbpedia.org/ontology/headquarter" TargetMode="External"/><Relationship Id="rId3" Type="http://schemas.openxmlformats.org/officeDocument/2006/relationships/hyperlink" Target="http://dbpedia.org/" TargetMode="External"/><Relationship Id="rId7"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hyperlink" Target="http://www.geonames.org/" TargetMode="External"/><Relationship Id="rId11" Type="http://schemas.openxmlformats.org/officeDocument/2006/relationships/image" Target="../media/image71.png"/><Relationship Id="rId5" Type="http://schemas.openxmlformats.org/officeDocument/2006/relationships/hyperlink" Target="http://sws.geonames.org/2950159/" TargetMode="External"/><Relationship Id="rId10" Type="http://schemas.openxmlformats.org/officeDocument/2006/relationships/hyperlink" Target="http://www.geonames.org/countries/DE/germany.html" TargetMode="External"/><Relationship Id="rId4" Type="http://schemas.openxmlformats.org/officeDocument/2006/relationships/hyperlink" Target="http://dbpedia.org/resource/Berlin" TargetMode="External"/><Relationship Id="rId9" Type="http://schemas.openxmlformats.org/officeDocument/2006/relationships/hyperlink" Target="http://dbpedia.org/page/GIGA_Television" TargetMode="External"/></Relationships>
</file>

<file path=ppt/slides/_rels/slide5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dbpedia.org/" TargetMode="External"/><Relationship Id="rId7"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hyperlink" Target="http://www.geonames.org/" TargetMode="External"/><Relationship Id="rId5" Type="http://schemas.openxmlformats.org/officeDocument/2006/relationships/hyperlink" Target="http://sws.geonames.org/2950159/" TargetMode="External"/><Relationship Id="rId4" Type="http://schemas.openxmlformats.org/officeDocument/2006/relationships/hyperlink" Target="http://dbpedia.org/resource/Berlin"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dbpedia.org/" TargetMode="External"/><Relationship Id="rId7"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hyperlink" Target="http://www.geonames.org/" TargetMode="External"/><Relationship Id="rId5" Type="http://schemas.openxmlformats.org/officeDocument/2006/relationships/hyperlink" Target="http://sws.geonames.org/2950159/" TargetMode="External"/><Relationship Id="rId4" Type="http://schemas.openxmlformats.org/officeDocument/2006/relationships/hyperlink" Target="http://dbpedia.org/resource/Berlin"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hyperlink" Target="http://www.w3.org/Home/Lassila" TargetMode="Externa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hyperlink" Target="http://www.w3.org/Home/Lassila" TargetMode="Externa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hyperlink" Target="http://www.w3.org/TeamSubmission/n3/" TargetMode="Externa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www.w3.org/TeamSubmission/n3/"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 Id="rId5" Type="http://schemas.openxmlformats.org/officeDocument/2006/relationships/hyperlink" Target="http://www.w3.org/TeamSubmission/n3/" TargetMode="External"/><Relationship Id="rId4" Type="http://schemas.openxmlformats.org/officeDocument/2006/relationships/image" Target="../media/image89.png"/></Relationships>
</file>

<file path=ppt/slides/_rels/slide88.xml.rels><?xml version="1.0" encoding="UTF-8" standalone="yes"?>
<Relationships xmlns="http://schemas.openxmlformats.org/package/2006/relationships"><Relationship Id="rId3" Type="http://schemas.openxmlformats.org/officeDocument/2006/relationships/hyperlink" Target="http://www.w3.org/TeamSubmission/n3/" TargetMode="External"/><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hyperlink" Target="http://www.w3.org/TeamSubmission/n3/" TargetMode="External"/><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hyperlink" Target="http://www.w3.org/TeamSubmission/n3/" TargetMode="External"/><Relationship Id="rId2" Type="http://schemas.openxmlformats.org/officeDocument/2006/relationships/image" Target="../media/image88.png"/><Relationship Id="rId1" Type="http://schemas.openxmlformats.org/officeDocument/2006/relationships/slideLayout" Target="../slideLayouts/slideLayout6.xml"/><Relationship Id="rId4" Type="http://schemas.openxmlformats.org/officeDocument/2006/relationships/image" Target="../media/image87.png"/></Relationships>
</file>

<file path=ppt/slides/_rels/slide91.xml.rels><?xml version="1.0" encoding="UTF-8" standalone="yes"?>
<Relationships xmlns="http://schemas.openxmlformats.org/package/2006/relationships"><Relationship Id="rId3" Type="http://schemas.openxmlformats.org/officeDocument/2006/relationships/hyperlink" Target="http://www.w3.org/TeamSubmission/n3/" TargetMode="External"/><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hyperlink" Target="http://www.w3.org/TeamSubmission/n3/" TargetMode="External"/><Relationship Id="rId2" Type="http://schemas.openxmlformats.org/officeDocument/2006/relationships/image" Target="../media/image88.png"/><Relationship Id="rId1" Type="http://schemas.openxmlformats.org/officeDocument/2006/relationships/slideLayout" Target="../slideLayouts/slideLayout6.xml"/><Relationship Id="rId5" Type="http://schemas.openxmlformats.org/officeDocument/2006/relationships/image" Target="../media/image89.png"/><Relationship Id="rId4" Type="http://schemas.openxmlformats.org/officeDocument/2006/relationships/image" Target="../media/image87.png"/></Relationships>
</file>

<file path=ppt/slides/_rels/slide9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www.w3.org/TeamSubmission/n3/" TargetMode="External"/><Relationship Id="rId1" Type="http://schemas.openxmlformats.org/officeDocument/2006/relationships/slideLayout" Target="../slideLayouts/slideLayout6.xml"/><Relationship Id="rId4" Type="http://schemas.openxmlformats.org/officeDocument/2006/relationships/hyperlink" Target="https://www.ldf.fi/service/rdf-grapher"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www.cs.jyu.fi/ai/vagan/ontologies/university.owl#hasGender " TargetMode="External"/><Relationship Id="rId2" Type="http://schemas.openxmlformats.org/officeDocument/2006/relationships/hyperlink" Target="http://www.cs.jyu.fi/ai/vagan/ontologies/university.owl#VaganTerziyan" TargetMode="External"/><Relationship Id="rId1" Type="http://schemas.openxmlformats.org/officeDocument/2006/relationships/slideLayout" Target="../slideLayouts/slideLayout2.xml"/><Relationship Id="rId6" Type="http://schemas.openxmlformats.org/officeDocument/2006/relationships/hyperlink" Target="http://www.cs.jyu.fi/vagan/ontologies/LifeInFinland.owl#isFunOf" TargetMode="External"/><Relationship Id="rId5" Type="http://schemas.openxmlformats.org/officeDocument/2006/relationships/hyperlink" Target="http://www.cs.jyu.fi/ai/vagan/ontologies/university.owl#isFunOf" TargetMode="External"/><Relationship Id="rId4" Type="http://schemas.openxmlformats.org/officeDocument/2006/relationships/hyperlink" Target="http://www.cs.jyu.fi/ai/vagan/ontologies/university.owl#SvetlanaTerziyan" TargetMode="External"/></Relationships>
</file>

<file path=ppt/slides/_rels/slide95.xml.rels><?xml version="1.0" encoding="UTF-8" standalone="yes"?>
<Relationships xmlns="http://schemas.openxmlformats.org/package/2006/relationships"><Relationship Id="rId8" Type="http://schemas.openxmlformats.org/officeDocument/2006/relationships/hyperlink" Target="http://www.cs.jyu.fi/ai/vagan/ontologies/LifeInFinland.owl" TargetMode="External"/><Relationship Id="rId3" Type="http://schemas.openxmlformats.org/officeDocument/2006/relationships/hyperlink" Target="http://www.cs.jyu.fi/ai/vagan/ontologies/university.owl#hasGender " TargetMode="External"/><Relationship Id="rId7" Type="http://schemas.openxmlformats.org/officeDocument/2006/relationships/hyperlink" Target="http://www.cs.jyu.fi/ai/vagan/ontologies/university.owl" TargetMode="External"/><Relationship Id="rId2" Type="http://schemas.openxmlformats.org/officeDocument/2006/relationships/hyperlink" Target="http://www.cs.jyu.fi/ai/vagan/ontologies/university.owl#VaganTerziyan" TargetMode="External"/><Relationship Id="rId1" Type="http://schemas.openxmlformats.org/officeDocument/2006/relationships/slideLayout" Target="../slideLayouts/slideLayout2.xml"/><Relationship Id="rId6" Type="http://schemas.openxmlformats.org/officeDocument/2006/relationships/hyperlink" Target="http://www.cs.jyu.fi/vagan/ontologies/LifeInFinland.owl#isFunOf" TargetMode="External"/><Relationship Id="rId5" Type="http://schemas.openxmlformats.org/officeDocument/2006/relationships/hyperlink" Target="http://www.cs.jyu.fi/ai/vagan/ontologies/university.owl#isFunOf" TargetMode="External"/><Relationship Id="rId4" Type="http://schemas.openxmlformats.org/officeDocument/2006/relationships/hyperlink" Target="http://www.cs.jyu.fi/ai/vagan/ontologies/university.owl#SvetlanaTerziyan"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www.cs.jyu.fi/ai/vagan/ontologies/LifeInFinland.owl" TargetMode="External"/><Relationship Id="rId3" Type="http://schemas.openxmlformats.org/officeDocument/2006/relationships/hyperlink" Target="http://www.cs.jyu.fi/ai/vagan/ontologies/university.owl#hasGender " TargetMode="External"/><Relationship Id="rId7" Type="http://schemas.openxmlformats.org/officeDocument/2006/relationships/hyperlink" Target="http://www.cs.jyu.fi/ai/vagan/ontologies/university.owl" TargetMode="External"/><Relationship Id="rId2" Type="http://schemas.openxmlformats.org/officeDocument/2006/relationships/hyperlink" Target="http://www.cs.jyu.fi/ai/vagan/ontologies/university.owl#VaganTerziyan" TargetMode="External"/><Relationship Id="rId1" Type="http://schemas.openxmlformats.org/officeDocument/2006/relationships/slideLayout" Target="../slideLayouts/slideLayout2.xml"/><Relationship Id="rId6" Type="http://schemas.openxmlformats.org/officeDocument/2006/relationships/hyperlink" Target="http://www.cs.jyu.fi/vagan/ontologies/LifeInFinland.owl#isFunOf" TargetMode="External"/><Relationship Id="rId5" Type="http://schemas.openxmlformats.org/officeDocument/2006/relationships/hyperlink" Target="http://www.cs.jyu.fi/ai/vagan/ontologies/university.owl#isFunOf" TargetMode="External"/><Relationship Id="rId4" Type="http://schemas.openxmlformats.org/officeDocument/2006/relationships/hyperlink" Target="http://www.cs.jyu.fi/ai/vagan/ontologies/university.owl#SvetlanaTerziyan"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rdf-translator.appspot.com/" TargetMode="External"/><Relationship Id="rId1" Type="http://schemas.openxmlformats.org/officeDocument/2006/relationships/slideLayout" Target="../slideLayouts/slideLayout2.xml"/><Relationship Id="rId5" Type="http://schemas.openxmlformats.org/officeDocument/2006/relationships/hyperlink" Target="https://issemantic.net/rdf-converter" TargetMode="External"/><Relationship Id="rId4" Type="http://schemas.openxmlformats.org/officeDocument/2006/relationships/image" Target="../media/image92.png"/></Relationships>
</file>

<file path=ppt/slides/_rels/slide98.xml.rels><?xml version="1.0" encoding="UTF-8" standalone="yes"?>
<Relationships xmlns="http://schemas.openxmlformats.org/package/2006/relationships"><Relationship Id="rId3" Type="http://schemas.openxmlformats.org/officeDocument/2006/relationships/hyperlink" Target="http://www.w3.org/RDF/Validator/" TargetMode="External"/><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www.w3.org/RDF/Validator/"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www.ldf.fi/service/rdf-grapher" TargetMode="External"/><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101.xml.rels><?xml version="1.0" encoding="UTF-8" standalone="yes"?>
<Relationships xmlns="http://schemas.openxmlformats.org/package/2006/relationships"><Relationship Id="rId3" Type="http://schemas.openxmlformats.org/officeDocument/2006/relationships/hyperlink" Target="https://chat.openai.com/chat" TargetMode="External"/><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02.xml.rels><?xml version="1.0" encoding="UTF-8" standalone="yes"?>
<Relationships xmlns="http://schemas.openxmlformats.org/package/2006/relationships"><Relationship Id="rId8" Type="http://schemas.openxmlformats.org/officeDocument/2006/relationships/hyperlink" Target="http://www.cs.jyu.fi/ai/vagan/ontologies/university.owl" TargetMode="External"/><Relationship Id="rId3" Type="http://schemas.openxmlformats.org/officeDocument/2006/relationships/hyperlink" Target="http://www.cs.jyu.fi/ai/vagan/ontologies/university.owl#hasGender " TargetMode="External"/><Relationship Id="rId7" Type="http://schemas.openxmlformats.org/officeDocument/2006/relationships/hyperlink" Target="http://www.cs.jyu.fi/vagan/ontologies/LifeInFinland.owl#isFunOf" TargetMode="External"/><Relationship Id="rId2" Type="http://schemas.openxmlformats.org/officeDocument/2006/relationships/hyperlink" Target="http://ai.it.jyu.fi/vagan/ontologies/university.owl#VaganTerziyan" TargetMode="External"/><Relationship Id="rId1" Type="http://schemas.openxmlformats.org/officeDocument/2006/relationships/slideLayout" Target="../slideLayouts/slideLayout2.xml"/><Relationship Id="rId6" Type="http://schemas.openxmlformats.org/officeDocument/2006/relationships/hyperlink" Target="http://www.cs.jyu.fi/ai/vagan/ontologies/university.owl#isFunOf" TargetMode="External"/><Relationship Id="rId5" Type="http://schemas.openxmlformats.org/officeDocument/2006/relationships/hyperlink" Target="http://www.cs.jyu.fi/ai/vagan/ontologies/university.owl#SvetlanaTerziyan" TargetMode="External"/><Relationship Id="rId4" Type="http://schemas.openxmlformats.org/officeDocument/2006/relationships/hyperlink" Target="http://www.cs.jyu.fi/ai/vagan/ontologies/university.owl#VaganTerziyan" TargetMode="External"/><Relationship Id="rId9" Type="http://schemas.openxmlformats.org/officeDocument/2006/relationships/hyperlink" Target="http://www.cs.jyu.fi/ai/vagan/ontologies/LifeInFinland.owl"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hyperlink" Target="https://issemantic.net/rdf-converter" TargetMode="External"/><Relationship Id="rId5" Type="http://schemas.openxmlformats.org/officeDocument/2006/relationships/image" Target="../media/image102.png"/><Relationship Id="rId4" Type="http://schemas.openxmlformats.org/officeDocument/2006/relationships/hyperlink" Target="http://rdf-translator.appspot.com/"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w3.org/RDF/Validator/" TargetMode="External"/><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www.w3.org/RDF/Validator/"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hyperlink" Target="http://www.cs.jyu.fi/ai/vagan/ontologies/LifeInFinland.owl" TargetMode="External"/><Relationship Id="rId3" Type="http://schemas.openxmlformats.org/officeDocument/2006/relationships/hyperlink" Target="http://www.cs.jyu.fi/ai/vagan/ontologies/university.owl#hasGender " TargetMode="External"/><Relationship Id="rId7" Type="http://schemas.openxmlformats.org/officeDocument/2006/relationships/hyperlink" Target="http://www.cs.jyu.fi/ai/vagan/ontologies/university.owl" TargetMode="External"/><Relationship Id="rId2" Type="http://schemas.openxmlformats.org/officeDocument/2006/relationships/hyperlink" Target="http://www.cs.jyu.fi/ai/vagan/ontologies/university.owl#VaganTerziyan" TargetMode="External"/><Relationship Id="rId1" Type="http://schemas.openxmlformats.org/officeDocument/2006/relationships/slideLayout" Target="../slideLayouts/slideLayout2.xml"/><Relationship Id="rId6" Type="http://schemas.openxmlformats.org/officeDocument/2006/relationships/hyperlink" Target="http://www.cs.jyu.fi/vagan/ontologies/LifeInFinland.owl#isFunOf" TargetMode="External"/><Relationship Id="rId11" Type="http://schemas.openxmlformats.org/officeDocument/2006/relationships/hyperlink" Target="http://www.cs.jyu.fi/ai/vagan/ontologies/LifeInFinland.owl#isFriendOf" TargetMode="External"/><Relationship Id="rId5" Type="http://schemas.openxmlformats.org/officeDocument/2006/relationships/hyperlink" Target="http://www.cs.jyu.fi/ai/vagan/ontologies/university.owl#isFunOf" TargetMode="External"/><Relationship Id="rId10" Type="http://schemas.openxmlformats.org/officeDocument/2006/relationships/hyperlink" Target="http://www.cs.jyu.fi/ai/vagan/ontologies/LifeInFinland.owl#isHobbyOf" TargetMode="External"/><Relationship Id="rId4" Type="http://schemas.openxmlformats.org/officeDocument/2006/relationships/hyperlink" Target="http://www.cs.jyu.fi/ai/vagan/ontologies/university.owl#SvetlanaTerziyan" TargetMode="External"/><Relationship Id="rId9" Type="http://schemas.openxmlformats.org/officeDocument/2006/relationships/hyperlink" Target="http://www.cs.jyu.fi/ai/vagan/ontologies/" TargetMode="External"/></Relationships>
</file>

<file path=ppt/slides/_rels/slide107.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www.cs.jyu.fi/ai/vagan/ontologies/university.owl" TargetMode="External"/><Relationship Id="rId7" Type="http://schemas.openxmlformats.org/officeDocument/2006/relationships/hyperlink" Target="https://www.w3.org/RDF/Validator/rdfval" TargetMode="External"/><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hyperlink" Target="https://issemantic.net/rdf-converter" TargetMode="External"/><Relationship Id="rId10" Type="http://schemas.openxmlformats.org/officeDocument/2006/relationships/hyperlink" Target="https://issemantic.net/rdf-visualizer" TargetMode="External"/><Relationship Id="rId4" Type="http://schemas.openxmlformats.org/officeDocument/2006/relationships/hyperlink" Target="http://www.cs.jyu.fi/ai/vagan/ontologies/LifeInFinland.owl" TargetMode="External"/><Relationship Id="rId9" Type="http://schemas.openxmlformats.org/officeDocument/2006/relationships/image" Target="../media/image108.png"/></Relationships>
</file>

<file path=ppt/slides/_rels/slide108.xml.rels><?xml version="1.0" encoding="UTF-8" standalone="yes"?>
<Relationships xmlns="http://schemas.openxmlformats.org/package/2006/relationships"><Relationship Id="rId3" Type="http://schemas.openxmlformats.org/officeDocument/2006/relationships/hyperlink" Target="https://www.ldf.fi/service/rdf-grapher" TargetMode="External"/><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8" Type="http://schemas.openxmlformats.org/officeDocument/2006/relationships/hyperlink" Target="https://www.researchgate.net/publication/247484786_Semantic_Web_Tutorial_Using_N3" TargetMode="External"/><Relationship Id="rId3" Type="http://schemas.openxmlformats.org/officeDocument/2006/relationships/hyperlink" Target="https://en.wikipedia.org/wiki/XML" TargetMode="External"/><Relationship Id="rId7" Type="http://schemas.openxmlformats.org/officeDocument/2006/relationships/hyperlink" Target="https://en.wikipedia.org/wiki/Turtle_(syntax)" TargetMode="External"/><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hyperlink" Target="https://en.wikipedia.org/wiki/Semantic_Web" TargetMode="External"/><Relationship Id="rId5" Type="http://schemas.openxmlformats.org/officeDocument/2006/relationships/hyperlink" Target="https://en.wikipedia.org/wiki/Tim_Berners-Lee" TargetMode="External"/><Relationship Id="rId4" Type="http://schemas.openxmlformats.org/officeDocument/2006/relationships/hyperlink" Target="https://en.wikipedia.org/wiki/Resource_Description_Framework"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11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hyperlink" Target="https://en.wikipedia.org/wiki/Description_logic"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hyperlink" Target="https://en.wikipedia.org/wiki/First-order_logic" TargetMode="External"/><Relationship Id="rId4" Type="http://schemas.openxmlformats.org/officeDocument/2006/relationships/hyperlink" Target="https://plato.stanford.edu/entries/modeltheory-fo/#:~:text=First%2Dorder%20model%20theory%2C%20also,structures%20that%20satisfy%20these%20descriptions."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118.xml.rels><?xml version="1.0" encoding="UTF-8" standalone="yes"?>
<Relationships xmlns="http://schemas.openxmlformats.org/package/2006/relationships"><Relationship Id="rId3" Type="http://schemas.openxmlformats.org/officeDocument/2006/relationships/hyperlink" Target="https://www.w3.org/TR/rdf-schema/#ch_property" TargetMode="External"/><Relationship Id="rId2" Type="http://schemas.openxmlformats.org/officeDocument/2006/relationships/hyperlink" Target="http://www.w3.org/TR/rdf-schema/" TargetMode="External"/><Relationship Id="rId1" Type="http://schemas.openxmlformats.org/officeDocument/2006/relationships/slideLayout" Target="../slideLayouts/slideLayout2.xml"/><Relationship Id="rId5" Type="http://schemas.openxmlformats.org/officeDocument/2006/relationships/hyperlink" Target="http://www.w3.org/2000/01/rdf-schema" TargetMode="External"/><Relationship Id="rId4" Type="http://schemas.openxmlformats.org/officeDocument/2006/relationships/hyperlink" Target="http://www.w3.org/1999/02/22-rdf-syntax-ns" TargetMode="External"/></Relationships>
</file>

<file path=ppt/slides/_rels/slide11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www.w3.org/2000/01/rdf-schema" TargetMode="External"/><Relationship Id="rId2" Type="http://schemas.openxmlformats.org/officeDocument/2006/relationships/hyperlink" Target="http://www.w3.org/1999/02/22-rdf-syntax-ns" TargetMode="Externa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hyperlink" Target="http://www.cs.jyu.fi/ai/vagan/ontologies/LifeInFinland.owl"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hyperlink" Target="https://issemantic.net/rdf-converter" TargetMode="External"/><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hyperlink" Target="http://rdf-translator.appspot.com/" TargetMode="External"/><Relationship Id="rId4" Type="http://schemas.openxmlformats.org/officeDocument/2006/relationships/image" Target="../media/image130.png"/></Relationships>
</file>

<file path=ppt/slides/_rels/slide13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hyperlink" Target="http://www.w3.org/RDF/Validator/" TargetMode="External"/><Relationship Id="rId4" Type="http://schemas.openxmlformats.org/officeDocument/2006/relationships/image" Target="../media/image130.png"/></Relationships>
</file>

<file path=ppt/slides/_rels/slide133.xml.rels><?xml version="1.0" encoding="UTF-8" standalone="yes"?>
<Relationships xmlns="http://schemas.openxmlformats.org/package/2006/relationships"><Relationship Id="rId3" Type="http://schemas.openxmlformats.org/officeDocument/2006/relationships/hyperlink" Target="https://issemantic.net/rdf-visualizer" TargetMode="External"/><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5" Type="http://schemas.openxmlformats.org/officeDocument/2006/relationships/hyperlink" Target="https://www.w3.org/RDF/Validator/" TargetMode="External"/><Relationship Id="rId4" Type="http://schemas.openxmlformats.org/officeDocument/2006/relationships/hyperlink" Target="https://issemantic.net/rdf-converter"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hyperlink" Target="http://www.w3.org/RDF/Validator/"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hyperlink" Target="http://www.w3.org/RDF/Validator/" TargetMode="Externa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s://www.ldf.fi/service/rdf-grapher" TargetMode="External"/><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5" Type="http://schemas.openxmlformats.org/officeDocument/2006/relationships/hyperlink" Target="https://service.tib.eu/webvowl/#iri=http://ai.it.jyu.fi/vagan/LifeInFinland.owl" TargetMode="External"/><Relationship Id="rId4" Type="http://schemas.openxmlformats.org/officeDocument/2006/relationships/hyperlink" Target="https://service.tib.eu/webvowl/"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purl.org/dc/elements/1.1/" TargetMode="External"/><Relationship Id="rId7" Type="http://schemas.openxmlformats.org/officeDocument/2006/relationships/image" Target="../media/image148.png"/><Relationship Id="rId2" Type="http://schemas.openxmlformats.org/officeDocument/2006/relationships/hyperlink" Target="https://www.iso.org/standard/71339.html" TargetMode="Externa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4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hyperlink" Target="https://www.dublincore.org/specifications/dublin-core/dcmi-terms/" TargetMode="External"/><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hyperlink" Target="http://www.cs.jyu.fi/ai/vagan/ProtegeOWL_1.ppt" TargetMode="External"/><Relationship Id="rId2" Type="http://schemas.openxmlformats.org/officeDocument/2006/relationships/image" Target="../media/image154.png"/><Relationship Id="rId1" Type="http://schemas.openxmlformats.org/officeDocument/2006/relationships/slideLayout" Target="../slideLayouts/slideLayout7.xml"/><Relationship Id="rId4" Type="http://schemas.openxmlformats.org/officeDocument/2006/relationships/hyperlink" Target="http://www.cs.jyu.fi/ai/vagan/Ontologies.ppt"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protege.stanford.edu/" TargetMode="External"/><Relationship Id="rId2" Type="http://schemas.openxmlformats.org/officeDocument/2006/relationships/image" Target="../media/image155.png"/><Relationship Id="rId1" Type="http://schemas.openxmlformats.org/officeDocument/2006/relationships/slideLayout" Target="../slideLayouts/slideLayout7.xml"/><Relationship Id="rId5" Type="http://schemas.openxmlformats.org/officeDocument/2006/relationships/image" Target="../media/image157.png"/><Relationship Id="rId4" Type="http://schemas.openxmlformats.org/officeDocument/2006/relationships/image" Target="../media/image156.png"/></Relationships>
</file>

<file path=ppt/slides/_rels/slide150.xml.rels><?xml version="1.0" encoding="UTF-8" standalone="yes"?>
<Relationships xmlns="http://schemas.openxmlformats.org/package/2006/relationships"><Relationship Id="rId8" Type="http://schemas.openxmlformats.org/officeDocument/2006/relationships/hyperlink" Target="https://www.dbpedia.org/" TargetMode="External"/><Relationship Id="rId3" Type="http://schemas.openxmlformats.org/officeDocument/2006/relationships/hyperlink" Target="http://dbpedia.org/" TargetMode="External"/><Relationship Id="rId7" Type="http://schemas.openxmlformats.org/officeDocument/2006/relationships/image" Target="../media/image162.png"/><Relationship Id="rId2" Type="http://schemas.openxmlformats.org/officeDocument/2006/relationships/image" Target="../media/image158.png"/><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151.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4.png"/><Relationship Id="rId7" Type="http://schemas.openxmlformats.org/officeDocument/2006/relationships/image" Target="../media/image168.png"/><Relationship Id="rId2" Type="http://schemas.openxmlformats.org/officeDocument/2006/relationships/image" Target="../media/image163.png"/><Relationship Id="rId1" Type="http://schemas.openxmlformats.org/officeDocument/2006/relationships/slideLayout" Target="../slideLayouts/slideLayout7.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152.xml.rels><?xml version="1.0" encoding="UTF-8" standalone="yes"?>
<Relationships xmlns="http://schemas.openxmlformats.org/package/2006/relationships"><Relationship Id="rId8" Type="http://schemas.openxmlformats.org/officeDocument/2006/relationships/image" Target="../media/image172.jpeg"/><Relationship Id="rId13" Type="http://schemas.openxmlformats.org/officeDocument/2006/relationships/hyperlink" Target="http://en.wikipedia.org/wiki/Kharkiv" TargetMode="External"/><Relationship Id="rId3" Type="http://schemas.openxmlformats.org/officeDocument/2006/relationships/hyperlink" Target="http://en.wikipedia.org/wiki/Name" TargetMode="External"/><Relationship Id="rId7" Type="http://schemas.openxmlformats.org/officeDocument/2006/relationships/hyperlink" Target="http://dbpedia.org/page/Kharkiv" TargetMode="External"/><Relationship Id="rId12" Type="http://schemas.openxmlformats.org/officeDocument/2006/relationships/image" Target="../media/image176.png"/><Relationship Id="rId2" Type="http://schemas.openxmlformats.org/officeDocument/2006/relationships/hyperlink" Target="http://dbpedia.org/resource/Name" TargetMode="External"/><Relationship Id="rId1" Type="http://schemas.openxmlformats.org/officeDocument/2006/relationships/slideLayout" Target="../slideLayouts/slideLayout7.xml"/><Relationship Id="rId6" Type="http://schemas.openxmlformats.org/officeDocument/2006/relationships/image" Target="../media/image171.png"/><Relationship Id="rId11" Type="http://schemas.openxmlformats.org/officeDocument/2006/relationships/image" Target="../media/image175.png"/><Relationship Id="rId5" Type="http://schemas.openxmlformats.org/officeDocument/2006/relationships/image" Target="../media/image170.png"/><Relationship Id="rId10" Type="http://schemas.openxmlformats.org/officeDocument/2006/relationships/image" Target="../media/image174.png"/><Relationship Id="rId4" Type="http://schemas.openxmlformats.org/officeDocument/2006/relationships/hyperlink" Target="http://wiki.dbpedia.org/Datasets" TargetMode="External"/><Relationship Id="rId9" Type="http://schemas.openxmlformats.org/officeDocument/2006/relationships/image" Target="../media/image173.jpeg"/><Relationship Id="rId14" Type="http://schemas.openxmlformats.org/officeDocument/2006/relationships/hyperlink" Target="http://www.snee.com/bobdc.blog/2011/03/from-a-wikipedia-page-to-the-c.html" TargetMode="External"/></Relationships>
</file>

<file path=ppt/slides/_rels/slide153.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hyperlink" Target="http://dbpedia.org/page/Ukraine" TargetMode="External"/><Relationship Id="rId18" Type="http://schemas.openxmlformats.org/officeDocument/2006/relationships/image" Target="../media/image183.png"/><Relationship Id="rId3" Type="http://schemas.openxmlformats.org/officeDocument/2006/relationships/hyperlink" Target="http://dbpedia.org/resource/" TargetMode="External"/><Relationship Id="rId7" Type="http://schemas.openxmlformats.org/officeDocument/2006/relationships/hyperlink" Target="http://dbpedia.org/page/Kharkiv_National_University_of_Radioelectronics" TargetMode="External"/><Relationship Id="rId12" Type="http://schemas.openxmlformats.org/officeDocument/2006/relationships/image" Target="../media/image180.png"/><Relationship Id="rId17" Type="http://schemas.openxmlformats.org/officeDocument/2006/relationships/hyperlink" Target="http://www.cs.jyu.fi/ai/vagan/ontologies/university.owl#VaganTerziyan" TargetMode="External"/><Relationship Id="rId2" Type="http://schemas.openxmlformats.org/officeDocument/2006/relationships/hyperlink" Target="http://www.cs.jyu.fi/ai/vagan/ontologies/university.owl" TargetMode="External"/><Relationship Id="rId16" Type="http://schemas.openxmlformats.org/officeDocument/2006/relationships/image" Target="../media/image182.png"/><Relationship Id="rId1" Type="http://schemas.openxmlformats.org/officeDocument/2006/relationships/slideLayout" Target="../slideLayouts/slideLayout7.xml"/><Relationship Id="rId6" Type="http://schemas.openxmlformats.org/officeDocument/2006/relationships/image" Target="../media/image177.png"/><Relationship Id="rId11" Type="http://schemas.openxmlformats.org/officeDocument/2006/relationships/hyperlink" Target="http://dbpedia.org/page/Finland" TargetMode="External"/><Relationship Id="rId5" Type="http://schemas.openxmlformats.org/officeDocument/2006/relationships/hyperlink" Target="http://dbpedia.org/page/University_of_Jyv%C3%A4skyl%C3%A4" TargetMode="External"/><Relationship Id="rId15" Type="http://schemas.openxmlformats.org/officeDocument/2006/relationships/hyperlink" Target="http://scholar.google.com/citations?user=4U8ydfgAAAAJ" TargetMode="External"/><Relationship Id="rId10" Type="http://schemas.openxmlformats.org/officeDocument/2006/relationships/image" Target="../media/image179.png"/><Relationship Id="rId4" Type="http://schemas.openxmlformats.org/officeDocument/2006/relationships/hyperlink" Target="http://scholar.google.com/citations?user=" TargetMode="External"/><Relationship Id="rId9" Type="http://schemas.openxmlformats.org/officeDocument/2006/relationships/hyperlink" Target="http://dbpedia.org/page/Kharkiv" TargetMode="External"/><Relationship Id="rId14" Type="http://schemas.openxmlformats.org/officeDocument/2006/relationships/image" Target="../media/image181.png"/></Relationships>
</file>

<file path=ppt/slides/_rels/slide15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 Id="rId5" Type="http://schemas.openxmlformats.org/officeDocument/2006/relationships/image" Target="../media/image187.png"/><Relationship Id="rId4" Type="http://schemas.openxmlformats.org/officeDocument/2006/relationships/image" Target="../media/image186.png"/></Relationships>
</file>

<file path=ppt/slides/_rels/slide15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8" Type="http://schemas.openxmlformats.org/officeDocument/2006/relationships/hyperlink" Target="http://librdf.org/query" TargetMode="External"/><Relationship Id="rId3" Type="http://schemas.openxmlformats.org/officeDocument/2006/relationships/image" Target="../media/image190.png"/><Relationship Id="rId7" Type="http://schemas.openxmlformats.org/officeDocument/2006/relationships/hyperlink" Target="http://www.cs.jyu.fi/ai/vagan/ontologies/2014/demo-record.owl" TargetMode="External"/><Relationship Id="rId2" Type="http://schemas.openxmlformats.org/officeDocument/2006/relationships/hyperlink" Target="http://rhizomik.net/html/redefer/rdf2html-form/" TargetMode="External"/><Relationship Id="rId1" Type="http://schemas.openxmlformats.org/officeDocument/2006/relationships/slideLayout" Target="../slideLayouts/slideLayout7.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 Id="rId9" Type="http://schemas.openxmlformats.org/officeDocument/2006/relationships/hyperlink" Target="http://www.cs.jyu.fi/ai/vagan/ontologies/2016/Cars.owl"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viziquer.lumii.lv/" TargetMode="External"/><Relationship Id="rId1" Type="http://schemas.openxmlformats.org/officeDocument/2006/relationships/slideLayout" Target="../slideLayouts/slideLayout32.xml"/><Relationship Id="rId4" Type="http://schemas.openxmlformats.org/officeDocument/2006/relationships/hyperlink" Target="https://en.wikipedia.org/wiki/SPARQL" TargetMode="External"/></Relationships>
</file>

<file path=ppt/slides/_rels/slide161.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5.png"/><Relationship Id="rId7" Type="http://schemas.openxmlformats.org/officeDocument/2006/relationships/hyperlink" Target="http://sparql.org/sparql.html" TargetMode="External"/><Relationship Id="rId2" Type="http://schemas.openxmlformats.org/officeDocument/2006/relationships/hyperlink" Target="http://www.w3.org/TR/sparql11-query/" TargetMode="External"/><Relationship Id="rId1" Type="http://schemas.openxmlformats.org/officeDocument/2006/relationships/slideLayout" Target="../slideLayouts/slideLayout7.xml"/><Relationship Id="rId6" Type="http://schemas.openxmlformats.org/officeDocument/2006/relationships/image" Target="../media/image198.png"/><Relationship Id="rId11" Type="http://schemas.openxmlformats.org/officeDocument/2006/relationships/image" Target="../media/image201.png"/><Relationship Id="rId5" Type="http://schemas.openxmlformats.org/officeDocument/2006/relationships/image" Target="../media/image197.png"/><Relationship Id="rId10" Type="http://schemas.openxmlformats.org/officeDocument/2006/relationships/image" Target="../media/image200.png"/><Relationship Id="rId4" Type="http://schemas.openxmlformats.org/officeDocument/2006/relationships/image" Target="../media/image196.png"/><Relationship Id="rId9" Type="http://schemas.openxmlformats.org/officeDocument/2006/relationships/hyperlink" Target="https://www.youtube.com/watch?v=mQVO_2-3gs4"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librdf.org/query" TargetMode="External"/><Relationship Id="rId2" Type="http://schemas.openxmlformats.org/officeDocument/2006/relationships/hyperlink" Target="http://www.cs.jyu.fi/ai/vagan/ontologies/2016/Cars.owl" TargetMode="External"/><Relationship Id="rId1" Type="http://schemas.openxmlformats.org/officeDocument/2006/relationships/slideLayout" Target="../slideLayouts/slideLayout33.xml"/><Relationship Id="rId4" Type="http://schemas.openxmlformats.org/officeDocument/2006/relationships/hyperlink" Target="http://sparql.org/sparql.html"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dbpedia.org/page/" TargetMode="External"/><Relationship Id="rId2" Type="http://schemas.openxmlformats.org/officeDocument/2006/relationships/hyperlink" Target="http://www.cs.jyu.fi/ai/vagan/ontologies/2016/Cars.owl" TargetMode="External"/><Relationship Id="rId1" Type="http://schemas.openxmlformats.org/officeDocument/2006/relationships/slideLayout" Target="../slideLayouts/slideLayout34.xml"/></Relationships>
</file>

<file path=ppt/slides/_rels/slide164.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librdf.org/query" TargetMode="External"/><Relationship Id="rId1" Type="http://schemas.openxmlformats.org/officeDocument/2006/relationships/slideLayout" Target="../slideLayouts/slideLayout35.xml"/></Relationships>
</file>

<file path=ppt/slides/_rels/slide165.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36.xml"/></Relationships>
</file>

<file path=ppt/slides/_rels/slide16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2.png"/><Relationship Id="rId1" Type="http://schemas.openxmlformats.org/officeDocument/2006/relationships/slideLayout" Target="../slideLayouts/slideLayout37.xml"/></Relationships>
</file>

<file path=ppt/slides/_rels/slide167.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2.png"/><Relationship Id="rId1" Type="http://schemas.openxmlformats.org/officeDocument/2006/relationships/slideLayout" Target="../slideLayouts/slideLayout38.xml"/></Relationships>
</file>

<file path=ppt/slides/_rels/slide16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39.xml"/></Relationships>
</file>

<file path=ppt/slides/_rels/slide16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39.xml"/><Relationship Id="rId4" Type="http://schemas.openxmlformats.org/officeDocument/2006/relationships/image" Target="../media/image210.png"/></Relationships>
</file>

<file path=ppt/slides/_rels/slide170.xml.rels><?xml version="1.0" encoding="UTF-8" standalone="yes"?>
<Relationships xmlns="http://schemas.openxmlformats.org/package/2006/relationships"><Relationship Id="rId3" Type="http://schemas.openxmlformats.org/officeDocument/2006/relationships/hyperlink" Target="http://dbpedia.org/page/" TargetMode="External"/><Relationship Id="rId2" Type="http://schemas.openxmlformats.org/officeDocument/2006/relationships/hyperlink" Target="http://www.cs.jyu.fi/ai/vagan/ontologies/2016/Cars.owl" TargetMode="External"/><Relationship Id="rId1" Type="http://schemas.openxmlformats.org/officeDocument/2006/relationships/slideLayout" Target="../slideLayouts/slideLayout34.xml"/></Relationships>
</file>

<file path=ppt/slides/_rels/slide17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3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36.xml"/><Relationship Id="rId4" Type="http://schemas.openxmlformats.org/officeDocument/2006/relationships/image" Target="../media/image215.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5.xml.rels><?xml version="1.0" encoding="UTF-8" standalone="yes"?>
<Relationships xmlns="http://schemas.openxmlformats.org/package/2006/relationships"><Relationship Id="rId3" Type="http://schemas.openxmlformats.org/officeDocument/2006/relationships/hyperlink" Target="http://www.w3.org/2002/07/owl" TargetMode="External"/><Relationship Id="rId2" Type="http://schemas.openxmlformats.org/officeDocument/2006/relationships/hyperlink" Target="http://www.cs.jyu.fi/ai/vagan/ontologies/2016/Cars.owl" TargetMode="External"/><Relationship Id="rId1" Type="http://schemas.openxmlformats.org/officeDocument/2006/relationships/slideLayout" Target="../slideLayouts/slideLayout39.xml"/></Relationships>
</file>

<file path=ppt/slides/_rels/slide176.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39.xml"/></Relationships>
</file>

<file path=ppt/slides/_rels/slide177.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6.png"/><Relationship Id="rId1" Type="http://schemas.openxmlformats.org/officeDocument/2006/relationships/slideLayout" Target="../slideLayouts/slideLayout39.xml"/><Relationship Id="rId4" Type="http://schemas.openxmlformats.org/officeDocument/2006/relationships/image" Target="../media/image219.png"/></Relationships>
</file>

<file path=ppt/slides/_rels/slide17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34.xml"/><Relationship Id="rId5" Type="http://schemas.openxmlformats.org/officeDocument/2006/relationships/hyperlink" Target="http://librdf.org/query" TargetMode="External"/><Relationship Id="rId4" Type="http://schemas.openxmlformats.org/officeDocument/2006/relationships/image" Target="../media/image222.png"/></Relationships>
</file>

<file path=ppt/slides/_rels/slide17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52.xml"/><Relationship Id="rId5" Type="http://schemas.openxmlformats.org/officeDocument/2006/relationships/hyperlink" Target="http://dbpedia.org/snorql/" TargetMode="External"/><Relationship Id="rId4" Type="http://schemas.openxmlformats.org/officeDocument/2006/relationships/hyperlink" Target="http://dbpedia.org/sparql" TargetMode="External"/></Relationships>
</file>

<file path=ppt/slides/_rels/slide180.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1.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2.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3.xml.rels><?xml version="1.0" encoding="UTF-8" standalone="yes"?>
<Relationships xmlns="http://schemas.openxmlformats.org/package/2006/relationships"><Relationship Id="rId2" Type="http://schemas.openxmlformats.org/officeDocument/2006/relationships/hyperlink" Target="https://dbpedia.org/sparql" TargetMode="External"/><Relationship Id="rId1" Type="http://schemas.openxmlformats.org/officeDocument/2006/relationships/slideLayout" Target="../slideLayouts/slideLayout4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85.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6.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7.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8.xml.rels><?xml version="1.0" encoding="UTF-8" standalone="yes"?>
<Relationships xmlns="http://schemas.openxmlformats.org/package/2006/relationships"><Relationship Id="rId2" Type="http://schemas.openxmlformats.org/officeDocument/2006/relationships/hyperlink" Target="http://dbpedia.org/sparql" TargetMode="External"/><Relationship Id="rId1" Type="http://schemas.openxmlformats.org/officeDocument/2006/relationships/slideLayout" Target="../slideLayouts/slideLayout4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91.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hyperlink" Target="http://sparql.org/sparql.html" TargetMode="External"/><Relationship Id="rId1" Type="http://schemas.openxmlformats.org/officeDocument/2006/relationships/slideLayout" Target="../slideLayouts/slideLayout41.xml"/><Relationship Id="rId4" Type="http://schemas.openxmlformats.org/officeDocument/2006/relationships/image" Target="../media/image226.png"/></Relationships>
</file>

<file path=ppt/slides/_rels/slide192.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hyperlink" Target="http://sparql.org/sparql.html" TargetMode="External"/><Relationship Id="rId1" Type="http://schemas.openxmlformats.org/officeDocument/2006/relationships/slideLayout" Target="../slideLayouts/slideLayout41.xml"/><Relationship Id="rId4" Type="http://schemas.openxmlformats.org/officeDocument/2006/relationships/image" Target="../media/image228.png"/></Relationships>
</file>

<file path=ppt/slides/_rels/slide193.xml.rels><?xml version="1.0" encoding="UTF-8" standalone="yes"?>
<Relationships xmlns="http://schemas.openxmlformats.org/package/2006/relationships"><Relationship Id="rId3" Type="http://schemas.openxmlformats.org/officeDocument/2006/relationships/hyperlink" Target="http://www.cs.jyu.fi/ai/vagan/ontologies/2016/SWRL_Example.owl" TargetMode="External"/><Relationship Id="rId2" Type="http://schemas.openxmlformats.org/officeDocument/2006/relationships/hyperlink" Target="http://www.cs.jyu.fi/ai/vagan/ontologies/2016/Cars.owl" TargetMode="External"/><Relationship Id="rId1" Type="http://schemas.openxmlformats.org/officeDocument/2006/relationships/slideLayout" Target="../slideLayouts/slideLayout33.xml"/><Relationship Id="rId4" Type="http://schemas.openxmlformats.org/officeDocument/2006/relationships/hyperlink" Target="http://sparql.org/sparql.html" TargetMode="Externa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95.xml.rels><?xml version="1.0" encoding="UTF-8" standalone="yes"?>
<Relationships xmlns="http://schemas.openxmlformats.org/package/2006/relationships"><Relationship Id="rId3" Type="http://schemas.openxmlformats.org/officeDocument/2006/relationships/hyperlink" Target="http://sparql.org/sparql.html" TargetMode="External"/><Relationship Id="rId2" Type="http://schemas.openxmlformats.org/officeDocument/2006/relationships/image" Target="../media/image229.png"/><Relationship Id="rId1" Type="http://schemas.openxmlformats.org/officeDocument/2006/relationships/slideLayout" Target="../slideLayouts/slideLayout34.xml"/></Relationships>
</file>

<file path=ppt/slides/_rels/slide19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34.xml"/><Relationship Id="rId4" Type="http://schemas.openxmlformats.org/officeDocument/2006/relationships/image" Target="../media/image232.png"/></Relationships>
</file>

<file path=ppt/slides/_rels/slide197.xml.rels><?xml version="1.0" encoding="UTF-8" standalone="yes"?>
<Relationships xmlns="http://schemas.openxmlformats.org/package/2006/relationships"><Relationship Id="rId2" Type="http://schemas.openxmlformats.org/officeDocument/2006/relationships/hyperlink" Target="http://sparql.org/sparql.html" TargetMode="External"/><Relationship Id="rId1" Type="http://schemas.openxmlformats.org/officeDocument/2006/relationships/slideLayout" Target="../slideLayouts/slideLayout34.xml"/></Relationships>
</file>

<file path=ppt/slides/_rels/slide198.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34.xml"/></Relationships>
</file>

<file path=ppt/slides/_rels/slide199.xml.rels><?xml version="1.0" encoding="UTF-8" standalone="yes"?>
<Relationships xmlns="http://schemas.openxmlformats.org/package/2006/relationships"><Relationship Id="rId3" Type="http://schemas.openxmlformats.org/officeDocument/2006/relationships/hyperlink" Target="http://librdf.org/query" TargetMode="External"/><Relationship Id="rId2" Type="http://schemas.openxmlformats.org/officeDocument/2006/relationships/hyperlink" Target="http://www.cs.jyu.fi/ai/vagan/ontologies/2017/MyFirstOntology.owl" TargetMode="External"/><Relationship Id="rId1" Type="http://schemas.openxmlformats.org/officeDocument/2006/relationships/slideLayout" Target="../slideLayouts/slideLayout33.xml"/></Relationships>
</file>

<file path=ppt/slides/_rels/slide200.xml.rels><?xml version="1.0" encoding="UTF-8" standalone="yes"?>
<Relationships xmlns="http://schemas.openxmlformats.org/package/2006/relationships"><Relationship Id="rId3" Type="http://schemas.openxmlformats.org/officeDocument/2006/relationships/hyperlink" Target="http://dbpedia.org/page/" TargetMode="External"/><Relationship Id="rId2" Type="http://schemas.openxmlformats.org/officeDocument/2006/relationships/hyperlink" Target="http://www.cs.jyu.fi/ai/vagan/ontologies/2017/MyFirstOntology.owl" TargetMode="External"/><Relationship Id="rId1" Type="http://schemas.openxmlformats.org/officeDocument/2006/relationships/slideLayout" Target="../slideLayouts/slideLayout33.xml"/></Relationships>
</file>

<file path=ppt/slides/_rels/slide201.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librdf.org/query" TargetMode="External"/><Relationship Id="rId1" Type="http://schemas.openxmlformats.org/officeDocument/2006/relationships/slideLayout" Target="../slideLayouts/slideLayout21.xml"/></Relationships>
</file>

<file path=ppt/slides/_rels/slide202.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21.xml"/><Relationship Id="rId4" Type="http://schemas.openxmlformats.org/officeDocument/2006/relationships/image" Target="../media/image238.png"/></Relationships>
</file>

<file path=ppt/slides/_rels/slide203.xml.rels><?xml version="1.0" encoding="UTF-8" standalone="yes"?>
<Relationships xmlns="http://schemas.openxmlformats.org/package/2006/relationships"><Relationship Id="rId3" Type="http://schemas.openxmlformats.org/officeDocument/2006/relationships/hyperlink" Target="http://librdf.org/query" TargetMode="External"/><Relationship Id="rId2" Type="http://schemas.openxmlformats.org/officeDocument/2006/relationships/hyperlink" Target="http://www.cs.jyu.fi/ai/vagan/ontologies/2018/dynamics.owl" TargetMode="External"/><Relationship Id="rId1" Type="http://schemas.openxmlformats.org/officeDocument/2006/relationships/slideLayout" Target="../slideLayouts/slideLayout3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librdf.org/query" TargetMode="External"/><Relationship Id="rId1" Type="http://schemas.openxmlformats.org/officeDocument/2006/relationships/slideLayout" Target="../slideLayouts/slideLayout21.xml"/></Relationships>
</file>

<file path=ppt/slides/_rels/slide206.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1.xml"/></Relationships>
</file>

<file path=ppt/slides/_rels/slide207.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2.png"/><Relationship Id="rId7" Type="http://schemas.openxmlformats.org/officeDocument/2006/relationships/image" Target="../media/image243.png"/><Relationship Id="rId2" Type="http://schemas.openxmlformats.org/officeDocument/2006/relationships/slideLayout" Target="../slideLayouts/slideLayout79.xml"/><Relationship Id="rId1" Type="http://schemas.openxmlformats.org/officeDocument/2006/relationships/video" Target="https://www.youtube.com/embed/1FmzOlsGAG8" TargetMode="External"/><Relationship Id="rId6" Type="http://schemas.openxmlformats.org/officeDocument/2006/relationships/hyperlink" Target="https://www.youtube.com/watch?v=1FmzOlsGAG8" TargetMode="External"/><Relationship Id="rId5" Type="http://schemas.openxmlformats.org/officeDocument/2006/relationships/hyperlink" Target="https://dl.acm.org/doi/abs/10.1145/3397512" TargetMode="External"/><Relationship Id="rId4" Type="http://schemas.openxmlformats.org/officeDocument/2006/relationships/hyperlink" Target="https://dl.acm.org/doi/pdf/10.1145/3397512" TargetMode="External"/></Relationships>
</file>

<file path=ppt/slides/_rels/slide208.xml.rels><?xml version="1.0" encoding="UTF-8" standalone="yes"?>
<Relationships xmlns="http://schemas.openxmlformats.org/package/2006/relationships"><Relationship Id="rId8" Type="http://schemas.openxmlformats.org/officeDocument/2006/relationships/hyperlink" Target="https://developers.google.com/knowledge-graph" TargetMode="External"/><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9.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hyperlink" Target="https://linkedopendata.eu/wiki/The_EU_Knowledge_Graph" TargetMode="External"/><Relationship Id="rId4" Type="http://schemas.openxmlformats.org/officeDocument/2006/relationships/image" Target="../media/image45.png"/><Relationship Id="rId9" Type="http://schemas.openxmlformats.org/officeDocument/2006/relationships/hyperlink" Target="https://dl.acm.org/doi/pdf/10.1145/3331166"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245.png"/><Relationship Id="rId7" Type="http://schemas.openxmlformats.org/officeDocument/2006/relationships/hyperlink" Target="https://dl.acm.org/doi/pdf/10.1145/2629489" TargetMode="External"/><Relationship Id="rId2" Type="http://schemas.openxmlformats.org/officeDocument/2006/relationships/hyperlink" Target="https://www.wikidata.org/wiki/Wikidata:Main_Page" TargetMode="External"/><Relationship Id="rId1" Type="http://schemas.openxmlformats.org/officeDocument/2006/relationships/slideLayout" Target="../slideLayouts/slideLayout79.xml"/><Relationship Id="rId6" Type="http://schemas.openxmlformats.org/officeDocument/2006/relationships/hyperlink" Target="https://www.wikidata.org/wiki/Wikidata:SPARQL_tutorial" TargetMode="External"/><Relationship Id="rId5" Type="http://schemas.openxmlformats.org/officeDocument/2006/relationships/image" Target="../media/image247.jpeg"/><Relationship Id="rId4" Type="http://schemas.openxmlformats.org/officeDocument/2006/relationships/image" Target="../media/image246.png"/></Relationships>
</file>

<file path=ppt/slides/_rels/slide210.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249.png"/><Relationship Id="rId7" Type="http://schemas.openxmlformats.org/officeDocument/2006/relationships/image" Target="../media/image253.png"/><Relationship Id="rId2" Type="http://schemas.openxmlformats.org/officeDocument/2006/relationships/image" Target="../media/image248.png"/><Relationship Id="rId1" Type="http://schemas.openxmlformats.org/officeDocument/2006/relationships/slideLayout" Target="../slideLayouts/slideLayout7.xml"/><Relationship Id="rId6" Type="http://schemas.openxmlformats.org/officeDocument/2006/relationships/image" Target="../media/image252.png"/><Relationship Id="rId5" Type="http://schemas.openxmlformats.org/officeDocument/2006/relationships/image" Target="../media/image251.png"/><Relationship Id="rId10" Type="http://schemas.openxmlformats.org/officeDocument/2006/relationships/image" Target="../media/image255.png"/><Relationship Id="rId4" Type="http://schemas.openxmlformats.org/officeDocument/2006/relationships/image" Target="../media/image250.png"/><Relationship Id="rId9" Type="http://schemas.openxmlformats.org/officeDocument/2006/relationships/hyperlink" Target="http://www.wikidata.org/"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s://tools.wmflabs.org/reasonator/?q=Q42" TargetMode="External"/><Relationship Id="rId2" Type="http://schemas.openxmlformats.org/officeDocument/2006/relationships/image" Target="../media/image256.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8" Type="http://schemas.openxmlformats.org/officeDocument/2006/relationships/hyperlink" Target="https://medium.com/virtuoso-blog/on-the-mutually-beneficial-nature-of-dbpedia-and-wikidata-5fb2b9f22ada" TargetMode="External"/><Relationship Id="rId3" Type="http://schemas.openxmlformats.org/officeDocument/2006/relationships/hyperlink" Target="http://dbpedia.org/About" TargetMode="External"/><Relationship Id="rId7" Type="http://schemas.openxmlformats.org/officeDocument/2006/relationships/hyperlink" Target="https://www.wikipedia.org/" TargetMode="External"/><Relationship Id="rId2" Type="http://schemas.openxmlformats.org/officeDocument/2006/relationships/hyperlink" Target="https://link.springer.com/chapter/10.1007/978-3-319-74497-1_14" TargetMode="External"/><Relationship Id="rId1" Type="http://schemas.openxmlformats.org/officeDocument/2006/relationships/slideLayout" Target="../slideLayouts/slideLayout79.xml"/><Relationship Id="rId6" Type="http://schemas.openxmlformats.org/officeDocument/2006/relationships/hyperlink" Target="https://link.springer.com/chapter/10.1007/978-3-642-15970-1_11" TargetMode="External"/><Relationship Id="rId5" Type="http://schemas.openxmlformats.org/officeDocument/2006/relationships/hyperlink" Target="https://en.wikipedia.org/wiki/Linked_data" TargetMode="External"/><Relationship Id="rId10" Type="http://schemas.openxmlformats.org/officeDocument/2006/relationships/image" Target="../media/image258.png"/><Relationship Id="rId4" Type="http://schemas.openxmlformats.org/officeDocument/2006/relationships/hyperlink" Target="https://www.wikidata.org/wiki/Wikidata:Main_Page" TargetMode="External"/><Relationship Id="rId9" Type="http://schemas.openxmlformats.org/officeDocument/2006/relationships/image" Target="../media/image257.png"/></Relationships>
</file>

<file path=ppt/slides/_rels/slide21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gif"/><Relationship Id="rId1" Type="http://schemas.openxmlformats.org/officeDocument/2006/relationships/slideLayout" Target="../slideLayouts/slideLayout2.xml"/><Relationship Id="rId5" Type="http://schemas.openxmlformats.org/officeDocument/2006/relationships/image" Target="../media/image262.png"/><Relationship Id="rId4" Type="http://schemas.openxmlformats.org/officeDocument/2006/relationships/image" Target="../media/image261.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264.png"/><Relationship Id="rId7" Type="http://schemas.openxmlformats.org/officeDocument/2006/relationships/image" Target="../media/image268.png"/><Relationship Id="rId2" Type="http://schemas.openxmlformats.org/officeDocument/2006/relationships/image" Target="../media/image263.png"/><Relationship Id="rId1" Type="http://schemas.openxmlformats.org/officeDocument/2006/relationships/slideLayout" Target="../slideLayouts/slideLayout22.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image" Target="../media/image265.png"/></Relationships>
</file>

<file path=ppt/slides/_rels/slide216.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3.xml"/></Relationships>
</file>

<file path=ppt/slides/_rels/slide217.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4.xml"/></Relationships>
</file>

<file path=ppt/slides/_rels/slide21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5.xml"/></Relationships>
</file>

<file path=ppt/slides/_rels/slide219.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6.xml"/></Relationships>
</file>

<file path=ppt/slides/_rels/slide220.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7.xml"/></Relationships>
</file>

<file path=ppt/slides/_rels/slide221.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8.xml"/></Relationships>
</file>

<file path=ppt/slides/_rels/slide222.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9.xml"/></Relationships>
</file>

<file path=ppt/slides/_rels/slide223.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30.xml"/></Relationships>
</file>

<file path=ppt/slides/_rels/slide224.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31.xml"/></Relationships>
</file>

<file path=ppt/slides/_rels/slide225.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7.xml"/><Relationship Id="rId4" Type="http://schemas.openxmlformats.org/officeDocument/2006/relationships/hyperlink" Target="http://www.w3.org/Submission/SWRL/" TargetMode="External"/></Relationships>
</file>

<file path=ppt/slides/_rels/slide226.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hyperlink" Target="http://www.w3.org/Submission/SWRL/" TargetMode="Externa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hyperlink" Target="http://ai.it.jyu.fi/vagan/ontologies/2016/SWRL_Example.owl" TargetMode="Externa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hyperlink" Target="http://www.cs.jyu.fi/ai/vagan/ontologies/2016/SWRL_Example.owl" TargetMode="Externa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hyperlink" Target="http://www.cs.jyu.fi/ai/vagan/ontologies/2016/SWRL_Example.owl" TargetMode="Externa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hyperlink" Target="http://www.cs.jyu.fi/ai/vagan/ontologies/2016/SWRL_Example.owl" TargetMode="Externa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hyperlink" Target="http://ai.it.jyu.fi/vagan/ontologies/2016/SWRL_Example.owl" TargetMode="External"/><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8" Type="http://schemas.openxmlformats.org/officeDocument/2006/relationships/image" Target="../media/image276.png"/><Relationship Id="rId3" Type="http://schemas.openxmlformats.org/officeDocument/2006/relationships/image" Target="../media/image274.png"/><Relationship Id="rId7" Type="http://schemas.openxmlformats.org/officeDocument/2006/relationships/hyperlink" Target="http://www.inderscience.com/jhome.php?jcode=ijmso" TargetMode="External"/><Relationship Id="rId12" Type="http://schemas.openxmlformats.org/officeDocument/2006/relationships/image" Target="../media/image280.png"/><Relationship Id="rId2" Type="http://schemas.openxmlformats.org/officeDocument/2006/relationships/image" Target="../media/image273.png"/><Relationship Id="rId1" Type="http://schemas.openxmlformats.org/officeDocument/2006/relationships/slideLayout" Target="../slideLayouts/slideLayout6.xml"/><Relationship Id="rId6" Type="http://schemas.openxmlformats.org/officeDocument/2006/relationships/hyperlink" Target="http://dl.acm.org/citation.cfm?id=3018376" TargetMode="External"/><Relationship Id="rId11" Type="http://schemas.openxmlformats.org/officeDocument/2006/relationships/image" Target="../media/image279.png"/><Relationship Id="rId5" Type="http://schemas.openxmlformats.org/officeDocument/2006/relationships/hyperlink" Target="http://ai.it.jyu.fi/vagan/ontologies/2014/temporal.owl" TargetMode="External"/><Relationship Id="rId10" Type="http://schemas.openxmlformats.org/officeDocument/2006/relationships/image" Target="../media/image278.png"/><Relationship Id="rId4" Type="http://schemas.openxmlformats.org/officeDocument/2006/relationships/image" Target="../media/image275.png"/><Relationship Id="rId9" Type="http://schemas.openxmlformats.org/officeDocument/2006/relationships/image" Target="../media/image277.png"/></Relationships>
</file>

<file path=ppt/slides/_rels/slide236.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6.xml"/><Relationship Id="rId6" Type="http://schemas.openxmlformats.org/officeDocument/2006/relationships/hyperlink" Target="http://www.cs.jyu.fi/ai/vagan/ontologies/2016/DecisionTrees.pprj" TargetMode="External"/><Relationship Id="rId5" Type="http://schemas.openxmlformats.org/officeDocument/2006/relationships/hyperlink" Target="http://www.cs.jyu.fi/ai/vagan/ontologies/2016/DecisionTrees.owl" TargetMode="External"/><Relationship Id="rId4" Type="http://schemas.openxmlformats.org/officeDocument/2006/relationships/image" Target="../media/image283.png"/></Relationships>
</file>

<file path=ppt/slides/_rels/slide237.xml.rels><?xml version="1.0" encoding="UTF-8" standalone="yes"?>
<Relationships xmlns="http://schemas.openxmlformats.org/package/2006/relationships"><Relationship Id="rId3" Type="http://schemas.openxmlformats.org/officeDocument/2006/relationships/hyperlink" Target="http://dbpedia.org/sparql" TargetMode="External"/><Relationship Id="rId7" Type="http://schemas.openxmlformats.org/officeDocument/2006/relationships/image" Target="../media/image25.png"/><Relationship Id="rId2" Type="http://schemas.openxmlformats.org/officeDocument/2006/relationships/image" Target="../media/image284.png"/><Relationship Id="rId1" Type="http://schemas.openxmlformats.org/officeDocument/2006/relationships/slideLayout" Target="../slideLayouts/slideLayout63.xml"/><Relationship Id="rId6" Type="http://schemas.openxmlformats.org/officeDocument/2006/relationships/slide" Target="slide14.xml"/><Relationship Id="rId5" Type="http://schemas.openxmlformats.org/officeDocument/2006/relationships/image" Target="../media/image285.png"/><Relationship Id="rId4" Type="http://schemas.openxmlformats.org/officeDocument/2006/relationships/hyperlink" Target="http://dbpedia.org/" TargetMode="External"/></Relationships>
</file>

<file path=ppt/slides/_rels/slide238.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hyperlink" Target="https://dbpedia.org/sparql" TargetMode="External"/><Relationship Id="rId1" Type="http://schemas.openxmlformats.org/officeDocument/2006/relationships/slideLayout" Target="../slideLayouts/slideLayout6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87.png"/><Relationship Id="rId1" Type="http://schemas.openxmlformats.org/officeDocument/2006/relationships/slideLayout" Target="../slideLayouts/slideLayout63.xml"/><Relationship Id="rId5" Type="http://schemas.openxmlformats.org/officeDocument/2006/relationships/image" Target="../media/image288.jpeg"/><Relationship Id="rId4" Type="http://schemas.openxmlformats.org/officeDocument/2006/relationships/image" Target="../media/image25.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5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hyperlink" Target="https://ai.it.jyu.fi/vagan/DL4CC_Assignment.htm" TargetMode="External"/><Relationship Id="rId7" Type="http://schemas.openxmlformats.org/officeDocument/2006/relationships/image" Target="../media/image287.png"/><Relationship Id="rId2" Type="http://schemas.openxmlformats.org/officeDocument/2006/relationships/hyperlink" Target="https://ai.it.jyu.fi/vagan/DL4CC_Part-1.pptx" TargetMode="External"/><Relationship Id="rId1" Type="http://schemas.openxmlformats.org/officeDocument/2006/relationships/slideLayout" Target="../slideLayouts/slideLayout63.xml"/><Relationship Id="rId6" Type="http://schemas.openxmlformats.org/officeDocument/2006/relationships/image" Target="../media/image291.png"/><Relationship Id="rId5" Type="http://schemas.openxmlformats.org/officeDocument/2006/relationships/image" Target="../media/image290.png"/><Relationship Id="rId4" Type="http://schemas.openxmlformats.org/officeDocument/2006/relationships/image" Target="../media/image289.png"/><Relationship Id="rId9" Type="http://schemas.openxmlformats.org/officeDocument/2006/relationships/image" Target="../media/image25.png"/></Relationships>
</file>

<file path=ppt/slides/_rels/slide253.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3.png"/><Relationship Id="rId7" Type="http://schemas.openxmlformats.org/officeDocument/2006/relationships/image" Target="../media/image297.png"/><Relationship Id="rId12" Type="http://schemas.openxmlformats.org/officeDocument/2006/relationships/hyperlink" Target="https://ai.it.jyu.fi/vagan/DL4CC_Part-1.pptx" TargetMode="External"/><Relationship Id="rId2" Type="http://schemas.openxmlformats.org/officeDocument/2006/relationships/image" Target="../media/image292.png"/><Relationship Id="rId1" Type="http://schemas.openxmlformats.org/officeDocument/2006/relationships/slideLayout" Target="../slideLayouts/slideLayout63.xml"/><Relationship Id="rId6" Type="http://schemas.openxmlformats.org/officeDocument/2006/relationships/image" Target="../media/image296.png"/><Relationship Id="rId11" Type="http://schemas.openxmlformats.org/officeDocument/2006/relationships/hyperlink" Target="https://text2data.com/Demo" TargetMode="External"/><Relationship Id="rId5" Type="http://schemas.openxmlformats.org/officeDocument/2006/relationships/image" Target="../media/image295.png"/><Relationship Id="rId10" Type="http://schemas.openxmlformats.org/officeDocument/2006/relationships/image" Target="../media/image300.png"/><Relationship Id="rId4" Type="http://schemas.openxmlformats.org/officeDocument/2006/relationships/image" Target="../media/image294.png"/><Relationship Id="rId9" Type="http://schemas.openxmlformats.org/officeDocument/2006/relationships/image" Target="../media/image299.png"/></Relationships>
</file>

<file path=ppt/slides/_rels/slide254.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jpeg"/><Relationship Id="rId1" Type="http://schemas.openxmlformats.org/officeDocument/2006/relationships/slideLayout" Target="../slideLayouts/slideLayout63.xml"/><Relationship Id="rId4" Type="http://schemas.openxmlformats.org/officeDocument/2006/relationships/hyperlink" Target="https://cloud.google.com/vision" TargetMode="External"/></Relationships>
</file>

<file path=ppt/slides/_rels/slide255.xml.rels><?xml version="1.0" encoding="UTF-8" standalone="yes"?>
<Relationships xmlns="http://schemas.openxmlformats.org/package/2006/relationships"><Relationship Id="rId2" Type="http://schemas.openxmlformats.org/officeDocument/2006/relationships/hyperlink" Target="http://ai.it.jyu.fi/vagan/ontologies/2025/family.owl" TargetMode="External"/><Relationship Id="rId1" Type="http://schemas.openxmlformats.org/officeDocument/2006/relationships/slideLayout" Target="../slideLayouts/slideLayout63.xml"/></Relationships>
</file>

<file path=ppt/slides/_rels/slide256.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285.png"/><Relationship Id="rId1" Type="http://schemas.openxmlformats.org/officeDocument/2006/relationships/slideLayout" Target="../slideLayouts/slideLayout63.xml"/></Relationships>
</file>

<file path=ppt/slides/_rels/slide257.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hyperlink" Target="https://dbpedia.org/sparql" TargetMode="External"/><Relationship Id="rId1" Type="http://schemas.openxmlformats.org/officeDocument/2006/relationships/slideLayout" Target="../slideLayouts/slideLayout63.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61.xml.rels><?xml version="1.0" encoding="UTF-8" standalone="yes"?>
<Relationships xmlns="http://schemas.openxmlformats.org/package/2006/relationships"><Relationship Id="rId3" Type="http://schemas.openxmlformats.org/officeDocument/2006/relationships/hyperlink" Target="http://www.cs.jyu.fi/ai/vagan" TargetMode="External"/><Relationship Id="rId2" Type="http://schemas.openxmlformats.org/officeDocument/2006/relationships/hyperlink" Target="http://www.cs.jyu.fi/ai/vagan/ontologies/2019/royalty.owl" TargetMode="External"/><Relationship Id="rId1" Type="http://schemas.openxmlformats.org/officeDocument/2006/relationships/slideLayout" Target="../slideLayouts/slideLayout63.xml"/></Relationships>
</file>

<file path=ppt/slides/_rels/slide262.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04.png"/><Relationship Id="rId1" Type="http://schemas.openxmlformats.org/officeDocument/2006/relationships/slideLayout" Target="../slideLayouts/slideLayout63.xml"/><Relationship Id="rId6" Type="http://schemas.openxmlformats.org/officeDocument/2006/relationships/hyperlink" Target="http://ai.it.jyu.fi/vagan/ontologies/2025/family.owl" TargetMode="External"/><Relationship Id="rId5" Type="http://schemas.openxmlformats.org/officeDocument/2006/relationships/hyperlink" Target="http://sparql.org/sparql.html" TargetMode="External"/><Relationship Id="rId4" Type="http://schemas.openxmlformats.org/officeDocument/2006/relationships/image" Target="../media/image306.png"/></Relationships>
</file>

<file path=ppt/slides/_rels/slide263.xml.rels><?xml version="1.0" encoding="UTF-8" standalone="yes"?>
<Relationships xmlns="http://schemas.openxmlformats.org/package/2006/relationships"><Relationship Id="rId2" Type="http://schemas.openxmlformats.org/officeDocument/2006/relationships/hyperlink" Target="https://dbpedia.org/sparql" TargetMode="External"/><Relationship Id="rId1" Type="http://schemas.openxmlformats.org/officeDocument/2006/relationships/slideLayout" Target="../slideLayouts/slideLayout63.xml"/></Relationships>
</file>

<file path=ppt/slides/_rels/slide264.xml.rels><?xml version="1.0" encoding="UTF-8" standalone="yes"?>
<Relationships xmlns="http://schemas.openxmlformats.org/package/2006/relationships"><Relationship Id="rId2" Type="http://schemas.openxmlformats.org/officeDocument/2006/relationships/hyperlink" Target="https://dbpedia.org/sparql" TargetMode="External"/><Relationship Id="rId1" Type="http://schemas.openxmlformats.org/officeDocument/2006/relationships/slideLayout" Target="../slideLayouts/slideLayout6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66.xml.rels><?xml version="1.0" encoding="UTF-8" standalone="yes"?>
<Relationships xmlns="http://schemas.openxmlformats.org/package/2006/relationships"><Relationship Id="rId3" Type="http://schemas.openxmlformats.org/officeDocument/2006/relationships/hyperlink" Target="http://dbpedia.org/sparql" TargetMode="External"/><Relationship Id="rId7" Type="http://schemas.openxmlformats.org/officeDocument/2006/relationships/image" Target="../media/image25.png"/><Relationship Id="rId2" Type="http://schemas.openxmlformats.org/officeDocument/2006/relationships/image" Target="../media/image284.png"/><Relationship Id="rId1" Type="http://schemas.openxmlformats.org/officeDocument/2006/relationships/slideLayout" Target="../slideLayouts/slideLayout63.xml"/><Relationship Id="rId6" Type="http://schemas.openxmlformats.org/officeDocument/2006/relationships/slide" Target="slide14.xml"/><Relationship Id="rId5" Type="http://schemas.openxmlformats.org/officeDocument/2006/relationships/image" Target="../media/image307.png"/><Relationship Id="rId4" Type="http://schemas.openxmlformats.org/officeDocument/2006/relationships/hyperlink" Target="http://dbpedia.org/" TargetMode="External"/></Relationships>
</file>

<file path=ppt/slides/_rels/slide267.xml.rels><?xml version="1.0" encoding="UTF-8" standalone="yes"?>
<Relationships xmlns="http://schemas.openxmlformats.org/package/2006/relationships"><Relationship Id="rId2" Type="http://schemas.openxmlformats.org/officeDocument/2006/relationships/hyperlink" Target="http://www.cs.jyu.fi/ai/vagan/ontologies/2023/LifeSpanWithoutGender.csv" TargetMode="External"/><Relationship Id="rId1" Type="http://schemas.openxmlformats.org/officeDocument/2006/relationships/slideLayout" Target="../slideLayouts/slideLayout63.xml"/></Relationships>
</file>

<file path=ppt/slides/_rels/slide268.xml.rels><?xml version="1.0" encoding="UTF-8" standalone="yes"?>
<Relationships xmlns="http://schemas.openxmlformats.org/package/2006/relationships"><Relationship Id="rId3" Type="http://schemas.openxmlformats.org/officeDocument/2006/relationships/image" Target="../media/image3900.png"/><Relationship Id="rId2" Type="http://schemas.openxmlformats.org/officeDocument/2006/relationships/hyperlink" Target="http://www.cs.jyu.fi/ai/vagan/ontologies/2023/LifeSpanWithoutGender.csv" TargetMode="External"/><Relationship Id="rId1" Type="http://schemas.openxmlformats.org/officeDocument/2006/relationships/slideLayout" Target="../slideLayouts/slideLayout63.xml"/><Relationship Id="rId5" Type="http://schemas.openxmlformats.org/officeDocument/2006/relationships/image" Target="../media/image3910.png"/><Relationship Id="rId4" Type="http://schemas.openxmlformats.org/officeDocument/2006/relationships/hyperlink" Target="https://stats.blue/Stats_Suite/multiple_linear_regression_calculator.html" TargetMode="External"/></Relationships>
</file>

<file path=ppt/slides/_rels/slide269.xml.rels><?xml version="1.0" encoding="UTF-8" standalone="yes"?>
<Relationships xmlns="http://schemas.openxmlformats.org/package/2006/relationships"><Relationship Id="rId8" Type="http://schemas.openxmlformats.org/officeDocument/2006/relationships/image" Target="../media/image3980.png"/><Relationship Id="rId13" Type="http://schemas.openxmlformats.org/officeDocument/2006/relationships/image" Target="../media/image4030.png"/><Relationship Id="rId3" Type="http://schemas.openxmlformats.org/officeDocument/2006/relationships/image" Target="../media/image3930.png"/><Relationship Id="rId7" Type="http://schemas.openxmlformats.org/officeDocument/2006/relationships/image" Target="../media/image3970.png"/><Relationship Id="rId12" Type="http://schemas.openxmlformats.org/officeDocument/2006/relationships/image" Target="../media/image4020.png"/><Relationship Id="rId2" Type="http://schemas.openxmlformats.org/officeDocument/2006/relationships/image" Target="../media/image3920.png"/><Relationship Id="rId1" Type="http://schemas.openxmlformats.org/officeDocument/2006/relationships/slideLayout" Target="../slideLayouts/slideLayout63.xml"/><Relationship Id="rId6" Type="http://schemas.openxmlformats.org/officeDocument/2006/relationships/image" Target="../media/image3960.png"/><Relationship Id="rId11" Type="http://schemas.openxmlformats.org/officeDocument/2006/relationships/image" Target="../media/image4010.png"/><Relationship Id="rId5" Type="http://schemas.openxmlformats.org/officeDocument/2006/relationships/image" Target="../media/image3950.png"/><Relationship Id="rId10" Type="http://schemas.openxmlformats.org/officeDocument/2006/relationships/image" Target="../media/image4000.png"/><Relationship Id="rId4" Type="http://schemas.openxmlformats.org/officeDocument/2006/relationships/image" Target="../media/image3940.png"/><Relationship Id="rId9" Type="http://schemas.openxmlformats.org/officeDocument/2006/relationships/image" Target="../media/image3990.png"/></Relationships>
</file>

<file path=ppt/slides/_rels/slide270.xml.rels><?xml version="1.0" encoding="UTF-8" standalone="yes"?>
<Relationships xmlns="http://schemas.openxmlformats.org/package/2006/relationships"><Relationship Id="rId8" Type="http://schemas.openxmlformats.org/officeDocument/2006/relationships/image" Target="../media/image4100.png"/><Relationship Id="rId13" Type="http://schemas.openxmlformats.org/officeDocument/2006/relationships/image" Target="../media/image415.png"/><Relationship Id="rId3" Type="http://schemas.openxmlformats.org/officeDocument/2006/relationships/image" Target="../media/image4050.png"/><Relationship Id="rId7" Type="http://schemas.openxmlformats.org/officeDocument/2006/relationships/image" Target="../media/image4090.png"/><Relationship Id="rId12" Type="http://schemas.openxmlformats.org/officeDocument/2006/relationships/image" Target="../media/image414.png"/><Relationship Id="rId2" Type="http://schemas.openxmlformats.org/officeDocument/2006/relationships/image" Target="../media/image4040.png"/><Relationship Id="rId1" Type="http://schemas.openxmlformats.org/officeDocument/2006/relationships/slideLayout" Target="../slideLayouts/slideLayout63.xml"/><Relationship Id="rId6" Type="http://schemas.openxmlformats.org/officeDocument/2006/relationships/image" Target="../media/image4080.png"/><Relationship Id="rId11" Type="http://schemas.openxmlformats.org/officeDocument/2006/relationships/image" Target="../media/image308.png"/><Relationship Id="rId5" Type="http://schemas.openxmlformats.org/officeDocument/2006/relationships/image" Target="../media/image4070.png"/><Relationship Id="rId10" Type="http://schemas.openxmlformats.org/officeDocument/2006/relationships/image" Target="../media/image412.png"/><Relationship Id="rId4" Type="http://schemas.openxmlformats.org/officeDocument/2006/relationships/image" Target="../media/image4060.png"/><Relationship Id="rId9" Type="http://schemas.openxmlformats.org/officeDocument/2006/relationships/image" Target="../media/image411.png"/><Relationship Id="rId14" Type="http://schemas.openxmlformats.org/officeDocument/2006/relationships/hyperlink" Target="https://www.statskingdom.com/linear-regression-calculator.html" TargetMode="External"/></Relationships>
</file>

<file path=ppt/slides/_rels/slide271.xml.rels><?xml version="1.0" encoding="UTF-8" standalone="yes"?>
<Relationships xmlns="http://schemas.openxmlformats.org/package/2006/relationships"><Relationship Id="rId8" Type="http://schemas.openxmlformats.org/officeDocument/2006/relationships/image" Target="../media/image421.png"/><Relationship Id="rId13" Type="http://schemas.openxmlformats.org/officeDocument/2006/relationships/image" Target="../media/image426.png"/><Relationship Id="rId3" Type="http://schemas.openxmlformats.org/officeDocument/2006/relationships/hyperlink" Target="https://planetcalc.com/5992/" TargetMode="External"/><Relationship Id="rId7" Type="http://schemas.openxmlformats.org/officeDocument/2006/relationships/image" Target="../media/image420.png"/><Relationship Id="rId12" Type="http://schemas.openxmlformats.org/officeDocument/2006/relationships/image" Target="../media/image425.png"/><Relationship Id="rId2" Type="http://schemas.openxmlformats.org/officeDocument/2006/relationships/image" Target="../media/image309.png"/><Relationship Id="rId1" Type="http://schemas.openxmlformats.org/officeDocument/2006/relationships/slideLayout" Target="../slideLayouts/slideLayout63.xml"/><Relationship Id="rId6" Type="http://schemas.openxmlformats.org/officeDocument/2006/relationships/image" Target="../media/image419.png"/><Relationship Id="rId11" Type="http://schemas.openxmlformats.org/officeDocument/2006/relationships/image" Target="../media/image424.png"/><Relationship Id="rId5" Type="http://schemas.openxmlformats.org/officeDocument/2006/relationships/image" Target="../media/image418.png"/><Relationship Id="rId15" Type="http://schemas.openxmlformats.org/officeDocument/2006/relationships/hyperlink" Target="http://www.cs.jyu.fi/ai/vagan/ontologies/2023/X.docx" TargetMode="External"/><Relationship Id="rId10" Type="http://schemas.openxmlformats.org/officeDocument/2006/relationships/image" Target="../media/image423.png"/><Relationship Id="rId4" Type="http://schemas.openxmlformats.org/officeDocument/2006/relationships/image" Target="../media/image417.png"/><Relationship Id="rId9" Type="http://schemas.openxmlformats.org/officeDocument/2006/relationships/image" Target="../media/image422.png"/><Relationship Id="rId14" Type="http://schemas.openxmlformats.org/officeDocument/2006/relationships/hyperlink" Target="http://ai.it.jyu.fi/vagan/ontologies/2023/X.docx" TargetMode="External"/></Relationships>
</file>

<file path=ppt/slides/_rels/slide272.xml.rels><?xml version="1.0" encoding="UTF-8" standalone="yes"?>
<Relationships xmlns="http://schemas.openxmlformats.org/package/2006/relationships"><Relationship Id="rId3" Type="http://schemas.openxmlformats.org/officeDocument/2006/relationships/hyperlink" Target="https://planetcalc.com/5992/" TargetMode="External"/><Relationship Id="rId2" Type="http://schemas.openxmlformats.org/officeDocument/2006/relationships/image" Target="../media/image310.png"/><Relationship Id="rId1" Type="http://schemas.openxmlformats.org/officeDocument/2006/relationships/slideLayout" Target="../slideLayouts/slideLayout63.xml"/><Relationship Id="rId4" Type="http://schemas.openxmlformats.org/officeDocument/2006/relationships/hyperlink" Target="http://www.cs.jyu.fi/ai/vagan/ontologies/2023/X.docx" TargetMode="External"/></Relationships>
</file>

<file path=ppt/slides/_rels/slide273.xml.rels><?xml version="1.0" encoding="UTF-8" standalone="yes"?>
<Relationships xmlns="http://schemas.openxmlformats.org/package/2006/relationships"><Relationship Id="rId3" Type="http://schemas.openxmlformats.org/officeDocument/2006/relationships/hyperlink" Target="http://www.cs.jyu.fi/ai/vagan/ontologies/2023/X.docx" TargetMode="External"/><Relationship Id="rId2" Type="http://schemas.openxmlformats.org/officeDocument/2006/relationships/hyperlink" Target="https://planetcalc.com/5992/" TargetMode="External"/><Relationship Id="rId1" Type="http://schemas.openxmlformats.org/officeDocument/2006/relationships/slideLayout" Target="../slideLayouts/slideLayout63.xml"/><Relationship Id="rId5" Type="http://schemas.openxmlformats.org/officeDocument/2006/relationships/image" Target="../media/image312.png"/><Relationship Id="rId4" Type="http://schemas.openxmlformats.org/officeDocument/2006/relationships/image" Target="../media/image311.png"/></Relationships>
</file>

<file path=ppt/slides/_rels/slide274.xml.rels><?xml version="1.0" encoding="UTF-8" standalone="yes"?>
<Relationships xmlns="http://schemas.openxmlformats.org/package/2006/relationships"><Relationship Id="rId2" Type="http://schemas.openxmlformats.org/officeDocument/2006/relationships/hyperlink" Target="http://ai.it.jyu.fi/vagan/ontologies/2023/lifespan.owl" TargetMode="External"/><Relationship Id="rId1" Type="http://schemas.openxmlformats.org/officeDocument/2006/relationships/slideLayout" Target="../slideLayouts/slideLayout63.xml"/></Relationships>
</file>

<file path=ppt/slides/_rels/slide275.xml.rels><?xml version="1.0" encoding="UTF-8" standalone="yes"?>
<Relationships xmlns="http://schemas.openxmlformats.org/package/2006/relationships"><Relationship Id="rId2" Type="http://schemas.openxmlformats.org/officeDocument/2006/relationships/hyperlink" Target="http://www.cs.jyu.fi/ai/vagan/ontologies/2023/lifespanM.owl" TargetMode="External"/><Relationship Id="rId1" Type="http://schemas.openxmlformats.org/officeDocument/2006/relationships/slideLayout" Target="../slideLayouts/slideLayout63.xml"/></Relationships>
</file>

<file path=ppt/slides/_rels/slide276.xml.rels><?xml version="1.0" encoding="UTF-8" standalone="yes"?>
<Relationships xmlns="http://schemas.openxmlformats.org/package/2006/relationships"><Relationship Id="rId2" Type="http://schemas.openxmlformats.org/officeDocument/2006/relationships/hyperlink" Target="http://www.cs.jyu.fi/ai/vagan/ontologies/2023/lifespanMM.owl" TargetMode="External"/><Relationship Id="rId1" Type="http://schemas.openxmlformats.org/officeDocument/2006/relationships/slideLayout" Target="../slideLayouts/slideLayout63.xml"/></Relationships>
</file>

<file path=ppt/slides/_rels/slide277.xml.rels><?xml version="1.0" encoding="UTF-8" standalone="yes"?>
<Relationships xmlns="http://schemas.openxmlformats.org/package/2006/relationships"><Relationship Id="rId2" Type="http://schemas.openxmlformats.org/officeDocument/2006/relationships/hyperlink" Target="http://www.cs.jyu.fi/ai/vagan/ontologies/2023/lifespanMMM.owl" TargetMode="External"/><Relationship Id="rId1" Type="http://schemas.openxmlformats.org/officeDocument/2006/relationships/slideLayout" Target="../slideLayouts/slideLayout63.xml"/></Relationships>
</file>

<file path=ppt/slides/_rels/slide278.xml.rels><?xml version="1.0" encoding="UTF-8" standalone="yes"?>
<Relationships xmlns="http://schemas.openxmlformats.org/package/2006/relationships"><Relationship Id="rId2" Type="http://schemas.openxmlformats.org/officeDocument/2006/relationships/hyperlink" Target="http://www.cs.jyu.fi/ai/vagan/ontologies/2023/lifespanMMM1.owl" TargetMode="External"/><Relationship Id="rId1" Type="http://schemas.openxmlformats.org/officeDocument/2006/relationships/slideLayout" Target="../slideLayouts/slideLayout63.xml"/></Relationships>
</file>

<file path=ppt/slides/_rels/slide279.xml.rels><?xml version="1.0" encoding="UTF-8" standalone="yes"?>
<Relationships xmlns="http://schemas.openxmlformats.org/package/2006/relationships"><Relationship Id="rId2" Type="http://schemas.openxmlformats.org/officeDocument/2006/relationships/hyperlink" Target="http://www.cs.jyu.fi/ai/vagan/ontologies/2023/lifespanMMM1.owl" TargetMode="External"/><Relationship Id="rId1" Type="http://schemas.openxmlformats.org/officeDocument/2006/relationships/slideLayout" Target="../slideLayouts/slideLayout63.xml"/></Relationships>
</file>

<file path=ppt/slides/_rels/slide280.xml.rels><?xml version="1.0" encoding="UTF-8" standalone="yes"?>
<Relationships xmlns="http://schemas.openxmlformats.org/package/2006/relationships"><Relationship Id="rId2" Type="http://schemas.openxmlformats.org/officeDocument/2006/relationships/hyperlink" Target="http://www.cs.jyu.fi/ai/vagan/ontologies/2023/lifespanMMM3.owl" TargetMode="External"/><Relationship Id="rId1" Type="http://schemas.openxmlformats.org/officeDocument/2006/relationships/slideLayout" Target="../slideLayouts/slideLayout63.xml"/></Relationships>
</file>

<file path=ppt/slides/_rels/slide281.xml.rels><?xml version="1.0" encoding="UTF-8" standalone="yes"?>
<Relationships xmlns="http://schemas.openxmlformats.org/package/2006/relationships"><Relationship Id="rId3" Type="http://schemas.openxmlformats.org/officeDocument/2006/relationships/hyperlink" Target="https://dbpedia.org/sparql/" TargetMode="External"/><Relationship Id="rId2" Type="http://schemas.openxmlformats.org/officeDocument/2006/relationships/hyperlink" Target="http://ai.it.jyu.fi/vagan/ontologies/2026/lifespan.owl" TargetMode="External"/><Relationship Id="rId1" Type="http://schemas.openxmlformats.org/officeDocument/2006/relationships/slideLayout" Target="../slideLayouts/slideLayout63.xml"/><Relationship Id="rId5" Type="http://schemas.openxmlformats.org/officeDocument/2006/relationships/hyperlink" Target="https://chatgpt.com/" TargetMode="External"/><Relationship Id="rId4" Type="http://schemas.openxmlformats.org/officeDocument/2006/relationships/hyperlink" Target="https://colab.research.google.com/" TargetMode="External"/></Relationships>
</file>

<file path=ppt/slides/_rels/slide282.xml.rels><?xml version="1.0" encoding="UTF-8" standalone="yes"?>
<Relationships xmlns="http://schemas.openxmlformats.org/package/2006/relationships"><Relationship Id="rId3" Type="http://schemas.openxmlformats.org/officeDocument/2006/relationships/hyperlink" Target="https://dbpedia.org/sparql/" TargetMode="External"/><Relationship Id="rId2" Type="http://schemas.openxmlformats.org/officeDocument/2006/relationships/hyperlink" Target="http://ai.it.jyu.fi/vagan/ontologies/2026/lifespan.owl" TargetMode="External"/><Relationship Id="rId1" Type="http://schemas.openxmlformats.org/officeDocument/2006/relationships/slideLayout" Target="../slideLayouts/slideLayout63.xml"/></Relationships>
</file>

<file path=ppt/slides/_rels/slide283.xml.rels><?xml version="1.0" encoding="UTF-8" standalone="yes"?>
<Relationships xmlns="http://schemas.openxmlformats.org/package/2006/relationships"><Relationship Id="rId3" Type="http://schemas.openxmlformats.org/officeDocument/2006/relationships/hyperlink" Target="http://ai.it.jyu.fi/vagan/ontologies/2026/lifespan.owl" TargetMode="External"/><Relationship Id="rId2" Type="http://schemas.openxmlformats.org/officeDocument/2006/relationships/hyperlink" Target="https://colab.research.google.com/" TargetMode="External"/><Relationship Id="rId1" Type="http://schemas.openxmlformats.org/officeDocument/2006/relationships/slideLayout" Target="../slideLayouts/slideLayout63.xml"/></Relationships>
</file>

<file path=ppt/slides/_rels/slide284.xml.rels><?xml version="1.0" encoding="UTF-8" standalone="yes"?>
<Relationships xmlns="http://schemas.openxmlformats.org/package/2006/relationships"><Relationship Id="rId2" Type="http://schemas.openxmlformats.org/officeDocument/2006/relationships/hyperlink" Target="https://colab.research.google.com/" TargetMode="External"/><Relationship Id="rId1" Type="http://schemas.openxmlformats.org/officeDocument/2006/relationships/slideLayout" Target="../slideLayouts/slideLayout63.xml"/></Relationships>
</file>

<file path=ppt/slides/_rels/slide285.xml.rels><?xml version="1.0" encoding="UTF-8" standalone="yes"?>
<Relationships xmlns="http://schemas.openxmlformats.org/package/2006/relationships"><Relationship Id="rId3" Type="http://schemas.openxmlformats.org/officeDocument/2006/relationships/hyperlink" Target="http://www.cs.jyu.fi/ai/vagan/ontologies/2023/lifespanMMM3.owl" TargetMode="External"/><Relationship Id="rId2" Type="http://schemas.openxmlformats.org/officeDocument/2006/relationships/image" Target="../media/image313.png"/><Relationship Id="rId1" Type="http://schemas.openxmlformats.org/officeDocument/2006/relationships/slideLayout" Target="../slideLayouts/slideLayout63.xml"/></Relationships>
</file>

<file path=ppt/slides/_rels/slide286.xml.rels><?xml version="1.0" encoding="UTF-8" standalone="yes"?>
<Relationships xmlns="http://schemas.openxmlformats.org/package/2006/relationships"><Relationship Id="rId2" Type="http://schemas.openxmlformats.org/officeDocument/2006/relationships/hyperlink" Target="http://ai.it.jyu.fi/vagan/ontologies/2023/lifespanMMM3.owl" TargetMode="External"/><Relationship Id="rId1" Type="http://schemas.openxmlformats.org/officeDocument/2006/relationships/slideLayout" Target="../slideLayouts/slideLayout63.xml"/></Relationships>
</file>

<file path=ppt/slides/_rels/slide287.xml.rels><?xml version="1.0" encoding="UTF-8" standalone="yes"?>
<Relationships xmlns="http://schemas.openxmlformats.org/package/2006/relationships"><Relationship Id="rId2" Type="http://schemas.openxmlformats.org/officeDocument/2006/relationships/hyperlink" Target="http://www.cs.jyu.fi/ai/vagan/ontologies/2023/LifeSpanWithoutGender.csv" TargetMode="External"/><Relationship Id="rId1" Type="http://schemas.openxmlformats.org/officeDocument/2006/relationships/slideLayout" Target="../slideLayouts/slideLayout63.xml"/></Relationships>
</file>

<file path=ppt/slides/_rels/slide288.xml.rels><?xml version="1.0" encoding="UTF-8" standalone="yes"?>
<Relationships xmlns="http://schemas.openxmlformats.org/package/2006/relationships"><Relationship Id="rId2" Type="http://schemas.openxmlformats.org/officeDocument/2006/relationships/hyperlink" Target="https://dbpedia.org/sparql" TargetMode="External"/><Relationship Id="rId1" Type="http://schemas.openxmlformats.org/officeDocument/2006/relationships/slideLayout" Target="../slideLayouts/slideLayout63.xml"/></Relationships>
</file>

<file path=ppt/slides/_rels/slide289.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4.png"/><Relationship Id="rId1" Type="http://schemas.openxmlformats.org/officeDocument/2006/relationships/slideLayout" Target="../slideLayouts/slideLayout63.xml"/><Relationship Id="rId5" Type="http://schemas.openxmlformats.org/officeDocument/2006/relationships/image" Target="../media/image25.png"/><Relationship Id="rId4" Type="http://schemas.openxmlformats.org/officeDocument/2006/relationships/slide" Target="slide14.xml"/></Relationships>
</file>

<file path=ppt/slides/_rels/slide290.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14.png"/><Relationship Id="rId4" Type="http://schemas.openxmlformats.org/officeDocument/2006/relationships/hyperlink" Target="https://ai.it.jyu.fi/Semantic_AI.mp4" TargetMode="External"/></Relationships>
</file>

<file path=ppt/slides/_rels/slide291.xml.rels><?xml version="1.0" encoding="UTF-8" standalone="yes"?>
<Relationships xmlns="http://schemas.openxmlformats.org/package/2006/relationships"><Relationship Id="rId8" Type="http://schemas.openxmlformats.org/officeDocument/2006/relationships/image" Target="../media/image321.gif"/><Relationship Id="rId3" Type="http://schemas.openxmlformats.org/officeDocument/2006/relationships/image" Target="../media/image316.png"/><Relationship Id="rId7" Type="http://schemas.openxmlformats.org/officeDocument/2006/relationships/image" Target="../media/image320.gif"/><Relationship Id="rId2" Type="http://schemas.openxmlformats.org/officeDocument/2006/relationships/image" Target="../media/image315.png"/><Relationship Id="rId1" Type="http://schemas.openxmlformats.org/officeDocument/2006/relationships/slideLayout" Target="../slideLayouts/slideLayout85.xml"/><Relationship Id="rId6" Type="http://schemas.openxmlformats.org/officeDocument/2006/relationships/image" Target="../media/image319.png"/><Relationship Id="rId5" Type="http://schemas.openxmlformats.org/officeDocument/2006/relationships/image" Target="../media/image318.gif"/><Relationship Id="rId4" Type="http://schemas.openxmlformats.org/officeDocument/2006/relationships/image" Target="../media/image317.png"/><Relationship Id="rId9" Type="http://schemas.openxmlformats.org/officeDocument/2006/relationships/image" Target="../media/image322.png"/></Relationships>
</file>

<file path=ppt/slides/_rels/slide292.xml.rels><?xml version="1.0" encoding="UTF-8" standalone="yes"?>
<Relationships xmlns="http://schemas.openxmlformats.org/package/2006/relationships"><Relationship Id="rId8" Type="http://schemas.openxmlformats.org/officeDocument/2006/relationships/image" Target="../media/image327.png"/><Relationship Id="rId3" Type="http://schemas.openxmlformats.org/officeDocument/2006/relationships/image" Target="../media/image323.png"/><Relationship Id="rId7" Type="http://schemas.openxmlformats.org/officeDocument/2006/relationships/image" Target="../media/image326.gif"/><Relationship Id="rId12" Type="http://schemas.openxmlformats.org/officeDocument/2006/relationships/image" Target="../media/image331.png"/><Relationship Id="rId2" Type="http://schemas.openxmlformats.org/officeDocument/2006/relationships/image" Target="../media/image318.gif"/><Relationship Id="rId1" Type="http://schemas.openxmlformats.org/officeDocument/2006/relationships/slideLayout" Target="../slideLayouts/slideLayout85.xml"/><Relationship Id="rId6" Type="http://schemas.openxmlformats.org/officeDocument/2006/relationships/image" Target="../media/image325.gif"/><Relationship Id="rId11" Type="http://schemas.openxmlformats.org/officeDocument/2006/relationships/image" Target="../media/image330.png"/><Relationship Id="rId5" Type="http://schemas.openxmlformats.org/officeDocument/2006/relationships/image" Target="../media/image324.gif"/><Relationship Id="rId10" Type="http://schemas.openxmlformats.org/officeDocument/2006/relationships/image" Target="../media/image329.gif"/><Relationship Id="rId4" Type="http://schemas.openxmlformats.org/officeDocument/2006/relationships/image" Target="../media/image319.png"/><Relationship Id="rId9" Type="http://schemas.openxmlformats.org/officeDocument/2006/relationships/image" Target="../media/image328.gif"/></Relationships>
</file>

<file path=ppt/slides/_rels/slide293.xml.rels><?xml version="1.0" encoding="UTF-8" standalone="yes"?>
<Relationships xmlns="http://schemas.openxmlformats.org/package/2006/relationships"><Relationship Id="rId8" Type="http://schemas.openxmlformats.org/officeDocument/2006/relationships/image" Target="../media/image3150.png"/><Relationship Id="rId13" Type="http://schemas.openxmlformats.org/officeDocument/2006/relationships/image" Target="../media/image334.png"/><Relationship Id="rId3" Type="http://schemas.openxmlformats.org/officeDocument/2006/relationships/image" Target="../media/image332.png"/><Relationship Id="rId7" Type="http://schemas.openxmlformats.org/officeDocument/2006/relationships/image" Target="../media/image3140.png"/><Relationship Id="rId12" Type="http://schemas.openxmlformats.org/officeDocument/2006/relationships/image" Target="../media/image3190.png"/><Relationship Id="rId2" Type="http://schemas.openxmlformats.org/officeDocument/2006/relationships/image" Target="../media/image3100.png"/><Relationship Id="rId1" Type="http://schemas.openxmlformats.org/officeDocument/2006/relationships/slideLayout" Target="../slideLayouts/slideLayout85.xml"/><Relationship Id="rId6" Type="http://schemas.openxmlformats.org/officeDocument/2006/relationships/image" Target="../media/image3130.png"/><Relationship Id="rId11" Type="http://schemas.openxmlformats.org/officeDocument/2006/relationships/image" Target="../media/image333.png"/><Relationship Id="rId5" Type="http://schemas.openxmlformats.org/officeDocument/2006/relationships/image" Target="../media/image3120.png"/><Relationship Id="rId10" Type="http://schemas.openxmlformats.org/officeDocument/2006/relationships/image" Target="../media/image3170.png"/><Relationship Id="rId4" Type="http://schemas.openxmlformats.org/officeDocument/2006/relationships/image" Target="../media/image323.png"/><Relationship Id="rId9" Type="http://schemas.openxmlformats.org/officeDocument/2006/relationships/image" Target="../media/image3161.png"/></Relationships>
</file>

<file path=ppt/slides/_rels/slide294.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png"/><Relationship Id="rId1" Type="http://schemas.openxmlformats.org/officeDocument/2006/relationships/slideLayout" Target="../slideLayouts/slideLayout85.xml"/><Relationship Id="rId4" Type="http://schemas.openxmlformats.org/officeDocument/2006/relationships/image" Target="../media/image337.png"/></Relationships>
</file>

<file path=ppt/slides/_rels/slide295.xml.rels><?xml version="1.0" encoding="UTF-8" standalone="yes"?>
<Relationships xmlns="http://schemas.openxmlformats.org/package/2006/relationships"><Relationship Id="rId8" Type="http://schemas.openxmlformats.org/officeDocument/2006/relationships/image" Target="../media/image329.png"/><Relationship Id="rId3" Type="http://schemas.openxmlformats.org/officeDocument/2006/relationships/image" Target="../media/image332.png"/><Relationship Id="rId7" Type="http://schemas.openxmlformats.org/officeDocument/2006/relationships/image" Target="../media/image328.png"/><Relationship Id="rId12" Type="http://schemas.openxmlformats.org/officeDocument/2006/relationships/image" Target="../media/image339.png"/><Relationship Id="rId2" Type="http://schemas.openxmlformats.org/officeDocument/2006/relationships/image" Target="../media/image324.png"/><Relationship Id="rId1" Type="http://schemas.openxmlformats.org/officeDocument/2006/relationships/slideLayout" Target="../slideLayouts/slideLayout85.xml"/><Relationship Id="rId6" Type="http://schemas.openxmlformats.org/officeDocument/2006/relationships/image" Target="../media/image3270.png"/><Relationship Id="rId11" Type="http://schemas.openxmlformats.org/officeDocument/2006/relationships/image" Target="../media/image490.png"/><Relationship Id="rId5" Type="http://schemas.openxmlformats.org/officeDocument/2006/relationships/image" Target="../media/image326.png"/><Relationship Id="rId10" Type="http://schemas.openxmlformats.org/officeDocument/2006/relationships/image" Target="../media/image338.png"/><Relationship Id="rId4" Type="http://schemas.openxmlformats.org/officeDocument/2006/relationships/image" Target="../media/image325.png"/><Relationship Id="rId9" Type="http://schemas.openxmlformats.org/officeDocument/2006/relationships/image" Target="../media/image3300.png"/></Relationships>
</file>

<file path=ppt/slides/_rels/slide296.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23.png"/><Relationship Id="rId1" Type="http://schemas.openxmlformats.org/officeDocument/2006/relationships/slideLayout" Target="../slideLayouts/slideLayout85.xml"/><Relationship Id="rId6" Type="http://schemas.openxmlformats.org/officeDocument/2006/relationships/image" Target="../media/image331.png"/><Relationship Id="rId5" Type="http://schemas.openxmlformats.org/officeDocument/2006/relationships/image" Target="../media/image330.png"/><Relationship Id="rId4" Type="http://schemas.openxmlformats.org/officeDocument/2006/relationships/image" Target="../media/image341.png"/></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98.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23.png"/></Relationships>
</file>

<file path=ppt/slides/_rels/slide299.xml.rels><?xml version="1.0" encoding="UTF-8" standalone="yes"?>
<Relationships xmlns="http://schemas.openxmlformats.org/package/2006/relationships"><Relationship Id="rId8" Type="http://schemas.openxmlformats.org/officeDocument/2006/relationships/image" Target="../media/image346.png"/><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11" Type="http://schemas.openxmlformats.org/officeDocument/2006/relationships/image" Target="../media/image347.png"/><Relationship Id="rId5" Type="http://schemas.openxmlformats.org/officeDocument/2006/relationships/image" Target="../media/image343.png"/><Relationship Id="rId10" Type="http://schemas.openxmlformats.org/officeDocument/2006/relationships/hyperlink" Target="https://archive.ics.uci.edu/dataset/53/iris" TargetMode="External"/><Relationship Id="rId4" Type="http://schemas.openxmlformats.org/officeDocument/2006/relationships/image" Target="../media/image323.png"/><Relationship Id="rId9" Type="http://schemas.openxmlformats.org/officeDocument/2006/relationships/hyperlink" Target="https://ai.it.jyu.fi/experiments/NSX-pipeline/" TargetMode="External"/></Relationships>
</file>

<file path=ppt/slides/_rels/slide300.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23.png"/></Relationships>
</file>

<file path=ppt/slides/_rels/slide301.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23.png"/></Relationships>
</file>

<file path=ppt/slides/_rels/slide302.xml.rels><?xml version="1.0" encoding="UTF-8" standalone="yes"?>
<Relationships xmlns="http://schemas.openxmlformats.org/package/2006/relationships"><Relationship Id="rId8" Type="http://schemas.openxmlformats.org/officeDocument/2006/relationships/image" Target="../media/image3160.png"/><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23.png"/></Relationships>
</file>

<file path=ppt/slides/_rels/slide303.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345.png"/><Relationship Id="rId2" Type="http://schemas.openxmlformats.org/officeDocument/2006/relationships/image" Target="../media/image342.png"/><Relationship Id="rId1" Type="http://schemas.openxmlformats.org/officeDocument/2006/relationships/slideLayout" Target="../slideLayouts/slideLayout85.xml"/><Relationship Id="rId6" Type="http://schemas.openxmlformats.org/officeDocument/2006/relationships/image" Target="../media/image344.png"/><Relationship Id="rId5" Type="http://schemas.openxmlformats.org/officeDocument/2006/relationships/image" Target="../media/image343.png"/><Relationship Id="rId4" Type="http://schemas.openxmlformats.org/officeDocument/2006/relationships/image" Target="../media/image323.png"/></Relationships>
</file>

<file path=ppt/slides/_rels/slide304.xml.rels><?xml version="1.0" encoding="UTF-8" standalone="yes"?>
<Relationships xmlns="http://schemas.openxmlformats.org/package/2006/relationships"><Relationship Id="rId3" Type="http://schemas.openxmlformats.org/officeDocument/2006/relationships/hyperlink" Target="http://ai.it.jyu.fi/vagan/ontologies/2024/SWRL.owl" TargetMode="External"/><Relationship Id="rId2" Type="http://schemas.openxmlformats.org/officeDocument/2006/relationships/image" Target="../media/image348.png"/><Relationship Id="rId1" Type="http://schemas.openxmlformats.org/officeDocument/2006/relationships/slideLayout" Target="../slideLayouts/slideLayout85.xml"/><Relationship Id="rId4" Type="http://schemas.openxmlformats.org/officeDocument/2006/relationships/image" Target="../media/image349.png"/></Relationships>
</file>

<file path=ppt/slides/_rels/slide305.xml.rels><?xml version="1.0" encoding="UTF-8" standalone="yes"?>
<Relationships xmlns="http://schemas.openxmlformats.org/package/2006/relationships"><Relationship Id="rId3" Type="http://schemas.openxmlformats.org/officeDocument/2006/relationships/hyperlink" Target="http://ai.it.jyu.fi/vagan/ontologies/2024/SWRL.owl" TargetMode="External"/><Relationship Id="rId2" Type="http://schemas.openxmlformats.org/officeDocument/2006/relationships/image" Target="../media/image350.png"/><Relationship Id="rId1" Type="http://schemas.openxmlformats.org/officeDocument/2006/relationships/slideLayout" Target="../slideLayouts/slideLayout85.xml"/></Relationships>
</file>

<file path=ppt/slides/_rels/slide306.xml.rels><?xml version="1.0" encoding="UTF-8" standalone="yes"?>
<Relationships xmlns="http://schemas.openxmlformats.org/package/2006/relationships"><Relationship Id="rId3" Type="http://schemas.openxmlformats.org/officeDocument/2006/relationships/hyperlink" Target="http://ai.it.jyu.fi/vagan/ontologies/2024/SWRL_4.owl" TargetMode="External"/><Relationship Id="rId2" Type="http://schemas.openxmlformats.org/officeDocument/2006/relationships/image" Target="../media/image351.png"/><Relationship Id="rId1" Type="http://schemas.openxmlformats.org/officeDocument/2006/relationships/slideLayout" Target="../slideLayouts/slideLayout85.xml"/><Relationship Id="rId4" Type="http://schemas.openxmlformats.org/officeDocument/2006/relationships/image" Target="../media/image349.png"/></Relationships>
</file>

<file path=ppt/slides/_rels/slide307.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1.png"/><Relationship Id="rId1" Type="http://schemas.openxmlformats.org/officeDocument/2006/relationships/slideLayout" Target="../slideLayouts/slideLayout85.xml"/></Relationships>
</file>

<file path=ppt/slides/_rels/slide308.xml.rels><?xml version="1.0" encoding="UTF-8" standalone="yes"?>
<Relationships xmlns="http://schemas.openxmlformats.org/package/2006/relationships"><Relationship Id="rId2" Type="http://schemas.openxmlformats.org/officeDocument/2006/relationships/image" Target="../media/image352.png"/><Relationship Id="rId1" Type="http://schemas.openxmlformats.org/officeDocument/2006/relationships/slideLayout" Target="../slideLayouts/slideLayout85.xml"/></Relationships>
</file>

<file path=ppt/slides/_rels/slide309.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3.png"/><Relationship Id="rId1" Type="http://schemas.openxmlformats.org/officeDocument/2006/relationships/slideLayout" Target="../slideLayouts/slideLayout85.xml"/><Relationship Id="rId6" Type="http://schemas.openxmlformats.org/officeDocument/2006/relationships/image" Target="../media/image357.png"/><Relationship Id="rId5" Type="http://schemas.openxmlformats.org/officeDocument/2006/relationships/image" Target="../media/image356.png"/><Relationship Id="rId4" Type="http://schemas.openxmlformats.org/officeDocument/2006/relationships/image" Target="../media/image355.png"/></Relationships>
</file>

<file path=ppt/slides/_rels/slide310.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image" Target="../media/image358.png"/><Relationship Id="rId1" Type="http://schemas.openxmlformats.org/officeDocument/2006/relationships/slideLayout" Target="../slideLayouts/slideLayout85.xml"/><Relationship Id="rId4" Type="http://schemas.openxmlformats.org/officeDocument/2006/relationships/image" Target="../media/image354.png"/></Relationships>
</file>

<file path=ppt/slides/_rels/slide311.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85.xml"/><Relationship Id="rId4" Type="http://schemas.openxmlformats.org/officeDocument/2006/relationships/image" Target="../media/image361.png"/></Relationships>
</file>

<file path=ppt/slides/_rels/slide312.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85.xml"/><Relationship Id="rId4" Type="http://schemas.openxmlformats.org/officeDocument/2006/relationships/image" Target="../media/image322.png"/></Relationships>
</file>

<file path=ppt/slides/_rels/slide313.xml.rels><?xml version="1.0" encoding="UTF-8" standalone="yes"?>
<Relationships xmlns="http://schemas.openxmlformats.org/package/2006/relationships"><Relationship Id="rId3" Type="http://schemas.openxmlformats.org/officeDocument/2006/relationships/image" Target="../media/image364.png"/><Relationship Id="rId2" Type="http://schemas.openxmlformats.org/officeDocument/2006/relationships/image" Target="../media/image362.png"/><Relationship Id="rId1" Type="http://schemas.openxmlformats.org/officeDocument/2006/relationships/slideLayout" Target="../slideLayouts/slideLayout85.xml"/></Relationships>
</file>

<file path=ppt/slides/_rels/slide314.xml.rels><?xml version="1.0" encoding="UTF-8" standalone="yes"?>
<Relationships xmlns="http://schemas.openxmlformats.org/package/2006/relationships"><Relationship Id="rId3" Type="http://schemas.openxmlformats.org/officeDocument/2006/relationships/image" Target="../media/image365.png"/><Relationship Id="rId2" Type="http://schemas.openxmlformats.org/officeDocument/2006/relationships/image" Target="../media/image362.png"/><Relationship Id="rId1" Type="http://schemas.openxmlformats.org/officeDocument/2006/relationships/slideLayout" Target="../slideLayouts/slideLayout85.xml"/><Relationship Id="rId6" Type="http://schemas.openxmlformats.org/officeDocument/2006/relationships/hyperlink" Target="http://ai.it.jyu.fi/vagan/ontologies/2024/SWRL.owl" TargetMode="External"/><Relationship Id="rId5" Type="http://schemas.openxmlformats.org/officeDocument/2006/relationships/hyperlink" Target="http://ai.it.jyu.fi/vagan/ontologies/2024/SWRL_4.owl" TargetMode="External"/><Relationship Id="rId4" Type="http://schemas.openxmlformats.org/officeDocument/2006/relationships/hyperlink" Target="https://ai.it.jyu.fi/experiments/NSX-pipeline/" TargetMode="External"/></Relationships>
</file>

<file path=ppt/slides/_rels/slide315.xml.rels><?xml version="1.0" encoding="UTF-8" standalone="yes"?>
<Relationships xmlns="http://schemas.openxmlformats.org/package/2006/relationships"><Relationship Id="rId3" Type="http://schemas.openxmlformats.org/officeDocument/2006/relationships/hyperlink" Target="https://ai.it.jyu.fi/ISM-2025-NN-SWRL.pptx" TargetMode="External"/><Relationship Id="rId7" Type="http://schemas.openxmlformats.org/officeDocument/2006/relationships/hyperlink" Target="https://ai.it.jyu.fi/ISM-2025-NN-SWRL.wav" TargetMode="External"/><Relationship Id="rId2" Type="http://schemas.openxmlformats.org/officeDocument/2006/relationships/image" Target="../media/image366.png"/><Relationship Id="rId1" Type="http://schemas.openxmlformats.org/officeDocument/2006/relationships/slideLayout" Target="../slideLayouts/slideLayout85.xml"/><Relationship Id="rId6" Type="http://schemas.openxmlformats.org/officeDocument/2006/relationships/image" Target="../media/image321.gif"/><Relationship Id="rId5" Type="http://schemas.openxmlformats.org/officeDocument/2006/relationships/image" Target="../media/image320.gif"/><Relationship Id="rId4" Type="http://schemas.openxmlformats.org/officeDocument/2006/relationships/hyperlink" Target="mailto:vagan.terziyan@jyu.fi" TargetMode="External"/></Relationships>
</file>

<file path=ppt/slides/_rels/slide316.xml.rels><?xml version="1.0" encoding="UTF-8" standalone="yes"?>
<Relationships xmlns="http://schemas.openxmlformats.org/package/2006/relationships"><Relationship Id="rId3" Type="http://schemas.openxmlformats.org/officeDocument/2006/relationships/image" Target="../media/image368.jpeg"/><Relationship Id="rId2" Type="http://schemas.openxmlformats.org/officeDocument/2006/relationships/image" Target="../media/image367.png"/><Relationship Id="rId1" Type="http://schemas.openxmlformats.org/officeDocument/2006/relationships/slideLayout" Target="../slideLayouts/slideLayout85.xml"/><Relationship Id="rId5" Type="http://schemas.openxmlformats.org/officeDocument/2006/relationships/image" Target="../media/image25.png"/><Relationship Id="rId4" Type="http://schemas.openxmlformats.org/officeDocument/2006/relationships/slide" Target="slide14.xml"/></Relationships>
</file>

<file path=ppt/slides/_rels/slide317.xml.rels><?xml version="1.0" encoding="UTF-8" standalone="yes"?>
<Relationships xmlns="http://schemas.openxmlformats.org/package/2006/relationships"><Relationship Id="rId2" Type="http://schemas.openxmlformats.org/officeDocument/2006/relationships/hyperlink" Target="http://sparql.org/sparql.html" TargetMode="External"/><Relationship Id="rId1" Type="http://schemas.openxmlformats.org/officeDocument/2006/relationships/slideLayout" Target="../slideLayouts/slideLayout63.xml"/></Relationships>
</file>

<file path=ppt/slides/_rels/slide318.xml.rels><?xml version="1.0" encoding="UTF-8" standalone="yes"?>
<Relationships xmlns="http://schemas.openxmlformats.org/package/2006/relationships"><Relationship Id="rId2" Type="http://schemas.openxmlformats.org/officeDocument/2006/relationships/hyperlink" Target="http://sparql.org/sparql.html" TargetMode="External"/><Relationship Id="rId1" Type="http://schemas.openxmlformats.org/officeDocument/2006/relationships/slideLayout" Target="../slideLayouts/slideLayout63.xml"/></Relationships>
</file>

<file path=ppt/slides/_rels/slide319.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369.gif"/><Relationship Id="rId1" Type="http://schemas.openxmlformats.org/officeDocument/2006/relationships/slideLayout" Target="../slideLayouts/slideLayout7.xml"/><Relationship Id="rId4" Type="http://schemas.openxmlformats.org/officeDocument/2006/relationships/image" Target="../media/image26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9273" y="3461672"/>
            <a:ext cx="9124727" cy="1779083"/>
          </a:xfrm>
        </p:spPr>
        <p:txBody>
          <a:bodyPr/>
          <a:lstStyle/>
          <a:p>
            <a:pPr eaLnBrk="1" hangingPunct="1">
              <a:defRPr/>
            </a:pPr>
            <a:r>
              <a:rPr lang="en-US" b="1" dirty="0">
                <a:solidFill>
                  <a:schemeClr val="accent2"/>
                </a:solidFill>
                <a:effectLst>
                  <a:outerShdw blurRad="38100" dist="38100" dir="2700000" algn="tl">
                    <a:srgbClr val="C0C0C0"/>
                  </a:outerShdw>
                </a:effectLst>
              </a:rPr>
              <a:t>Knowledge Extraction from Web:</a:t>
            </a:r>
            <a:br>
              <a:rPr lang="en-US" b="1" dirty="0">
                <a:solidFill>
                  <a:schemeClr val="accent2"/>
                </a:solidFill>
                <a:effectLst>
                  <a:outerShdw blurRad="38100" dist="38100" dir="2700000" algn="tl">
                    <a:srgbClr val="C0C0C0"/>
                  </a:outerShdw>
                </a:effectLst>
              </a:rPr>
            </a:br>
            <a:br>
              <a:rPr lang="en-US" sz="1000" b="1" dirty="0">
                <a:solidFill>
                  <a:schemeClr val="accent2"/>
                </a:solidFill>
                <a:effectLst>
                  <a:outerShdw blurRad="38100" dist="38100" dir="2700000" algn="tl">
                    <a:srgbClr val="C0C0C0"/>
                  </a:outerShdw>
                </a:effectLst>
                <a:latin typeface="Microsoft Sans Serif" pitchFamily="34" charset="0"/>
              </a:rPr>
            </a:br>
            <a:r>
              <a:rPr lang="en-US" sz="1600" b="1" dirty="0">
                <a:solidFill>
                  <a:schemeClr val="accent2"/>
                </a:solidFill>
                <a:effectLst>
                  <a:outerShdw blurRad="38100" dist="38100" dir="2700000" algn="tl">
                    <a:srgbClr val="C0C0C0"/>
                  </a:outerShdw>
                </a:effectLst>
                <a:latin typeface="+mn-lt"/>
              </a:rPr>
              <a:t>“Web-based knowledge mining methods” </a:t>
            </a:r>
            <a:r>
              <a:rPr lang="uk-UA" sz="1600" b="1" noProof="0" dirty="0">
                <a:solidFill>
                  <a:schemeClr val="accent2"/>
                </a:solidFill>
                <a:effectLst>
                  <a:outerShdw blurRad="38100" dist="38100" dir="2700000" algn="tl">
                    <a:srgbClr val="C0C0C0"/>
                  </a:outerShdw>
                </a:effectLst>
                <a:latin typeface="+mn-lt"/>
              </a:rPr>
              <a:t>(“Методи видобування знань із веб-простору”)</a:t>
            </a:r>
            <a:br>
              <a:rPr lang="en-US" sz="1600" b="1" dirty="0">
                <a:solidFill>
                  <a:schemeClr val="accent2"/>
                </a:solidFill>
                <a:effectLst>
                  <a:outerShdw blurRad="38100" dist="38100" dir="2700000" algn="tl">
                    <a:srgbClr val="C0C0C0"/>
                  </a:outerShdw>
                </a:effectLst>
                <a:latin typeface="+mn-lt"/>
              </a:rPr>
            </a:br>
            <a:br>
              <a:rPr lang="en-US" sz="1600" b="1" dirty="0">
                <a:solidFill>
                  <a:schemeClr val="accent2"/>
                </a:solidFill>
                <a:effectLst>
                  <a:outerShdw blurRad="38100" dist="38100" dir="2700000" algn="tl">
                    <a:srgbClr val="C0C0C0"/>
                  </a:outerShdw>
                </a:effectLst>
                <a:latin typeface="+mn-lt"/>
              </a:rPr>
            </a:br>
            <a:r>
              <a:rPr lang="en-US" sz="2400" b="1" dirty="0">
                <a:solidFill>
                  <a:srgbClr val="996633"/>
                </a:solidFill>
                <a:effectLst>
                  <a:outerShdw blurRad="38100" dist="38100" dir="2700000" algn="tl">
                    <a:srgbClr val="C0C0C0"/>
                  </a:outerShdw>
                </a:effectLst>
                <a:latin typeface="Courier New" pitchFamily="49" charset="0"/>
              </a:rPr>
              <a:t>‒ examples of knowledge graph construction</a:t>
            </a:r>
          </a:p>
        </p:txBody>
      </p:sp>
      <p:sp>
        <p:nvSpPr>
          <p:cNvPr id="83972" name="Rectangle 3"/>
          <p:cNvSpPr>
            <a:spLocks noGrp="1" noChangeArrowheads="1"/>
          </p:cNvSpPr>
          <p:nvPr>
            <p:ph type="subTitle" idx="1"/>
          </p:nvPr>
        </p:nvSpPr>
        <p:spPr>
          <a:xfrm>
            <a:off x="1881199" y="5344413"/>
            <a:ext cx="5400675" cy="533400"/>
          </a:xfrm>
        </p:spPr>
        <p:txBody>
          <a:bodyPr/>
          <a:lstStyle/>
          <a:p>
            <a:pPr eaLnBrk="1" hangingPunct="1"/>
            <a:r>
              <a:rPr lang="en-US" altLang="en-US" b="1" dirty="0">
                <a:solidFill>
                  <a:srgbClr val="993300"/>
                </a:solidFill>
              </a:rPr>
              <a:t>Vagan Terziyan</a:t>
            </a:r>
          </a:p>
        </p:txBody>
      </p:sp>
      <p:sp>
        <p:nvSpPr>
          <p:cNvPr id="83973" name="Rectangle 5"/>
          <p:cNvSpPr>
            <a:spLocks noChangeArrowheads="1"/>
          </p:cNvSpPr>
          <p:nvPr/>
        </p:nvSpPr>
        <p:spPr bwMode="auto">
          <a:xfrm>
            <a:off x="0" y="6448499"/>
            <a:ext cx="9144000" cy="36513"/>
          </a:xfrm>
          <a:prstGeom prst="rect">
            <a:avLst/>
          </a:prstGeom>
          <a:solidFill>
            <a:srgbClr val="8DA2B7">
              <a:alpha val="50195"/>
            </a:srgbClr>
          </a:solidFill>
          <a:ln w="3175">
            <a:solidFill>
              <a:srgbClr val="80808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83974" name="Text Box 6"/>
          <p:cNvSpPr txBox="1">
            <a:spLocks noChangeArrowheads="1"/>
          </p:cNvSpPr>
          <p:nvPr/>
        </p:nvSpPr>
        <p:spPr bwMode="auto">
          <a:xfrm>
            <a:off x="1020305" y="6491288"/>
            <a:ext cx="7122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1800" dirty="0">
                <a:latin typeface="Times New Roman" pitchFamily="18" charset="0"/>
              </a:rPr>
              <a:t>Kharkiv National University of Radioelectronics // University of </a:t>
            </a:r>
            <a:r>
              <a:rPr lang="fi-FI" sz="1800" noProof="0" dirty="0">
                <a:latin typeface="Times New Roman" pitchFamily="18" charset="0"/>
              </a:rPr>
              <a:t>Jyväskylä</a:t>
            </a:r>
            <a:endParaRPr lang="en-GB" altLang="en-US" sz="1800" dirty="0">
              <a:latin typeface="Times New Roman" pitchFamily="18" charset="0"/>
            </a:endParaRPr>
          </a:p>
        </p:txBody>
      </p:sp>
      <p:grpSp>
        <p:nvGrpSpPr>
          <p:cNvPr id="4" name="Group 3">
            <a:extLst>
              <a:ext uri="{FF2B5EF4-FFF2-40B4-BE49-F238E27FC236}">
                <a16:creationId xmlns:a16="http://schemas.microsoft.com/office/drawing/2014/main" id="{767970B0-E8A4-DFD1-066C-199136378F7A}"/>
              </a:ext>
            </a:extLst>
          </p:cNvPr>
          <p:cNvGrpSpPr/>
          <p:nvPr/>
        </p:nvGrpSpPr>
        <p:grpSpPr>
          <a:xfrm>
            <a:off x="107504" y="682924"/>
            <a:ext cx="8940864" cy="2422226"/>
            <a:chOff x="107504" y="682924"/>
            <a:chExt cx="8940864" cy="2422226"/>
          </a:xfrm>
        </p:grpSpPr>
        <p:pic>
          <p:nvPicPr>
            <p:cNvPr id="83975" name="Picture 7" descr="netViz support dr.diagram book"/>
            <p:cNvPicPr>
              <a:picLocks noChangeAspect="1" noChangeArrowheads="1"/>
            </p:cNvPicPr>
            <p:nvPr/>
          </p:nvPicPr>
          <p:blipFill>
            <a:blip r:embed="rId3">
              <a:clrChange>
                <a:clrFrom>
                  <a:srgbClr val="FFFFFF"/>
                </a:clrFrom>
                <a:clrTo>
                  <a:srgbClr val="FFFFFF">
                    <a:alpha val="0"/>
                  </a:srgbClr>
                </a:clrTo>
              </a:clrChange>
              <a:lum bright="58000" contrast="26000"/>
              <a:grayscl/>
              <a:extLst>
                <a:ext uri="{28A0092B-C50C-407E-A947-70E740481C1C}">
                  <a14:useLocalDpi xmlns:a14="http://schemas.microsoft.com/office/drawing/2010/main" val="0"/>
                </a:ext>
              </a:extLst>
            </a:blip>
            <a:srcRect/>
            <a:stretch>
              <a:fillRect/>
            </a:stretch>
          </p:blipFill>
          <p:spPr bwMode="auto">
            <a:xfrm>
              <a:off x="5627268" y="685800"/>
              <a:ext cx="3189288" cy="2419350"/>
            </a:xfrm>
            <a:prstGeom prst="rect">
              <a:avLst/>
            </a:prstGeom>
            <a:noFill/>
            <a:ln>
              <a:noFill/>
            </a:ln>
            <a:effectLst>
              <a:outerShdw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12" descr="hu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993" y="836613"/>
              <a:ext cx="3635375"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3CA66EE-0F6E-6981-F379-231BA9A43CA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7504" y="682924"/>
              <a:ext cx="5184576" cy="231856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76B4A8-02B8-DB08-08BB-A105ED4A77A6}"/>
              </a:ext>
            </a:extLst>
          </p:cNvPr>
          <p:cNvSpPr/>
          <p:nvPr/>
        </p:nvSpPr>
        <p:spPr>
          <a:xfrm>
            <a:off x="0" y="24063"/>
            <a:ext cx="9144000" cy="1300356"/>
          </a:xfrm>
          <a:prstGeom prst="rect">
            <a:avLst/>
          </a:prstGeom>
          <a:solidFill>
            <a:srgbClr val="DAE2E7"/>
          </a:solidFill>
        </p:spPr>
        <p:txBody>
          <a:bodyPr wrap="square" lIns="68580" tIns="34290" rIns="68580" bIns="34290">
            <a:spAutoFit/>
          </a:bodyPr>
          <a:lstStyle/>
          <a:p>
            <a:pPr algn="ctr" defTabSz="685800" fontAlgn="auto">
              <a:spcBef>
                <a:spcPts val="0"/>
              </a:spcBef>
              <a:spcAft>
                <a:spcPts val="0"/>
              </a:spcAft>
              <a:defRPr/>
            </a:pPr>
            <a:r>
              <a:rPr lang="en-US" sz="4000" b="1" i="0"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Just for fun: Let us first watch a short (AI-designed</a:t>
            </a:r>
            <a:r>
              <a:rPr lang="en-US" sz="4000" b="1"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 video about </a:t>
            </a:r>
            <a:r>
              <a:rPr lang="en-US" sz="4000" b="1" i="0"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this presentation</a:t>
            </a:r>
          </a:p>
        </p:txBody>
      </p:sp>
      <p:pic>
        <p:nvPicPr>
          <p:cNvPr id="3" name="Knowledge_Extraction_from _Web__SHORT">
            <a:hlinkClick r:id="" action="ppaction://media"/>
            <a:extLst>
              <a:ext uri="{FF2B5EF4-FFF2-40B4-BE49-F238E27FC236}">
                <a16:creationId xmlns:a16="http://schemas.microsoft.com/office/drawing/2014/main" id="{D971D671-8AF9-377C-9D45-BBF95180FBC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3" y="1314447"/>
            <a:ext cx="9108504" cy="5143500"/>
          </a:xfrm>
          <a:prstGeom prst="rect">
            <a:avLst/>
          </a:prstGeom>
          <a:ln w="38100">
            <a:solidFill>
              <a:schemeClr val="tx1"/>
            </a:solidFill>
          </a:ln>
        </p:spPr>
      </p:pic>
    </p:spTree>
    <p:extLst>
      <p:ext uri="{BB962C8B-B14F-4D97-AF65-F5344CB8AC3E}">
        <p14:creationId xmlns:p14="http://schemas.microsoft.com/office/powerpoint/2010/main" val="309535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1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5695E4-D16B-14DD-0FCF-79C469221AA3}"/>
              </a:ext>
            </a:extLst>
          </p:cNvPr>
          <p:cNvPicPr>
            <a:picLocks noChangeAspect="1"/>
          </p:cNvPicPr>
          <p:nvPr/>
        </p:nvPicPr>
        <p:blipFill>
          <a:blip r:embed="rId2"/>
          <a:stretch>
            <a:fillRect/>
          </a:stretch>
        </p:blipFill>
        <p:spPr>
          <a:xfrm>
            <a:off x="80729" y="3015531"/>
            <a:ext cx="3723246" cy="2224639"/>
          </a:xfrm>
          <a:prstGeom prst="rect">
            <a:avLst/>
          </a:prstGeom>
        </p:spPr>
      </p:pic>
      <p:pic>
        <p:nvPicPr>
          <p:cNvPr id="7" name="Picture 6">
            <a:extLst>
              <a:ext uri="{FF2B5EF4-FFF2-40B4-BE49-F238E27FC236}">
                <a16:creationId xmlns:a16="http://schemas.microsoft.com/office/drawing/2014/main" id="{41F5FFF1-30F8-0D36-5896-61440C0C60E0}"/>
              </a:ext>
            </a:extLst>
          </p:cNvPr>
          <p:cNvPicPr>
            <a:picLocks noChangeAspect="1"/>
          </p:cNvPicPr>
          <p:nvPr/>
        </p:nvPicPr>
        <p:blipFill>
          <a:blip r:embed="rId3"/>
          <a:stretch>
            <a:fillRect/>
          </a:stretch>
        </p:blipFill>
        <p:spPr>
          <a:xfrm>
            <a:off x="3826949" y="2590599"/>
            <a:ext cx="5199019" cy="2911450"/>
          </a:xfrm>
          <a:prstGeom prst="rect">
            <a:avLst/>
          </a:prstGeom>
        </p:spPr>
      </p:pic>
      <p:pic>
        <p:nvPicPr>
          <p:cNvPr id="9" name="Picture 8">
            <a:extLst>
              <a:ext uri="{FF2B5EF4-FFF2-40B4-BE49-F238E27FC236}">
                <a16:creationId xmlns:a16="http://schemas.microsoft.com/office/drawing/2014/main" id="{30E11B88-5786-2274-CDD3-B2AF5CDEABBD}"/>
              </a:ext>
            </a:extLst>
          </p:cNvPr>
          <p:cNvPicPr>
            <a:picLocks noChangeAspect="1"/>
          </p:cNvPicPr>
          <p:nvPr/>
        </p:nvPicPr>
        <p:blipFill>
          <a:blip r:embed="rId4"/>
          <a:stretch>
            <a:fillRect/>
          </a:stretch>
        </p:blipFill>
        <p:spPr>
          <a:xfrm>
            <a:off x="11444" y="1558967"/>
            <a:ext cx="9144000" cy="994986"/>
          </a:xfrm>
          <a:prstGeom prst="rect">
            <a:avLst/>
          </a:prstGeom>
        </p:spPr>
      </p:pic>
      <p:sp>
        <p:nvSpPr>
          <p:cNvPr id="10" name="Rectangle 2">
            <a:extLst>
              <a:ext uri="{FF2B5EF4-FFF2-40B4-BE49-F238E27FC236}">
                <a16:creationId xmlns:a16="http://schemas.microsoft.com/office/drawing/2014/main" id="{DC9F1D68-1689-DFB8-F842-6464DD57951D}"/>
              </a:ext>
            </a:extLst>
          </p:cNvPr>
          <p:cNvSpPr>
            <a:spLocks noGrp="1" noChangeArrowheads="1"/>
          </p:cNvSpPr>
          <p:nvPr>
            <p:ph type="title"/>
          </p:nvPr>
        </p:nvSpPr>
        <p:spPr>
          <a:xfrm>
            <a:off x="539552" y="447507"/>
            <a:ext cx="8208912" cy="620713"/>
          </a:xfrm>
        </p:spPr>
        <p:txBody>
          <a:bodyPr/>
          <a:lstStyle/>
          <a:p>
            <a:pPr eaLnBrk="1" hangingPunct="1">
              <a:defRPr/>
            </a:pPr>
            <a:r>
              <a:rPr lang="en-US" sz="4000" b="1" dirty="0">
                <a:solidFill>
                  <a:srgbClr val="006699"/>
                </a:solidFill>
                <a:effectLst>
                  <a:outerShdw blurRad="38100" dist="38100" dir="2700000" algn="tl">
                    <a:srgbClr val="C0C0C0"/>
                  </a:outerShdw>
                </a:effectLst>
                <a:latin typeface="Times New Roman" pitchFamily="18" charset="0"/>
              </a:rPr>
              <a:t>Our objective is NOT Web Mining!</a:t>
            </a:r>
          </a:p>
        </p:txBody>
      </p:sp>
      <p:sp>
        <p:nvSpPr>
          <p:cNvPr id="2" name="Multiplication Sign 1">
            <a:extLst>
              <a:ext uri="{FF2B5EF4-FFF2-40B4-BE49-F238E27FC236}">
                <a16:creationId xmlns:a16="http://schemas.microsoft.com/office/drawing/2014/main" id="{8A4898BB-41FD-4B04-92CB-4E36A23D0568}"/>
              </a:ext>
            </a:extLst>
          </p:cNvPr>
          <p:cNvSpPr/>
          <p:nvPr/>
        </p:nvSpPr>
        <p:spPr bwMode="auto">
          <a:xfrm>
            <a:off x="691046" y="0"/>
            <a:ext cx="7727830" cy="6857999"/>
          </a:xfrm>
          <a:prstGeom prst="mathMultiply">
            <a:avLst>
              <a:gd name="adj1" fmla="val 1908"/>
            </a:avLst>
          </a:prstGeom>
          <a:solidFill>
            <a:srgbClr val="E00000">
              <a:alpha val="32000"/>
            </a:srgbClr>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1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80400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data to a knowledge graph&#10;&#10;AI-generated content may be incorrect.">
            <a:extLst>
              <a:ext uri="{FF2B5EF4-FFF2-40B4-BE49-F238E27FC236}">
                <a16:creationId xmlns:a16="http://schemas.microsoft.com/office/drawing/2014/main" id="{990C3F0F-41CA-8888-04DF-C926DB98BC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47" y="1318341"/>
            <a:ext cx="9036496" cy="5043626"/>
          </a:xfrm>
          <a:prstGeom prst="rect">
            <a:avLst/>
          </a:prstGeom>
          <a:ln w="38100">
            <a:solidFill>
              <a:schemeClr val="tx1"/>
            </a:solidFill>
          </a:ln>
        </p:spPr>
      </p:pic>
      <p:sp>
        <p:nvSpPr>
          <p:cNvPr id="6" name="Rectangle 5">
            <a:extLst>
              <a:ext uri="{FF2B5EF4-FFF2-40B4-BE49-F238E27FC236}">
                <a16:creationId xmlns:a16="http://schemas.microsoft.com/office/drawing/2014/main" id="{ED534820-8575-C33F-83C0-583B36D504E2}"/>
              </a:ext>
            </a:extLst>
          </p:cNvPr>
          <p:cNvSpPr/>
          <p:nvPr/>
        </p:nvSpPr>
        <p:spPr>
          <a:xfrm>
            <a:off x="0" y="152399"/>
            <a:ext cx="9144000" cy="807913"/>
          </a:xfrm>
          <a:prstGeom prst="rect">
            <a:avLst/>
          </a:prstGeom>
          <a:solidFill>
            <a:srgbClr val="DAE2E7"/>
          </a:solidFill>
        </p:spPr>
        <p:txBody>
          <a:bodyPr wrap="square" lIns="68580" tIns="34290" rIns="68580" bIns="34290">
            <a:spAutoFit/>
          </a:bodyPr>
          <a:lstStyle/>
          <a:p>
            <a:pPr algn="ctr" defTabSz="685800" fontAlgn="auto">
              <a:spcBef>
                <a:spcPts val="0"/>
              </a:spcBef>
              <a:spcAft>
                <a:spcPts val="0"/>
              </a:spcAft>
              <a:defRPr/>
            </a:pPr>
            <a:r>
              <a:rPr lang="en-US" sz="4800" b="1" i="0"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What is this course actually about?</a:t>
            </a:r>
          </a:p>
        </p:txBody>
      </p:sp>
    </p:spTree>
    <p:extLst>
      <p:ext uri="{BB962C8B-B14F-4D97-AF65-F5344CB8AC3E}">
        <p14:creationId xmlns:p14="http://schemas.microsoft.com/office/powerpoint/2010/main" val="55033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20AB14-0B0A-69D1-2A03-DEB7E81CD204}"/>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359D4CC5-AB6C-8599-A30D-EDAA6444B1C9}"/>
              </a:ext>
            </a:extLst>
          </p:cNvPr>
          <p:cNvSpPr>
            <a:spLocks noGrp="1" noChangeArrowheads="1"/>
          </p:cNvSpPr>
          <p:nvPr>
            <p:ph type="title"/>
          </p:nvPr>
        </p:nvSpPr>
        <p:spPr>
          <a:xfrm>
            <a:off x="107504" y="25171"/>
            <a:ext cx="8928992" cy="1337836"/>
          </a:xfrm>
        </p:spPr>
        <p:txBody>
          <a:bodyPr/>
          <a:lstStyle/>
          <a:p>
            <a:pPr eaLnBrk="1" hangingPunct="1">
              <a:defRPr/>
            </a:pPr>
            <a:r>
              <a:rPr lang="en-US" sz="2800" b="1" dirty="0">
                <a:solidFill>
                  <a:srgbClr val="006699"/>
                </a:solidFill>
                <a:effectLst>
                  <a:outerShdw blurRad="38100" dist="38100" dir="2700000" algn="tl">
                    <a:srgbClr val="C0C0C0"/>
                  </a:outerShdw>
                </a:effectLst>
                <a:latin typeface="Times New Roman" pitchFamily="18" charset="0"/>
              </a:rPr>
              <a:t>Our objective is to learn how to extract structured information about </a:t>
            </a:r>
            <a:r>
              <a:rPr lang="en-US" sz="2800" b="1" dirty="0">
                <a:solidFill>
                  <a:srgbClr val="FF0000"/>
                </a:solidFill>
                <a:effectLst>
                  <a:outerShdw blurRad="38100" dist="38100" dir="2700000" algn="tl">
                    <a:srgbClr val="C0C0C0"/>
                  </a:outerShdw>
                </a:effectLst>
                <a:latin typeface="Times New Roman" pitchFamily="18" charset="0"/>
              </a:rPr>
              <a:t>target object (or a person)</a:t>
            </a:r>
            <a:r>
              <a:rPr lang="en-US" sz="2800" b="1" dirty="0">
                <a:solidFill>
                  <a:srgbClr val="006699"/>
                </a:solidFill>
                <a:effectLst>
                  <a:outerShdw blurRad="38100" dist="38100" dir="2700000" algn="tl">
                    <a:srgbClr val="C0C0C0"/>
                  </a:outerShdw>
                </a:effectLst>
                <a:latin typeface="Times New Roman" pitchFamily="18" charset="0"/>
              </a:rPr>
              <a:t> as a </a:t>
            </a:r>
            <a:r>
              <a:rPr lang="en-US" sz="2800" b="1" dirty="0">
                <a:solidFill>
                  <a:srgbClr val="FF0000"/>
                </a:solidFill>
                <a:effectLst>
                  <a:outerShdw blurRad="38100" dist="38100" dir="2700000" algn="tl">
                    <a:srgbClr val="C0C0C0"/>
                  </a:outerShdw>
                </a:effectLst>
                <a:latin typeface="Times New Roman" pitchFamily="18" charset="0"/>
              </a:rPr>
              <a:t>knowledge graph</a:t>
            </a:r>
          </a:p>
        </p:txBody>
      </p:sp>
      <p:grpSp>
        <p:nvGrpSpPr>
          <p:cNvPr id="8" name="Group 7">
            <a:extLst>
              <a:ext uri="{FF2B5EF4-FFF2-40B4-BE49-F238E27FC236}">
                <a16:creationId xmlns:a16="http://schemas.microsoft.com/office/drawing/2014/main" id="{EE8B0A2F-8649-7106-5FB2-5C956260324A}"/>
              </a:ext>
            </a:extLst>
          </p:cNvPr>
          <p:cNvGrpSpPr/>
          <p:nvPr/>
        </p:nvGrpSpPr>
        <p:grpSpPr>
          <a:xfrm>
            <a:off x="1115616" y="1412775"/>
            <a:ext cx="7144942" cy="5420055"/>
            <a:chOff x="1115616" y="1412775"/>
            <a:chExt cx="7144942" cy="5420055"/>
          </a:xfrm>
        </p:grpSpPr>
        <p:pic>
          <p:nvPicPr>
            <p:cNvPr id="4" name="Picture 7" descr="netViz support dr.diagram book">
              <a:extLst>
                <a:ext uri="{FF2B5EF4-FFF2-40B4-BE49-F238E27FC236}">
                  <a16:creationId xmlns:a16="http://schemas.microsoft.com/office/drawing/2014/main" id="{E3529861-9219-93D4-E899-D0B3792805A6}"/>
                </a:ext>
              </a:extLst>
            </p:cNvPr>
            <p:cNvPicPr>
              <a:picLocks noChangeAspect="1" noChangeArrowheads="1"/>
            </p:cNvPicPr>
            <p:nvPr/>
          </p:nvPicPr>
          <p:blipFill>
            <a:blip r:embed="rId2">
              <a:clrChange>
                <a:clrFrom>
                  <a:srgbClr val="FFFFFF"/>
                </a:clrFrom>
                <a:clrTo>
                  <a:srgbClr val="FFFFFF">
                    <a:alpha val="0"/>
                  </a:srgbClr>
                </a:clrTo>
              </a:clrChange>
              <a:lum bright="58000" contrast="26000"/>
              <a:grayscl/>
              <a:extLst>
                <a:ext uri="{28A0092B-C50C-407E-A947-70E740481C1C}">
                  <a14:useLocalDpi xmlns:a14="http://schemas.microsoft.com/office/drawing/2010/main" val="0"/>
                </a:ext>
              </a:extLst>
            </a:blip>
            <a:srcRect/>
            <a:stretch>
              <a:fillRect/>
            </a:stretch>
          </p:blipFill>
          <p:spPr bwMode="auto">
            <a:xfrm>
              <a:off x="1115616" y="1412775"/>
              <a:ext cx="7144942" cy="5420055"/>
            </a:xfrm>
            <a:prstGeom prst="rect">
              <a:avLst/>
            </a:prstGeom>
            <a:noFill/>
            <a:ln>
              <a:noFill/>
            </a:ln>
            <a:effectLst>
              <a:outerShdw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071D23F-6396-AAB7-40E3-F3DF04B0038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87625" y="1628800"/>
              <a:ext cx="4995898" cy="5047227"/>
            </a:xfrm>
            <a:prstGeom prst="rect">
              <a:avLst/>
            </a:prstGeom>
          </p:spPr>
        </p:pic>
        <p:sp>
          <p:nvSpPr>
            <p:cNvPr id="6" name="Oval 5">
              <a:extLst>
                <a:ext uri="{FF2B5EF4-FFF2-40B4-BE49-F238E27FC236}">
                  <a16:creationId xmlns:a16="http://schemas.microsoft.com/office/drawing/2014/main" id="{5419A15A-5C12-A9C4-DC18-7A73F26E8CD9}"/>
                </a:ext>
              </a:extLst>
            </p:cNvPr>
            <p:cNvSpPr/>
            <p:nvPr/>
          </p:nvSpPr>
          <p:spPr bwMode="auto">
            <a:xfrm>
              <a:off x="3361288" y="1897505"/>
              <a:ext cx="2520000" cy="25200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1400" b="0" i="0" u="none" strike="noStrike" cap="none" normalizeH="0" baseline="0">
                <a:ln>
                  <a:noFill/>
                </a:ln>
                <a:solidFill>
                  <a:schemeClr val="tx1"/>
                </a:solidFill>
                <a:effectLst/>
                <a:latin typeface="Arial" pitchFamily="34" charset="0"/>
              </a:endParaRPr>
            </a:p>
          </p:txBody>
        </p:sp>
        <p:pic>
          <p:nvPicPr>
            <p:cNvPr id="1026" name="Picture 2" descr="Gift Insanity Donald Trump Cartoon Illustration - 10 x 56mm (2.2 inches)  Multicolor Vinyl Stickers for Glass, Plastic, Metal, Porcelain :  Amazon.co.uk: Home &amp; Kitchen">
              <a:extLst>
                <a:ext uri="{FF2B5EF4-FFF2-40B4-BE49-F238E27FC236}">
                  <a16:creationId xmlns:a16="http://schemas.microsoft.com/office/drawing/2014/main" id="{47A89348-2028-F485-2817-68401C8107BE}"/>
                </a:ext>
              </a:extLst>
            </p:cNvPr>
            <p:cNvPicPr>
              <a:picLocks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9945" y="1879189"/>
              <a:ext cx="2628000" cy="2628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345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504" y="1024087"/>
            <a:ext cx="2969927" cy="2969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090814" y="8083"/>
            <a:ext cx="2073388" cy="746358"/>
          </a:xfrm>
          <a:prstGeom prst="rect">
            <a:avLst/>
          </a:prstGeom>
          <a:solidFill>
            <a:srgbClr val="DAE2E7"/>
          </a:solidFill>
        </p:spPr>
        <p:txBody>
          <a:bodyPr wrap="none" lIns="68580" tIns="34290" rIns="68580" bIns="34290">
            <a:spAutoFit/>
          </a:bodyPr>
          <a:lstStyle/>
          <a:p>
            <a:pPr algn="ctr" defTabSz="685800" fontAlgn="auto">
              <a:spcBef>
                <a:spcPts val="0"/>
              </a:spcBef>
              <a:spcAft>
                <a:spcPts val="0"/>
              </a:spcAft>
              <a:defRPr/>
            </a:pPr>
            <a:r>
              <a:rPr lang="en-US" sz="4400" b="1" i="0"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Lecturer</a:t>
            </a:r>
          </a:p>
        </p:txBody>
      </p:sp>
      <p:sp>
        <p:nvSpPr>
          <p:cNvPr id="7" name="Rectangle 6"/>
          <p:cNvSpPr/>
          <p:nvPr/>
        </p:nvSpPr>
        <p:spPr>
          <a:xfrm>
            <a:off x="616939" y="4004412"/>
            <a:ext cx="1891240" cy="392415"/>
          </a:xfrm>
          <a:prstGeom prst="rect">
            <a:avLst/>
          </a:prstGeom>
          <a:noFill/>
        </p:spPr>
        <p:txBody>
          <a:bodyPr wrap="square" lIns="68580" tIns="34290" rIns="68580" bIns="34290">
            <a:spAutoFit/>
          </a:bodyPr>
          <a:lstStyle/>
          <a:p>
            <a:pPr algn="ctr" defTabSz="685800" fontAlgn="auto">
              <a:spcBef>
                <a:spcPts val="0"/>
              </a:spcBef>
              <a:spcAft>
                <a:spcPts val="0"/>
              </a:spcAft>
              <a:defRPr/>
            </a:pPr>
            <a:r>
              <a:rPr lang="en-US" sz="2100" b="1" i="0" dirty="0">
                <a:ln w="0"/>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latin typeface="Calibri" panose="020F0502020204030204"/>
              </a:rPr>
              <a:t>Vagan Terziyan</a:t>
            </a:r>
          </a:p>
        </p:txBody>
      </p:sp>
      <p:sp>
        <p:nvSpPr>
          <p:cNvPr id="9" name="Rectangle 8"/>
          <p:cNvSpPr>
            <a:spLocks noChangeArrowheads="1"/>
          </p:cNvSpPr>
          <p:nvPr/>
        </p:nvSpPr>
        <p:spPr bwMode="auto">
          <a:xfrm>
            <a:off x="3203558" y="754210"/>
            <a:ext cx="5921288" cy="5987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marL="257175" indent="-257175" defTabSz="685800">
              <a:buClr>
                <a:srgbClr val="578963"/>
              </a:buClr>
              <a:buFont typeface="Wingdings" pitchFamily="2" charset="2"/>
              <a:buChar char="q"/>
              <a:defRPr/>
            </a:pPr>
            <a:r>
              <a:rPr lang="en-GB" altLang="en-US" sz="2400" b="1" i="0" dirty="0">
                <a:solidFill>
                  <a:srgbClr val="0033CC"/>
                </a:solidFill>
                <a:cs typeface="Arial" pitchFamily="34" charset="0"/>
                <a:hlinkClick r:id="rId3"/>
              </a:rPr>
              <a:t>Vagan Terziyan</a:t>
            </a:r>
            <a:endParaRPr lang="en-GB" altLang="en-US" sz="2400" i="0" dirty="0">
              <a:solidFill>
                <a:srgbClr val="0033CC"/>
              </a:solidFill>
              <a:cs typeface="Arial" pitchFamily="34" charset="0"/>
            </a:endParaRPr>
          </a:p>
          <a:p>
            <a:pPr marL="257175" indent="-257175" defTabSz="685800">
              <a:buClr>
                <a:srgbClr val="578963"/>
              </a:buClr>
              <a:buFont typeface="Wingdings" pitchFamily="2" charset="2"/>
              <a:buChar char="q"/>
              <a:defRPr/>
            </a:pPr>
            <a:r>
              <a:rPr lang="en-GB" altLang="en-US" sz="1800" dirty="0">
                <a:solidFill>
                  <a:srgbClr val="333333"/>
                </a:solidFill>
                <a:cs typeface="Arial" pitchFamily="34" charset="0"/>
                <a:hlinkClick r:id="rId4"/>
              </a:rPr>
              <a:t>Professor</a:t>
            </a:r>
            <a:r>
              <a:rPr lang="en-GB" altLang="en-US" sz="1800" dirty="0">
                <a:solidFill>
                  <a:srgbClr val="333333"/>
                </a:solidFill>
                <a:cs typeface="Arial" pitchFamily="34" charset="0"/>
              </a:rPr>
              <a:t>: </a:t>
            </a:r>
            <a:r>
              <a:rPr lang="en-GB" altLang="en-US" sz="1800" dirty="0">
                <a:solidFill>
                  <a:srgbClr val="0033CC"/>
                </a:solidFill>
                <a:cs typeface="Arial" pitchFamily="34" charset="0"/>
              </a:rPr>
              <a:t>Artificial Intelligence (AI) (AI Department, Kharkiv National University of Radioelectronics, UA)</a:t>
            </a:r>
            <a:r>
              <a:rPr lang="en-US" altLang="en-US" sz="1800" dirty="0">
                <a:solidFill>
                  <a:srgbClr val="0033CC"/>
                </a:solidFill>
                <a:cs typeface="Arial" pitchFamily="34" charset="0"/>
              </a:rPr>
              <a:t>;</a:t>
            </a:r>
            <a:endParaRPr lang="en-GB" altLang="en-US" sz="1800" i="0" dirty="0">
              <a:solidFill>
                <a:srgbClr val="333333"/>
              </a:solidFill>
              <a:cs typeface="Arial" pitchFamily="34" charset="0"/>
            </a:endParaRPr>
          </a:p>
          <a:p>
            <a:pPr marL="257175" indent="-257175" defTabSz="685800">
              <a:buClr>
                <a:srgbClr val="578963"/>
              </a:buClr>
              <a:buFont typeface="Wingdings" pitchFamily="2" charset="2"/>
              <a:buChar char="q"/>
              <a:defRPr/>
            </a:pPr>
            <a:r>
              <a:rPr lang="en-GB" altLang="en-US" sz="1800" i="0" dirty="0">
                <a:solidFill>
                  <a:srgbClr val="333333"/>
                </a:solidFill>
                <a:cs typeface="Arial" pitchFamily="34" charset="0"/>
                <a:hlinkClick r:id="rId5"/>
              </a:rPr>
              <a:t>Professor</a:t>
            </a:r>
            <a:r>
              <a:rPr lang="en-GB" altLang="en-US" sz="1800" i="0" dirty="0">
                <a:solidFill>
                  <a:srgbClr val="333333"/>
                </a:solidFill>
                <a:cs typeface="Arial" pitchFamily="34" charset="0"/>
              </a:rPr>
              <a:t>: </a:t>
            </a:r>
            <a:r>
              <a:rPr lang="en-GB" altLang="en-US" sz="1800" i="0" dirty="0">
                <a:solidFill>
                  <a:srgbClr val="0033CC"/>
                </a:solidFill>
                <a:cs typeface="Arial" pitchFamily="34" charset="0"/>
              </a:rPr>
              <a:t>AI and Distributed Systems (Faculty of Information Technology, University of Jyväskylä, FI)</a:t>
            </a:r>
            <a:r>
              <a:rPr lang="en-US" altLang="en-US" sz="1800" i="0" dirty="0">
                <a:solidFill>
                  <a:srgbClr val="0033CC"/>
                </a:solidFill>
                <a:cs typeface="Arial" pitchFamily="34" charset="0"/>
              </a:rPr>
              <a:t>;</a:t>
            </a:r>
          </a:p>
          <a:p>
            <a:pPr marL="257175" indent="-257175" defTabSz="685800">
              <a:buClr>
                <a:srgbClr val="578963"/>
              </a:buClr>
              <a:buFont typeface="Wingdings" pitchFamily="2" charset="2"/>
              <a:buChar char="q"/>
              <a:defRPr/>
            </a:pPr>
            <a:r>
              <a:rPr lang="en-GB" altLang="en-US" sz="1800" i="0" dirty="0">
                <a:solidFill>
                  <a:srgbClr val="333333"/>
                </a:solidFill>
                <a:cs typeface="Arial" pitchFamily="34" charset="0"/>
              </a:rPr>
              <a:t>Head of </a:t>
            </a:r>
            <a:r>
              <a:rPr lang="en-GB" altLang="en-US" sz="1800" i="1" dirty="0">
                <a:solidFill>
                  <a:srgbClr val="0033CC"/>
                </a:solidFill>
                <a:cs typeface="Arial" pitchFamily="34" charset="0"/>
              </a:rPr>
              <a:t>Collective Intelligence </a:t>
            </a:r>
            <a:r>
              <a:rPr lang="en-GB" altLang="en-US" sz="1800" i="0" dirty="0">
                <a:solidFill>
                  <a:srgbClr val="0033CC"/>
                </a:solidFill>
                <a:cs typeface="Arial" pitchFamily="34" charset="0"/>
              </a:rPr>
              <a:t>research group</a:t>
            </a:r>
            <a:r>
              <a:rPr lang="en-US" altLang="en-US" sz="1800" i="0" dirty="0">
                <a:solidFill>
                  <a:srgbClr val="0033CC"/>
                </a:solidFill>
                <a:cs typeface="Arial" pitchFamily="34" charset="0"/>
              </a:rPr>
              <a:t>;</a:t>
            </a:r>
            <a:endParaRPr lang="en-GB" altLang="en-US" sz="1800" i="0" dirty="0">
              <a:solidFill>
                <a:srgbClr val="0033CC"/>
              </a:solidFill>
              <a:cs typeface="Arial" pitchFamily="34" charset="0"/>
            </a:endParaRPr>
          </a:p>
          <a:p>
            <a:pPr marL="257175" indent="-257175" defTabSz="685800">
              <a:buClr>
                <a:srgbClr val="578963"/>
              </a:buClr>
              <a:buFont typeface="Wingdings" pitchFamily="2" charset="2"/>
              <a:buChar char="q"/>
              <a:defRPr/>
            </a:pPr>
            <a:r>
              <a:rPr lang="en-GB" altLang="en-US" sz="1800" i="0" dirty="0">
                <a:solidFill>
                  <a:srgbClr val="333333"/>
                </a:solidFill>
                <a:cs typeface="Arial" pitchFamily="34" charset="0"/>
              </a:rPr>
              <a:t>Head of Master Programs:</a:t>
            </a:r>
          </a:p>
          <a:p>
            <a:pPr marL="257175" indent="-257175" defTabSz="685800">
              <a:buClr>
                <a:srgbClr val="578963"/>
              </a:buClr>
              <a:buFont typeface="Arial" panose="020B0604020202020204" pitchFamily="34" charset="0"/>
              <a:buChar char="•"/>
              <a:defRPr/>
            </a:pPr>
            <a:r>
              <a:rPr lang="en-GB" altLang="en-US" sz="1800" i="0" dirty="0">
                <a:solidFill>
                  <a:srgbClr val="0033CC"/>
                </a:solidFill>
                <a:cs typeface="Arial" pitchFamily="34" charset="0"/>
              </a:rPr>
              <a:t>IDSS: “</a:t>
            </a:r>
            <a:r>
              <a:rPr lang="en-GB" altLang="en-US" sz="1800" i="1" dirty="0">
                <a:solidFill>
                  <a:srgbClr val="0033CC"/>
                </a:solidFill>
                <a:cs typeface="Arial" pitchFamily="34" charset="0"/>
              </a:rPr>
              <a:t>Intelligent Decision-Support Systems</a:t>
            </a:r>
            <a:r>
              <a:rPr lang="en-GB" altLang="en-US" sz="1800" i="0" dirty="0">
                <a:solidFill>
                  <a:srgbClr val="0033CC"/>
                </a:solidFill>
                <a:cs typeface="Arial" pitchFamily="34" charset="0"/>
              </a:rPr>
              <a:t>”;</a:t>
            </a:r>
          </a:p>
          <a:p>
            <a:pPr marL="257175" indent="-257175" defTabSz="685800">
              <a:buClr>
                <a:srgbClr val="578963"/>
              </a:buClr>
              <a:buFont typeface="Arial" panose="020B0604020202020204" pitchFamily="34" charset="0"/>
              <a:buChar char="•"/>
              <a:defRPr/>
            </a:pPr>
            <a:r>
              <a:rPr lang="en-GB" altLang="en-US" sz="1800" i="0" dirty="0">
                <a:solidFill>
                  <a:srgbClr val="0033CC"/>
                </a:solidFill>
                <a:cs typeface="Arial" pitchFamily="34" charset="0"/>
              </a:rPr>
              <a:t>WISE: “</a:t>
            </a:r>
            <a:r>
              <a:rPr lang="en-GB" altLang="en-US" sz="1800" i="1" dirty="0">
                <a:solidFill>
                  <a:srgbClr val="0033CC"/>
                </a:solidFill>
                <a:cs typeface="Arial" pitchFamily="34" charset="0"/>
              </a:rPr>
              <a:t>Web Intelligence and Service Engineering</a:t>
            </a:r>
            <a:r>
              <a:rPr lang="en-GB" altLang="en-US" sz="1800" i="0" dirty="0">
                <a:solidFill>
                  <a:srgbClr val="0033CC"/>
                </a:solidFill>
                <a:cs typeface="Arial" pitchFamily="34" charset="0"/>
              </a:rPr>
              <a:t>”;</a:t>
            </a:r>
          </a:p>
          <a:p>
            <a:pPr marL="257175" indent="-257175" defTabSz="685800">
              <a:buClr>
                <a:srgbClr val="578963"/>
              </a:buClr>
              <a:buFont typeface="Arial" panose="020B0604020202020204" pitchFamily="34" charset="0"/>
              <a:buChar char="•"/>
              <a:defRPr/>
            </a:pPr>
            <a:r>
              <a:rPr lang="en-US" sz="1800" i="0" dirty="0">
                <a:solidFill>
                  <a:srgbClr val="0033CC"/>
                </a:solidFill>
                <a:cs typeface="Arial" pitchFamily="34" charset="0"/>
              </a:rPr>
              <a:t>COIN: “</a:t>
            </a:r>
            <a:r>
              <a:rPr lang="en-US" sz="1800" i="1" dirty="0">
                <a:solidFill>
                  <a:srgbClr val="0033CC"/>
                </a:solidFill>
                <a:cs typeface="Arial" pitchFamily="34" charset="0"/>
              </a:rPr>
              <a:t>Cognitive Computing and Collective Intelligence</a:t>
            </a:r>
            <a:r>
              <a:rPr lang="en-US" sz="1800" i="0" dirty="0">
                <a:solidFill>
                  <a:srgbClr val="0033CC"/>
                </a:solidFill>
                <a:cs typeface="Arial" pitchFamily="34" charset="0"/>
              </a:rPr>
              <a:t>”;</a:t>
            </a:r>
            <a:endParaRPr lang="en-GB" altLang="en-US" sz="1800" i="0" dirty="0">
              <a:solidFill>
                <a:srgbClr val="0033CC"/>
              </a:solidFill>
              <a:cs typeface="Arial" pitchFamily="34" charset="0"/>
            </a:endParaRPr>
          </a:p>
          <a:p>
            <a:pPr marL="257175" indent="-257175" defTabSz="685800">
              <a:buClr>
                <a:srgbClr val="578963"/>
              </a:buClr>
              <a:buFont typeface="Arial" panose="020B0604020202020204" pitchFamily="34" charset="0"/>
              <a:buChar char="•"/>
              <a:defRPr/>
            </a:pPr>
            <a:r>
              <a:rPr lang="en-US" sz="1800" i="0" dirty="0">
                <a:solidFill>
                  <a:srgbClr val="0000FF"/>
                </a:solidFill>
                <a:cs typeface="Arial" pitchFamily="34" charset="0"/>
              </a:rPr>
              <a:t>AI:</a:t>
            </a:r>
            <a:r>
              <a:rPr lang="en-US" sz="1800" i="0" dirty="0">
                <a:solidFill>
                  <a:srgbClr val="FF0000"/>
                </a:solidFill>
                <a:cs typeface="Arial" pitchFamily="34" charset="0"/>
              </a:rPr>
              <a:t> </a:t>
            </a:r>
            <a:r>
              <a:rPr lang="en-US" sz="1800" i="0" dirty="0">
                <a:solidFill>
                  <a:srgbClr val="0033CC"/>
                </a:solidFill>
                <a:cs typeface="Arial" pitchFamily="34" charset="0"/>
              </a:rPr>
              <a:t>“</a:t>
            </a:r>
            <a:r>
              <a:rPr lang="en-US" sz="1800" i="1" dirty="0">
                <a:solidFill>
                  <a:srgbClr val="0033CC"/>
                </a:solidFill>
                <a:cs typeface="Arial" pitchFamily="34" charset="0"/>
              </a:rPr>
              <a:t>Artificial Intelligence</a:t>
            </a:r>
            <a:r>
              <a:rPr lang="en-US" sz="1800" i="0" dirty="0">
                <a:solidFill>
                  <a:srgbClr val="0033CC"/>
                </a:solidFill>
                <a:cs typeface="Arial" pitchFamily="34" charset="0"/>
              </a:rPr>
              <a:t>”;</a:t>
            </a:r>
            <a:endParaRPr lang="en-GB" altLang="en-US" sz="1800" i="0" dirty="0">
              <a:solidFill>
                <a:srgbClr val="0033CC"/>
              </a:solidFill>
              <a:cs typeface="Arial" pitchFamily="34" charset="0"/>
            </a:endParaRPr>
          </a:p>
          <a:p>
            <a:pPr marL="257175" indent="-257175" defTabSz="685800">
              <a:buClr>
                <a:srgbClr val="578963"/>
              </a:buClr>
              <a:buFont typeface="Wingdings" pitchFamily="2" charset="2"/>
              <a:buChar char="q"/>
              <a:defRPr/>
            </a:pPr>
            <a:r>
              <a:rPr lang="en-GB" altLang="en-US" sz="1800" i="0" dirty="0">
                <a:solidFill>
                  <a:srgbClr val="333333"/>
                </a:solidFill>
                <a:cs typeface="Arial" pitchFamily="34" charset="0"/>
              </a:rPr>
              <a:t>Background: </a:t>
            </a:r>
            <a:r>
              <a:rPr lang="en-GB" altLang="en-US" sz="1800" i="0" dirty="0">
                <a:solidFill>
                  <a:srgbClr val="0033CC"/>
                </a:solidFill>
                <a:cs typeface="Arial" pitchFamily="34" charset="0"/>
              </a:rPr>
              <a:t>Applied Mathematics; Artificial Intelligence (AI) //  (45 years of experience in AI);</a:t>
            </a:r>
          </a:p>
          <a:p>
            <a:pPr marL="257175" indent="-257175" defTabSz="685800">
              <a:buClr>
                <a:srgbClr val="578963"/>
              </a:buClr>
              <a:buFont typeface="Wingdings" pitchFamily="2" charset="2"/>
              <a:buChar char="q"/>
              <a:defRPr/>
            </a:pPr>
            <a:r>
              <a:rPr lang="en-GB" altLang="en-US" sz="1800" i="0" dirty="0">
                <a:solidFill>
                  <a:srgbClr val="333333"/>
                </a:solidFill>
                <a:cs typeface="Arial" pitchFamily="34" charset="0"/>
              </a:rPr>
              <a:t>Interest: </a:t>
            </a:r>
            <a:r>
              <a:rPr lang="en-GB" altLang="en-US" sz="1800" i="0" dirty="0">
                <a:solidFill>
                  <a:srgbClr val="0033CC"/>
                </a:solidFill>
                <a:cs typeface="Arial" pitchFamily="34" charset="0"/>
              </a:rPr>
              <a:t>Artificial Intelligence, Machine Learning, Cybersecurity, Industry 4.0 (5.0) …;</a:t>
            </a:r>
          </a:p>
          <a:p>
            <a:pPr marL="257175" indent="-257175" defTabSz="685800">
              <a:buClr>
                <a:srgbClr val="578963"/>
              </a:buClr>
              <a:buFont typeface="Wingdings" pitchFamily="2" charset="2"/>
              <a:buChar char="q"/>
              <a:defRPr/>
            </a:pPr>
            <a:r>
              <a:rPr lang="en-GB" altLang="en-US" sz="1800" dirty="0">
                <a:solidFill>
                  <a:srgbClr val="0033CC"/>
                </a:solidFill>
                <a:cs typeface="Arial" pitchFamily="34" charset="0"/>
                <a:hlinkClick r:id="rId6"/>
              </a:rPr>
              <a:t>Click to see best scientific achievements represented by short videos</a:t>
            </a:r>
            <a:r>
              <a:rPr lang="en-GB" altLang="en-US" sz="1800" dirty="0">
                <a:solidFill>
                  <a:srgbClr val="0033CC"/>
                </a:solidFill>
                <a:cs typeface="Arial" pitchFamily="34" charset="0"/>
              </a:rPr>
              <a:t>;</a:t>
            </a:r>
          </a:p>
          <a:p>
            <a:pPr marL="257175" indent="-257175" defTabSz="685800">
              <a:buClr>
                <a:srgbClr val="578963"/>
              </a:buClr>
              <a:buFont typeface="Wingdings" pitchFamily="2" charset="2"/>
              <a:buChar char="q"/>
              <a:defRPr/>
            </a:pPr>
            <a:r>
              <a:rPr lang="en-GB" altLang="en-US" sz="1800" i="0" dirty="0">
                <a:solidFill>
                  <a:srgbClr val="0033CC"/>
                </a:solidFill>
                <a:cs typeface="Arial" pitchFamily="34" charset="0"/>
                <a:hlinkClick r:id="rId7"/>
              </a:rPr>
              <a:t>Click to see academic genealogy</a:t>
            </a:r>
            <a:endParaRPr lang="en-GB" altLang="en-US" sz="1800" i="0" dirty="0">
              <a:solidFill>
                <a:srgbClr val="0033CC"/>
              </a:solidFill>
              <a:cs typeface="Arial" pitchFamily="34" charset="0"/>
            </a:endParaRPr>
          </a:p>
        </p:txBody>
      </p:sp>
      <p:pic>
        <p:nvPicPr>
          <p:cNvPr id="11" name="Picture 10">
            <a:hlinkClick r:id="rId8"/>
            <a:extLst>
              <a:ext uri="{FF2B5EF4-FFF2-40B4-BE49-F238E27FC236}">
                <a16:creationId xmlns:a16="http://schemas.microsoft.com/office/drawing/2014/main" id="{C063A1CA-E955-E07C-95ED-C3C4E8BF58D8}"/>
              </a:ext>
            </a:extLst>
          </p:cNvPr>
          <p:cNvPicPr>
            <a:picLocks noChangeAspect="1"/>
          </p:cNvPicPr>
          <p:nvPr/>
        </p:nvPicPr>
        <p:blipFill>
          <a:blip r:embed="rId9"/>
          <a:stretch>
            <a:fillRect/>
          </a:stretch>
        </p:blipFill>
        <p:spPr>
          <a:xfrm>
            <a:off x="217189" y="5157192"/>
            <a:ext cx="2791215" cy="924054"/>
          </a:xfrm>
          <a:prstGeom prst="rect">
            <a:avLst/>
          </a:prstGeom>
          <a:ln w="38100">
            <a:solidFill>
              <a:schemeClr val="tx1"/>
            </a:solidFill>
          </a:ln>
        </p:spPr>
      </p:pic>
    </p:spTree>
    <p:extLst>
      <p:ext uri="{BB962C8B-B14F-4D97-AF65-F5344CB8AC3E}">
        <p14:creationId xmlns:p14="http://schemas.microsoft.com/office/powerpoint/2010/main" val="12678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E8E0D966-8684-97B1-A8F2-07BB5E6DEBCD}"/>
              </a:ext>
            </a:extLst>
          </p:cNvPr>
          <p:cNvSpPr>
            <a:spLocks noGrp="1" noChangeArrowheads="1"/>
          </p:cNvSpPr>
          <p:nvPr>
            <p:ph type="title"/>
          </p:nvPr>
        </p:nvSpPr>
        <p:spPr>
          <a:xfrm>
            <a:off x="1328516" y="0"/>
            <a:ext cx="7776864" cy="620713"/>
          </a:xfrm>
        </p:spPr>
        <p:txBody>
          <a:bodyPr/>
          <a:lstStyle/>
          <a:p>
            <a:pPr eaLnBrk="1" hangingPunct="1">
              <a:defRPr/>
            </a:pPr>
            <a:r>
              <a:rPr lang="en-US" sz="3600" b="1" dirty="0">
                <a:solidFill>
                  <a:srgbClr val="006699"/>
                </a:solidFill>
                <a:effectLst>
                  <a:outerShdw blurRad="38100" dist="38100" dir="2700000" algn="tl">
                    <a:srgbClr val="C0C0C0"/>
                  </a:outerShdw>
                </a:effectLst>
                <a:latin typeface="Times New Roman" pitchFamily="18" charset="0"/>
              </a:rPr>
              <a:t>Basics about this course (UKR)</a:t>
            </a:r>
          </a:p>
        </p:txBody>
      </p:sp>
      <p:grpSp>
        <p:nvGrpSpPr>
          <p:cNvPr id="13" name="Group 12">
            <a:extLst>
              <a:ext uri="{FF2B5EF4-FFF2-40B4-BE49-F238E27FC236}">
                <a16:creationId xmlns:a16="http://schemas.microsoft.com/office/drawing/2014/main" id="{58531C8F-3BAB-BDE3-4696-31F93FB32203}"/>
              </a:ext>
            </a:extLst>
          </p:cNvPr>
          <p:cNvGrpSpPr/>
          <p:nvPr/>
        </p:nvGrpSpPr>
        <p:grpSpPr>
          <a:xfrm>
            <a:off x="0" y="1268760"/>
            <a:ext cx="9144000" cy="4268411"/>
            <a:chOff x="0" y="1268760"/>
            <a:chExt cx="9144000" cy="4268411"/>
          </a:xfrm>
        </p:grpSpPr>
        <p:grpSp>
          <p:nvGrpSpPr>
            <p:cNvPr id="10" name="Group 9">
              <a:extLst>
                <a:ext uri="{FF2B5EF4-FFF2-40B4-BE49-F238E27FC236}">
                  <a16:creationId xmlns:a16="http://schemas.microsoft.com/office/drawing/2014/main" id="{628A21B2-B0AA-9995-00F3-FDB3F3BC396D}"/>
                </a:ext>
              </a:extLst>
            </p:cNvPr>
            <p:cNvGrpSpPr/>
            <p:nvPr/>
          </p:nvGrpSpPr>
          <p:grpSpPr>
            <a:xfrm>
              <a:off x="0" y="1268761"/>
              <a:ext cx="9120850" cy="4268410"/>
              <a:chOff x="23150" y="1128001"/>
              <a:chExt cx="9120850" cy="4004055"/>
            </a:xfrm>
          </p:grpSpPr>
          <p:pic>
            <p:nvPicPr>
              <p:cNvPr id="5" name="Picture 4">
                <a:extLst>
                  <a:ext uri="{FF2B5EF4-FFF2-40B4-BE49-F238E27FC236}">
                    <a16:creationId xmlns:a16="http://schemas.microsoft.com/office/drawing/2014/main" id="{FAF3C261-2B41-7261-089F-F53A92D24A66}"/>
                  </a:ext>
                </a:extLst>
              </p:cNvPr>
              <p:cNvPicPr>
                <a:picLocks noChangeAspect="1"/>
              </p:cNvPicPr>
              <p:nvPr/>
            </p:nvPicPr>
            <p:blipFill>
              <a:blip r:embed="rId2"/>
              <a:stretch>
                <a:fillRect/>
              </a:stretch>
            </p:blipFill>
            <p:spPr>
              <a:xfrm>
                <a:off x="5763832" y="1128001"/>
                <a:ext cx="3380168" cy="4004055"/>
              </a:xfrm>
              <a:prstGeom prst="rect">
                <a:avLst/>
              </a:prstGeom>
            </p:spPr>
          </p:pic>
          <p:pic>
            <p:nvPicPr>
              <p:cNvPr id="7" name="Picture 6">
                <a:extLst>
                  <a:ext uri="{FF2B5EF4-FFF2-40B4-BE49-F238E27FC236}">
                    <a16:creationId xmlns:a16="http://schemas.microsoft.com/office/drawing/2014/main" id="{8E7996C8-D2AE-35BD-76D4-B6866264E2CA}"/>
                  </a:ext>
                </a:extLst>
              </p:cNvPr>
              <p:cNvPicPr>
                <a:picLocks noChangeAspect="1"/>
              </p:cNvPicPr>
              <p:nvPr/>
            </p:nvPicPr>
            <p:blipFill>
              <a:blip r:embed="rId3"/>
              <a:stretch>
                <a:fillRect/>
              </a:stretch>
            </p:blipFill>
            <p:spPr>
              <a:xfrm>
                <a:off x="23150" y="2060847"/>
                <a:ext cx="5740682" cy="3071209"/>
              </a:xfrm>
              <a:prstGeom prst="rect">
                <a:avLst/>
              </a:prstGeom>
            </p:spPr>
          </p:pic>
          <p:pic>
            <p:nvPicPr>
              <p:cNvPr id="9" name="Picture 8">
                <a:extLst>
                  <a:ext uri="{FF2B5EF4-FFF2-40B4-BE49-F238E27FC236}">
                    <a16:creationId xmlns:a16="http://schemas.microsoft.com/office/drawing/2014/main" id="{CBA75BCA-3ABA-97CD-F81A-4BDB5BBD8E2E}"/>
                  </a:ext>
                </a:extLst>
              </p:cNvPr>
              <p:cNvPicPr>
                <a:picLocks noChangeAspect="1"/>
              </p:cNvPicPr>
              <p:nvPr/>
            </p:nvPicPr>
            <p:blipFill>
              <a:blip r:embed="rId4"/>
              <a:stretch>
                <a:fillRect/>
              </a:stretch>
            </p:blipFill>
            <p:spPr>
              <a:xfrm>
                <a:off x="23150" y="1128001"/>
                <a:ext cx="5740682" cy="960920"/>
              </a:xfrm>
              <a:prstGeom prst="rect">
                <a:avLst/>
              </a:prstGeom>
            </p:spPr>
          </p:pic>
        </p:grpSp>
        <p:sp>
          <p:nvSpPr>
            <p:cNvPr id="12" name="Rectangle 11">
              <a:extLst>
                <a:ext uri="{FF2B5EF4-FFF2-40B4-BE49-F238E27FC236}">
                  <a16:creationId xmlns:a16="http://schemas.microsoft.com/office/drawing/2014/main" id="{B3977F82-3A3D-7430-9913-09B402E6C862}"/>
                </a:ext>
              </a:extLst>
            </p:cNvPr>
            <p:cNvSpPr/>
            <p:nvPr/>
          </p:nvSpPr>
          <p:spPr bwMode="auto">
            <a:xfrm>
              <a:off x="0" y="1268760"/>
              <a:ext cx="9144000" cy="4268410"/>
            </a:xfrm>
            <a:prstGeom prst="rect">
              <a:avLst/>
            </a:prstGeom>
            <a:noFill/>
            <a:ln w="25400"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1400" b="0" i="0" u="none" strike="noStrike" cap="none" normalizeH="0" baseline="0">
                <a:ln>
                  <a:noFill/>
                </a:ln>
                <a:solidFill>
                  <a:schemeClr val="tx1"/>
                </a:solidFill>
                <a:effectLst/>
                <a:latin typeface="Arial" pitchFamily="34" charset="0"/>
              </a:endParaRPr>
            </a:p>
          </p:txBody>
        </p:sp>
      </p:grpSp>
    </p:spTree>
    <p:extLst>
      <p:ext uri="{BB962C8B-B14F-4D97-AF65-F5344CB8AC3E}">
        <p14:creationId xmlns:p14="http://schemas.microsoft.com/office/powerpoint/2010/main" val="999327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1528146-69F4-E095-4C05-ABA61F569262}"/>
              </a:ext>
            </a:extLst>
          </p:cNvPr>
          <p:cNvSpPr txBox="1"/>
          <p:nvPr/>
        </p:nvSpPr>
        <p:spPr>
          <a:xfrm>
            <a:off x="107504" y="1366138"/>
            <a:ext cx="8928992" cy="5355312"/>
          </a:xfrm>
          <a:prstGeom prst="rect">
            <a:avLst/>
          </a:prstGeom>
          <a:noFill/>
        </p:spPr>
        <p:txBody>
          <a:bodyPr wrap="square">
            <a:spAutoFit/>
          </a:bodyPr>
          <a:lstStyle/>
          <a:p>
            <a:r>
              <a:rPr lang="en-US" sz="1800" noProof="0" dirty="0"/>
              <a:t>The objective of this assignment is to demonstrate the ability to collect, interpret, and integrate knowledge about a selected public individual using heterogeneous Web data sources, AI-based cognitive services, public knowledge graphs, and semantic web technologies.</a:t>
            </a:r>
          </a:p>
          <a:p>
            <a:endParaRPr lang="en-US" noProof="0" dirty="0"/>
          </a:p>
          <a:p>
            <a:r>
              <a:rPr lang="en-US" sz="1800" b="1" noProof="0" dirty="0"/>
              <a:t>Task Description (EN)</a:t>
            </a:r>
          </a:p>
          <a:p>
            <a:endParaRPr lang="en-US" noProof="0" dirty="0"/>
          </a:p>
          <a:p>
            <a:r>
              <a:rPr lang="en-US" sz="1600" noProof="0" dirty="0"/>
              <a:t>Each student shall select one well-known public person (e.g., a politician, scientist, entrepreneur, artist) as the target object of study.</a:t>
            </a:r>
          </a:p>
          <a:p>
            <a:endParaRPr lang="en-US" sz="1600" noProof="0" dirty="0"/>
          </a:p>
          <a:p>
            <a:r>
              <a:rPr lang="en-US" sz="1600" noProof="0" dirty="0"/>
              <a:t>The assignment consists of the following mandatory stages:</a:t>
            </a:r>
          </a:p>
          <a:p>
            <a:endParaRPr lang="en-US" sz="1600" noProof="0" dirty="0"/>
          </a:p>
          <a:p>
            <a:pPr marL="342900" indent="-342900">
              <a:buAutoNum type="arabicPeriod"/>
            </a:pPr>
            <a:r>
              <a:rPr lang="en-US" sz="1600" b="1" noProof="0" dirty="0"/>
              <a:t>Knowledge Acquisition from Public Knowledge Graphs</a:t>
            </a:r>
          </a:p>
          <a:p>
            <a:pPr marL="342900" indent="-342900">
              <a:buAutoNum type="arabicPeriod"/>
            </a:pPr>
            <a:endParaRPr lang="en-US" sz="1600" noProof="0" dirty="0"/>
          </a:p>
          <a:p>
            <a:pPr marL="285750" indent="-285750">
              <a:buFont typeface="Arial" panose="020B0604020202020204" pitchFamily="34" charset="0"/>
              <a:buChar char="•"/>
            </a:pPr>
            <a:r>
              <a:rPr lang="en-US" sz="1600" noProof="0" dirty="0"/>
              <a:t>Use SPARQL queries over </a:t>
            </a:r>
            <a:r>
              <a:rPr lang="en-US" sz="1600" noProof="0" dirty="0" err="1"/>
              <a:t>DBpedia</a:t>
            </a:r>
            <a:r>
              <a:rPr lang="en-US" sz="1600" noProof="0" dirty="0"/>
              <a:t> to:</a:t>
            </a:r>
          </a:p>
          <a:p>
            <a:pPr marL="742950" lvl="1" indent="-285750">
              <a:buFont typeface="Arial" panose="020B0604020202020204" pitchFamily="34" charset="0"/>
              <a:buChar char="•"/>
            </a:pPr>
            <a:r>
              <a:rPr lang="en-US" sz="1600" noProof="0" dirty="0"/>
              <a:t>Identify the target person as a resource.</a:t>
            </a:r>
          </a:p>
          <a:p>
            <a:pPr marL="742950" lvl="1" indent="-285750">
              <a:buFont typeface="Arial" panose="020B0604020202020204" pitchFamily="34" charset="0"/>
              <a:buChar char="•"/>
            </a:pPr>
            <a:r>
              <a:rPr lang="en-US" sz="1600" noProof="0" dirty="0"/>
              <a:t>Extract factual information using SELECT queries.</a:t>
            </a:r>
          </a:p>
          <a:p>
            <a:pPr marL="742950" lvl="1" indent="-285750">
              <a:buFont typeface="Arial" panose="020B0604020202020204" pitchFamily="34" charset="0"/>
              <a:buChar char="•"/>
            </a:pPr>
            <a:r>
              <a:rPr lang="en-US" sz="1600" noProof="0" dirty="0"/>
              <a:t>Construct an initial ontology and knowledge graph using SPARQL CONSTRUCT queries (find examples in this presentation).</a:t>
            </a:r>
          </a:p>
          <a:p>
            <a:pPr marL="285750" indent="-285750">
              <a:buFont typeface="Arial" panose="020B0604020202020204" pitchFamily="34" charset="0"/>
              <a:buChar char="•"/>
            </a:pPr>
            <a:r>
              <a:rPr lang="en-US" sz="1600" noProof="0" dirty="0"/>
              <a:t>The resulting RDF graph must include both object properties (e.g., affiliations, positions, relations, etc.) and datatype properties (e.g., dates, numerical attributes, textual descriptions).</a:t>
            </a:r>
            <a:endParaRPr lang="fi-FI" sz="1600" dirty="0"/>
          </a:p>
        </p:txBody>
      </p:sp>
      <p:sp>
        <p:nvSpPr>
          <p:cNvPr id="11" name="TextBox 10">
            <a:extLst>
              <a:ext uri="{FF2B5EF4-FFF2-40B4-BE49-F238E27FC236}">
                <a16:creationId xmlns:a16="http://schemas.microsoft.com/office/drawing/2014/main" id="{1951DC30-4A67-8531-FFE0-087E77C45315}"/>
              </a:ext>
            </a:extLst>
          </p:cNvPr>
          <p:cNvSpPr txBox="1"/>
          <p:nvPr/>
        </p:nvSpPr>
        <p:spPr>
          <a:xfrm>
            <a:off x="1907704" y="156713"/>
            <a:ext cx="6552729" cy="1077218"/>
          </a:xfrm>
          <a:prstGeom prst="rect">
            <a:avLst/>
          </a:prstGeom>
          <a:solidFill>
            <a:srgbClr val="DCE3E8"/>
          </a:solidFill>
        </p:spPr>
        <p:txBody>
          <a:bodyPr wrap="square">
            <a:spAutoFit/>
          </a:bodyPr>
          <a:lstStyle/>
          <a:p>
            <a:r>
              <a:rPr lang="en-US" sz="2400" b="1" noProof="0" dirty="0"/>
              <a:t>Course Assignment (page 1):</a:t>
            </a:r>
          </a:p>
          <a:p>
            <a:r>
              <a:rPr lang="en-US" sz="2000" b="1" noProof="0" dirty="0"/>
              <a:t>Web-Based Knowledge Extraction and Knowledge Graph Construction Assignment Objective (EN)</a:t>
            </a:r>
          </a:p>
        </p:txBody>
      </p:sp>
    </p:spTree>
    <p:extLst>
      <p:ext uri="{BB962C8B-B14F-4D97-AF65-F5344CB8AC3E}">
        <p14:creationId xmlns:p14="http://schemas.microsoft.com/office/powerpoint/2010/main" val="1635284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134058-AD6A-F861-506A-CE23212B0BB4}"/>
              </a:ext>
            </a:extLst>
          </p:cNvPr>
          <p:cNvSpPr txBox="1"/>
          <p:nvPr/>
        </p:nvSpPr>
        <p:spPr>
          <a:xfrm>
            <a:off x="1907704" y="156713"/>
            <a:ext cx="6552729" cy="1077218"/>
          </a:xfrm>
          <a:prstGeom prst="rect">
            <a:avLst/>
          </a:prstGeom>
          <a:solidFill>
            <a:srgbClr val="DCE3E8"/>
          </a:solidFill>
        </p:spPr>
        <p:txBody>
          <a:bodyPr wrap="square">
            <a:spAutoFit/>
          </a:bodyPr>
          <a:lstStyle/>
          <a:p>
            <a:r>
              <a:rPr lang="en-US" sz="2400" b="1" noProof="0" dirty="0"/>
              <a:t>Course Assignment (page 2):</a:t>
            </a:r>
          </a:p>
          <a:p>
            <a:r>
              <a:rPr lang="en-US" sz="2000" b="1" noProof="0" dirty="0"/>
              <a:t>Web-Based Knowledge Extraction and Knowledge Graph Construction Assignment Objective (EN)</a:t>
            </a:r>
          </a:p>
        </p:txBody>
      </p:sp>
      <p:sp>
        <p:nvSpPr>
          <p:cNvPr id="6" name="TextBox 5">
            <a:extLst>
              <a:ext uri="{FF2B5EF4-FFF2-40B4-BE49-F238E27FC236}">
                <a16:creationId xmlns:a16="http://schemas.microsoft.com/office/drawing/2014/main" id="{576BBA86-86CD-3BFF-500B-0DD2773928F0}"/>
              </a:ext>
            </a:extLst>
          </p:cNvPr>
          <p:cNvSpPr txBox="1"/>
          <p:nvPr/>
        </p:nvSpPr>
        <p:spPr>
          <a:xfrm>
            <a:off x="303993" y="1447501"/>
            <a:ext cx="8605464" cy="5170646"/>
          </a:xfrm>
          <a:prstGeom prst="rect">
            <a:avLst/>
          </a:prstGeom>
          <a:noFill/>
        </p:spPr>
        <p:txBody>
          <a:bodyPr wrap="square">
            <a:spAutoFit/>
          </a:bodyPr>
          <a:lstStyle/>
          <a:p>
            <a:r>
              <a:rPr lang="en-US" sz="1600" b="1" noProof="0" dirty="0"/>
              <a:t>2. LLM-Based Knowledge Enrichment</a:t>
            </a:r>
          </a:p>
          <a:p>
            <a:endParaRPr lang="en-US" noProof="0" dirty="0"/>
          </a:p>
          <a:p>
            <a:pPr marL="285750" indent="-285750">
              <a:buFont typeface="Arial" panose="020B0604020202020204" pitchFamily="34" charset="0"/>
              <a:buChar char="•"/>
            </a:pPr>
            <a:r>
              <a:rPr lang="en-US" sz="1600" noProof="0" dirty="0"/>
              <a:t>Use Large Language Models (LLMs) to obtain additional interpreted knowledge about the target person.</a:t>
            </a:r>
          </a:p>
          <a:p>
            <a:pPr marL="285750" indent="-285750">
              <a:buFont typeface="Arial" panose="020B0604020202020204" pitchFamily="34" charset="0"/>
              <a:buChar char="•"/>
            </a:pPr>
            <a:r>
              <a:rPr lang="en-US" sz="1600" noProof="0" dirty="0"/>
              <a:t>Typical queries include (but are not limited to):</a:t>
            </a:r>
          </a:p>
          <a:p>
            <a:pPr marL="742950" lvl="1" indent="-285750">
              <a:buFont typeface="Arial" panose="020B0604020202020204" pitchFamily="34" charset="0"/>
              <a:buChar char="•"/>
            </a:pPr>
            <a:r>
              <a:rPr lang="en-US" sz="1600" noProof="0" dirty="0"/>
              <a:t>Personality traits or communication style.</a:t>
            </a:r>
          </a:p>
          <a:p>
            <a:pPr marL="742950" lvl="1" indent="-285750">
              <a:buFont typeface="Arial" panose="020B0604020202020204" pitchFamily="34" charset="0"/>
              <a:buChar char="•"/>
            </a:pPr>
            <a:r>
              <a:rPr lang="en-US" sz="1600" noProof="0" dirty="0"/>
              <a:t>Thematic focus of public speeches or writings.</a:t>
            </a:r>
          </a:p>
          <a:p>
            <a:pPr marL="742950" lvl="1" indent="-285750">
              <a:buFont typeface="Arial" panose="020B0604020202020204" pitchFamily="34" charset="0"/>
              <a:buChar char="•"/>
            </a:pPr>
            <a:r>
              <a:rPr lang="en-US" sz="1600" noProof="0" dirty="0"/>
              <a:t>High-level summaries or inferred characteristics.</a:t>
            </a:r>
          </a:p>
          <a:p>
            <a:pPr marL="285750" indent="-285750">
              <a:buFont typeface="Arial" panose="020B0604020202020204" pitchFamily="34" charset="0"/>
              <a:buChar char="•"/>
            </a:pPr>
            <a:r>
              <a:rPr lang="en-US" sz="1600" noProof="0" dirty="0"/>
              <a:t>Extract structured attributes from LLM responses and represent them explicitly in RDF/OWL.</a:t>
            </a:r>
          </a:p>
          <a:p>
            <a:endParaRPr lang="en-US" noProof="0" dirty="0"/>
          </a:p>
          <a:p>
            <a:r>
              <a:rPr lang="en-US" sz="1600" b="1" noProof="0" dirty="0"/>
              <a:t>3. Multimodal Data Processing via Cognitive Services</a:t>
            </a:r>
          </a:p>
          <a:p>
            <a:endParaRPr lang="en-US" noProof="0" dirty="0"/>
          </a:p>
          <a:p>
            <a:pPr marL="285750" indent="-285750">
              <a:buFont typeface="Arial" panose="020B0604020202020204" pitchFamily="34" charset="0"/>
              <a:buChar char="•"/>
            </a:pPr>
            <a:r>
              <a:rPr lang="en-US" sz="1600" noProof="0" dirty="0"/>
              <a:t>Collect multimodal data related to the target person, such as:</a:t>
            </a:r>
          </a:p>
          <a:p>
            <a:pPr marL="742950" lvl="1" indent="-285750">
              <a:buFont typeface="Arial" panose="020B0604020202020204" pitchFamily="34" charset="0"/>
              <a:buChar char="•"/>
            </a:pPr>
            <a:r>
              <a:rPr lang="en-US" sz="1600" noProof="0" dirty="0"/>
              <a:t>Texts (articles, speeches, interviews),</a:t>
            </a:r>
          </a:p>
          <a:p>
            <a:pPr marL="742950" lvl="1" indent="-285750">
              <a:buFont typeface="Arial" panose="020B0604020202020204" pitchFamily="34" charset="0"/>
              <a:buChar char="•"/>
            </a:pPr>
            <a:r>
              <a:rPr lang="en-US" sz="1600" noProof="0" dirty="0"/>
              <a:t>Audio (speeches, interviews),</a:t>
            </a:r>
          </a:p>
          <a:p>
            <a:pPr marL="742950" lvl="1" indent="-285750">
              <a:buFont typeface="Arial" panose="020B0604020202020204" pitchFamily="34" charset="0"/>
              <a:buChar char="•"/>
            </a:pPr>
            <a:r>
              <a:rPr lang="en-US" sz="1600" noProof="0" dirty="0"/>
              <a:t>Images (photos, public appearances),</a:t>
            </a:r>
          </a:p>
          <a:p>
            <a:pPr marL="742950" lvl="1" indent="-285750">
              <a:buFont typeface="Arial" panose="020B0604020202020204" pitchFamily="34" charset="0"/>
              <a:buChar char="•"/>
            </a:pPr>
            <a:r>
              <a:rPr lang="en-US" sz="1600" noProof="0" dirty="0"/>
              <a:t>Videos (talks, public events).</a:t>
            </a:r>
          </a:p>
          <a:p>
            <a:pPr marL="285750" indent="-285750">
              <a:buFont typeface="Arial" panose="020B0604020202020204" pitchFamily="34" charset="0"/>
              <a:buChar char="•"/>
            </a:pPr>
            <a:r>
              <a:rPr lang="en-US" sz="1600" noProof="0" dirty="0"/>
              <a:t>Apply appropriate cognitive AI services (e.g., NLP, speech-to-text, sentiment analysis, image recognition, video analysis) to extract relevant features and signals.</a:t>
            </a:r>
          </a:p>
          <a:p>
            <a:pPr marL="285750" indent="-285750">
              <a:buFont typeface="Arial" panose="020B0604020202020204" pitchFamily="34" charset="0"/>
              <a:buChar char="•"/>
            </a:pPr>
            <a:r>
              <a:rPr lang="en-US" sz="1600" noProof="0" dirty="0"/>
              <a:t>Encode extracted results as datatype or object properties in the knowledge graph.</a:t>
            </a:r>
          </a:p>
        </p:txBody>
      </p:sp>
    </p:spTree>
    <p:extLst>
      <p:ext uri="{BB962C8B-B14F-4D97-AF65-F5344CB8AC3E}">
        <p14:creationId xmlns:p14="http://schemas.microsoft.com/office/powerpoint/2010/main" val="3410634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63D9-4EB4-EEF5-A47E-3D2E816B9E0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790ECB-BD9D-3757-9B98-4D5FFD58E4AB}"/>
              </a:ext>
            </a:extLst>
          </p:cNvPr>
          <p:cNvSpPr txBox="1"/>
          <p:nvPr/>
        </p:nvSpPr>
        <p:spPr>
          <a:xfrm>
            <a:off x="1907704" y="156713"/>
            <a:ext cx="6552729" cy="1077218"/>
          </a:xfrm>
          <a:prstGeom prst="rect">
            <a:avLst/>
          </a:prstGeom>
          <a:solidFill>
            <a:srgbClr val="DCE3E8"/>
          </a:solidFill>
        </p:spPr>
        <p:txBody>
          <a:bodyPr wrap="square">
            <a:spAutoFit/>
          </a:bodyPr>
          <a:lstStyle/>
          <a:p>
            <a:r>
              <a:rPr lang="en-US" sz="2400" b="1" noProof="0" dirty="0"/>
              <a:t>Course Assignment (page 3):</a:t>
            </a:r>
          </a:p>
          <a:p>
            <a:r>
              <a:rPr lang="en-US" sz="2000" b="1" noProof="0" dirty="0"/>
              <a:t>Web-Based Knowledge Extraction and Knowledge Graph Construction Assignment Objective (EN)</a:t>
            </a:r>
          </a:p>
        </p:txBody>
      </p:sp>
      <p:sp>
        <p:nvSpPr>
          <p:cNvPr id="6" name="TextBox 5">
            <a:extLst>
              <a:ext uri="{FF2B5EF4-FFF2-40B4-BE49-F238E27FC236}">
                <a16:creationId xmlns:a16="http://schemas.microsoft.com/office/drawing/2014/main" id="{348DBE40-19B0-4B03-D37E-C41189E4B088}"/>
              </a:ext>
            </a:extLst>
          </p:cNvPr>
          <p:cNvSpPr txBox="1"/>
          <p:nvPr/>
        </p:nvSpPr>
        <p:spPr>
          <a:xfrm>
            <a:off x="395536" y="1403759"/>
            <a:ext cx="8640960" cy="5139869"/>
          </a:xfrm>
          <a:prstGeom prst="rect">
            <a:avLst/>
          </a:prstGeom>
          <a:noFill/>
        </p:spPr>
        <p:txBody>
          <a:bodyPr wrap="square">
            <a:spAutoFit/>
          </a:bodyPr>
          <a:lstStyle/>
          <a:p>
            <a:r>
              <a:rPr lang="en-US" sz="1600" b="1" dirty="0"/>
              <a:t>4. Ontology enhancement and rule design</a:t>
            </a:r>
          </a:p>
          <a:p>
            <a:endParaRPr lang="en-US" sz="800" dirty="0"/>
          </a:p>
          <a:p>
            <a:pPr marL="285750" indent="-285750">
              <a:buFont typeface="Arial" panose="020B0604020202020204" pitchFamily="34" charset="0"/>
              <a:buChar char="•"/>
            </a:pPr>
            <a:r>
              <a:rPr lang="en-US" sz="1600" dirty="0"/>
              <a:t>Extend the ontology by:</a:t>
            </a:r>
          </a:p>
          <a:p>
            <a:pPr marL="742950" lvl="1" indent="-285750">
              <a:buFont typeface="Arial" panose="020B0604020202020204" pitchFamily="34" charset="0"/>
              <a:buChar char="•"/>
            </a:pPr>
            <a:r>
              <a:rPr lang="en-US" sz="1600" dirty="0"/>
              <a:t>Defining new classes and properties where necessary.</a:t>
            </a:r>
          </a:p>
          <a:p>
            <a:pPr marL="742950" lvl="1" indent="-285750">
              <a:buFont typeface="Arial" panose="020B0604020202020204" pitchFamily="34" charset="0"/>
              <a:buChar char="•"/>
            </a:pPr>
            <a:r>
              <a:rPr lang="en-US" sz="1600" dirty="0"/>
              <a:t>Designing logical rules (SWRL) or constraints (e.g., OWL axioms, class restrictions).</a:t>
            </a:r>
          </a:p>
          <a:p>
            <a:pPr marL="742950" lvl="1" indent="-285750">
              <a:buFont typeface="Arial" panose="020B0604020202020204" pitchFamily="34" charset="0"/>
              <a:buChar char="•"/>
            </a:pPr>
            <a:r>
              <a:rPr lang="en-US" sz="1600" dirty="0"/>
              <a:t>Optionally deriving rules from external datasets or analytical observations.</a:t>
            </a:r>
          </a:p>
          <a:p>
            <a:pPr marL="285750" indent="-285750">
              <a:buFont typeface="Arial" panose="020B0604020202020204" pitchFamily="34" charset="0"/>
              <a:buChar char="•"/>
            </a:pPr>
            <a:r>
              <a:rPr lang="en-US" sz="1600" dirty="0"/>
              <a:t>Ensure semantic consistency and reuse of existing vocabularies when appropriate (e.g., </a:t>
            </a:r>
            <a:r>
              <a:rPr lang="en-US" sz="1600" dirty="0" err="1"/>
              <a:t>DBpedia</a:t>
            </a:r>
            <a:r>
              <a:rPr lang="en-US" sz="1600" dirty="0"/>
              <a:t> Ontology).</a:t>
            </a:r>
          </a:p>
          <a:p>
            <a:endParaRPr lang="en-US" sz="1600" dirty="0"/>
          </a:p>
          <a:p>
            <a:r>
              <a:rPr lang="en-US" sz="1600" b="1" dirty="0"/>
              <a:t>5. Knowledge graph Integration and visualization</a:t>
            </a:r>
          </a:p>
          <a:p>
            <a:endParaRPr lang="en-US" sz="800" dirty="0"/>
          </a:p>
          <a:p>
            <a:pPr marL="285750" indent="-285750">
              <a:buFont typeface="Arial" panose="020B0604020202020204" pitchFamily="34" charset="0"/>
              <a:buChar char="•"/>
            </a:pPr>
            <a:r>
              <a:rPr lang="en-US" sz="1600" dirty="0"/>
              <a:t>Integrate all extracted and inferred knowledge into a single RDF/OWL file.</a:t>
            </a:r>
          </a:p>
          <a:p>
            <a:pPr marL="285750" indent="-285750">
              <a:buFont typeface="Arial" panose="020B0604020202020204" pitchFamily="34" charset="0"/>
              <a:buChar char="•"/>
            </a:pPr>
            <a:r>
              <a:rPr lang="en-US" sz="1600" dirty="0"/>
              <a:t>Load and visualize the complete ontology and knowledge graph in Protégé.</a:t>
            </a:r>
          </a:p>
          <a:p>
            <a:pPr marL="285750" indent="-285750">
              <a:buFont typeface="Arial" panose="020B0604020202020204" pitchFamily="34" charset="0"/>
              <a:buChar char="•"/>
            </a:pPr>
            <a:r>
              <a:rPr lang="en-US" sz="1600" dirty="0"/>
              <a:t>Verify correctness of classes, properties, individuals, and reasoning results.</a:t>
            </a:r>
          </a:p>
          <a:p>
            <a:endParaRPr lang="en-US" sz="1600" dirty="0"/>
          </a:p>
          <a:p>
            <a:r>
              <a:rPr lang="en-US" sz="1800" b="1" i="1" dirty="0"/>
              <a:t>Deliverable</a:t>
            </a:r>
          </a:p>
          <a:p>
            <a:endParaRPr lang="en-US" sz="800" dirty="0"/>
          </a:p>
          <a:p>
            <a:pPr marL="285750" indent="-285750">
              <a:buFont typeface="Arial" panose="020B0604020202020204" pitchFamily="34" charset="0"/>
              <a:buChar char="•"/>
            </a:pPr>
            <a:r>
              <a:rPr lang="en-US" sz="1600" dirty="0"/>
              <a:t>A single .owl  file containing:</a:t>
            </a:r>
          </a:p>
          <a:p>
            <a:pPr marL="742950" lvl="1" indent="-285750">
              <a:buFont typeface="Arial" panose="020B0604020202020204" pitchFamily="34" charset="0"/>
              <a:buChar char="•"/>
            </a:pPr>
            <a:r>
              <a:rPr lang="en-US" sz="1600" dirty="0"/>
              <a:t>The ontology schema enhanced with rules.</a:t>
            </a:r>
          </a:p>
          <a:p>
            <a:pPr marL="742950" lvl="1" indent="-285750">
              <a:buFont typeface="Arial" panose="020B0604020202020204" pitchFamily="34" charset="0"/>
              <a:buChar char="•"/>
            </a:pPr>
            <a:r>
              <a:rPr lang="en-US" sz="1600" dirty="0"/>
              <a:t>The complete knowledge graph describing the target person.</a:t>
            </a:r>
          </a:p>
          <a:p>
            <a:pPr marL="285750" indent="-285750">
              <a:buFont typeface="Arial" panose="020B0604020202020204" pitchFamily="34" charset="0"/>
              <a:buChar char="•"/>
            </a:pPr>
            <a:r>
              <a:rPr lang="en-US" sz="1600" dirty="0"/>
              <a:t>The file must be accessible via a public link (e.g., GitHub, institutional repository).</a:t>
            </a:r>
          </a:p>
          <a:p>
            <a:pPr marL="285750" indent="-285750">
              <a:buFont typeface="Arial" panose="020B0604020202020204" pitchFamily="34" charset="0"/>
              <a:buChar char="•"/>
            </a:pPr>
            <a:r>
              <a:rPr lang="en-US" sz="1600" dirty="0"/>
              <a:t>No written report is required beyond the ontology file itself.</a:t>
            </a:r>
          </a:p>
        </p:txBody>
      </p:sp>
    </p:spTree>
    <p:extLst>
      <p:ext uri="{BB962C8B-B14F-4D97-AF65-F5344CB8AC3E}">
        <p14:creationId xmlns:p14="http://schemas.microsoft.com/office/powerpoint/2010/main" val="3377330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556D7-A5B1-BEA4-0540-1EE3BE1DC7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4DB5A42-69A0-51E2-9551-FE33A604BCAC}"/>
              </a:ext>
            </a:extLst>
          </p:cNvPr>
          <p:cNvSpPr txBox="1"/>
          <p:nvPr/>
        </p:nvSpPr>
        <p:spPr>
          <a:xfrm>
            <a:off x="107504" y="1366138"/>
            <a:ext cx="8920746" cy="4585871"/>
          </a:xfrm>
          <a:prstGeom prst="rect">
            <a:avLst/>
          </a:prstGeom>
          <a:noFill/>
        </p:spPr>
        <p:txBody>
          <a:bodyPr wrap="square">
            <a:spAutoFit/>
          </a:bodyPr>
          <a:lstStyle/>
          <a:p>
            <a:r>
              <a:rPr lang="uk-UA" sz="1800" dirty="0"/>
              <a:t>Метою цього завдання є демонстрація здатності збирати, інтерпретувати та інтегрувати знання про обрану публічну особу з різнорідних </a:t>
            </a:r>
            <a:r>
              <a:rPr lang="en-US" sz="1800" dirty="0"/>
              <a:t>Web-</a:t>
            </a:r>
            <a:r>
              <a:rPr lang="uk-UA" sz="1800" dirty="0"/>
              <a:t>джерел із використанням </a:t>
            </a:r>
            <a:r>
              <a:rPr lang="en-US" sz="1800" dirty="0"/>
              <a:t>AI-</a:t>
            </a:r>
            <a:r>
              <a:rPr lang="uk-UA" sz="1800" dirty="0"/>
              <a:t>сервісів, публічних графів знань та семантичних технологій.</a:t>
            </a:r>
            <a:endParaRPr lang="en-US" sz="1800" noProof="0" dirty="0"/>
          </a:p>
          <a:p>
            <a:endParaRPr lang="en-US" noProof="0" dirty="0"/>
          </a:p>
          <a:p>
            <a:r>
              <a:rPr lang="uk-UA" sz="1800" b="1" dirty="0"/>
              <a:t>Опис завдання (</a:t>
            </a:r>
            <a:r>
              <a:rPr lang="en-US" sz="1800" b="1" dirty="0"/>
              <a:t>UA)</a:t>
            </a:r>
            <a:endParaRPr lang="en-US" sz="1800" b="1" noProof="0" dirty="0"/>
          </a:p>
          <a:p>
            <a:endParaRPr lang="en-US" noProof="0" dirty="0"/>
          </a:p>
          <a:p>
            <a:r>
              <a:rPr lang="uk-UA" sz="1600" dirty="0"/>
              <a:t>Кожен студент повинен обрати одну відому публічну особу (наприклад, політика, науковця, підприємця, митця) як об’єкт дослідження.</a:t>
            </a:r>
          </a:p>
          <a:p>
            <a:endParaRPr lang="uk-UA" sz="1600" dirty="0"/>
          </a:p>
          <a:p>
            <a:r>
              <a:rPr lang="uk-UA" sz="1600" dirty="0"/>
              <a:t>Завдання складається з таких обов’язкових етапів:</a:t>
            </a:r>
          </a:p>
          <a:p>
            <a:endParaRPr lang="uk-UA" sz="1600" dirty="0"/>
          </a:p>
          <a:p>
            <a:r>
              <a:rPr lang="en-US" sz="1600" b="1" dirty="0"/>
              <a:t>1. </a:t>
            </a:r>
            <a:r>
              <a:rPr lang="uk-UA" sz="1600" b="1" dirty="0"/>
              <a:t>Отримання знань з публічних графів знань</a:t>
            </a:r>
            <a:endParaRPr lang="en-US" sz="1600" b="1" dirty="0"/>
          </a:p>
          <a:p>
            <a:endParaRPr lang="uk-UA" sz="1600" dirty="0"/>
          </a:p>
          <a:p>
            <a:pPr marL="285750" indent="-285750">
              <a:buFont typeface="Arial" panose="020B0604020202020204" pitchFamily="34" charset="0"/>
              <a:buChar char="•"/>
            </a:pPr>
            <a:r>
              <a:rPr lang="uk-UA" sz="1600" dirty="0"/>
              <a:t>Використати </a:t>
            </a:r>
            <a:r>
              <a:rPr lang="en-US" sz="1600" dirty="0"/>
              <a:t>SPARQL-</a:t>
            </a:r>
            <a:r>
              <a:rPr lang="uk-UA" sz="1600" dirty="0"/>
              <a:t>запити до </a:t>
            </a:r>
            <a:r>
              <a:rPr lang="en-US" sz="1600" dirty="0" err="1"/>
              <a:t>DBpedia</a:t>
            </a:r>
            <a:r>
              <a:rPr lang="en-US" sz="1600" dirty="0"/>
              <a:t> (</a:t>
            </a:r>
            <a:r>
              <a:rPr lang="uk-UA" sz="1600" dirty="0"/>
              <a:t>за бажанням також </a:t>
            </a:r>
            <a:r>
              <a:rPr lang="en-US" sz="1600" dirty="0" err="1"/>
              <a:t>Wikidata</a:t>
            </a:r>
            <a:r>
              <a:rPr lang="en-US" sz="1600" dirty="0"/>
              <a:t>) </a:t>
            </a:r>
            <a:r>
              <a:rPr lang="uk-UA" sz="1600" dirty="0"/>
              <a:t>для:</a:t>
            </a:r>
          </a:p>
          <a:p>
            <a:pPr marL="742950" lvl="1" indent="-285750">
              <a:buFont typeface="Arial" panose="020B0604020202020204" pitchFamily="34" charset="0"/>
              <a:buChar char="•"/>
            </a:pPr>
            <a:r>
              <a:rPr lang="uk-UA" sz="1600" dirty="0"/>
              <a:t>ідентифікації ресурсу, що відповідає обраній особі;</a:t>
            </a:r>
          </a:p>
          <a:p>
            <a:pPr marL="742950" lvl="1" indent="-285750">
              <a:buFont typeface="Arial" panose="020B0604020202020204" pitchFamily="34" charset="0"/>
              <a:buChar char="•"/>
            </a:pPr>
            <a:r>
              <a:rPr lang="uk-UA" sz="1600" dirty="0"/>
              <a:t>вилучення фактів за допомогою </a:t>
            </a:r>
            <a:r>
              <a:rPr lang="en-US" sz="1600" dirty="0"/>
              <a:t>SELECT-</a:t>
            </a:r>
            <a:r>
              <a:rPr lang="uk-UA" sz="1600" dirty="0"/>
              <a:t>запитів;</a:t>
            </a:r>
          </a:p>
          <a:p>
            <a:pPr marL="742950" lvl="1" indent="-285750">
              <a:buFont typeface="Arial" panose="020B0604020202020204" pitchFamily="34" charset="0"/>
              <a:buChar char="•"/>
            </a:pPr>
            <a:r>
              <a:rPr lang="uk-UA" sz="1600" dirty="0"/>
              <a:t>побудови початкової онтології та графа знань за допомогою </a:t>
            </a:r>
            <a:r>
              <a:rPr lang="en-US" sz="1600" dirty="0"/>
              <a:t>SPARQL CONSTRUCT.</a:t>
            </a:r>
          </a:p>
          <a:p>
            <a:pPr marL="285750" indent="-285750">
              <a:buFont typeface="Arial" panose="020B0604020202020204" pitchFamily="34" charset="0"/>
              <a:buChar char="•"/>
            </a:pPr>
            <a:r>
              <a:rPr lang="uk-UA" sz="1600" dirty="0"/>
              <a:t>Отриманий </a:t>
            </a:r>
            <a:r>
              <a:rPr lang="en-US" sz="1600" dirty="0"/>
              <a:t>RDF-</a:t>
            </a:r>
            <a:r>
              <a:rPr lang="uk-UA" sz="1600" dirty="0"/>
              <a:t>граф повинен містити об’єктні властивості та дататипні властивості.</a:t>
            </a:r>
            <a:endParaRPr lang="fi-FI" sz="1600" dirty="0"/>
          </a:p>
        </p:txBody>
      </p:sp>
      <p:sp>
        <p:nvSpPr>
          <p:cNvPr id="11" name="TextBox 10">
            <a:extLst>
              <a:ext uri="{FF2B5EF4-FFF2-40B4-BE49-F238E27FC236}">
                <a16:creationId xmlns:a16="http://schemas.microsoft.com/office/drawing/2014/main" id="{89C0E995-B79F-AC9B-426D-A1BDEA81616D}"/>
              </a:ext>
            </a:extLst>
          </p:cNvPr>
          <p:cNvSpPr txBox="1"/>
          <p:nvPr/>
        </p:nvSpPr>
        <p:spPr>
          <a:xfrm>
            <a:off x="1503922" y="64113"/>
            <a:ext cx="7524328" cy="769441"/>
          </a:xfrm>
          <a:prstGeom prst="rect">
            <a:avLst/>
          </a:prstGeom>
          <a:solidFill>
            <a:srgbClr val="DCE3E8"/>
          </a:solidFill>
        </p:spPr>
        <p:txBody>
          <a:bodyPr wrap="square">
            <a:spAutoFit/>
          </a:bodyPr>
          <a:lstStyle/>
          <a:p>
            <a:r>
              <a:rPr lang="uk-UA" sz="2400" b="1" dirty="0"/>
              <a:t>Курсове завдання:</a:t>
            </a:r>
            <a:r>
              <a:rPr lang="en-US" sz="2400" b="1" noProof="0" dirty="0"/>
              <a:t> (page 1):</a:t>
            </a:r>
          </a:p>
          <a:p>
            <a:r>
              <a:rPr lang="uk-UA" sz="2000" b="1" noProof="0" dirty="0"/>
              <a:t>Видобування знань з Web та побудова графів знань </a:t>
            </a:r>
            <a:r>
              <a:rPr lang="en-US" sz="2000" b="1" noProof="0" dirty="0"/>
              <a:t>(UA)</a:t>
            </a:r>
          </a:p>
        </p:txBody>
      </p:sp>
    </p:spTree>
    <p:extLst>
      <p:ext uri="{BB962C8B-B14F-4D97-AF65-F5344CB8AC3E}">
        <p14:creationId xmlns:p14="http://schemas.microsoft.com/office/powerpoint/2010/main" val="73612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83289-A208-E82A-4033-146E7CF1547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F6E18A9-20A1-08C1-1321-ECEFDF3D550B}"/>
              </a:ext>
            </a:extLst>
          </p:cNvPr>
          <p:cNvSpPr txBox="1"/>
          <p:nvPr/>
        </p:nvSpPr>
        <p:spPr>
          <a:xfrm>
            <a:off x="303993" y="1447501"/>
            <a:ext cx="8605464" cy="5016758"/>
          </a:xfrm>
          <a:prstGeom prst="rect">
            <a:avLst/>
          </a:prstGeom>
          <a:noFill/>
        </p:spPr>
        <p:txBody>
          <a:bodyPr wrap="square">
            <a:spAutoFit/>
          </a:bodyPr>
          <a:lstStyle/>
          <a:p>
            <a:r>
              <a:rPr lang="en-US" sz="1600" b="1" noProof="0" dirty="0"/>
              <a:t>2. </a:t>
            </a:r>
            <a:r>
              <a:rPr lang="uk-UA" sz="1600" b="1" dirty="0"/>
              <a:t>Збагачення знань за допомогою </a:t>
            </a:r>
            <a:r>
              <a:rPr lang="en-US" sz="1600" b="1" dirty="0"/>
              <a:t>LLMs</a:t>
            </a:r>
          </a:p>
          <a:p>
            <a:endParaRPr lang="en-US" sz="1600" dirty="0"/>
          </a:p>
          <a:p>
            <a:pPr marL="285750" indent="-285750">
              <a:buFont typeface="Arial" panose="020B0604020202020204" pitchFamily="34" charset="0"/>
              <a:buChar char="•"/>
            </a:pPr>
            <a:r>
              <a:rPr lang="uk-UA" sz="1600" dirty="0"/>
              <a:t>Використати великі мовні моделі (</a:t>
            </a:r>
            <a:r>
              <a:rPr lang="en-US" sz="1600" dirty="0"/>
              <a:t>LLMs) </a:t>
            </a:r>
            <a:r>
              <a:rPr lang="uk-UA" sz="1600" dirty="0"/>
              <a:t>для отримання інтерпретованих знань про обрану особу.</a:t>
            </a:r>
          </a:p>
          <a:p>
            <a:pPr marL="742950" lvl="1" indent="-285750">
              <a:buFont typeface="Arial" panose="020B0604020202020204" pitchFamily="34" charset="0"/>
              <a:buChar char="•"/>
            </a:pPr>
            <a:r>
              <a:rPr lang="uk-UA" sz="1600" dirty="0"/>
              <a:t>Типові запити включають:</a:t>
            </a:r>
          </a:p>
          <a:p>
            <a:pPr marL="742950" lvl="1" indent="-285750">
              <a:buFont typeface="Arial" panose="020B0604020202020204" pitchFamily="34" charset="0"/>
              <a:buChar char="•"/>
            </a:pPr>
            <a:r>
              <a:rPr lang="uk-UA" sz="1600" dirty="0"/>
              <a:t>характеристики стилю мовлення або особистості;</a:t>
            </a:r>
          </a:p>
          <a:p>
            <a:pPr marL="742950" lvl="1" indent="-285750">
              <a:buFont typeface="Arial" panose="020B0604020202020204" pitchFamily="34" charset="0"/>
              <a:buChar char="•"/>
            </a:pPr>
            <a:r>
              <a:rPr lang="uk-UA" sz="1600" dirty="0"/>
              <a:t>тематику публічних виступів чи текстів;</a:t>
            </a:r>
          </a:p>
          <a:p>
            <a:pPr marL="742950" lvl="1" indent="-285750">
              <a:buFont typeface="Arial" panose="020B0604020202020204" pitchFamily="34" charset="0"/>
              <a:buChar char="•"/>
            </a:pPr>
            <a:r>
              <a:rPr lang="uk-UA" sz="1600" dirty="0"/>
              <a:t>узагальнення або логічні висновки.</a:t>
            </a:r>
          </a:p>
          <a:p>
            <a:pPr marL="285750" indent="-285750">
              <a:buFont typeface="Arial" panose="020B0604020202020204" pitchFamily="34" charset="0"/>
              <a:buChar char="•"/>
            </a:pPr>
            <a:r>
              <a:rPr lang="uk-UA" sz="1600" dirty="0"/>
              <a:t>Отримані результати мають бути формалізовані у вигляді </a:t>
            </a:r>
            <a:r>
              <a:rPr lang="en-US" sz="1600" dirty="0"/>
              <a:t>RDF/OWL-</a:t>
            </a:r>
            <a:r>
              <a:rPr lang="uk-UA" sz="1600" dirty="0"/>
              <a:t>властивостей.</a:t>
            </a:r>
          </a:p>
          <a:p>
            <a:endParaRPr lang="uk-UA" sz="1600" dirty="0"/>
          </a:p>
          <a:p>
            <a:r>
              <a:rPr lang="en-US" sz="1600" b="1" dirty="0"/>
              <a:t>3. </a:t>
            </a:r>
            <a:r>
              <a:rPr lang="uk-UA" sz="1600" b="1" dirty="0"/>
              <a:t>Обробка мультимодальних даних через </a:t>
            </a:r>
            <a:r>
              <a:rPr lang="en-US" sz="1600" b="1" dirty="0"/>
              <a:t>cognitive AI services</a:t>
            </a:r>
          </a:p>
          <a:p>
            <a:endParaRPr lang="en-US" sz="1600" dirty="0"/>
          </a:p>
          <a:p>
            <a:pPr marL="285750" indent="-285750">
              <a:buFont typeface="Arial" panose="020B0604020202020204" pitchFamily="34" charset="0"/>
              <a:buChar char="•"/>
            </a:pPr>
            <a:r>
              <a:rPr lang="uk-UA" sz="1600" dirty="0"/>
              <a:t>Зібрати мультимодальні дані про особу:</a:t>
            </a:r>
          </a:p>
          <a:p>
            <a:pPr marL="742950" lvl="1" indent="-285750">
              <a:buFont typeface="Arial" panose="020B0604020202020204" pitchFamily="34" charset="0"/>
              <a:buChar char="•"/>
            </a:pPr>
            <a:r>
              <a:rPr lang="uk-UA" sz="1600" dirty="0"/>
              <a:t>тексти,</a:t>
            </a:r>
          </a:p>
          <a:p>
            <a:pPr marL="742950" lvl="1" indent="-285750">
              <a:buFont typeface="Arial" panose="020B0604020202020204" pitchFamily="34" charset="0"/>
              <a:buChar char="•"/>
            </a:pPr>
            <a:r>
              <a:rPr lang="uk-UA" sz="1600" dirty="0"/>
              <a:t>аудіо,</a:t>
            </a:r>
          </a:p>
          <a:p>
            <a:pPr marL="742950" lvl="1" indent="-285750">
              <a:buFont typeface="Arial" panose="020B0604020202020204" pitchFamily="34" charset="0"/>
              <a:buChar char="•"/>
            </a:pPr>
            <a:r>
              <a:rPr lang="uk-UA" sz="1600" dirty="0"/>
              <a:t>зображення,</a:t>
            </a:r>
          </a:p>
          <a:p>
            <a:pPr marL="742950" lvl="1" indent="-285750">
              <a:buFont typeface="Arial" panose="020B0604020202020204" pitchFamily="34" charset="0"/>
              <a:buChar char="•"/>
            </a:pPr>
            <a:r>
              <a:rPr lang="uk-UA" sz="1600" dirty="0"/>
              <a:t>відео.</a:t>
            </a:r>
          </a:p>
          <a:p>
            <a:pPr marL="285750" indent="-285750">
              <a:buFont typeface="Arial" panose="020B0604020202020204" pitchFamily="34" charset="0"/>
              <a:buChar char="•"/>
            </a:pPr>
            <a:r>
              <a:rPr lang="uk-UA" sz="1600" dirty="0"/>
              <a:t>Застосувати відповідні </a:t>
            </a:r>
            <a:r>
              <a:rPr lang="en-US" sz="1600" dirty="0"/>
              <a:t>cognitive AI-</a:t>
            </a:r>
            <a:r>
              <a:rPr lang="uk-UA" sz="1600" dirty="0"/>
              <a:t>сервіси (</a:t>
            </a:r>
            <a:r>
              <a:rPr lang="en-US" sz="1600" dirty="0"/>
              <a:t>NLP, </a:t>
            </a:r>
            <a:r>
              <a:rPr lang="uk-UA" sz="1600" dirty="0"/>
              <a:t>розпізнавання мовлення, аналіз зображень і відео тощо).</a:t>
            </a:r>
          </a:p>
          <a:p>
            <a:pPr marL="285750" indent="-285750">
              <a:buFont typeface="Arial" panose="020B0604020202020204" pitchFamily="34" charset="0"/>
              <a:buChar char="•"/>
            </a:pPr>
            <a:r>
              <a:rPr lang="uk-UA" sz="1600" dirty="0"/>
              <a:t>Закодувати результати аналізу у графі знань.</a:t>
            </a:r>
          </a:p>
        </p:txBody>
      </p:sp>
      <p:sp>
        <p:nvSpPr>
          <p:cNvPr id="2" name="TextBox 1">
            <a:extLst>
              <a:ext uri="{FF2B5EF4-FFF2-40B4-BE49-F238E27FC236}">
                <a16:creationId xmlns:a16="http://schemas.microsoft.com/office/drawing/2014/main" id="{A60A6A46-D41C-FCC6-9FC1-073205C3586F}"/>
              </a:ext>
            </a:extLst>
          </p:cNvPr>
          <p:cNvSpPr txBox="1"/>
          <p:nvPr/>
        </p:nvSpPr>
        <p:spPr>
          <a:xfrm>
            <a:off x="1503922" y="64113"/>
            <a:ext cx="7524328" cy="769441"/>
          </a:xfrm>
          <a:prstGeom prst="rect">
            <a:avLst/>
          </a:prstGeom>
          <a:solidFill>
            <a:srgbClr val="DCE3E8"/>
          </a:solidFill>
        </p:spPr>
        <p:txBody>
          <a:bodyPr wrap="square">
            <a:spAutoFit/>
          </a:bodyPr>
          <a:lstStyle/>
          <a:p>
            <a:r>
              <a:rPr lang="uk-UA" sz="2400" b="1" dirty="0"/>
              <a:t>Курсове завдання:</a:t>
            </a:r>
            <a:r>
              <a:rPr lang="en-US" sz="2400" b="1" noProof="0" dirty="0"/>
              <a:t> (page 2):</a:t>
            </a:r>
          </a:p>
          <a:p>
            <a:r>
              <a:rPr lang="uk-UA" sz="2000" b="1" noProof="0" dirty="0"/>
              <a:t>Видобування знань з Web та побудова графів знань </a:t>
            </a:r>
            <a:r>
              <a:rPr lang="en-US" sz="2000" b="1" noProof="0" dirty="0"/>
              <a:t>(UA)</a:t>
            </a:r>
          </a:p>
        </p:txBody>
      </p:sp>
    </p:spTree>
    <p:extLst>
      <p:ext uri="{BB962C8B-B14F-4D97-AF65-F5344CB8AC3E}">
        <p14:creationId xmlns:p14="http://schemas.microsoft.com/office/powerpoint/2010/main" val="837282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A56AD-3CBF-C340-5D08-E0A637BCC92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333136B-59E1-B370-09DD-5A1B0F98F135}"/>
              </a:ext>
            </a:extLst>
          </p:cNvPr>
          <p:cNvSpPr txBox="1"/>
          <p:nvPr/>
        </p:nvSpPr>
        <p:spPr>
          <a:xfrm>
            <a:off x="387290" y="1124744"/>
            <a:ext cx="8640960" cy="5509200"/>
          </a:xfrm>
          <a:prstGeom prst="rect">
            <a:avLst/>
          </a:prstGeom>
          <a:noFill/>
        </p:spPr>
        <p:txBody>
          <a:bodyPr wrap="square">
            <a:spAutoFit/>
          </a:bodyPr>
          <a:lstStyle/>
          <a:p>
            <a:r>
              <a:rPr lang="en-US" sz="1600" b="1" dirty="0"/>
              <a:t>4. </a:t>
            </a:r>
            <a:r>
              <a:rPr lang="uk-UA" sz="1600" b="1" dirty="0"/>
              <a:t>Розширення онтології та проєктування правил</a:t>
            </a:r>
          </a:p>
          <a:p>
            <a:endParaRPr lang="uk-UA" sz="1600" b="1" dirty="0"/>
          </a:p>
          <a:p>
            <a:pPr marL="285750" indent="-285750">
              <a:buFont typeface="Arial" panose="020B0604020202020204" pitchFamily="34" charset="0"/>
              <a:buChar char="•"/>
            </a:pPr>
            <a:r>
              <a:rPr lang="uk-UA" sz="1600" dirty="0"/>
              <a:t>Розширити онтологію шляхом:</a:t>
            </a:r>
          </a:p>
          <a:p>
            <a:pPr marL="742950" lvl="1" indent="-285750">
              <a:buFont typeface="Arial" panose="020B0604020202020204" pitchFamily="34" charset="0"/>
              <a:buChar char="•"/>
            </a:pPr>
            <a:r>
              <a:rPr lang="uk-UA" sz="1600" dirty="0"/>
              <a:t>введення нових класів і властивостей;</a:t>
            </a:r>
          </a:p>
          <a:p>
            <a:pPr marL="742950" lvl="1" indent="-285750">
              <a:buFont typeface="Arial" panose="020B0604020202020204" pitchFamily="34" charset="0"/>
              <a:buChar char="•"/>
            </a:pPr>
            <a:r>
              <a:rPr lang="uk-UA" sz="1600" dirty="0"/>
              <a:t>проєктування логічних правил</a:t>
            </a:r>
            <a:r>
              <a:rPr lang="en-US" sz="1600" dirty="0"/>
              <a:t> (SWRL)</a:t>
            </a:r>
            <a:r>
              <a:rPr lang="uk-UA" sz="1600" dirty="0"/>
              <a:t> або обмежень (</a:t>
            </a:r>
            <a:r>
              <a:rPr lang="en-US" sz="1600" dirty="0"/>
              <a:t>OWL-</a:t>
            </a:r>
            <a:r>
              <a:rPr lang="uk-UA" sz="1600" dirty="0"/>
              <a:t>аксіоми);</a:t>
            </a:r>
          </a:p>
          <a:p>
            <a:pPr marL="742950" lvl="1" indent="-285750">
              <a:buFont typeface="Arial" panose="020B0604020202020204" pitchFamily="34" charset="0"/>
              <a:buChar char="•"/>
            </a:pPr>
            <a:r>
              <a:rPr lang="uk-UA" sz="1600" dirty="0"/>
              <a:t>за можливості — автоматичного вилучення правил з даних.</a:t>
            </a:r>
          </a:p>
          <a:p>
            <a:pPr marL="285750" indent="-285750">
              <a:buFont typeface="Arial" panose="020B0604020202020204" pitchFamily="34" charset="0"/>
              <a:buChar char="•"/>
            </a:pPr>
            <a:r>
              <a:rPr lang="uk-UA" sz="1600" dirty="0"/>
              <a:t>Забезпечити семантичну узгодженість та повторне використання стандартних словників.</a:t>
            </a:r>
          </a:p>
          <a:p>
            <a:endParaRPr lang="uk-UA" sz="1600" dirty="0"/>
          </a:p>
          <a:p>
            <a:r>
              <a:rPr lang="en-US" sz="1600" b="1" dirty="0"/>
              <a:t>5. </a:t>
            </a:r>
            <a:r>
              <a:rPr lang="uk-UA" sz="1600" b="1" dirty="0"/>
              <a:t>Інтеграція та візуалізація графа знань</a:t>
            </a:r>
          </a:p>
          <a:p>
            <a:endParaRPr lang="uk-UA" sz="1600" dirty="0"/>
          </a:p>
          <a:p>
            <a:pPr marL="285750" indent="-285750">
              <a:buFont typeface="Arial" panose="020B0604020202020204" pitchFamily="34" charset="0"/>
              <a:buChar char="•"/>
            </a:pPr>
            <a:r>
              <a:rPr lang="uk-UA" sz="1600" dirty="0"/>
              <a:t>Інтегрувати всі отримані знання в єдиний </a:t>
            </a:r>
            <a:r>
              <a:rPr lang="en-US" sz="1600" dirty="0"/>
              <a:t>RDF/OWL-</a:t>
            </a:r>
            <a:r>
              <a:rPr lang="uk-UA" sz="1600" dirty="0"/>
              <a:t>файл.</a:t>
            </a:r>
          </a:p>
          <a:p>
            <a:pPr marL="285750" indent="-285750">
              <a:buFont typeface="Arial" panose="020B0604020202020204" pitchFamily="34" charset="0"/>
              <a:buChar char="•"/>
            </a:pPr>
            <a:r>
              <a:rPr lang="uk-UA" sz="1600" dirty="0"/>
              <a:t>Відкрити та візуалізувати онтологію і граф знань у </a:t>
            </a:r>
            <a:r>
              <a:rPr lang="en-US" sz="1600" dirty="0"/>
              <a:t>Protégé.</a:t>
            </a:r>
          </a:p>
          <a:p>
            <a:pPr marL="285750" indent="-285750">
              <a:buFont typeface="Arial" panose="020B0604020202020204" pitchFamily="34" charset="0"/>
              <a:buChar char="•"/>
            </a:pPr>
            <a:r>
              <a:rPr lang="uk-UA" sz="1600" dirty="0"/>
              <a:t>Перевірити коректність структури та логічних висновків.</a:t>
            </a:r>
          </a:p>
          <a:p>
            <a:endParaRPr lang="en-US" sz="1600" dirty="0"/>
          </a:p>
          <a:p>
            <a:r>
              <a:rPr lang="uk-UA" sz="1800" b="1" i="1" dirty="0"/>
              <a:t>Результат виконання</a:t>
            </a:r>
            <a:r>
              <a:rPr lang="en-US" sz="1800" b="1" i="1" dirty="0"/>
              <a:t> (to be sent to the teacher for evaluation)</a:t>
            </a:r>
          </a:p>
          <a:p>
            <a:endParaRPr lang="en-US" sz="1600" dirty="0"/>
          </a:p>
          <a:p>
            <a:pPr marL="285750" indent="-285750">
              <a:buFont typeface="Arial" panose="020B0604020202020204" pitchFamily="34" charset="0"/>
              <a:buChar char="•"/>
            </a:pPr>
            <a:r>
              <a:rPr lang="uk-UA" sz="1600" dirty="0"/>
              <a:t>Один файл .</a:t>
            </a:r>
            <a:r>
              <a:rPr lang="en-US" sz="1600" dirty="0"/>
              <a:t>owl, </a:t>
            </a:r>
            <a:r>
              <a:rPr lang="uk-UA" sz="1600" dirty="0"/>
              <a:t>що містить:</a:t>
            </a:r>
          </a:p>
          <a:p>
            <a:pPr marL="742950" lvl="1" indent="-285750">
              <a:buFont typeface="Arial" panose="020B0604020202020204" pitchFamily="34" charset="0"/>
              <a:buChar char="•"/>
            </a:pPr>
            <a:r>
              <a:rPr lang="uk-UA" sz="1600" dirty="0"/>
              <a:t>онтологію;</a:t>
            </a:r>
          </a:p>
          <a:p>
            <a:pPr marL="742950" lvl="1" indent="-285750">
              <a:buFont typeface="Arial" panose="020B0604020202020204" pitchFamily="34" charset="0"/>
              <a:buChar char="•"/>
            </a:pPr>
            <a:r>
              <a:rPr lang="uk-UA" sz="1600" dirty="0"/>
              <a:t>повний граф знань про обрану публічну особу.</a:t>
            </a:r>
          </a:p>
          <a:p>
            <a:pPr marL="285750" indent="-285750">
              <a:buFont typeface="Arial" panose="020B0604020202020204" pitchFamily="34" charset="0"/>
              <a:buChar char="•"/>
            </a:pPr>
            <a:r>
              <a:rPr lang="uk-UA" sz="1600" dirty="0"/>
              <a:t>Файл має бути доступний за публічним посиланням.</a:t>
            </a:r>
          </a:p>
          <a:p>
            <a:pPr marL="285750" indent="-285750">
              <a:buFont typeface="Arial" panose="020B0604020202020204" pitchFamily="34" charset="0"/>
              <a:buChar char="•"/>
            </a:pPr>
            <a:r>
              <a:rPr lang="uk-UA" sz="1600" dirty="0"/>
              <a:t>Окремий письмовий звіт не вимагається.</a:t>
            </a:r>
          </a:p>
        </p:txBody>
      </p:sp>
      <p:sp>
        <p:nvSpPr>
          <p:cNvPr id="2" name="TextBox 1">
            <a:extLst>
              <a:ext uri="{FF2B5EF4-FFF2-40B4-BE49-F238E27FC236}">
                <a16:creationId xmlns:a16="http://schemas.microsoft.com/office/drawing/2014/main" id="{66ACB932-819F-A78D-604B-DAAC389706E3}"/>
              </a:ext>
            </a:extLst>
          </p:cNvPr>
          <p:cNvSpPr txBox="1"/>
          <p:nvPr/>
        </p:nvSpPr>
        <p:spPr>
          <a:xfrm>
            <a:off x="1503922" y="64113"/>
            <a:ext cx="7524328" cy="769441"/>
          </a:xfrm>
          <a:prstGeom prst="rect">
            <a:avLst/>
          </a:prstGeom>
          <a:solidFill>
            <a:srgbClr val="DCE3E8"/>
          </a:solidFill>
        </p:spPr>
        <p:txBody>
          <a:bodyPr wrap="square">
            <a:spAutoFit/>
          </a:bodyPr>
          <a:lstStyle/>
          <a:p>
            <a:r>
              <a:rPr lang="uk-UA" sz="2400" b="1" dirty="0"/>
              <a:t>Курсове завдання:</a:t>
            </a:r>
            <a:r>
              <a:rPr lang="en-US" sz="2400" b="1" noProof="0" dirty="0"/>
              <a:t> (page 3):</a:t>
            </a:r>
          </a:p>
          <a:p>
            <a:r>
              <a:rPr lang="uk-UA" sz="2000" b="1" noProof="0" dirty="0"/>
              <a:t>Видобування знань з Web та побудова графів знань </a:t>
            </a:r>
            <a:r>
              <a:rPr lang="en-US" sz="2000" b="1" noProof="0" dirty="0"/>
              <a:t>(UA)</a:t>
            </a:r>
          </a:p>
        </p:txBody>
      </p:sp>
    </p:spTree>
    <p:extLst>
      <p:ext uri="{BB962C8B-B14F-4D97-AF65-F5344CB8AC3E}">
        <p14:creationId xmlns:p14="http://schemas.microsoft.com/office/powerpoint/2010/main" val="1583206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4B148F-7BC0-63AF-FC0C-151598BA817E}"/>
              </a:ext>
            </a:extLst>
          </p:cNvPr>
          <p:cNvSpPr/>
          <p:nvPr/>
        </p:nvSpPr>
        <p:spPr>
          <a:xfrm>
            <a:off x="1694292" y="3440"/>
            <a:ext cx="7449708" cy="769441"/>
          </a:xfrm>
          <a:prstGeom prst="rect">
            <a:avLst/>
          </a:prstGeom>
          <a:solidFill>
            <a:srgbClr val="F8FAFC"/>
          </a:solidFill>
        </p:spPr>
        <p:txBody>
          <a:bodyPr wrap="square" lIns="91440" tIns="45720" rIns="91440" bIns="45720">
            <a:spAutoFit/>
          </a:bodyPr>
          <a:lstStyle/>
          <a:p>
            <a:pPr algn="ctr"/>
            <a:r>
              <a:rPr lang="en-US" sz="4400" b="0" cap="none" spc="0" dirty="0">
                <a:ln w="0"/>
                <a:solidFill>
                  <a:schemeClr val="tx1"/>
                </a:solidFill>
                <a:effectLst>
                  <a:outerShdw blurRad="38100" dist="19050" dir="2700000" algn="tl" rotWithShape="0">
                    <a:schemeClr val="dk1">
                      <a:alpha val="40000"/>
                    </a:schemeClr>
                  </a:outerShdw>
                </a:effectLst>
              </a:rPr>
              <a:t>Contents of this presentation</a:t>
            </a:r>
          </a:p>
        </p:txBody>
      </p:sp>
      <p:sp>
        <p:nvSpPr>
          <p:cNvPr id="5" name="TextBox 4">
            <a:extLst>
              <a:ext uri="{FF2B5EF4-FFF2-40B4-BE49-F238E27FC236}">
                <a16:creationId xmlns:a16="http://schemas.microsoft.com/office/drawing/2014/main" id="{6D4A8B45-BA5F-FC79-1002-C398F8D715B6}"/>
              </a:ext>
            </a:extLst>
          </p:cNvPr>
          <p:cNvSpPr txBox="1"/>
          <p:nvPr/>
        </p:nvSpPr>
        <p:spPr>
          <a:xfrm>
            <a:off x="179512" y="1124744"/>
            <a:ext cx="8712968" cy="646331"/>
          </a:xfrm>
          <a:prstGeom prst="rect">
            <a:avLst/>
          </a:prstGeom>
          <a:noFill/>
        </p:spPr>
        <p:txBody>
          <a:bodyPr wrap="square" rtlCol="0">
            <a:spAutoFit/>
          </a:bodyPr>
          <a:lstStyle/>
          <a:p>
            <a:r>
              <a:rPr lang="en-US" sz="1800" b="1" dirty="0">
                <a:hlinkClick r:id="rId2" action="ppaction://hlinksldjump"/>
              </a:rPr>
              <a:t>Introduction to knowledge graphs</a:t>
            </a:r>
            <a:r>
              <a:rPr lang="en-US" sz="1800" b="1" dirty="0"/>
              <a:t> </a:t>
            </a:r>
            <a:r>
              <a:rPr lang="en-US" sz="1800" dirty="0"/>
              <a:t>(semantic web, metadata, ontologies, semantic queries, rules)</a:t>
            </a:r>
            <a:endParaRPr lang="fi-FI" sz="1800" dirty="0"/>
          </a:p>
        </p:txBody>
      </p:sp>
      <p:sp>
        <p:nvSpPr>
          <p:cNvPr id="6" name="TextBox 5">
            <a:extLst>
              <a:ext uri="{FF2B5EF4-FFF2-40B4-BE49-F238E27FC236}">
                <a16:creationId xmlns:a16="http://schemas.microsoft.com/office/drawing/2014/main" id="{1B88C766-687B-CF54-D879-D2D7213C04BA}"/>
              </a:ext>
            </a:extLst>
          </p:cNvPr>
          <p:cNvSpPr txBox="1"/>
          <p:nvPr/>
        </p:nvSpPr>
        <p:spPr>
          <a:xfrm>
            <a:off x="179513" y="1924963"/>
            <a:ext cx="8622208" cy="369332"/>
          </a:xfrm>
          <a:prstGeom prst="rect">
            <a:avLst/>
          </a:prstGeom>
          <a:noFill/>
        </p:spPr>
        <p:txBody>
          <a:bodyPr wrap="square" rtlCol="0">
            <a:spAutoFit/>
          </a:bodyPr>
          <a:lstStyle/>
          <a:p>
            <a:r>
              <a:rPr lang="en-US" sz="1800" b="1" dirty="0">
                <a:hlinkClick r:id="rId3" action="ppaction://hlinksldjump"/>
              </a:rPr>
              <a:t>SPARQL and </a:t>
            </a:r>
            <a:r>
              <a:rPr lang="en-US" sz="1800" b="1" dirty="0" err="1">
                <a:hlinkClick r:id="rId3" action="ppaction://hlinksldjump"/>
              </a:rPr>
              <a:t>DBPedia</a:t>
            </a:r>
            <a:r>
              <a:rPr lang="en-US" sz="1800" b="1" dirty="0">
                <a:hlinkClick r:id="rId3" action="ppaction://hlinksldjump"/>
              </a:rPr>
              <a:t>-driven ontology and knowledge graphs construction</a:t>
            </a:r>
            <a:endParaRPr lang="fi-FI" sz="1800" dirty="0"/>
          </a:p>
        </p:txBody>
      </p:sp>
      <p:sp>
        <p:nvSpPr>
          <p:cNvPr id="7" name="TextBox 6">
            <a:extLst>
              <a:ext uri="{FF2B5EF4-FFF2-40B4-BE49-F238E27FC236}">
                <a16:creationId xmlns:a16="http://schemas.microsoft.com/office/drawing/2014/main" id="{DE86A629-443D-76E4-8A1C-C82CABD841F5}"/>
              </a:ext>
            </a:extLst>
          </p:cNvPr>
          <p:cNvSpPr txBox="1"/>
          <p:nvPr/>
        </p:nvSpPr>
        <p:spPr>
          <a:xfrm>
            <a:off x="157036" y="3248385"/>
            <a:ext cx="8303396" cy="646331"/>
          </a:xfrm>
          <a:prstGeom prst="rect">
            <a:avLst/>
          </a:prstGeom>
          <a:noFill/>
        </p:spPr>
        <p:txBody>
          <a:bodyPr wrap="square" rtlCol="0">
            <a:spAutoFit/>
          </a:bodyPr>
          <a:lstStyle/>
          <a:p>
            <a:r>
              <a:rPr lang="en-US" sz="1800" b="1" dirty="0">
                <a:hlinkClick r:id="rId4" action="ppaction://hlinksldjump"/>
              </a:rPr>
              <a:t>Enhancing knowledge graphs by querying online AI (cognitive) services and by making useful ontology imports</a:t>
            </a:r>
            <a:endParaRPr lang="fi-FI" sz="1800" dirty="0"/>
          </a:p>
        </p:txBody>
      </p:sp>
      <p:sp>
        <p:nvSpPr>
          <p:cNvPr id="10" name="TextBox 9">
            <a:extLst>
              <a:ext uri="{FF2B5EF4-FFF2-40B4-BE49-F238E27FC236}">
                <a16:creationId xmlns:a16="http://schemas.microsoft.com/office/drawing/2014/main" id="{9C3DFA3C-B2ED-A4B0-C3FE-299FF1AD4F19}"/>
              </a:ext>
            </a:extLst>
          </p:cNvPr>
          <p:cNvSpPr txBox="1"/>
          <p:nvPr/>
        </p:nvSpPr>
        <p:spPr>
          <a:xfrm>
            <a:off x="163711" y="2545011"/>
            <a:ext cx="8622208" cy="369332"/>
          </a:xfrm>
          <a:prstGeom prst="rect">
            <a:avLst/>
          </a:prstGeom>
          <a:noFill/>
        </p:spPr>
        <p:txBody>
          <a:bodyPr wrap="square" rtlCol="0">
            <a:spAutoFit/>
          </a:bodyPr>
          <a:lstStyle/>
          <a:p>
            <a:r>
              <a:rPr lang="en-US" sz="1800" b="1" dirty="0">
                <a:hlinkClick r:id="rId5" action="ppaction://hlinksldjump"/>
              </a:rPr>
              <a:t>Enhancing knowledge graphs by querying Large Language Models</a:t>
            </a:r>
            <a:endParaRPr lang="fi-FI" sz="1800" dirty="0"/>
          </a:p>
        </p:txBody>
      </p:sp>
      <p:sp>
        <p:nvSpPr>
          <p:cNvPr id="11" name="TextBox 10">
            <a:extLst>
              <a:ext uri="{FF2B5EF4-FFF2-40B4-BE49-F238E27FC236}">
                <a16:creationId xmlns:a16="http://schemas.microsoft.com/office/drawing/2014/main" id="{22523DBB-9C5A-C4F2-3F89-D5618755DA57}"/>
              </a:ext>
            </a:extLst>
          </p:cNvPr>
          <p:cNvSpPr txBox="1"/>
          <p:nvPr/>
        </p:nvSpPr>
        <p:spPr>
          <a:xfrm>
            <a:off x="157036" y="4228758"/>
            <a:ext cx="8303396" cy="646331"/>
          </a:xfrm>
          <a:prstGeom prst="rect">
            <a:avLst/>
          </a:prstGeom>
          <a:noFill/>
        </p:spPr>
        <p:txBody>
          <a:bodyPr wrap="square" rtlCol="0">
            <a:spAutoFit/>
          </a:bodyPr>
          <a:lstStyle/>
          <a:p>
            <a:r>
              <a:rPr lang="en-US" sz="1800" b="1" dirty="0">
                <a:hlinkClick r:id="rId6" action="ppaction://hlinksldjump"/>
              </a:rPr>
              <a:t>Designing datasets for machine learning purposes using SPARQL and </a:t>
            </a:r>
            <a:r>
              <a:rPr lang="en-US" sz="1800" b="1" dirty="0" err="1">
                <a:hlinkClick r:id="rId6" action="ppaction://hlinksldjump"/>
              </a:rPr>
              <a:t>DBPedia</a:t>
            </a:r>
            <a:r>
              <a:rPr lang="en-US" sz="1800" b="1" dirty="0">
                <a:hlinkClick r:id="rId6" action="ppaction://hlinksldjump"/>
              </a:rPr>
              <a:t> to infer hidden information from the web</a:t>
            </a:r>
            <a:endParaRPr lang="fi-FI" sz="1800" dirty="0"/>
          </a:p>
        </p:txBody>
      </p:sp>
      <p:sp>
        <p:nvSpPr>
          <p:cNvPr id="12" name="TextBox 11">
            <a:extLst>
              <a:ext uri="{FF2B5EF4-FFF2-40B4-BE49-F238E27FC236}">
                <a16:creationId xmlns:a16="http://schemas.microsoft.com/office/drawing/2014/main" id="{15E9E192-07C9-E3F5-7894-403FD0E9C84E}"/>
              </a:ext>
            </a:extLst>
          </p:cNvPr>
          <p:cNvSpPr txBox="1"/>
          <p:nvPr/>
        </p:nvSpPr>
        <p:spPr>
          <a:xfrm>
            <a:off x="145020" y="5225825"/>
            <a:ext cx="8303396" cy="646331"/>
          </a:xfrm>
          <a:prstGeom prst="rect">
            <a:avLst/>
          </a:prstGeom>
          <a:noFill/>
        </p:spPr>
        <p:txBody>
          <a:bodyPr wrap="square" rtlCol="0">
            <a:spAutoFit/>
          </a:bodyPr>
          <a:lstStyle/>
          <a:p>
            <a:r>
              <a:rPr lang="en-US" sz="1800" b="1" dirty="0">
                <a:hlinkClick r:id="rId7" action="ppaction://hlinksldjump"/>
              </a:rPr>
              <a:t>Explainable AI and automatic SWRL rules construction from the trained neural networks</a:t>
            </a:r>
            <a:endParaRPr lang="fi-FI" sz="1800" dirty="0"/>
          </a:p>
        </p:txBody>
      </p:sp>
      <p:sp>
        <p:nvSpPr>
          <p:cNvPr id="13" name="TextBox 12">
            <a:extLst>
              <a:ext uri="{FF2B5EF4-FFF2-40B4-BE49-F238E27FC236}">
                <a16:creationId xmlns:a16="http://schemas.microsoft.com/office/drawing/2014/main" id="{CA20CECE-75F5-03FA-937B-211FB539E179}"/>
              </a:ext>
            </a:extLst>
          </p:cNvPr>
          <p:cNvSpPr txBox="1"/>
          <p:nvPr/>
        </p:nvSpPr>
        <p:spPr>
          <a:xfrm>
            <a:off x="145020" y="6085622"/>
            <a:ext cx="8303396" cy="369332"/>
          </a:xfrm>
          <a:prstGeom prst="rect">
            <a:avLst/>
          </a:prstGeom>
          <a:noFill/>
        </p:spPr>
        <p:txBody>
          <a:bodyPr wrap="square" rtlCol="0">
            <a:spAutoFit/>
          </a:bodyPr>
          <a:lstStyle/>
          <a:p>
            <a:r>
              <a:rPr lang="en-US" sz="1800" b="1" dirty="0">
                <a:hlinkClick r:id="rId8" action="ppaction://hlinksldjump"/>
              </a:rPr>
              <a:t>Querying the designed knowledge graph</a:t>
            </a:r>
            <a:endParaRPr lang="fi-FI" sz="1800" dirty="0"/>
          </a:p>
        </p:txBody>
      </p:sp>
    </p:spTree>
    <p:extLst>
      <p:ext uri="{BB962C8B-B14F-4D97-AF65-F5344CB8AC3E}">
        <p14:creationId xmlns:p14="http://schemas.microsoft.com/office/powerpoint/2010/main" val="2846756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Joey Yip">
            <a:extLst>
              <a:ext uri="{FF2B5EF4-FFF2-40B4-BE49-F238E27FC236}">
                <a16:creationId xmlns:a16="http://schemas.microsoft.com/office/drawing/2014/main" id="{83744866-F8C5-EC14-45A3-2A8E60560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106" r="37204"/>
          <a:stretch>
            <a:fillRect/>
          </a:stretch>
        </p:blipFill>
        <p:spPr bwMode="auto">
          <a:xfrm>
            <a:off x="3203848" y="620688"/>
            <a:ext cx="5940150" cy="5617236"/>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4D1E610-16AC-496B-00A9-9AF121F10AE6}"/>
              </a:ext>
            </a:extLst>
          </p:cNvPr>
          <p:cNvSpPr/>
          <p:nvPr/>
        </p:nvSpPr>
        <p:spPr>
          <a:xfrm>
            <a:off x="55154" y="548680"/>
            <a:ext cx="3312368" cy="5760640"/>
          </a:xfrm>
          <a:prstGeom prst="rect">
            <a:avLst/>
          </a:prstGeom>
        </p:spPr>
        <p:txBody>
          <a:bodyPr vert="horz" lIns="91440" tIns="45720" rIns="91440" bIns="45720" rtlCol="0">
            <a:noAutofit/>
          </a:bodyPr>
          <a:lstStyle/>
          <a:p>
            <a:pPr>
              <a:lnSpc>
                <a:spcPct val="90000"/>
              </a:lnSpc>
              <a:spcAft>
                <a:spcPts val="600"/>
              </a:spcAft>
            </a:pPr>
            <a:r>
              <a:rPr lang="en-US" sz="4000" b="0" cap="none" spc="0" dirty="0">
                <a:ln w="0"/>
                <a:effectLst>
                  <a:outerShdw blurRad="38100" dist="19050" dir="2700000" algn="tl" rotWithShape="0">
                    <a:schemeClr val="dk1">
                      <a:alpha val="40000"/>
                    </a:schemeClr>
                  </a:outerShdw>
                </a:effectLst>
                <a:latin typeface="+mn-lt"/>
              </a:rPr>
              <a:t>Brief introduction of knowledge graphs in the context of linked data, metadata, Semantic Web and ontologies</a:t>
            </a:r>
          </a:p>
        </p:txBody>
      </p:sp>
      <p:pic>
        <p:nvPicPr>
          <p:cNvPr id="2" name="Picture 1">
            <a:hlinkClick r:id="rId3" action="ppaction://hlinksldjump"/>
            <a:extLst>
              <a:ext uri="{FF2B5EF4-FFF2-40B4-BE49-F238E27FC236}">
                <a16:creationId xmlns:a16="http://schemas.microsoft.com/office/drawing/2014/main" id="{7191C845-9C3D-5BCC-F988-53287ED4EB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028384" y="5805264"/>
            <a:ext cx="927546" cy="927546"/>
          </a:xfrm>
          <a:prstGeom prst="rect">
            <a:avLst/>
          </a:prstGeom>
        </p:spPr>
      </p:pic>
    </p:spTree>
    <p:extLst>
      <p:ext uri="{BB962C8B-B14F-4D97-AF65-F5344CB8AC3E}">
        <p14:creationId xmlns:p14="http://schemas.microsoft.com/office/powerpoint/2010/main" val="2206901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8B46B-DD7C-98C6-6005-23FB6D24F622}"/>
              </a:ext>
            </a:extLst>
          </p:cNvPr>
          <p:cNvSpPr>
            <a:spLocks noGrp="1"/>
          </p:cNvSpPr>
          <p:nvPr>
            <p:ph type="sldNum" sz="quarter" idx="12"/>
          </p:nvPr>
        </p:nvSpPr>
        <p:spPr/>
        <p:txBody>
          <a:bodyPr/>
          <a:lstStyle/>
          <a:p>
            <a:pPr>
              <a:defRPr/>
            </a:pPr>
            <a:fld id="{17C8CA56-3F7E-42F1-85E1-CA34CC1316D8}" type="slidenum">
              <a:rPr lang="en-US" smtClean="0"/>
              <a:pPr>
                <a:defRPr/>
              </a:pPr>
              <a:t>16</a:t>
            </a:fld>
            <a:endParaRPr lang="en-US"/>
          </a:p>
        </p:txBody>
      </p:sp>
      <p:pic>
        <p:nvPicPr>
          <p:cNvPr id="4" name="Picture 3">
            <a:extLst>
              <a:ext uri="{FF2B5EF4-FFF2-40B4-BE49-F238E27FC236}">
                <a16:creationId xmlns:a16="http://schemas.microsoft.com/office/drawing/2014/main" id="{A220F73C-7BA3-14B9-C7A1-7881E60A3204}"/>
              </a:ext>
            </a:extLst>
          </p:cNvPr>
          <p:cNvPicPr>
            <a:picLocks noChangeAspect="1"/>
          </p:cNvPicPr>
          <p:nvPr/>
        </p:nvPicPr>
        <p:blipFill>
          <a:blip r:embed="rId2"/>
          <a:stretch>
            <a:fillRect/>
          </a:stretch>
        </p:blipFill>
        <p:spPr>
          <a:xfrm>
            <a:off x="29160" y="915622"/>
            <a:ext cx="9075801" cy="5761940"/>
          </a:xfrm>
          <a:prstGeom prst="rect">
            <a:avLst/>
          </a:prstGeom>
        </p:spPr>
      </p:pic>
      <p:sp>
        <p:nvSpPr>
          <p:cNvPr id="5" name="Rectangle 4">
            <a:extLst>
              <a:ext uri="{FF2B5EF4-FFF2-40B4-BE49-F238E27FC236}">
                <a16:creationId xmlns:a16="http://schemas.microsoft.com/office/drawing/2014/main" id="{7CD5C856-BE75-6E09-3BAE-6534BAFDA6C7}"/>
              </a:ext>
            </a:extLst>
          </p:cNvPr>
          <p:cNvSpPr/>
          <p:nvPr/>
        </p:nvSpPr>
        <p:spPr>
          <a:xfrm>
            <a:off x="1756354" y="3966"/>
            <a:ext cx="6915675" cy="707886"/>
          </a:xfrm>
          <a:prstGeom prst="rect">
            <a:avLst/>
          </a:prstGeom>
          <a:noFill/>
        </p:spPr>
        <p:txBody>
          <a:bodyPr wrap="none" lIns="91440" tIns="45720" rIns="91440" bIns="45720">
            <a:spAutoFit/>
          </a:bodyPr>
          <a:lstStyle/>
          <a:p>
            <a:pPr algn="ctr"/>
            <a:r>
              <a:rPr lang="en-US" sz="4000" b="0" i="0" cap="none" spc="0" dirty="0">
                <a:ln w="0"/>
                <a:solidFill>
                  <a:schemeClr val="tx1"/>
                </a:solidFill>
                <a:effectLst>
                  <a:outerShdw blurRad="38100" dist="19050" dir="2700000" algn="tl" rotWithShape="0">
                    <a:schemeClr val="dk1">
                      <a:alpha val="40000"/>
                    </a:schemeClr>
                  </a:outerShdw>
                </a:effectLst>
              </a:rPr>
              <a:t>Why all these is important???</a:t>
            </a:r>
          </a:p>
        </p:txBody>
      </p:sp>
    </p:spTree>
    <p:extLst>
      <p:ext uri="{BB962C8B-B14F-4D97-AF65-F5344CB8AC3E}">
        <p14:creationId xmlns:p14="http://schemas.microsoft.com/office/powerpoint/2010/main" val="2211412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85A441-3024-0E6C-BF46-333273EA8F0F}"/>
              </a:ext>
            </a:extLst>
          </p:cNvPr>
          <p:cNvSpPr>
            <a:spLocks noGrp="1"/>
          </p:cNvSpPr>
          <p:nvPr>
            <p:ph type="sldNum" sz="quarter" idx="12"/>
          </p:nvPr>
        </p:nvSpPr>
        <p:spPr/>
        <p:txBody>
          <a:bodyPr/>
          <a:lstStyle/>
          <a:p>
            <a:pPr>
              <a:defRPr/>
            </a:pPr>
            <a:fld id="{17C8CA56-3F7E-42F1-85E1-CA34CC1316D8}" type="slidenum">
              <a:rPr lang="en-US" smtClean="0"/>
              <a:pPr>
                <a:defRPr/>
              </a:pPr>
              <a:t>17</a:t>
            </a:fld>
            <a:endParaRPr lang="en-US"/>
          </a:p>
        </p:txBody>
      </p:sp>
      <p:pic>
        <p:nvPicPr>
          <p:cNvPr id="4" name="Picture 3">
            <a:extLst>
              <a:ext uri="{FF2B5EF4-FFF2-40B4-BE49-F238E27FC236}">
                <a16:creationId xmlns:a16="http://schemas.microsoft.com/office/drawing/2014/main" id="{0D199CBF-1F14-B845-6318-3A14B709C59F}"/>
              </a:ext>
            </a:extLst>
          </p:cNvPr>
          <p:cNvPicPr>
            <a:picLocks noChangeAspect="1"/>
          </p:cNvPicPr>
          <p:nvPr/>
        </p:nvPicPr>
        <p:blipFill>
          <a:blip r:embed="rId2"/>
          <a:stretch>
            <a:fillRect/>
          </a:stretch>
        </p:blipFill>
        <p:spPr>
          <a:xfrm>
            <a:off x="251520" y="855017"/>
            <a:ext cx="8678478" cy="4099966"/>
          </a:xfrm>
          <a:prstGeom prst="rect">
            <a:avLst/>
          </a:prstGeom>
        </p:spPr>
      </p:pic>
      <p:pic>
        <p:nvPicPr>
          <p:cNvPr id="6" name="Picture 5">
            <a:extLst>
              <a:ext uri="{FF2B5EF4-FFF2-40B4-BE49-F238E27FC236}">
                <a16:creationId xmlns:a16="http://schemas.microsoft.com/office/drawing/2014/main" id="{479BD92E-EDB2-3925-CD90-A34EE70ADEE5}"/>
              </a:ext>
            </a:extLst>
          </p:cNvPr>
          <p:cNvPicPr>
            <a:picLocks noChangeAspect="1"/>
          </p:cNvPicPr>
          <p:nvPr/>
        </p:nvPicPr>
        <p:blipFill>
          <a:blip r:embed="rId3"/>
          <a:stretch>
            <a:fillRect/>
          </a:stretch>
        </p:blipFill>
        <p:spPr>
          <a:xfrm>
            <a:off x="251520" y="4947832"/>
            <a:ext cx="8678478" cy="1899637"/>
          </a:xfrm>
          <a:prstGeom prst="rect">
            <a:avLst/>
          </a:prstGeom>
        </p:spPr>
      </p:pic>
      <p:sp>
        <p:nvSpPr>
          <p:cNvPr id="7" name="Rectangle 6">
            <a:extLst>
              <a:ext uri="{FF2B5EF4-FFF2-40B4-BE49-F238E27FC236}">
                <a16:creationId xmlns:a16="http://schemas.microsoft.com/office/drawing/2014/main" id="{7A7AE5AE-DF49-6A47-046B-88EB120DC63D}"/>
              </a:ext>
            </a:extLst>
          </p:cNvPr>
          <p:cNvSpPr/>
          <p:nvPr/>
        </p:nvSpPr>
        <p:spPr>
          <a:xfrm>
            <a:off x="2555776" y="10531"/>
            <a:ext cx="3634328" cy="707886"/>
          </a:xfrm>
          <a:prstGeom prst="rect">
            <a:avLst/>
          </a:prstGeom>
          <a:noFill/>
        </p:spPr>
        <p:txBody>
          <a:bodyPr wrap="none" lIns="91440" tIns="45720" rIns="91440" bIns="45720">
            <a:spAutoFit/>
          </a:bodyPr>
          <a:lstStyle/>
          <a:p>
            <a:pPr algn="ctr"/>
            <a:r>
              <a:rPr lang="en-US" sz="4000" b="0" i="0" cap="none" spc="0" dirty="0">
                <a:ln w="0"/>
                <a:solidFill>
                  <a:schemeClr val="tx1"/>
                </a:solidFill>
                <a:effectLst>
                  <a:outerShdw blurRad="38100" dist="19050" dir="2700000" algn="tl" rotWithShape="0">
                    <a:schemeClr val="dk1">
                      <a:alpha val="40000"/>
                    </a:schemeClr>
                  </a:outerShdw>
                </a:effectLst>
              </a:rPr>
              <a:t>… Because! …</a:t>
            </a:r>
          </a:p>
        </p:txBody>
      </p:sp>
    </p:spTree>
    <p:extLst>
      <p:ext uri="{BB962C8B-B14F-4D97-AF65-F5344CB8AC3E}">
        <p14:creationId xmlns:p14="http://schemas.microsoft.com/office/powerpoint/2010/main" val="246040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clrChange>
              <a:clrFrom>
                <a:srgbClr val="FFFFFF"/>
              </a:clrFrom>
              <a:clrTo>
                <a:srgbClr val="FFFFFF">
                  <a:alpha val="0"/>
                </a:srgbClr>
              </a:clrTo>
            </a:clrChange>
          </a:blip>
          <a:stretch>
            <a:fillRect/>
          </a:stretch>
        </p:blipFill>
        <p:spPr>
          <a:xfrm>
            <a:off x="6391305" y="36536"/>
            <a:ext cx="2297977" cy="2297977"/>
          </a:xfrm>
          <a:prstGeom prst="rect">
            <a:avLst/>
          </a:prstGeom>
        </p:spPr>
      </p:pic>
      <p:pic>
        <p:nvPicPr>
          <p:cNvPr id="12" name="Picture 11"/>
          <p:cNvPicPr>
            <a:picLocks noChangeAspect="1"/>
          </p:cNvPicPr>
          <p:nvPr/>
        </p:nvPicPr>
        <p:blipFill>
          <a:blip r:embed="rId3"/>
          <a:stretch>
            <a:fillRect/>
          </a:stretch>
        </p:blipFill>
        <p:spPr>
          <a:xfrm>
            <a:off x="222143" y="3890249"/>
            <a:ext cx="2690620" cy="2690620"/>
          </a:xfrm>
          <a:prstGeom prst="rect">
            <a:avLst/>
          </a:prstGeom>
          <a:ln w="19050">
            <a:solidFill>
              <a:schemeClr val="tx1"/>
            </a:solidFill>
          </a:ln>
        </p:spPr>
      </p:pic>
      <p:grpSp>
        <p:nvGrpSpPr>
          <p:cNvPr id="4" name="Group 3"/>
          <p:cNvGrpSpPr/>
          <p:nvPr/>
        </p:nvGrpSpPr>
        <p:grpSpPr>
          <a:xfrm>
            <a:off x="2123728" y="2495250"/>
            <a:ext cx="4383126" cy="1314450"/>
            <a:chOff x="6648450" y="4648200"/>
            <a:chExt cx="5447581" cy="1558636"/>
          </a:xfrm>
        </p:grpSpPr>
        <p:sp>
          <p:nvSpPr>
            <p:cNvPr id="5" name="Rectangle 4"/>
            <p:cNvSpPr/>
            <p:nvPr/>
          </p:nvSpPr>
          <p:spPr>
            <a:xfrm>
              <a:off x="6648450" y="4648200"/>
              <a:ext cx="5447581" cy="15586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6" name="Picture 2" descr="https://www.w3.org/Icons/SW/sw-horz.pn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10923876" y="4787900"/>
              <a:ext cx="1095375" cy="1247775"/>
            </a:xfrm>
            <a:prstGeom prst="rect">
              <a:avLst/>
            </a:prstGeom>
          </p:spPr>
        </p:pic>
        <p:pic>
          <p:nvPicPr>
            <p:cNvPr id="8" name="Picture 7"/>
            <p:cNvPicPr>
              <a:picLocks noChangeAspect="1"/>
            </p:cNvPicPr>
            <p:nvPr/>
          </p:nvPicPr>
          <p:blipFill>
            <a:blip r:embed="rId6">
              <a:clrChange>
                <a:clrFrom>
                  <a:srgbClr val="FFFFFF"/>
                </a:clrFrom>
                <a:clrTo>
                  <a:srgbClr val="FFFFFF">
                    <a:alpha val="0"/>
                  </a:srgbClr>
                </a:clrTo>
              </a:clrChange>
            </a:blip>
            <a:stretch>
              <a:fillRect/>
            </a:stretch>
          </p:blipFill>
          <p:spPr>
            <a:xfrm>
              <a:off x="9733074" y="5244941"/>
              <a:ext cx="642829" cy="569061"/>
            </a:xfrm>
            <a:prstGeom prst="rect">
              <a:avLst/>
            </a:prstGeom>
          </p:spPr>
        </p:pic>
      </p:grpSp>
      <p:sp>
        <p:nvSpPr>
          <p:cNvPr id="9" name="Rectangle 8"/>
          <p:cNvSpPr/>
          <p:nvPr/>
        </p:nvSpPr>
        <p:spPr>
          <a:xfrm>
            <a:off x="107505" y="48878"/>
            <a:ext cx="6216193" cy="2308324"/>
          </a:xfrm>
          <a:prstGeom prst="rect">
            <a:avLst/>
          </a:prstGeom>
          <a:solidFill>
            <a:schemeClr val="bg1"/>
          </a:solidFill>
          <a:ln w="19050">
            <a:solidFill>
              <a:schemeClr val="tx1"/>
            </a:solidFill>
          </a:ln>
        </p:spPr>
        <p:txBody>
          <a:bodyPr wrap="square">
            <a:spAutoFit/>
          </a:bodyPr>
          <a:lstStyle/>
          <a:p>
            <a:pPr algn="just" defTabSz="685800" fontAlgn="auto">
              <a:spcBef>
                <a:spcPts val="0"/>
              </a:spcBef>
              <a:spcAft>
                <a:spcPts val="0"/>
              </a:spcAft>
            </a:pPr>
            <a:r>
              <a:rPr lang="en-US" b="1" dirty="0">
                <a:solidFill>
                  <a:srgbClr val="FF0000"/>
                </a:solidFill>
                <a:latin typeface="Calibri" panose="020F0502020204030204"/>
              </a:rPr>
              <a:t>“</a:t>
            </a:r>
            <a:r>
              <a:rPr lang="en-US" sz="2400" b="1" dirty="0">
                <a:solidFill>
                  <a:srgbClr val="FF0000"/>
                </a:solidFill>
                <a:latin typeface="Calibri" panose="020F0502020204030204"/>
              </a:rPr>
              <a:t>We are happy with the large language models like ChatGPT! They seem to be very powerful!! We are sure that we can do everything by using them!!! Why the hell do we need all this complexity around Semantic Web, Ontologies, Linked Data, Knowledge Graphs, etc.?!!”</a:t>
            </a:r>
          </a:p>
        </p:txBody>
      </p:sp>
      <p:sp>
        <p:nvSpPr>
          <p:cNvPr id="10" name="Rectangle 9"/>
          <p:cNvSpPr/>
          <p:nvPr/>
        </p:nvSpPr>
        <p:spPr>
          <a:xfrm>
            <a:off x="3015532" y="3933855"/>
            <a:ext cx="5904656" cy="2554545"/>
          </a:xfrm>
          <a:prstGeom prst="rect">
            <a:avLst/>
          </a:prstGeom>
        </p:spPr>
        <p:txBody>
          <a:bodyPr wrap="square">
            <a:spAutoFit/>
          </a:bodyPr>
          <a:lstStyle/>
          <a:p>
            <a:pPr algn="just" defTabSz="685800" fontAlgn="auto">
              <a:spcBef>
                <a:spcPts val="0"/>
              </a:spcBef>
              <a:spcAft>
                <a:spcPts val="0"/>
              </a:spcAft>
            </a:pPr>
            <a:r>
              <a:rPr lang="en-US" sz="2000" b="1" dirty="0">
                <a:solidFill>
                  <a:srgbClr val="7030A0"/>
                </a:solidFill>
                <a:latin typeface="Calibri" panose="020F0502020204030204"/>
              </a:rPr>
              <a:t>“Oh sure, let us just trust the statistical AI magic trick to handle all our data with zero logic, transparency, or guarantees — who needs structured knowledge or actual reasoning when we can just cross our fingers and hope the machine learned it all perfectly, right? Because obviously, we should be fine getting medical advice from a machine that guesses rather than one that integrates real knowledge.”</a:t>
            </a:r>
          </a:p>
        </p:txBody>
      </p:sp>
      <p:pic>
        <p:nvPicPr>
          <p:cNvPr id="13" name="Picture 12"/>
          <p:cNvPicPr>
            <a:picLocks noChangeAspect="1"/>
          </p:cNvPicPr>
          <p:nvPr/>
        </p:nvPicPr>
        <p:blipFill>
          <a:blip r:embed="rId7">
            <a:clrChange>
              <a:clrFrom>
                <a:srgbClr val="FFFFFF"/>
              </a:clrFrom>
              <a:clrTo>
                <a:srgbClr val="FFFFFF">
                  <a:alpha val="0"/>
                </a:srgbClr>
              </a:clrTo>
            </a:clrChange>
          </a:blip>
          <a:stretch>
            <a:fillRect/>
          </a:stretch>
        </p:blipFill>
        <p:spPr>
          <a:xfrm>
            <a:off x="7456028" y="2150744"/>
            <a:ext cx="1678736" cy="1739505"/>
          </a:xfrm>
          <a:prstGeom prst="rect">
            <a:avLst/>
          </a:prstGeom>
        </p:spPr>
      </p:pic>
    </p:spTree>
    <p:extLst>
      <p:ext uri="{BB962C8B-B14F-4D97-AF65-F5344CB8AC3E}">
        <p14:creationId xmlns:p14="http://schemas.microsoft.com/office/powerpoint/2010/main" val="220649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6765"/>
            <a:ext cx="4676718" cy="6851235"/>
          </a:xfrm>
          <a:prstGeom prst="rect">
            <a:avLst/>
          </a:prstGeom>
          <a:solidFill>
            <a:schemeClr val="bg1"/>
          </a:solidFill>
          <a:ln w="19050">
            <a:solidFill>
              <a:schemeClr val="tx1"/>
            </a:solidFill>
          </a:ln>
        </p:spPr>
        <p:txBody>
          <a:bodyPr wrap="square">
            <a:spAutoFit/>
          </a:bodyPr>
          <a:lstStyle/>
          <a:p>
            <a:pPr algn="just" defTabSz="685800" fontAlgn="auto">
              <a:lnSpc>
                <a:spcPct val="107000"/>
              </a:lnSpc>
              <a:spcBef>
                <a:spcPts val="0"/>
              </a:spcBef>
              <a:spcAft>
                <a:spcPts val="600"/>
              </a:spcAft>
            </a:pPr>
            <a:r>
              <a:rPr lang="en-US" sz="2800" b="1" i="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Consider scenario:</a:t>
            </a:r>
          </a:p>
          <a:p>
            <a:pPr algn="just" defTabSz="685800" fontAlgn="auto">
              <a:lnSpc>
                <a:spcPct val="107000"/>
              </a:lnSpc>
              <a:spcBef>
                <a:spcPts val="0"/>
              </a:spcBef>
              <a:spcAft>
                <a:spcPts val="600"/>
              </a:spcAft>
            </a:pPr>
            <a:r>
              <a:rPr lang="en-US"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Clinical Drug Interaction Checking</a:t>
            </a:r>
            <a:endParaRPr lang="fi-FI" sz="2000" i="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Context:</a:t>
            </a:r>
            <a:r>
              <a:rPr lang="en-US" sz="20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Imagine a medical application that helps doctors check for dangerous drug interactions when prescribing medications. The Semantic Web-based system uses a formal ontology (e.g., Drug Ontology, Medical Ontology) with specific rules and relationships about drug interactions, dosages, patient conditions, and known side effects. Another option for the doctors would be simply using some Large Language Model (LLM), for example ChatGPT, as an advisor.</a:t>
            </a:r>
            <a:endParaRPr lang="fi-FI" sz="20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Example Task:</a:t>
            </a:r>
            <a:endParaRPr lang="fi-FI" sz="20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20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A doctor inputs the following query:</a:t>
            </a:r>
            <a:endParaRPr lang="fi-FI" sz="20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“The patient is taking Warfarin and Ibuprofen. Are there any dangerous interactions?”</a:t>
            </a:r>
            <a:endParaRPr lang="fi-FI" sz="2000" b="1"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737716" y="116632"/>
            <a:ext cx="4327768" cy="3033137"/>
          </a:xfrm>
          <a:prstGeom prst="rect">
            <a:avLst/>
          </a:prstGeom>
          <a:ln w="25400">
            <a:solidFill>
              <a:schemeClr val="tx1"/>
            </a:solidFill>
          </a:ln>
        </p:spPr>
      </p:pic>
      <p:grpSp>
        <p:nvGrpSpPr>
          <p:cNvPr id="9" name="Group 8"/>
          <p:cNvGrpSpPr/>
          <p:nvPr/>
        </p:nvGrpSpPr>
        <p:grpSpPr>
          <a:xfrm>
            <a:off x="4737716" y="3356992"/>
            <a:ext cx="4327768" cy="1296144"/>
            <a:chOff x="6648450" y="4648200"/>
            <a:chExt cx="5447581" cy="1558636"/>
          </a:xfrm>
        </p:grpSpPr>
        <p:sp>
          <p:nvSpPr>
            <p:cNvPr id="8" name="Rectangle 7"/>
            <p:cNvSpPr/>
            <p:nvPr/>
          </p:nvSpPr>
          <p:spPr>
            <a:xfrm>
              <a:off x="6648450" y="4648200"/>
              <a:ext cx="5447581" cy="15586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1026"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10923876" y="4787900"/>
              <a:ext cx="1095375" cy="1247775"/>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9733074" y="5244941"/>
              <a:ext cx="642829" cy="569061"/>
            </a:xfrm>
            <a:prstGeom prst="rect">
              <a:avLst/>
            </a:prstGeom>
          </p:spPr>
        </p:pic>
      </p:grpSp>
      <p:pic>
        <p:nvPicPr>
          <p:cNvPr id="1028" name="Picture 4" descr="https://clinicalinfo.hiv.gov/sites/default/files/glossaries/images/Drug-Interaction-8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4769309"/>
            <a:ext cx="4052037" cy="198043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424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27536" y="1019849"/>
            <a:ext cx="5372756" cy="5770811"/>
          </a:xfrm>
          <a:prstGeom prst="rect">
            <a:avLst/>
          </a:prstGeom>
          <a:solidFill>
            <a:schemeClr val="bg1"/>
          </a:solidFill>
          <a:ln w="19050">
            <a:solidFill>
              <a:schemeClr val="tx1"/>
            </a:solidFill>
          </a:ln>
        </p:spPr>
        <p:txBody>
          <a:bodyPr wrap="square">
            <a:spAutoFit/>
          </a:bodyPr>
          <a:lstStyle/>
          <a:p>
            <a:pPr defTabSz="685800" fontAlgn="auto">
              <a:spcBef>
                <a:spcPts val="0"/>
              </a:spcBef>
              <a:spcAft>
                <a:spcPts val="0"/>
              </a:spcAft>
            </a:pPr>
            <a:r>
              <a:rPr lang="en-US" sz="1800" b="1" i="0" dirty="0">
                <a:solidFill>
                  <a:prstClr val="black"/>
                </a:solidFill>
                <a:latin typeface="Calibri" panose="020F0502020204030204"/>
              </a:rPr>
              <a:t>1. Semantic Web Approach</a:t>
            </a:r>
            <a:endParaRPr lang="fi-FI" sz="1800" i="0" dirty="0">
              <a:solidFill>
                <a:prstClr val="black"/>
              </a:solidFill>
              <a:latin typeface="Calibri" panose="020F0502020204030204"/>
            </a:endParaRPr>
          </a:p>
          <a:p>
            <a:pPr defTabSz="685800" fontAlgn="auto">
              <a:spcBef>
                <a:spcPts val="600"/>
              </a:spcBef>
              <a:spcAft>
                <a:spcPts val="0"/>
              </a:spcAft>
            </a:pPr>
            <a:r>
              <a:rPr lang="en-US" sz="1600" i="0" dirty="0">
                <a:solidFill>
                  <a:prstClr val="black"/>
                </a:solidFill>
                <a:latin typeface="Calibri" panose="020F0502020204030204"/>
              </a:rPr>
              <a:t>In this approach, we use ontologies that define drug properties and SWRL rules to infer interactions.</a:t>
            </a:r>
          </a:p>
          <a:p>
            <a:pPr defTabSz="685800" fontAlgn="auto">
              <a:spcBef>
                <a:spcPts val="0"/>
              </a:spcBef>
              <a:spcAft>
                <a:spcPts val="0"/>
              </a:spcAft>
            </a:pPr>
            <a:endParaRPr lang="fi-FI" sz="800" i="0" dirty="0">
              <a:solidFill>
                <a:prstClr val="black"/>
              </a:solidFill>
              <a:latin typeface="Calibri" panose="020F0502020204030204"/>
            </a:endParaRPr>
          </a:p>
          <a:p>
            <a:pPr defTabSz="685800" fontAlgn="auto">
              <a:spcBef>
                <a:spcPts val="0"/>
              </a:spcBef>
              <a:spcAft>
                <a:spcPts val="0"/>
              </a:spcAft>
            </a:pPr>
            <a:r>
              <a:rPr lang="en-US" sz="1600" b="1" dirty="0">
                <a:solidFill>
                  <a:prstClr val="black"/>
                </a:solidFill>
                <a:latin typeface="Calibri" panose="020F0502020204030204"/>
              </a:rPr>
              <a:t>Ontologies:</a:t>
            </a:r>
            <a:r>
              <a:rPr lang="en-US" sz="1600" i="0" dirty="0">
                <a:solidFill>
                  <a:prstClr val="black"/>
                </a:solidFill>
                <a:latin typeface="Calibri" panose="020F0502020204030204"/>
              </a:rPr>
              <a:t> The system has an ontology with detailed information about drugs, such as their chemical properties, potential side effects, interactions, and contraindications.</a:t>
            </a:r>
          </a:p>
          <a:p>
            <a:pPr defTabSz="685800" fontAlgn="auto">
              <a:spcBef>
                <a:spcPts val="0"/>
              </a:spcBef>
              <a:spcAft>
                <a:spcPts val="0"/>
              </a:spcAft>
            </a:pPr>
            <a:endParaRPr lang="fi-FI" sz="600" i="0" dirty="0">
              <a:solidFill>
                <a:prstClr val="black"/>
              </a:solidFill>
              <a:latin typeface="Calibri" panose="020F0502020204030204"/>
            </a:endParaRPr>
          </a:p>
          <a:p>
            <a:pPr defTabSz="685800" fontAlgn="auto">
              <a:spcBef>
                <a:spcPts val="0"/>
              </a:spcBef>
              <a:spcAft>
                <a:spcPts val="0"/>
              </a:spcAft>
            </a:pPr>
            <a:r>
              <a:rPr lang="en-US" sz="1600" b="1" dirty="0">
                <a:solidFill>
                  <a:prstClr val="black"/>
                </a:solidFill>
                <a:latin typeface="Calibri" panose="020F0502020204030204"/>
              </a:rPr>
              <a:t>Rules:</a:t>
            </a:r>
            <a:r>
              <a:rPr lang="en-US" sz="1600" i="0" dirty="0">
                <a:solidFill>
                  <a:prstClr val="black"/>
                </a:solidFill>
                <a:latin typeface="Calibri" panose="020F0502020204030204"/>
              </a:rPr>
              <a:t> Predefined SWRL rules govern drug interactions.</a:t>
            </a:r>
            <a:endParaRPr lang="fi-FI" sz="1600" i="0" dirty="0">
              <a:solidFill>
                <a:prstClr val="black"/>
              </a:solidFill>
              <a:latin typeface="Calibri" panose="020F0502020204030204"/>
            </a:endParaRPr>
          </a:p>
          <a:p>
            <a:pPr defTabSz="685800" fontAlgn="auto">
              <a:spcBef>
                <a:spcPts val="0"/>
              </a:spcBef>
              <a:spcAft>
                <a:spcPts val="0"/>
              </a:spcAft>
            </a:pPr>
            <a:r>
              <a:rPr lang="en-US" sz="1600" i="0" dirty="0">
                <a:solidFill>
                  <a:prstClr val="black"/>
                </a:solidFill>
                <a:latin typeface="Calibri" panose="020F0502020204030204"/>
              </a:rPr>
              <a:t>For example:</a:t>
            </a:r>
            <a:r>
              <a:rPr lang="fi-FI" sz="1600" i="0" dirty="0">
                <a:solidFill>
                  <a:prstClr val="black"/>
                </a:solidFill>
                <a:latin typeface="Calibri" panose="020F0502020204030204"/>
              </a:rPr>
              <a:t> </a:t>
            </a:r>
            <a:r>
              <a:rPr lang="en-US" sz="1600" b="1" i="0" dirty="0">
                <a:solidFill>
                  <a:prstClr val="black"/>
                </a:solidFill>
                <a:latin typeface="Calibri" panose="020F0502020204030204"/>
              </a:rPr>
              <a:t>Rule:</a:t>
            </a:r>
            <a:r>
              <a:rPr lang="en-US" sz="1600" i="0" dirty="0">
                <a:solidFill>
                  <a:prstClr val="black"/>
                </a:solidFill>
                <a:latin typeface="Calibri" panose="020F0502020204030204"/>
              </a:rPr>
              <a:t> “</a:t>
            </a:r>
            <a:r>
              <a:rPr lang="en-US" sz="1600" dirty="0">
                <a:solidFill>
                  <a:srgbClr val="C00000"/>
                </a:solidFill>
                <a:latin typeface="Calibri" panose="020F0502020204030204"/>
              </a:rPr>
              <a:t>If </a:t>
            </a:r>
            <a:r>
              <a:rPr lang="en-US" sz="1600" dirty="0" err="1">
                <a:solidFill>
                  <a:srgbClr val="C00000"/>
                </a:solidFill>
                <a:latin typeface="Calibri" panose="020F0502020204030204"/>
              </a:rPr>
              <a:t>DrugA</a:t>
            </a:r>
            <a:r>
              <a:rPr lang="en-US" sz="1600" dirty="0">
                <a:solidFill>
                  <a:srgbClr val="C00000"/>
                </a:solidFill>
                <a:latin typeface="Calibri" panose="020F0502020204030204"/>
              </a:rPr>
              <a:t> has a blood-thinning effect and </a:t>
            </a:r>
            <a:r>
              <a:rPr lang="en-US" sz="1600" dirty="0" err="1">
                <a:solidFill>
                  <a:srgbClr val="C00000"/>
                </a:solidFill>
                <a:latin typeface="Calibri" panose="020F0502020204030204"/>
              </a:rPr>
              <a:t>DrugB</a:t>
            </a:r>
            <a:r>
              <a:rPr lang="en-US" sz="1600" dirty="0">
                <a:solidFill>
                  <a:srgbClr val="C00000"/>
                </a:solidFill>
                <a:latin typeface="Calibri" panose="020F0502020204030204"/>
              </a:rPr>
              <a:t> causes gastrointestinal bleeding, then their interaction leads to a dangerous condition.</a:t>
            </a:r>
            <a:r>
              <a:rPr lang="en-US" sz="1600" i="0" dirty="0">
                <a:solidFill>
                  <a:prstClr val="black"/>
                </a:solidFill>
                <a:latin typeface="Calibri" panose="020F0502020204030204"/>
              </a:rPr>
              <a:t>”</a:t>
            </a:r>
            <a:endParaRPr lang="fi-FI" sz="1600" i="0" dirty="0">
              <a:solidFill>
                <a:prstClr val="black"/>
              </a:solidFill>
              <a:latin typeface="Calibri" panose="020F0502020204030204"/>
            </a:endParaRPr>
          </a:p>
          <a:p>
            <a:pPr defTabSz="685800" fontAlgn="auto">
              <a:spcBef>
                <a:spcPts val="225"/>
              </a:spcBef>
              <a:spcAft>
                <a:spcPts val="0"/>
              </a:spcAft>
            </a:pPr>
            <a:r>
              <a:rPr lang="en-US" sz="1600" i="0" dirty="0">
                <a:solidFill>
                  <a:prstClr val="black"/>
                </a:solidFill>
                <a:latin typeface="Calibri" panose="020F0502020204030204"/>
              </a:rPr>
              <a:t>The system will:</a:t>
            </a:r>
            <a:endParaRPr lang="fi-FI" sz="1600" i="0" dirty="0">
              <a:solidFill>
                <a:prstClr val="black"/>
              </a:solidFill>
              <a:latin typeface="Calibri" panose="020F0502020204030204"/>
            </a:endParaRPr>
          </a:p>
          <a:p>
            <a:pPr marL="214313" indent="-214313" defTabSz="685800" fontAlgn="auto">
              <a:spcBef>
                <a:spcPts val="0"/>
              </a:spcBef>
              <a:spcAft>
                <a:spcPts val="0"/>
              </a:spcAft>
              <a:buFont typeface="Arial" panose="020B0604020202020204" pitchFamily="34" charset="0"/>
              <a:buChar char="•"/>
            </a:pPr>
            <a:r>
              <a:rPr lang="en-US" sz="1200" i="0" dirty="0">
                <a:solidFill>
                  <a:prstClr val="black"/>
                </a:solidFill>
                <a:latin typeface="Calibri" panose="020F0502020204030204"/>
              </a:rPr>
              <a:t>Recognize that Warfarin is a blood thinner.</a:t>
            </a:r>
            <a:endParaRPr lang="fi-FI" sz="1200" i="0" dirty="0">
              <a:solidFill>
                <a:prstClr val="black"/>
              </a:solidFill>
              <a:latin typeface="Calibri" panose="020F0502020204030204"/>
            </a:endParaRPr>
          </a:p>
          <a:p>
            <a:pPr marL="214313" indent="-214313" defTabSz="685800" fontAlgn="auto">
              <a:spcBef>
                <a:spcPts val="0"/>
              </a:spcBef>
              <a:spcAft>
                <a:spcPts val="0"/>
              </a:spcAft>
              <a:buFont typeface="Arial" panose="020B0604020202020204" pitchFamily="34" charset="0"/>
              <a:buChar char="•"/>
            </a:pPr>
            <a:r>
              <a:rPr lang="en-US" sz="1200" i="0" dirty="0">
                <a:solidFill>
                  <a:prstClr val="black"/>
                </a:solidFill>
                <a:latin typeface="Calibri" panose="020F0502020204030204"/>
              </a:rPr>
              <a:t>Recognize that Ibuprofen increases the risk of gastrointestinal bleeding.</a:t>
            </a:r>
            <a:endParaRPr lang="fi-FI" sz="1200" i="0" dirty="0">
              <a:solidFill>
                <a:prstClr val="black"/>
              </a:solidFill>
              <a:latin typeface="Calibri" panose="020F0502020204030204"/>
            </a:endParaRPr>
          </a:p>
          <a:p>
            <a:pPr marL="214313" indent="-214313" defTabSz="685800" fontAlgn="auto">
              <a:spcBef>
                <a:spcPts val="0"/>
              </a:spcBef>
              <a:spcAft>
                <a:spcPts val="0"/>
              </a:spcAft>
              <a:buFont typeface="Arial" panose="020B0604020202020204" pitchFamily="34" charset="0"/>
              <a:buChar char="•"/>
            </a:pPr>
            <a:r>
              <a:rPr lang="en-US" sz="1200" i="0" dirty="0">
                <a:solidFill>
                  <a:prstClr val="black"/>
                </a:solidFill>
                <a:latin typeface="Calibri" panose="020F0502020204030204"/>
              </a:rPr>
              <a:t>Apply a formal rule in its ontology that defines a dangerous interaction when these two drugs are taken together.</a:t>
            </a:r>
            <a:endParaRPr lang="fi-FI" sz="1200" i="0" dirty="0">
              <a:solidFill>
                <a:prstClr val="black"/>
              </a:solidFill>
              <a:latin typeface="Calibri" panose="020F0502020204030204"/>
            </a:endParaRPr>
          </a:p>
          <a:p>
            <a:pPr defTabSz="685800" fontAlgn="auto">
              <a:spcBef>
                <a:spcPts val="450"/>
              </a:spcBef>
              <a:spcAft>
                <a:spcPts val="0"/>
              </a:spcAft>
            </a:pPr>
            <a:r>
              <a:rPr lang="en-US" sz="1600" b="1" i="0" dirty="0">
                <a:solidFill>
                  <a:prstClr val="black"/>
                </a:solidFill>
                <a:latin typeface="Calibri" panose="020F0502020204030204"/>
              </a:rPr>
              <a:t>Outcome:</a:t>
            </a:r>
            <a:endParaRPr lang="fi-FI" sz="1600" i="0" dirty="0">
              <a:solidFill>
                <a:prstClr val="black"/>
              </a:solidFill>
              <a:latin typeface="Calibri" panose="020F0502020204030204"/>
            </a:endParaRPr>
          </a:p>
          <a:p>
            <a:pPr defTabSz="685800" fontAlgn="auto">
              <a:spcBef>
                <a:spcPts val="0"/>
              </a:spcBef>
              <a:spcAft>
                <a:spcPts val="225"/>
              </a:spcAft>
            </a:pPr>
            <a:r>
              <a:rPr lang="en-US" sz="1400" i="0" dirty="0">
                <a:solidFill>
                  <a:prstClr val="black"/>
                </a:solidFill>
                <a:latin typeface="Calibri" panose="020F0502020204030204"/>
              </a:rPr>
              <a:t>The Semantic Web system provides a precise, deterministic answer</a:t>
            </a:r>
            <a:r>
              <a:rPr lang="en-US" sz="1350" i="0" dirty="0">
                <a:solidFill>
                  <a:prstClr val="black"/>
                </a:solidFill>
                <a:latin typeface="Calibri" panose="020F0502020204030204"/>
              </a:rPr>
              <a:t> </a:t>
            </a:r>
            <a:r>
              <a:rPr lang="en-US" sz="1100" i="0" dirty="0">
                <a:solidFill>
                  <a:prstClr val="black"/>
                </a:solidFill>
                <a:latin typeface="Calibri" panose="020F0502020204030204"/>
              </a:rPr>
              <a:t>(this result is guaranteed to be correct and consistent because it is based on explicitly defined medical knowledge encoded in the ontology and deterministic rules)</a:t>
            </a:r>
            <a:r>
              <a:rPr lang="en-US" sz="1350" i="0" dirty="0">
                <a:solidFill>
                  <a:prstClr val="black"/>
                </a:solidFill>
                <a:latin typeface="Calibri" panose="020F0502020204030204"/>
              </a:rPr>
              <a:t>:</a:t>
            </a:r>
            <a:endParaRPr lang="fi-FI" sz="1350" i="0" dirty="0">
              <a:solidFill>
                <a:prstClr val="black"/>
              </a:solidFill>
              <a:latin typeface="Calibri" panose="020F0502020204030204"/>
            </a:endParaRPr>
          </a:p>
          <a:p>
            <a:pPr defTabSz="685800" fontAlgn="auto">
              <a:spcBef>
                <a:spcPts val="600"/>
              </a:spcBef>
              <a:spcAft>
                <a:spcPts val="0"/>
              </a:spcAft>
            </a:pPr>
            <a:r>
              <a:rPr lang="en-US" sz="1800" b="1" dirty="0">
                <a:solidFill>
                  <a:srgbClr val="7030A0"/>
                </a:solidFill>
                <a:latin typeface="Calibri" panose="020F0502020204030204"/>
              </a:rPr>
              <a:t>“Warfarin and Ibuprofen together increase the risk of serious gastrointestinal bleeding due to their interaction. This is a contraindicated combination.”</a:t>
            </a:r>
            <a:endParaRPr lang="fi-FI" sz="1800" b="1" i="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694772" y="213016"/>
            <a:ext cx="3377252" cy="2366963"/>
          </a:xfrm>
          <a:prstGeom prst="rect">
            <a:avLst/>
          </a:prstGeom>
          <a:ln w="25400">
            <a:solidFill>
              <a:schemeClr val="tx1"/>
            </a:solidFill>
          </a:ln>
        </p:spPr>
      </p:pic>
      <p:grpSp>
        <p:nvGrpSpPr>
          <p:cNvPr id="9" name="Group 8"/>
          <p:cNvGrpSpPr/>
          <p:nvPr/>
        </p:nvGrpSpPr>
        <p:grpSpPr>
          <a:xfrm>
            <a:off x="5687628" y="2692556"/>
            <a:ext cx="3377252" cy="935831"/>
            <a:chOff x="6648450" y="4648200"/>
            <a:chExt cx="5447581" cy="1558636"/>
          </a:xfrm>
        </p:grpSpPr>
        <p:sp>
          <p:nvSpPr>
            <p:cNvPr id="8" name="Rectangle 7"/>
            <p:cNvSpPr/>
            <p:nvPr/>
          </p:nvSpPr>
          <p:spPr>
            <a:xfrm>
              <a:off x="6648450" y="4648200"/>
              <a:ext cx="5447581" cy="15586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1026"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10923876" y="4787900"/>
              <a:ext cx="1095375" cy="1247775"/>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9733074" y="5244941"/>
              <a:ext cx="642829" cy="569061"/>
            </a:xfrm>
            <a:prstGeom prst="rect">
              <a:avLst/>
            </a:prstGeom>
          </p:spPr>
        </p:pic>
      </p:grpSp>
      <p:pic>
        <p:nvPicPr>
          <p:cNvPr id="1028" name="Picture 4" descr="https://clinicalinfo.hiv.gov/sites/default/files/glossaries/images/Drug-Interaction-8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51779" y="3774572"/>
            <a:ext cx="3278582" cy="160240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7536" y="115006"/>
            <a:ext cx="2744866" cy="817958"/>
          </a:xfrm>
          <a:prstGeom prst="rect">
            <a:avLst/>
          </a:prstGeom>
          <a:solidFill>
            <a:schemeClr val="bg1"/>
          </a:solidFill>
          <a:ln w="19050">
            <a:solidFill>
              <a:schemeClr val="tx1"/>
            </a:solidFill>
          </a:ln>
        </p:spPr>
      </p:pic>
      <p:sp>
        <p:nvSpPr>
          <p:cNvPr id="2" name="Rectangle 1"/>
          <p:cNvSpPr/>
          <p:nvPr/>
        </p:nvSpPr>
        <p:spPr>
          <a:xfrm>
            <a:off x="2987824" y="85561"/>
            <a:ext cx="2520280" cy="1134478"/>
          </a:xfrm>
          <a:prstGeom prst="rect">
            <a:avLst/>
          </a:prstGeom>
          <a:solidFill>
            <a:schemeClr val="bg1"/>
          </a:solidFill>
          <a:ln w="19050">
            <a:solidFill>
              <a:schemeClr val="tx1"/>
            </a:solidFill>
          </a:ln>
        </p:spPr>
        <p:txBody>
          <a:bodyPr wrap="square">
            <a:spAutoFit/>
          </a:bodyPr>
          <a:lstStyle/>
          <a:p>
            <a:pPr algn="just" defTabSz="685800" fontAlgn="auto">
              <a:lnSpc>
                <a:spcPct val="107000"/>
              </a:lnSpc>
              <a:spcBef>
                <a:spcPts val="0"/>
              </a:spcBef>
              <a:spcAft>
                <a:spcPts val="600"/>
              </a:spcAft>
            </a:pPr>
            <a:r>
              <a:rPr lang="en-US" sz="16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Query:</a:t>
            </a:r>
            <a:r>
              <a:rPr lang="en-US" sz="1600" dirty="0">
                <a:solidFill>
                  <a:srgbClr val="7030A0"/>
                </a:solidFill>
                <a:latin typeface="Calibri" panose="020F0502020204030204" pitchFamily="34" charset="0"/>
                <a:ea typeface="Calibri" panose="020F0502020204030204" pitchFamily="34" charset="0"/>
                <a:cs typeface="Times New Roman" panose="02020603050405020304" pitchFamily="18" charset="0"/>
              </a:rPr>
              <a:t> “The patient is taking Warfarin and Ibuprofen. Are there any dangerous interactions?”</a:t>
            </a:r>
            <a:endParaRPr lang="fi-FI" sz="16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1501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201" y="1046368"/>
            <a:ext cx="5122456" cy="3323987"/>
          </a:xfrm>
          <a:prstGeom prst="rect">
            <a:avLst/>
          </a:prstGeom>
          <a:solidFill>
            <a:schemeClr val="bg1"/>
          </a:solidFill>
          <a:ln w="19050">
            <a:solidFill>
              <a:schemeClr val="tx1"/>
            </a:solidFill>
          </a:ln>
        </p:spPr>
        <p:txBody>
          <a:bodyPr wrap="square">
            <a:spAutoFit/>
          </a:bodyPr>
          <a:lstStyle/>
          <a:p>
            <a:pPr defTabSz="685800" fontAlgn="auto">
              <a:spcBef>
                <a:spcPts val="0"/>
              </a:spcBef>
              <a:spcAft>
                <a:spcPts val="0"/>
              </a:spcAft>
            </a:pPr>
            <a:r>
              <a:rPr lang="en-US" sz="2000" b="1" i="0" dirty="0">
                <a:solidFill>
                  <a:prstClr val="black"/>
                </a:solidFill>
                <a:latin typeface="Calibri" panose="020F0502020204030204"/>
              </a:rPr>
              <a:t>2. LLM (ChatGPT) approach</a:t>
            </a:r>
            <a:endParaRPr lang="fi-FI" sz="2000" i="0" dirty="0">
              <a:solidFill>
                <a:prstClr val="black"/>
              </a:solidFill>
              <a:latin typeface="Calibri" panose="020F0502020204030204"/>
            </a:endParaRPr>
          </a:p>
          <a:p>
            <a:pPr defTabSz="685800" fontAlgn="auto">
              <a:spcBef>
                <a:spcPts val="600"/>
              </a:spcBef>
              <a:spcAft>
                <a:spcPts val="0"/>
              </a:spcAft>
            </a:pPr>
            <a:r>
              <a:rPr lang="en-US" sz="1600" i="0" dirty="0">
                <a:solidFill>
                  <a:prstClr val="black"/>
                </a:solidFill>
                <a:latin typeface="Calibri" panose="020F0502020204030204"/>
              </a:rPr>
              <a:t>If the same question is posed to ChatGPT:</a:t>
            </a:r>
            <a:endParaRPr lang="fi-FI" sz="1600" i="0" dirty="0">
              <a:solidFill>
                <a:prstClr val="black"/>
              </a:solidFill>
              <a:latin typeface="Calibri" panose="020F0502020204030204"/>
            </a:endParaRPr>
          </a:p>
          <a:p>
            <a:pPr defTabSz="685800" fontAlgn="auto">
              <a:spcBef>
                <a:spcPts val="450"/>
              </a:spcBef>
              <a:spcAft>
                <a:spcPts val="0"/>
              </a:spcAft>
            </a:pPr>
            <a:r>
              <a:rPr lang="en-US" sz="1600" b="1" dirty="0">
                <a:solidFill>
                  <a:prstClr val="black"/>
                </a:solidFill>
                <a:latin typeface="Calibri" panose="020F0502020204030204"/>
              </a:rPr>
              <a:t>Prompt:</a:t>
            </a:r>
            <a:r>
              <a:rPr lang="fi-FI" sz="1600" i="0" dirty="0">
                <a:solidFill>
                  <a:prstClr val="black"/>
                </a:solidFill>
                <a:latin typeface="Calibri" panose="020F0502020204030204"/>
              </a:rPr>
              <a:t> </a:t>
            </a:r>
            <a:r>
              <a:rPr lang="en-US" sz="1600" dirty="0">
                <a:solidFill>
                  <a:prstClr val="black"/>
                </a:solidFill>
                <a:latin typeface="Calibri" panose="020F0502020204030204"/>
              </a:rPr>
              <a:t>“The patient is taking Warfarin and Ibuprofen. Are there any dangerous interactions?”</a:t>
            </a:r>
            <a:endParaRPr lang="fi-FI" sz="1600" i="0" dirty="0">
              <a:solidFill>
                <a:prstClr val="black"/>
              </a:solidFill>
              <a:latin typeface="Calibri" panose="020F0502020204030204"/>
            </a:endParaRPr>
          </a:p>
          <a:p>
            <a:pPr defTabSz="685800" fontAlgn="auto">
              <a:spcBef>
                <a:spcPts val="450"/>
              </a:spcBef>
              <a:spcAft>
                <a:spcPts val="0"/>
              </a:spcAft>
            </a:pPr>
            <a:r>
              <a:rPr lang="en-US" sz="1600" b="1" dirty="0">
                <a:solidFill>
                  <a:prstClr val="black"/>
                </a:solidFill>
                <a:latin typeface="Calibri" panose="020F0502020204030204"/>
              </a:rPr>
              <a:t>ChatGPT response:</a:t>
            </a:r>
            <a:endParaRPr lang="fi-FI" sz="1600" i="0" dirty="0">
              <a:solidFill>
                <a:prstClr val="black"/>
              </a:solidFill>
              <a:latin typeface="Calibri" panose="020F0502020204030204"/>
            </a:endParaRPr>
          </a:p>
          <a:p>
            <a:pPr defTabSz="685800" fontAlgn="auto">
              <a:spcBef>
                <a:spcPts val="0"/>
              </a:spcBef>
              <a:spcAft>
                <a:spcPts val="225"/>
              </a:spcAft>
            </a:pPr>
            <a:r>
              <a:rPr lang="en-US" sz="1600" i="0" dirty="0">
                <a:solidFill>
                  <a:prstClr val="black"/>
                </a:solidFill>
                <a:latin typeface="Calibri" panose="020F0502020204030204"/>
              </a:rPr>
              <a:t>ChatGPT will likely provide an answer based on its trained knowledge (since Warfarin and Ibuprofen are well-known). It may say:</a:t>
            </a:r>
            <a:endParaRPr lang="fi-FI" sz="1600" i="0" dirty="0">
              <a:solidFill>
                <a:prstClr val="black"/>
              </a:solidFill>
              <a:latin typeface="Calibri" panose="020F0502020204030204"/>
            </a:endParaRPr>
          </a:p>
          <a:p>
            <a:pPr defTabSz="685800" fontAlgn="auto">
              <a:spcBef>
                <a:spcPts val="600"/>
              </a:spcBef>
              <a:spcAft>
                <a:spcPts val="0"/>
              </a:spcAft>
            </a:pPr>
            <a:r>
              <a:rPr lang="en-US" sz="2000" b="1" dirty="0">
                <a:solidFill>
                  <a:srgbClr val="7030A0"/>
                </a:solidFill>
                <a:latin typeface="Calibri" panose="020F0502020204030204"/>
              </a:rPr>
              <a:t>“Yes, combining Warfarin, a blood thinner, with Ibuprofen can increase the risk of bleeding, especially gastrointestinal bleeding.”</a:t>
            </a:r>
            <a:endParaRPr lang="fi-FI" sz="2000" b="1" i="0" dirty="0">
              <a:solidFill>
                <a:srgbClr val="7030A0"/>
              </a:solidFill>
              <a:latin typeface="Calibri" panose="020F0502020204030204"/>
            </a:endParaRPr>
          </a:p>
        </p:txBody>
      </p:sp>
      <p:pic>
        <p:nvPicPr>
          <p:cNvPr id="5" name="Picture 4"/>
          <p:cNvPicPr>
            <a:picLocks noChangeAspect="1"/>
          </p:cNvPicPr>
          <p:nvPr/>
        </p:nvPicPr>
        <p:blipFill>
          <a:blip r:embed="rId2"/>
          <a:stretch>
            <a:fillRect/>
          </a:stretch>
        </p:blipFill>
        <p:spPr>
          <a:xfrm>
            <a:off x="5694772" y="120649"/>
            <a:ext cx="3377252" cy="2366963"/>
          </a:xfrm>
          <a:prstGeom prst="rect">
            <a:avLst/>
          </a:prstGeom>
          <a:ln w="25400">
            <a:solidFill>
              <a:schemeClr val="tx1"/>
            </a:solidFill>
          </a:ln>
        </p:spPr>
      </p:pic>
      <p:grpSp>
        <p:nvGrpSpPr>
          <p:cNvPr id="9" name="Group 8"/>
          <p:cNvGrpSpPr/>
          <p:nvPr/>
        </p:nvGrpSpPr>
        <p:grpSpPr>
          <a:xfrm>
            <a:off x="5687628" y="2581717"/>
            <a:ext cx="3377252" cy="935831"/>
            <a:chOff x="6648450" y="4648200"/>
            <a:chExt cx="5447581" cy="1558636"/>
          </a:xfrm>
        </p:grpSpPr>
        <p:sp>
          <p:nvSpPr>
            <p:cNvPr id="8" name="Rectangle 7"/>
            <p:cNvSpPr/>
            <p:nvPr/>
          </p:nvSpPr>
          <p:spPr>
            <a:xfrm>
              <a:off x="6648450" y="4648200"/>
              <a:ext cx="5447581" cy="15586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1026"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10923876" y="4787900"/>
              <a:ext cx="1095375" cy="1247775"/>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9733074" y="5244941"/>
              <a:ext cx="642829" cy="569061"/>
            </a:xfrm>
            <a:prstGeom prst="rect">
              <a:avLst/>
            </a:prstGeom>
          </p:spPr>
        </p:pic>
      </p:grpSp>
      <p:pic>
        <p:nvPicPr>
          <p:cNvPr id="1028" name="Picture 4" descr="https://clinicalinfo.hiv.gov/sites/default/files/glossaries/images/Drug-Interaction-8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6422" y="3672163"/>
            <a:ext cx="3363217" cy="164377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123456" y="42395"/>
            <a:ext cx="3376355" cy="968278"/>
          </a:xfrm>
          <a:prstGeom prst="rect">
            <a:avLst/>
          </a:prstGeom>
          <a:solidFill>
            <a:schemeClr val="bg1"/>
          </a:solidFill>
          <a:ln w="19050">
            <a:solidFill>
              <a:schemeClr val="tx1"/>
            </a:solidFill>
          </a:ln>
        </p:spPr>
        <p:txBody>
          <a:bodyPr wrap="square">
            <a:spAutoFit/>
          </a:bodyPr>
          <a:lstStyle/>
          <a:p>
            <a:pPr algn="just" defTabSz="685800" fontAlgn="auto">
              <a:lnSpc>
                <a:spcPct val="107000"/>
              </a:lnSpc>
              <a:spcBef>
                <a:spcPts val="0"/>
              </a:spcBef>
              <a:spcAft>
                <a:spcPts val="600"/>
              </a:spcAft>
            </a:pPr>
            <a:r>
              <a:rPr lang="en-US" sz="18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Query:</a:t>
            </a:r>
            <a:r>
              <a:rPr lang="en-US" sz="1800" dirty="0">
                <a:solidFill>
                  <a:srgbClr val="7030A0"/>
                </a:solidFill>
                <a:latin typeface="Calibri" panose="020F0502020204030204" pitchFamily="34" charset="0"/>
                <a:ea typeface="Calibri" panose="020F0502020204030204" pitchFamily="34" charset="0"/>
                <a:cs typeface="Times New Roman" panose="02020603050405020304" pitchFamily="18" charset="0"/>
              </a:rPr>
              <a:t> “The patient is taking Warfarin and Ibuprofen. Are there any dangerous interactions?”</a:t>
            </a:r>
            <a:endParaRPr lang="fi-FI" sz="18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a:blip r:embed="rId4"/>
          <a:stretch>
            <a:fillRect/>
          </a:stretch>
        </p:blipFill>
        <p:spPr>
          <a:xfrm>
            <a:off x="251339" y="50416"/>
            <a:ext cx="864096" cy="953298"/>
          </a:xfrm>
          <a:prstGeom prst="rect">
            <a:avLst/>
          </a:prstGeom>
          <a:ln w="19050">
            <a:solidFill>
              <a:schemeClr val="tx1"/>
            </a:solidFill>
          </a:ln>
        </p:spPr>
      </p:pic>
      <p:sp>
        <p:nvSpPr>
          <p:cNvPr id="3" name="Rectangle 2"/>
          <p:cNvSpPr/>
          <p:nvPr/>
        </p:nvSpPr>
        <p:spPr>
          <a:xfrm>
            <a:off x="101201" y="4406050"/>
            <a:ext cx="5554606" cy="2359236"/>
          </a:xfrm>
          <a:prstGeom prst="rect">
            <a:avLst/>
          </a:prstGeom>
          <a:solidFill>
            <a:schemeClr val="bg1"/>
          </a:solidFill>
          <a:ln w="19050">
            <a:solidFill>
              <a:schemeClr val="tx1"/>
            </a:solidFill>
          </a:ln>
        </p:spPr>
        <p:txBody>
          <a:bodyPr wrap="square">
            <a:spAutoFit/>
          </a:bodyPr>
          <a:lstStyle/>
          <a:p>
            <a:pPr algn="just" defTabSz="685800" fontAlgn="auto">
              <a:lnSpc>
                <a:spcPct val="107000"/>
              </a:lnSpc>
              <a:spcBef>
                <a:spcPts val="0"/>
              </a:spcBef>
              <a:spcAft>
                <a:spcPts val="600"/>
              </a:spcAft>
            </a:pPr>
            <a:r>
              <a:rPr lang="en-US" sz="18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Limitations:</a:t>
            </a:r>
            <a:endParaRPr lang="fi-FI" sz="18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2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Potential variability:</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The response might not be identical every time. ChatGPT could rephrase or add new information, but it may not provide the same consistent and exact response every time.</a:t>
            </a:r>
            <a:endParaRPr lang="fi-FI"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2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Probabilistic nature:</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ChatGPT’s answer is based on likelihood from its training data, not formal logic. It does not “know” in the deterministic sense that Warfarin and Ibuprofen are contraindicated. It produces an answer based on patterns it has learned.</a:t>
            </a:r>
            <a:endParaRPr lang="fi-FI"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685800" fontAlgn="auto">
              <a:spcBef>
                <a:spcPts val="0"/>
              </a:spcBef>
              <a:spcAft>
                <a:spcPts val="0"/>
              </a:spcAft>
            </a:pPr>
            <a:r>
              <a:rPr lang="en-US" sz="12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No rule guarantee:</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The LLM may not apply explicit rules, especially if the question involves rare or obscure drugs or conditions. For new or less common interactions, it might fail to provide an accurate or sufficient response.</a:t>
            </a:r>
            <a:endParaRPr lang="en-US" sz="1200" i="0" dirty="0">
              <a:solidFill>
                <a:prstClr val="black"/>
              </a:solidFill>
              <a:latin typeface="Calibri" panose="020F0502020204030204"/>
            </a:endParaRPr>
          </a:p>
        </p:txBody>
      </p:sp>
    </p:spTree>
    <p:extLst>
      <p:ext uri="{BB962C8B-B14F-4D97-AF65-F5344CB8AC3E}">
        <p14:creationId xmlns:p14="http://schemas.microsoft.com/office/powerpoint/2010/main" val="2637418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0583" y="1374482"/>
            <a:ext cx="6862736" cy="763610"/>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sp>
        <p:nvSpPr>
          <p:cNvPr id="17" name="Rectangle 16"/>
          <p:cNvSpPr/>
          <p:nvPr/>
        </p:nvSpPr>
        <p:spPr>
          <a:xfrm>
            <a:off x="90583" y="609467"/>
            <a:ext cx="6862736" cy="694787"/>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sp>
        <p:nvSpPr>
          <p:cNvPr id="18" name="Rectangle 17"/>
          <p:cNvSpPr/>
          <p:nvPr/>
        </p:nvSpPr>
        <p:spPr>
          <a:xfrm>
            <a:off x="90582" y="235865"/>
            <a:ext cx="6862737" cy="320326"/>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5" name="Picture 4"/>
          <p:cNvPicPr>
            <a:picLocks noChangeAspect="1"/>
          </p:cNvPicPr>
          <p:nvPr/>
        </p:nvPicPr>
        <p:blipFill>
          <a:blip r:embed="rId2"/>
          <a:stretch>
            <a:fillRect/>
          </a:stretch>
        </p:blipFill>
        <p:spPr>
          <a:xfrm>
            <a:off x="7102860" y="194540"/>
            <a:ext cx="1969163" cy="1380098"/>
          </a:xfrm>
          <a:prstGeom prst="rect">
            <a:avLst/>
          </a:prstGeom>
          <a:ln w="25400">
            <a:solidFill>
              <a:schemeClr val="tx1"/>
            </a:solidFill>
          </a:ln>
        </p:spPr>
      </p:pic>
      <p:grpSp>
        <p:nvGrpSpPr>
          <p:cNvPr id="9" name="Group 8"/>
          <p:cNvGrpSpPr/>
          <p:nvPr/>
        </p:nvGrpSpPr>
        <p:grpSpPr>
          <a:xfrm>
            <a:off x="7102860" y="1661402"/>
            <a:ext cx="1969163" cy="507195"/>
            <a:chOff x="6648450" y="4648200"/>
            <a:chExt cx="5447581" cy="1558636"/>
          </a:xfrm>
        </p:grpSpPr>
        <p:sp>
          <p:nvSpPr>
            <p:cNvPr id="8" name="Rectangle 7"/>
            <p:cNvSpPr/>
            <p:nvPr/>
          </p:nvSpPr>
          <p:spPr>
            <a:xfrm>
              <a:off x="6648450" y="4648200"/>
              <a:ext cx="5447581" cy="1558636"/>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1026"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10923876" y="4787900"/>
              <a:ext cx="1095375" cy="1247775"/>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9733074" y="5244941"/>
              <a:ext cx="642829" cy="569061"/>
            </a:xfrm>
            <a:prstGeom prst="rect">
              <a:avLst/>
            </a:prstGeom>
          </p:spPr>
        </p:pic>
      </p:grpSp>
      <p:sp>
        <p:nvSpPr>
          <p:cNvPr id="2" name="Rectangle 1"/>
          <p:cNvSpPr/>
          <p:nvPr/>
        </p:nvSpPr>
        <p:spPr>
          <a:xfrm>
            <a:off x="72111" y="228157"/>
            <a:ext cx="6931570" cy="322845"/>
          </a:xfrm>
          <a:prstGeom prst="rect">
            <a:avLst/>
          </a:prstGeom>
        </p:spPr>
        <p:txBody>
          <a:bodyPr wrap="square">
            <a:spAutoFit/>
          </a:bodyPr>
          <a:lstStyle/>
          <a:p>
            <a:pPr algn="just" defTabSz="685800" fontAlgn="auto">
              <a:lnSpc>
                <a:spcPct val="107000"/>
              </a:lnSpc>
              <a:spcBef>
                <a:spcPts val="0"/>
              </a:spcBef>
              <a:spcAft>
                <a:spcPts val="600"/>
              </a:spcAft>
            </a:pPr>
            <a:r>
              <a:rPr lang="en-US" sz="1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Query:</a:t>
            </a:r>
            <a:r>
              <a:rPr lang="en-US"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 “The patient is taking Warfarin and Ibuprofen. Are there any dangerous interactions?”</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a:blip r:embed="rId4"/>
          <a:stretch>
            <a:fillRect/>
          </a:stretch>
        </p:blipFill>
        <p:spPr>
          <a:xfrm>
            <a:off x="931138" y="1388908"/>
            <a:ext cx="664369" cy="732953"/>
          </a:xfrm>
          <a:prstGeom prst="rect">
            <a:avLst/>
          </a:prstGeom>
        </p:spPr>
      </p:pic>
      <p:sp>
        <p:nvSpPr>
          <p:cNvPr id="10" name="Rectangle 9"/>
          <p:cNvSpPr/>
          <p:nvPr/>
        </p:nvSpPr>
        <p:spPr>
          <a:xfrm>
            <a:off x="2493137" y="1429363"/>
            <a:ext cx="4208578" cy="738664"/>
          </a:xfrm>
          <a:prstGeom prst="rect">
            <a:avLst/>
          </a:prstGeom>
        </p:spPr>
        <p:txBody>
          <a:bodyPr wrap="square">
            <a:spAutoFit/>
          </a:bodyPr>
          <a:lstStyle/>
          <a:p>
            <a:pPr defTabSz="685800" fontAlgn="auto">
              <a:spcBef>
                <a:spcPts val="0"/>
              </a:spcBef>
              <a:spcAft>
                <a:spcPts val="0"/>
              </a:spcAft>
            </a:pPr>
            <a:r>
              <a:rPr lang="en-US" sz="1400" b="1" dirty="0">
                <a:solidFill>
                  <a:srgbClr val="7030A0"/>
                </a:solidFill>
                <a:latin typeface="Calibri" panose="020F0502020204030204"/>
              </a:rPr>
              <a:t>“Yes, combining Warfarin, a blood thinner, with Ibuprofen can increase the risk of bleeding, especially gastrointestinal bleeding.”</a:t>
            </a:r>
            <a:endParaRPr lang="fi-FI" sz="1400" b="1" i="0" dirty="0">
              <a:solidFill>
                <a:srgbClr val="7030A0"/>
              </a:solidFill>
              <a:latin typeface="Calibri" panose="020F0502020204030204"/>
            </a:endParaRPr>
          </a:p>
        </p:txBody>
      </p:sp>
      <p:pic>
        <p:nvPicPr>
          <p:cNvPr id="14" name="Picture 2" descr="https://www.w3.org/Icons/SW/sw-horz.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489" y="611756"/>
            <a:ext cx="1969133" cy="58679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493137" y="611757"/>
            <a:ext cx="4295876" cy="738664"/>
          </a:xfrm>
          <a:prstGeom prst="rect">
            <a:avLst/>
          </a:prstGeom>
        </p:spPr>
        <p:txBody>
          <a:bodyPr wrap="square">
            <a:spAutoFit/>
          </a:bodyPr>
          <a:lstStyle/>
          <a:p>
            <a:pPr defTabSz="685800" fontAlgn="auto">
              <a:spcBef>
                <a:spcPts val="0"/>
              </a:spcBef>
              <a:spcAft>
                <a:spcPts val="0"/>
              </a:spcAft>
            </a:pPr>
            <a:r>
              <a:rPr lang="en-US" sz="1400" b="1" dirty="0">
                <a:solidFill>
                  <a:srgbClr val="7030A0"/>
                </a:solidFill>
                <a:latin typeface="Calibri" panose="020F0502020204030204"/>
              </a:rPr>
              <a:t>“Warfarin and Ibuprofen together increase the risk of serious gastrointestinal bleeding due to their interaction. This is a contraindicated combination.”</a:t>
            </a:r>
            <a:endParaRPr lang="en-US" sz="1400" i="0" dirty="0">
              <a:solidFill>
                <a:prstClr val="black"/>
              </a:solidFill>
              <a:latin typeface="Calibri" panose="020F0502020204030204"/>
            </a:endParaRPr>
          </a:p>
        </p:txBody>
      </p:sp>
      <p:sp>
        <p:nvSpPr>
          <p:cNvPr id="15" name="Rectangle 14"/>
          <p:cNvSpPr/>
          <p:nvPr/>
        </p:nvSpPr>
        <p:spPr>
          <a:xfrm>
            <a:off x="19502" y="2246153"/>
            <a:ext cx="5848642" cy="4012958"/>
          </a:xfrm>
          <a:prstGeom prst="rect">
            <a:avLst/>
          </a:prstGeom>
          <a:solidFill>
            <a:schemeClr val="bg1">
              <a:lumMod val="85000"/>
            </a:schemeClr>
          </a:solidFill>
          <a:ln w="25400">
            <a:solidFill>
              <a:schemeClr val="tx1"/>
            </a:solidFill>
          </a:ln>
        </p:spPr>
        <p:txBody>
          <a:bodyPr wrap="square">
            <a:spAutoFit/>
          </a:bodyPr>
          <a:lstStyle/>
          <a:p>
            <a:pPr algn="just" defTabSz="685800" fontAlgn="auto">
              <a:lnSpc>
                <a:spcPct val="107000"/>
              </a:lnSpc>
              <a:spcBef>
                <a:spcPts val="0"/>
              </a:spcBef>
              <a:spcAft>
                <a:spcPts val="1200"/>
              </a:spcAft>
            </a:pPr>
            <a:r>
              <a:rPr lang="en-US" sz="18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Why the Semantic Web performed better:</a:t>
            </a:r>
            <a:endParaRPr lang="fi-FI" sz="1800" b="1"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4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Deterministic output:</a:t>
            </a: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Semantic Web system will consistently give the same, accurate output every time, as it applies predefined medical rules and ontologies. This is critical in medical settings, where even slight variations can have serious consequences.</a:t>
            </a:r>
            <a:endParaRPr lang="fi-FI"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4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Complex reasoning</a:t>
            </a: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A Semantic Web system can handle complex drug interactions, even across multiple conditions, by chaining rules together and understanding hierarchies in the ontology. For example, it might recognize that the interaction is more dangerous for patients with a history of ulcers or liver disease, which ChatGPT might miss or not reason out.</a:t>
            </a:r>
            <a:endParaRPr lang="fi-FI"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4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Explainability and traceability: </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Semantic Web system can explain exactly why Warfarin and Ibuprofen are a dangerous combination by tracing the applied rules and referencing the medical knowledge encoded in the ontology. ChatGPT cannot provide the same degree of transparent, rule-based reasoning.</a:t>
            </a:r>
            <a:endParaRPr lang="fi-FI"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685800" fontAlgn="auto">
              <a:spcBef>
                <a:spcPts val="0"/>
              </a:spcBef>
              <a:spcAft>
                <a:spcPts val="0"/>
              </a:spcAft>
            </a:pPr>
            <a:r>
              <a:rPr lang="en-US" sz="14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Updates and real-time knowledge</a:t>
            </a: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en-US" sz="12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The ontology can be updated in real-time with new drug interactions, as they become known. Semantic reasoners will automatically apply the new knowledge. ChatGPT’s training data is static and requires retraining to update, meaning it may not know about the latest drug interaction risks.</a:t>
            </a:r>
            <a:endParaRPr lang="en-US" sz="1200" i="0" dirty="0">
              <a:solidFill>
                <a:prstClr val="black"/>
              </a:solidFill>
              <a:latin typeface="Calibri" panose="020F0502020204030204"/>
            </a:endParaRPr>
          </a:p>
        </p:txBody>
      </p:sp>
      <p:sp>
        <p:nvSpPr>
          <p:cNvPr id="16" name="Rectangle 15"/>
          <p:cNvSpPr/>
          <p:nvPr/>
        </p:nvSpPr>
        <p:spPr>
          <a:xfrm>
            <a:off x="5940152" y="2244444"/>
            <a:ext cx="3131871" cy="4044312"/>
          </a:xfrm>
          <a:prstGeom prst="rect">
            <a:avLst/>
          </a:prstGeom>
          <a:ln w="19050">
            <a:solidFill>
              <a:schemeClr val="tx1"/>
            </a:solidFill>
          </a:ln>
        </p:spPr>
        <p:txBody>
          <a:bodyPr wrap="square">
            <a:spAutoFit/>
          </a:bodyPr>
          <a:lstStyle/>
          <a:p>
            <a:pPr algn="just" defTabSz="685800" fontAlgn="auto">
              <a:lnSpc>
                <a:spcPct val="107000"/>
              </a:lnSpc>
              <a:spcBef>
                <a:spcPts val="0"/>
              </a:spcBef>
              <a:spcAft>
                <a:spcPts val="600"/>
              </a:spcAft>
            </a:pPr>
            <a:r>
              <a:rPr lang="en-US" sz="16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Conclusion:</a:t>
            </a:r>
            <a:endParaRPr lang="fi-FI" sz="16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In this example, the Semantic Web approach performs better due to its ability to:</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57175" indent="-257175" algn="just" defTabSz="685800" fontAlgn="auto">
              <a:lnSpc>
                <a:spcPct val="107000"/>
              </a:lnSpc>
              <a:spcBef>
                <a:spcPts val="0"/>
              </a:spcBef>
              <a:spcAft>
                <a:spcPts val="0"/>
              </a:spcAft>
              <a:buFont typeface="Symbol" panose="05050102010706020507" pitchFamily="18" charset="2"/>
              <a:buChar char=""/>
            </a:pP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Apply precise, deterministic rules for critical reasoning tasks.</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57175" indent="-257175" algn="just" defTabSz="685800" fontAlgn="auto">
              <a:lnSpc>
                <a:spcPct val="107000"/>
              </a:lnSpc>
              <a:spcBef>
                <a:spcPts val="0"/>
              </a:spcBef>
              <a:spcAft>
                <a:spcPts val="0"/>
              </a:spcAft>
              <a:buFont typeface="Symbol" panose="05050102010706020507" pitchFamily="18" charset="2"/>
              <a:buChar char=""/>
            </a:pP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Ensure consistency and reliability across different queries.</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57175" indent="-257175" algn="just" defTabSz="685800" fontAlgn="auto">
              <a:lnSpc>
                <a:spcPct val="107000"/>
              </a:lnSpc>
              <a:spcBef>
                <a:spcPts val="0"/>
              </a:spcBef>
              <a:spcAft>
                <a:spcPts val="600"/>
              </a:spcAft>
              <a:buFont typeface="Symbol" panose="05050102010706020507" pitchFamily="18" charset="2"/>
              <a:buChar char=""/>
            </a:pP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Provide explainable, traceable decisions based on formal ontologies.</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85800" fontAlgn="auto">
              <a:lnSpc>
                <a:spcPct val="107000"/>
              </a:lnSpc>
              <a:spcBef>
                <a:spcPts val="0"/>
              </a:spcBef>
              <a:spcAft>
                <a:spcPts val="600"/>
              </a:spcAft>
            </a:pPr>
            <a:r>
              <a:rPr lang="en-US"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rPr>
              <a:t>While ChatGPT can give useful insights, especially for general queries, it cannot guarantee the same level of precision, safety, or formal reasoning in complex tasks like drug interaction checking.</a:t>
            </a:r>
            <a:endParaRPr lang="fi-FI" sz="1400"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791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005" y="1306829"/>
            <a:ext cx="7992888" cy="5367495"/>
          </a:xfrm>
          <a:prstGeom prst="rect">
            <a:avLst/>
          </a:prstGeom>
        </p:spPr>
        <p:txBody>
          <a:bodyPr wrap="square">
            <a:spAutoFit/>
          </a:bodyPr>
          <a:lstStyle/>
          <a:p>
            <a:pPr algn="just" defTabSz="685800" fontAlgn="auto">
              <a:lnSpc>
                <a:spcPct val="107000"/>
              </a:lnSpc>
              <a:spcBef>
                <a:spcPts val="0"/>
              </a:spcBef>
              <a:spcAft>
                <a:spcPts val="600"/>
              </a:spcAft>
            </a:pPr>
            <a:r>
              <a:rPr lang="en-US" sz="1400" i="0" dirty="0">
                <a:solidFill>
                  <a:prstClr val="black"/>
                </a:solidFill>
                <a:latin typeface="Calibri" panose="020F0502020204030204"/>
                <a:ea typeface="Calibri" panose="020F0502020204030204" pitchFamily="34" charset="0"/>
                <a:cs typeface="Times New Roman" panose="02020603050405020304" pitchFamily="18" charset="0"/>
              </a:rPr>
              <a:t>While LLMs like ChatGPT are powerful and flexible tools for processing and generating language, they do not replace the need for semantic systems in many critical applications. Semantic systems provide deterministic reasoning, transparency, consistency, compliance, and the ability to integrate and scale domain-specific knowledge in ways that LLMs currently cannot match. </a:t>
            </a:r>
            <a:r>
              <a:rPr lang="en-US" sz="1400" i="0" dirty="0">
                <a:solidFill>
                  <a:prstClr val="black"/>
                </a:solidFill>
                <a:latin typeface="Calibri" panose="020F0502020204030204"/>
              </a:rPr>
              <a:t>Even when an LLM is provided with explicit rules within a prompt, there are several reasons why semantic systems are still necessary:</a:t>
            </a:r>
            <a:endParaRPr lang="fi-FI" sz="1400" i="0" dirty="0">
              <a:solidFill>
                <a:prstClr val="black"/>
              </a:solidFill>
              <a:latin typeface="Calibri" panose="020F0502020204030204"/>
            </a:endParaRPr>
          </a:p>
          <a:p>
            <a:pPr marL="214313" indent="-214313" defTabSz="685800" fontAlgn="auto">
              <a:spcBef>
                <a:spcPts val="0"/>
              </a:spcBef>
              <a:spcAft>
                <a:spcPts val="300"/>
              </a:spcAft>
              <a:buFont typeface="Arial" panose="020B0604020202020204" pitchFamily="34" charset="0"/>
              <a:buChar char="•"/>
            </a:pPr>
            <a:r>
              <a:rPr lang="en-US" sz="1400" b="1" dirty="0">
                <a:solidFill>
                  <a:prstClr val="black"/>
                </a:solidFill>
                <a:latin typeface="Calibri" panose="020F0502020204030204"/>
              </a:rPr>
              <a:t>Deterministic and consistent reasoning</a:t>
            </a:r>
            <a:r>
              <a:rPr lang="en-US" sz="1400" i="0" dirty="0">
                <a:solidFill>
                  <a:prstClr val="black"/>
                </a:solidFill>
                <a:latin typeface="Calibri" panose="020F0502020204030204"/>
              </a:rPr>
              <a:t>: Semantic systems provide guaranteed consistency and correctness in rule application, which is critical in many high-stakes domains.</a:t>
            </a:r>
            <a:endParaRPr lang="fi-FI" sz="1400" i="0" dirty="0">
              <a:solidFill>
                <a:prstClr val="black"/>
              </a:solidFill>
              <a:latin typeface="Calibri" panose="020F0502020204030204"/>
            </a:endParaRPr>
          </a:p>
          <a:p>
            <a:pPr marL="214313" indent="-214313" defTabSz="685800" fontAlgn="auto">
              <a:spcBef>
                <a:spcPts val="0"/>
              </a:spcBef>
              <a:spcAft>
                <a:spcPts val="300"/>
              </a:spcAft>
              <a:buFont typeface="Arial" panose="020B0604020202020204" pitchFamily="34" charset="0"/>
              <a:buChar char="•"/>
            </a:pPr>
            <a:r>
              <a:rPr lang="en-US" sz="1400" b="1" dirty="0">
                <a:solidFill>
                  <a:prstClr val="black"/>
                </a:solidFill>
                <a:latin typeface="Calibri" panose="020F0502020204030204"/>
              </a:rPr>
              <a:t>Transparency and explainability</a:t>
            </a:r>
            <a:r>
              <a:rPr lang="en-US" sz="1400" i="0" dirty="0">
                <a:solidFill>
                  <a:prstClr val="black"/>
                </a:solidFill>
                <a:latin typeface="Calibri" panose="020F0502020204030204"/>
              </a:rPr>
              <a:t>: Semantic systems offer full transparency in their reasoning processes, which is essential for trust, auditing, and compliance.</a:t>
            </a:r>
            <a:endParaRPr lang="fi-FI" sz="1400" i="0" dirty="0">
              <a:solidFill>
                <a:prstClr val="black"/>
              </a:solidFill>
              <a:latin typeface="Calibri" panose="020F0502020204030204"/>
            </a:endParaRPr>
          </a:p>
          <a:p>
            <a:pPr marL="214313" indent="-214313" defTabSz="685800" fontAlgn="auto">
              <a:spcBef>
                <a:spcPts val="0"/>
              </a:spcBef>
              <a:spcAft>
                <a:spcPts val="300"/>
              </a:spcAft>
              <a:buFont typeface="Arial" panose="020B0604020202020204" pitchFamily="34" charset="0"/>
              <a:buChar char="•"/>
            </a:pPr>
            <a:r>
              <a:rPr lang="en-US" sz="1400" b="1" dirty="0">
                <a:solidFill>
                  <a:prstClr val="black"/>
                </a:solidFill>
                <a:latin typeface="Calibri" panose="020F0502020204030204"/>
              </a:rPr>
              <a:t>Handling complexity</a:t>
            </a:r>
            <a:r>
              <a:rPr lang="en-US" sz="1400" i="0" dirty="0">
                <a:solidFill>
                  <a:prstClr val="black"/>
                </a:solidFill>
                <a:latin typeface="Calibri" panose="020F0502020204030204"/>
              </a:rPr>
              <a:t>: Semantic systems excel in applying complex, interconnected rules and performing multi-step reasoning, ensuring logical soundness.</a:t>
            </a:r>
            <a:endParaRPr lang="fi-FI" sz="1400" i="0" dirty="0">
              <a:solidFill>
                <a:prstClr val="black"/>
              </a:solidFill>
              <a:latin typeface="Calibri" panose="020F0502020204030204"/>
            </a:endParaRPr>
          </a:p>
          <a:p>
            <a:pPr marL="214313" indent="-214313" defTabSz="685800" fontAlgn="auto">
              <a:spcBef>
                <a:spcPts val="0"/>
              </a:spcBef>
              <a:spcAft>
                <a:spcPts val="300"/>
              </a:spcAft>
              <a:buFont typeface="Arial" panose="020B0604020202020204" pitchFamily="34" charset="0"/>
              <a:buChar char="•"/>
            </a:pPr>
            <a:r>
              <a:rPr lang="en-US" sz="1400" b="1" dirty="0">
                <a:solidFill>
                  <a:prstClr val="black"/>
                </a:solidFill>
                <a:latin typeface="Calibri" panose="020F0502020204030204"/>
              </a:rPr>
              <a:t>Error handling</a:t>
            </a:r>
            <a:r>
              <a:rPr lang="en-US" sz="1400" i="0" dirty="0">
                <a:solidFill>
                  <a:prstClr val="black"/>
                </a:solidFill>
                <a:latin typeface="Calibri" panose="020F0502020204030204"/>
              </a:rPr>
              <a:t>: Semantic systems make it easier to diagnose, trace, and fix errors, providing a robust framework for maintaining accuracy over time.</a:t>
            </a:r>
            <a:endParaRPr lang="fi-FI" sz="1400" i="0" dirty="0">
              <a:solidFill>
                <a:prstClr val="black"/>
              </a:solidFill>
              <a:latin typeface="Calibri" panose="020F0502020204030204"/>
            </a:endParaRPr>
          </a:p>
          <a:p>
            <a:pPr marL="214313" indent="-214313" defTabSz="685800" fontAlgn="auto">
              <a:spcBef>
                <a:spcPts val="0"/>
              </a:spcBef>
              <a:spcAft>
                <a:spcPts val="300"/>
              </a:spcAft>
              <a:buFont typeface="Arial" panose="020B0604020202020204" pitchFamily="34" charset="0"/>
              <a:buChar char="•"/>
            </a:pPr>
            <a:r>
              <a:rPr lang="en-US" sz="1400" b="1" dirty="0">
                <a:solidFill>
                  <a:prstClr val="black"/>
                </a:solidFill>
                <a:latin typeface="Calibri" panose="020F0502020204030204"/>
              </a:rPr>
              <a:t>Scalability and maintenance</a:t>
            </a:r>
            <a:r>
              <a:rPr lang="en-US" sz="1400" i="0" dirty="0">
                <a:solidFill>
                  <a:prstClr val="black"/>
                </a:solidFill>
                <a:latin typeface="Calibri" panose="020F0502020204030204"/>
              </a:rPr>
              <a:t>: Semantic systems allow for modular updates and maintenance of rules and knowledge, ensuring that the system evolves with changing knowledge without losing consistency.</a:t>
            </a:r>
            <a:endParaRPr lang="fi-FI" sz="1400" i="0" dirty="0">
              <a:solidFill>
                <a:prstClr val="black"/>
              </a:solidFill>
              <a:latin typeface="Calibri" panose="020F0502020204030204"/>
            </a:endParaRPr>
          </a:p>
          <a:p>
            <a:pPr marL="214313" indent="-214313" defTabSz="685800" fontAlgn="auto">
              <a:spcBef>
                <a:spcPts val="0"/>
              </a:spcBef>
              <a:spcAft>
                <a:spcPts val="0"/>
              </a:spcAft>
              <a:buFont typeface="Arial" panose="020B0604020202020204" pitchFamily="34" charset="0"/>
              <a:buChar char="•"/>
            </a:pPr>
            <a:r>
              <a:rPr lang="en-US" sz="1400" b="1" dirty="0">
                <a:solidFill>
                  <a:prstClr val="black"/>
                </a:solidFill>
                <a:latin typeface="Calibri" panose="020F0502020204030204"/>
              </a:rPr>
              <a:t>Interoperability</a:t>
            </a:r>
            <a:r>
              <a:rPr lang="en-US" sz="1400" i="0" dirty="0">
                <a:solidFill>
                  <a:prstClr val="black"/>
                </a:solidFill>
                <a:latin typeface="Calibri" panose="020F0502020204030204"/>
              </a:rPr>
              <a:t>: Semantic systems are better suited for integrating and reasoning over structured data sources, making them essential for complex, multi-source AI systems.</a:t>
            </a:r>
            <a:endParaRPr lang="fi-FI" sz="1400" i="0" dirty="0">
              <a:solidFill>
                <a:prstClr val="black"/>
              </a:solidFill>
              <a:latin typeface="Calibri" panose="020F0502020204030204"/>
              <a:ea typeface="Calibri" panose="020F0502020204030204" pitchFamily="34" charset="0"/>
              <a:cs typeface="Times New Roman" panose="02020603050405020304" pitchFamily="18" charset="0"/>
            </a:endParaRPr>
          </a:p>
          <a:p>
            <a:pPr algn="just" defTabSz="685800" fontAlgn="auto">
              <a:lnSpc>
                <a:spcPct val="107000"/>
              </a:lnSpc>
              <a:spcBef>
                <a:spcPts val="900"/>
              </a:spcBef>
              <a:spcAft>
                <a:spcPts val="0"/>
              </a:spcAft>
            </a:pPr>
            <a:r>
              <a:rPr lang="en-US" sz="1400" i="0" dirty="0">
                <a:solidFill>
                  <a:prstClr val="black"/>
                </a:solidFill>
                <a:latin typeface="Calibri" panose="020F0502020204030204"/>
                <a:ea typeface="Calibri" panose="020F0502020204030204" pitchFamily="34" charset="0"/>
                <a:cs typeface="Times New Roman" panose="02020603050405020304" pitchFamily="18" charset="0"/>
              </a:rPr>
              <a:t>The two approaches are not mutually exclusive; in fact, they can be complementary. LLMs can handle complex, unstructured queries and generate hypotheses, while semantic systems can validate, refine, and ensure that these hypotheses adhere to established rules and knowledge. In other words, semantic systems provide the precision and reliability that are often required in high-stakes environments, making them indispensable even in the era of advanced LLMs.</a:t>
            </a:r>
            <a:endParaRPr lang="fi-FI" sz="1400" i="0" dirty="0">
              <a:solidFill>
                <a:prstClr val="black"/>
              </a:solidFill>
              <a:latin typeface="Calibri" panose="020F0502020204030204"/>
              <a:ea typeface="Calibri" panose="020F0502020204030204" pitchFamily="34" charset="0"/>
              <a:cs typeface="Times New Roman" panose="02020603050405020304" pitchFamily="18" charset="0"/>
            </a:endParaRPr>
          </a:p>
        </p:txBody>
      </p:sp>
      <p:grpSp>
        <p:nvGrpSpPr>
          <p:cNvPr id="5" name="Group 4"/>
          <p:cNvGrpSpPr/>
          <p:nvPr/>
        </p:nvGrpSpPr>
        <p:grpSpPr>
          <a:xfrm>
            <a:off x="6012160" y="189353"/>
            <a:ext cx="2842824" cy="737235"/>
            <a:chOff x="6648450" y="4648200"/>
            <a:chExt cx="5447581" cy="1558636"/>
          </a:xfrm>
        </p:grpSpPr>
        <p:sp>
          <p:nvSpPr>
            <p:cNvPr id="6" name="Rectangle 5"/>
            <p:cNvSpPr/>
            <p:nvPr/>
          </p:nvSpPr>
          <p:spPr>
            <a:xfrm>
              <a:off x="6648450" y="4648200"/>
              <a:ext cx="5447581" cy="1558636"/>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fontAlgn="auto">
                <a:spcBef>
                  <a:spcPts val="0"/>
                </a:spcBef>
                <a:spcAft>
                  <a:spcPts val="0"/>
                </a:spcAft>
              </a:pPr>
              <a:endParaRPr lang="en-US" sz="1350" i="0">
                <a:solidFill>
                  <a:prstClr val="white"/>
                </a:solidFill>
                <a:latin typeface="Calibri" panose="020F0502020204030204"/>
              </a:endParaRPr>
            </a:p>
          </p:txBody>
        </p:sp>
        <p:pic>
          <p:nvPicPr>
            <p:cNvPr id="7" name="Picture 2" descr="https://www.w3.org/Icons/SW/sw-horz.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1152" y="5015345"/>
              <a:ext cx="2595635" cy="7986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10923876" y="4787900"/>
              <a:ext cx="1095375" cy="1247775"/>
            </a:xfrm>
            <a:prstGeom prst="rect">
              <a:avLst/>
            </a:prstGeom>
          </p:spPr>
        </p:pic>
        <p:pic>
          <p:nvPicPr>
            <p:cNvPr id="9" name="Picture 8"/>
            <p:cNvPicPr>
              <a:picLocks noChangeAspect="1"/>
            </p:cNvPicPr>
            <p:nvPr/>
          </p:nvPicPr>
          <p:blipFill>
            <a:blip r:embed="rId4">
              <a:clrChange>
                <a:clrFrom>
                  <a:srgbClr val="FFFFFF"/>
                </a:clrFrom>
                <a:clrTo>
                  <a:srgbClr val="FFFFFF">
                    <a:alpha val="0"/>
                  </a:srgbClr>
                </a:clrTo>
              </a:clrChange>
            </a:blip>
            <a:stretch>
              <a:fillRect/>
            </a:stretch>
          </p:blipFill>
          <p:spPr>
            <a:xfrm>
              <a:off x="9733074" y="5244941"/>
              <a:ext cx="642829" cy="569061"/>
            </a:xfrm>
            <a:prstGeom prst="rect">
              <a:avLst/>
            </a:prstGeom>
          </p:spPr>
        </p:pic>
      </p:grpSp>
      <p:sp>
        <p:nvSpPr>
          <p:cNvPr id="10" name="Rectangle 9"/>
          <p:cNvSpPr/>
          <p:nvPr/>
        </p:nvSpPr>
        <p:spPr>
          <a:xfrm>
            <a:off x="107504" y="116632"/>
            <a:ext cx="5719258" cy="931024"/>
          </a:xfrm>
          <a:prstGeom prst="rect">
            <a:avLst/>
          </a:prstGeom>
          <a:solidFill>
            <a:schemeClr val="bg1"/>
          </a:solidFill>
        </p:spPr>
        <p:txBody>
          <a:bodyPr wrap="square">
            <a:spAutoFit/>
          </a:bodyPr>
          <a:lstStyle/>
          <a:p>
            <a:pPr algn="just" defTabSz="685800" fontAlgn="auto">
              <a:lnSpc>
                <a:spcPct val="107000"/>
              </a:lnSpc>
              <a:spcBef>
                <a:spcPts val="0"/>
              </a:spcBef>
              <a:spcAft>
                <a:spcPts val="600"/>
              </a:spcAft>
            </a:pPr>
            <a:r>
              <a:rPr lang="en-US" sz="2800" b="1" i="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Conclusion:</a:t>
            </a:r>
            <a:r>
              <a:rPr lang="en-US" sz="18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b="1" i="0" dirty="0">
                <a:solidFill>
                  <a:prstClr val="black"/>
                </a:solidFill>
                <a:latin typeface="Calibri" panose="020F0502020204030204" pitchFamily="34" charset="0"/>
                <a:ea typeface="Calibri" panose="020F0502020204030204" pitchFamily="34" charset="0"/>
                <a:cs typeface="Times New Roman" panose="02020603050405020304" pitchFamily="18" charset="0"/>
              </a:rPr>
              <a:t>Why Semantic Web based systems are still needed in the era of LLMs?</a:t>
            </a:r>
            <a:endParaRPr lang="fi-FI" sz="2400" b="1" i="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2927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7C8CA56-3F7E-42F1-85E1-CA34CC1316D8}" type="slidenum">
              <a:rPr lang="en-US" smtClean="0"/>
              <a:pPr>
                <a:defRPr/>
              </a:pPr>
              <a:t>24</a:t>
            </a:fld>
            <a:endParaRPr lang="en-US"/>
          </a:p>
        </p:txBody>
      </p:sp>
      <p:sp>
        <p:nvSpPr>
          <p:cNvPr id="3" name="Rectangle 2"/>
          <p:cNvSpPr/>
          <p:nvPr/>
        </p:nvSpPr>
        <p:spPr>
          <a:xfrm>
            <a:off x="179511" y="1190055"/>
            <a:ext cx="8722441" cy="4924425"/>
          </a:xfrm>
          <a:prstGeom prst="rect">
            <a:avLst/>
          </a:prstGeom>
        </p:spPr>
        <p:txBody>
          <a:bodyPr wrap="square">
            <a:spAutoFit/>
          </a:bodyPr>
          <a:lstStyle/>
          <a:p>
            <a:pPr algn="just">
              <a:spcAft>
                <a:spcPts val="600"/>
              </a:spcAft>
            </a:pPr>
            <a:r>
              <a:rPr lang="en-US" b="1" dirty="0"/>
              <a:t>Semantic understanding</a:t>
            </a:r>
            <a:r>
              <a:rPr lang="en-US" dirty="0"/>
              <a:t>: Transformers and large language models (like ChatGPT) excel at understanding and generating natural language text. They can extract and process semantic information from unstructured text, enabling them to derive meaning and context. This can greatly enhance the capabilities of semantic technologies by providing advanced natural language processing (NLP) capabilities.</a:t>
            </a:r>
          </a:p>
          <a:p>
            <a:pPr algn="just">
              <a:spcAft>
                <a:spcPts val="600"/>
              </a:spcAft>
            </a:pPr>
            <a:r>
              <a:rPr lang="en-US" b="1" dirty="0"/>
              <a:t>Knowledge extraction</a:t>
            </a:r>
            <a:r>
              <a:rPr lang="en-US" dirty="0"/>
              <a:t>: Transformers and large language models can be used to extract information and knowledge from vast amounts of text data. By applying techniques such as named entity recognition, relation extraction, and sentiment analysis, they can automatically extract structured data and populate knowledge graphs or ontologies. This can accelerate the process of building knowledge graphs and enriching semantic resources.</a:t>
            </a:r>
          </a:p>
          <a:p>
            <a:pPr algn="just">
              <a:spcAft>
                <a:spcPts val="600"/>
              </a:spcAft>
            </a:pPr>
            <a:r>
              <a:rPr lang="en-US" b="1" dirty="0"/>
              <a:t>Entity linking</a:t>
            </a:r>
            <a:r>
              <a:rPr lang="en-US" dirty="0"/>
              <a:t>: Transformers can assist in entity linking, which is the process of connecting mentions of entities in text to specific entities in knowledge graphs or linked data. By leveraging contextual information and embeddings, transformers can improve the accuracy and efficiency of entity linking algorithms, enhancing the semantic understanding of text.</a:t>
            </a:r>
          </a:p>
          <a:p>
            <a:pPr algn="just">
              <a:spcAft>
                <a:spcPts val="600"/>
              </a:spcAft>
            </a:pPr>
            <a:r>
              <a:rPr lang="en-US" b="1" dirty="0"/>
              <a:t>Textual inference</a:t>
            </a:r>
            <a:r>
              <a:rPr lang="en-US" dirty="0"/>
              <a:t>: Transformers can contribute to semantic technologies by providing powerful tools for textual inference. They can determine semantic relationships between text fragments, perform question-answering tasks, and support natural language understanding in various applications. This can be beneficial for ontology engineering, where reasoning and inference play a crucial role.</a:t>
            </a:r>
          </a:p>
          <a:p>
            <a:pPr algn="just">
              <a:spcAft>
                <a:spcPts val="600"/>
              </a:spcAft>
            </a:pPr>
            <a:r>
              <a:rPr lang="en-US" b="1" dirty="0"/>
              <a:t>Pre-training and knowledge transfer</a:t>
            </a:r>
            <a:r>
              <a:rPr lang="en-US" dirty="0"/>
              <a:t>: Pre-trained transformers and large language models can be utilized to bootstrap semantic technologies. By leveraging the knowledge and representations learned from vast amounts of text data, these models can be fine-tuned or used as feature extractors for downstream tasks such as semantic annotation, ontology alignment, or data integration.</a:t>
            </a:r>
          </a:p>
        </p:txBody>
      </p:sp>
      <p:sp>
        <p:nvSpPr>
          <p:cNvPr id="4" name="Rectangle 3"/>
          <p:cNvSpPr/>
          <p:nvPr/>
        </p:nvSpPr>
        <p:spPr>
          <a:xfrm>
            <a:off x="58580" y="489863"/>
            <a:ext cx="6607562" cy="523220"/>
          </a:xfrm>
          <a:prstGeom prst="rect">
            <a:avLst/>
          </a:prstGeom>
          <a:solidFill>
            <a:schemeClr val="bg1"/>
          </a:solidFill>
        </p:spPr>
        <p:txBody>
          <a:bodyPr wrap="square">
            <a:spAutoFit/>
          </a:bodyPr>
          <a:lstStyle/>
          <a:p>
            <a:r>
              <a:rPr lang="en-US" altLang="en-US" sz="2800" b="1" i="0" dirty="0" err="1">
                <a:solidFill>
                  <a:schemeClr val="tx2"/>
                </a:solidFill>
              </a:rPr>
              <a:t>ChatGPT</a:t>
            </a:r>
            <a:r>
              <a:rPr lang="en-US" altLang="en-US" sz="2800" b="1" i="0" dirty="0">
                <a:solidFill>
                  <a:schemeClr val="tx2"/>
                </a:solidFill>
              </a:rPr>
              <a:t> for Semantic Technologies</a:t>
            </a:r>
            <a:endParaRPr lang="en-US" sz="2800" b="1" dirty="0"/>
          </a:p>
        </p:txBody>
      </p:sp>
      <p:pic>
        <p:nvPicPr>
          <p:cNvPr id="5" name="Picture 4"/>
          <p:cNvPicPr>
            <a:picLocks noChangeAspect="1"/>
          </p:cNvPicPr>
          <p:nvPr/>
        </p:nvPicPr>
        <p:blipFill>
          <a:blip r:embed="rId2">
            <a:clrChange>
              <a:clrFrom>
                <a:srgbClr val="F7F7F7"/>
              </a:clrFrom>
              <a:clrTo>
                <a:srgbClr val="F7F7F7">
                  <a:alpha val="0"/>
                </a:srgbClr>
              </a:clrTo>
            </a:clrChange>
          </a:blip>
          <a:stretch>
            <a:fillRect/>
          </a:stretch>
        </p:blipFill>
        <p:spPr>
          <a:xfrm>
            <a:off x="8368817" y="41620"/>
            <a:ext cx="533135" cy="977415"/>
          </a:xfrm>
          <a:prstGeom prst="rect">
            <a:avLst/>
          </a:prstGeom>
        </p:spPr>
      </p:pic>
      <p:pic>
        <p:nvPicPr>
          <p:cNvPr id="6" name="Picture 2" descr="ChatGPT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2101" y="249271"/>
            <a:ext cx="514798" cy="514798"/>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bwMode="auto">
          <a:xfrm>
            <a:off x="7645571" y="401643"/>
            <a:ext cx="648072" cy="231681"/>
          </a:xfrm>
          <a:prstGeom prst="rightArrow">
            <a:avLst>
              <a:gd name="adj1" fmla="val 50000"/>
              <a:gd name="adj2" fmla="val 85880"/>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8850593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7C8CA56-3F7E-42F1-85E1-CA34CC1316D8}" type="slidenum">
              <a:rPr lang="en-US" smtClean="0"/>
              <a:pPr>
                <a:defRPr/>
              </a:pPr>
              <a:t>25</a:t>
            </a:fld>
            <a:endParaRPr lang="en-US"/>
          </a:p>
        </p:txBody>
      </p:sp>
      <p:sp>
        <p:nvSpPr>
          <p:cNvPr id="3" name="Rectangle 2"/>
          <p:cNvSpPr/>
          <p:nvPr/>
        </p:nvSpPr>
        <p:spPr>
          <a:xfrm>
            <a:off x="0" y="1535984"/>
            <a:ext cx="9144000" cy="5170646"/>
          </a:xfrm>
          <a:prstGeom prst="rect">
            <a:avLst/>
          </a:prstGeom>
          <a:solidFill>
            <a:schemeClr val="bg1"/>
          </a:solidFill>
        </p:spPr>
        <p:txBody>
          <a:bodyPr wrap="square">
            <a:spAutoFit/>
          </a:bodyPr>
          <a:lstStyle/>
          <a:p>
            <a:pPr algn="just">
              <a:spcAft>
                <a:spcPts val="600"/>
              </a:spcAft>
            </a:pPr>
            <a:r>
              <a:rPr lang="en-US" b="1" dirty="0"/>
              <a:t>Structured knowledge</a:t>
            </a:r>
            <a:r>
              <a:rPr lang="en-US" dirty="0"/>
              <a:t>: Semantic technologies provide a structured and formal representation of knowledge through ontologies, knowledge graphs, and linked data. This structured knowledge can help enhance the understanding and reasoning capabilities of transformers, providing a solid foundation for more precise and accurate language understanding.</a:t>
            </a:r>
          </a:p>
          <a:p>
            <a:pPr algn="just">
              <a:spcAft>
                <a:spcPts val="600"/>
              </a:spcAft>
            </a:pPr>
            <a:r>
              <a:rPr lang="en-US" b="1" dirty="0"/>
              <a:t>Data integration</a:t>
            </a:r>
            <a:r>
              <a:rPr lang="en-US" dirty="0"/>
              <a:t>: Semantic technologies excel in integrating heterogeneous data from various sources by aligning schemas, linking entities, and resolving semantic inconsistencies. This integrated data can be used to train and fine-tune transformers, enabling them to learn from diverse and unified knowledge sources, leading to more comprehensive language models.</a:t>
            </a:r>
          </a:p>
          <a:p>
            <a:pPr algn="just">
              <a:spcAft>
                <a:spcPts val="600"/>
              </a:spcAft>
            </a:pPr>
            <a:r>
              <a:rPr lang="en-US" b="1" dirty="0"/>
              <a:t>Domain-specific knowledge</a:t>
            </a:r>
            <a:r>
              <a:rPr lang="en-US" dirty="0"/>
              <a:t>: Semantic technologies allow for the representation and incorporation of domain-specific knowledge into ontologies and knowledge graphs. This knowledge can be leveraged to enhance the performance of transformers in specific domains by providing domain-specific context and guiding the learning process.</a:t>
            </a:r>
          </a:p>
          <a:p>
            <a:pPr algn="just">
              <a:spcAft>
                <a:spcPts val="600"/>
              </a:spcAft>
            </a:pPr>
            <a:r>
              <a:rPr lang="en-US" b="1" dirty="0"/>
              <a:t>Explainability and interpretability</a:t>
            </a:r>
            <a:r>
              <a:rPr lang="en-US" dirty="0"/>
              <a:t>: Semantic technologies often provide transparent and interpretable representations of knowledge. This can be valuable for understanding the internal workings of transformers and large language models, which are typically regarded as black boxes. Semantic technologies can help bridge the gap between the opaque representations of language models and human-understandable knowledge.</a:t>
            </a:r>
          </a:p>
          <a:p>
            <a:pPr algn="just">
              <a:spcAft>
                <a:spcPts val="600"/>
              </a:spcAft>
            </a:pPr>
            <a:r>
              <a:rPr lang="en-US" sz="1600" b="1" dirty="0"/>
              <a:t>SUMMARY</a:t>
            </a:r>
            <a:r>
              <a:rPr lang="en-US" sz="1600" dirty="0"/>
              <a:t>: </a:t>
            </a:r>
            <a:r>
              <a:rPr lang="en-US" sz="1400" dirty="0"/>
              <a:t>Transformers and large language models can leverage semantic technologies to enhance their understanding, knowledge extraction, and reasoning capabilities. Conversely, semantic technologies can benefit from the advanced natural language processing and learning capabilities of transformers, enabling them to handle unstructured text, improve inference, and integrate with large-scale language models. The combination of these approaches holds promise for advancing the field of AI-driven language understanding and knowledge representation.</a:t>
            </a:r>
          </a:p>
        </p:txBody>
      </p:sp>
      <p:sp>
        <p:nvSpPr>
          <p:cNvPr id="4" name="Rectangle 3"/>
          <p:cNvSpPr/>
          <p:nvPr/>
        </p:nvSpPr>
        <p:spPr>
          <a:xfrm>
            <a:off x="35496" y="1012764"/>
            <a:ext cx="6696744" cy="523220"/>
          </a:xfrm>
          <a:prstGeom prst="rect">
            <a:avLst/>
          </a:prstGeom>
          <a:solidFill>
            <a:schemeClr val="bg1"/>
          </a:solidFill>
        </p:spPr>
        <p:txBody>
          <a:bodyPr wrap="square">
            <a:spAutoFit/>
          </a:bodyPr>
          <a:lstStyle/>
          <a:p>
            <a:r>
              <a:rPr lang="en-US" altLang="en-US" sz="2800" b="1" i="0" dirty="0">
                <a:solidFill>
                  <a:schemeClr val="tx2"/>
                </a:solidFill>
              </a:rPr>
              <a:t>Semantic Technologies  for </a:t>
            </a:r>
            <a:r>
              <a:rPr lang="en-US" altLang="en-US" sz="2800" b="1" i="0" dirty="0" err="1">
                <a:solidFill>
                  <a:schemeClr val="tx2"/>
                </a:solidFill>
              </a:rPr>
              <a:t>ChatGPT</a:t>
            </a:r>
            <a:endParaRPr lang="en-US" sz="2800" b="1" dirty="0"/>
          </a:p>
        </p:txBody>
      </p:sp>
      <p:pic>
        <p:nvPicPr>
          <p:cNvPr id="5" name="Picture 4"/>
          <p:cNvPicPr>
            <a:picLocks noChangeAspect="1"/>
          </p:cNvPicPr>
          <p:nvPr/>
        </p:nvPicPr>
        <p:blipFill>
          <a:blip r:embed="rId2">
            <a:clrChange>
              <a:clrFrom>
                <a:srgbClr val="F7F7F7"/>
              </a:clrFrom>
              <a:clrTo>
                <a:srgbClr val="F7F7F7">
                  <a:alpha val="0"/>
                </a:srgbClr>
              </a:clrTo>
            </a:clrChange>
          </a:blip>
          <a:stretch>
            <a:fillRect/>
          </a:stretch>
        </p:blipFill>
        <p:spPr>
          <a:xfrm>
            <a:off x="7148608" y="549733"/>
            <a:ext cx="533135" cy="977415"/>
          </a:xfrm>
          <a:prstGeom prst="rect">
            <a:avLst/>
          </a:prstGeom>
        </p:spPr>
      </p:pic>
      <p:pic>
        <p:nvPicPr>
          <p:cNvPr id="6" name="Picture 2" descr="ChatGPT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1233" y="725671"/>
            <a:ext cx="514798" cy="514798"/>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bwMode="auto">
          <a:xfrm>
            <a:off x="7773907" y="914987"/>
            <a:ext cx="648072" cy="231681"/>
          </a:xfrm>
          <a:prstGeom prst="rightArrow">
            <a:avLst>
              <a:gd name="adj1" fmla="val 50000"/>
              <a:gd name="adj2" fmla="val 85880"/>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856889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7C8CA56-3F7E-42F1-85E1-CA34CC1316D8}" type="slidenum">
              <a:rPr lang="en-US" smtClean="0"/>
              <a:pPr>
                <a:defRPr/>
              </a:pPr>
              <a:t>26</a:t>
            </a:fld>
            <a:endParaRPr lang="en-US"/>
          </a:p>
        </p:txBody>
      </p:sp>
      <p:sp>
        <p:nvSpPr>
          <p:cNvPr id="3" name="Rectangle 2"/>
          <p:cNvSpPr/>
          <p:nvPr/>
        </p:nvSpPr>
        <p:spPr>
          <a:xfrm>
            <a:off x="107685" y="1643963"/>
            <a:ext cx="8928992" cy="4893647"/>
          </a:xfrm>
          <a:prstGeom prst="rect">
            <a:avLst/>
          </a:prstGeom>
          <a:solidFill>
            <a:schemeClr val="bg1"/>
          </a:solidFill>
        </p:spPr>
        <p:txBody>
          <a:bodyPr wrap="square">
            <a:spAutoFit/>
          </a:bodyPr>
          <a:lstStyle/>
          <a:p>
            <a:pPr algn="just"/>
            <a:r>
              <a:rPr lang="en-US" dirty="0"/>
              <a:t> </a:t>
            </a:r>
            <a:r>
              <a:rPr lang="en-US" sz="2400" i="0" dirty="0"/>
              <a:t>Semantic technologies (in AI) focus on knowledge representation, data integration, semantic search, and knowledge graphs, enabling structured and meaningful understanding of data. Transformers-based large language models (in AI) excel at natural language understanding, language generation, contextual understanding, and leveraging pre-trained representations. Both play critical roles in AI, with semantic technologies providing a structured and semantic foundation for knowledge, and transformers-based models enabling advanced language processing and understanding. Integrating the two can enhance the overall capabilities of AI systems by combining structured knowledge with powerful language understanding and generation capabilities.</a:t>
            </a:r>
          </a:p>
        </p:txBody>
      </p:sp>
      <p:pic>
        <p:nvPicPr>
          <p:cNvPr id="4" name="Picture 3"/>
          <p:cNvPicPr>
            <a:picLocks noChangeAspect="1"/>
          </p:cNvPicPr>
          <p:nvPr/>
        </p:nvPicPr>
        <p:blipFill>
          <a:blip r:embed="rId2">
            <a:clrChange>
              <a:clrFrom>
                <a:srgbClr val="F7F7F7"/>
              </a:clrFrom>
              <a:clrTo>
                <a:srgbClr val="F7F7F7">
                  <a:alpha val="0"/>
                </a:srgbClr>
              </a:clrTo>
            </a:clrChange>
          </a:blip>
          <a:stretch>
            <a:fillRect/>
          </a:stretch>
        </p:blipFill>
        <p:spPr>
          <a:xfrm>
            <a:off x="7100482" y="645985"/>
            <a:ext cx="533135" cy="977415"/>
          </a:xfrm>
          <a:prstGeom prst="rect">
            <a:avLst/>
          </a:prstGeom>
        </p:spPr>
      </p:pic>
      <p:pic>
        <p:nvPicPr>
          <p:cNvPr id="5" name="Picture 2" descr="ChatGPT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3107" y="821923"/>
            <a:ext cx="514798" cy="51479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19234" y="605913"/>
            <a:ext cx="6696744" cy="954107"/>
          </a:xfrm>
          <a:prstGeom prst="rect">
            <a:avLst/>
          </a:prstGeom>
          <a:solidFill>
            <a:schemeClr val="bg1"/>
          </a:solidFill>
        </p:spPr>
        <p:txBody>
          <a:bodyPr wrap="square">
            <a:spAutoFit/>
          </a:bodyPr>
          <a:lstStyle/>
          <a:p>
            <a:r>
              <a:rPr lang="en-US" altLang="en-US" sz="2800" b="1" i="0" dirty="0">
                <a:solidFill>
                  <a:schemeClr val="tx2"/>
                </a:solidFill>
              </a:rPr>
              <a:t>What is more important for AI: Semantic Technologies or </a:t>
            </a:r>
            <a:r>
              <a:rPr lang="en-US" altLang="en-US" sz="2800" b="1" i="0" dirty="0" err="1">
                <a:solidFill>
                  <a:schemeClr val="tx2"/>
                </a:solidFill>
              </a:rPr>
              <a:t>ChatGPT</a:t>
            </a:r>
            <a:r>
              <a:rPr lang="en-US" altLang="en-US" sz="2800" b="1" i="0" dirty="0">
                <a:solidFill>
                  <a:schemeClr val="tx2"/>
                </a:solidFill>
              </a:rPr>
              <a:t>?</a:t>
            </a:r>
            <a:endParaRPr lang="en-US" sz="2800" b="1" dirty="0"/>
          </a:p>
        </p:txBody>
      </p:sp>
      <p:sp>
        <p:nvSpPr>
          <p:cNvPr id="8" name="Rectangle 7"/>
          <p:cNvSpPr/>
          <p:nvPr/>
        </p:nvSpPr>
        <p:spPr>
          <a:xfrm>
            <a:off x="7633617" y="581558"/>
            <a:ext cx="813043" cy="923330"/>
          </a:xfrm>
          <a:prstGeom prst="rect">
            <a:avLst/>
          </a:prstGeom>
          <a:noFill/>
        </p:spPr>
        <p:txBody>
          <a:bodyPr wrap="none" lIns="91440" tIns="45720" rIns="91440" bIns="45720">
            <a:spAutoFit/>
          </a:bodyPr>
          <a:lstStyle/>
          <a:p>
            <a:pPr algn="ctr"/>
            <a:r>
              <a:rPr lang="en-US" sz="5400" b="1" i="0" cap="none" spc="50" dirty="0">
                <a:ln w="0"/>
                <a:solidFill>
                  <a:schemeClr val="bg2"/>
                </a:solidFill>
                <a:effectLst>
                  <a:innerShdw blurRad="63500" dist="50800" dir="13500000">
                    <a:srgbClr val="000000">
                      <a:alpha val="50000"/>
                    </a:srgbClr>
                  </a:innerShdw>
                </a:effectLst>
              </a:rPr>
              <a:t>vs</a:t>
            </a:r>
          </a:p>
        </p:txBody>
      </p:sp>
    </p:spTree>
    <p:extLst>
      <p:ext uri="{BB962C8B-B14F-4D97-AF65-F5344CB8AC3E}">
        <p14:creationId xmlns:p14="http://schemas.microsoft.com/office/powerpoint/2010/main" val="2622705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7C8CA56-3F7E-42F1-85E1-CA34CC1316D8}" type="slidenum">
              <a:rPr lang="en-US" smtClean="0"/>
              <a:pPr>
                <a:defRPr/>
              </a:pPr>
              <a:t>27</a:t>
            </a:fld>
            <a:endParaRPr lang="en-US"/>
          </a:p>
        </p:txBody>
      </p:sp>
      <p:pic>
        <p:nvPicPr>
          <p:cNvPr id="136194" name="Picture 2" descr="https://thetechbrook.com/wp-content/uploads/2022/01/knowledge-grap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04" y="1485682"/>
            <a:ext cx="8873454" cy="4991318"/>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460136" y="5104"/>
            <a:ext cx="8569325" cy="13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algn="r">
              <a:spcBef>
                <a:spcPct val="0"/>
              </a:spcBef>
              <a:buClrTx/>
              <a:buFontTx/>
              <a:buNone/>
            </a:pPr>
            <a:r>
              <a:rPr lang="en-US" altLang="en-US" sz="3600" i="0" dirty="0">
                <a:solidFill>
                  <a:schemeClr val="tx2"/>
                </a:solidFill>
              </a:rPr>
              <a:t>Beyond Semantic Web and Linked Data:</a:t>
            </a:r>
          </a:p>
          <a:p>
            <a:pPr algn="r">
              <a:spcBef>
                <a:spcPct val="0"/>
              </a:spcBef>
              <a:buClrTx/>
              <a:buFontTx/>
              <a:buNone/>
            </a:pPr>
            <a:r>
              <a:rPr lang="en-US" altLang="en-US" sz="4000" b="1" dirty="0">
                <a:solidFill>
                  <a:srgbClr val="FF0000"/>
                </a:solidFill>
              </a:rPr>
              <a:t>Knowledge Graphs</a:t>
            </a:r>
          </a:p>
        </p:txBody>
      </p:sp>
      <p:sp>
        <p:nvSpPr>
          <p:cNvPr id="3" name="Rectangle 2"/>
          <p:cNvSpPr/>
          <p:nvPr/>
        </p:nvSpPr>
        <p:spPr>
          <a:xfrm>
            <a:off x="4796226" y="1437300"/>
            <a:ext cx="4334768" cy="307777"/>
          </a:xfrm>
          <a:prstGeom prst="rect">
            <a:avLst/>
          </a:prstGeom>
        </p:spPr>
        <p:txBody>
          <a:bodyPr wrap="square">
            <a:spAutoFit/>
          </a:bodyPr>
          <a:lstStyle/>
          <a:p>
            <a:r>
              <a:rPr lang="en-US" sz="1400" i="0" dirty="0">
                <a:hlinkClick r:id="rId3"/>
              </a:rPr>
              <a:t>https://thetechbrook.com/inside-the-black-box-of-ai/</a:t>
            </a:r>
            <a:r>
              <a:rPr lang="en-US" sz="1400" i="0" dirty="0"/>
              <a:t> </a:t>
            </a:r>
          </a:p>
        </p:txBody>
      </p:sp>
    </p:spTree>
    <p:extLst>
      <p:ext uri="{BB962C8B-B14F-4D97-AF65-F5344CB8AC3E}">
        <p14:creationId xmlns:p14="http://schemas.microsoft.com/office/powerpoint/2010/main" val="1896334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836" y="4708"/>
            <a:ext cx="6058125" cy="1327498"/>
          </a:xfrm>
          <a:prstGeom prst="rect">
            <a:avLst/>
          </a:prstGeom>
          <a:solidFill>
            <a:schemeClr val="bg1"/>
          </a:solidFill>
          <a:ln>
            <a:noFill/>
          </a:ln>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a:spcBef>
                <a:spcPct val="0"/>
              </a:spcBef>
              <a:buClrTx/>
              <a:buFontTx/>
              <a:buNone/>
            </a:pPr>
            <a:r>
              <a:rPr lang="en-US" altLang="en-US" sz="3600" i="0" dirty="0">
                <a:solidFill>
                  <a:schemeClr val="tx2"/>
                </a:solidFill>
              </a:rPr>
              <a:t>Beyond Semantic Web and Linked Data: </a:t>
            </a:r>
            <a:r>
              <a:rPr lang="en-US" altLang="en-US" b="1" dirty="0">
                <a:solidFill>
                  <a:srgbClr val="FF0000"/>
                </a:solidFill>
              </a:rPr>
              <a:t>Knowledge Graphs</a:t>
            </a:r>
          </a:p>
        </p:txBody>
      </p:sp>
      <p:sp>
        <p:nvSpPr>
          <p:cNvPr id="2" name="Slide Number Placeholder 1"/>
          <p:cNvSpPr>
            <a:spLocks noGrp="1"/>
          </p:cNvSpPr>
          <p:nvPr>
            <p:ph type="sldNum" sz="quarter" idx="12"/>
          </p:nvPr>
        </p:nvSpPr>
        <p:spPr/>
        <p:txBody>
          <a:bodyPr/>
          <a:lstStyle/>
          <a:p>
            <a:pPr>
              <a:defRPr/>
            </a:pPr>
            <a:fld id="{17C8CA56-3F7E-42F1-85E1-CA34CC1316D8}" type="slidenum">
              <a:rPr lang="en-US" smtClean="0"/>
              <a:pPr>
                <a:defRPr/>
              </a:pPr>
              <a:t>28</a:t>
            </a:fld>
            <a:endParaRPr lang="en-US"/>
          </a:p>
        </p:txBody>
      </p:sp>
      <p:pic>
        <p:nvPicPr>
          <p:cNvPr id="136194" name="Picture 2" descr="https://thetechbrook.com/wp-content/uploads/2022/01/knowledge-grap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81" y="1260895"/>
            <a:ext cx="2415141" cy="1358517"/>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151824" y="2686307"/>
            <a:ext cx="4276160" cy="307777"/>
          </a:xfrm>
          <a:prstGeom prst="rect">
            <a:avLst/>
          </a:prstGeom>
          <a:solidFill>
            <a:schemeClr val="tx1"/>
          </a:solidFill>
        </p:spPr>
        <p:txBody>
          <a:bodyPr wrap="square">
            <a:spAutoFit/>
          </a:bodyPr>
          <a:lstStyle/>
          <a:p>
            <a:r>
              <a:rPr lang="en-US" sz="1400" i="0" dirty="0">
                <a:hlinkClick r:id="rId3"/>
              </a:rPr>
              <a:t>https://thetechbrook.com/inside-the-black-box-of-ai/</a:t>
            </a:r>
            <a:r>
              <a:rPr lang="en-US" sz="1400" i="0" dirty="0"/>
              <a:t> </a:t>
            </a:r>
          </a:p>
        </p:txBody>
      </p:sp>
      <p:sp>
        <p:nvSpPr>
          <p:cNvPr id="5" name="Rectangle 4"/>
          <p:cNvSpPr/>
          <p:nvPr/>
        </p:nvSpPr>
        <p:spPr>
          <a:xfrm>
            <a:off x="53663" y="2998901"/>
            <a:ext cx="6083487" cy="1815882"/>
          </a:xfrm>
          <a:prstGeom prst="rect">
            <a:avLst/>
          </a:prstGeom>
        </p:spPr>
        <p:txBody>
          <a:bodyPr wrap="square">
            <a:spAutoFit/>
          </a:bodyPr>
          <a:lstStyle/>
          <a:p>
            <a:pPr algn="just"/>
            <a:r>
              <a:rPr lang="en-US" sz="1600" i="0" dirty="0">
                <a:solidFill>
                  <a:srgbClr val="222222"/>
                </a:solidFill>
                <a:latin typeface="+mj-lt"/>
              </a:rPr>
              <a:t>Knowledge graphs have been used since the beginning of AI. A knowledge graph refers to a graph like structure that connects real world “things” (such as places, people, events, objects, concepts) and illustrates the relationship between them. They’re used to store interlinked descriptions of concepts, for example that a cat and a dog are connected by the fact they are both considered “pets.”</a:t>
            </a:r>
            <a:endParaRPr lang="en-US" sz="1600" dirty="0">
              <a:latin typeface="+mj-lt"/>
            </a:endParaRPr>
          </a:p>
        </p:txBody>
      </p:sp>
      <p:sp>
        <p:nvSpPr>
          <p:cNvPr id="6" name="Rectangle 5"/>
          <p:cNvSpPr/>
          <p:nvPr/>
        </p:nvSpPr>
        <p:spPr>
          <a:xfrm>
            <a:off x="37313" y="4837350"/>
            <a:ext cx="6083487" cy="1815882"/>
          </a:xfrm>
          <a:prstGeom prst="rect">
            <a:avLst/>
          </a:prstGeom>
        </p:spPr>
        <p:txBody>
          <a:bodyPr wrap="square">
            <a:spAutoFit/>
          </a:bodyPr>
          <a:lstStyle/>
          <a:p>
            <a:pPr algn="just"/>
            <a:r>
              <a:rPr lang="en-US" sz="1600" i="0" dirty="0">
                <a:solidFill>
                  <a:srgbClr val="222222"/>
                </a:solidFill>
                <a:latin typeface="+mn-lt"/>
              </a:rPr>
              <a:t>Google uses this knowledge graph to generate the knowledge panels that appear in very common google search queries. For example, when searching “</a:t>
            </a:r>
            <a:r>
              <a:rPr lang="en-US" sz="1600" b="1" i="0" u="sng" dirty="0">
                <a:solidFill>
                  <a:srgbClr val="222222"/>
                </a:solidFill>
                <a:latin typeface="+mn-lt"/>
              </a:rPr>
              <a:t>Queen Elizabeth</a:t>
            </a:r>
            <a:r>
              <a:rPr lang="en-US" sz="1600" i="0" dirty="0">
                <a:solidFill>
                  <a:srgbClr val="222222"/>
                </a:solidFill>
                <a:latin typeface="+mn-lt"/>
              </a:rPr>
              <a:t>” through the Google Search Engine, Google returns a list of web links most relevant to her. However, since 2012, Google also returns a small “knowledge panel” next to the links summarizing some of the key facts about her. </a:t>
            </a:r>
            <a:endParaRPr lang="en-US" sz="1600" dirty="0">
              <a:latin typeface="+mn-lt"/>
            </a:endParaRPr>
          </a:p>
        </p:txBody>
      </p:sp>
      <p:pic>
        <p:nvPicPr>
          <p:cNvPr id="7" name="Picture 6"/>
          <p:cNvPicPr>
            <a:picLocks noChangeAspect="1"/>
          </p:cNvPicPr>
          <p:nvPr/>
        </p:nvPicPr>
        <p:blipFill>
          <a:blip r:embed="rId4"/>
          <a:stretch>
            <a:fillRect/>
          </a:stretch>
        </p:blipFill>
        <p:spPr>
          <a:xfrm>
            <a:off x="6228184" y="81889"/>
            <a:ext cx="2819327" cy="6720720"/>
          </a:xfrm>
          <a:prstGeom prst="rect">
            <a:avLst/>
          </a:prstGeom>
          <a:ln w="25400">
            <a:solidFill>
              <a:schemeClr val="tx1"/>
            </a:solidFill>
          </a:ln>
        </p:spPr>
      </p:pic>
      <p:sp>
        <p:nvSpPr>
          <p:cNvPr id="8" name="Rectangle 7"/>
          <p:cNvSpPr/>
          <p:nvPr/>
        </p:nvSpPr>
        <p:spPr>
          <a:xfrm>
            <a:off x="2551856" y="1281257"/>
            <a:ext cx="3585294" cy="1384995"/>
          </a:xfrm>
          <a:prstGeom prst="rect">
            <a:avLst/>
          </a:prstGeom>
          <a:solidFill>
            <a:schemeClr val="tx1">
              <a:lumMod val="20000"/>
              <a:lumOff val="80000"/>
            </a:schemeClr>
          </a:solidFill>
          <a:ln w="19050">
            <a:solidFill>
              <a:schemeClr val="tx1"/>
            </a:solidFill>
          </a:ln>
        </p:spPr>
        <p:txBody>
          <a:bodyPr wrap="square">
            <a:spAutoFit/>
          </a:bodyPr>
          <a:lstStyle/>
          <a:p>
            <a:pPr algn="just"/>
            <a:r>
              <a:rPr lang="en-US" sz="1200" i="0" dirty="0">
                <a:solidFill>
                  <a:srgbClr val="222222"/>
                </a:solidFill>
                <a:latin typeface="+mj-lt"/>
              </a:rPr>
              <a:t>Since the conception of computer science, the value in organizing information semantically has been looked at extensively. Organizing information semantically, by which we mean connecting things by what they “mean”, connections in data can be made much easier and more humanly readable. One way of doing this is a knowledge graph.</a:t>
            </a:r>
            <a:endParaRPr lang="en-US" sz="1200" dirty="0">
              <a:latin typeface="+mj-lt"/>
            </a:endParaRPr>
          </a:p>
        </p:txBody>
      </p:sp>
    </p:spTree>
    <p:extLst>
      <p:ext uri="{BB962C8B-B14F-4D97-AF65-F5344CB8AC3E}">
        <p14:creationId xmlns:p14="http://schemas.microsoft.com/office/powerpoint/2010/main" val="2381025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52703" y="29167"/>
            <a:ext cx="9038594" cy="1327498"/>
          </a:xfrm>
          <a:prstGeom prst="rect">
            <a:avLst/>
          </a:prstGeom>
          <a:solidFill>
            <a:srgbClr val="DAE2E7"/>
          </a:solidFill>
          <a:ln>
            <a:noFill/>
          </a:ln>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a:spcBef>
                <a:spcPct val="0"/>
              </a:spcBef>
              <a:buClrTx/>
              <a:buFontTx/>
              <a:buNone/>
            </a:pPr>
            <a:r>
              <a:rPr lang="en-US" altLang="en-US" sz="3600" i="0" dirty="0">
                <a:solidFill>
                  <a:schemeClr val="tx2"/>
                </a:solidFill>
              </a:rPr>
              <a:t>Beyond Semantic Web and Linked Data:</a:t>
            </a:r>
          </a:p>
          <a:p>
            <a:pPr>
              <a:spcBef>
                <a:spcPct val="0"/>
              </a:spcBef>
              <a:buClrTx/>
              <a:buFontTx/>
              <a:buNone/>
            </a:pPr>
            <a:r>
              <a:rPr lang="en-US" altLang="en-US" sz="4000" b="1" dirty="0">
                <a:solidFill>
                  <a:srgbClr val="FF0000"/>
                </a:solidFill>
              </a:rPr>
              <a:t>Knowledge Graphs</a:t>
            </a:r>
          </a:p>
        </p:txBody>
      </p:sp>
      <p:grpSp>
        <p:nvGrpSpPr>
          <p:cNvPr id="40" name="Group 39"/>
          <p:cNvGrpSpPr/>
          <p:nvPr/>
        </p:nvGrpSpPr>
        <p:grpSpPr>
          <a:xfrm>
            <a:off x="0" y="1429727"/>
            <a:ext cx="9144000" cy="5421341"/>
            <a:chOff x="0" y="1429727"/>
            <a:chExt cx="9144000" cy="5421341"/>
          </a:xfrm>
        </p:grpSpPr>
        <p:sp>
          <p:nvSpPr>
            <p:cNvPr id="39" name="Rectangle 38"/>
            <p:cNvSpPr/>
            <p:nvPr/>
          </p:nvSpPr>
          <p:spPr bwMode="auto">
            <a:xfrm>
              <a:off x="0" y="1429727"/>
              <a:ext cx="9144000" cy="5421341"/>
            </a:xfrm>
            <a:prstGeom prst="rect">
              <a:avLst/>
            </a:prstGeom>
            <a:solidFill>
              <a:srgbClr val="D1D9DE"/>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grpSp>
          <p:nvGrpSpPr>
            <p:cNvPr id="38" name="Group 37"/>
            <p:cNvGrpSpPr/>
            <p:nvPr/>
          </p:nvGrpSpPr>
          <p:grpSpPr>
            <a:xfrm>
              <a:off x="107504" y="1494001"/>
              <a:ext cx="8907292" cy="5288464"/>
              <a:chOff x="107504" y="1666791"/>
              <a:chExt cx="8907292" cy="5132347"/>
            </a:xfrm>
          </p:grpSpPr>
          <p:pic>
            <p:nvPicPr>
              <p:cNvPr id="4" name="Picture 3"/>
              <p:cNvPicPr>
                <a:picLocks noChangeAspect="1"/>
              </p:cNvPicPr>
              <p:nvPr/>
            </p:nvPicPr>
            <p:blipFill>
              <a:blip r:embed="rId2"/>
              <a:stretch>
                <a:fillRect/>
              </a:stretch>
            </p:blipFill>
            <p:spPr>
              <a:xfrm>
                <a:off x="107504" y="2324581"/>
                <a:ext cx="2306526" cy="2808312"/>
              </a:xfrm>
              <a:prstGeom prst="rect">
                <a:avLst/>
              </a:prstGeom>
              <a:ln w="38100">
                <a:solidFill>
                  <a:srgbClr val="0033CC"/>
                </a:solidFill>
              </a:ln>
            </p:spPr>
          </p:pic>
          <p:grpSp>
            <p:nvGrpSpPr>
              <p:cNvPr id="9" name="Group 8"/>
              <p:cNvGrpSpPr/>
              <p:nvPr/>
            </p:nvGrpSpPr>
            <p:grpSpPr>
              <a:xfrm>
                <a:off x="2843808" y="2274560"/>
                <a:ext cx="2304256" cy="3348821"/>
                <a:chOff x="3783964" y="1910827"/>
                <a:chExt cx="2588236" cy="3609879"/>
              </a:xfrm>
            </p:grpSpPr>
            <p:grpSp>
              <p:nvGrpSpPr>
                <p:cNvPr id="7" name="Group 6"/>
                <p:cNvGrpSpPr/>
                <p:nvPr/>
              </p:nvGrpSpPr>
              <p:grpSpPr>
                <a:xfrm>
                  <a:off x="3783964" y="1910827"/>
                  <a:ext cx="2588236" cy="3609879"/>
                  <a:chOff x="4283968" y="571500"/>
                  <a:chExt cx="2788344" cy="3854485"/>
                </a:xfrm>
              </p:grpSpPr>
              <p:pic>
                <p:nvPicPr>
                  <p:cNvPr id="5" name="Picture 4"/>
                  <p:cNvPicPr>
                    <a:picLocks noChangeAspect="1"/>
                  </p:cNvPicPr>
                  <p:nvPr/>
                </p:nvPicPr>
                <p:blipFill>
                  <a:blip r:embed="rId3"/>
                  <a:stretch>
                    <a:fillRect/>
                  </a:stretch>
                </p:blipFill>
                <p:spPr>
                  <a:xfrm>
                    <a:off x="4283968" y="571500"/>
                    <a:ext cx="2788344" cy="3186679"/>
                  </a:xfrm>
                  <a:prstGeom prst="rect">
                    <a:avLst/>
                  </a:prstGeom>
                </p:spPr>
              </p:pic>
              <p:pic>
                <p:nvPicPr>
                  <p:cNvPr id="6" name="Picture 5"/>
                  <p:cNvPicPr>
                    <a:picLocks noChangeAspect="1"/>
                  </p:cNvPicPr>
                  <p:nvPr/>
                </p:nvPicPr>
                <p:blipFill>
                  <a:blip r:embed="rId4"/>
                  <a:stretch>
                    <a:fillRect/>
                  </a:stretch>
                </p:blipFill>
                <p:spPr>
                  <a:xfrm>
                    <a:off x="4283968" y="3757236"/>
                    <a:ext cx="2788344" cy="668749"/>
                  </a:xfrm>
                  <a:prstGeom prst="rect">
                    <a:avLst/>
                  </a:prstGeom>
                </p:spPr>
              </p:pic>
            </p:grpSp>
            <p:sp>
              <p:nvSpPr>
                <p:cNvPr id="8" name="Rectangle 7"/>
                <p:cNvSpPr/>
                <p:nvPr/>
              </p:nvSpPr>
              <p:spPr bwMode="auto">
                <a:xfrm>
                  <a:off x="3783964" y="1910827"/>
                  <a:ext cx="2588236" cy="360987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grpSp>
          <p:grpSp>
            <p:nvGrpSpPr>
              <p:cNvPr id="19" name="Group 18"/>
              <p:cNvGrpSpPr/>
              <p:nvPr/>
            </p:nvGrpSpPr>
            <p:grpSpPr>
              <a:xfrm>
                <a:off x="5636667" y="2007818"/>
                <a:ext cx="2041293" cy="2767804"/>
                <a:chOff x="6082792" y="1654851"/>
                <a:chExt cx="2553505" cy="3527034"/>
              </a:xfrm>
            </p:grpSpPr>
            <p:grpSp>
              <p:nvGrpSpPr>
                <p:cNvPr id="12" name="Group 11"/>
                <p:cNvGrpSpPr/>
                <p:nvPr/>
              </p:nvGrpSpPr>
              <p:grpSpPr>
                <a:xfrm>
                  <a:off x="6082793" y="1654851"/>
                  <a:ext cx="2553504" cy="3527034"/>
                  <a:chOff x="6082793" y="1654851"/>
                  <a:chExt cx="2553504" cy="3527034"/>
                </a:xfrm>
              </p:grpSpPr>
              <p:pic>
                <p:nvPicPr>
                  <p:cNvPr id="10" name="Picture 9"/>
                  <p:cNvPicPr>
                    <a:picLocks noChangeAspect="1"/>
                  </p:cNvPicPr>
                  <p:nvPr/>
                </p:nvPicPr>
                <p:blipFill>
                  <a:blip r:embed="rId5"/>
                  <a:stretch>
                    <a:fillRect/>
                  </a:stretch>
                </p:blipFill>
                <p:spPr>
                  <a:xfrm>
                    <a:off x="6084168" y="1654851"/>
                    <a:ext cx="2552129" cy="2936569"/>
                  </a:xfrm>
                  <a:prstGeom prst="rect">
                    <a:avLst/>
                  </a:prstGeom>
                </p:spPr>
              </p:pic>
              <p:pic>
                <p:nvPicPr>
                  <p:cNvPr id="11" name="Picture 10"/>
                  <p:cNvPicPr>
                    <a:picLocks noChangeAspect="1"/>
                  </p:cNvPicPr>
                  <p:nvPr/>
                </p:nvPicPr>
                <p:blipFill>
                  <a:blip r:embed="rId6"/>
                  <a:stretch>
                    <a:fillRect/>
                  </a:stretch>
                </p:blipFill>
                <p:spPr>
                  <a:xfrm>
                    <a:off x="6082793" y="4591420"/>
                    <a:ext cx="2553503" cy="590465"/>
                  </a:xfrm>
                  <a:prstGeom prst="rect">
                    <a:avLst/>
                  </a:prstGeom>
                </p:spPr>
              </p:pic>
            </p:grpSp>
            <p:sp>
              <p:nvSpPr>
                <p:cNvPr id="18" name="Rectangle 17"/>
                <p:cNvSpPr/>
                <p:nvPr/>
              </p:nvSpPr>
              <p:spPr bwMode="auto">
                <a:xfrm>
                  <a:off x="6082792" y="1654851"/>
                  <a:ext cx="2553504" cy="3527034"/>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grpSp>
          <p:pic>
            <p:nvPicPr>
              <p:cNvPr id="20" name="Picture 19"/>
              <p:cNvPicPr>
                <a:picLocks noChangeAspect="1"/>
              </p:cNvPicPr>
              <p:nvPr/>
            </p:nvPicPr>
            <p:blipFill>
              <a:blip r:embed="rId7"/>
              <a:stretch>
                <a:fillRect/>
              </a:stretch>
            </p:blipFill>
            <p:spPr>
              <a:xfrm>
                <a:off x="7340929" y="4869160"/>
                <a:ext cx="1673867" cy="1929978"/>
              </a:xfrm>
              <a:prstGeom prst="rect">
                <a:avLst/>
              </a:prstGeom>
              <a:ln w="38100">
                <a:solidFill>
                  <a:srgbClr val="0033CC"/>
                </a:solidFill>
              </a:ln>
            </p:spPr>
          </p:pic>
          <p:sp>
            <p:nvSpPr>
              <p:cNvPr id="21" name="Rectangle 20"/>
              <p:cNvSpPr/>
              <p:nvPr/>
            </p:nvSpPr>
            <p:spPr>
              <a:xfrm>
                <a:off x="2870447" y="3162958"/>
                <a:ext cx="670375" cy="400110"/>
              </a:xfrm>
              <a:prstGeom prst="rect">
                <a:avLst/>
              </a:prstGeom>
              <a:noFill/>
            </p:spPr>
            <p:txBody>
              <a:bodyPr wrap="none" lIns="91440" tIns="45720" rIns="91440" bIns="45720">
                <a:spAutoFit/>
              </a:bodyPr>
              <a:lstStyle/>
              <a:p>
                <a:pPr algn="ctr"/>
                <a:r>
                  <a:rPr lang="en-US" sz="2000" b="0" i="0" cap="none" spc="0" dirty="0">
                    <a:ln w="0"/>
                    <a:solidFill>
                      <a:schemeClr val="tx1">
                        <a:lumMod val="75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Kyiv</a:t>
                </a:r>
              </a:p>
            </p:txBody>
          </p:sp>
          <p:cxnSp>
            <p:nvCxnSpPr>
              <p:cNvPr id="23" name="Straight Arrow Connector 22"/>
              <p:cNvCxnSpPr/>
              <p:nvPr/>
            </p:nvCxnSpPr>
            <p:spPr bwMode="auto">
              <a:xfrm flipV="1">
                <a:off x="1307996" y="3373151"/>
                <a:ext cx="1592921" cy="0"/>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26" name="Rectangle 25"/>
              <p:cNvSpPr/>
              <p:nvPr/>
            </p:nvSpPr>
            <p:spPr>
              <a:xfrm>
                <a:off x="1424846" y="3054961"/>
                <a:ext cx="944489" cy="307777"/>
              </a:xfrm>
              <a:prstGeom prst="rect">
                <a:avLst/>
              </a:prstGeom>
              <a:noFill/>
            </p:spPr>
            <p:txBody>
              <a:bodyPr wrap="none" lIns="91440" tIns="45720" rIns="91440" bIns="45720">
                <a:spAutoFit/>
              </a:bodyPr>
              <a:lstStyle/>
              <a:p>
                <a:pPr algn="ctr"/>
                <a:r>
                  <a:rPr lang="en-US" sz="1400" b="0" i="0" cap="none" spc="0" dirty="0">
                    <a:ln w="0"/>
                    <a:solidFill>
                      <a:srgbClr val="FF0000"/>
                    </a:solidFill>
                    <a:effectLst>
                      <a:outerShdw blurRad="38100" dist="19050" dir="2700000" algn="tl" rotWithShape="0">
                        <a:schemeClr val="dk1">
                          <a:alpha val="40000"/>
                        </a:schemeClr>
                      </a:outerShdw>
                    </a:effectLst>
                  </a:rPr>
                  <a:t>hasCapita</a:t>
                </a:r>
                <a:r>
                  <a:rPr lang="en-US" sz="1400" i="0" dirty="0">
                    <a:ln w="0"/>
                    <a:solidFill>
                      <a:srgbClr val="FF0000"/>
                    </a:solidFill>
                    <a:effectLst>
                      <a:outerShdw blurRad="38100" dist="19050" dir="2700000" algn="tl" rotWithShape="0">
                        <a:schemeClr val="dk1">
                          <a:alpha val="40000"/>
                        </a:schemeClr>
                      </a:outerShdw>
                    </a:effectLst>
                  </a:rPr>
                  <a:t>l</a:t>
                </a:r>
                <a:endParaRPr lang="en-US" sz="1400" b="0" i="0" cap="none" spc="0" dirty="0">
                  <a:ln w="0"/>
                  <a:solidFill>
                    <a:srgbClr val="FF0000"/>
                  </a:solidFill>
                  <a:effectLst>
                    <a:outerShdw blurRad="38100" dist="19050" dir="2700000" algn="tl" rotWithShape="0">
                      <a:schemeClr val="dk1">
                        <a:alpha val="40000"/>
                      </a:schemeClr>
                    </a:outerShdw>
                  </a:effectLst>
                </a:endParaRPr>
              </a:p>
            </p:txBody>
          </p:sp>
          <p:cxnSp>
            <p:nvCxnSpPr>
              <p:cNvPr id="27" name="Straight Arrow Connector 26"/>
              <p:cNvCxnSpPr/>
              <p:nvPr/>
            </p:nvCxnSpPr>
            <p:spPr bwMode="auto">
              <a:xfrm>
                <a:off x="3580578" y="3380610"/>
                <a:ext cx="2183306" cy="3159"/>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28" name="Rectangle 27"/>
              <p:cNvSpPr/>
              <p:nvPr/>
            </p:nvSpPr>
            <p:spPr>
              <a:xfrm>
                <a:off x="3655932" y="3064573"/>
                <a:ext cx="1462259" cy="307777"/>
              </a:xfrm>
              <a:prstGeom prst="rect">
                <a:avLst/>
              </a:prstGeom>
              <a:solidFill>
                <a:srgbClr val="FFFFFF">
                  <a:alpha val="63000"/>
                </a:srgbClr>
              </a:solidFill>
            </p:spPr>
            <p:txBody>
              <a:bodyPr wrap="none" lIns="91440" tIns="45720" rIns="91440" bIns="45720">
                <a:spAutoFit/>
              </a:bodyPr>
              <a:lstStyle/>
              <a:p>
                <a:pPr algn="ctr"/>
                <a:r>
                  <a:rPr lang="en-US" sz="1400" b="0" i="0" cap="none" spc="0" dirty="0">
                    <a:ln w="0"/>
                    <a:solidFill>
                      <a:srgbClr val="FF0000"/>
                    </a:solidFill>
                    <a:effectLst>
                      <a:outerShdw blurRad="38100" dist="19050" dir="2700000" algn="tl" rotWithShape="0">
                        <a:schemeClr val="dk1">
                          <a:alpha val="40000"/>
                        </a:schemeClr>
                      </a:outerShdw>
                    </a:effectLst>
                  </a:rPr>
                  <a:t>hasNeighborhood</a:t>
                </a:r>
              </a:p>
            </p:txBody>
          </p:sp>
          <p:cxnSp>
            <p:nvCxnSpPr>
              <p:cNvPr id="30" name="Straight Arrow Connector 29"/>
              <p:cNvCxnSpPr/>
              <p:nvPr/>
            </p:nvCxnSpPr>
            <p:spPr bwMode="auto">
              <a:xfrm>
                <a:off x="7370371" y="3068702"/>
                <a:ext cx="1234077" cy="1706920"/>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32" name="Rectangle 31"/>
              <p:cNvSpPr/>
              <p:nvPr/>
            </p:nvSpPr>
            <p:spPr>
              <a:xfrm rot="3107942">
                <a:off x="7765539" y="3653714"/>
                <a:ext cx="824265" cy="307777"/>
              </a:xfrm>
              <a:prstGeom prst="rect">
                <a:avLst/>
              </a:prstGeom>
              <a:noFill/>
            </p:spPr>
            <p:txBody>
              <a:bodyPr wrap="none" lIns="91440" tIns="45720" rIns="91440" bIns="45720">
                <a:spAutoFit/>
              </a:bodyPr>
              <a:lstStyle/>
              <a:p>
                <a:pPr algn="ctr"/>
                <a:r>
                  <a:rPr lang="en-US" sz="1400" b="0" i="0" cap="none" spc="0" dirty="0">
                    <a:ln w="0"/>
                    <a:solidFill>
                      <a:srgbClr val="FF0000"/>
                    </a:solidFill>
                    <a:effectLst>
                      <a:outerShdw blurRad="38100" dist="19050" dir="2700000" algn="tl" rotWithShape="0">
                        <a:schemeClr val="dk1">
                          <a:alpha val="40000"/>
                        </a:schemeClr>
                      </a:outerShdw>
                    </a:effectLst>
                  </a:rPr>
                  <a:t>hasHotel</a:t>
                </a:r>
              </a:p>
            </p:txBody>
          </p:sp>
          <p:sp>
            <p:nvSpPr>
              <p:cNvPr id="34" name="Rectangle 33"/>
              <p:cNvSpPr/>
              <p:nvPr/>
            </p:nvSpPr>
            <p:spPr>
              <a:xfrm>
                <a:off x="251520" y="1666791"/>
                <a:ext cx="4866671" cy="507774"/>
              </a:xfrm>
              <a:prstGeom prst="rect">
                <a:avLst/>
              </a:prstGeom>
              <a:solidFill>
                <a:srgbClr val="0033CC"/>
              </a:solidFill>
              <a:ln>
                <a:noFill/>
              </a:ln>
            </p:spPr>
            <p:txBody>
              <a:bodyPr wrap="square" lIns="91440" tIns="45720" rIns="91440" bIns="45720">
                <a:spAutoFit/>
              </a:bodyPr>
              <a:lstStyle/>
              <a:p>
                <a:pPr algn="ctr"/>
                <a:r>
                  <a:rPr lang="en-US" sz="2800" b="1" i="0" cap="none" spc="0" dirty="0">
                    <a:ln w="0"/>
                    <a:solidFill>
                      <a:srgbClr val="0033CC"/>
                    </a:solidFill>
                    <a:effectLst>
                      <a:outerShdw blurRad="38100" dist="19050" dir="2700000" algn="tl" rotWithShape="0">
                        <a:schemeClr val="dk1">
                          <a:alpha val="40000"/>
                        </a:schemeClr>
                      </a:outerShdw>
                    </a:effectLst>
                    <a:hlinkClick r:id="rId8"/>
                  </a:rPr>
                  <a:t>Google Knowledge Graph</a:t>
                </a:r>
                <a:endParaRPr lang="en-US" sz="2800" b="1" i="0" cap="none" spc="0" dirty="0">
                  <a:ln w="0"/>
                  <a:solidFill>
                    <a:srgbClr val="0033CC"/>
                  </a:solidFill>
                  <a:effectLst>
                    <a:outerShdw blurRad="38100" dist="19050" dir="2700000" algn="tl" rotWithShape="0">
                      <a:schemeClr val="dk1">
                        <a:alpha val="40000"/>
                      </a:schemeClr>
                    </a:outerShdw>
                  </a:effectLst>
                </a:endParaRPr>
              </a:p>
            </p:txBody>
          </p:sp>
          <p:sp>
            <p:nvSpPr>
              <p:cNvPr id="35" name="Rounded Rectangle 34"/>
              <p:cNvSpPr/>
              <p:nvPr/>
            </p:nvSpPr>
            <p:spPr bwMode="auto">
              <a:xfrm>
                <a:off x="3667865" y="5274773"/>
                <a:ext cx="336022" cy="132941"/>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sp>
            <p:nvSpPr>
              <p:cNvPr id="36" name="Rounded Rectangle 35"/>
              <p:cNvSpPr/>
              <p:nvPr/>
            </p:nvSpPr>
            <p:spPr bwMode="auto">
              <a:xfrm>
                <a:off x="531678" y="4218806"/>
                <a:ext cx="223898" cy="202403"/>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sp>
            <p:nvSpPr>
              <p:cNvPr id="37" name="Rounded Rectangle 36"/>
              <p:cNvSpPr/>
              <p:nvPr/>
            </p:nvSpPr>
            <p:spPr bwMode="auto">
              <a:xfrm>
                <a:off x="6837166" y="4458437"/>
                <a:ext cx="607126" cy="186747"/>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1" u="none" strike="noStrike" cap="none" normalizeH="0" baseline="0">
                  <a:ln>
                    <a:noFill/>
                  </a:ln>
                  <a:solidFill>
                    <a:schemeClr val="tx1"/>
                  </a:solidFill>
                  <a:effectLst/>
                  <a:latin typeface="Times New Roman" pitchFamily="18" charset="0"/>
                </a:endParaRPr>
              </a:p>
            </p:txBody>
          </p:sp>
        </p:grpSp>
      </p:grpSp>
      <p:sp>
        <p:nvSpPr>
          <p:cNvPr id="41" name="Rectangle 40"/>
          <p:cNvSpPr/>
          <p:nvPr/>
        </p:nvSpPr>
        <p:spPr>
          <a:xfrm>
            <a:off x="210952" y="5789021"/>
            <a:ext cx="6377272" cy="861774"/>
          </a:xfrm>
          <a:prstGeom prst="rect">
            <a:avLst/>
          </a:prstGeom>
          <a:solidFill>
            <a:srgbClr val="0033CC"/>
          </a:solidFill>
        </p:spPr>
        <p:txBody>
          <a:bodyPr wrap="square">
            <a:spAutoFit/>
          </a:bodyPr>
          <a:lstStyle/>
          <a:p>
            <a:r>
              <a:rPr lang="en-US" sz="1800" b="1" i="0" dirty="0">
                <a:solidFill>
                  <a:srgbClr val="FFFF00"/>
                </a:solidFill>
                <a:latin typeface="Arial" panose="020B0604020202020204" pitchFamily="34" charset="0"/>
              </a:rPr>
              <a:t>Read this: </a:t>
            </a:r>
            <a:r>
              <a:rPr lang="en-US" sz="1600" i="0" dirty="0" err="1">
                <a:solidFill>
                  <a:srgbClr val="FFFF00"/>
                </a:solidFill>
                <a:latin typeface="Arial" panose="020B0604020202020204" pitchFamily="34" charset="0"/>
              </a:rPr>
              <a:t>Noy</a:t>
            </a:r>
            <a:r>
              <a:rPr lang="en-US" sz="1600" i="0" dirty="0">
                <a:solidFill>
                  <a:srgbClr val="FFFF00"/>
                </a:solidFill>
                <a:latin typeface="Arial" panose="020B0604020202020204" pitchFamily="34" charset="0"/>
              </a:rPr>
              <a:t>, N., Gao, Y., Jain, A., Narayanan, A., Patterson, A., &amp; Taylor, J. (2019). </a:t>
            </a:r>
            <a:r>
              <a:rPr lang="en-US" sz="1600" b="1" i="0" dirty="0">
                <a:solidFill>
                  <a:srgbClr val="0033CC"/>
                </a:solidFill>
                <a:latin typeface="Arial" panose="020B0604020202020204" pitchFamily="34" charset="0"/>
                <a:hlinkClick r:id="rId9"/>
              </a:rPr>
              <a:t>Industry-Scale Knowledge Graphs: Lessons and Challenges</a:t>
            </a:r>
            <a:r>
              <a:rPr lang="en-US" sz="1600" i="0" dirty="0">
                <a:solidFill>
                  <a:srgbClr val="FFFF00"/>
                </a:solidFill>
                <a:latin typeface="Arial" panose="020B0604020202020204" pitchFamily="34" charset="0"/>
              </a:rPr>
              <a:t>. </a:t>
            </a:r>
            <a:r>
              <a:rPr lang="en-US" sz="1600" dirty="0">
                <a:solidFill>
                  <a:srgbClr val="FFFF00"/>
                </a:solidFill>
                <a:latin typeface="Arial" panose="020B0604020202020204" pitchFamily="34" charset="0"/>
              </a:rPr>
              <a:t>Communications of the ACM</a:t>
            </a:r>
            <a:r>
              <a:rPr lang="en-US" sz="1600" i="0" dirty="0">
                <a:solidFill>
                  <a:srgbClr val="FFFF00"/>
                </a:solidFill>
                <a:latin typeface="Arial" panose="020B0604020202020204" pitchFamily="34" charset="0"/>
              </a:rPr>
              <a:t>, </a:t>
            </a:r>
            <a:r>
              <a:rPr lang="en-US" sz="1600" dirty="0">
                <a:solidFill>
                  <a:srgbClr val="FFFF00"/>
                </a:solidFill>
                <a:latin typeface="Arial" panose="020B0604020202020204" pitchFamily="34" charset="0"/>
              </a:rPr>
              <a:t>62</a:t>
            </a:r>
            <a:r>
              <a:rPr lang="en-US" sz="1600" i="0" dirty="0">
                <a:solidFill>
                  <a:srgbClr val="FFFF00"/>
                </a:solidFill>
                <a:latin typeface="Arial" panose="020B0604020202020204" pitchFamily="34" charset="0"/>
              </a:rPr>
              <a:t>(8), 36-43.</a:t>
            </a:r>
            <a:endParaRPr lang="en-US" sz="1600" dirty="0">
              <a:solidFill>
                <a:srgbClr val="FFFF00"/>
              </a:solidFill>
            </a:endParaRPr>
          </a:p>
        </p:txBody>
      </p:sp>
      <p:sp>
        <p:nvSpPr>
          <p:cNvPr id="42" name="Rectangle 41"/>
          <p:cNvSpPr/>
          <p:nvPr/>
        </p:nvSpPr>
        <p:spPr>
          <a:xfrm>
            <a:off x="4685924" y="807639"/>
            <a:ext cx="4405373" cy="461665"/>
          </a:xfrm>
          <a:prstGeom prst="rect">
            <a:avLst/>
          </a:prstGeom>
          <a:solidFill>
            <a:srgbClr val="DAE2E7"/>
          </a:solidFill>
          <a:ln>
            <a:noFill/>
          </a:ln>
        </p:spPr>
        <p:txBody>
          <a:bodyPr wrap="none" lIns="91440" tIns="45720" rIns="91440" bIns="45720">
            <a:spAutoFit/>
          </a:bodyPr>
          <a:lstStyle/>
          <a:p>
            <a:pPr algn="ctr"/>
            <a:r>
              <a:rPr lang="en-US" sz="1800" b="1" i="0" dirty="0">
                <a:ln w="0"/>
                <a:solidFill>
                  <a:srgbClr val="FFFF00"/>
                </a:solidFill>
                <a:effectLst>
                  <a:outerShdw blurRad="38100" dist="19050" dir="2700000" algn="tl" rotWithShape="0">
                    <a:schemeClr val="dk1">
                      <a:alpha val="40000"/>
                    </a:schemeClr>
                  </a:outerShdw>
                </a:effectLst>
              </a:rPr>
              <a:t>See also: </a:t>
            </a:r>
            <a:r>
              <a:rPr lang="en-US" sz="2400" b="1" i="0" cap="none" spc="0" dirty="0">
                <a:ln w="0"/>
                <a:solidFill>
                  <a:srgbClr val="0033CC"/>
                </a:solidFill>
                <a:effectLst>
                  <a:outerShdw blurRad="38100" dist="19050" dir="2700000" algn="tl" rotWithShape="0">
                    <a:schemeClr val="dk1">
                      <a:alpha val="40000"/>
                    </a:schemeClr>
                  </a:outerShdw>
                </a:effectLst>
                <a:hlinkClick r:id="rId10"/>
              </a:rPr>
              <a:t>EU Knowledge Graph</a:t>
            </a:r>
            <a:endParaRPr lang="en-US" sz="2400" b="1" i="0" cap="none" spc="0" dirty="0">
              <a:ln w="0"/>
              <a:solidFill>
                <a:srgbClr val="0033CC"/>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93125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85004" y="6272253"/>
            <a:ext cx="1905000" cy="457200"/>
          </a:xfrm>
        </p:spPr>
        <p:txBody>
          <a:bodyPr/>
          <a:lstStyle/>
          <a:p>
            <a:pPr>
              <a:defRPr/>
            </a:pPr>
            <a:fld id="{17C8CA56-3F7E-42F1-85E1-CA34CC1316D8}" type="slidenum">
              <a:rPr lang="en-US" smtClean="0"/>
              <a:pPr>
                <a:defRPr/>
              </a:pPr>
              <a:t>30</a:t>
            </a:fld>
            <a:endParaRPr lang="en-US"/>
          </a:p>
        </p:txBody>
      </p:sp>
      <p:pic>
        <p:nvPicPr>
          <p:cNvPr id="4" name="Picture 3"/>
          <p:cNvPicPr>
            <a:picLocks noChangeAspect="1"/>
          </p:cNvPicPr>
          <p:nvPr/>
        </p:nvPicPr>
        <p:blipFill>
          <a:blip r:embed="rId2"/>
          <a:stretch>
            <a:fillRect/>
          </a:stretch>
        </p:blipFill>
        <p:spPr>
          <a:xfrm>
            <a:off x="65947" y="2516468"/>
            <a:ext cx="9018717" cy="4308537"/>
          </a:xfrm>
          <a:prstGeom prst="rect">
            <a:avLst/>
          </a:prstGeom>
          <a:ln w="25400">
            <a:solidFill>
              <a:schemeClr val="tx1"/>
            </a:solidFill>
          </a:ln>
        </p:spPr>
      </p:pic>
      <p:sp>
        <p:nvSpPr>
          <p:cNvPr id="16" name="Rectangle 15"/>
          <p:cNvSpPr/>
          <p:nvPr/>
        </p:nvSpPr>
        <p:spPr>
          <a:xfrm>
            <a:off x="87527" y="5284594"/>
            <a:ext cx="3204190" cy="1200329"/>
          </a:xfrm>
          <a:prstGeom prst="rect">
            <a:avLst/>
          </a:prstGeom>
          <a:solidFill>
            <a:schemeClr val="bg1">
              <a:lumMod val="20000"/>
              <a:lumOff val="80000"/>
            </a:schemeClr>
          </a:solidFill>
          <a:ln w="19050">
            <a:solidFill>
              <a:schemeClr val="tx1"/>
            </a:solidFill>
          </a:ln>
        </p:spPr>
        <p:txBody>
          <a:bodyPr wrap="square">
            <a:spAutoFit/>
          </a:bodyPr>
          <a:lstStyle/>
          <a:p>
            <a:pPr algn="just"/>
            <a:r>
              <a:rPr lang="en-US" sz="900" i="0" dirty="0">
                <a:solidFill>
                  <a:srgbClr val="575757"/>
                </a:solidFill>
                <a:latin typeface="+mn-lt"/>
              </a:rPr>
              <a:t>Knowledge graphs combine characteristics of several data management paradigms:</a:t>
            </a:r>
          </a:p>
          <a:p>
            <a:pPr algn="just">
              <a:buFont typeface="Arial" panose="020B0604020202020204" pitchFamily="34" charset="0"/>
              <a:buChar char="•"/>
            </a:pPr>
            <a:r>
              <a:rPr lang="en-US" sz="900" b="1" i="0" dirty="0">
                <a:solidFill>
                  <a:srgbClr val="575757"/>
                </a:solidFill>
                <a:latin typeface="+mn-lt"/>
              </a:rPr>
              <a:t>Database</a:t>
            </a:r>
            <a:r>
              <a:rPr lang="en-US" sz="900" i="0" dirty="0">
                <a:solidFill>
                  <a:srgbClr val="575757"/>
                </a:solidFill>
                <a:latin typeface="+mn-lt"/>
              </a:rPr>
              <a:t>, because the data can be explored via structured queries;</a:t>
            </a:r>
          </a:p>
          <a:p>
            <a:pPr algn="just">
              <a:buFont typeface="Arial" panose="020B0604020202020204" pitchFamily="34" charset="0"/>
              <a:buChar char="•"/>
            </a:pPr>
            <a:r>
              <a:rPr lang="en-US" sz="900" b="1" i="0" dirty="0">
                <a:solidFill>
                  <a:srgbClr val="575757"/>
                </a:solidFill>
                <a:latin typeface="+mn-lt"/>
              </a:rPr>
              <a:t>Graph</a:t>
            </a:r>
            <a:r>
              <a:rPr lang="en-US" sz="900" i="0" dirty="0">
                <a:solidFill>
                  <a:srgbClr val="575757"/>
                </a:solidFill>
                <a:latin typeface="+mn-lt"/>
              </a:rPr>
              <a:t>, because they can be analyzed as any other network data structure;</a:t>
            </a:r>
          </a:p>
          <a:p>
            <a:pPr algn="just">
              <a:buFont typeface="Arial" panose="020B0604020202020204" pitchFamily="34" charset="0"/>
              <a:buChar char="•"/>
            </a:pPr>
            <a:r>
              <a:rPr lang="en-US" sz="900" b="1" i="0" dirty="0">
                <a:solidFill>
                  <a:srgbClr val="575757"/>
                </a:solidFill>
                <a:latin typeface="+mn-lt"/>
              </a:rPr>
              <a:t>Knowledge base</a:t>
            </a:r>
            <a:r>
              <a:rPr lang="en-US" sz="900" i="0" dirty="0">
                <a:solidFill>
                  <a:srgbClr val="575757"/>
                </a:solidFill>
                <a:latin typeface="+mn-lt"/>
              </a:rPr>
              <a:t>, because they bear formal semantics, which can be used to interpret the data and infer new facts.</a:t>
            </a:r>
            <a:endParaRPr lang="en-US" sz="900" b="0" i="0" dirty="0">
              <a:solidFill>
                <a:srgbClr val="575757"/>
              </a:solidFill>
              <a:effectLst/>
              <a:latin typeface="+mn-lt"/>
            </a:endParaRPr>
          </a:p>
        </p:txBody>
      </p:sp>
      <p:sp>
        <p:nvSpPr>
          <p:cNvPr id="17" name="Rectangle 16"/>
          <p:cNvSpPr/>
          <p:nvPr/>
        </p:nvSpPr>
        <p:spPr>
          <a:xfrm>
            <a:off x="9939" y="-3362"/>
            <a:ext cx="9110208" cy="2492990"/>
          </a:xfrm>
          <a:prstGeom prst="rect">
            <a:avLst/>
          </a:prstGeom>
          <a:solidFill>
            <a:srgbClr val="D1D9DE"/>
          </a:solidFill>
        </p:spPr>
        <p:txBody>
          <a:bodyPr wrap="square">
            <a:spAutoFit/>
          </a:bodyPr>
          <a:lstStyle/>
          <a:p>
            <a:r>
              <a:rPr lang="en-US" sz="2000" b="1" i="0" dirty="0">
                <a:solidFill>
                  <a:srgbClr val="575757"/>
                </a:solidFill>
                <a:latin typeface="+mn-lt"/>
              </a:rPr>
              <a:t>Knowledge graphs, represented in </a:t>
            </a:r>
            <a:r>
              <a:rPr lang="en-US" sz="2000" b="1" i="0" dirty="0">
                <a:solidFill>
                  <a:srgbClr val="F04E23"/>
                </a:solidFill>
                <a:latin typeface="+mn-lt"/>
              </a:rPr>
              <a:t>RDF</a:t>
            </a:r>
            <a:r>
              <a:rPr lang="en-US" sz="2000" b="1" i="0" dirty="0">
                <a:solidFill>
                  <a:srgbClr val="575757"/>
                </a:solidFill>
                <a:latin typeface="+mn-lt"/>
              </a:rPr>
              <a:t>, provide the best framework for data integration, unification, linking and reuse, because they combine:</a:t>
            </a:r>
          </a:p>
          <a:p>
            <a:endParaRPr lang="en-US" sz="800" b="1" i="0" dirty="0">
              <a:solidFill>
                <a:srgbClr val="575757"/>
              </a:solidFill>
              <a:latin typeface="+mn-lt"/>
            </a:endParaRPr>
          </a:p>
          <a:p>
            <a:pPr algn="just">
              <a:buFont typeface="Arial" panose="020B0604020202020204" pitchFamily="34" charset="0"/>
              <a:buChar char="•"/>
            </a:pPr>
            <a:r>
              <a:rPr lang="en-US" sz="1200" b="1" i="0" dirty="0">
                <a:solidFill>
                  <a:srgbClr val="575757"/>
                </a:solidFill>
                <a:latin typeface="+mn-lt"/>
              </a:rPr>
              <a:t>Expressivity</a:t>
            </a:r>
            <a:r>
              <a:rPr lang="en-US" sz="1200" i="0" dirty="0">
                <a:solidFill>
                  <a:srgbClr val="575757"/>
                </a:solidFill>
                <a:latin typeface="+mn-lt"/>
              </a:rPr>
              <a:t>: The standards in the Semantic Web stack – RDF(S) and OWL – allow for a fluent representation of various types of data and content: data schema, taxonomies and vocabularies, all sorts of </a:t>
            </a:r>
            <a:r>
              <a:rPr lang="en-US" sz="1200" i="0" dirty="0">
                <a:solidFill>
                  <a:srgbClr val="F04E23"/>
                </a:solidFill>
                <a:latin typeface="+mn-lt"/>
              </a:rPr>
              <a:t>metadata</a:t>
            </a:r>
            <a:r>
              <a:rPr lang="en-US" sz="1200" i="0" dirty="0">
                <a:solidFill>
                  <a:srgbClr val="575757"/>
                </a:solidFill>
                <a:latin typeface="+mn-lt"/>
              </a:rPr>
              <a:t>, reference and master data. The </a:t>
            </a:r>
            <a:r>
              <a:rPr lang="en-US" sz="1200" i="0" dirty="0">
                <a:solidFill>
                  <a:srgbClr val="F04E23"/>
                </a:solidFill>
                <a:latin typeface="+mn-lt"/>
              </a:rPr>
              <a:t>RDF*</a:t>
            </a:r>
            <a:r>
              <a:rPr lang="en-US" sz="1200" i="0" dirty="0">
                <a:solidFill>
                  <a:srgbClr val="575757"/>
                </a:solidFill>
                <a:latin typeface="+mn-lt"/>
              </a:rPr>
              <a:t> extension makes it easy to model provenance and other structured metadata.</a:t>
            </a:r>
          </a:p>
          <a:p>
            <a:pPr algn="just">
              <a:buFont typeface="Arial" panose="020B0604020202020204" pitchFamily="34" charset="0"/>
              <a:buChar char="•"/>
            </a:pPr>
            <a:r>
              <a:rPr lang="en-US" sz="1200" b="1" i="0" dirty="0">
                <a:solidFill>
                  <a:srgbClr val="575757"/>
                </a:solidFill>
                <a:latin typeface="+mn-lt"/>
              </a:rPr>
              <a:t>Performance</a:t>
            </a:r>
            <a:r>
              <a:rPr lang="en-US" sz="1200" i="0" dirty="0">
                <a:solidFill>
                  <a:srgbClr val="575757"/>
                </a:solidFill>
                <a:latin typeface="+mn-lt"/>
              </a:rPr>
              <a:t>: All the specifications have been thought out, and proven in practice, to allow for efficient management of graphs of  billions of facts and properties.</a:t>
            </a:r>
          </a:p>
          <a:p>
            <a:pPr algn="just">
              <a:buFont typeface="Arial" panose="020B0604020202020204" pitchFamily="34" charset="0"/>
              <a:buChar char="•"/>
            </a:pPr>
            <a:r>
              <a:rPr lang="en-US" sz="1200" b="1" i="0" dirty="0">
                <a:solidFill>
                  <a:srgbClr val="575757"/>
                </a:solidFill>
                <a:latin typeface="+mn-lt"/>
              </a:rPr>
              <a:t>Interoperability</a:t>
            </a:r>
            <a:r>
              <a:rPr lang="en-US" sz="1200" i="0" dirty="0">
                <a:solidFill>
                  <a:srgbClr val="575757"/>
                </a:solidFill>
                <a:latin typeface="+mn-lt"/>
              </a:rPr>
              <a:t>: There is a range of specifications for data serialization, access (SPARQL Protocol for end-points), management (SPARQL Graph Store) and federation. The use of globally unique identifiers facilitates data integration and publishing.</a:t>
            </a:r>
          </a:p>
          <a:p>
            <a:pPr algn="just">
              <a:buFont typeface="Arial" panose="020B0604020202020204" pitchFamily="34" charset="0"/>
              <a:buChar char="•"/>
            </a:pPr>
            <a:r>
              <a:rPr lang="en-US" sz="1200" b="1" i="0" dirty="0">
                <a:solidFill>
                  <a:srgbClr val="575757"/>
                </a:solidFill>
                <a:latin typeface="+mn-lt"/>
              </a:rPr>
              <a:t>Standardization</a:t>
            </a:r>
            <a:r>
              <a:rPr lang="en-US" sz="1200" i="0" dirty="0">
                <a:solidFill>
                  <a:srgbClr val="575757"/>
                </a:solidFill>
                <a:latin typeface="+mn-lt"/>
              </a:rPr>
              <a:t>: All the above is standardized through the W3C community process, to make sure that the requirements of different actors are satisfied – all the way from logicians to enterprise data management professionals and system operations teams.</a:t>
            </a:r>
            <a:endParaRPr lang="en-US" sz="1200" b="0" i="0" dirty="0">
              <a:solidFill>
                <a:srgbClr val="575757"/>
              </a:solidFill>
              <a:effectLst/>
              <a:latin typeface="+mn-lt"/>
            </a:endParaRPr>
          </a:p>
        </p:txBody>
      </p:sp>
    </p:spTree>
    <p:extLst>
      <p:ext uri="{BB962C8B-B14F-4D97-AF65-F5344CB8AC3E}">
        <p14:creationId xmlns:p14="http://schemas.microsoft.com/office/powerpoint/2010/main" val="3034626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3C897A6-0304-6A1E-235C-5EAC38483DC2}"/>
              </a:ext>
            </a:extLst>
          </p:cNvPr>
          <p:cNvGrpSpPr/>
          <p:nvPr/>
        </p:nvGrpSpPr>
        <p:grpSpPr>
          <a:xfrm>
            <a:off x="5099500" y="52265"/>
            <a:ext cx="3929156" cy="3087176"/>
            <a:chOff x="5112196" y="0"/>
            <a:chExt cx="4037032" cy="3304482"/>
          </a:xfrm>
        </p:grpSpPr>
        <p:pic>
          <p:nvPicPr>
            <p:cNvPr id="7170" name="Picture 2" descr="Knowledge Graphs and Generative AI">
              <a:extLst>
                <a:ext uri="{FF2B5EF4-FFF2-40B4-BE49-F238E27FC236}">
                  <a16:creationId xmlns:a16="http://schemas.microsoft.com/office/drawing/2014/main" id="{AB700FB4-E492-D367-1CAA-1F458D57AF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2196" y="0"/>
              <a:ext cx="4037032" cy="3284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4BCE433-D347-12AB-4F19-D6B58D21E062}"/>
                </a:ext>
              </a:extLst>
            </p:cNvPr>
            <p:cNvSpPr txBox="1"/>
            <p:nvPr/>
          </p:nvSpPr>
          <p:spPr>
            <a:xfrm>
              <a:off x="5796136" y="3007985"/>
              <a:ext cx="2571400" cy="29649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200" b="0" i="0" u="none" strike="noStrike" kern="1200" cap="none" spc="0" normalizeH="0" baseline="0" noProof="0" dirty="0">
                  <a:ln>
                    <a:noFill/>
                  </a:ln>
                  <a:solidFill>
                    <a:srgbClr val="333333"/>
                  </a:solidFill>
                  <a:effectLst/>
                  <a:highlight>
                    <a:srgbClr val="FFFFFF"/>
                  </a:highlight>
                  <a:uLnTx/>
                  <a:uFillTx/>
                  <a:latin typeface="Times New Roman"/>
                  <a:ea typeface="+mn-ea"/>
                  <a:cs typeface="+mn-cs"/>
                </a:rPr>
                <a:t>Gartner – Impact Radar for 2024</a:t>
              </a:r>
              <a:endParaRPr kumimoji="0" lang="fi-FI" sz="1200" b="0" i="0" u="none" strike="noStrike" kern="1200" cap="none" spc="0" normalizeH="0" baseline="0" noProof="0" dirty="0">
                <a:ln>
                  <a:noFill/>
                </a:ln>
                <a:solidFill>
                  <a:srgbClr val="333333"/>
                </a:solidFill>
                <a:effectLst/>
                <a:uLnTx/>
                <a:uFillTx/>
                <a:latin typeface="Times New Roman"/>
                <a:ea typeface="+mn-ea"/>
                <a:cs typeface="+mn-cs"/>
              </a:endParaRPr>
            </a:p>
          </p:txBody>
        </p:sp>
      </p:grpSp>
      <p:sp>
        <p:nvSpPr>
          <p:cNvPr id="9" name="TextBox 8">
            <a:extLst>
              <a:ext uri="{FF2B5EF4-FFF2-40B4-BE49-F238E27FC236}">
                <a16:creationId xmlns:a16="http://schemas.microsoft.com/office/drawing/2014/main" id="{642D0B95-5B7D-DE87-0BB1-5D88B98786A5}"/>
              </a:ext>
            </a:extLst>
          </p:cNvPr>
          <p:cNvSpPr txBox="1"/>
          <p:nvPr/>
        </p:nvSpPr>
        <p:spPr>
          <a:xfrm>
            <a:off x="14748" y="1178927"/>
            <a:ext cx="4989300" cy="338554"/>
          </a:xfrm>
          <a:prstGeom prst="rect">
            <a:avLst/>
          </a:prstGeom>
          <a:solidFill>
            <a:schemeClr val="bg1"/>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600" b="0" i="0" u="none" strike="noStrike" kern="1200" cap="none" spc="0" normalizeH="0" baseline="0" noProof="0" dirty="0">
                <a:ln>
                  <a:noFill/>
                </a:ln>
                <a:solidFill>
                  <a:srgbClr val="333333"/>
                </a:solidFill>
                <a:effectLst/>
                <a:uLnTx/>
                <a:uFillTx/>
                <a:latin typeface="Times New Roman" pitchFamily="18" charset="0"/>
                <a:ea typeface="+mn-ea"/>
                <a:cs typeface="+mn-cs"/>
                <a:hlinkClick r:id="rId3"/>
              </a:rPr>
              <a:t>https://folderit.net/knowledge-graphs-and-generative-ai/</a:t>
            </a:r>
            <a:r>
              <a:rPr kumimoji="0" lang="fi-FI" sz="1600" b="0" i="0" u="none" strike="noStrike" kern="1200" cap="none" spc="0" normalizeH="0" baseline="0" noProof="0" dirty="0">
                <a:ln>
                  <a:noFill/>
                </a:ln>
                <a:solidFill>
                  <a:srgbClr val="333333"/>
                </a:solidFill>
                <a:effectLst/>
                <a:uLnTx/>
                <a:uFillTx/>
                <a:latin typeface="Times New Roman" pitchFamily="18" charset="0"/>
                <a:ea typeface="+mn-ea"/>
                <a:cs typeface="+mn-cs"/>
              </a:rPr>
              <a:t> </a:t>
            </a:r>
          </a:p>
        </p:txBody>
      </p:sp>
      <p:sp>
        <p:nvSpPr>
          <p:cNvPr id="20" name="TextBox 19">
            <a:extLst>
              <a:ext uri="{FF2B5EF4-FFF2-40B4-BE49-F238E27FC236}">
                <a16:creationId xmlns:a16="http://schemas.microsoft.com/office/drawing/2014/main" id="{5D030BCE-F780-2746-7CA7-699A75B88B32}"/>
              </a:ext>
            </a:extLst>
          </p:cNvPr>
          <p:cNvSpPr txBox="1"/>
          <p:nvPr/>
        </p:nvSpPr>
        <p:spPr>
          <a:xfrm>
            <a:off x="-1294" y="4653707"/>
            <a:ext cx="4641365" cy="2062103"/>
          </a:xfrm>
          <a:prstGeom prst="rect">
            <a:avLst/>
          </a:prstGeom>
          <a:solidFill>
            <a:srgbClr val="FFFFFF"/>
          </a:solidFill>
          <a:ln w="19050">
            <a:solidFill>
              <a:schemeClr val="tx1"/>
            </a:solidFill>
          </a:ln>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808185"/>
                </a:solidFill>
                <a:effectLst/>
                <a:highlight>
                  <a:srgbClr val="FFFFFF"/>
                </a:highlight>
                <a:uLnTx/>
                <a:uFillTx/>
                <a:latin typeface="Times New Roman"/>
                <a:ea typeface="+mn-ea"/>
                <a:cs typeface="+mn-cs"/>
              </a:rPr>
              <a:t>Knowledge graphs have reached the </a:t>
            </a:r>
            <a:r>
              <a:rPr kumimoji="0" lang="en-US" sz="1600" b="1" i="0" u="none" strike="noStrike" kern="1200" cap="none" spc="0" normalizeH="0" baseline="0" noProof="0" dirty="0">
                <a:ln>
                  <a:noFill/>
                </a:ln>
                <a:solidFill>
                  <a:srgbClr val="808185"/>
                </a:solidFill>
                <a:effectLst/>
                <a:highlight>
                  <a:srgbClr val="FFFFFF"/>
                </a:highlight>
                <a:uLnTx/>
                <a:uFillTx/>
                <a:latin typeface="Times New Roman"/>
                <a:ea typeface="+mn-ea"/>
                <a:cs typeface="+mn-cs"/>
              </a:rPr>
              <a:t>«Slope of Enlightenment»</a:t>
            </a:r>
            <a:r>
              <a:rPr kumimoji="0" lang="en-US" sz="1600" b="0" i="0" u="none" strike="noStrike" kern="1200" cap="none" spc="0" normalizeH="0" baseline="0" noProof="0" dirty="0">
                <a:ln>
                  <a:noFill/>
                </a:ln>
                <a:solidFill>
                  <a:srgbClr val="808185"/>
                </a:solidFill>
                <a:effectLst/>
                <a:highlight>
                  <a:srgbClr val="FFFFFF"/>
                </a:highlight>
                <a:uLnTx/>
                <a:uFillTx/>
                <a:latin typeface="Times New Roman"/>
                <a:ea typeface="+mn-ea"/>
                <a:cs typeface="+mn-cs"/>
              </a:rPr>
              <a:t> phase in the 2024 Gartner Hype Cycle for Artificial Intelligence. This phase indicates that the technology is becoming more widely understood and adopted, with real-world benefits and implementations becoming clearer. As knowledge graphs mature, they offer practical applications that drive significant value for businesses.</a:t>
            </a:r>
            <a:endParaRPr kumimoji="0" lang="fi-FI" sz="1600" b="0" i="1" u="none" strike="noStrike" kern="1200" cap="none" spc="0" normalizeH="0" baseline="0" noProof="0" dirty="0">
              <a:ln>
                <a:noFill/>
              </a:ln>
              <a:solidFill>
                <a:srgbClr val="333333"/>
              </a:solidFill>
              <a:effectLst/>
              <a:uLnTx/>
              <a:uFillTx/>
              <a:latin typeface="Times New Roman"/>
              <a:ea typeface="+mn-ea"/>
              <a:cs typeface="+mn-cs"/>
            </a:endParaRPr>
          </a:p>
        </p:txBody>
      </p:sp>
      <p:grpSp>
        <p:nvGrpSpPr>
          <p:cNvPr id="23" name="Group 22">
            <a:extLst>
              <a:ext uri="{FF2B5EF4-FFF2-40B4-BE49-F238E27FC236}">
                <a16:creationId xmlns:a16="http://schemas.microsoft.com/office/drawing/2014/main" id="{1FBE615A-4AB4-E71E-038B-D1C20CF14BCD}"/>
              </a:ext>
            </a:extLst>
          </p:cNvPr>
          <p:cNvGrpSpPr/>
          <p:nvPr/>
        </p:nvGrpSpPr>
        <p:grpSpPr>
          <a:xfrm>
            <a:off x="41138" y="1652552"/>
            <a:ext cx="4724764" cy="2866005"/>
            <a:chOff x="41138" y="1652552"/>
            <a:chExt cx="4724764" cy="2866005"/>
          </a:xfrm>
          <a:solidFill>
            <a:schemeClr val="bg1"/>
          </a:solidFill>
        </p:grpSpPr>
        <p:grpSp>
          <p:nvGrpSpPr>
            <p:cNvPr id="13" name="Group 12">
              <a:extLst>
                <a:ext uri="{FF2B5EF4-FFF2-40B4-BE49-F238E27FC236}">
                  <a16:creationId xmlns:a16="http://schemas.microsoft.com/office/drawing/2014/main" id="{43F70B28-5B77-DB34-47CC-74BD8D529EA2}"/>
                </a:ext>
              </a:extLst>
            </p:cNvPr>
            <p:cNvGrpSpPr/>
            <p:nvPr/>
          </p:nvGrpSpPr>
          <p:grpSpPr>
            <a:xfrm>
              <a:off x="41138" y="1652552"/>
              <a:ext cx="4724764" cy="2866005"/>
              <a:chOff x="-36512" y="3861048"/>
              <a:chExt cx="5040560" cy="3000677"/>
            </a:xfrm>
            <a:grpFill/>
          </p:grpSpPr>
          <p:pic>
            <p:nvPicPr>
              <p:cNvPr id="3" name="Picture 2">
                <a:extLst>
                  <a:ext uri="{FF2B5EF4-FFF2-40B4-BE49-F238E27FC236}">
                    <a16:creationId xmlns:a16="http://schemas.microsoft.com/office/drawing/2014/main" id="{73250D33-E67C-5152-CF98-E8C50C22E862}"/>
                  </a:ext>
                </a:extLst>
              </p:cNvPr>
              <p:cNvPicPr>
                <a:picLocks noChangeAspect="1"/>
              </p:cNvPicPr>
              <p:nvPr/>
            </p:nvPicPr>
            <p:blipFill>
              <a:blip r:embed="rId4"/>
              <a:stretch>
                <a:fillRect/>
              </a:stretch>
            </p:blipFill>
            <p:spPr>
              <a:xfrm>
                <a:off x="-36512" y="3861048"/>
                <a:ext cx="4907519" cy="2769053"/>
              </a:xfrm>
              <a:prstGeom prst="rect">
                <a:avLst/>
              </a:prstGeom>
              <a:grpFill/>
            </p:spPr>
          </p:pic>
          <p:sp>
            <p:nvSpPr>
              <p:cNvPr id="5" name="TextBox 4">
                <a:extLst>
                  <a:ext uri="{FF2B5EF4-FFF2-40B4-BE49-F238E27FC236}">
                    <a16:creationId xmlns:a16="http://schemas.microsoft.com/office/drawing/2014/main" id="{D663B050-3F37-B01B-5582-4A04B19578AB}"/>
                  </a:ext>
                </a:extLst>
              </p:cNvPr>
              <p:cNvSpPr txBox="1"/>
              <p:nvPr/>
            </p:nvSpPr>
            <p:spPr>
              <a:xfrm>
                <a:off x="-36512" y="6571710"/>
                <a:ext cx="5040560" cy="290015"/>
              </a:xfrm>
              <a:prstGeom prst="rect">
                <a:avLst/>
              </a:prstGeom>
              <a:grp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200" b="0" i="0" u="none" strike="noStrike" kern="1200" cap="none" spc="0" normalizeH="0" baseline="0" noProof="0" dirty="0">
                    <a:ln>
                      <a:noFill/>
                    </a:ln>
                    <a:solidFill>
                      <a:srgbClr val="333333"/>
                    </a:solidFill>
                    <a:effectLst/>
                    <a:highlight>
                      <a:srgbClr val="FFFFFF"/>
                    </a:highlight>
                    <a:uLnTx/>
                    <a:uFillTx/>
                    <a:latin typeface="Times New Roman"/>
                    <a:ea typeface="+mn-ea"/>
                    <a:cs typeface="+mn-cs"/>
                  </a:rPr>
                  <a:t>Svetlana Sicular, Research VP, AI at Gartner Linkedin Post</a:t>
                </a:r>
                <a:endParaRPr kumimoji="0" lang="fi-FI" sz="1200" b="0" i="0" u="none" strike="noStrike" kern="1200" cap="none" spc="0" normalizeH="0" baseline="0" noProof="0" dirty="0">
                  <a:ln>
                    <a:noFill/>
                  </a:ln>
                  <a:solidFill>
                    <a:srgbClr val="333333"/>
                  </a:solidFill>
                  <a:effectLst/>
                  <a:uLnTx/>
                  <a:uFillTx/>
                  <a:latin typeface="Times New Roman"/>
                  <a:ea typeface="+mn-ea"/>
                  <a:cs typeface="+mn-cs"/>
                </a:endParaRPr>
              </a:p>
            </p:txBody>
          </p:sp>
        </p:grpSp>
        <p:sp>
          <p:nvSpPr>
            <p:cNvPr id="21" name="Arrow: Down 20">
              <a:extLst>
                <a:ext uri="{FF2B5EF4-FFF2-40B4-BE49-F238E27FC236}">
                  <a16:creationId xmlns:a16="http://schemas.microsoft.com/office/drawing/2014/main" id="{6912AF2C-B98D-5B15-4A6E-65E669E75AC7}"/>
                </a:ext>
              </a:extLst>
            </p:cNvPr>
            <p:cNvSpPr/>
            <p:nvPr/>
          </p:nvSpPr>
          <p:spPr bwMode="auto">
            <a:xfrm rot="706613">
              <a:off x="2779238" y="2833126"/>
              <a:ext cx="144017" cy="792088"/>
            </a:xfrm>
            <a:prstGeom prst="downArrow">
              <a:avLst>
                <a:gd name="adj1" fmla="val 50000"/>
                <a:gd name="adj2" fmla="val 88403"/>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sp>
          <p:nvSpPr>
            <p:cNvPr id="22" name="Arrow: Down 21">
              <a:extLst>
                <a:ext uri="{FF2B5EF4-FFF2-40B4-BE49-F238E27FC236}">
                  <a16:creationId xmlns:a16="http://schemas.microsoft.com/office/drawing/2014/main" id="{4EF64947-CADF-31AE-17D9-3CE31B77176B}"/>
                </a:ext>
              </a:extLst>
            </p:cNvPr>
            <p:cNvSpPr/>
            <p:nvPr/>
          </p:nvSpPr>
          <p:spPr bwMode="auto">
            <a:xfrm rot="5043919">
              <a:off x="2620771" y="2070986"/>
              <a:ext cx="144017" cy="792088"/>
            </a:xfrm>
            <a:prstGeom prst="downArrow">
              <a:avLst>
                <a:gd name="adj1" fmla="val 50000"/>
                <a:gd name="adj2" fmla="val 88403"/>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grpSp>
        <p:nvGrpSpPr>
          <p:cNvPr id="28" name="Group 27">
            <a:extLst>
              <a:ext uri="{FF2B5EF4-FFF2-40B4-BE49-F238E27FC236}">
                <a16:creationId xmlns:a16="http://schemas.microsoft.com/office/drawing/2014/main" id="{A8106F54-C97D-1903-564A-F3BDC6CA6CD5}"/>
              </a:ext>
            </a:extLst>
          </p:cNvPr>
          <p:cNvGrpSpPr/>
          <p:nvPr/>
        </p:nvGrpSpPr>
        <p:grpSpPr>
          <a:xfrm>
            <a:off x="4640983" y="3163347"/>
            <a:ext cx="4427984" cy="3550933"/>
            <a:chOff x="4640983" y="3251578"/>
            <a:chExt cx="4427984" cy="3550933"/>
          </a:xfrm>
        </p:grpSpPr>
        <p:grpSp>
          <p:nvGrpSpPr>
            <p:cNvPr id="18" name="Group 17">
              <a:extLst>
                <a:ext uri="{FF2B5EF4-FFF2-40B4-BE49-F238E27FC236}">
                  <a16:creationId xmlns:a16="http://schemas.microsoft.com/office/drawing/2014/main" id="{12921A09-ADDA-C591-B5EC-F1F5C478B849}"/>
                </a:ext>
              </a:extLst>
            </p:cNvPr>
            <p:cNvGrpSpPr/>
            <p:nvPr/>
          </p:nvGrpSpPr>
          <p:grpSpPr>
            <a:xfrm>
              <a:off x="4640983" y="3251578"/>
              <a:ext cx="4427984" cy="3550933"/>
              <a:chOff x="4699975" y="3140968"/>
              <a:chExt cx="4427984" cy="3550933"/>
            </a:xfrm>
          </p:grpSpPr>
          <p:sp>
            <p:nvSpPr>
              <p:cNvPr id="11" name="TextBox 10">
                <a:extLst>
                  <a:ext uri="{FF2B5EF4-FFF2-40B4-BE49-F238E27FC236}">
                    <a16:creationId xmlns:a16="http://schemas.microsoft.com/office/drawing/2014/main" id="{B807AAF6-57EC-2CD8-EDBE-DC99C4F51D50}"/>
                  </a:ext>
                </a:extLst>
              </p:cNvPr>
              <p:cNvSpPr txBox="1"/>
              <p:nvPr/>
            </p:nvSpPr>
            <p:spPr>
              <a:xfrm>
                <a:off x="4699975" y="5332105"/>
                <a:ext cx="4427984" cy="707886"/>
              </a:xfrm>
              <a:prstGeom prst="rect">
                <a:avLst/>
              </a:prstGeom>
              <a:solidFill>
                <a:srgbClr val="FFFFFF"/>
              </a:solidFill>
              <a:ln w="19050">
                <a:solidFill>
                  <a:schemeClr val="tx1"/>
                </a:solidFill>
              </a:ln>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0000"/>
                    </a:solidFill>
                    <a:effectLst/>
                    <a:highlight>
                      <a:srgbClr val="FFFFFF"/>
                    </a:highlight>
                    <a:uLnTx/>
                    <a:uFillTx/>
                    <a:latin typeface="Times New Roman"/>
                    <a:ea typeface="+mn-ea"/>
                    <a:cs typeface="+mn-cs"/>
                  </a:rPr>
                  <a:t>Cypher</a:t>
                </a:r>
                <a:r>
                  <a:rPr kumimoji="0" lang="en-US" sz="1000" b="0" i="0" u="none" strike="noStrike" kern="1200" cap="none" spc="0" normalizeH="0" baseline="0" noProof="0" dirty="0">
                    <a:ln>
                      <a:noFill/>
                    </a:ln>
                    <a:solidFill>
                      <a:srgbClr val="5E636A"/>
                    </a:solidFill>
                    <a:effectLst/>
                    <a:highlight>
                      <a:srgbClr val="FFFFFF"/>
                    </a:highlight>
                    <a:uLnTx/>
                    <a:uFillTx/>
                    <a:latin typeface="Times New Roman"/>
                    <a:ea typeface="+mn-ea"/>
                    <a:cs typeface="+mn-cs"/>
                  </a:rPr>
                  <a:t> is Neo4j’s graph query language that lets you retrieve data from the graph. It is like SQL for graphs and was inspired by SQL, so it lets you focus on what data you want out of the graph (not how to get it). It is the easiest graph language to learn by far because of its similarity to other languages and intuitiveness.</a:t>
                </a:r>
                <a:endParaRPr kumimoji="0" lang="fi-FI" sz="1000" b="0" i="1" u="none" strike="noStrike" kern="1200" cap="none" spc="0" normalizeH="0" baseline="0" noProof="0" dirty="0">
                  <a:ln>
                    <a:noFill/>
                  </a:ln>
                  <a:solidFill>
                    <a:srgbClr val="333333"/>
                  </a:solidFill>
                  <a:effectLst/>
                  <a:uLnTx/>
                  <a:uFillTx/>
                  <a:latin typeface="Times New Roman"/>
                  <a:ea typeface="+mn-ea"/>
                  <a:cs typeface="+mn-cs"/>
                </a:endParaRPr>
              </a:p>
            </p:txBody>
          </p:sp>
          <p:pic>
            <p:nvPicPr>
              <p:cNvPr id="7172" name="Picture 4">
                <a:extLst>
                  <a:ext uri="{FF2B5EF4-FFF2-40B4-BE49-F238E27FC236}">
                    <a16:creationId xmlns:a16="http://schemas.microsoft.com/office/drawing/2014/main" id="{57074A4C-BD08-DF02-0E12-ED9CD86F22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0383" y="3140968"/>
                <a:ext cx="4406664" cy="223224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14ABCCC-F44A-80B8-09DC-18B3CB7F0D05}"/>
                  </a:ext>
                </a:extLst>
              </p:cNvPr>
              <p:cNvSpPr txBox="1"/>
              <p:nvPr/>
            </p:nvSpPr>
            <p:spPr>
              <a:xfrm>
                <a:off x="4699975" y="6045570"/>
                <a:ext cx="4427072" cy="646331"/>
              </a:xfrm>
              <a:prstGeom prst="rect">
                <a:avLst/>
              </a:prstGeom>
              <a:solidFill>
                <a:srgbClr val="FFFFFF"/>
              </a:solidFill>
              <a:ln w="19050">
                <a:solidFill>
                  <a:schemeClr val="tx1"/>
                </a:solidFill>
              </a:ln>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Times New Roman"/>
                    <a:ea typeface="+mn-ea"/>
                    <a:cs typeface="+mn-cs"/>
                  </a:rPr>
                  <a:t>SPARQL</a:t>
                </a:r>
                <a:r>
                  <a:rPr kumimoji="0" lang="en-US" sz="1200" b="0" i="0" u="none" strike="noStrike" kern="1200" cap="none" spc="0" normalizeH="0" baseline="0" noProof="0" dirty="0">
                    <a:ln>
                      <a:noFill/>
                    </a:ln>
                    <a:solidFill>
                      <a:srgbClr val="040C28"/>
                    </a:solidFill>
                    <a:effectLst/>
                    <a:uLnTx/>
                    <a:uFillTx/>
                    <a:latin typeface="Times New Roman"/>
                    <a:ea typeface="+mn-ea"/>
                    <a:cs typeface="+mn-cs"/>
                  </a:rPr>
                  <a:t> is the query language for accessing data in the Resource Description Framework (RDF).</a:t>
                </a:r>
                <a:r>
                  <a:rPr kumimoji="0" lang="en-US" sz="1200" b="0" i="0" u="none" strike="noStrike" kern="1200" cap="none" spc="0" normalizeH="0" baseline="0" noProof="0" dirty="0">
                    <a:ln>
                      <a:noFill/>
                    </a:ln>
                    <a:solidFill>
                      <a:srgbClr val="1F1F1F"/>
                    </a:solidFill>
                    <a:effectLst/>
                    <a:highlight>
                      <a:srgbClr val="FFFFFF"/>
                    </a:highlight>
                    <a:uLnTx/>
                    <a:uFillTx/>
                    <a:latin typeface="Times New Roman"/>
                    <a:ea typeface="+mn-ea"/>
                    <a:cs typeface="+mn-cs"/>
                  </a:rPr>
                  <a:t> </a:t>
                </a:r>
                <a:r>
                  <a:rPr kumimoji="0" lang="en-US" sz="1200" b="0" i="0" u="none" strike="noStrike" kern="1200" cap="none" spc="0" normalizeH="0" baseline="0" noProof="0" dirty="0">
                    <a:ln>
                      <a:noFill/>
                    </a:ln>
                    <a:solidFill>
                      <a:srgbClr val="040C28"/>
                    </a:solidFill>
                    <a:effectLst/>
                    <a:uLnTx/>
                    <a:uFillTx/>
                    <a:latin typeface="Times New Roman"/>
                    <a:ea typeface="+mn-ea"/>
                    <a:cs typeface="+mn-cs"/>
                  </a:rPr>
                  <a:t>Cypher is the corresponding language for the data represented in property graphs</a:t>
                </a:r>
                <a:r>
                  <a:rPr kumimoji="0" lang="en-US" sz="1200" b="0" i="0" u="none" strike="noStrike" kern="1200" cap="none" spc="0" normalizeH="0" baseline="0" noProof="0" dirty="0">
                    <a:ln>
                      <a:noFill/>
                    </a:ln>
                    <a:solidFill>
                      <a:srgbClr val="1F1F1F"/>
                    </a:solidFill>
                    <a:effectLst/>
                    <a:highlight>
                      <a:srgbClr val="FFFFFF"/>
                    </a:highlight>
                    <a:uLnTx/>
                    <a:uFillTx/>
                    <a:latin typeface="Times New Roman"/>
                    <a:ea typeface="+mn-ea"/>
                    <a:cs typeface="+mn-cs"/>
                  </a:rPr>
                  <a:t>.</a:t>
                </a:r>
                <a:endParaRPr kumimoji="0" lang="fi-FI" sz="1200" b="0" i="1" u="none" strike="noStrike" kern="1200" cap="none" spc="0" normalizeH="0" baseline="0" noProof="0" dirty="0">
                  <a:ln>
                    <a:noFill/>
                  </a:ln>
                  <a:solidFill>
                    <a:srgbClr val="333333"/>
                  </a:solidFill>
                  <a:effectLst/>
                  <a:uLnTx/>
                  <a:uFillTx/>
                  <a:latin typeface="Times New Roman"/>
                  <a:ea typeface="+mn-ea"/>
                  <a:cs typeface="+mn-cs"/>
                </a:endParaRPr>
              </a:p>
            </p:txBody>
          </p:sp>
        </p:grpSp>
        <p:sp>
          <p:nvSpPr>
            <p:cNvPr id="25" name="TextBox 24">
              <a:extLst>
                <a:ext uri="{FF2B5EF4-FFF2-40B4-BE49-F238E27FC236}">
                  <a16:creationId xmlns:a16="http://schemas.microsoft.com/office/drawing/2014/main" id="{03F5B296-D680-E49D-3DF9-EEB04131E1AA}"/>
                </a:ext>
              </a:extLst>
            </p:cNvPr>
            <p:cNvSpPr txBox="1"/>
            <p:nvPr/>
          </p:nvSpPr>
          <p:spPr>
            <a:xfrm>
              <a:off x="4765902" y="4501817"/>
              <a:ext cx="1010924" cy="707886"/>
            </a:xfrm>
            <a:prstGeom prst="rect">
              <a:avLst/>
            </a:prstGeom>
            <a:noFill/>
            <a:ln w="19050">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808185"/>
                  </a:solidFill>
                  <a:effectLst/>
                  <a:highlight>
                    <a:srgbClr val="FFFFFF"/>
                  </a:highlight>
                  <a:uLnTx/>
                  <a:uFillTx/>
                  <a:latin typeface="Times New Roman"/>
                  <a:ea typeface="+mn-ea"/>
                  <a:cs typeface="+mn-cs"/>
                </a:rPr>
                <a:t>Text2Cypher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808185"/>
                  </a:solidFill>
                  <a:effectLst/>
                  <a:highlight>
                    <a:srgbClr val="FFFFFF"/>
                  </a:highlight>
                  <a:uLnTx/>
                  <a:uFillTx/>
                  <a:latin typeface="Times New Roman"/>
                  <a:ea typeface="+mn-ea"/>
                  <a:cs typeface="+mn-cs"/>
                </a:rPr>
                <a:t>(it could be also Text2SPARQL) transformation</a:t>
              </a:r>
            </a:p>
          </p:txBody>
        </p:sp>
        <p:sp>
          <p:nvSpPr>
            <p:cNvPr id="27" name="TextBox 26">
              <a:extLst>
                <a:ext uri="{FF2B5EF4-FFF2-40B4-BE49-F238E27FC236}">
                  <a16:creationId xmlns:a16="http://schemas.microsoft.com/office/drawing/2014/main" id="{20A06E4A-35BA-0B67-0057-CA7EA0A34A8C}"/>
                </a:ext>
              </a:extLst>
            </p:cNvPr>
            <p:cNvSpPr txBox="1"/>
            <p:nvPr/>
          </p:nvSpPr>
          <p:spPr>
            <a:xfrm>
              <a:off x="6948264" y="4608929"/>
              <a:ext cx="1999473" cy="553998"/>
            </a:xfrm>
            <a:prstGeom prst="rect">
              <a:avLst/>
            </a:prstGeom>
            <a:noFill/>
            <a:ln w="19050">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000" b="0" i="0" u="none" strike="noStrike" kern="1200" cap="none" spc="0" normalizeH="0" baseline="0" noProof="0" dirty="0">
                  <a:ln>
                    <a:noFill/>
                  </a:ln>
                  <a:solidFill>
                    <a:srgbClr val="333333"/>
                  </a:solidFill>
                  <a:effectLst/>
                  <a:uLnTx/>
                  <a:uFillTx/>
                  <a:latin typeface="Times New Roman" pitchFamily="18" charset="0"/>
                  <a:ea typeface="+mn-ea"/>
                  <a:cs typeface="+mn-cs"/>
                  <a:hlinkClick r:id="rId6"/>
                </a:rPr>
                <a:t>https://neo4j.com/labs/neodash/2.4/user-guide/extensions/natural-language-queries/</a:t>
              </a:r>
              <a:r>
                <a:rPr kumimoji="0" lang="fi-FI" sz="1000" b="0" i="0" u="none" strike="noStrike" kern="1200" cap="none" spc="0" normalizeH="0" baseline="0" noProof="0" dirty="0">
                  <a:ln>
                    <a:noFill/>
                  </a:ln>
                  <a:solidFill>
                    <a:srgbClr val="333333"/>
                  </a:solidFill>
                  <a:effectLst/>
                  <a:uLnTx/>
                  <a:uFillTx/>
                  <a:latin typeface="Times New Roman" pitchFamily="18" charset="0"/>
                  <a:ea typeface="+mn-ea"/>
                  <a:cs typeface="+mn-cs"/>
                </a:rPr>
                <a:t> </a:t>
              </a:r>
            </a:p>
          </p:txBody>
        </p:sp>
      </p:grpSp>
      <p:sp>
        <p:nvSpPr>
          <p:cNvPr id="15" name="TextBox 14">
            <a:extLst>
              <a:ext uri="{FF2B5EF4-FFF2-40B4-BE49-F238E27FC236}">
                <a16:creationId xmlns:a16="http://schemas.microsoft.com/office/drawing/2014/main" id="{37488235-7C9F-4BF7-88BB-22FAB37E5E85}"/>
              </a:ext>
            </a:extLst>
          </p:cNvPr>
          <p:cNvSpPr txBox="1"/>
          <p:nvPr/>
        </p:nvSpPr>
        <p:spPr>
          <a:xfrm>
            <a:off x="-1293" y="35514"/>
            <a:ext cx="3637190" cy="1077218"/>
          </a:xfrm>
          <a:prstGeom prst="rect">
            <a:avLst/>
          </a:prstGeom>
          <a:solidFill>
            <a:srgbClr val="E1E8E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333333"/>
                </a:solidFill>
                <a:effectLst/>
                <a:uLnTx/>
                <a:uFillTx/>
                <a:latin typeface="Times New Roman"/>
                <a:ea typeface="+mn-ea"/>
                <a:cs typeface="+mn-cs"/>
              </a:rPr>
              <a:t>Knowledge Graphs and Generative AI</a:t>
            </a:r>
          </a:p>
        </p:txBody>
      </p:sp>
    </p:spTree>
    <p:extLst>
      <p:ext uri="{BB962C8B-B14F-4D97-AF65-F5344CB8AC3E}">
        <p14:creationId xmlns:p14="http://schemas.microsoft.com/office/powerpoint/2010/main" val="2141488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E62CCBA-1884-F53B-8E1F-9C57D3AFEEB8}"/>
              </a:ext>
            </a:extLst>
          </p:cNvPr>
          <p:cNvGrpSpPr/>
          <p:nvPr/>
        </p:nvGrpSpPr>
        <p:grpSpPr>
          <a:xfrm>
            <a:off x="2339752" y="3125107"/>
            <a:ext cx="5976664" cy="3601760"/>
            <a:chOff x="1403649" y="2684805"/>
            <a:chExt cx="5976664" cy="3905110"/>
          </a:xfrm>
        </p:grpSpPr>
        <p:pic>
          <p:nvPicPr>
            <p:cNvPr id="3" name="Picture 2">
              <a:hlinkClick r:id="rId2"/>
              <a:extLst>
                <a:ext uri="{FF2B5EF4-FFF2-40B4-BE49-F238E27FC236}">
                  <a16:creationId xmlns:a16="http://schemas.microsoft.com/office/drawing/2014/main" id="{85EE7444-6E2A-3ACF-7B86-0C189323C5FB}"/>
                </a:ext>
              </a:extLst>
            </p:cNvPr>
            <p:cNvPicPr>
              <a:picLocks noChangeAspect="1"/>
            </p:cNvPicPr>
            <p:nvPr/>
          </p:nvPicPr>
          <p:blipFill>
            <a:blip r:embed="rId3"/>
            <a:stretch>
              <a:fillRect/>
            </a:stretch>
          </p:blipFill>
          <p:spPr>
            <a:xfrm>
              <a:off x="1403649" y="2684805"/>
              <a:ext cx="5976664" cy="3166445"/>
            </a:xfrm>
            <a:prstGeom prst="rect">
              <a:avLst/>
            </a:prstGeom>
            <a:ln w="19050">
              <a:solidFill>
                <a:schemeClr val="tx1"/>
              </a:solidFill>
            </a:ln>
          </p:spPr>
        </p:pic>
        <p:sp>
          <p:nvSpPr>
            <p:cNvPr id="5" name="TextBox 4">
              <a:extLst>
                <a:ext uri="{FF2B5EF4-FFF2-40B4-BE49-F238E27FC236}">
                  <a16:creationId xmlns:a16="http://schemas.microsoft.com/office/drawing/2014/main" id="{D358022A-C9E2-034B-C857-F3A208585C8B}"/>
                </a:ext>
              </a:extLst>
            </p:cNvPr>
            <p:cNvSpPr txBox="1"/>
            <p:nvPr/>
          </p:nvSpPr>
          <p:spPr>
            <a:xfrm>
              <a:off x="1403649" y="5851251"/>
              <a:ext cx="5976664" cy="738664"/>
            </a:xfrm>
            <a:prstGeom prst="rect">
              <a:avLst/>
            </a:prstGeom>
            <a:solidFill>
              <a:srgbClr val="FFFFFF"/>
            </a:solidFill>
            <a:ln w="19050">
              <a:solidFill>
                <a:schemeClr val="tx1"/>
              </a:solidFill>
            </a:ln>
          </p:spPr>
          <p:txBody>
            <a:bodyPr wrap="square">
              <a:spAutoFit/>
            </a:bodyPr>
            <a:lstStyle/>
            <a:p>
              <a:pPr algn="just"/>
              <a:r>
                <a:rPr lang="en-US" sz="1400" b="0" i="0" dirty="0">
                  <a:solidFill>
                    <a:srgbClr val="202122"/>
                  </a:solidFill>
                  <a:effectLst/>
                  <a:latin typeface="Arial" panose="020B0604020202020204" pitchFamily="34" charset="0"/>
                </a:rPr>
                <a:t>Two hypothetical knowledge graphs representing disparate topics contain a node that corresponds to the same entity in the real world. Entity alignment is the process of identifying such nodes across multiple graphs.</a:t>
              </a:r>
              <a:endParaRPr lang="fi-FI" sz="1400" dirty="0"/>
            </a:p>
          </p:txBody>
        </p:sp>
      </p:grpSp>
      <p:sp>
        <p:nvSpPr>
          <p:cNvPr id="8" name="TextBox 7">
            <a:extLst>
              <a:ext uri="{FF2B5EF4-FFF2-40B4-BE49-F238E27FC236}">
                <a16:creationId xmlns:a16="http://schemas.microsoft.com/office/drawing/2014/main" id="{E8A7D2C3-FC8E-D88C-77B1-8648CEFC1B9F}"/>
              </a:ext>
            </a:extLst>
          </p:cNvPr>
          <p:cNvSpPr txBox="1"/>
          <p:nvPr/>
        </p:nvSpPr>
        <p:spPr>
          <a:xfrm>
            <a:off x="143508" y="1292020"/>
            <a:ext cx="9000492" cy="2062103"/>
          </a:xfrm>
          <a:prstGeom prst="rect">
            <a:avLst/>
          </a:prstGeom>
          <a:noFill/>
        </p:spPr>
        <p:txBody>
          <a:bodyPr wrap="square">
            <a:spAutoFit/>
          </a:bodyPr>
          <a:lstStyle/>
          <a:p>
            <a:r>
              <a:rPr lang="en-US" sz="1600" b="1" noProof="0" dirty="0"/>
              <a:t>Coreference </a:t>
            </a:r>
            <a:r>
              <a:rPr lang="en-US" sz="1600" i="0" u="sng" dirty="0"/>
              <a:t>problem</a:t>
            </a:r>
            <a:r>
              <a:rPr lang="en-US" sz="1600" i="0" dirty="0"/>
              <a:t>:</a:t>
            </a:r>
            <a:r>
              <a:rPr lang="en-US" sz="1600" i="0" noProof="0" dirty="0"/>
              <a:t> In natural language and structured data, the same person, object, or concept might be referred to by different names, pronouns, or phrases (e.g., “Arnold S.” vs. “Schwarzenegger” (see figure)). This makes it difficult to connect information correctly within or across knowledge graphs. </a:t>
            </a:r>
          </a:p>
          <a:p>
            <a:endParaRPr lang="en-US" sz="1600" i="0" noProof="0" dirty="0"/>
          </a:p>
          <a:p>
            <a:r>
              <a:rPr lang="en-US" sz="1600" b="1" noProof="0" dirty="0"/>
              <a:t>Entity alignment</a:t>
            </a:r>
            <a:r>
              <a:rPr lang="en-US" sz="1600" i="0" noProof="0" dirty="0"/>
              <a:t> as the </a:t>
            </a:r>
            <a:r>
              <a:rPr lang="en-US" sz="1600" i="0" u="sng" noProof="0" dirty="0"/>
              <a:t>solution</a:t>
            </a:r>
            <a:r>
              <a:rPr lang="en-US" sz="1600" i="0" noProof="0" dirty="0"/>
              <a:t>: Entity alignment is the process of matching and merging entities that represent the same real-world concept but appear in different datasets or parts of a knowledge graph.</a:t>
            </a:r>
          </a:p>
        </p:txBody>
      </p:sp>
      <p:sp>
        <p:nvSpPr>
          <p:cNvPr id="10" name="Rectangle 9">
            <a:extLst>
              <a:ext uri="{FF2B5EF4-FFF2-40B4-BE49-F238E27FC236}">
                <a16:creationId xmlns:a16="http://schemas.microsoft.com/office/drawing/2014/main" id="{F38B2DEA-92C2-1E6E-1E7D-275338F89032}"/>
              </a:ext>
            </a:extLst>
          </p:cNvPr>
          <p:cNvSpPr>
            <a:spLocks noChangeArrowheads="1"/>
          </p:cNvSpPr>
          <p:nvPr/>
        </p:nvSpPr>
        <p:spPr bwMode="auto">
          <a:xfrm>
            <a:off x="0" y="5314"/>
            <a:ext cx="9144000" cy="1327498"/>
          </a:xfrm>
          <a:prstGeom prst="rect">
            <a:avLst/>
          </a:prstGeom>
          <a:solidFill>
            <a:schemeClr val="bg1"/>
          </a:solidFill>
          <a:ln>
            <a:noFill/>
          </a:ln>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a:spcBef>
                <a:spcPct val="0"/>
              </a:spcBef>
              <a:buClrTx/>
              <a:buFontTx/>
              <a:buNone/>
            </a:pPr>
            <a:r>
              <a:rPr lang="en-US" altLang="en-US" b="1" i="0" dirty="0">
                <a:solidFill>
                  <a:srgbClr val="FF0000"/>
                </a:solidFill>
              </a:rPr>
              <a:t>Coreference</a:t>
            </a:r>
            <a:r>
              <a:rPr lang="en-US" altLang="en-US" i="0" dirty="0">
                <a:solidFill>
                  <a:schemeClr val="tx2"/>
                </a:solidFill>
              </a:rPr>
              <a:t> </a:t>
            </a:r>
            <a:r>
              <a:rPr lang="en-US" altLang="en-US" sz="2800" i="0" dirty="0">
                <a:solidFill>
                  <a:schemeClr val="tx2"/>
                </a:solidFill>
              </a:rPr>
              <a:t>– the key challenge for knowledge graphs;</a:t>
            </a:r>
          </a:p>
          <a:p>
            <a:pPr>
              <a:spcBef>
                <a:spcPct val="0"/>
              </a:spcBef>
              <a:buClrTx/>
              <a:buFontTx/>
              <a:buNone/>
            </a:pPr>
            <a:r>
              <a:rPr lang="en-US" altLang="en-US" b="1" i="0" dirty="0">
                <a:solidFill>
                  <a:srgbClr val="FF0000"/>
                </a:solidFill>
              </a:rPr>
              <a:t>Entity alignment </a:t>
            </a:r>
            <a:r>
              <a:rPr lang="en-US" altLang="en-US" sz="2800" i="0" dirty="0">
                <a:solidFill>
                  <a:schemeClr val="tx2"/>
                </a:solidFill>
              </a:rPr>
              <a:t>– the solution</a:t>
            </a:r>
          </a:p>
        </p:txBody>
      </p:sp>
    </p:spTree>
    <p:extLst>
      <p:ext uri="{BB962C8B-B14F-4D97-AF65-F5344CB8AC3E}">
        <p14:creationId xmlns:p14="http://schemas.microsoft.com/office/powerpoint/2010/main" val="886494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9144000" cy="1196752"/>
          </a:xfrm>
          <a:solidFill>
            <a:srgbClr val="FFFFFF"/>
          </a:solidFill>
        </p:spPr>
        <p:txBody>
          <a:bodyPr/>
          <a:lstStyle/>
          <a:p>
            <a:pPr eaLnBrk="1" hangingPunct="1">
              <a:defRPr/>
            </a:pPr>
            <a:r>
              <a:rPr lang="en-US" sz="3600" b="1" dirty="0">
                <a:solidFill>
                  <a:srgbClr val="006699"/>
                </a:solidFill>
                <a:effectLst>
                  <a:outerShdw blurRad="38100" dist="38100" dir="2700000" algn="tl">
                    <a:srgbClr val="C0C0C0"/>
                  </a:outerShdw>
                </a:effectLst>
                <a:latin typeface="Times New Roman" pitchFamily="18" charset="0"/>
              </a:rPr>
              <a:t>Now, let us start from the roots:</a:t>
            </a:r>
            <a:br>
              <a:rPr lang="en-US" sz="3600" b="1" dirty="0">
                <a:solidFill>
                  <a:srgbClr val="006699"/>
                </a:solidFill>
                <a:effectLst>
                  <a:outerShdw blurRad="38100" dist="38100" dir="2700000" algn="tl">
                    <a:srgbClr val="C0C0C0"/>
                  </a:outerShdw>
                </a:effectLst>
                <a:latin typeface="Times New Roman" pitchFamily="18" charset="0"/>
              </a:rPr>
            </a:br>
            <a:r>
              <a:rPr lang="en-US" sz="3600" b="1" dirty="0">
                <a:solidFill>
                  <a:srgbClr val="006699"/>
                </a:solidFill>
                <a:effectLst>
                  <a:outerShdw blurRad="38100" dist="38100" dir="2700000" algn="tl">
                    <a:srgbClr val="C0C0C0"/>
                  </a:outerShdw>
                </a:effectLst>
                <a:latin typeface="Times New Roman" pitchFamily="18" charset="0"/>
              </a:rPr>
              <a:t>Origin of the Semantic Web Approach</a:t>
            </a:r>
          </a:p>
        </p:txBody>
      </p:sp>
      <p:sp>
        <p:nvSpPr>
          <p:cNvPr id="89092" name="Rectangle 3"/>
          <p:cNvSpPr>
            <a:spLocks noGrp="1" noChangeArrowheads="1"/>
          </p:cNvSpPr>
          <p:nvPr>
            <p:ph type="body" sz="half" idx="1"/>
          </p:nvPr>
        </p:nvSpPr>
        <p:spPr>
          <a:xfrm>
            <a:off x="275761" y="1372692"/>
            <a:ext cx="8278813" cy="5184775"/>
          </a:xfrm>
        </p:spPr>
        <p:txBody>
          <a:bodyPr/>
          <a:lstStyle/>
          <a:p>
            <a:pPr algn="just" eaLnBrk="1" hangingPunct="1">
              <a:buFontTx/>
              <a:buNone/>
            </a:pPr>
            <a:r>
              <a:rPr lang="en-US" altLang="en-US" sz="2400" dirty="0">
                <a:latin typeface="Times New Roman" pitchFamily="18" charset="0"/>
              </a:rPr>
              <a:t>   “The Semantic Web is a vision: the idea of having data on the Web defined and linked in a way that it can be used by machines not just for display purposes, </a:t>
            </a:r>
          </a:p>
          <a:p>
            <a:pPr algn="just" eaLnBrk="1" hangingPunct="1">
              <a:buFontTx/>
              <a:buNone/>
            </a:pPr>
            <a:r>
              <a:rPr lang="en-US" altLang="en-US" sz="2400" dirty="0">
                <a:latin typeface="Times New Roman" pitchFamily="18" charset="0"/>
              </a:rPr>
              <a:t>    but for automation, integration and reuse </a:t>
            </a:r>
          </a:p>
          <a:p>
            <a:pPr algn="just" eaLnBrk="1" hangingPunct="1">
              <a:buFontTx/>
              <a:buNone/>
            </a:pPr>
            <a:r>
              <a:rPr lang="en-US" altLang="en-US" sz="2400" dirty="0">
                <a:latin typeface="Times New Roman" pitchFamily="18" charset="0"/>
              </a:rPr>
              <a:t>    of data across various applications”</a:t>
            </a:r>
          </a:p>
          <a:p>
            <a:pPr algn="just" eaLnBrk="1" hangingPunct="1">
              <a:buFontTx/>
              <a:buNone/>
            </a:pPr>
            <a:r>
              <a:rPr lang="en-US" altLang="en-US" sz="2400" dirty="0">
                <a:latin typeface="Times New Roman" pitchFamily="18" charset="0"/>
              </a:rPr>
              <a:t>                    </a:t>
            </a:r>
            <a:r>
              <a:rPr lang="en-US" altLang="en-US" sz="2000" dirty="0">
                <a:latin typeface="Tahoma" pitchFamily="34" charset="0"/>
              </a:rPr>
              <a:t>http://www.w3.org/sw/</a:t>
            </a:r>
          </a:p>
          <a:p>
            <a:pPr algn="just" eaLnBrk="1" hangingPunct="1">
              <a:buFontTx/>
              <a:buNone/>
            </a:pPr>
            <a:endParaRPr lang="en-US" altLang="en-US" dirty="0"/>
          </a:p>
          <a:p>
            <a:pPr algn="just" eaLnBrk="1" hangingPunct="1">
              <a:buFontTx/>
              <a:buNone/>
            </a:pPr>
            <a:endParaRPr lang="en-US" altLang="en-US" sz="2000" dirty="0">
              <a:latin typeface="Tahoma" pitchFamily="34" charset="0"/>
            </a:endParaRPr>
          </a:p>
          <a:p>
            <a:pPr algn="just" eaLnBrk="1" hangingPunct="1">
              <a:buFontTx/>
              <a:buNone/>
            </a:pPr>
            <a:r>
              <a:rPr lang="en-US" altLang="en-US" sz="2000" dirty="0">
                <a:latin typeface="Tahoma" pitchFamily="34" charset="0"/>
              </a:rPr>
              <a:t>    The Semantic Web is an initiative with the goal of extending the current Web and facilitating Web automation, universally accessible web resources, and the 'Web of Trust', providing a universally accessible platform that allows data to be shared and processed by automated tools as well as by people.</a:t>
            </a:r>
            <a:r>
              <a:rPr lang="en-US" altLang="en-US" sz="2000" dirty="0"/>
              <a:t> </a:t>
            </a:r>
          </a:p>
        </p:txBody>
      </p:sp>
      <p:graphicFrame>
        <p:nvGraphicFramePr>
          <p:cNvPr id="89093" name="Object 11"/>
          <p:cNvGraphicFramePr>
            <a:graphicFrameLocks noChangeAspect="1"/>
          </p:cNvGraphicFramePr>
          <p:nvPr>
            <p:extLst>
              <p:ext uri="{D42A27DB-BD31-4B8C-83A1-F6EECF244321}">
                <p14:modId xmlns:p14="http://schemas.microsoft.com/office/powerpoint/2010/main" val="2796137141"/>
              </p:ext>
            </p:extLst>
          </p:nvPr>
        </p:nvGraphicFramePr>
        <p:xfrm>
          <a:off x="5877297" y="2285163"/>
          <a:ext cx="2606675" cy="2376488"/>
        </p:xfrm>
        <a:graphic>
          <a:graphicData uri="http://schemas.openxmlformats.org/presentationml/2006/ole">
            <mc:AlternateContent xmlns:mc="http://schemas.openxmlformats.org/markup-compatibility/2006">
              <mc:Choice xmlns:v="urn:schemas-microsoft-com:vml" Requires="v">
                <p:oleObj name="Photo Editor Photo" r:id="rId2" imgW="1619476" imgH="1495634" progId="MSPhotoEd.3">
                  <p:embed/>
                </p:oleObj>
              </mc:Choice>
              <mc:Fallback>
                <p:oleObj name="Photo Editor Photo" r:id="rId2" imgW="1619476" imgH="1495634" progId="MSPhotoEd.3">
                  <p:embed/>
                  <p:pic>
                    <p:nvPicPr>
                      <p:cNvPr id="0"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297" y="2285163"/>
                        <a:ext cx="2606675" cy="237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89094" name="Picture 13" descr="W3C">
            <a:hlinkClick r:id="rId4"/>
          </p:cNvPr>
          <p:cNvPicPr>
            <a:picLocks noGrp="1" noChangeAspect="1" noChangeArrowheads="1"/>
          </p:cNvPicPr>
          <p:nvPr>
            <p:ph sz="half" idx="2"/>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755650" y="3500438"/>
            <a:ext cx="685800" cy="4572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p:cNvSpPr>
            <a:spLocks noChangeArrowheads="1"/>
          </p:cNvSpPr>
          <p:nvPr/>
        </p:nvSpPr>
        <p:spPr bwMode="auto">
          <a:xfrm>
            <a:off x="685800" y="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Clr>
                <a:schemeClr val="tx2"/>
              </a:buClr>
              <a:buSzPct val="150000"/>
              <a:buFontTx/>
              <a:buNone/>
            </a:pPr>
            <a:r>
              <a:rPr lang="en-GB" altLang="en-US" sz="3600" b="1">
                <a:solidFill>
                  <a:schemeClr val="accent2"/>
                </a:solidFill>
              </a:rPr>
              <a:t>Tim Berners-Lee's Vision of Semantic Web (IJCAI-01)</a:t>
            </a:r>
          </a:p>
        </p:txBody>
      </p:sp>
      <p:pic>
        <p:nvPicPr>
          <p:cNvPr id="90115" name="Picture 1027" descr="sweb-sta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2" y="1981200"/>
            <a:ext cx="6619875"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19300" y="908050"/>
            <a:ext cx="5792788"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Rectangle 1026"/>
          <p:cNvSpPr>
            <a:spLocks noChangeArrowheads="1"/>
          </p:cNvSpPr>
          <p:nvPr/>
        </p:nvSpPr>
        <p:spPr bwMode="auto">
          <a:xfrm>
            <a:off x="1116036" y="104849"/>
            <a:ext cx="7570787"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Clr>
                <a:schemeClr val="tx2"/>
              </a:buClr>
              <a:buSzPct val="150000"/>
              <a:buFontTx/>
              <a:buNone/>
            </a:pPr>
            <a:r>
              <a:rPr lang="en-GB" altLang="en-US" sz="3600" b="1">
                <a:solidFill>
                  <a:schemeClr val="accent2"/>
                </a:solidFill>
              </a:rPr>
              <a:t>Semantic Web Stack</a:t>
            </a:r>
          </a:p>
          <a:p>
            <a:pPr algn="ctr" eaLnBrk="1" hangingPunct="1">
              <a:spcBef>
                <a:spcPct val="0"/>
              </a:spcBef>
              <a:buClr>
                <a:schemeClr val="tx2"/>
              </a:buClr>
              <a:buSzPct val="150000"/>
              <a:buFontTx/>
              <a:buNone/>
            </a:pPr>
            <a:r>
              <a:rPr lang="en-GB" altLang="en-US" sz="2400" b="1">
                <a:solidFill>
                  <a:schemeClr val="accent2"/>
                </a:solidFill>
              </a:rPr>
              <a:t>(updated, W3C, 2006)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1409700" y="90488"/>
            <a:ext cx="7543800" cy="533400"/>
          </a:xfrm>
          <a:prstGeom prst="rect">
            <a:avLst/>
          </a:prstGeom>
          <a:noFill/>
          <a:ln w="9525">
            <a:noFill/>
            <a:miter lim="800000"/>
            <a:headEnd/>
            <a:tailEnd/>
          </a:ln>
        </p:spPr>
        <p:txBody>
          <a:bodyPr anchor="b"/>
          <a:lstStyle/>
          <a:p>
            <a:pPr algn="ctr">
              <a:defRPr/>
            </a:pPr>
            <a:r>
              <a:rPr lang="en-GB" sz="3600" b="1">
                <a:solidFill>
                  <a:srgbClr val="006699"/>
                </a:solidFill>
                <a:effectLst>
                  <a:outerShdw blurRad="38100" dist="38100" dir="2700000" algn="tl">
                    <a:srgbClr val="C0C0C0"/>
                  </a:outerShdw>
                </a:effectLst>
                <a:latin typeface="Times New Roman" pitchFamily="18" charset="0"/>
              </a:rPr>
              <a:t>Semantic Web: New “Users”  </a:t>
            </a:r>
          </a:p>
        </p:txBody>
      </p:sp>
      <p:graphicFrame>
        <p:nvGraphicFramePr>
          <p:cNvPr id="92163" name="Object 4"/>
          <p:cNvGraphicFramePr>
            <a:graphicFrameLocks noChangeAspect="1"/>
          </p:cNvGraphicFramePr>
          <p:nvPr/>
        </p:nvGraphicFramePr>
        <p:xfrm>
          <a:off x="762037" y="1447806"/>
          <a:ext cx="6119813" cy="4956175"/>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37" y="1447806"/>
                        <a:ext cx="6119813" cy="495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64" name="Text Box 5"/>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2165" name="Text Box 6"/>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2166" name="Line 7"/>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2167" name="Line 8"/>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400">
                <a:solidFill>
                  <a:schemeClr val="tx2"/>
                </a:solidFill>
              </a:rPr>
              <a:t>Semantic Web: Annotations</a:t>
            </a:r>
          </a:p>
        </p:txBody>
      </p:sp>
      <p:graphicFrame>
        <p:nvGraphicFramePr>
          <p:cNvPr id="93187"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188"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3189"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3190"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1"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2" name="AutoShape 8"/>
          <p:cNvSpPr>
            <a:spLocks noChangeArrowheads="1"/>
          </p:cNvSpPr>
          <p:nvPr/>
        </p:nvSpPr>
        <p:spPr bwMode="auto">
          <a:xfrm>
            <a:off x="6227800" y="4076700"/>
            <a:ext cx="2814637" cy="1873250"/>
          </a:xfrm>
          <a:prstGeom prst="wedgeRoundRectCallout">
            <a:avLst>
              <a:gd name="adj1" fmla="val -167088"/>
              <a:gd name="adj2" fmla="val -72880"/>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Semantic annotations are specific sort of metadata, which provides information about particular domain objects, values of their properties and relationships, in a machine-processable, formal and standardized way.</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400">
                <a:solidFill>
                  <a:schemeClr val="tx2"/>
                </a:solidFill>
              </a:rPr>
              <a:t>Semantic Web: Ontologies</a:t>
            </a:r>
          </a:p>
        </p:txBody>
      </p:sp>
      <p:graphicFrame>
        <p:nvGraphicFramePr>
          <p:cNvPr id="94211"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212"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4213"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4214"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15"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216" name="AutoShape 8"/>
          <p:cNvSpPr>
            <a:spLocks noChangeArrowheads="1"/>
          </p:cNvSpPr>
          <p:nvPr/>
        </p:nvSpPr>
        <p:spPr bwMode="auto">
          <a:xfrm>
            <a:off x="5795964" y="2852812"/>
            <a:ext cx="3167062" cy="3024187"/>
          </a:xfrm>
          <a:prstGeom prst="wedgeRoundRectCallout">
            <a:avLst>
              <a:gd name="adj1" fmla="val -90000"/>
              <a:gd name="adj2" fmla="val -24542"/>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zh-TW" sz="1400">
                <a:ea typeface="PMingLiU" pitchFamily="18" charset="-120"/>
              </a:rPr>
              <a:t>Ontologies make metadata interoperable and ready for efficient sharing and reuse. </a:t>
            </a:r>
            <a:r>
              <a:rPr lang="en-US" altLang="en-US" sz="1400">
                <a:solidFill>
                  <a:srgbClr val="000000"/>
                </a:solidFill>
              </a:rPr>
              <a:t>It provides shared and common understanding of a domain, that can be used both by people and machines.</a:t>
            </a:r>
            <a:r>
              <a:rPr lang="en-US" altLang="en-US" sz="1400"/>
              <a:t> Ontologies are used as a form of agreement-based knowledge representation about the world or some part of it and generally describe: domain individuals, classes, attributes, relations and events.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400">
                <a:solidFill>
                  <a:schemeClr val="tx2"/>
                </a:solidFill>
              </a:rPr>
              <a:t>Semantic Web: Rules</a:t>
            </a:r>
          </a:p>
        </p:txBody>
      </p:sp>
      <p:graphicFrame>
        <p:nvGraphicFramePr>
          <p:cNvPr id="95235"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236"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5237"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5238"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5239"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5240" name="AutoShape 8"/>
          <p:cNvSpPr>
            <a:spLocks noChangeArrowheads="1"/>
          </p:cNvSpPr>
          <p:nvPr/>
        </p:nvSpPr>
        <p:spPr bwMode="auto">
          <a:xfrm>
            <a:off x="4643475" y="3860800"/>
            <a:ext cx="4319587" cy="2808288"/>
          </a:xfrm>
          <a:prstGeom prst="wedgeRoundRectCallout">
            <a:avLst>
              <a:gd name="adj1" fmla="val -23833"/>
              <a:gd name="adj2" fmla="val -59046"/>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Logical support in form of </a:t>
            </a:r>
            <a:r>
              <a:rPr lang="en-US" altLang="en-US" sz="1400" i="1"/>
              <a:t>rules</a:t>
            </a:r>
            <a:r>
              <a:rPr lang="en-US" altLang="en-US" sz="1400"/>
              <a:t> is needed to infer implicit content, metadata and ontologies from the explicit ones. Rules are considered to be a major issue in the further development of the semantic web. On one hand, they can be used in ontology languages, in conjunction with or as an alternative to description logics. And on the other hand, they will act as a means to draw inferences, to configure systems, to express constraints, to specify policies, to react to events/changes, to transform data, to specify behavior of agents, etc. </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400">
                <a:solidFill>
                  <a:schemeClr val="tx2"/>
                </a:solidFill>
              </a:rPr>
              <a:t>Semantic Web: Languages</a:t>
            </a:r>
          </a:p>
        </p:txBody>
      </p:sp>
      <p:graphicFrame>
        <p:nvGraphicFramePr>
          <p:cNvPr id="96259"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260"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6261"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6262"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3"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4" name="AutoShape 8"/>
          <p:cNvSpPr>
            <a:spLocks noChangeArrowheads="1"/>
          </p:cNvSpPr>
          <p:nvPr/>
        </p:nvSpPr>
        <p:spPr bwMode="auto">
          <a:xfrm>
            <a:off x="4284663" y="4292600"/>
            <a:ext cx="4679950" cy="2160588"/>
          </a:xfrm>
          <a:prstGeom prst="wedgeRoundRectCallout">
            <a:avLst>
              <a:gd name="adj1" fmla="val -78153"/>
              <a:gd name="adj2" fmla="val -22963"/>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Languages are needed for machine-processable formal descriptions of: metadata (annotations) like e.g. RDF; ontologies like e.g. OWL.; rules like e.g. RuleML. The challenge is to provide a framework for specifying the syntax (e.g. XML) and semantics of all of these languages in a uniform and coherent way. The strategy is to translate the various languages into a common 'base' language (e.g. CL or Lbase) providing them with a single coherent model theory. </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400">
                <a:solidFill>
                  <a:schemeClr val="tx2"/>
                </a:solidFill>
              </a:rPr>
              <a:t>Semantic Web: Tools</a:t>
            </a:r>
          </a:p>
        </p:txBody>
      </p:sp>
      <p:graphicFrame>
        <p:nvGraphicFramePr>
          <p:cNvPr id="97283"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284"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7285"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7286"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7287"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7288" name="AutoShape 8"/>
          <p:cNvSpPr>
            <a:spLocks noChangeArrowheads="1"/>
          </p:cNvSpPr>
          <p:nvPr/>
        </p:nvSpPr>
        <p:spPr bwMode="auto">
          <a:xfrm>
            <a:off x="5435637" y="3933825"/>
            <a:ext cx="3529013" cy="1511300"/>
          </a:xfrm>
          <a:prstGeom prst="wedgeRoundRectCallout">
            <a:avLst>
              <a:gd name="adj1" fmla="val -71366"/>
              <a:gd name="adj2" fmla="val -4412"/>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User-friendly tools are needed for metadata manual creation (annotating content) or automated generation, for ontology engineering and validation, for knowledge acquisition (rules), for languages parsing and processing, etc. </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228600" y="101674"/>
            <a:ext cx="86868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3600">
                <a:solidFill>
                  <a:schemeClr val="tx2"/>
                </a:solidFill>
              </a:rPr>
              <a:t>Semantic Web: Applications and Services</a:t>
            </a:r>
          </a:p>
        </p:txBody>
      </p:sp>
      <p:graphicFrame>
        <p:nvGraphicFramePr>
          <p:cNvPr id="98307" name="Object 3"/>
          <p:cNvGraphicFramePr>
            <a:graphicFrameLocks noChangeAspect="1"/>
          </p:cNvGraphicFramePr>
          <p:nvPr/>
        </p:nvGraphicFramePr>
        <p:xfrm>
          <a:off x="539750" y="1447800"/>
          <a:ext cx="6342063" cy="5135563"/>
        </p:xfrm>
        <a:graphic>
          <a:graphicData uri="http://schemas.openxmlformats.org/presentationml/2006/ole">
            <mc:AlternateContent xmlns:mc="http://schemas.openxmlformats.org/markup-compatibility/2006">
              <mc:Choice xmlns:v="urn:schemas-microsoft-com:vml" Requires="v">
                <p:oleObj name="Picture" r:id="rId2" imgW="7057644" imgH="5715000" progId="Word.Picture.8">
                  <p:embed/>
                </p:oleObj>
              </mc:Choice>
              <mc:Fallback>
                <p:oleObj name="Picture" r:id="rId2" imgW="7057644" imgH="5715000"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447800"/>
                        <a:ext cx="6342063" cy="513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308" name="Text Box 4"/>
          <p:cNvSpPr txBox="1">
            <a:spLocks noChangeArrowheads="1"/>
          </p:cNvSpPr>
          <p:nvPr/>
        </p:nvSpPr>
        <p:spPr bwMode="auto">
          <a:xfrm>
            <a:off x="7239000" y="1600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applications</a:t>
            </a:r>
          </a:p>
        </p:txBody>
      </p:sp>
      <p:sp>
        <p:nvSpPr>
          <p:cNvPr id="98309" name="Text Box 5"/>
          <p:cNvSpPr txBox="1">
            <a:spLocks noChangeArrowheads="1"/>
          </p:cNvSpPr>
          <p:nvPr/>
        </p:nvSpPr>
        <p:spPr bwMode="auto">
          <a:xfrm>
            <a:off x="7291388" y="228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i="1">
                <a:latin typeface="Times New Roman" pitchFamily="18" charset="0"/>
              </a:rPr>
              <a:t>agents</a:t>
            </a:r>
          </a:p>
        </p:txBody>
      </p:sp>
      <p:sp>
        <p:nvSpPr>
          <p:cNvPr id="98310" name="Line 6"/>
          <p:cNvSpPr>
            <a:spLocks noChangeShapeType="1"/>
          </p:cNvSpPr>
          <p:nvPr/>
        </p:nvSpPr>
        <p:spPr bwMode="auto">
          <a:xfrm flipV="1">
            <a:off x="6934200" y="1905000"/>
            <a:ext cx="304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1" name="Line 7"/>
          <p:cNvSpPr>
            <a:spLocks noChangeShapeType="1"/>
          </p:cNvSpPr>
          <p:nvPr/>
        </p:nvSpPr>
        <p:spPr bwMode="auto">
          <a:xfrm>
            <a:off x="6934200" y="2362200"/>
            <a:ext cx="3810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2" name="AutoShape 8"/>
          <p:cNvSpPr>
            <a:spLocks noChangeArrowheads="1"/>
          </p:cNvSpPr>
          <p:nvPr/>
        </p:nvSpPr>
        <p:spPr bwMode="auto">
          <a:xfrm>
            <a:off x="5651537" y="5013325"/>
            <a:ext cx="3311525" cy="1676400"/>
          </a:xfrm>
          <a:prstGeom prst="wedgeRoundRectCallout">
            <a:avLst>
              <a:gd name="adj1" fmla="val -22532"/>
              <a:gd name="adj2" fmla="val -64014"/>
              <a:gd name="adj3" fmla="val 16667"/>
            </a:avLst>
          </a:prstGeom>
          <a:solidFill>
            <a:srgbClr val="CCFFFF"/>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Utilization of Semantic Web metadata, ontologies, rules, languages and tools enables to provide scalable Web applications and Web services for consumers and enterprises" making the web 'smarter' for people and machines. </a:t>
            </a:r>
            <a:br>
              <a:rPr lang="en-US" altLang="en-US" sz="1400"/>
            </a:br>
            <a:endParaRPr lang="en-US" altLang="en-US" sz="140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026"/>
          <p:cNvSpPr>
            <a:spLocks noChangeArrowheads="1"/>
          </p:cNvSpPr>
          <p:nvPr/>
        </p:nvSpPr>
        <p:spPr bwMode="auto">
          <a:xfrm>
            <a:off x="0" y="6448499"/>
            <a:ext cx="9144000" cy="36513"/>
          </a:xfrm>
          <a:prstGeom prst="rect">
            <a:avLst/>
          </a:prstGeom>
          <a:solidFill>
            <a:srgbClr val="8DA2B7">
              <a:alpha val="50195"/>
            </a:srgbClr>
          </a:solidFill>
          <a:ln w="3175">
            <a:solidFill>
              <a:srgbClr val="80808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8547" name="Text Box 1027"/>
          <p:cNvSpPr txBox="1">
            <a:spLocks noChangeArrowheads="1"/>
          </p:cNvSpPr>
          <p:nvPr/>
        </p:nvSpPr>
        <p:spPr bwMode="auto">
          <a:xfrm>
            <a:off x="1371600" y="152400"/>
            <a:ext cx="739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endParaRPr lang="en-GB" altLang="en-US" sz="2400">
              <a:latin typeface="Times New Roman" pitchFamily="18" charset="0"/>
            </a:endParaRPr>
          </a:p>
        </p:txBody>
      </p:sp>
      <p:sp>
        <p:nvSpPr>
          <p:cNvPr id="108548" name="Rectangle 1028"/>
          <p:cNvSpPr>
            <a:spLocks noChangeArrowheads="1"/>
          </p:cNvSpPr>
          <p:nvPr/>
        </p:nvSpPr>
        <p:spPr bwMode="auto">
          <a:xfrm>
            <a:off x="1112818" y="-76200"/>
            <a:ext cx="7467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4000" dirty="0">
                <a:solidFill>
                  <a:schemeClr val="tx2"/>
                </a:solidFill>
                <a:latin typeface="Arial Unicode MS" pitchFamily="34" charset="-128"/>
              </a:rPr>
              <a:t>Semantic Web basics</a:t>
            </a:r>
          </a:p>
        </p:txBody>
      </p:sp>
      <p:sp>
        <p:nvSpPr>
          <p:cNvPr id="108549" name="Rectangle 1029"/>
          <p:cNvSpPr>
            <a:spLocks noChangeArrowheads="1"/>
          </p:cNvSpPr>
          <p:nvPr/>
        </p:nvSpPr>
        <p:spPr bwMode="auto">
          <a:xfrm>
            <a:off x="457200" y="1066800"/>
            <a:ext cx="8534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buFont typeface="Wingdings" pitchFamily="2" charset="2"/>
              <a:buChar char="§"/>
            </a:pPr>
            <a:r>
              <a:rPr lang="en-US" altLang="en-US" sz="2400" b="1" dirty="0">
                <a:solidFill>
                  <a:srgbClr val="0000FF"/>
                </a:solidFill>
                <a:latin typeface="Arial Unicode MS" pitchFamily="34" charset="-128"/>
              </a:rPr>
              <a:t>RDF:</a:t>
            </a:r>
          </a:p>
          <a:p>
            <a:pPr lvl="1" eaLnBrk="1" hangingPunct="1">
              <a:buSzPct val="120000"/>
              <a:buFontTx/>
              <a:buChar char="•"/>
            </a:pPr>
            <a:r>
              <a:rPr lang="en-US" altLang="en-US" sz="2400" dirty="0"/>
              <a:t>is a W3C standard and a tool</a:t>
            </a:r>
            <a:r>
              <a:rPr lang="en-GB" altLang="en-US" sz="2400" dirty="0"/>
              <a:t>:</a:t>
            </a:r>
          </a:p>
          <a:p>
            <a:pPr lvl="2" eaLnBrk="1" hangingPunct="1">
              <a:buSzPct val="120000"/>
            </a:pPr>
            <a:r>
              <a:rPr lang="en-GB" altLang="en-US" sz="2000" dirty="0"/>
              <a:t> to describe Web resources </a:t>
            </a:r>
          </a:p>
          <a:p>
            <a:pPr lvl="2" eaLnBrk="1" hangingPunct="1">
              <a:buSzPct val="120000"/>
            </a:pPr>
            <a:r>
              <a:rPr lang="en-GB" altLang="en-US" sz="2000" dirty="0"/>
              <a:t> to enable interoperability between applications that exchange machine-understandable information</a:t>
            </a:r>
          </a:p>
          <a:p>
            <a:pPr lvl="1" eaLnBrk="1" hangingPunct="1">
              <a:buSzPct val="120000"/>
              <a:buFontTx/>
              <a:buNone/>
            </a:pPr>
            <a:endParaRPr lang="en-US" altLang="en-US" sz="1600" dirty="0"/>
          </a:p>
          <a:p>
            <a:pPr eaLnBrk="1" hangingPunct="1">
              <a:buFont typeface="Wingdings" pitchFamily="2" charset="2"/>
              <a:buChar char="§"/>
            </a:pPr>
            <a:r>
              <a:rPr lang="en-GB" altLang="en-US" sz="2400" b="1" dirty="0">
                <a:solidFill>
                  <a:srgbClr val="0000FF"/>
                </a:solidFill>
                <a:latin typeface="Arial Unicode MS" pitchFamily="34" charset="-128"/>
              </a:rPr>
              <a:t>RDF Schema</a:t>
            </a:r>
            <a:r>
              <a:rPr lang="en-US" altLang="en-US" sz="2400" b="1" dirty="0">
                <a:solidFill>
                  <a:srgbClr val="0000FF"/>
                </a:solidFill>
                <a:latin typeface="Arial Unicode MS" pitchFamily="34" charset="-128"/>
              </a:rPr>
              <a:t>:</a:t>
            </a:r>
          </a:p>
          <a:p>
            <a:pPr lvl="1" eaLnBrk="1" hangingPunct="1">
              <a:buSzPct val="40000"/>
            </a:pPr>
            <a:r>
              <a:rPr lang="en-US" altLang="en-US" sz="2400" dirty="0"/>
              <a:t>is a W3C standard which defines vocabulary for RDF</a:t>
            </a:r>
          </a:p>
          <a:p>
            <a:pPr lvl="1" eaLnBrk="1" hangingPunct="1">
              <a:buSzPct val="40000"/>
            </a:pPr>
            <a:r>
              <a:rPr lang="en-US" altLang="en-US" sz="2400" dirty="0"/>
              <a:t>organizes this vocabulary in a typed hierarchy </a:t>
            </a:r>
          </a:p>
          <a:p>
            <a:pPr lvl="1" eaLnBrk="1" hangingPunct="1">
              <a:buSzPct val="40000"/>
            </a:pPr>
            <a:r>
              <a:rPr lang="en-US" altLang="en-US" sz="2400" dirty="0"/>
              <a:t>capable to explicitly declare semantic relations between vocabulary terms</a:t>
            </a:r>
            <a:endParaRPr lang="en-GB" altLang="en-US" dirty="0"/>
          </a:p>
        </p:txBody>
      </p:sp>
      <p:pic>
        <p:nvPicPr>
          <p:cNvPr id="108550" name="Picture 1030" descr="W3C"/>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2487" y="609600"/>
            <a:ext cx="8223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1" name="Picture 1031" descr="rdf ic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609600"/>
            <a:ext cx="50323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3308" y="847989"/>
            <a:ext cx="8975725" cy="5734153"/>
            <a:chOff x="83308" y="940349"/>
            <a:chExt cx="8975725" cy="5734153"/>
          </a:xfrm>
        </p:grpSpPr>
        <p:pic>
          <p:nvPicPr>
            <p:cNvPr id="109570" name="Picture 3" descr="bd05045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6758" y="1742066"/>
              <a:ext cx="423227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4" descr="BD0715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3671" y="1338843"/>
              <a:ext cx="105251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5" descr="bd0525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4345" y="4909202"/>
              <a:ext cx="1033463"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3" name="Text Box 9"/>
            <p:cNvSpPr txBox="1">
              <a:spLocks noChangeArrowheads="1"/>
            </p:cNvSpPr>
            <p:nvPr/>
          </p:nvSpPr>
          <p:spPr bwMode="auto">
            <a:xfrm>
              <a:off x="3304308" y="6277627"/>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a:solidFill>
                    <a:srgbClr val="0000CC"/>
                  </a:solidFill>
                  <a:latin typeface="Times New Roman" pitchFamily="18" charset="0"/>
                </a:rPr>
                <a:t>Mary</a:t>
              </a:r>
              <a:endParaRPr lang="en-GB" altLang="en-US" sz="2000" b="1">
                <a:solidFill>
                  <a:srgbClr val="0000CC"/>
                </a:solidFill>
                <a:latin typeface="Times New Roman" pitchFamily="18" charset="0"/>
              </a:endParaRPr>
            </a:p>
          </p:txBody>
        </p:sp>
        <p:sp>
          <p:nvSpPr>
            <p:cNvPr id="109574" name="Text Box 10"/>
            <p:cNvSpPr txBox="1">
              <a:spLocks noChangeArrowheads="1"/>
            </p:cNvSpPr>
            <p:nvPr/>
          </p:nvSpPr>
          <p:spPr bwMode="auto">
            <a:xfrm>
              <a:off x="496021" y="1597603"/>
              <a:ext cx="1143000" cy="406400"/>
            </a:xfrm>
            <a:prstGeom prst="rect">
              <a:avLst/>
            </a:prstGeom>
            <a:solidFill>
              <a:srgbClr val="FFCC99"/>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a:solidFill>
                    <a:srgbClr val="996633"/>
                  </a:solidFill>
                  <a:latin typeface="Times New Roman" pitchFamily="18" charset="0"/>
                </a:rPr>
                <a:t>Director</a:t>
              </a:r>
              <a:endParaRPr lang="en-GB" altLang="en-US" sz="2000" b="1">
                <a:solidFill>
                  <a:srgbClr val="996633"/>
                </a:solidFill>
                <a:latin typeface="Times New Roman" pitchFamily="18" charset="0"/>
              </a:endParaRPr>
            </a:p>
          </p:txBody>
        </p:sp>
        <p:sp>
          <p:nvSpPr>
            <p:cNvPr id="109575" name="Text Box 11"/>
            <p:cNvSpPr txBox="1">
              <a:spLocks noChangeArrowheads="1"/>
            </p:cNvSpPr>
            <p:nvPr/>
          </p:nvSpPr>
          <p:spPr bwMode="auto">
            <a:xfrm>
              <a:off x="351558" y="5413953"/>
              <a:ext cx="1295400" cy="406400"/>
            </a:xfrm>
            <a:prstGeom prst="rect">
              <a:avLst/>
            </a:prstGeom>
            <a:solidFill>
              <a:srgbClr val="FFCC99"/>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a:solidFill>
                    <a:srgbClr val="996633"/>
                  </a:solidFill>
                  <a:latin typeface="Times New Roman" pitchFamily="18" charset="0"/>
                </a:rPr>
                <a:t>Secretary</a:t>
              </a:r>
              <a:endParaRPr lang="en-GB" altLang="en-US" sz="2000" b="1">
                <a:solidFill>
                  <a:srgbClr val="996633"/>
                </a:solidFill>
                <a:latin typeface="Times New Roman" pitchFamily="18" charset="0"/>
              </a:endParaRPr>
            </a:p>
          </p:txBody>
        </p:sp>
        <p:sp>
          <p:nvSpPr>
            <p:cNvPr id="109576" name="Text Box 13"/>
            <p:cNvSpPr txBox="1">
              <a:spLocks noChangeArrowheads="1"/>
            </p:cNvSpPr>
            <p:nvPr/>
          </p:nvSpPr>
          <p:spPr bwMode="auto">
            <a:xfrm>
              <a:off x="2761385" y="3529591"/>
              <a:ext cx="11414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a:spcBef>
                  <a:spcPct val="50000"/>
                </a:spcBef>
                <a:buFontTx/>
                <a:buNone/>
              </a:pPr>
              <a:r>
                <a:rPr lang="en-US" altLang="en-US" sz="1800" b="1" i="1">
                  <a:solidFill>
                    <a:srgbClr val="996633"/>
                  </a:solidFill>
                  <a:latin typeface="Times New Roman" pitchFamily="18" charset="0"/>
                </a:rPr>
                <a:t>to_be_in_love_with</a:t>
              </a:r>
              <a:endParaRPr lang="en-GB" altLang="en-US" sz="1800" b="1" i="1">
                <a:solidFill>
                  <a:srgbClr val="996633"/>
                </a:solidFill>
                <a:latin typeface="Times New Roman" pitchFamily="18" charset="0"/>
              </a:endParaRPr>
            </a:p>
          </p:txBody>
        </p:sp>
        <p:sp>
          <p:nvSpPr>
            <p:cNvPr id="109577" name="AutoShape 15"/>
            <p:cNvSpPr>
              <a:spLocks noChangeArrowheads="1"/>
            </p:cNvSpPr>
            <p:nvPr/>
          </p:nvSpPr>
          <p:spPr bwMode="auto">
            <a:xfrm>
              <a:off x="1719983" y="5357766"/>
              <a:ext cx="1655763" cy="471297"/>
            </a:xfrm>
            <a:prstGeom prst="leftArrow">
              <a:avLst>
                <a:gd name="adj1" fmla="val 50000"/>
                <a:gd name="adj2" fmla="val 108078"/>
              </a:avLst>
            </a:prstGeom>
            <a:solidFill>
              <a:schemeClr val="accent1"/>
            </a:solidFill>
            <a:ln w="9525">
              <a:solidFill>
                <a:schemeClr val="tx1"/>
              </a:solidFill>
              <a:miter lim="800000"/>
              <a:headEnd/>
              <a:tailEnd/>
            </a:ln>
          </p:spPr>
          <p:txBody>
            <a:bodyPr lIns="18000" tIns="10800" rIns="18000" bIns="1080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9578" name="Text Box 16"/>
            <p:cNvSpPr txBox="1">
              <a:spLocks noChangeArrowheads="1"/>
            </p:cNvSpPr>
            <p:nvPr/>
          </p:nvSpPr>
          <p:spPr bwMode="auto">
            <a:xfrm>
              <a:off x="2148211" y="5159328"/>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i="1" dirty="0" err="1">
                  <a:solidFill>
                    <a:srgbClr val="996633"/>
                  </a:solidFill>
                  <a:latin typeface="Times New Roman" pitchFamily="18" charset="0"/>
                </a:rPr>
                <a:t>has_job</a:t>
              </a:r>
              <a:endParaRPr lang="en-GB" altLang="en-US" sz="2000" b="1" i="1" dirty="0">
                <a:solidFill>
                  <a:srgbClr val="996633"/>
                </a:solidFill>
                <a:latin typeface="Times New Roman" pitchFamily="18" charset="0"/>
              </a:endParaRPr>
            </a:p>
          </p:txBody>
        </p:sp>
        <p:sp>
          <p:nvSpPr>
            <p:cNvPr id="109579" name="AutoShape 17"/>
            <p:cNvSpPr>
              <a:spLocks noChangeArrowheads="1"/>
            </p:cNvSpPr>
            <p:nvPr/>
          </p:nvSpPr>
          <p:spPr bwMode="auto">
            <a:xfrm>
              <a:off x="1719983" y="1541416"/>
              <a:ext cx="1512888" cy="471297"/>
            </a:xfrm>
            <a:prstGeom prst="leftArrow">
              <a:avLst>
                <a:gd name="adj1" fmla="val 50000"/>
                <a:gd name="adj2" fmla="val 122045"/>
              </a:avLst>
            </a:prstGeom>
            <a:solidFill>
              <a:schemeClr val="accent1"/>
            </a:solidFill>
            <a:ln w="9525">
              <a:solidFill>
                <a:schemeClr val="tx1"/>
              </a:solidFill>
              <a:miter lim="800000"/>
              <a:headEnd/>
              <a:tailEnd/>
            </a:ln>
          </p:spPr>
          <p:txBody>
            <a:bodyPr lIns="18000" tIns="10800" rIns="18000" bIns="1080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9580" name="Text Box 18"/>
            <p:cNvSpPr txBox="1">
              <a:spLocks noChangeArrowheads="1"/>
            </p:cNvSpPr>
            <p:nvPr/>
          </p:nvSpPr>
          <p:spPr bwMode="auto">
            <a:xfrm>
              <a:off x="2028005" y="1222329"/>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i="1" dirty="0" err="1">
                  <a:solidFill>
                    <a:srgbClr val="996633"/>
                  </a:solidFill>
                  <a:latin typeface="Times New Roman" pitchFamily="18" charset="0"/>
                </a:rPr>
                <a:t>has_job</a:t>
              </a:r>
              <a:endParaRPr lang="en-GB" altLang="en-US" sz="2000" b="1" i="1" dirty="0">
                <a:solidFill>
                  <a:srgbClr val="996633"/>
                </a:solidFill>
                <a:latin typeface="Times New Roman" pitchFamily="18" charset="0"/>
              </a:endParaRPr>
            </a:p>
          </p:txBody>
        </p:sp>
        <p:pic>
          <p:nvPicPr>
            <p:cNvPr id="109581" name="Picture 19" descr="molecula">
              <a:hlinkClick r:id="rId5"/>
            </p:cNvPr>
            <p:cNvPicPr>
              <a:picLocks noChangeAspect="1" noChangeArrowheads="1"/>
            </p:cNvPicPr>
            <p:nvPr/>
          </p:nvPicPr>
          <p:blipFill>
            <a:blip r:embed="rId6">
              <a:clrChange>
                <a:clrFrom>
                  <a:srgbClr val="FFFAFF"/>
                </a:clrFrom>
                <a:clrTo>
                  <a:srgbClr val="FFFAFF">
                    <a:alpha val="0"/>
                  </a:srgbClr>
                </a:clrTo>
              </a:clrChange>
              <a:extLst>
                <a:ext uri="{28A0092B-C50C-407E-A947-70E740481C1C}">
                  <a14:useLocalDpi xmlns:a14="http://schemas.microsoft.com/office/drawing/2010/main" val="0"/>
                </a:ext>
              </a:extLst>
            </a:blip>
            <a:srcRect/>
            <a:stretch>
              <a:fillRect/>
            </a:stretch>
          </p:blipFill>
          <p:spPr bwMode="auto">
            <a:xfrm>
              <a:off x="83308" y="3105728"/>
              <a:ext cx="2160587"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82" name="Line 20"/>
            <p:cNvSpPr>
              <a:spLocks noChangeShapeType="1"/>
            </p:cNvSpPr>
            <p:nvPr/>
          </p:nvSpPr>
          <p:spPr bwMode="auto">
            <a:xfrm>
              <a:off x="783358" y="4405891"/>
              <a:ext cx="0" cy="1008062"/>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3" name="Line 21"/>
            <p:cNvSpPr>
              <a:spLocks noChangeShapeType="1"/>
            </p:cNvSpPr>
            <p:nvPr/>
          </p:nvSpPr>
          <p:spPr bwMode="auto">
            <a:xfrm flipV="1">
              <a:off x="854797" y="2245303"/>
              <a:ext cx="2665412" cy="863600"/>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4" name="Line 22"/>
            <p:cNvSpPr>
              <a:spLocks noChangeShapeType="1"/>
            </p:cNvSpPr>
            <p:nvPr/>
          </p:nvSpPr>
          <p:spPr bwMode="auto">
            <a:xfrm flipV="1">
              <a:off x="207097" y="2029477"/>
              <a:ext cx="863600" cy="1655763"/>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5" name="Line 23"/>
            <p:cNvSpPr>
              <a:spLocks noChangeShapeType="1"/>
            </p:cNvSpPr>
            <p:nvPr/>
          </p:nvSpPr>
          <p:spPr bwMode="auto">
            <a:xfrm>
              <a:off x="1431058" y="4332866"/>
              <a:ext cx="2160588" cy="793750"/>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6" name="Line 24"/>
            <p:cNvSpPr>
              <a:spLocks noChangeShapeType="1"/>
            </p:cNvSpPr>
            <p:nvPr/>
          </p:nvSpPr>
          <p:spPr bwMode="auto">
            <a:xfrm flipV="1">
              <a:off x="2151783" y="2173866"/>
              <a:ext cx="287338" cy="1727200"/>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7" name="Line 25"/>
            <p:cNvSpPr>
              <a:spLocks noChangeShapeType="1"/>
            </p:cNvSpPr>
            <p:nvPr/>
          </p:nvSpPr>
          <p:spPr bwMode="auto">
            <a:xfrm>
              <a:off x="2151783" y="3901140"/>
              <a:ext cx="503238" cy="1368425"/>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88" name="Text Box 28"/>
            <p:cNvSpPr txBox="1">
              <a:spLocks noChangeArrowheads="1"/>
            </p:cNvSpPr>
            <p:nvPr/>
          </p:nvSpPr>
          <p:spPr bwMode="auto">
            <a:xfrm>
              <a:off x="3335554" y="940349"/>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000" b="1" dirty="0">
                  <a:solidFill>
                    <a:srgbClr val="0000CC"/>
                  </a:solidFill>
                  <a:latin typeface="Times New Roman" pitchFamily="18" charset="0"/>
                </a:rPr>
                <a:t>John</a:t>
              </a:r>
              <a:endParaRPr lang="en-GB" altLang="en-US" sz="2000" b="1" dirty="0">
                <a:solidFill>
                  <a:srgbClr val="0000CC"/>
                </a:solidFill>
                <a:latin typeface="Times New Roman" pitchFamily="18" charset="0"/>
              </a:endParaRPr>
            </a:p>
          </p:txBody>
        </p:sp>
        <p:sp>
          <p:nvSpPr>
            <p:cNvPr id="109589" name="AutoShape 29"/>
            <p:cNvSpPr>
              <a:spLocks noChangeArrowheads="1"/>
            </p:cNvSpPr>
            <p:nvPr/>
          </p:nvSpPr>
          <p:spPr bwMode="auto">
            <a:xfrm rot="10800000">
              <a:off x="4239371" y="1635325"/>
              <a:ext cx="1584325" cy="572256"/>
            </a:xfrm>
            <a:prstGeom prst="leftArrow">
              <a:avLst>
                <a:gd name="adj1" fmla="val 41185"/>
                <a:gd name="adj2" fmla="val 126449"/>
              </a:avLst>
            </a:prstGeom>
            <a:solidFill>
              <a:schemeClr val="accent1"/>
            </a:solidFill>
            <a:ln w="9525">
              <a:solidFill>
                <a:schemeClr val="tx1"/>
              </a:solidFill>
              <a:miter lim="800000"/>
              <a:headEnd/>
              <a:tailEnd/>
            </a:ln>
          </p:spPr>
          <p:txBody>
            <a:bodyPr lIns="18000" tIns="10800" rIns="18000" bIns="1080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9590" name="AutoShape 31"/>
            <p:cNvSpPr>
              <a:spLocks noChangeArrowheads="1"/>
            </p:cNvSpPr>
            <p:nvPr/>
          </p:nvSpPr>
          <p:spPr bwMode="auto">
            <a:xfrm rot="16200000">
              <a:off x="2801177" y="3523671"/>
              <a:ext cx="2376487" cy="485064"/>
            </a:xfrm>
            <a:prstGeom prst="leftArrow">
              <a:avLst>
                <a:gd name="adj1" fmla="val 48537"/>
                <a:gd name="adj2" fmla="val 147019"/>
              </a:avLst>
            </a:prstGeom>
            <a:solidFill>
              <a:schemeClr val="accent1"/>
            </a:solidFill>
            <a:ln w="9525">
              <a:solidFill>
                <a:schemeClr val="tx1"/>
              </a:solidFill>
              <a:miter lim="800000"/>
              <a:headEnd/>
              <a:tailEnd/>
            </a:ln>
          </p:spPr>
          <p:txBody>
            <a:bodyPr lIns="18000" tIns="10800" rIns="18000" bIns="1080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9591" name="Text Box 32"/>
            <p:cNvSpPr txBox="1">
              <a:spLocks noChangeArrowheads="1"/>
            </p:cNvSpPr>
            <p:nvPr/>
          </p:nvSpPr>
          <p:spPr bwMode="auto">
            <a:xfrm>
              <a:off x="4279105" y="1339634"/>
              <a:ext cx="165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1800" b="1" i="1" dirty="0" err="1">
                  <a:solidFill>
                    <a:srgbClr val="996633"/>
                  </a:solidFill>
                  <a:latin typeface="Times New Roman" pitchFamily="18" charset="0"/>
                </a:rPr>
                <a:t>has_homepage</a:t>
              </a:r>
              <a:endParaRPr lang="en-GB" altLang="en-US" sz="1800" b="1" i="1" dirty="0">
                <a:solidFill>
                  <a:srgbClr val="996633"/>
                </a:solidFill>
                <a:latin typeface="Times New Roman" pitchFamily="18" charset="0"/>
              </a:endParaRPr>
            </a:p>
          </p:txBody>
        </p:sp>
        <p:sp>
          <p:nvSpPr>
            <p:cNvPr id="109592" name="AutoShape 33"/>
            <p:cNvSpPr>
              <a:spLocks noChangeArrowheads="1"/>
            </p:cNvSpPr>
            <p:nvPr/>
          </p:nvSpPr>
          <p:spPr bwMode="auto">
            <a:xfrm rot="10800000">
              <a:off x="4455246" y="5430791"/>
              <a:ext cx="1657350" cy="471297"/>
            </a:xfrm>
            <a:prstGeom prst="leftArrow">
              <a:avLst>
                <a:gd name="adj1" fmla="val 50009"/>
                <a:gd name="adj2" fmla="val 121295"/>
              </a:avLst>
            </a:prstGeom>
            <a:solidFill>
              <a:schemeClr val="accent1"/>
            </a:solidFill>
            <a:ln w="9525">
              <a:solidFill>
                <a:schemeClr val="tx1"/>
              </a:solidFill>
              <a:miter lim="800000"/>
              <a:headEnd/>
              <a:tailEnd/>
            </a:ln>
          </p:spPr>
          <p:txBody>
            <a:bodyPr lIns="18000" tIns="10800" rIns="18000" bIns="1080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09593" name="Text Box 34"/>
            <p:cNvSpPr txBox="1">
              <a:spLocks noChangeArrowheads="1"/>
            </p:cNvSpPr>
            <p:nvPr/>
          </p:nvSpPr>
          <p:spPr bwMode="auto">
            <a:xfrm>
              <a:off x="4246383" y="5230597"/>
              <a:ext cx="165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1800" b="1" i="1" dirty="0" err="1">
                  <a:solidFill>
                    <a:srgbClr val="996633"/>
                  </a:solidFill>
                  <a:latin typeface="Times New Roman" pitchFamily="18" charset="0"/>
                </a:rPr>
                <a:t>has_homepage</a:t>
              </a:r>
              <a:endParaRPr lang="en-GB" altLang="en-US" sz="1800" b="1" i="1" dirty="0">
                <a:solidFill>
                  <a:srgbClr val="996633"/>
                </a:solidFill>
                <a:latin typeface="Times New Roman" pitchFamily="18" charset="0"/>
              </a:endParaRPr>
            </a:p>
          </p:txBody>
        </p:sp>
        <p:sp>
          <p:nvSpPr>
            <p:cNvPr id="109594" name="Line 26"/>
            <p:cNvSpPr>
              <a:spLocks noChangeShapeType="1"/>
            </p:cNvSpPr>
            <p:nvPr/>
          </p:nvSpPr>
          <p:spPr bwMode="auto">
            <a:xfrm flipV="1">
              <a:off x="2078758" y="1813503"/>
              <a:ext cx="3168650" cy="2376488"/>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109595" name="Line 35"/>
            <p:cNvSpPr>
              <a:spLocks noChangeShapeType="1"/>
            </p:cNvSpPr>
            <p:nvPr/>
          </p:nvSpPr>
          <p:spPr bwMode="auto">
            <a:xfrm>
              <a:off x="2078795" y="4189991"/>
              <a:ext cx="2860601" cy="1076251"/>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wrap="square" lIns="18000" tIns="10800" rIns="18000" bIns="10800" anchor="ctr" anchorCtr="1">
              <a:spAutoFit/>
            </a:bodyPr>
            <a:lstStyle/>
            <a:p>
              <a:endParaRPr lang="en-US"/>
            </a:p>
          </p:txBody>
        </p:sp>
        <p:sp>
          <p:nvSpPr>
            <p:cNvPr id="109596" name="Line 36"/>
            <p:cNvSpPr>
              <a:spLocks noChangeShapeType="1"/>
            </p:cNvSpPr>
            <p:nvPr/>
          </p:nvSpPr>
          <p:spPr bwMode="auto">
            <a:xfrm>
              <a:off x="2035896" y="3383542"/>
              <a:ext cx="908050" cy="517525"/>
            </a:xfrm>
            <a:prstGeom prst="line">
              <a:avLst/>
            </a:prstGeom>
            <a:noFill/>
            <a:ln w="19050">
              <a:solidFill>
                <a:srgbClr val="0000FF"/>
              </a:solidFill>
              <a:prstDash val="dash"/>
              <a:round/>
              <a:headEnd/>
              <a:tailEnd type="stealth" w="med" len="lg"/>
            </a:ln>
            <a:extLst>
              <a:ext uri="{909E8E84-426E-40DD-AFC4-6F175D3DCCD1}">
                <a14:hiddenFill xmlns:a14="http://schemas.microsoft.com/office/drawing/2010/main">
                  <a:noFill/>
                </a14:hiddenFill>
              </a:ext>
            </a:extLst>
          </p:spPr>
          <p:txBody>
            <a:bodyPr lIns="18000" tIns="10800" rIns="18000" bIns="10800" anchor="ctr" anchorCtr="1">
              <a:spAutoFit/>
            </a:bodyPr>
            <a:lstStyle/>
            <a:p>
              <a:endParaRPr lang="en-US"/>
            </a:p>
          </p:txBody>
        </p:sp>
        <p:sp>
          <p:nvSpPr>
            <p:cNvPr id="223269" name="Text Box 37"/>
            <p:cNvSpPr txBox="1">
              <a:spLocks noChangeArrowheads="1"/>
            </p:cNvSpPr>
            <p:nvPr/>
          </p:nvSpPr>
          <p:spPr bwMode="auto">
            <a:xfrm>
              <a:off x="422998" y="3542291"/>
              <a:ext cx="1655762" cy="519112"/>
            </a:xfrm>
            <a:prstGeom prst="rect">
              <a:avLst/>
            </a:prstGeom>
            <a:solidFill>
              <a:srgbClr val="C0C0C0">
                <a:alpha val="46001"/>
              </a:srgbClr>
            </a:solidFill>
            <a:ln w="9525">
              <a:noFill/>
              <a:miter lim="800000"/>
              <a:headEnd/>
              <a:tailEnd/>
            </a:ln>
            <a:effectLst/>
          </p:spPr>
          <p:txBody>
            <a:bodyPr>
              <a:spAutoFit/>
            </a:bodyPr>
            <a:lstStyle/>
            <a:p>
              <a:pPr algn="ctr" eaLnBrk="0" hangingPunct="0">
                <a:spcBef>
                  <a:spcPct val="50000"/>
                </a:spcBef>
                <a:defRPr/>
              </a:pPr>
              <a:r>
                <a:rPr lang="en-US" sz="2800" b="1">
                  <a:solidFill>
                    <a:srgbClr val="E00000"/>
                  </a:solidFill>
                  <a:effectLst>
                    <a:outerShdw blurRad="38100" dist="38100" dir="2700000" algn="tl">
                      <a:srgbClr val="000000"/>
                    </a:outerShdw>
                  </a:effectLst>
                  <a:latin typeface="Times New Roman" pitchFamily="18" charset="0"/>
                </a:rPr>
                <a:t>Ontology</a:t>
              </a:r>
              <a:endParaRPr lang="en-GB" sz="2800" b="1">
                <a:solidFill>
                  <a:srgbClr val="E00000"/>
                </a:solidFill>
                <a:effectLst>
                  <a:outerShdw blurRad="38100" dist="38100" dir="2700000" algn="tl">
                    <a:srgbClr val="000000"/>
                  </a:outerShdw>
                </a:effectLst>
                <a:latin typeface="Times New Roman" pitchFamily="18" charset="0"/>
              </a:endParaRPr>
            </a:p>
          </p:txBody>
        </p:sp>
      </p:grpSp>
      <p:sp>
        <p:nvSpPr>
          <p:cNvPr id="2" name="TextBox 1"/>
          <p:cNvSpPr txBox="1"/>
          <p:nvPr/>
        </p:nvSpPr>
        <p:spPr>
          <a:xfrm>
            <a:off x="1728304" y="-9384"/>
            <a:ext cx="7128915" cy="707886"/>
          </a:xfrm>
          <a:prstGeom prst="rect">
            <a:avLst/>
          </a:prstGeom>
          <a:solidFill>
            <a:srgbClr val="D1D9DE"/>
          </a:solidFill>
        </p:spPr>
        <p:txBody>
          <a:bodyPr wrap="square" rtlCol="0" anchor="ctr" anchorCtr="0">
            <a:spAutoFit/>
          </a:bodyPr>
          <a:lstStyle/>
          <a:p>
            <a:r>
              <a:rPr lang="en-US" altLang="en-US" sz="4000" b="1" dirty="0">
                <a:solidFill>
                  <a:schemeClr val="tx2"/>
                </a:solidFill>
                <a:latin typeface="Arial Unicode MS" pitchFamily="34" charset="-128"/>
              </a:rPr>
              <a:t>RDF</a:t>
            </a:r>
            <a:r>
              <a:rPr lang="en-US" altLang="en-US" sz="2000" dirty="0">
                <a:solidFill>
                  <a:schemeClr val="tx2"/>
                </a:solidFill>
                <a:latin typeface="Arial Unicode MS" pitchFamily="34" charset="-128"/>
              </a:rPr>
              <a:t> – </a:t>
            </a:r>
            <a:r>
              <a:rPr lang="en-US" altLang="en-US" sz="2800" dirty="0">
                <a:solidFill>
                  <a:schemeClr val="tx2"/>
                </a:solidFill>
                <a:latin typeface="Arial Unicode MS" pitchFamily="34" charset="-128"/>
              </a:rPr>
              <a:t>Semantic Web over Web Resources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115616" y="74"/>
            <a:ext cx="8028383" cy="633413"/>
          </a:xfrm>
        </p:spPr>
        <p:txBody>
          <a:bodyPr/>
          <a:lstStyle/>
          <a:p>
            <a:pPr eaLnBrk="1" hangingPunct="1"/>
            <a:r>
              <a:rPr lang="en-GB" altLang="en-US" sz="4000" b="1" dirty="0"/>
              <a:t>Resources </a:t>
            </a:r>
            <a:r>
              <a:rPr lang="en-GB" altLang="en-US" sz="1800" b="1" dirty="0"/>
              <a:t>(a popular term used in Semantic Web domain)</a:t>
            </a:r>
          </a:p>
        </p:txBody>
      </p:sp>
      <p:sp>
        <p:nvSpPr>
          <p:cNvPr id="110595" name="Rectangle 3"/>
          <p:cNvSpPr>
            <a:spLocks noGrp="1" noChangeArrowheads="1"/>
          </p:cNvSpPr>
          <p:nvPr>
            <p:ph type="body" idx="1"/>
          </p:nvPr>
        </p:nvSpPr>
        <p:spPr>
          <a:xfrm>
            <a:off x="-9236" y="1412776"/>
            <a:ext cx="9145015" cy="4114800"/>
          </a:xfrm>
        </p:spPr>
        <p:txBody>
          <a:bodyPr/>
          <a:lstStyle/>
          <a:p>
            <a:pPr eaLnBrk="1" hangingPunct="1"/>
            <a:r>
              <a:rPr lang="en-GB" altLang="en-US" dirty="0"/>
              <a:t>All things being described by RDF expressions are called </a:t>
            </a:r>
            <a:r>
              <a:rPr lang="en-GB" altLang="en-US" i="1" dirty="0">
                <a:solidFill>
                  <a:srgbClr val="0000CC"/>
                </a:solidFill>
              </a:rPr>
              <a:t>resources</a:t>
            </a:r>
            <a:r>
              <a:rPr lang="en-GB" altLang="en-US" dirty="0"/>
              <a:t>:</a:t>
            </a:r>
          </a:p>
          <a:p>
            <a:pPr lvl="1" eaLnBrk="1" hangingPunct="1"/>
            <a:r>
              <a:rPr lang="en-GB" altLang="en-US" dirty="0"/>
              <a:t>entire Web page;</a:t>
            </a:r>
          </a:p>
          <a:p>
            <a:pPr lvl="1" eaLnBrk="1" hangingPunct="1"/>
            <a:r>
              <a:rPr lang="en-GB" altLang="en-US" dirty="0"/>
              <a:t>part of Web page (e.g., a specific XML element);</a:t>
            </a:r>
          </a:p>
          <a:p>
            <a:pPr lvl="1" eaLnBrk="1" hangingPunct="1"/>
            <a:r>
              <a:rPr lang="en-GB" altLang="en-US" dirty="0"/>
              <a:t>group of Web pages (e.g., Web site);</a:t>
            </a:r>
          </a:p>
          <a:p>
            <a:pPr lvl="1" eaLnBrk="1" hangingPunct="1"/>
            <a:r>
              <a:rPr lang="en-GB" altLang="en-US" dirty="0"/>
              <a:t>an object (physical, abstract, real or imaginable) that does not belong to the Web and is not directly accessible via the Web.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eaLnBrk="1" hangingPunct="1">
              <a:spcBef>
                <a:spcPct val="50000"/>
              </a:spcBef>
              <a:buClrTx/>
              <a:buSzTx/>
              <a:buFontTx/>
              <a:buNone/>
            </a:pPr>
            <a:fld id="{7B4CB7A0-0EEF-4ADF-B00D-7E2057C9E4FD}" type="slidenum">
              <a:rPr kumimoji="0" lang="en-US" altLang="en-US" sz="1400" smtClean="0">
                <a:solidFill>
                  <a:srgbClr val="A08366"/>
                </a:solidFill>
                <a:latin typeface="Arial" pitchFamily="34" charset="0"/>
              </a:rPr>
              <a:pPr eaLnBrk="1" hangingPunct="1">
                <a:spcBef>
                  <a:spcPct val="50000"/>
                </a:spcBef>
                <a:buClrTx/>
                <a:buSzTx/>
                <a:buFontTx/>
                <a:buNone/>
              </a:pPr>
              <a:t>46</a:t>
            </a:fld>
            <a:endParaRPr kumimoji="0" lang="en-US" altLang="en-US" sz="1400">
              <a:solidFill>
                <a:srgbClr val="A08366"/>
              </a:solidFill>
              <a:latin typeface="Arial" pitchFamily="34" charset="0"/>
            </a:endParaRPr>
          </a:p>
        </p:txBody>
      </p:sp>
      <p:sp>
        <p:nvSpPr>
          <p:cNvPr id="111621" name="Rectangle 6"/>
          <p:cNvSpPr>
            <a:spLocks noChangeArrowheads="1"/>
          </p:cNvSpPr>
          <p:nvPr/>
        </p:nvSpPr>
        <p:spPr bwMode="auto">
          <a:xfrm>
            <a:off x="1476376" y="692150"/>
            <a:ext cx="6110288" cy="503238"/>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r>
              <a:rPr lang="en-US" altLang="en-US" sz="4000" dirty="0">
                <a:solidFill>
                  <a:srgbClr val="996633"/>
                </a:solidFill>
              </a:rPr>
              <a:t>RDF Statement (two types)</a:t>
            </a:r>
          </a:p>
        </p:txBody>
      </p:sp>
      <p:sp>
        <p:nvSpPr>
          <p:cNvPr id="111622" name="Oval 8"/>
          <p:cNvSpPr>
            <a:spLocks noChangeArrowheads="1"/>
          </p:cNvSpPr>
          <p:nvPr/>
        </p:nvSpPr>
        <p:spPr bwMode="auto">
          <a:xfrm>
            <a:off x="539787" y="2172544"/>
            <a:ext cx="2735263" cy="649188"/>
          </a:xfrm>
          <a:prstGeom prst="ellipse">
            <a:avLst/>
          </a:prstGeom>
          <a:solidFill>
            <a:srgbClr val="CC6600"/>
          </a:solidFill>
          <a:ln w="25400" algn="ctr">
            <a:solidFill>
              <a:schemeClr val="tx1"/>
            </a:solidFill>
            <a:round/>
            <a:headEnd/>
            <a:tailEnd/>
          </a:ln>
        </p:spPr>
        <p:txBody>
          <a:bodyPr anchor="ct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0"/>
              </a:spcBef>
              <a:buClrTx/>
              <a:buSzTx/>
              <a:buFontTx/>
              <a:buNone/>
            </a:pPr>
            <a:r>
              <a:rPr kumimoji="0" lang="en-US" altLang="en-US" sz="2400">
                <a:solidFill>
                  <a:srgbClr val="402000"/>
                </a:solidFill>
                <a:latin typeface="Arial" pitchFamily="34" charset="0"/>
              </a:rPr>
              <a:t>Resource_i</a:t>
            </a:r>
          </a:p>
        </p:txBody>
      </p:sp>
      <p:sp>
        <p:nvSpPr>
          <p:cNvPr id="111623" name="Line 9"/>
          <p:cNvSpPr>
            <a:spLocks noChangeShapeType="1"/>
          </p:cNvSpPr>
          <p:nvPr/>
        </p:nvSpPr>
        <p:spPr bwMode="auto">
          <a:xfrm>
            <a:off x="3275050" y="2468637"/>
            <a:ext cx="3108325" cy="22225"/>
          </a:xfrm>
          <a:prstGeom prst="line">
            <a:avLst/>
          </a:prstGeom>
          <a:noFill/>
          <a:ln w="50800">
            <a:solidFill>
              <a:schemeClr val="tx1"/>
            </a:solidFill>
            <a:round/>
            <a:headEnd/>
            <a:tailEnd type="stealth" w="med" len="lg"/>
          </a:ln>
          <a:extLst>
            <a:ext uri="{909E8E84-426E-40DD-AFC4-6F175D3DCCD1}">
              <a14:hiddenFill xmlns:a14="http://schemas.microsoft.com/office/drawing/2010/main">
                <a:noFill/>
              </a14:hiddenFill>
            </a:ext>
          </a:extLst>
        </p:spPr>
        <p:txBody>
          <a:bodyPr>
            <a:spAutoFit/>
          </a:bodyPr>
          <a:lstStyle/>
          <a:p>
            <a:endParaRPr lang="en-US"/>
          </a:p>
        </p:txBody>
      </p:sp>
      <p:sp>
        <p:nvSpPr>
          <p:cNvPr id="111624" name="Rectangle 10"/>
          <p:cNvSpPr>
            <a:spLocks noChangeArrowheads="1"/>
          </p:cNvSpPr>
          <p:nvPr/>
        </p:nvSpPr>
        <p:spPr bwMode="auto">
          <a:xfrm>
            <a:off x="6372262" y="2263203"/>
            <a:ext cx="2016125" cy="461665"/>
          </a:xfrm>
          <a:prstGeom prst="rect">
            <a:avLst/>
          </a:prstGeom>
          <a:solidFill>
            <a:srgbClr val="00FFFF"/>
          </a:solidFill>
          <a:ln w="25400" algn="ctr">
            <a:solidFill>
              <a:schemeClr val="tx1"/>
            </a:solidFill>
            <a:miter lim="800000"/>
            <a:headEnd/>
            <a:tailEnd/>
          </a:ln>
        </p:spPr>
        <p:txBody>
          <a:bodyPr anchor="ct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0"/>
              </a:spcBef>
              <a:buClrTx/>
              <a:buSzTx/>
              <a:buFontTx/>
              <a:buNone/>
            </a:pPr>
            <a:r>
              <a:rPr kumimoji="0" lang="en-US" altLang="en-US" sz="2400">
                <a:solidFill>
                  <a:srgbClr val="402000"/>
                </a:solidFill>
                <a:latin typeface="Arial" pitchFamily="34" charset="0"/>
              </a:rPr>
              <a:t>Value_n</a:t>
            </a:r>
          </a:p>
        </p:txBody>
      </p:sp>
      <p:sp>
        <p:nvSpPr>
          <p:cNvPr id="111625" name="Text Box 11"/>
          <p:cNvSpPr txBox="1">
            <a:spLocks noChangeArrowheads="1"/>
          </p:cNvSpPr>
          <p:nvPr/>
        </p:nvSpPr>
        <p:spPr bwMode="auto">
          <a:xfrm>
            <a:off x="3779840" y="1963738"/>
            <a:ext cx="194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50000"/>
              </a:spcBef>
              <a:buClrTx/>
              <a:buSzTx/>
              <a:buFontTx/>
              <a:buNone/>
            </a:pPr>
            <a:r>
              <a:rPr kumimoji="0" lang="en-US" altLang="en-US" sz="2400">
                <a:solidFill>
                  <a:srgbClr val="402000"/>
                </a:solidFill>
                <a:latin typeface="Arial" pitchFamily="34" charset="0"/>
              </a:rPr>
              <a:t>Property_k</a:t>
            </a:r>
          </a:p>
        </p:txBody>
      </p:sp>
      <p:sp>
        <p:nvSpPr>
          <p:cNvPr id="111626" name="Oval 12"/>
          <p:cNvSpPr>
            <a:spLocks noChangeArrowheads="1"/>
          </p:cNvSpPr>
          <p:nvPr/>
        </p:nvSpPr>
        <p:spPr bwMode="auto">
          <a:xfrm>
            <a:off x="323887" y="4766519"/>
            <a:ext cx="2735263" cy="649188"/>
          </a:xfrm>
          <a:prstGeom prst="ellipse">
            <a:avLst/>
          </a:prstGeom>
          <a:solidFill>
            <a:srgbClr val="CC6600"/>
          </a:solidFill>
          <a:ln w="25400" algn="ctr">
            <a:solidFill>
              <a:schemeClr val="tx1"/>
            </a:solidFill>
            <a:round/>
            <a:headEnd/>
            <a:tailEnd/>
          </a:ln>
        </p:spPr>
        <p:txBody>
          <a:bodyPr anchor="ct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0"/>
              </a:spcBef>
              <a:buClrTx/>
              <a:buSzTx/>
              <a:buFontTx/>
              <a:buNone/>
            </a:pPr>
            <a:r>
              <a:rPr kumimoji="0" lang="en-US" altLang="en-US" sz="2400">
                <a:solidFill>
                  <a:srgbClr val="402000"/>
                </a:solidFill>
                <a:latin typeface="Arial" pitchFamily="34" charset="0"/>
              </a:rPr>
              <a:t>Resource_i</a:t>
            </a:r>
          </a:p>
        </p:txBody>
      </p:sp>
      <p:sp>
        <p:nvSpPr>
          <p:cNvPr id="111627" name="Line 13"/>
          <p:cNvSpPr>
            <a:spLocks noChangeShapeType="1"/>
          </p:cNvSpPr>
          <p:nvPr/>
        </p:nvSpPr>
        <p:spPr bwMode="auto">
          <a:xfrm>
            <a:off x="3059150" y="5062612"/>
            <a:ext cx="3108325" cy="22225"/>
          </a:xfrm>
          <a:prstGeom prst="line">
            <a:avLst/>
          </a:prstGeom>
          <a:noFill/>
          <a:ln w="50800">
            <a:solidFill>
              <a:schemeClr val="tx1"/>
            </a:solidFill>
            <a:round/>
            <a:headEnd/>
            <a:tailEnd type="stealth" w="med" len="lg"/>
          </a:ln>
          <a:extLst>
            <a:ext uri="{909E8E84-426E-40DD-AFC4-6F175D3DCCD1}">
              <a14:hiddenFill xmlns:a14="http://schemas.microsoft.com/office/drawing/2010/main">
                <a:noFill/>
              </a14:hiddenFill>
            </a:ext>
          </a:extLst>
        </p:spPr>
        <p:txBody>
          <a:bodyPr>
            <a:spAutoFit/>
          </a:bodyPr>
          <a:lstStyle/>
          <a:p>
            <a:endParaRPr lang="en-US"/>
          </a:p>
        </p:txBody>
      </p:sp>
      <p:sp>
        <p:nvSpPr>
          <p:cNvPr id="111628" name="Text Box 14"/>
          <p:cNvSpPr txBox="1">
            <a:spLocks noChangeArrowheads="1"/>
          </p:cNvSpPr>
          <p:nvPr/>
        </p:nvSpPr>
        <p:spPr bwMode="auto">
          <a:xfrm>
            <a:off x="3563939" y="4557713"/>
            <a:ext cx="194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50000"/>
              </a:spcBef>
              <a:buClrTx/>
              <a:buSzTx/>
              <a:buFontTx/>
              <a:buNone/>
            </a:pPr>
            <a:r>
              <a:rPr kumimoji="0" lang="en-US" altLang="en-US" sz="2400">
                <a:solidFill>
                  <a:srgbClr val="402000"/>
                </a:solidFill>
                <a:latin typeface="Arial" pitchFamily="34" charset="0"/>
              </a:rPr>
              <a:t>Property_r</a:t>
            </a:r>
          </a:p>
        </p:txBody>
      </p:sp>
      <p:sp>
        <p:nvSpPr>
          <p:cNvPr id="111629" name="Oval 15"/>
          <p:cNvSpPr>
            <a:spLocks noChangeArrowheads="1"/>
          </p:cNvSpPr>
          <p:nvPr/>
        </p:nvSpPr>
        <p:spPr bwMode="auto">
          <a:xfrm>
            <a:off x="6156362" y="4766519"/>
            <a:ext cx="2735263" cy="649188"/>
          </a:xfrm>
          <a:prstGeom prst="ellipse">
            <a:avLst/>
          </a:prstGeom>
          <a:solidFill>
            <a:srgbClr val="CC6600"/>
          </a:solidFill>
          <a:ln w="25400" algn="ctr">
            <a:solidFill>
              <a:schemeClr val="tx1"/>
            </a:solidFill>
            <a:round/>
            <a:headEnd/>
            <a:tailEnd/>
          </a:ln>
        </p:spPr>
        <p:txBody>
          <a:bodyPr anchor="ct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0"/>
              </a:spcBef>
              <a:buClrTx/>
              <a:buSzTx/>
              <a:buFontTx/>
              <a:buNone/>
            </a:pPr>
            <a:r>
              <a:rPr kumimoji="0" lang="en-US" altLang="en-US" sz="2400">
                <a:solidFill>
                  <a:srgbClr val="402000"/>
                </a:solidFill>
                <a:latin typeface="Arial" pitchFamily="34" charset="0"/>
              </a:rPr>
              <a:t>Resource_ j</a:t>
            </a:r>
          </a:p>
        </p:txBody>
      </p:sp>
      <p:sp>
        <p:nvSpPr>
          <p:cNvPr id="111630" name="Text Box 16"/>
          <p:cNvSpPr txBox="1">
            <a:spLocks noChangeArrowheads="1"/>
          </p:cNvSpPr>
          <p:nvPr/>
        </p:nvSpPr>
        <p:spPr bwMode="auto">
          <a:xfrm>
            <a:off x="3635412" y="3476633"/>
            <a:ext cx="18716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eaLnBrk="1" hangingPunct="1">
              <a:spcBef>
                <a:spcPct val="50000"/>
              </a:spcBef>
              <a:buClrTx/>
              <a:buSzTx/>
              <a:buFontTx/>
              <a:buNone/>
            </a:pPr>
            <a:r>
              <a:rPr kumimoji="0" lang="en-US" altLang="en-US" sz="2800">
                <a:solidFill>
                  <a:srgbClr val="402000"/>
                </a:solidFill>
                <a:latin typeface="Arial" pitchFamily="34" charset="0"/>
              </a:rPr>
              <a:t>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ounded Rectangle 30"/>
          <p:cNvSpPr>
            <a:spLocks noChangeArrowheads="1"/>
          </p:cNvSpPr>
          <p:nvPr/>
        </p:nvSpPr>
        <p:spPr bwMode="auto">
          <a:xfrm>
            <a:off x="5354675" y="2643188"/>
            <a:ext cx="3455987" cy="2735262"/>
          </a:xfrm>
          <a:prstGeom prst="roundRect">
            <a:avLst>
              <a:gd name="adj" fmla="val 16667"/>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43" name="Rounded Rectangle 29"/>
          <p:cNvSpPr>
            <a:spLocks noChangeArrowheads="1"/>
          </p:cNvSpPr>
          <p:nvPr/>
        </p:nvSpPr>
        <p:spPr bwMode="auto">
          <a:xfrm>
            <a:off x="755650" y="2636838"/>
            <a:ext cx="3455988" cy="2736850"/>
          </a:xfrm>
          <a:prstGeom prst="roundRect">
            <a:avLst>
              <a:gd name="adj" fmla="val 16667"/>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44" name="Slide Number Placeholder 4"/>
          <p:cNvSpPr>
            <a:spLocks noGrp="1"/>
          </p:cNvSpPr>
          <p:nvPr>
            <p:ph type="sldNum" sz="quarter" idx="12"/>
          </p:nvPr>
        </p:nvSpPr>
        <p:spPr>
          <a:xfrm>
            <a:off x="6376988" y="606425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eaLnBrk="1" hangingPunct="1">
              <a:spcBef>
                <a:spcPct val="50000"/>
              </a:spcBef>
              <a:buClrTx/>
              <a:buSzTx/>
              <a:buFontTx/>
              <a:buNone/>
            </a:pPr>
            <a:fld id="{8657201C-BBA5-4507-B2AF-FC95DB1E02B9}" type="slidenum">
              <a:rPr kumimoji="0" lang="en-US" altLang="en-US" sz="1400" smtClean="0">
                <a:solidFill>
                  <a:srgbClr val="A08366"/>
                </a:solidFill>
                <a:latin typeface="Arial" pitchFamily="34" charset="0"/>
              </a:rPr>
              <a:pPr eaLnBrk="1" hangingPunct="1">
                <a:spcBef>
                  <a:spcPct val="50000"/>
                </a:spcBef>
                <a:buClrTx/>
                <a:buSzTx/>
                <a:buFontTx/>
                <a:buNone/>
              </a:pPr>
              <a:t>47</a:t>
            </a:fld>
            <a:endParaRPr kumimoji="0" lang="en-US" altLang="en-US" sz="1400">
              <a:solidFill>
                <a:srgbClr val="A08366"/>
              </a:solidFill>
              <a:latin typeface="Arial" pitchFamily="34" charset="0"/>
            </a:endParaRPr>
          </a:p>
        </p:txBody>
      </p:sp>
      <p:sp>
        <p:nvSpPr>
          <p:cNvPr id="112645" name="Rectangle 3"/>
          <p:cNvSpPr>
            <a:spLocks noGrp="1" noChangeArrowheads="1"/>
          </p:cNvSpPr>
          <p:nvPr>
            <p:ph type="title"/>
          </p:nvPr>
        </p:nvSpPr>
        <p:spPr/>
        <p:txBody>
          <a:bodyPr/>
          <a:lstStyle/>
          <a:p>
            <a:r>
              <a:rPr lang="en-GB" altLang="en-US" sz="4000"/>
              <a:t>Semantic Relation as RDF statement</a:t>
            </a:r>
            <a:br>
              <a:rPr lang="en-GB" altLang="en-US" sz="4000"/>
            </a:br>
            <a:r>
              <a:rPr lang="en-GB" altLang="en-US" sz="2800"/>
              <a:t>(so called “object property”)</a:t>
            </a:r>
          </a:p>
        </p:txBody>
      </p:sp>
      <p:sp>
        <p:nvSpPr>
          <p:cNvPr id="112646" name="Oval 5"/>
          <p:cNvSpPr>
            <a:spLocks noChangeArrowheads="1"/>
          </p:cNvSpPr>
          <p:nvPr/>
        </p:nvSpPr>
        <p:spPr bwMode="auto">
          <a:xfrm>
            <a:off x="1116015" y="1631954"/>
            <a:ext cx="927100" cy="49371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47" name="Text Box 6"/>
          <p:cNvSpPr txBox="1">
            <a:spLocks noChangeArrowheads="1"/>
          </p:cNvSpPr>
          <p:nvPr/>
        </p:nvSpPr>
        <p:spPr bwMode="auto">
          <a:xfrm>
            <a:off x="1423988" y="1738313"/>
            <a:ext cx="3540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A</a:t>
            </a:r>
            <a:r>
              <a:rPr kumimoji="0" lang="en-GB" altLang="en-US" sz="1200" baseline="-25000">
                <a:solidFill>
                  <a:srgbClr val="402000"/>
                </a:solidFill>
              </a:rPr>
              <a:t>i</a:t>
            </a:r>
            <a:endParaRPr kumimoji="0" lang="en-GB" altLang="en-US" sz="1200">
              <a:solidFill>
                <a:srgbClr val="402000"/>
              </a:solidFill>
            </a:endParaRPr>
          </a:p>
        </p:txBody>
      </p:sp>
      <p:sp>
        <p:nvSpPr>
          <p:cNvPr id="112648" name="Oval 7"/>
          <p:cNvSpPr>
            <a:spLocks noChangeArrowheads="1"/>
          </p:cNvSpPr>
          <p:nvPr/>
        </p:nvSpPr>
        <p:spPr bwMode="auto">
          <a:xfrm>
            <a:off x="2925765" y="1631954"/>
            <a:ext cx="927100" cy="49371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49" name="Text Box 8"/>
          <p:cNvSpPr txBox="1">
            <a:spLocks noChangeArrowheads="1"/>
          </p:cNvSpPr>
          <p:nvPr/>
        </p:nvSpPr>
        <p:spPr bwMode="auto">
          <a:xfrm>
            <a:off x="3236915" y="1554164"/>
            <a:ext cx="352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28600" bIns="228600">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A</a:t>
            </a:r>
            <a:r>
              <a:rPr kumimoji="0" lang="en-GB" altLang="en-US" sz="1200" baseline="-25000">
                <a:solidFill>
                  <a:srgbClr val="402000"/>
                </a:solidFill>
              </a:rPr>
              <a:t>j</a:t>
            </a:r>
            <a:endParaRPr kumimoji="0" lang="en-GB" altLang="en-US" sz="1200">
              <a:solidFill>
                <a:srgbClr val="402000"/>
              </a:solidFill>
            </a:endParaRPr>
          </a:p>
        </p:txBody>
      </p:sp>
      <p:sp>
        <p:nvSpPr>
          <p:cNvPr id="112650" name="Line 9"/>
          <p:cNvSpPr>
            <a:spLocks noChangeShapeType="1"/>
          </p:cNvSpPr>
          <p:nvPr/>
        </p:nvSpPr>
        <p:spPr bwMode="auto">
          <a:xfrm>
            <a:off x="2043113" y="1879600"/>
            <a:ext cx="882650" cy="0"/>
          </a:xfrm>
          <a:prstGeom prst="line">
            <a:avLst/>
          </a:prstGeom>
          <a:noFill/>
          <a:ln w="1905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12651" name="Text Box 10"/>
          <p:cNvSpPr txBox="1">
            <a:spLocks noChangeArrowheads="1"/>
          </p:cNvSpPr>
          <p:nvPr/>
        </p:nvSpPr>
        <p:spPr bwMode="auto">
          <a:xfrm>
            <a:off x="1984412" y="1511303"/>
            <a:ext cx="925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50000"/>
              </a:spcBef>
              <a:buClrTx/>
              <a:buSzTx/>
              <a:buFontTx/>
              <a:buNone/>
            </a:pPr>
            <a:r>
              <a:rPr kumimoji="0" lang="en-GB" altLang="en-US" sz="1200" b="1">
                <a:solidFill>
                  <a:srgbClr val="E33B1F"/>
                </a:solidFill>
              </a:rPr>
              <a:t>L</a:t>
            </a:r>
            <a:r>
              <a:rPr kumimoji="0" lang="en-GB" altLang="en-US" sz="1200" b="1" baseline="-25000">
                <a:solidFill>
                  <a:srgbClr val="E33B1F"/>
                </a:solidFill>
              </a:rPr>
              <a:t>k</a:t>
            </a:r>
            <a:endParaRPr kumimoji="0" lang="en-GB" altLang="en-US" sz="1200">
              <a:solidFill>
                <a:srgbClr val="402000"/>
              </a:solidFill>
            </a:endParaRPr>
          </a:p>
        </p:txBody>
      </p:sp>
      <p:sp>
        <p:nvSpPr>
          <p:cNvPr id="112652" name="AutoShape 16"/>
          <p:cNvSpPr>
            <a:spLocks noChangeArrowheads="1"/>
          </p:cNvSpPr>
          <p:nvPr/>
        </p:nvSpPr>
        <p:spPr bwMode="auto">
          <a:xfrm>
            <a:off x="1160500" y="2197174"/>
            <a:ext cx="1235075" cy="352425"/>
          </a:xfrm>
          <a:prstGeom prst="wedgeRoundRectCallout">
            <a:avLst>
              <a:gd name="adj1" fmla="val 47097"/>
              <a:gd name="adj2" fmla="val -122917"/>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Relation (</a:t>
            </a:r>
            <a:r>
              <a:rPr kumimoji="0" lang="en-GB" altLang="en-US" sz="1200" i="1">
                <a:solidFill>
                  <a:srgbClr val="402000"/>
                </a:solidFill>
              </a:rPr>
              <a:t>i </a:t>
            </a:r>
            <a:r>
              <a:rPr kumimoji="0" lang="en-GB" altLang="en-US" sz="1200">
                <a:solidFill>
                  <a:srgbClr val="402000"/>
                </a:solidFill>
                <a:sym typeface="Symbol" pitchFamily="18" charset="2"/>
              </a:rPr>
              <a:t></a:t>
            </a:r>
            <a:r>
              <a:rPr kumimoji="0" lang="en-GB" altLang="en-US" sz="1200" i="1">
                <a:solidFill>
                  <a:srgbClr val="402000"/>
                </a:solidFill>
                <a:sym typeface="Symbol" pitchFamily="18" charset="2"/>
              </a:rPr>
              <a:t> j</a:t>
            </a:r>
            <a:r>
              <a:rPr kumimoji="0" lang="en-GB" altLang="en-US" sz="1200">
                <a:solidFill>
                  <a:srgbClr val="402000"/>
                </a:solidFill>
              </a:rPr>
              <a:t>)</a:t>
            </a:r>
          </a:p>
        </p:txBody>
      </p:sp>
      <p:pic>
        <p:nvPicPr>
          <p:cNvPr id="112653"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4" y="3173413"/>
            <a:ext cx="2736850" cy="218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4" name="Text Box 19"/>
          <p:cNvSpPr txBox="1">
            <a:spLocks noChangeArrowheads="1"/>
          </p:cNvSpPr>
          <p:nvPr/>
        </p:nvSpPr>
        <p:spPr bwMode="auto">
          <a:xfrm>
            <a:off x="882651" y="2890838"/>
            <a:ext cx="324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http://ai.it.jyu.fi/vagan/index.html</a:t>
            </a:r>
          </a:p>
        </p:txBody>
      </p:sp>
      <p:sp>
        <p:nvSpPr>
          <p:cNvPr id="112655" name="Line 20"/>
          <p:cNvSpPr>
            <a:spLocks noChangeShapeType="1"/>
          </p:cNvSpPr>
          <p:nvPr/>
        </p:nvSpPr>
        <p:spPr bwMode="auto">
          <a:xfrm flipV="1">
            <a:off x="4275138" y="4346575"/>
            <a:ext cx="1079500" cy="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2656" name="Rectangle 21"/>
          <p:cNvSpPr>
            <a:spLocks noChangeArrowheads="1"/>
          </p:cNvSpPr>
          <p:nvPr/>
        </p:nvSpPr>
        <p:spPr bwMode="auto">
          <a:xfrm>
            <a:off x="5359401" y="2903538"/>
            <a:ext cx="3487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r>
              <a:rPr kumimoji="0" lang="en-US" altLang="en-US" sz="1400" u="sng">
                <a:solidFill>
                  <a:srgbClr val="270CF2"/>
                </a:solidFill>
              </a:rPr>
              <a:t>http://www.jyu.fi/agora-center/indexEng.html</a:t>
            </a:r>
          </a:p>
        </p:txBody>
      </p:sp>
      <p:pic>
        <p:nvPicPr>
          <p:cNvPr id="112657"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77" y="3167063"/>
            <a:ext cx="280987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8" name="Text Box 25"/>
          <p:cNvSpPr txBox="1">
            <a:spLocks noChangeArrowheads="1"/>
          </p:cNvSpPr>
          <p:nvPr/>
        </p:nvSpPr>
        <p:spPr bwMode="auto">
          <a:xfrm>
            <a:off x="900129" y="2670175"/>
            <a:ext cx="331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Personal web page of Terziyan V.</a:t>
            </a:r>
          </a:p>
        </p:txBody>
      </p:sp>
      <p:sp>
        <p:nvSpPr>
          <p:cNvPr id="112659" name="Text Box 26"/>
          <p:cNvSpPr txBox="1">
            <a:spLocks noChangeArrowheads="1"/>
          </p:cNvSpPr>
          <p:nvPr/>
        </p:nvSpPr>
        <p:spPr bwMode="auto">
          <a:xfrm>
            <a:off x="5765802" y="2682949"/>
            <a:ext cx="2736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Web page of Agora Center</a:t>
            </a:r>
          </a:p>
        </p:txBody>
      </p:sp>
      <p:sp>
        <p:nvSpPr>
          <p:cNvPr id="112660" name="Text Box 27"/>
          <p:cNvSpPr txBox="1">
            <a:spLocks noChangeArrowheads="1"/>
          </p:cNvSpPr>
          <p:nvPr/>
        </p:nvSpPr>
        <p:spPr bwMode="auto">
          <a:xfrm>
            <a:off x="4140202" y="3862388"/>
            <a:ext cx="1511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refers_to</a:t>
            </a:r>
          </a:p>
        </p:txBody>
      </p:sp>
      <p:sp>
        <p:nvSpPr>
          <p:cNvPr id="112661" name="Oval 29"/>
          <p:cNvSpPr>
            <a:spLocks noChangeArrowheads="1"/>
          </p:cNvSpPr>
          <p:nvPr/>
        </p:nvSpPr>
        <p:spPr bwMode="auto">
          <a:xfrm>
            <a:off x="5435601" y="1631954"/>
            <a:ext cx="927100" cy="49371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62" name="Text Box 30"/>
          <p:cNvSpPr txBox="1">
            <a:spLocks noChangeArrowheads="1"/>
          </p:cNvSpPr>
          <p:nvPr/>
        </p:nvSpPr>
        <p:spPr bwMode="auto">
          <a:xfrm>
            <a:off x="5526088" y="1719264"/>
            <a:ext cx="86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Resource</a:t>
            </a:r>
          </a:p>
        </p:txBody>
      </p:sp>
      <p:sp>
        <p:nvSpPr>
          <p:cNvPr id="112663" name="Oval 31"/>
          <p:cNvSpPr>
            <a:spLocks noChangeArrowheads="1"/>
          </p:cNvSpPr>
          <p:nvPr/>
        </p:nvSpPr>
        <p:spPr bwMode="auto">
          <a:xfrm>
            <a:off x="7245351" y="1631954"/>
            <a:ext cx="927100" cy="49371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64" name="Line 33"/>
          <p:cNvSpPr>
            <a:spLocks noChangeShapeType="1"/>
          </p:cNvSpPr>
          <p:nvPr/>
        </p:nvSpPr>
        <p:spPr bwMode="auto">
          <a:xfrm>
            <a:off x="6362701" y="1879600"/>
            <a:ext cx="882650" cy="0"/>
          </a:xfrm>
          <a:prstGeom prst="line">
            <a:avLst/>
          </a:prstGeom>
          <a:noFill/>
          <a:ln w="1905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12665" name="Text Box 34"/>
          <p:cNvSpPr txBox="1">
            <a:spLocks noChangeArrowheads="1"/>
          </p:cNvSpPr>
          <p:nvPr/>
        </p:nvSpPr>
        <p:spPr bwMode="auto">
          <a:xfrm>
            <a:off x="6303963" y="1511303"/>
            <a:ext cx="925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50000"/>
              </a:spcBef>
              <a:buClrTx/>
              <a:buSzTx/>
              <a:buFontTx/>
              <a:buNone/>
            </a:pPr>
            <a:r>
              <a:rPr kumimoji="0" lang="en-GB" altLang="en-US" sz="1200" b="1">
                <a:solidFill>
                  <a:srgbClr val="E33B1F"/>
                </a:solidFill>
              </a:rPr>
              <a:t>Relation</a:t>
            </a:r>
            <a:endParaRPr kumimoji="0" lang="en-GB" altLang="en-US" sz="1200">
              <a:solidFill>
                <a:srgbClr val="402000"/>
              </a:solidFill>
            </a:endParaRPr>
          </a:p>
        </p:txBody>
      </p:sp>
      <p:sp>
        <p:nvSpPr>
          <p:cNvPr id="112666" name="Text Box 36"/>
          <p:cNvSpPr txBox="1">
            <a:spLocks noChangeArrowheads="1"/>
          </p:cNvSpPr>
          <p:nvPr/>
        </p:nvSpPr>
        <p:spPr bwMode="auto">
          <a:xfrm>
            <a:off x="7340602" y="1727200"/>
            <a:ext cx="863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Resource</a:t>
            </a:r>
          </a:p>
        </p:txBody>
      </p:sp>
      <p:sp>
        <p:nvSpPr>
          <p:cNvPr id="112667" name="AutoShape 37"/>
          <p:cNvSpPr>
            <a:spLocks noChangeArrowheads="1"/>
          </p:cNvSpPr>
          <p:nvPr/>
        </p:nvSpPr>
        <p:spPr bwMode="auto">
          <a:xfrm>
            <a:off x="4787900" y="2232099"/>
            <a:ext cx="647700" cy="352425"/>
          </a:xfrm>
          <a:prstGeom prst="wedgeRoundRectCallout">
            <a:avLst>
              <a:gd name="adj1" fmla="val 62009"/>
              <a:gd name="adj2" fmla="val -114866"/>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Subject</a:t>
            </a:r>
          </a:p>
        </p:txBody>
      </p:sp>
      <p:sp>
        <p:nvSpPr>
          <p:cNvPr id="112668" name="AutoShape 38"/>
          <p:cNvSpPr>
            <a:spLocks noChangeArrowheads="1"/>
          </p:cNvSpPr>
          <p:nvPr/>
        </p:nvSpPr>
        <p:spPr bwMode="auto">
          <a:xfrm>
            <a:off x="8027988" y="2232099"/>
            <a:ext cx="647700" cy="352425"/>
          </a:xfrm>
          <a:prstGeom prst="wedgeRoundRectCallout">
            <a:avLst>
              <a:gd name="adj1" fmla="val -48528"/>
              <a:gd name="adj2" fmla="val -113963"/>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object</a:t>
            </a:r>
          </a:p>
        </p:txBody>
      </p:sp>
      <p:sp>
        <p:nvSpPr>
          <p:cNvPr id="112669" name="AutoShape 39"/>
          <p:cNvSpPr>
            <a:spLocks noChangeArrowheads="1"/>
          </p:cNvSpPr>
          <p:nvPr/>
        </p:nvSpPr>
        <p:spPr bwMode="auto">
          <a:xfrm>
            <a:off x="6516688" y="2232099"/>
            <a:ext cx="647700" cy="352425"/>
          </a:xfrm>
          <a:prstGeom prst="wedgeRoundRectCallout">
            <a:avLst>
              <a:gd name="adj1" fmla="val -15194"/>
              <a:gd name="adj2" fmla="val -139190"/>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Predicate</a:t>
            </a:r>
          </a:p>
        </p:txBody>
      </p:sp>
      <p:sp>
        <p:nvSpPr>
          <p:cNvPr id="112670" name="Oval 31"/>
          <p:cNvSpPr>
            <a:spLocks noChangeArrowheads="1"/>
          </p:cNvSpPr>
          <p:nvPr/>
        </p:nvSpPr>
        <p:spPr bwMode="auto">
          <a:xfrm>
            <a:off x="306425" y="5622925"/>
            <a:ext cx="3405187" cy="781050"/>
          </a:xfrm>
          <a:prstGeom prst="ellipse">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71" name="Text Box 11"/>
          <p:cNvSpPr txBox="1">
            <a:spLocks noChangeArrowheads="1"/>
          </p:cNvSpPr>
          <p:nvPr/>
        </p:nvSpPr>
        <p:spPr bwMode="auto">
          <a:xfrm>
            <a:off x="692151" y="5937324"/>
            <a:ext cx="3240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http://ai.it.jyu.fi/vagan/#vagan</a:t>
            </a:r>
          </a:p>
        </p:txBody>
      </p:sp>
      <p:sp>
        <p:nvSpPr>
          <p:cNvPr id="112672" name="Text Box 15"/>
          <p:cNvSpPr txBox="1">
            <a:spLocks noChangeArrowheads="1"/>
          </p:cNvSpPr>
          <p:nvPr/>
        </p:nvSpPr>
        <p:spPr bwMode="auto">
          <a:xfrm>
            <a:off x="755650" y="5689674"/>
            <a:ext cx="2236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URI of Terziyan V. </a:t>
            </a:r>
          </a:p>
        </p:txBody>
      </p:sp>
      <p:sp>
        <p:nvSpPr>
          <p:cNvPr id="112673" name="Line 12"/>
          <p:cNvSpPr>
            <a:spLocks noChangeShapeType="1"/>
          </p:cNvSpPr>
          <p:nvPr/>
        </p:nvSpPr>
        <p:spPr bwMode="auto">
          <a:xfrm flipV="1">
            <a:off x="3740150" y="6021388"/>
            <a:ext cx="1552575" cy="190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2674" name="Text Box 17"/>
          <p:cNvSpPr txBox="1">
            <a:spLocks noChangeArrowheads="1"/>
          </p:cNvSpPr>
          <p:nvPr/>
        </p:nvSpPr>
        <p:spPr bwMode="auto">
          <a:xfrm>
            <a:off x="3644900" y="5561013"/>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employed_by</a:t>
            </a:r>
          </a:p>
        </p:txBody>
      </p:sp>
      <p:sp>
        <p:nvSpPr>
          <p:cNvPr id="112675" name="AutoShape 34"/>
          <p:cNvSpPr>
            <a:spLocks noChangeArrowheads="1"/>
          </p:cNvSpPr>
          <p:nvPr/>
        </p:nvSpPr>
        <p:spPr bwMode="auto">
          <a:xfrm>
            <a:off x="3040713" y="4802043"/>
            <a:ext cx="1524939" cy="279544"/>
          </a:xfrm>
          <a:prstGeom prst="wedgeRoundRectCallout">
            <a:avLst>
              <a:gd name="adj1" fmla="val -43340"/>
              <a:gd name="adj2" fmla="val -657219"/>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dirty="0" err="1">
                <a:solidFill>
                  <a:srgbClr val="402000"/>
                </a:solidFill>
              </a:rPr>
              <a:t>Dereferenceable</a:t>
            </a:r>
            <a:r>
              <a:rPr kumimoji="0" lang="en-GB" altLang="en-US" sz="1200" dirty="0">
                <a:solidFill>
                  <a:srgbClr val="402000"/>
                </a:solidFill>
              </a:rPr>
              <a:t> URI</a:t>
            </a:r>
          </a:p>
        </p:txBody>
      </p:sp>
      <p:sp>
        <p:nvSpPr>
          <p:cNvPr id="112676" name="Oval 39"/>
          <p:cNvSpPr>
            <a:spLocks noChangeArrowheads="1"/>
          </p:cNvSpPr>
          <p:nvPr/>
        </p:nvSpPr>
        <p:spPr bwMode="auto">
          <a:xfrm>
            <a:off x="5292727" y="5661025"/>
            <a:ext cx="3405188" cy="781050"/>
          </a:xfrm>
          <a:prstGeom prst="ellipse">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77" name="Text Box 15"/>
          <p:cNvSpPr txBox="1">
            <a:spLocks noChangeArrowheads="1"/>
          </p:cNvSpPr>
          <p:nvPr/>
        </p:nvSpPr>
        <p:spPr bwMode="auto">
          <a:xfrm>
            <a:off x="5891250" y="5699199"/>
            <a:ext cx="2236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URI of Agora Center </a:t>
            </a:r>
          </a:p>
        </p:txBody>
      </p:sp>
      <p:sp>
        <p:nvSpPr>
          <p:cNvPr id="112678" name="Rectangle 21"/>
          <p:cNvSpPr>
            <a:spLocks noChangeArrowheads="1"/>
          </p:cNvSpPr>
          <p:nvPr/>
        </p:nvSpPr>
        <p:spPr bwMode="auto">
          <a:xfrm>
            <a:off x="5686462" y="5954713"/>
            <a:ext cx="291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r>
              <a:rPr kumimoji="0" lang="en-US" altLang="en-US" sz="1400" u="sng">
                <a:solidFill>
                  <a:srgbClr val="270CF2"/>
                </a:solidFill>
              </a:rPr>
              <a:t>http://www.jyu.fi/agora-center/#AC</a:t>
            </a:r>
          </a:p>
        </p:txBody>
      </p:sp>
      <p:sp>
        <p:nvSpPr>
          <p:cNvPr id="112679" name="AutoShape 34"/>
          <p:cNvSpPr>
            <a:spLocks noChangeArrowheads="1"/>
          </p:cNvSpPr>
          <p:nvPr/>
        </p:nvSpPr>
        <p:spPr bwMode="auto">
          <a:xfrm>
            <a:off x="3589340" y="6318320"/>
            <a:ext cx="1765298" cy="223767"/>
          </a:xfrm>
          <a:prstGeom prst="wedgeRoundRectCallout">
            <a:avLst>
              <a:gd name="adj1" fmla="val -52804"/>
              <a:gd name="adj2" fmla="val -163984"/>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dirty="0">
                <a:solidFill>
                  <a:srgbClr val="402000"/>
                </a:solidFill>
              </a:rPr>
              <a:t>Non-</a:t>
            </a:r>
            <a:r>
              <a:rPr kumimoji="0" lang="en-GB" altLang="en-US" sz="1200" dirty="0" err="1">
                <a:solidFill>
                  <a:srgbClr val="402000"/>
                </a:solidFill>
              </a:rPr>
              <a:t>dereferenceable</a:t>
            </a:r>
            <a:r>
              <a:rPr kumimoji="0" lang="en-GB" altLang="en-US" sz="1200" dirty="0">
                <a:solidFill>
                  <a:srgbClr val="402000"/>
                </a:solidFill>
              </a:rPr>
              <a:t> URI</a:t>
            </a:r>
          </a:p>
        </p:txBody>
      </p:sp>
      <p:sp>
        <p:nvSpPr>
          <p:cNvPr id="112680" name="Rounded Rectangle 43"/>
          <p:cNvSpPr>
            <a:spLocks noChangeArrowheads="1"/>
          </p:cNvSpPr>
          <p:nvPr/>
        </p:nvSpPr>
        <p:spPr bwMode="auto">
          <a:xfrm>
            <a:off x="1466851" y="3387725"/>
            <a:ext cx="863600" cy="215900"/>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2681" name="Rounded Rectangle 44"/>
          <p:cNvSpPr>
            <a:spLocks noChangeArrowheads="1"/>
          </p:cNvSpPr>
          <p:nvPr/>
        </p:nvSpPr>
        <p:spPr bwMode="auto">
          <a:xfrm>
            <a:off x="6021390" y="3430588"/>
            <a:ext cx="431800" cy="215900"/>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cxnSp>
        <p:nvCxnSpPr>
          <p:cNvPr id="112682" name="Straight Arrow Connector 45"/>
          <p:cNvCxnSpPr>
            <a:cxnSpLocks noChangeShapeType="1"/>
          </p:cNvCxnSpPr>
          <p:nvPr/>
        </p:nvCxnSpPr>
        <p:spPr bwMode="auto">
          <a:xfrm rot="16200000" flipH="1">
            <a:off x="1238287" y="4559301"/>
            <a:ext cx="2058987" cy="144462"/>
          </a:xfrm>
          <a:prstGeom prst="straightConnector1">
            <a:avLst/>
          </a:prstGeom>
          <a:noFill/>
          <a:ln w="22225" algn="ctr">
            <a:solidFill>
              <a:srgbClr val="FF0000"/>
            </a:solidFill>
            <a:round/>
            <a:headEnd/>
            <a:tailEnd type="stealth" w="med" len="lg"/>
          </a:ln>
          <a:extLst>
            <a:ext uri="{909E8E84-426E-40DD-AFC4-6F175D3DCCD1}">
              <a14:hiddenFill xmlns:a14="http://schemas.microsoft.com/office/drawing/2010/main">
                <a:noFill/>
              </a14:hiddenFill>
            </a:ext>
          </a:extLst>
        </p:spPr>
      </p:cxnSp>
      <p:cxnSp>
        <p:nvCxnSpPr>
          <p:cNvPr id="112683" name="Straight Arrow Connector 47"/>
          <p:cNvCxnSpPr>
            <a:cxnSpLocks noChangeShapeType="1"/>
          </p:cNvCxnSpPr>
          <p:nvPr/>
        </p:nvCxnSpPr>
        <p:spPr bwMode="auto">
          <a:xfrm rot="16200000" flipH="1">
            <a:off x="5256249" y="4545050"/>
            <a:ext cx="2087563" cy="287338"/>
          </a:xfrm>
          <a:prstGeom prst="straightConnector1">
            <a:avLst/>
          </a:prstGeom>
          <a:noFill/>
          <a:ln w="22225" algn="ctr">
            <a:solidFill>
              <a:srgbClr val="FF0000"/>
            </a:solidFill>
            <a:round/>
            <a:headEnd/>
            <a:tailEnd type="stealth" w="med" len="lg"/>
          </a:ln>
          <a:extLst>
            <a:ext uri="{909E8E84-426E-40DD-AFC4-6F175D3DCCD1}">
              <a14:hiddenFill xmlns:a14="http://schemas.microsoft.com/office/drawing/2010/main">
                <a:noFill/>
              </a14:hiddenFill>
            </a:ext>
          </a:extLst>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ounded Rectangle 36"/>
          <p:cNvSpPr>
            <a:spLocks noChangeArrowheads="1"/>
          </p:cNvSpPr>
          <p:nvPr/>
        </p:nvSpPr>
        <p:spPr bwMode="auto">
          <a:xfrm>
            <a:off x="755650" y="2781300"/>
            <a:ext cx="3455988" cy="2808288"/>
          </a:xfrm>
          <a:prstGeom prst="roundRect">
            <a:avLst>
              <a:gd name="adj" fmla="val 16667"/>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3667" name="Oval 30"/>
          <p:cNvSpPr>
            <a:spLocks noChangeArrowheads="1"/>
          </p:cNvSpPr>
          <p:nvPr/>
        </p:nvSpPr>
        <p:spPr bwMode="auto">
          <a:xfrm>
            <a:off x="806452" y="5651500"/>
            <a:ext cx="3405188" cy="781050"/>
          </a:xfrm>
          <a:prstGeom prst="ellipse">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366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eaLnBrk="1" hangingPunct="1">
              <a:spcBef>
                <a:spcPct val="50000"/>
              </a:spcBef>
              <a:buClrTx/>
              <a:buSzTx/>
              <a:buFontTx/>
              <a:buNone/>
            </a:pPr>
            <a:fld id="{BC351F92-1999-45DF-AD85-1C0AA769CFD0}" type="slidenum">
              <a:rPr kumimoji="0" lang="en-US" altLang="en-US" sz="1400" smtClean="0">
                <a:solidFill>
                  <a:srgbClr val="A08366"/>
                </a:solidFill>
                <a:latin typeface="Arial" pitchFamily="34" charset="0"/>
              </a:rPr>
              <a:pPr eaLnBrk="1" hangingPunct="1">
                <a:spcBef>
                  <a:spcPct val="50000"/>
                </a:spcBef>
                <a:buClrTx/>
                <a:buSzTx/>
                <a:buFontTx/>
                <a:buNone/>
              </a:pPr>
              <a:t>48</a:t>
            </a:fld>
            <a:endParaRPr kumimoji="0" lang="en-US" altLang="en-US" sz="1400">
              <a:solidFill>
                <a:srgbClr val="A08366"/>
              </a:solidFill>
              <a:latin typeface="Arial" pitchFamily="34" charset="0"/>
            </a:endParaRPr>
          </a:p>
        </p:txBody>
      </p:sp>
      <p:sp>
        <p:nvSpPr>
          <p:cNvPr id="113669" name="Rectangle 2"/>
          <p:cNvSpPr>
            <a:spLocks noGrp="1" noChangeArrowheads="1"/>
          </p:cNvSpPr>
          <p:nvPr>
            <p:ph type="title"/>
          </p:nvPr>
        </p:nvSpPr>
        <p:spPr/>
        <p:txBody>
          <a:bodyPr/>
          <a:lstStyle/>
          <a:p>
            <a:r>
              <a:rPr lang="en-GB" altLang="en-US" sz="4000"/>
              <a:t>Semantic Property as RDF statement</a:t>
            </a:r>
            <a:br>
              <a:rPr lang="en-GB" altLang="en-US" sz="4000"/>
            </a:br>
            <a:r>
              <a:rPr lang="en-GB" altLang="en-US" sz="2800"/>
              <a:t> (so called “datatype property”)</a:t>
            </a:r>
          </a:p>
        </p:txBody>
      </p:sp>
      <p:pic>
        <p:nvPicPr>
          <p:cNvPr id="113670"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4" y="3295724"/>
            <a:ext cx="273685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1" name="Text Box 11"/>
          <p:cNvSpPr txBox="1">
            <a:spLocks noChangeArrowheads="1"/>
          </p:cNvSpPr>
          <p:nvPr/>
        </p:nvSpPr>
        <p:spPr bwMode="auto">
          <a:xfrm>
            <a:off x="911226" y="3022600"/>
            <a:ext cx="324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http://ai.it.jyu.fi/vagan/index.html</a:t>
            </a:r>
          </a:p>
        </p:txBody>
      </p:sp>
      <p:sp>
        <p:nvSpPr>
          <p:cNvPr id="113672" name="Line 12"/>
          <p:cNvSpPr>
            <a:spLocks noChangeShapeType="1"/>
          </p:cNvSpPr>
          <p:nvPr/>
        </p:nvSpPr>
        <p:spPr bwMode="auto">
          <a:xfrm flipV="1">
            <a:off x="4229100" y="4370388"/>
            <a:ext cx="1944688" cy="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3673" name="Text Box 15"/>
          <p:cNvSpPr txBox="1">
            <a:spLocks noChangeArrowheads="1"/>
          </p:cNvSpPr>
          <p:nvPr/>
        </p:nvSpPr>
        <p:spPr bwMode="auto">
          <a:xfrm>
            <a:off x="927100" y="2801938"/>
            <a:ext cx="34559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Personal web page of Terziyan V.</a:t>
            </a:r>
          </a:p>
        </p:txBody>
      </p:sp>
      <p:sp>
        <p:nvSpPr>
          <p:cNvPr id="113674" name="Text Box 16"/>
          <p:cNvSpPr txBox="1">
            <a:spLocks noChangeArrowheads="1"/>
          </p:cNvSpPr>
          <p:nvPr/>
        </p:nvSpPr>
        <p:spPr bwMode="auto">
          <a:xfrm>
            <a:off x="7008850" y="3573463"/>
            <a:ext cx="8651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Literal</a:t>
            </a:r>
          </a:p>
        </p:txBody>
      </p:sp>
      <p:sp>
        <p:nvSpPr>
          <p:cNvPr id="113675" name="Text Box 17"/>
          <p:cNvSpPr txBox="1">
            <a:spLocks noChangeArrowheads="1"/>
          </p:cNvSpPr>
          <p:nvPr/>
        </p:nvSpPr>
        <p:spPr bwMode="auto">
          <a:xfrm>
            <a:off x="4229102" y="3871913"/>
            <a:ext cx="1800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has_birthday</a:t>
            </a:r>
          </a:p>
        </p:txBody>
      </p:sp>
      <p:sp>
        <p:nvSpPr>
          <p:cNvPr id="113676" name="Oval 18"/>
          <p:cNvSpPr>
            <a:spLocks noChangeArrowheads="1"/>
          </p:cNvSpPr>
          <p:nvPr/>
        </p:nvSpPr>
        <p:spPr bwMode="auto">
          <a:xfrm>
            <a:off x="5435601" y="1754188"/>
            <a:ext cx="927100" cy="493712"/>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3677" name="Text Box 19"/>
          <p:cNvSpPr txBox="1">
            <a:spLocks noChangeArrowheads="1"/>
          </p:cNvSpPr>
          <p:nvPr/>
        </p:nvSpPr>
        <p:spPr bwMode="auto">
          <a:xfrm>
            <a:off x="5526088" y="1841500"/>
            <a:ext cx="863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Resource</a:t>
            </a:r>
          </a:p>
        </p:txBody>
      </p:sp>
      <p:sp>
        <p:nvSpPr>
          <p:cNvPr id="113678" name="Line 21"/>
          <p:cNvSpPr>
            <a:spLocks noChangeShapeType="1"/>
          </p:cNvSpPr>
          <p:nvPr/>
        </p:nvSpPr>
        <p:spPr bwMode="auto">
          <a:xfrm>
            <a:off x="6362701" y="2001838"/>
            <a:ext cx="882650" cy="0"/>
          </a:xfrm>
          <a:prstGeom prst="line">
            <a:avLst/>
          </a:prstGeom>
          <a:noFill/>
          <a:ln w="1905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13679" name="Text Box 22"/>
          <p:cNvSpPr txBox="1">
            <a:spLocks noChangeArrowheads="1"/>
          </p:cNvSpPr>
          <p:nvPr/>
        </p:nvSpPr>
        <p:spPr bwMode="auto">
          <a:xfrm>
            <a:off x="6303963" y="1633538"/>
            <a:ext cx="925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50000"/>
              </a:spcBef>
              <a:buClrTx/>
              <a:buSzTx/>
              <a:buFontTx/>
              <a:buNone/>
            </a:pPr>
            <a:r>
              <a:rPr kumimoji="0" lang="en-GB" altLang="en-US" sz="1200" b="1">
                <a:solidFill>
                  <a:srgbClr val="E33B1F"/>
                </a:solidFill>
              </a:rPr>
              <a:t>Property</a:t>
            </a:r>
            <a:endParaRPr kumimoji="0" lang="en-GB" altLang="en-US" sz="1200">
              <a:solidFill>
                <a:srgbClr val="402000"/>
              </a:solidFill>
            </a:endParaRPr>
          </a:p>
        </p:txBody>
      </p:sp>
      <p:sp>
        <p:nvSpPr>
          <p:cNvPr id="113680" name="AutoShape 24"/>
          <p:cNvSpPr>
            <a:spLocks noChangeArrowheads="1"/>
          </p:cNvSpPr>
          <p:nvPr/>
        </p:nvSpPr>
        <p:spPr bwMode="auto">
          <a:xfrm>
            <a:off x="4787900" y="2354337"/>
            <a:ext cx="647700" cy="352425"/>
          </a:xfrm>
          <a:prstGeom prst="wedgeRoundRectCallout">
            <a:avLst>
              <a:gd name="adj1" fmla="val 62009"/>
              <a:gd name="adj2" fmla="val -114866"/>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Subject</a:t>
            </a:r>
          </a:p>
        </p:txBody>
      </p:sp>
      <p:sp>
        <p:nvSpPr>
          <p:cNvPr id="113681" name="AutoShape 25"/>
          <p:cNvSpPr>
            <a:spLocks noChangeArrowheads="1"/>
          </p:cNvSpPr>
          <p:nvPr/>
        </p:nvSpPr>
        <p:spPr bwMode="auto">
          <a:xfrm>
            <a:off x="8027988" y="2354337"/>
            <a:ext cx="647700" cy="352425"/>
          </a:xfrm>
          <a:prstGeom prst="wedgeRoundRectCallout">
            <a:avLst>
              <a:gd name="adj1" fmla="val -48528"/>
              <a:gd name="adj2" fmla="val -113963"/>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object</a:t>
            </a:r>
          </a:p>
        </p:txBody>
      </p:sp>
      <p:sp>
        <p:nvSpPr>
          <p:cNvPr id="113682" name="AutoShape 26"/>
          <p:cNvSpPr>
            <a:spLocks noChangeArrowheads="1"/>
          </p:cNvSpPr>
          <p:nvPr/>
        </p:nvSpPr>
        <p:spPr bwMode="auto">
          <a:xfrm>
            <a:off x="6516688" y="2354337"/>
            <a:ext cx="647700" cy="352425"/>
          </a:xfrm>
          <a:prstGeom prst="wedgeRoundRectCallout">
            <a:avLst>
              <a:gd name="adj1" fmla="val -15194"/>
              <a:gd name="adj2" fmla="val -139190"/>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Predicate</a:t>
            </a:r>
          </a:p>
        </p:txBody>
      </p:sp>
      <p:sp>
        <p:nvSpPr>
          <p:cNvPr id="113683" name="Rectangle 27"/>
          <p:cNvSpPr>
            <a:spLocks noChangeArrowheads="1"/>
          </p:cNvSpPr>
          <p:nvPr/>
        </p:nvSpPr>
        <p:spPr bwMode="auto">
          <a:xfrm>
            <a:off x="7254912" y="1830390"/>
            <a:ext cx="792163" cy="358775"/>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US" altLang="en-US" sz="1200">
                <a:solidFill>
                  <a:srgbClr val="402000"/>
                </a:solidFill>
              </a:rPr>
              <a:t>Literal</a:t>
            </a:r>
          </a:p>
        </p:txBody>
      </p:sp>
      <p:grpSp>
        <p:nvGrpSpPr>
          <p:cNvPr id="113684" name="Group 35"/>
          <p:cNvGrpSpPr>
            <a:grpSpLocks/>
          </p:cNvGrpSpPr>
          <p:nvPr/>
        </p:nvGrpSpPr>
        <p:grpSpPr bwMode="auto">
          <a:xfrm>
            <a:off x="1043025" y="1633537"/>
            <a:ext cx="2879725" cy="932738"/>
            <a:chOff x="2112" y="3024"/>
            <a:chExt cx="3216" cy="1158"/>
          </a:xfrm>
        </p:grpSpPr>
        <p:sp>
          <p:nvSpPr>
            <p:cNvPr id="113696" name="Oval 28"/>
            <p:cNvSpPr>
              <a:spLocks noChangeArrowheads="1"/>
            </p:cNvSpPr>
            <p:nvPr/>
          </p:nvSpPr>
          <p:spPr bwMode="auto">
            <a:xfrm>
              <a:off x="4032" y="3216"/>
              <a:ext cx="1008" cy="816"/>
            </a:xfrm>
            <a:prstGeom prst="ellipse">
              <a:avLst/>
            </a:prstGeom>
            <a:noFill/>
            <a:ln w="222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3697" name="Oval 29"/>
            <p:cNvSpPr>
              <a:spLocks noChangeArrowheads="1"/>
            </p:cNvSpPr>
            <p:nvPr/>
          </p:nvSpPr>
          <p:spPr bwMode="auto">
            <a:xfrm>
              <a:off x="4320" y="3024"/>
              <a:ext cx="1008" cy="672"/>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3698" name="Text Box 30"/>
            <p:cNvSpPr txBox="1">
              <a:spLocks noChangeArrowheads="1"/>
            </p:cNvSpPr>
            <p:nvPr/>
          </p:nvSpPr>
          <p:spPr bwMode="auto">
            <a:xfrm>
              <a:off x="4656" y="3168"/>
              <a:ext cx="385"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GB" altLang="en-US" sz="1200">
                  <a:solidFill>
                    <a:srgbClr val="402000"/>
                  </a:solidFill>
                </a:rPr>
                <a:t>A</a:t>
              </a:r>
              <a:r>
                <a:rPr kumimoji="0" lang="en-GB" altLang="en-US" sz="1200" baseline="-25000">
                  <a:solidFill>
                    <a:srgbClr val="402000"/>
                  </a:solidFill>
                </a:rPr>
                <a:t>i</a:t>
              </a:r>
              <a:endParaRPr kumimoji="0" lang="en-GB" altLang="en-US" sz="1200">
                <a:solidFill>
                  <a:srgbClr val="402000"/>
                </a:solidFill>
              </a:endParaRPr>
            </a:p>
          </p:txBody>
        </p:sp>
        <p:sp>
          <p:nvSpPr>
            <p:cNvPr id="113699" name="Line 31"/>
            <p:cNvSpPr>
              <a:spLocks noChangeShapeType="1"/>
            </p:cNvSpPr>
            <p:nvPr/>
          </p:nvSpPr>
          <p:spPr bwMode="auto">
            <a:xfrm flipV="1">
              <a:off x="4155" y="3250"/>
              <a:ext cx="192"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700" name="Line 32"/>
            <p:cNvSpPr>
              <a:spLocks noChangeShapeType="1"/>
            </p:cNvSpPr>
            <p:nvPr/>
          </p:nvSpPr>
          <p:spPr bwMode="auto">
            <a:xfrm flipV="1">
              <a:off x="4203" y="3250"/>
              <a:ext cx="144" cy="96"/>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701" name="Text Box 33"/>
            <p:cNvSpPr txBox="1">
              <a:spLocks noChangeArrowheads="1"/>
            </p:cNvSpPr>
            <p:nvPr/>
          </p:nvSpPr>
          <p:spPr bwMode="auto">
            <a:xfrm>
              <a:off x="3523" y="3609"/>
              <a:ext cx="1009"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37160" bIns="137160">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50000"/>
                </a:spcBef>
                <a:buClrTx/>
                <a:buSzTx/>
                <a:buFontTx/>
                <a:buNone/>
              </a:pPr>
              <a:r>
                <a:rPr kumimoji="0" lang="en-GB" altLang="en-US" sz="1200" b="1">
                  <a:solidFill>
                    <a:srgbClr val="E33B1F"/>
                  </a:solidFill>
                </a:rPr>
                <a:t>L</a:t>
              </a:r>
              <a:r>
                <a:rPr kumimoji="0" lang="en-GB" altLang="en-US" sz="1200" b="1" baseline="-25000">
                  <a:solidFill>
                    <a:srgbClr val="E33B1F"/>
                  </a:solidFill>
                </a:rPr>
                <a:t>k</a:t>
              </a:r>
              <a:endParaRPr kumimoji="0" lang="en-GB" altLang="en-US" sz="1200">
                <a:solidFill>
                  <a:srgbClr val="402000"/>
                </a:solidFill>
              </a:endParaRPr>
            </a:p>
          </p:txBody>
        </p:sp>
        <p:sp>
          <p:nvSpPr>
            <p:cNvPr id="113702" name="AutoShape 34"/>
            <p:cNvSpPr>
              <a:spLocks noChangeArrowheads="1"/>
            </p:cNvSpPr>
            <p:nvPr/>
          </p:nvSpPr>
          <p:spPr bwMode="auto">
            <a:xfrm>
              <a:off x="2112" y="3600"/>
              <a:ext cx="1344" cy="480"/>
            </a:xfrm>
            <a:prstGeom prst="wedgeRoundRectCallout">
              <a:avLst>
                <a:gd name="adj1" fmla="val 85713"/>
                <a:gd name="adj2" fmla="val -63958"/>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Property (</a:t>
              </a:r>
              <a:r>
                <a:rPr kumimoji="0" lang="en-GB" altLang="en-US" sz="1200" i="1">
                  <a:solidFill>
                    <a:srgbClr val="402000"/>
                  </a:solidFill>
                </a:rPr>
                <a:t>i </a:t>
              </a:r>
              <a:r>
                <a:rPr kumimoji="0" lang="en-GB" altLang="en-US" sz="1200">
                  <a:solidFill>
                    <a:srgbClr val="402000"/>
                  </a:solidFill>
                  <a:sym typeface="Symbol" pitchFamily="18" charset="2"/>
                </a:rPr>
                <a:t>=</a:t>
              </a:r>
              <a:r>
                <a:rPr kumimoji="0" lang="en-GB" altLang="en-US" sz="1200" i="1">
                  <a:solidFill>
                    <a:srgbClr val="402000"/>
                  </a:solidFill>
                  <a:sym typeface="Symbol" pitchFamily="18" charset="2"/>
                </a:rPr>
                <a:t> j</a:t>
              </a:r>
              <a:r>
                <a:rPr kumimoji="0" lang="en-GB" altLang="en-US" sz="1200">
                  <a:solidFill>
                    <a:srgbClr val="402000"/>
                  </a:solidFill>
                </a:rPr>
                <a:t>)</a:t>
              </a:r>
            </a:p>
          </p:txBody>
        </p:sp>
      </p:grpSp>
      <p:sp>
        <p:nvSpPr>
          <p:cNvPr id="113685" name="Rectangle 36"/>
          <p:cNvSpPr>
            <a:spLocks noChangeArrowheads="1"/>
          </p:cNvSpPr>
          <p:nvPr/>
        </p:nvSpPr>
        <p:spPr bwMode="auto">
          <a:xfrm>
            <a:off x="6245227" y="4010099"/>
            <a:ext cx="1873250" cy="720725"/>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US" altLang="en-US" sz="2800">
                <a:solidFill>
                  <a:srgbClr val="402000"/>
                </a:solidFill>
              </a:rPr>
              <a:t>15.02.2000</a:t>
            </a:r>
          </a:p>
        </p:txBody>
      </p:sp>
      <p:sp>
        <p:nvSpPr>
          <p:cNvPr id="113686" name="Text Box 11"/>
          <p:cNvSpPr txBox="1">
            <a:spLocks noChangeArrowheads="1"/>
          </p:cNvSpPr>
          <p:nvPr/>
        </p:nvSpPr>
        <p:spPr bwMode="auto">
          <a:xfrm>
            <a:off x="1190625" y="5965899"/>
            <a:ext cx="3240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http://ai.it.jyu.fi/vagan/#vagan</a:t>
            </a:r>
          </a:p>
        </p:txBody>
      </p:sp>
      <p:sp>
        <p:nvSpPr>
          <p:cNvPr id="113687" name="Text Box 15"/>
          <p:cNvSpPr txBox="1">
            <a:spLocks noChangeArrowheads="1"/>
          </p:cNvSpPr>
          <p:nvPr/>
        </p:nvSpPr>
        <p:spPr bwMode="auto">
          <a:xfrm>
            <a:off x="1255731" y="5716588"/>
            <a:ext cx="2236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URI of Terziyan V. </a:t>
            </a:r>
          </a:p>
        </p:txBody>
      </p:sp>
      <p:sp>
        <p:nvSpPr>
          <p:cNvPr id="113688" name="Line 12"/>
          <p:cNvSpPr>
            <a:spLocks noChangeShapeType="1"/>
          </p:cNvSpPr>
          <p:nvPr/>
        </p:nvSpPr>
        <p:spPr bwMode="auto">
          <a:xfrm flipV="1">
            <a:off x="4238625" y="6069013"/>
            <a:ext cx="1944688" cy="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3689" name="Text Box 17"/>
          <p:cNvSpPr txBox="1">
            <a:spLocks noChangeArrowheads="1"/>
          </p:cNvSpPr>
          <p:nvPr/>
        </p:nvSpPr>
        <p:spPr bwMode="auto">
          <a:xfrm>
            <a:off x="4238627" y="5570538"/>
            <a:ext cx="1800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has_birthday</a:t>
            </a:r>
          </a:p>
        </p:txBody>
      </p:sp>
      <p:sp>
        <p:nvSpPr>
          <p:cNvPr id="113690" name="Rectangle 36"/>
          <p:cNvSpPr>
            <a:spLocks noChangeArrowheads="1"/>
          </p:cNvSpPr>
          <p:nvPr/>
        </p:nvSpPr>
        <p:spPr bwMode="auto">
          <a:xfrm>
            <a:off x="6189664" y="5699199"/>
            <a:ext cx="2054744" cy="720725"/>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US" altLang="en-US" sz="2800" dirty="0">
                <a:solidFill>
                  <a:srgbClr val="402000"/>
                </a:solidFill>
              </a:rPr>
              <a:t>1958-XX-YY</a:t>
            </a:r>
          </a:p>
        </p:txBody>
      </p:sp>
      <p:sp>
        <p:nvSpPr>
          <p:cNvPr id="113692" name="AutoShape 34"/>
          <p:cNvSpPr>
            <a:spLocks noChangeArrowheads="1"/>
          </p:cNvSpPr>
          <p:nvPr/>
        </p:nvSpPr>
        <p:spPr bwMode="auto">
          <a:xfrm>
            <a:off x="4859375" y="4797499"/>
            <a:ext cx="2016125" cy="269875"/>
          </a:xfrm>
          <a:prstGeom prst="wedgeRoundRectCallout">
            <a:avLst>
              <a:gd name="adj1" fmla="val 42491"/>
              <a:gd name="adj2" fmla="val -102366"/>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“Birthday” of the web-page</a:t>
            </a:r>
          </a:p>
        </p:txBody>
      </p:sp>
      <p:sp>
        <p:nvSpPr>
          <p:cNvPr id="113693" name="AutoShape 34"/>
          <p:cNvSpPr>
            <a:spLocks noChangeArrowheads="1"/>
          </p:cNvSpPr>
          <p:nvPr/>
        </p:nvSpPr>
        <p:spPr bwMode="auto">
          <a:xfrm>
            <a:off x="6156362" y="5300737"/>
            <a:ext cx="2016125" cy="269875"/>
          </a:xfrm>
          <a:prstGeom prst="wedgeRoundRectCallout">
            <a:avLst>
              <a:gd name="adj1" fmla="val 15375"/>
              <a:gd name="adj2" fmla="val 135056"/>
              <a:gd name="adj3" fmla="val 16667"/>
            </a:avLst>
          </a:prstGeom>
          <a:solidFill>
            <a:srgbClr val="CCFFCC"/>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GB" altLang="en-US" sz="1200">
                <a:solidFill>
                  <a:srgbClr val="402000"/>
                </a:solidFill>
              </a:rPr>
              <a:t>Birthday of Terziyan V.</a:t>
            </a:r>
          </a:p>
        </p:txBody>
      </p:sp>
      <p:sp>
        <p:nvSpPr>
          <p:cNvPr id="113694" name="Rounded Rectangle 39"/>
          <p:cNvSpPr>
            <a:spLocks noChangeArrowheads="1"/>
          </p:cNvSpPr>
          <p:nvPr/>
        </p:nvSpPr>
        <p:spPr bwMode="auto">
          <a:xfrm>
            <a:off x="1476376" y="3500438"/>
            <a:ext cx="863600" cy="215900"/>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cxnSp>
        <p:nvCxnSpPr>
          <p:cNvPr id="113695" name="Straight Arrow Connector 41"/>
          <p:cNvCxnSpPr>
            <a:cxnSpLocks noChangeShapeType="1"/>
            <a:endCxn id="113687" idx="0"/>
          </p:cNvCxnSpPr>
          <p:nvPr/>
        </p:nvCxnSpPr>
        <p:spPr bwMode="auto">
          <a:xfrm rot="16200000" flipH="1">
            <a:off x="1320007" y="4663355"/>
            <a:ext cx="2000250" cy="106363"/>
          </a:xfrm>
          <a:prstGeom prst="straightConnector1">
            <a:avLst/>
          </a:prstGeom>
          <a:noFill/>
          <a:ln w="22225" algn="ctr">
            <a:solidFill>
              <a:srgbClr val="FF0000"/>
            </a:solidFill>
            <a:round/>
            <a:headEnd/>
            <a:tailEnd type="stealth" w="med" len="lg"/>
          </a:ln>
          <a:extLst>
            <a:ext uri="{909E8E84-426E-40DD-AFC4-6F175D3DCCD1}">
              <a14:hiddenFill xmlns:a14="http://schemas.microsoft.com/office/drawing/2010/main">
                <a:noFill/>
              </a14:hiddenFill>
            </a:ext>
          </a:extLst>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ounded Rectangle 30"/>
          <p:cNvSpPr>
            <a:spLocks noChangeArrowheads="1"/>
          </p:cNvSpPr>
          <p:nvPr/>
        </p:nvSpPr>
        <p:spPr bwMode="auto">
          <a:xfrm>
            <a:off x="5384800" y="1660599"/>
            <a:ext cx="3455988" cy="2735263"/>
          </a:xfrm>
          <a:prstGeom prst="roundRect">
            <a:avLst>
              <a:gd name="adj" fmla="val 16667"/>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4691" name="Rounded Rectangle 29"/>
          <p:cNvSpPr>
            <a:spLocks noChangeArrowheads="1"/>
          </p:cNvSpPr>
          <p:nvPr/>
        </p:nvSpPr>
        <p:spPr bwMode="auto">
          <a:xfrm>
            <a:off x="785850" y="1654175"/>
            <a:ext cx="3455987" cy="2736850"/>
          </a:xfrm>
          <a:prstGeom prst="roundRect">
            <a:avLst>
              <a:gd name="adj" fmla="val 16667"/>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4692" name="Slide Number Placeholder 4"/>
          <p:cNvSpPr>
            <a:spLocks noGrp="1"/>
          </p:cNvSpPr>
          <p:nvPr>
            <p:ph type="sldNum" sz="quarter" idx="12"/>
          </p:nvPr>
        </p:nvSpPr>
        <p:spPr>
          <a:xfrm>
            <a:off x="6376988" y="606425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eaLnBrk="1" hangingPunct="1">
              <a:spcBef>
                <a:spcPct val="50000"/>
              </a:spcBef>
              <a:buClrTx/>
              <a:buSzTx/>
              <a:buFontTx/>
              <a:buNone/>
            </a:pPr>
            <a:fld id="{DA5F63C4-4C33-4E55-ABA2-08103215FAC5}" type="slidenum">
              <a:rPr kumimoji="0" lang="en-US" altLang="en-US" sz="1400" smtClean="0">
                <a:solidFill>
                  <a:srgbClr val="A08366"/>
                </a:solidFill>
                <a:latin typeface="Arial" pitchFamily="34" charset="0"/>
              </a:rPr>
              <a:pPr eaLnBrk="1" hangingPunct="1">
                <a:spcBef>
                  <a:spcPct val="50000"/>
                </a:spcBef>
                <a:buClrTx/>
                <a:buSzTx/>
                <a:buFontTx/>
                <a:buNone/>
              </a:pPr>
              <a:t>49</a:t>
            </a:fld>
            <a:endParaRPr kumimoji="0" lang="en-US" altLang="en-US" sz="1400">
              <a:solidFill>
                <a:srgbClr val="A08366"/>
              </a:solidFill>
              <a:latin typeface="Arial" pitchFamily="34" charset="0"/>
            </a:endParaRPr>
          </a:p>
        </p:txBody>
      </p:sp>
      <p:sp>
        <p:nvSpPr>
          <p:cNvPr id="114693" name="Rectangle 3"/>
          <p:cNvSpPr>
            <a:spLocks noGrp="1" noChangeArrowheads="1"/>
          </p:cNvSpPr>
          <p:nvPr>
            <p:ph type="title"/>
          </p:nvPr>
        </p:nvSpPr>
        <p:spPr>
          <a:xfrm>
            <a:off x="971587" y="266700"/>
            <a:ext cx="7902575" cy="1143000"/>
          </a:xfrm>
        </p:spPr>
        <p:txBody>
          <a:bodyPr/>
          <a:lstStyle/>
          <a:p>
            <a:r>
              <a:rPr lang="en-GB" altLang="en-US" sz="4000"/>
              <a:t>Semantic Network of Web Resources</a:t>
            </a:r>
            <a:endParaRPr lang="en-GB" altLang="en-US" sz="2800"/>
          </a:p>
        </p:txBody>
      </p:sp>
      <p:pic>
        <p:nvPicPr>
          <p:cNvPr id="114694"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826" y="2190824"/>
            <a:ext cx="273685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Text Box 19"/>
          <p:cNvSpPr txBox="1">
            <a:spLocks noChangeArrowheads="1"/>
          </p:cNvSpPr>
          <p:nvPr/>
        </p:nvSpPr>
        <p:spPr bwMode="auto">
          <a:xfrm>
            <a:off x="912815" y="1908175"/>
            <a:ext cx="32400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http://ai.it.jyu.fi/vagan/index.html</a:t>
            </a:r>
          </a:p>
        </p:txBody>
      </p:sp>
      <p:sp>
        <p:nvSpPr>
          <p:cNvPr id="114696" name="Line 20"/>
          <p:cNvSpPr>
            <a:spLocks noChangeShapeType="1"/>
          </p:cNvSpPr>
          <p:nvPr/>
        </p:nvSpPr>
        <p:spPr bwMode="auto">
          <a:xfrm flipV="1">
            <a:off x="4305300" y="3363913"/>
            <a:ext cx="1079500" cy="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697" name="Rectangle 21"/>
          <p:cNvSpPr>
            <a:spLocks noChangeArrowheads="1"/>
          </p:cNvSpPr>
          <p:nvPr/>
        </p:nvSpPr>
        <p:spPr bwMode="auto">
          <a:xfrm>
            <a:off x="5389565" y="1920875"/>
            <a:ext cx="34877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r>
              <a:rPr kumimoji="0" lang="en-US" altLang="en-US" sz="1400" u="sng">
                <a:solidFill>
                  <a:srgbClr val="270CF2"/>
                </a:solidFill>
              </a:rPr>
              <a:t>http://www.jyu.fi/agora-center/indexEng.html</a:t>
            </a:r>
          </a:p>
        </p:txBody>
      </p:sp>
      <p:pic>
        <p:nvPicPr>
          <p:cNvPr id="114698"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039" y="2184400"/>
            <a:ext cx="280987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9" name="Text Box 25"/>
          <p:cNvSpPr txBox="1">
            <a:spLocks noChangeArrowheads="1"/>
          </p:cNvSpPr>
          <p:nvPr/>
        </p:nvSpPr>
        <p:spPr bwMode="auto">
          <a:xfrm>
            <a:off x="930312" y="1687515"/>
            <a:ext cx="3311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Personal web page of Terziyan V.</a:t>
            </a:r>
          </a:p>
        </p:txBody>
      </p:sp>
      <p:sp>
        <p:nvSpPr>
          <p:cNvPr id="114700" name="Text Box 26"/>
          <p:cNvSpPr txBox="1">
            <a:spLocks noChangeArrowheads="1"/>
          </p:cNvSpPr>
          <p:nvPr/>
        </p:nvSpPr>
        <p:spPr bwMode="auto">
          <a:xfrm>
            <a:off x="5795964" y="1700213"/>
            <a:ext cx="2736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Web page of Agora Center</a:t>
            </a:r>
          </a:p>
        </p:txBody>
      </p:sp>
      <p:sp>
        <p:nvSpPr>
          <p:cNvPr id="114701" name="Text Box 27"/>
          <p:cNvSpPr txBox="1">
            <a:spLocks noChangeArrowheads="1"/>
          </p:cNvSpPr>
          <p:nvPr/>
        </p:nvSpPr>
        <p:spPr bwMode="auto">
          <a:xfrm>
            <a:off x="4170364" y="2879799"/>
            <a:ext cx="151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refers_to</a:t>
            </a:r>
          </a:p>
        </p:txBody>
      </p:sp>
      <p:sp>
        <p:nvSpPr>
          <p:cNvPr id="114702" name="Oval 31"/>
          <p:cNvSpPr>
            <a:spLocks noChangeArrowheads="1"/>
          </p:cNvSpPr>
          <p:nvPr/>
        </p:nvSpPr>
        <p:spPr bwMode="auto">
          <a:xfrm>
            <a:off x="306425" y="5622925"/>
            <a:ext cx="3405187" cy="781050"/>
          </a:xfrm>
          <a:prstGeom prst="ellipse">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4703" name="Text Box 11"/>
          <p:cNvSpPr txBox="1">
            <a:spLocks noChangeArrowheads="1"/>
          </p:cNvSpPr>
          <p:nvPr/>
        </p:nvSpPr>
        <p:spPr bwMode="auto">
          <a:xfrm>
            <a:off x="692151" y="5937324"/>
            <a:ext cx="3240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u="sng" dirty="0">
                <a:solidFill>
                  <a:srgbClr val="270CF2"/>
                </a:solidFill>
              </a:rPr>
              <a:t>http://ai.it.jyu.fi/vagan/#vagan</a:t>
            </a:r>
          </a:p>
        </p:txBody>
      </p:sp>
      <p:sp>
        <p:nvSpPr>
          <p:cNvPr id="114704" name="Text Box 15"/>
          <p:cNvSpPr txBox="1">
            <a:spLocks noChangeArrowheads="1"/>
          </p:cNvSpPr>
          <p:nvPr/>
        </p:nvSpPr>
        <p:spPr bwMode="auto">
          <a:xfrm>
            <a:off x="755650" y="5689674"/>
            <a:ext cx="2236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URI of Terziyan V. </a:t>
            </a:r>
          </a:p>
        </p:txBody>
      </p:sp>
      <p:sp>
        <p:nvSpPr>
          <p:cNvPr id="114705" name="Line 12"/>
          <p:cNvSpPr>
            <a:spLocks noChangeShapeType="1"/>
          </p:cNvSpPr>
          <p:nvPr/>
        </p:nvSpPr>
        <p:spPr bwMode="auto">
          <a:xfrm flipV="1">
            <a:off x="3740150" y="6021388"/>
            <a:ext cx="1552575" cy="190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06" name="Text Box 17"/>
          <p:cNvSpPr txBox="1">
            <a:spLocks noChangeArrowheads="1"/>
          </p:cNvSpPr>
          <p:nvPr/>
        </p:nvSpPr>
        <p:spPr bwMode="auto">
          <a:xfrm>
            <a:off x="3644900" y="5561013"/>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employed_by</a:t>
            </a:r>
          </a:p>
        </p:txBody>
      </p:sp>
      <p:sp>
        <p:nvSpPr>
          <p:cNvPr id="114707" name="Oval 39"/>
          <p:cNvSpPr>
            <a:spLocks noChangeArrowheads="1"/>
          </p:cNvSpPr>
          <p:nvPr/>
        </p:nvSpPr>
        <p:spPr bwMode="auto">
          <a:xfrm>
            <a:off x="5292727" y="5661025"/>
            <a:ext cx="3405188" cy="781050"/>
          </a:xfrm>
          <a:prstGeom prst="ellipse">
            <a:avLst/>
          </a:prstGeom>
          <a:solidFill>
            <a:schemeClr val="accent1"/>
          </a:solidFill>
          <a:ln w="9525" algn="ctr">
            <a:solidFill>
              <a:schemeClr val="tx1"/>
            </a:solidFill>
            <a:round/>
            <a:headEnd/>
            <a:tailEnd/>
          </a:ln>
        </p:spPr>
        <p:txBody>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endParaRPr kumimoji="0" lang="en-US" altLang="en-US" sz="2400">
              <a:solidFill>
                <a:srgbClr val="402000"/>
              </a:solidFill>
            </a:endParaRPr>
          </a:p>
        </p:txBody>
      </p:sp>
      <p:sp>
        <p:nvSpPr>
          <p:cNvPr id="114708" name="Text Box 15"/>
          <p:cNvSpPr txBox="1">
            <a:spLocks noChangeArrowheads="1"/>
          </p:cNvSpPr>
          <p:nvPr/>
        </p:nvSpPr>
        <p:spPr bwMode="auto">
          <a:xfrm>
            <a:off x="5891250" y="5699199"/>
            <a:ext cx="2236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800">
                <a:solidFill>
                  <a:srgbClr val="402000"/>
                </a:solidFill>
              </a:rPr>
              <a:t>URI of Agora Center </a:t>
            </a:r>
          </a:p>
        </p:txBody>
      </p:sp>
      <p:sp>
        <p:nvSpPr>
          <p:cNvPr id="114709" name="Rectangle 21"/>
          <p:cNvSpPr>
            <a:spLocks noChangeArrowheads="1"/>
          </p:cNvSpPr>
          <p:nvPr/>
        </p:nvSpPr>
        <p:spPr bwMode="auto">
          <a:xfrm>
            <a:off x="5686462" y="5954713"/>
            <a:ext cx="2911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0"/>
              </a:spcBef>
              <a:buClrTx/>
              <a:buSzTx/>
              <a:buFontTx/>
              <a:buNone/>
            </a:pPr>
            <a:r>
              <a:rPr kumimoji="0" lang="en-US" altLang="en-US" sz="1400" u="sng">
                <a:solidFill>
                  <a:srgbClr val="270CF2"/>
                </a:solidFill>
              </a:rPr>
              <a:t>http://www.jyu.fi/agora-center/#AC</a:t>
            </a:r>
          </a:p>
        </p:txBody>
      </p:sp>
      <p:sp>
        <p:nvSpPr>
          <p:cNvPr id="114710" name="Line 20"/>
          <p:cNvSpPr>
            <a:spLocks noChangeShapeType="1"/>
          </p:cNvSpPr>
          <p:nvPr/>
        </p:nvSpPr>
        <p:spPr bwMode="auto">
          <a:xfrm flipV="1">
            <a:off x="2987711" y="4365625"/>
            <a:ext cx="288925" cy="12954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11" name="Text Box 27"/>
          <p:cNvSpPr txBox="1">
            <a:spLocks noChangeArrowheads="1"/>
          </p:cNvSpPr>
          <p:nvPr/>
        </p:nvSpPr>
        <p:spPr bwMode="auto">
          <a:xfrm>
            <a:off x="1392240" y="4975299"/>
            <a:ext cx="195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hasWebPage</a:t>
            </a:r>
          </a:p>
        </p:txBody>
      </p:sp>
      <p:sp>
        <p:nvSpPr>
          <p:cNvPr id="114712" name="Line 20"/>
          <p:cNvSpPr>
            <a:spLocks noChangeShapeType="1"/>
          </p:cNvSpPr>
          <p:nvPr/>
        </p:nvSpPr>
        <p:spPr bwMode="auto">
          <a:xfrm>
            <a:off x="1116020" y="4292674"/>
            <a:ext cx="71437" cy="14398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13" name="Text Box 27"/>
          <p:cNvSpPr txBox="1">
            <a:spLocks noChangeArrowheads="1"/>
          </p:cNvSpPr>
          <p:nvPr/>
        </p:nvSpPr>
        <p:spPr bwMode="auto">
          <a:xfrm>
            <a:off x="1139862" y="4389438"/>
            <a:ext cx="1871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isWebPageOf</a:t>
            </a:r>
          </a:p>
        </p:txBody>
      </p:sp>
      <p:sp>
        <p:nvSpPr>
          <p:cNvPr id="114714" name="Line 20"/>
          <p:cNvSpPr>
            <a:spLocks noChangeShapeType="1"/>
          </p:cNvSpPr>
          <p:nvPr/>
        </p:nvSpPr>
        <p:spPr bwMode="auto">
          <a:xfrm flipV="1">
            <a:off x="8239125" y="4446588"/>
            <a:ext cx="287338" cy="12954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15" name="Text Box 27"/>
          <p:cNvSpPr txBox="1">
            <a:spLocks noChangeArrowheads="1"/>
          </p:cNvSpPr>
          <p:nvPr/>
        </p:nvSpPr>
        <p:spPr bwMode="auto">
          <a:xfrm>
            <a:off x="6602414" y="5078413"/>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hasWebPage</a:t>
            </a:r>
          </a:p>
        </p:txBody>
      </p:sp>
      <p:sp>
        <p:nvSpPr>
          <p:cNvPr id="114716" name="Line 20"/>
          <p:cNvSpPr>
            <a:spLocks noChangeShapeType="1"/>
          </p:cNvSpPr>
          <p:nvPr/>
        </p:nvSpPr>
        <p:spPr bwMode="auto">
          <a:xfrm>
            <a:off x="6138864" y="4437063"/>
            <a:ext cx="233362" cy="12239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17" name="Text Box 27"/>
          <p:cNvSpPr txBox="1">
            <a:spLocks noChangeArrowheads="1"/>
          </p:cNvSpPr>
          <p:nvPr/>
        </p:nvSpPr>
        <p:spPr bwMode="auto">
          <a:xfrm>
            <a:off x="6175412" y="4398963"/>
            <a:ext cx="1871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isWebPageOf</a:t>
            </a:r>
          </a:p>
        </p:txBody>
      </p:sp>
      <p:sp>
        <p:nvSpPr>
          <p:cNvPr id="114718" name="Line 20"/>
          <p:cNvSpPr>
            <a:spLocks noChangeShapeType="1"/>
          </p:cNvSpPr>
          <p:nvPr/>
        </p:nvSpPr>
        <p:spPr bwMode="auto">
          <a:xfrm flipV="1">
            <a:off x="3203612" y="4941962"/>
            <a:ext cx="1223963" cy="79057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19" name="Rectangle 36"/>
          <p:cNvSpPr>
            <a:spLocks noChangeArrowheads="1"/>
          </p:cNvSpPr>
          <p:nvPr/>
        </p:nvSpPr>
        <p:spPr bwMode="auto">
          <a:xfrm>
            <a:off x="3981457" y="4508500"/>
            <a:ext cx="1454167" cy="433388"/>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US" altLang="en-US" sz="2000" dirty="0">
                <a:solidFill>
                  <a:srgbClr val="402000"/>
                </a:solidFill>
              </a:rPr>
              <a:t>1958-XX-YY</a:t>
            </a:r>
          </a:p>
        </p:txBody>
      </p:sp>
      <p:sp>
        <p:nvSpPr>
          <p:cNvPr id="114720" name="Text Box 17"/>
          <p:cNvSpPr txBox="1">
            <a:spLocks noChangeArrowheads="1"/>
          </p:cNvSpPr>
          <p:nvPr/>
        </p:nvSpPr>
        <p:spPr bwMode="auto">
          <a:xfrm>
            <a:off x="3257552" y="5029200"/>
            <a:ext cx="1800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2400" i="1">
                <a:solidFill>
                  <a:srgbClr val="CD3333"/>
                </a:solidFill>
              </a:rPr>
              <a:t>has_birthday</a:t>
            </a:r>
          </a:p>
        </p:txBody>
      </p:sp>
      <p:sp>
        <p:nvSpPr>
          <p:cNvPr id="114721" name="Line 20"/>
          <p:cNvSpPr>
            <a:spLocks noChangeShapeType="1"/>
          </p:cNvSpPr>
          <p:nvPr/>
        </p:nvSpPr>
        <p:spPr bwMode="auto">
          <a:xfrm flipV="1">
            <a:off x="4067175" y="1557340"/>
            <a:ext cx="217488" cy="57467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4722" name="Rectangle 36"/>
          <p:cNvSpPr>
            <a:spLocks noChangeArrowheads="1"/>
          </p:cNvSpPr>
          <p:nvPr/>
        </p:nvSpPr>
        <p:spPr bwMode="auto">
          <a:xfrm>
            <a:off x="3924301" y="1201738"/>
            <a:ext cx="1081088" cy="361950"/>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lgn="ctr">
              <a:spcBef>
                <a:spcPct val="0"/>
              </a:spcBef>
              <a:buClrTx/>
              <a:buSzTx/>
              <a:buFontTx/>
              <a:buNone/>
            </a:pPr>
            <a:r>
              <a:rPr kumimoji="0" lang="en-US" altLang="en-US" sz="1600">
                <a:solidFill>
                  <a:srgbClr val="402000"/>
                </a:solidFill>
              </a:rPr>
              <a:t>15.02.2000</a:t>
            </a:r>
          </a:p>
        </p:txBody>
      </p:sp>
      <p:sp>
        <p:nvSpPr>
          <p:cNvPr id="114723" name="Text Box 17"/>
          <p:cNvSpPr txBox="1">
            <a:spLocks noChangeArrowheads="1"/>
          </p:cNvSpPr>
          <p:nvPr/>
        </p:nvSpPr>
        <p:spPr bwMode="auto">
          <a:xfrm>
            <a:off x="4140200" y="1690690"/>
            <a:ext cx="1171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90000"/>
              <a:buFont typeface="Monotype Sorts" charset="0"/>
              <a:buChar char="4"/>
              <a:defRPr kumimoji="1" sz="3200">
                <a:solidFill>
                  <a:schemeClr val="tx1"/>
                </a:solidFill>
                <a:latin typeface="Times New Roman" pitchFamily="18" charset="0"/>
              </a:defRPr>
            </a:lvl1pPr>
            <a:lvl2pPr marL="742950" indent="-285750" eaLnBrk="0" hangingPunct="0">
              <a:spcBef>
                <a:spcPct val="20000"/>
              </a:spcBef>
              <a:buClr>
                <a:schemeClr val="accent1"/>
              </a:buClr>
              <a:buChar char="–"/>
              <a:defRPr kumimoji="1" sz="2800">
                <a:solidFill>
                  <a:schemeClr val="tx1"/>
                </a:solidFill>
                <a:latin typeface="Times New Roman" pitchFamily="18" charset="0"/>
              </a:defRPr>
            </a:lvl2pPr>
            <a:lvl3pPr marL="1143000" indent="-228600" eaLnBrk="0" hangingPunct="0">
              <a:spcBef>
                <a:spcPct val="20000"/>
              </a:spcBef>
              <a:buClr>
                <a:schemeClr val="accent1"/>
              </a:buClr>
              <a:buChar char="•"/>
              <a:defRPr kumimoji="1" sz="2400">
                <a:solidFill>
                  <a:schemeClr val="tx1"/>
                </a:solidFill>
                <a:latin typeface="Times New Roman" pitchFamily="18" charset="0"/>
              </a:defRPr>
            </a:lvl3pPr>
            <a:lvl4pPr marL="1600200" indent="-228600" eaLnBrk="0" hangingPunct="0">
              <a:spcBef>
                <a:spcPct val="20000"/>
              </a:spcBef>
              <a:buClr>
                <a:schemeClr val="accent1"/>
              </a:buClr>
              <a:buChar char="–"/>
              <a:defRPr kumimoji="1" sz="2000">
                <a:solidFill>
                  <a:schemeClr val="tx1"/>
                </a:solidFill>
                <a:latin typeface="Times New Roman" pitchFamily="18" charset="0"/>
              </a:defRPr>
            </a:lvl4pPr>
            <a:lvl5pPr marL="2057400" indent="-228600" eaLnBrk="0" hangingPunct="0">
              <a:spcBef>
                <a:spcPct val="20000"/>
              </a:spcBef>
              <a:buClr>
                <a:schemeClr val="accent1"/>
              </a:buClr>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defRPr>
            </a:lvl9pPr>
          </a:lstStyle>
          <a:p>
            <a:pPr>
              <a:spcBef>
                <a:spcPct val="50000"/>
              </a:spcBef>
              <a:buClrTx/>
              <a:buSzTx/>
              <a:buFontTx/>
              <a:buNone/>
            </a:pPr>
            <a:r>
              <a:rPr kumimoji="0" lang="en-US" altLang="en-US" sz="1400" i="1">
                <a:solidFill>
                  <a:srgbClr val="CD3333"/>
                </a:solidFill>
              </a:rPr>
              <a:t>has_birthday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46112"/>
            <a:ext cx="8229600" cy="561975"/>
          </a:xfrm>
        </p:spPr>
        <p:txBody>
          <a:bodyPr/>
          <a:lstStyle/>
          <a:p>
            <a:pPr eaLnBrk="1" hangingPunct="1"/>
            <a:r>
              <a:rPr lang="en-GB" altLang="en-US" sz="4000"/>
              <a:t>Resources and URIs</a:t>
            </a:r>
          </a:p>
        </p:txBody>
      </p:sp>
      <p:sp>
        <p:nvSpPr>
          <p:cNvPr id="116739" name="Rectangle 3"/>
          <p:cNvSpPr>
            <a:spLocks noGrp="1" noChangeArrowheads="1"/>
          </p:cNvSpPr>
          <p:nvPr>
            <p:ph type="body" idx="1"/>
          </p:nvPr>
        </p:nvSpPr>
        <p:spPr>
          <a:xfrm>
            <a:off x="107504" y="1063095"/>
            <a:ext cx="8807896" cy="4114800"/>
          </a:xfrm>
        </p:spPr>
        <p:txBody>
          <a:bodyPr/>
          <a:lstStyle/>
          <a:p>
            <a:pPr eaLnBrk="1" hangingPunct="1"/>
            <a:r>
              <a:rPr lang="en-GB" altLang="en-US" dirty="0"/>
              <a:t>A resource can be anything that has identity</a:t>
            </a:r>
          </a:p>
          <a:p>
            <a:pPr eaLnBrk="1" hangingPunct="1"/>
            <a:r>
              <a:rPr lang="en-GB" altLang="en-US" i="1" dirty="0">
                <a:solidFill>
                  <a:srgbClr val="0000CC"/>
                </a:solidFill>
              </a:rPr>
              <a:t>Uniform Resource Identifiers</a:t>
            </a:r>
            <a:r>
              <a:rPr lang="en-GB" altLang="en-US" dirty="0"/>
              <a:t> (URI)* provide a simple and extensible means for identifying a resource;</a:t>
            </a:r>
          </a:p>
          <a:p>
            <a:pPr eaLnBrk="1" hangingPunct="1"/>
            <a:r>
              <a:rPr lang="en-GB" altLang="en-US" dirty="0"/>
              <a:t> Not all resources are network "retrievable"; e.g., human beings, corporations, and books in a library can also be considered resources;</a:t>
            </a:r>
          </a:p>
          <a:p>
            <a:pPr eaLnBrk="1" hangingPunct="1"/>
            <a:r>
              <a:rPr lang="en-GB" altLang="en-US" dirty="0"/>
              <a:t>Read about </a:t>
            </a:r>
            <a:r>
              <a:rPr lang="en-GB" altLang="en-US" dirty="0">
                <a:hlinkClick r:id="rId2"/>
              </a:rPr>
              <a:t>“Hash vs Slash”</a:t>
            </a:r>
            <a:r>
              <a:rPr lang="en-GB" altLang="en-US" dirty="0"/>
              <a:t> debate</a:t>
            </a:r>
          </a:p>
        </p:txBody>
      </p:sp>
      <p:sp>
        <p:nvSpPr>
          <p:cNvPr id="116740" name="Text Box 4"/>
          <p:cNvSpPr txBox="1">
            <a:spLocks noChangeArrowheads="1"/>
          </p:cNvSpPr>
          <p:nvPr/>
        </p:nvSpPr>
        <p:spPr bwMode="auto">
          <a:xfrm>
            <a:off x="971550" y="5700280"/>
            <a:ext cx="7200900" cy="860425"/>
          </a:xfrm>
          <a:prstGeom prst="rect">
            <a:avLst/>
          </a:prstGeom>
          <a:solidFill>
            <a:srgbClr val="C0C0C0"/>
          </a:solidFill>
          <a:ln w="38100" cmpd="dbl">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2000">
                <a:latin typeface="Times New Roman" pitchFamily="18" charset="0"/>
              </a:rPr>
              <a:t>* </a:t>
            </a:r>
            <a:r>
              <a:rPr lang="en-US" altLang="en-US" sz="1400">
                <a:latin typeface="Times New Roman" pitchFamily="18" charset="0"/>
              </a:rPr>
              <a:t>The term "Uniform Resource Locator" (URL) refers to the subset of URI that identify resources via a representation of their primary access mechanism (e.g., their network "location"), rather than identifying the resource by name or by some other attribute(s) of that resource.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4"/>
          <p:cNvSpPr>
            <a:spLocks noGrp="1" noChangeArrowheads="1"/>
          </p:cNvSpPr>
          <p:nvPr>
            <p:ph type="title"/>
          </p:nvPr>
        </p:nvSpPr>
        <p:spPr>
          <a:xfrm>
            <a:off x="468313" y="74"/>
            <a:ext cx="8229600" cy="620713"/>
          </a:xfrm>
        </p:spPr>
        <p:txBody>
          <a:bodyPr/>
          <a:lstStyle/>
          <a:p>
            <a:pPr eaLnBrk="1" hangingPunct="1"/>
            <a:r>
              <a:rPr lang="en-US" altLang="en-US" sz="3200"/>
              <a:t>URI vs. URL vs. URN</a:t>
            </a:r>
          </a:p>
        </p:txBody>
      </p:sp>
      <p:pic>
        <p:nvPicPr>
          <p:cNvPr id="117763" name="Picture 6" descr="Image:URI Venn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387" y="1846263"/>
            <a:ext cx="41751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 Box 7"/>
          <p:cNvSpPr txBox="1">
            <a:spLocks noChangeArrowheads="1"/>
          </p:cNvSpPr>
          <p:nvPr/>
        </p:nvSpPr>
        <p:spPr bwMode="auto">
          <a:xfrm>
            <a:off x="755650" y="4365699"/>
            <a:ext cx="8064822" cy="1899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 tIns="10800" rIns="18000" bIns="10800"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3" tooltip="Enlarge"/>
              </a:rPr>
              <a:t> </a:t>
            </a:r>
            <a:endParaRPr lang="en-US" altLang="en-US" sz="1400" dirty="0"/>
          </a:p>
          <a:p>
            <a:pPr eaLnBrk="1" hangingPunct="1">
              <a:spcBef>
                <a:spcPct val="0"/>
              </a:spcBef>
              <a:buFontTx/>
              <a:buNone/>
            </a:pPr>
            <a:r>
              <a:rPr lang="en-US" altLang="en-US" sz="1800" dirty="0"/>
              <a:t>Venn diagram of Uniform Resource Identifier (URI) scheme categories. Schemes in the URL (locator) and URN (name) categories both function as resource IDs, so URL and URN are subsets of URI. They are also, generally, disjoint sets. However, many schemes can't be categorized as strictly one or the other, because all URIs can be treated as names, and some schemes embody aspects of both categories – or neither.</a:t>
            </a:r>
          </a:p>
        </p:txBody>
      </p:sp>
      <p:sp>
        <p:nvSpPr>
          <p:cNvPr id="5" name="TextBox 4"/>
          <p:cNvSpPr txBox="1"/>
          <p:nvPr/>
        </p:nvSpPr>
        <p:spPr>
          <a:xfrm>
            <a:off x="5148265" y="620713"/>
            <a:ext cx="3816350" cy="2246312"/>
          </a:xfrm>
          <a:prstGeom prst="rect">
            <a:avLst/>
          </a:prstGeom>
          <a:solidFill>
            <a:schemeClr val="bg2">
              <a:lumMod val="20000"/>
              <a:lumOff val="80000"/>
            </a:schemeClr>
          </a:solidFill>
          <a:ln>
            <a:solidFill>
              <a:schemeClr val="tx1"/>
            </a:solidFill>
          </a:ln>
        </p:spPr>
        <p:txBody>
          <a:bodyPr>
            <a:spAutoFit/>
          </a:bodyPr>
          <a:lstStyle/>
          <a:p>
            <a:pPr>
              <a:defRPr/>
            </a:pPr>
            <a:r>
              <a:rPr lang="en-US" dirty="0"/>
              <a:t>A URI represents a single concept or thing, but many URIs can represent the same thing. </a:t>
            </a:r>
          </a:p>
          <a:p>
            <a:pPr>
              <a:defRPr/>
            </a:pPr>
            <a:endParaRPr lang="en-US" dirty="0"/>
          </a:p>
          <a:p>
            <a:pPr>
              <a:defRPr/>
            </a:pPr>
            <a:r>
              <a:rPr lang="en-US" dirty="0"/>
              <a:t>All URLs are URIs. Not all URIs are URLs. </a:t>
            </a:r>
          </a:p>
          <a:p>
            <a:pPr>
              <a:defRPr/>
            </a:pPr>
            <a:endParaRPr lang="en-US" dirty="0"/>
          </a:p>
          <a:p>
            <a:pPr>
              <a:defRPr/>
            </a:pPr>
            <a:r>
              <a:rPr lang="en-US" b="1" dirty="0"/>
              <a:t>URI </a:t>
            </a:r>
            <a:r>
              <a:rPr lang="en-US" dirty="0"/>
              <a:t>  identifies something uniquely. </a:t>
            </a:r>
          </a:p>
          <a:p>
            <a:pPr>
              <a:defRPr/>
            </a:pPr>
            <a:endParaRPr lang="en-US" dirty="0"/>
          </a:p>
          <a:p>
            <a:pPr>
              <a:defRPr/>
            </a:pPr>
            <a:r>
              <a:rPr lang="en-US" b="1" dirty="0"/>
              <a:t>URN </a:t>
            </a:r>
            <a:r>
              <a:rPr lang="en-US" dirty="0"/>
              <a:t>  identifies something by name.</a:t>
            </a:r>
          </a:p>
          <a:p>
            <a:pPr>
              <a:defRPr/>
            </a:pPr>
            <a:endParaRPr lang="en-US" dirty="0"/>
          </a:p>
          <a:p>
            <a:pPr>
              <a:defRPr/>
            </a:pPr>
            <a:r>
              <a:rPr lang="en-US" b="1" dirty="0"/>
              <a:t>URL </a:t>
            </a:r>
            <a:r>
              <a:rPr lang="en-US" dirty="0"/>
              <a:t> identifies something by address. </a:t>
            </a:r>
          </a:p>
        </p:txBody>
      </p:sp>
      <p:sp>
        <p:nvSpPr>
          <p:cNvPr id="117766" name="Rectangle 1"/>
          <p:cNvSpPr>
            <a:spLocks noChangeArrowheads="1"/>
          </p:cNvSpPr>
          <p:nvPr/>
        </p:nvSpPr>
        <p:spPr bwMode="auto">
          <a:xfrm>
            <a:off x="5195925" y="3213101"/>
            <a:ext cx="39421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t>Read here the simple explanation:</a:t>
            </a:r>
          </a:p>
          <a:p>
            <a:pPr eaLnBrk="1" hangingPunct="1">
              <a:spcBef>
                <a:spcPct val="0"/>
              </a:spcBef>
              <a:buFontTx/>
              <a:buNone/>
            </a:pPr>
            <a:endParaRPr lang="en-US" altLang="en-US" sz="1800"/>
          </a:p>
          <a:p>
            <a:pPr eaLnBrk="1" hangingPunct="1">
              <a:spcBef>
                <a:spcPct val="0"/>
              </a:spcBef>
              <a:buFontTx/>
              <a:buNone/>
            </a:pPr>
            <a:r>
              <a:rPr lang="en-US" altLang="en-US" sz="1800">
                <a:hlinkClick r:id="rId4"/>
              </a:rPr>
              <a:t>http://webpro.ninja/url-vs-uri-vs-urn/</a:t>
            </a:r>
            <a:r>
              <a:rPr lang="en-US" altLang="en-US" sz="1800"/>
              <a:t>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37" y="908050"/>
            <a:ext cx="1566863" cy="1296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20244" y="530045"/>
            <a:ext cx="1638590"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Berlin</a:t>
            </a:r>
          </a:p>
        </p:txBody>
      </p:sp>
      <p:sp>
        <p:nvSpPr>
          <p:cNvPr id="5" name="TextBox 4"/>
          <p:cNvSpPr txBox="1"/>
          <p:nvPr/>
        </p:nvSpPr>
        <p:spPr>
          <a:xfrm>
            <a:off x="6443663" y="692151"/>
            <a:ext cx="2592387" cy="646113"/>
          </a:xfrm>
          <a:prstGeom prst="rect">
            <a:avLst/>
          </a:prstGeom>
          <a:solidFill>
            <a:schemeClr val="bg1">
              <a:lumMod val="95000"/>
            </a:schemeClr>
          </a:solidFill>
          <a:ln>
            <a:solidFill>
              <a:schemeClr val="tx1"/>
            </a:solidFill>
          </a:ln>
        </p:spPr>
        <p:txBody>
          <a:bodyPr>
            <a:spAutoFit/>
          </a:bodyPr>
          <a:lstStyle/>
          <a:p>
            <a:pPr>
              <a:defRPr/>
            </a:pPr>
            <a:r>
              <a:rPr lang="en-US" sz="1800" dirty="0"/>
              <a:t>Lets take city of Berlin as an example …</a:t>
            </a:r>
          </a:p>
        </p:txBody>
      </p:sp>
      <p:sp>
        <p:nvSpPr>
          <p:cNvPr id="118789"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Flowchart: Magnetic Disk 3"/>
          <p:cNvSpPr>
            <a:spLocks noChangeArrowheads="1"/>
          </p:cNvSpPr>
          <p:nvPr/>
        </p:nvSpPr>
        <p:spPr bwMode="auto">
          <a:xfrm>
            <a:off x="93664" y="396733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1981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37" y="908050"/>
            <a:ext cx="1566863" cy="1296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20244" y="530045"/>
            <a:ext cx="1638590"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Berlin</a:t>
            </a:r>
          </a:p>
        </p:txBody>
      </p:sp>
      <p:sp>
        <p:nvSpPr>
          <p:cNvPr id="5" name="TextBox 4"/>
          <p:cNvSpPr txBox="1"/>
          <p:nvPr/>
        </p:nvSpPr>
        <p:spPr>
          <a:xfrm>
            <a:off x="5364165" y="1225624"/>
            <a:ext cx="3708400" cy="923925"/>
          </a:xfrm>
          <a:prstGeom prst="rect">
            <a:avLst/>
          </a:prstGeom>
          <a:solidFill>
            <a:schemeClr val="bg1">
              <a:lumMod val="95000"/>
            </a:schemeClr>
          </a:solidFill>
          <a:ln>
            <a:solidFill>
              <a:schemeClr val="tx1"/>
            </a:solidFill>
          </a:ln>
        </p:spPr>
        <p:txBody>
          <a:bodyPr>
            <a:spAutoFit/>
          </a:bodyPr>
          <a:lstStyle/>
          <a:p>
            <a:pPr>
              <a:defRPr/>
            </a:pPr>
            <a:r>
              <a:rPr lang="en-US" sz="1800" dirty="0"/>
              <a:t>In the </a:t>
            </a:r>
            <a:r>
              <a:rPr lang="en-US" sz="1800" dirty="0" err="1"/>
              <a:t>DBPedia</a:t>
            </a:r>
            <a:r>
              <a:rPr lang="en-US" sz="1800" dirty="0"/>
              <a:t> the city of Berlin is identified by the following URI: </a:t>
            </a:r>
            <a:r>
              <a:rPr lang="en-US" sz="1800" u="sng" dirty="0">
                <a:hlinkClick r:id="rId3"/>
              </a:rPr>
              <a:t>http://dbpedia.org/resource/Berlin</a:t>
            </a:r>
            <a:r>
              <a:rPr lang="en-US" sz="1800" u="sng" dirty="0"/>
              <a:t> </a:t>
            </a:r>
            <a:endParaRPr lang="en-US" sz="1800" dirty="0"/>
          </a:p>
        </p:txBody>
      </p:sp>
      <p:pic>
        <p:nvPicPr>
          <p:cNvPr id="119814" name="Picture 2"/>
          <p:cNvPicPr>
            <a:picLocks noChangeAspect="1" noChangeArrowheads="1"/>
          </p:cNvPicPr>
          <p:nvPr/>
        </p:nvPicPr>
        <p:blipFill>
          <a:blip r:embed="rId4">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401168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815" name="Diamond 8"/>
          <p:cNvSpPr>
            <a:spLocks noChangeArrowheads="1"/>
          </p:cNvSpPr>
          <p:nvPr/>
        </p:nvSpPr>
        <p:spPr bwMode="auto">
          <a:xfrm>
            <a:off x="1331640" y="3517996"/>
            <a:ext cx="229811"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19816" name="TextBox 5"/>
          <p:cNvSpPr txBox="1">
            <a:spLocks noChangeArrowheads="1"/>
          </p:cNvSpPr>
          <p:nvPr/>
        </p:nvSpPr>
        <p:spPr bwMode="auto">
          <a:xfrm>
            <a:off x="138113" y="486576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dirty="0">
                <a:hlinkClick r:id="rId5"/>
              </a:rPr>
              <a:t>http://dbpedia.org/</a:t>
            </a:r>
            <a:r>
              <a:rPr lang="en-US" altLang="en-US" sz="1600" dirty="0"/>
              <a:t> </a:t>
            </a:r>
          </a:p>
        </p:txBody>
      </p:sp>
      <p:sp>
        <p:nvSpPr>
          <p:cNvPr id="119817" name="TextBox 7"/>
          <p:cNvSpPr txBox="1">
            <a:spLocks noChangeArrowheads="1"/>
          </p:cNvSpPr>
          <p:nvPr/>
        </p:nvSpPr>
        <p:spPr bwMode="auto">
          <a:xfrm>
            <a:off x="1203326" y="2838524"/>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dirty="0"/>
              <a:t>URI: </a:t>
            </a:r>
            <a:r>
              <a:rPr lang="en-US" altLang="en-US" sz="1400" u="sng" dirty="0">
                <a:hlinkClick r:id="rId3"/>
              </a:rPr>
              <a:t>http://dbpedia.org/resource/Berlin</a:t>
            </a:r>
            <a:r>
              <a:rPr lang="en-US" altLang="en-US" sz="1400" u="sng" dirty="0"/>
              <a:t> </a:t>
            </a:r>
          </a:p>
        </p:txBody>
      </p:sp>
      <p:sp>
        <p:nvSpPr>
          <p:cNvPr id="119818" name="Line 20"/>
          <p:cNvSpPr>
            <a:spLocks noChangeShapeType="1"/>
          </p:cNvSpPr>
          <p:nvPr/>
        </p:nvSpPr>
        <p:spPr bwMode="auto">
          <a:xfrm flipH="1">
            <a:off x="1633539" y="3213102"/>
            <a:ext cx="850900" cy="4746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9819" name="Line 20"/>
          <p:cNvSpPr>
            <a:spLocks noChangeShapeType="1"/>
          </p:cNvSpPr>
          <p:nvPr/>
        </p:nvSpPr>
        <p:spPr bwMode="auto">
          <a:xfrm flipV="1">
            <a:off x="2911512" y="2205112"/>
            <a:ext cx="868363" cy="6048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19820"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lowchart: Magnetic Disk 3"/>
          <p:cNvSpPr>
            <a:spLocks noChangeArrowheads="1"/>
          </p:cNvSpPr>
          <p:nvPr/>
        </p:nvSpPr>
        <p:spPr bwMode="auto">
          <a:xfrm>
            <a:off x="93664" y="396733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2083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37" y="908050"/>
            <a:ext cx="1566863" cy="1296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20244" y="530045"/>
            <a:ext cx="1638590"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Berlin</a:t>
            </a:r>
          </a:p>
        </p:txBody>
      </p:sp>
      <p:sp>
        <p:nvSpPr>
          <p:cNvPr id="5" name="TextBox 4"/>
          <p:cNvSpPr txBox="1"/>
          <p:nvPr/>
        </p:nvSpPr>
        <p:spPr>
          <a:xfrm>
            <a:off x="5364165" y="1225552"/>
            <a:ext cx="3708400" cy="1200329"/>
          </a:xfrm>
          <a:prstGeom prst="rect">
            <a:avLst/>
          </a:prstGeom>
          <a:solidFill>
            <a:schemeClr val="bg1">
              <a:lumMod val="95000"/>
            </a:schemeClr>
          </a:solidFill>
          <a:ln>
            <a:solidFill>
              <a:schemeClr val="tx1"/>
            </a:solidFill>
          </a:ln>
        </p:spPr>
        <p:txBody>
          <a:bodyPr>
            <a:spAutoFit/>
          </a:bodyPr>
          <a:lstStyle/>
          <a:p>
            <a:pPr>
              <a:defRPr/>
            </a:pPr>
            <a:r>
              <a:rPr lang="en-US" sz="1800" dirty="0"/>
              <a:t>… however in the </a:t>
            </a:r>
            <a:r>
              <a:rPr lang="en-US" sz="1800" dirty="0" err="1"/>
              <a:t>GeoNames</a:t>
            </a:r>
            <a:r>
              <a:rPr lang="en-US" sz="1800" dirty="0"/>
              <a:t> database the city of Berlin is identified by another URI: </a:t>
            </a:r>
            <a:r>
              <a:rPr lang="en-US" sz="1800" dirty="0">
                <a:hlinkClick r:id="rId3"/>
              </a:rPr>
              <a:t>http://sws.geonames.org/2950159/</a:t>
            </a:r>
            <a:r>
              <a:rPr lang="en-US" sz="1800" u="sng" dirty="0"/>
              <a:t> </a:t>
            </a:r>
            <a:endParaRPr lang="en-US" sz="1800" dirty="0"/>
          </a:p>
        </p:txBody>
      </p:sp>
      <p:pic>
        <p:nvPicPr>
          <p:cNvPr id="120838" name="Picture 2"/>
          <p:cNvPicPr>
            <a:picLocks noChangeAspect="1" noChangeArrowheads="1"/>
          </p:cNvPicPr>
          <p:nvPr/>
        </p:nvPicPr>
        <p:blipFill>
          <a:blip r:embed="rId4">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401168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39" name="Diamond 8"/>
          <p:cNvSpPr>
            <a:spLocks noChangeArrowheads="1"/>
          </p:cNvSpPr>
          <p:nvPr/>
        </p:nvSpPr>
        <p:spPr bwMode="auto">
          <a:xfrm>
            <a:off x="1331640" y="3517996"/>
            <a:ext cx="229811"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0840" name="TextBox 5"/>
          <p:cNvSpPr txBox="1">
            <a:spLocks noChangeArrowheads="1"/>
          </p:cNvSpPr>
          <p:nvPr/>
        </p:nvSpPr>
        <p:spPr bwMode="auto">
          <a:xfrm>
            <a:off x="138113" y="486576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5"/>
              </a:rPr>
              <a:t>http://dbpedia.org/</a:t>
            </a:r>
            <a:r>
              <a:rPr lang="en-US" altLang="en-US" sz="1600"/>
              <a:t> </a:t>
            </a:r>
          </a:p>
        </p:txBody>
      </p:sp>
      <p:sp>
        <p:nvSpPr>
          <p:cNvPr id="120841" name="TextBox 7"/>
          <p:cNvSpPr txBox="1">
            <a:spLocks noChangeArrowheads="1"/>
          </p:cNvSpPr>
          <p:nvPr/>
        </p:nvSpPr>
        <p:spPr bwMode="auto">
          <a:xfrm>
            <a:off x="1203326" y="2838524"/>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u="sng">
                <a:hlinkClick r:id="rId6"/>
              </a:rPr>
              <a:t>http://dbpedia.org/resource/Berlin</a:t>
            </a:r>
            <a:r>
              <a:rPr lang="en-US" altLang="en-US" sz="1400" u="sng"/>
              <a:t> </a:t>
            </a:r>
          </a:p>
        </p:txBody>
      </p:sp>
      <p:sp>
        <p:nvSpPr>
          <p:cNvPr id="120842" name="Line 20"/>
          <p:cNvSpPr>
            <a:spLocks noChangeShapeType="1"/>
          </p:cNvSpPr>
          <p:nvPr/>
        </p:nvSpPr>
        <p:spPr bwMode="auto">
          <a:xfrm flipH="1">
            <a:off x="1633539" y="3213102"/>
            <a:ext cx="850900" cy="4746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0843" name="Line 20"/>
          <p:cNvSpPr>
            <a:spLocks noChangeShapeType="1"/>
          </p:cNvSpPr>
          <p:nvPr/>
        </p:nvSpPr>
        <p:spPr bwMode="auto">
          <a:xfrm flipV="1">
            <a:off x="2911512" y="2205112"/>
            <a:ext cx="868363" cy="6048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0844" name="TextBox 14"/>
          <p:cNvSpPr txBox="1">
            <a:spLocks noChangeArrowheads="1"/>
          </p:cNvSpPr>
          <p:nvPr/>
        </p:nvSpPr>
        <p:spPr bwMode="auto">
          <a:xfrm>
            <a:off x="4932400" y="3354390"/>
            <a:ext cx="3311525" cy="307975"/>
          </a:xfrm>
          <a:prstGeom prst="rect">
            <a:avLst/>
          </a:prstGeom>
          <a:solidFill>
            <a:srgbClr val="E2BCC2"/>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dirty="0"/>
              <a:t>URI: </a:t>
            </a:r>
            <a:r>
              <a:rPr lang="en-US" altLang="en-US" sz="1400" dirty="0">
                <a:hlinkClick r:id="rId3"/>
              </a:rPr>
              <a:t>http://sws.geonames.org/2950159/</a:t>
            </a:r>
            <a:endParaRPr lang="en-US" altLang="en-US" sz="1400" u="sng" dirty="0"/>
          </a:p>
        </p:txBody>
      </p:sp>
      <p:sp>
        <p:nvSpPr>
          <p:cNvPr id="120845" name="Line 20"/>
          <p:cNvSpPr>
            <a:spLocks noChangeShapeType="1"/>
          </p:cNvSpPr>
          <p:nvPr/>
        </p:nvSpPr>
        <p:spPr bwMode="auto">
          <a:xfrm flipH="1" flipV="1">
            <a:off x="4319603" y="2205112"/>
            <a:ext cx="1804987" cy="113982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0846" name="Flowchart: Magnetic Disk 3"/>
          <p:cNvSpPr>
            <a:spLocks noChangeArrowheads="1"/>
          </p:cNvSpPr>
          <p:nvPr/>
        </p:nvSpPr>
        <p:spPr bwMode="auto">
          <a:xfrm>
            <a:off x="5959512" y="4500731"/>
            <a:ext cx="2016125"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0847" name="Diamond 19"/>
          <p:cNvSpPr>
            <a:spLocks noChangeArrowheads="1"/>
          </p:cNvSpPr>
          <p:nvPr/>
        </p:nvSpPr>
        <p:spPr bwMode="auto">
          <a:xfrm>
            <a:off x="6659600" y="4080838"/>
            <a:ext cx="249887"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0848" name="TextBox 20"/>
          <p:cNvSpPr txBox="1">
            <a:spLocks noChangeArrowheads="1"/>
          </p:cNvSpPr>
          <p:nvPr/>
        </p:nvSpPr>
        <p:spPr bwMode="auto">
          <a:xfrm>
            <a:off x="5746752" y="5399162"/>
            <a:ext cx="2592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dirty="0">
                <a:hlinkClick r:id="rId7"/>
              </a:rPr>
              <a:t>http://www.geonames.org/</a:t>
            </a:r>
            <a:r>
              <a:rPr lang="en-US" altLang="en-US" sz="1600" dirty="0"/>
              <a:t>  </a:t>
            </a:r>
          </a:p>
        </p:txBody>
      </p:sp>
      <p:sp>
        <p:nvSpPr>
          <p:cNvPr id="120849" name="Line 20"/>
          <p:cNvSpPr>
            <a:spLocks noChangeShapeType="1"/>
          </p:cNvSpPr>
          <p:nvPr/>
        </p:nvSpPr>
        <p:spPr bwMode="auto">
          <a:xfrm>
            <a:off x="6359562" y="3706821"/>
            <a:ext cx="309563" cy="5159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pic>
        <p:nvPicPr>
          <p:cNvPr id="120850" name="Picture 2"/>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59524" y="4876000"/>
            <a:ext cx="18161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851"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lowchart: Magnetic Disk 3"/>
          <p:cNvSpPr>
            <a:spLocks noChangeArrowheads="1"/>
          </p:cNvSpPr>
          <p:nvPr/>
        </p:nvSpPr>
        <p:spPr bwMode="auto">
          <a:xfrm>
            <a:off x="93664" y="531988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1859"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
        <p:nvSpPr>
          <p:cNvPr id="5" name="TextBox 4"/>
          <p:cNvSpPr txBox="1"/>
          <p:nvPr/>
        </p:nvSpPr>
        <p:spPr>
          <a:xfrm>
            <a:off x="5364165" y="882686"/>
            <a:ext cx="3708400" cy="1200329"/>
          </a:xfrm>
          <a:prstGeom prst="rect">
            <a:avLst/>
          </a:prstGeom>
          <a:solidFill>
            <a:schemeClr val="bg1">
              <a:lumMod val="95000"/>
            </a:schemeClr>
          </a:solidFill>
          <a:ln>
            <a:solidFill>
              <a:schemeClr val="tx1"/>
            </a:solidFill>
          </a:ln>
        </p:spPr>
        <p:txBody>
          <a:bodyPr>
            <a:spAutoFit/>
          </a:bodyPr>
          <a:lstStyle/>
          <a:p>
            <a:pPr>
              <a:defRPr/>
            </a:pPr>
            <a:r>
              <a:rPr lang="en-US" sz="1800" dirty="0"/>
              <a:t>For any software application these two URIs (URI aliases) look now like they refer to totally different objects …</a:t>
            </a:r>
          </a:p>
        </p:txBody>
      </p:sp>
      <p:pic>
        <p:nvPicPr>
          <p:cNvPr id="121861" name="Picture 2"/>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536423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1862" name="Diamond 8"/>
          <p:cNvSpPr>
            <a:spLocks noChangeArrowheads="1"/>
          </p:cNvSpPr>
          <p:nvPr/>
        </p:nvSpPr>
        <p:spPr bwMode="auto">
          <a:xfrm>
            <a:off x="1440694" y="4960843"/>
            <a:ext cx="257138"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1863" name="TextBox 5"/>
          <p:cNvSpPr txBox="1">
            <a:spLocks noChangeArrowheads="1"/>
          </p:cNvSpPr>
          <p:nvPr/>
        </p:nvSpPr>
        <p:spPr bwMode="auto">
          <a:xfrm>
            <a:off x="138113" y="621831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3"/>
              </a:rPr>
              <a:t>http://dbpedia.org/</a:t>
            </a:r>
            <a:r>
              <a:rPr lang="en-US" altLang="en-US" sz="1600"/>
              <a:t> </a:t>
            </a:r>
          </a:p>
        </p:txBody>
      </p:sp>
      <p:sp>
        <p:nvSpPr>
          <p:cNvPr id="121864" name="TextBox 7"/>
          <p:cNvSpPr txBox="1">
            <a:spLocks noChangeArrowheads="1"/>
          </p:cNvSpPr>
          <p:nvPr/>
        </p:nvSpPr>
        <p:spPr bwMode="auto">
          <a:xfrm>
            <a:off x="41276" y="4067249"/>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u="sng">
                <a:hlinkClick r:id="rId4"/>
              </a:rPr>
              <a:t>http://dbpedia.org/resource/Berlin</a:t>
            </a:r>
            <a:r>
              <a:rPr lang="en-US" altLang="en-US" sz="1400" u="sng"/>
              <a:t> </a:t>
            </a:r>
          </a:p>
        </p:txBody>
      </p:sp>
      <p:sp>
        <p:nvSpPr>
          <p:cNvPr id="121865" name="Line 20"/>
          <p:cNvSpPr>
            <a:spLocks noChangeShapeType="1"/>
          </p:cNvSpPr>
          <p:nvPr/>
        </p:nvSpPr>
        <p:spPr bwMode="auto">
          <a:xfrm flipH="1">
            <a:off x="1566863" y="4421188"/>
            <a:ext cx="0" cy="4953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1866" name="TextBox 14"/>
          <p:cNvSpPr txBox="1">
            <a:spLocks noChangeArrowheads="1"/>
          </p:cNvSpPr>
          <p:nvPr/>
        </p:nvSpPr>
        <p:spPr bwMode="auto">
          <a:xfrm>
            <a:off x="5761075" y="4030664"/>
            <a:ext cx="3311525" cy="307975"/>
          </a:xfrm>
          <a:prstGeom prst="rect">
            <a:avLst/>
          </a:prstGeom>
          <a:solidFill>
            <a:srgbClr val="E2BCC2"/>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a:hlinkClick r:id="rId5"/>
              </a:rPr>
              <a:t>http://sws.geonames.org/2950159/</a:t>
            </a:r>
            <a:endParaRPr lang="en-US" altLang="en-US" sz="1400" u="sng"/>
          </a:p>
        </p:txBody>
      </p:sp>
      <p:sp>
        <p:nvSpPr>
          <p:cNvPr id="121867" name="Flowchart: Magnetic Disk 3"/>
          <p:cNvSpPr>
            <a:spLocks noChangeArrowheads="1"/>
          </p:cNvSpPr>
          <p:nvPr/>
        </p:nvSpPr>
        <p:spPr bwMode="auto">
          <a:xfrm>
            <a:off x="6531012" y="5319881"/>
            <a:ext cx="2016125"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1868" name="Diamond 19"/>
          <p:cNvSpPr>
            <a:spLocks noChangeArrowheads="1"/>
          </p:cNvSpPr>
          <p:nvPr/>
        </p:nvSpPr>
        <p:spPr bwMode="auto">
          <a:xfrm>
            <a:off x="7069952" y="5048693"/>
            <a:ext cx="265076"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1869" name="TextBox 20"/>
          <p:cNvSpPr txBox="1">
            <a:spLocks noChangeArrowheads="1"/>
          </p:cNvSpPr>
          <p:nvPr/>
        </p:nvSpPr>
        <p:spPr bwMode="auto">
          <a:xfrm>
            <a:off x="6318252" y="6218312"/>
            <a:ext cx="2592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6"/>
              </a:rPr>
              <a:t>http://www.geonames.org/</a:t>
            </a:r>
            <a:r>
              <a:rPr lang="en-US" altLang="en-US" sz="1600"/>
              <a:t>  </a:t>
            </a:r>
          </a:p>
        </p:txBody>
      </p:sp>
      <p:sp>
        <p:nvSpPr>
          <p:cNvPr id="121870" name="Line 20"/>
          <p:cNvSpPr>
            <a:spLocks noChangeShapeType="1"/>
          </p:cNvSpPr>
          <p:nvPr/>
        </p:nvSpPr>
        <p:spPr bwMode="auto">
          <a:xfrm>
            <a:off x="7188200" y="4392613"/>
            <a:ext cx="0" cy="5889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pic>
        <p:nvPicPr>
          <p:cNvPr id="121871"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6396" y="5698543"/>
            <a:ext cx="18161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872" name="Picture 2"/>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24301" y="2349574"/>
            <a:ext cx="1100138"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Flowchart: Magnetic Disk 3"/>
          <p:cNvSpPr>
            <a:spLocks noChangeArrowheads="1"/>
          </p:cNvSpPr>
          <p:nvPr/>
        </p:nvSpPr>
        <p:spPr bwMode="auto">
          <a:xfrm>
            <a:off x="93664" y="531988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22883" name="Picture 2"/>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536423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884" name="Diamond 8"/>
          <p:cNvSpPr>
            <a:spLocks noChangeArrowheads="1"/>
          </p:cNvSpPr>
          <p:nvPr/>
        </p:nvSpPr>
        <p:spPr bwMode="auto">
          <a:xfrm>
            <a:off x="1465579" y="4962468"/>
            <a:ext cx="202568"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2885" name="TextBox 5"/>
          <p:cNvSpPr txBox="1">
            <a:spLocks noChangeArrowheads="1"/>
          </p:cNvSpPr>
          <p:nvPr/>
        </p:nvSpPr>
        <p:spPr bwMode="auto">
          <a:xfrm>
            <a:off x="138113" y="621831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3"/>
              </a:rPr>
              <a:t>http://dbpedia.org/</a:t>
            </a:r>
            <a:r>
              <a:rPr lang="en-US" altLang="en-US" sz="1600"/>
              <a:t> </a:t>
            </a:r>
          </a:p>
        </p:txBody>
      </p:sp>
      <p:sp>
        <p:nvSpPr>
          <p:cNvPr id="122886" name="TextBox 7"/>
          <p:cNvSpPr txBox="1">
            <a:spLocks noChangeArrowheads="1"/>
          </p:cNvSpPr>
          <p:nvPr/>
        </p:nvSpPr>
        <p:spPr bwMode="auto">
          <a:xfrm>
            <a:off x="41276" y="4067249"/>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u="sng">
                <a:hlinkClick r:id="rId4"/>
              </a:rPr>
              <a:t>http://dbpedia.org/resource/Berlin</a:t>
            </a:r>
            <a:r>
              <a:rPr lang="en-US" altLang="en-US" sz="1400" u="sng"/>
              <a:t> </a:t>
            </a:r>
          </a:p>
        </p:txBody>
      </p:sp>
      <p:sp>
        <p:nvSpPr>
          <p:cNvPr id="122887" name="Line 20"/>
          <p:cNvSpPr>
            <a:spLocks noChangeShapeType="1"/>
          </p:cNvSpPr>
          <p:nvPr/>
        </p:nvSpPr>
        <p:spPr bwMode="auto">
          <a:xfrm flipH="1">
            <a:off x="1566863" y="4421188"/>
            <a:ext cx="0" cy="4953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2888" name="TextBox 14"/>
          <p:cNvSpPr txBox="1">
            <a:spLocks noChangeArrowheads="1"/>
          </p:cNvSpPr>
          <p:nvPr/>
        </p:nvSpPr>
        <p:spPr bwMode="auto">
          <a:xfrm>
            <a:off x="5761075" y="4030664"/>
            <a:ext cx="3311525" cy="307975"/>
          </a:xfrm>
          <a:prstGeom prst="rect">
            <a:avLst/>
          </a:prstGeom>
          <a:solidFill>
            <a:srgbClr val="E2BCC2"/>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a:hlinkClick r:id="rId5"/>
              </a:rPr>
              <a:t>http://sws.geonames.org/2950159/</a:t>
            </a:r>
            <a:endParaRPr lang="en-US" altLang="en-US" sz="1400" u="sng"/>
          </a:p>
        </p:txBody>
      </p:sp>
      <p:sp>
        <p:nvSpPr>
          <p:cNvPr id="122889" name="Flowchart: Magnetic Disk 3"/>
          <p:cNvSpPr>
            <a:spLocks noChangeArrowheads="1"/>
          </p:cNvSpPr>
          <p:nvPr/>
        </p:nvSpPr>
        <p:spPr bwMode="auto">
          <a:xfrm>
            <a:off x="6531012" y="5319881"/>
            <a:ext cx="2016125"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2890" name="Diamond 19"/>
          <p:cNvSpPr>
            <a:spLocks noChangeArrowheads="1"/>
          </p:cNvSpPr>
          <p:nvPr/>
        </p:nvSpPr>
        <p:spPr bwMode="auto">
          <a:xfrm>
            <a:off x="7092448" y="5063923"/>
            <a:ext cx="191504"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2891" name="TextBox 20"/>
          <p:cNvSpPr txBox="1">
            <a:spLocks noChangeArrowheads="1"/>
          </p:cNvSpPr>
          <p:nvPr/>
        </p:nvSpPr>
        <p:spPr bwMode="auto">
          <a:xfrm>
            <a:off x="6318252" y="6218312"/>
            <a:ext cx="2592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6"/>
              </a:rPr>
              <a:t>http://www.geonames.org/</a:t>
            </a:r>
            <a:r>
              <a:rPr lang="en-US" altLang="en-US" sz="1600"/>
              <a:t>  </a:t>
            </a:r>
          </a:p>
        </p:txBody>
      </p:sp>
      <p:sp>
        <p:nvSpPr>
          <p:cNvPr id="122892" name="Line 20"/>
          <p:cNvSpPr>
            <a:spLocks noChangeShapeType="1"/>
          </p:cNvSpPr>
          <p:nvPr/>
        </p:nvSpPr>
        <p:spPr bwMode="auto">
          <a:xfrm>
            <a:off x="7188200" y="4392613"/>
            <a:ext cx="0" cy="5889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pic>
        <p:nvPicPr>
          <p:cNvPr id="122893"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3411" y="5636514"/>
            <a:ext cx="18161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894" name="Line 20"/>
          <p:cNvSpPr>
            <a:spLocks noChangeShapeType="1"/>
          </p:cNvSpPr>
          <p:nvPr/>
        </p:nvSpPr>
        <p:spPr bwMode="auto">
          <a:xfrm flipV="1">
            <a:off x="422275" y="2962275"/>
            <a:ext cx="6350" cy="10334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2895" name="TextBox 2"/>
          <p:cNvSpPr txBox="1">
            <a:spLocks noChangeArrowheads="1"/>
          </p:cNvSpPr>
          <p:nvPr/>
        </p:nvSpPr>
        <p:spPr bwMode="auto">
          <a:xfrm>
            <a:off x="392113" y="3348044"/>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8"/>
              </a:rPr>
              <a:t>:</a:t>
            </a:r>
            <a:r>
              <a:rPr lang="en-US" altLang="en-US" sz="1400" dirty="0" err="1">
                <a:hlinkClick r:id="rId8"/>
              </a:rPr>
              <a:t>isHeadquarterOf</a:t>
            </a:r>
            <a:endParaRPr lang="en-US" altLang="en-US" sz="1400" dirty="0"/>
          </a:p>
        </p:txBody>
      </p:sp>
      <p:sp>
        <p:nvSpPr>
          <p:cNvPr id="122896" name="TextBox 18"/>
          <p:cNvSpPr txBox="1">
            <a:spLocks noChangeArrowheads="1"/>
          </p:cNvSpPr>
          <p:nvPr/>
        </p:nvSpPr>
        <p:spPr bwMode="auto">
          <a:xfrm>
            <a:off x="138115" y="2592462"/>
            <a:ext cx="1655762"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dirty="0">
                <a:hlinkClick r:id="rId9"/>
              </a:rPr>
              <a:t>:</a:t>
            </a:r>
            <a:r>
              <a:rPr lang="en-US" altLang="en-US" sz="1400" dirty="0" err="1">
                <a:hlinkClick r:id="rId9"/>
              </a:rPr>
              <a:t>GIGA_Television</a:t>
            </a:r>
            <a:r>
              <a:rPr lang="en-US" altLang="en-US" sz="1400" dirty="0">
                <a:hlinkClick r:id="rId9"/>
              </a:rPr>
              <a:t>  </a:t>
            </a:r>
            <a:endParaRPr lang="en-US" altLang="en-US" sz="1400" dirty="0"/>
          </a:p>
        </p:txBody>
      </p:sp>
      <p:sp>
        <p:nvSpPr>
          <p:cNvPr id="122897" name="Line 20"/>
          <p:cNvSpPr>
            <a:spLocks noChangeShapeType="1"/>
          </p:cNvSpPr>
          <p:nvPr/>
        </p:nvSpPr>
        <p:spPr bwMode="auto">
          <a:xfrm flipV="1">
            <a:off x="6278563" y="2944813"/>
            <a:ext cx="4762" cy="10334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2898" name="TextBox 22"/>
          <p:cNvSpPr txBox="1">
            <a:spLocks noChangeArrowheads="1"/>
          </p:cNvSpPr>
          <p:nvPr/>
        </p:nvSpPr>
        <p:spPr bwMode="auto">
          <a:xfrm>
            <a:off x="6294475" y="3368677"/>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:isCapitalOf</a:t>
            </a:r>
          </a:p>
        </p:txBody>
      </p:sp>
      <p:sp>
        <p:nvSpPr>
          <p:cNvPr id="122899" name="TextBox 23"/>
          <p:cNvSpPr txBox="1">
            <a:spLocks noChangeArrowheads="1"/>
          </p:cNvSpPr>
          <p:nvPr/>
        </p:nvSpPr>
        <p:spPr bwMode="auto">
          <a:xfrm>
            <a:off x="5994400" y="2555949"/>
            <a:ext cx="112236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dirty="0">
                <a:hlinkClick r:id="rId10"/>
              </a:rPr>
              <a:t>:Germany  </a:t>
            </a:r>
            <a:endParaRPr lang="en-US" altLang="en-US" sz="1400" dirty="0"/>
          </a:p>
        </p:txBody>
      </p:sp>
      <p:sp>
        <p:nvSpPr>
          <p:cNvPr id="25" name="TextBox 24"/>
          <p:cNvSpPr txBox="1"/>
          <p:nvPr/>
        </p:nvSpPr>
        <p:spPr>
          <a:xfrm>
            <a:off x="5292725" y="1487492"/>
            <a:ext cx="3455988" cy="923330"/>
          </a:xfrm>
          <a:prstGeom prst="rect">
            <a:avLst/>
          </a:prstGeom>
          <a:solidFill>
            <a:schemeClr val="bg1">
              <a:lumMod val="95000"/>
            </a:schemeClr>
          </a:solidFill>
          <a:ln>
            <a:solidFill>
              <a:schemeClr val="tx1"/>
            </a:solidFill>
          </a:ln>
        </p:spPr>
        <p:txBody>
          <a:bodyPr>
            <a:spAutoFit/>
          </a:bodyPr>
          <a:lstStyle/>
          <a:p>
            <a:pPr>
              <a:defRPr/>
            </a:pPr>
            <a:r>
              <a:rPr lang="en-US" sz="1800" dirty="0"/>
              <a:t>Here you can answer queries, like e.g., “</a:t>
            </a:r>
            <a:r>
              <a:rPr lang="en-US" sz="1800" i="1" dirty="0">
                <a:solidFill>
                  <a:srgbClr val="0000FF"/>
                </a:solidFill>
              </a:rPr>
              <a:t>Which city is a capital of Germany?</a:t>
            </a:r>
            <a:r>
              <a:rPr lang="en-US" sz="1800" dirty="0"/>
              <a:t>”</a:t>
            </a:r>
          </a:p>
        </p:txBody>
      </p:sp>
      <p:sp>
        <p:nvSpPr>
          <p:cNvPr id="26" name="TextBox 25"/>
          <p:cNvSpPr txBox="1"/>
          <p:nvPr/>
        </p:nvSpPr>
        <p:spPr>
          <a:xfrm>
            <a:off x="7975" y="1528763"/>
            <a:ext cx="3627437" cy="922337"/>
          </a:xfrm>
          <a:prstGeom prst="rect">
            <a:avLst/>
          </a:prstGeom>
          <a:solidFill>
            <a:schemeClr val="bg1">
              <a:lumMod val="95000"/>
            </a:schemeClr>
          </a:solidFill>
          <a:ln>
            <a:solidFill>
              <a:schemeClr val="tx1"/>
            </a:solidFill>
          </a:ln>
        </p:spPr>
        <p:txBody>
          <a:bodyPr>
            <a:spAutoFit/>
          </a:bodyPr>
          <a:lstStyle/>
          <a:p>
            <a:pPr>
              <a:defRPr/>
            </a:pPr>
            <a:r>
              <a:rPr lang="en-US" sz="1800" dirty="0"/>
              <a:t>Here you can answer queries like, e.g., “</a:t>
            </a:r>
            <a:r>
              <a:rPr lang="en-US" sz="1800" i="1" dirty="0">
                <a:solidFill>
                  <a:srgbClr val="0000FF"/>
                </a:solidFill>
              </a:rPr>
              <a:t>Which city is a headquarter of GIGA Television?</a:t>
            </a:r>
            <a:r>
              <a:rPr lang="en-US" sz="1800" dirty="0"/>
              <a:t>”</a:t>
            </a:r>
          </a:p>
        </p:txBody>
      </p:sp>
      <p:sp>
        <p:nvSpPr>
          <p:cNvPr id="5" name="TextBox 4"/>
          <p:cNvSpPr txBox="1"/>
          <p:nvPr/>
        </p:nvSpPr>
        <p:spPr>
          <a:xfrm>
            <a:off x="3335340" y="615950"/>
            <a:ext cx="3708400" cy="646113"/>
          </a:xfrm>
          <a:prstGeom prst="rect">
            <a:avLst/>
          </a:prstGeom>
          <a:solidFill>
            <a:schemeClr val="bg1">
              <a:lumMod val="95000"/>
            </a:schemeClr>
          </a:solidFill>
          <a:ln>
            <a:solidFill>
              <a:schemeClr val="tx1"/>
            </a:solidFill>
          </a:ln>
        </p:spPr>
        <p:txBody>
          <a:bodyPr>
            <a:spAutoFit/>
          </a:bodyPr>
          <a:lstStyle/>
          <a:p>
            <a:pPr>
              <a:defRPr/>
            </a:pPr>
            <a:r>
              <a:rPr lang="en-US" sz="1800" dirty="0"/>
              <a:t>… now we have two isolated  “islands” of data …</a:t>
            </a:r>
          </a:p>
        </p:txBody>
      </p:sp>
      <p:sp>
        <p:nvSpPr>
          <p:cNvPr id="122903"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pic>
        <p:nvPicPr>
          <p:cNvPr id="122904" name="Picture 2"/>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24301" y="2349574"/>
            <a:ext cx="1100138"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lowchart: Magnetic Disk 3"/>
          <p:cNvSpPr>
            <a:spLocks noChangeArrowheads="1"/>
          </p:cNvSpPr>
          <p:nvPr/>
        </p:nvSpPr>
        <p:spPr bwMode="auto">
          <a:xfrm>
            <a:off x="93664" y="531988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23907" name="Picture 2"/>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536423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08" name="Diamond 8"/>
          <p:cNvSpPr>
            <a:spLocks noChangeArrowheads="1"/>
          </p:cNvSpPr>
          <p:nvPr/>
        </p:nvSpPr>
        <p:spPr bwMode="auto">
          <a:xfrm>
            <a:off x="1469016" y="4969055"/>
            <a:ext cx="202568"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3909" name="TextBox 5"/>
          <p:cNvSpPr txBox="1">
            <a:spLocks noChangeArrowheads="1"/>
          </p:cNvSpPr>
          <p:nvPr/>
        </p:nvSpPr>
        <p:spPr bwMode="auto">
          <a:xfrm>
            <a:off x="138113" y="621831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3"/>
              </a:rPr>
              <a:t>http://dbpedia.org/</a:t>
            </a:r>
            <a:r>
              <a:rPr lang="en-US" altLang="en-US" sz="1600"/>
              <a:t> </a:t>
            </a:r>
          </a:p>
        </p:txBody>
      </p:sp>
      <p:sp>
        <p:nvSpPr>
          <p:cNvPr id="123910" name="TextBox 7"/>
          <p:cNvSpPr txBox="1">
            <a:spLocks noChangeArrowheads="1"/>
          </p:cNvSpPr>
          <p:nvPr/>
        </p:nvSpPr>
        <p:spPr bwMode="auto">
          <a:xfrm>
            <a:off x="41276" y="4067249"/>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u="sng">
                <a:hlinkClick r:id="rId4"/>
              </a:rPr>
              <a:t>http://dbpedia.org/resource/Berlin</a:t>
            </a:r>
            <a:r>
              <a:rPr lang="en-US" altLang="en-US" sz="1400" u="sng"/>
              <a:t> </a:t>
            </a:r>
          </a:p>
        </p:txBody>
      </p:sp>
      <p:sp>
        <p:nvSpPr>
          <p:cNvPr id="123911" name="Line 20"/>
          <p:cNvSpPr>
            <a:spLocks noChangeShapeType="1"/>
          </p:cNvSpPr>
          <p:nvPr/>
        </p:nvSpPr>
        <p:spPr bwMode="auto">
          <a:xfrm flipH="1">
            <a:off x="1566863" y="4421188"/>
            <a:ext cx="0" cy="4953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3912" name="TextBox 14"/>
          <p:cNvSpPr txBox="1">
            <a:spLocks noChangeArrowheads="1"/>
          </p:cNvSpPr>
          <p:nvPr/>
        </p:nvSpPr>
        <p:spPr bwMode="auto">
          <a:xfrm>
            <a:off x="5761075" y="4030664"/>
            <a:ext cx="3311525" cy="307975"/>
          </a:xfrm>
          <a:prstGeom prst="rect">
            <a:avLst/>
          </a:prstGeom>
          <a:solidFill>
            <a:srgbClr val="E2BCC2"/>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a:hlinkClick r:id="rId5"/>
              </a:rPr>
              <a:t>http://sws.geonames.org/2950159/</a:t>
            </a:r>
            <a:endParaRPr lang="en-US" altLang="en-US" sz="1400" u="sng"/>
          </a:p>
        </p:txBody>
      </p:sp>
      <p:sp>
        <p:nvSpPr>
          <p:cNvPr id="123913" name="Flowchart: Magnetic Disk 3"/>
          <p:cNvSpPr>
            <a:spLocks noChangeArrowheads="1"/>
          </p:cNvSpPr>
          <p:nvPr/>
        </p:nvSpPr>
        <p:spPr bwMode="auto">
          <a:xfrm>
            <a:off x="6531012" y="5319881"/>
            <a:ext cx="2016125"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3914" name="Diamond 19"/>
          <p:cNvSpPr>
            <a:spLocks noChangeArrowheads="1"/>
          </p:cNvSpPr>
          <p:nvPr/>
        </p:nvSpPr>
        <p:spPr bwMode="auto">
          <a:xfrm>
            <a:off x="7089153" y="5065126"/>
            <a:ext cx="198093"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3915" name="TextBox 20"/>
          <p:cNvSpPr txBox="1">
            <a:spLocks noChangeArrowheads="1"/>
          </p:cNvSpPr>
          <p:nvPr/>
        </p:nvSpPr>
        <p:spPr bwMode="auto">
          <a:xfrm>
            <a:off x="6318252" y="6218312"/>
            <a:ext cx="2592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6"/>
              </a:rPr>
              <a:t>http://www.geonames.org/</a:t>
            </a:r>
            <a:r>
              <a:rPr lang="en-US" altLang="en-US" sz="1600"/>
              <a:t>  </a:t>
            </a:r>
          </a:p>
        </p:txBody>
      </p:sp>
      <p:sp>
        <p:nvSpPr>
          <p:cNvPr id="123916" name="Line 20"/>
          <p:cNvSpPr>
            <a:spLocks noChangeShapeType="1"/>
          </p:cNvSpPr>
          <p:nvPr/>
        </p:nvSpPr>
        <p:spPr bwMode="auto">
          <a:xfrm>
            <a:off x="7188200" y="4392613"/>
            <a:ext cx="0" cy="5889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pic>
        <p:nvPicPr>
          <p:cNvPr id="123917"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31024" y="5689272"/>
            <a:ext cx="18161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18" name="Line 20"/>
          <p:cNvSpPr>
            <a:spLocks noChangeShapeType="1"/>
          </p:cNvSpPr>
          <p:nvPr/>
        </p:nvSpPr>
        <p:spPr bwMode="auto">
          <a:xfrm flipV="1">
            <a:off x="422275" y="2962275"/>
            <a:ext cx="6350" cy="10334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3919" name="TextBox 2"/>
          <p:cNvSpPr txBox="1">
            <a:spLocks noChangeArrowheads="1"/>
          </p:cNvSpPr>
          <p:nvPr/>
        </p:nvSpPr>
        <p:spPr bwMode="auto">
          <a:xfrm>
            <a:off x="392113" y="3348044"/>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:isHeadquarterOf</a:t>
            </a:r>
          </a:p>
        </p:txBody>
      </p:sp>
      <p:sp>
        <p:nvSpPr>
          <p:cNvPr id="123920" name="TextBox 18"/>
          <p:cNvSpPr txBox="1">
            <a:spLocks noChangeArrowheads="1"/>
          </p:cNvSpPr>
          <p:nvPr/>
        </p:nvSpPr>
        <p:spPr bwMode="auto">
          <a:xfrm>
            <a:off x="138115" y="2592462"/>
            <a:ext cx="1655762"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:GIGA_Television  </a:t>
            </a:r>
          </a:p>
        </p:txBody>
      </p:sp>
      <p:sp>
        <p:nvSpPr>
          <p:cNvPr id="123921" name="Line 20"/>
          <p:cNvSpPr>
            <a:spLocks noChangeShapeType="1"/>
          </p:cNvSpPr>
          <p:nvPr/>
        </p:nvSpPr>
        <p:spPr bwMode="auto">
          <a:xfrm flipV="1">
            <a:off x="6278563" y="2944813"/>
            <a:ext cx="4762" cy="10334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3922" name="TextBox 22"/>
          <p:cNvSpPr txBox="1">
            <a:spLocks noChangeArrowheads="1"/>
          </p:cNvSpPr>
          <p:nvPr/>
        </p:nvSpPr>
        <p:spPr bwMode="auto">
          <a:xfrm>
            <a:off x="6294475" y="3368677"/>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:isCapitalOf</a:t>
            </a:r>
          </a:p>
        </p:txBody>
      </p:sp>
      <p:sp>
        <p:nvSpPr>
          <p:cNvPr id="123923" name="TextBox 23"/>
          <p:cNvSpPr txBox="1">
            <a:spLocks noChangeArrowheads="1"/>
          </p:cNvSpPr>
          <p:nvPr/>
        </p:nvSpPr>
        <p:spPr bwMode="auto">
          <a:xfrm>
            <a:off x="5994400" y="2555949"/>
            <a:ext cx="112236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:Germany  </a:t>
            </a:r>
          </a:p>
        </p:txBody>
      </p:sp>
      <p:sp>
        <p:nvSpPr>
          <p:cNvPr id="5" name="TextBox 4"/>
          <p:cNvSpPr txBox="1"/>
          <p:nvPr/>
        </p:nvSpPr>
        <p:spPr>
          <a:xfrm>
            <a:off x="3059113" y="616024"/>
            <a:ext cx="4057650" cy="923925"/>
          </a:xfrm>
          <a:prstGeom prst="rect">
            <a:avLst/>
          </a:prstGeom>
          <a:solidFill>
            <a:schemeClr val="bg1">
              <a:lumMod val="95000"/>
            </a:schemeClr>
          </a:solidFill>
          <a:ln>
            <a:solidFill>
              <a:schemeClr val="tx1"/>
            </a:solidFill>
          </a:ln>
        </p:spPr>
        <p:txBody>
          <a:bodyPr>
            <a:spAutoFit/>
          </a:bodyPr>
          <a:lstStyle/>
          <a:p>
            <a:pPr algn="ctr">
              <a:defRPr/>
            </a:pPr>
            <a:r>
              <a:rPr lang="en-US" sz="1800" dirty="0"/>
              <a:t>“Break the wall!” Make the connection between distinct URIs explicit ! You will obtain a Linked Data …</a:t>
            </a:r>
          </a:p>
        </p:txBody>
      </p:sp>
      <p:pic>
        <p:nvPicPr>
          <p:cNvPr id="12392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0025" y="2114550"/>
            <a:ext cx="112395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926" name="Line 20"/>
          <p:cNvSpPr>
            <a:spLocks noChangeShapeType="1"/>
          </p:cNvSpPr>
          <p:nvPr/>
        </p:nvSpPr>
        <p:spPr bwMode="auto">
          <a:xfrm flipV="1">
            <a:off x="3476662" y="4240213"/>
            <a:ext cx="2232025" cy="19050"/>
          </a:xfrm>
          <a:prstGeom prst="line">
            <a:avLst/>
          </a:prstGeom>
          <a:noFill/>
          <a:ln w="1016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3927" name="TextBox 27"/>
          <p:cNvSpPr txBox="1">
            <a:spLocks noChangeArrowheads="1"/>
          </p:cNvSpPr>
          <p:nvPr/>
        </p:nvSpPr>
        <p:spPr bwMode="auto">
          <a:xfrm>
            <a:off x="3643350" y="3829050"/>
            <a:ext cx="17097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owl:sameAs</a:t>
            </a:r>
          </a:p>
        </p:txBody>
      </p:sp>
      <p:sp>
        <p:nvSpPr>
          <p:cNvPr id="123928"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Flowchart: Magnetic Disk 3"/>
          <p:cNvSpPr>
            <a:spLocks noChangeArrowheads="1"/>
          </p:cNvSpPr>
          <p:nvPr/>
        </p:nvSpPr>
        <p:spPr bwMode="auto">
          <a:xfrm>
            <a:off x="93664" y="5319881"/>
            <a:ext cx="2017712"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24931" name="Picture 2"/>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12750" y="5364237"/>
            <a:ext cx="1333500" cy="82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932" name="Diamond 8"/>
          <p:cNvSpPr>
            <a:spLocks noChangeArrowheads="1"/>
          </p:cNvSpPr>
          <p:nvPr/>
        </p:nvSpPr>
        <p:spPr bwMode="auto">
          <a:xfrm>
            <a:off x="1465579" y="4969055"/>
            <a:ext cx="202568"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4933" name="TextBox 5"/>
          <p:cNvSpPr txBox="1">
            <a:spLocks noChangeArrowheads="1"/>
          </p:cNvSpPr>
          <p:nvPr/>
        </p:nvSpPr>
        <p:spPr bwMode="auto">
          <a:xfrm>
            <a:off x="138113" y="6218312"/>
            <a:ext cx="19446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3"/>
              </a:rPr>
              <a:t>http://dbpedia.org/</a:t>
            </a:r>
            <a:r>
              <a:rPr lang="en-US" altLang="en-US" sz="1600"/>
              <a:t> </a:t>
            </a:r>
          </a:p>
        </p:txBody>
      </p:sp>
      <p:sp>
        <p:nvSpPr>
          <p:cNvPr id="124934" name="TextBox 7"/>
          <p:cNvSpPr txBox="1">
            <a:spLocks noChangeArrowheads="1"/>
          </p:cNvSpPr>
          <p:nvPr/>
        </p:nvSpPr>
        <p:spPr bwMode="auto">
          <a:xfrm>
            <a:off x="41276" y="4067249"/>
            <a:ext cx="331311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u="sng">
                <a:hlinkClick r:id="rId4"/>
              </a:rPr>
              <a:t>http://dbpedia.org/resource/Berlin</a:t>
            </a:r>
            <a:r>
              <a:rPr lang="en-US" altLang="en-US" sz="1400" u="sng"/>
              <a:t> </a:t>
            </a:r>
          </a:p>
        </p:txBody>
      </p:sp>
      <p:sp>
        <p:nvSpPr>
          <p:cNvPr id="124935" name="Line 20"/>
          <p:cNvSpPr>
            <a:spLocks noChangeShapeType="1"/>
          </p:cNvSpPr>
          <p:nvPr/>
        </p:nvSpPr>
        <p:spPr bwMode="auto">
          <a:xfrm flipH="1">
            <a:off x="1566863" y="4421188"/>
            <a:ext cx="0" cy="4953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4936" name="TextBox 14"/>
          <p:cNvSpPr txBox="1">
            <a:spLocks noChangeArrowheads="1"/>
          </p:cNvSpPr>
          <p:nvPr/>
        </p:nvSpPr>
        <p:spPr bwMode="auto">
          <a:xfrm>
            <a:off x="5761075" y="4030664"/>
            <a:ext cx="3311525" cy="307975"/>
          </a:xfrm>
          <a:prstGeom prst="rect">
            <a:avLst/>
          </a:prstGeom>
          <a:solidFill>
            <a:srgbClr val="E2BCC2"/>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URI: </a:t>
            </a:r>
            <a:r>
              <a:rPr lang="en-US" altLang="en-US" sz="1400">
                <a:hlinkClick r:id="rId5"/>
              </a:rPr>
              <a:t>http://sws.geonames.org/2950159/</a:t>
            </a:r>
            <a:endParaRPr lang="en-US" altLang="en-US" sz="1400" u="sng"/>
          </a:p>
        </p:txBody>
      </p:sp>
      <p:sp>
        <p:nvSpPr>
          <p:cNvPr id="124937" name="Flowchart: Magnetic Disk 3"/>
          <p:cNvSpPr>
            <a:spLocks noChangeArrowheads="1"/>
          </p:cNvSpPr>
          <p:nvPr/>
        </p:nvSpPr>
        <p:spPr bwMode="auto">
          <a:xfrm>
            <a:off x="6531012" y="5319881"/>
            <a:ext cx="2016125" cy="914400"/>
          </a:xfrm>
          <a:prstGeom prst="flowChartMagneticDisk">
            <a:avLst/>
          </a:prstGeom>
          <a:solidFill>
            <a:schemeClr val="accent1"/>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4938" name="Diamond 19"/>
          <p:cNvSpPr>
            <a:spLocks noChangeArrowheads="1"/>
          </p:cNvSpPr>
          <p:nvPr/>
        </p:nvSpPr>
        <p:spPr bwMode="auto">
          <a:xfrm>
            <a:off x="7087082" y="5051215"/>
            <a:ext cx="202236" cy="471297"/>
          </a:xfrm>
          <a:prstGeom prst="diamond">
            <a:avLst/>
          </a:prstGeom>
          <a:noFill/>
          <a:ln w="6350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24939" name="TextBox 20"/>
          <p:cNvSpPr txBox="1">
            <a:spLocks noChangeArrowheads="1"/>
          </p:cNvSpPr>
          <p:nvPr/>
        </p:nvSpPr>
        <p:spPr bwMode="auto">
          <a:xfrm>
            <a:off x="6318252" y="6218312"/>
            <a:ext cx="25923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hlinkClick r:id="rId6"/>
              </a:rPr>
              <a:t>http://www.geonames.org/</a:t>
            </a:r>
            <a:r>
              <a:rPr lang="en-US" altLang="en-US" sz="1600"/>
              <a:t>  </a:t>
            </a:r>
          </a:p>
        </p:txBody>
      </p:sp>
      <p:sp>
        <p:nvSpPr>
          <p:cNvPr id="124940" name="Line 20"/>
          <p:cNvSpPr>
            <a:spLocks noChangeShapeType="1"/>
          </p:cNvSpPr>
          <p:nvPr/>
        </p:nvSpPr>
        <p:spPr bwMode="auto">
          <a:xfrm>
            <a:off x="7188200" y="4392613"/>
            <a:ext cx="0" cy="5889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pic>
        <p:nvPicPr>
          <p:cNvPr id="124941"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69086" y="5687918"/>
            <a:ext cx="18161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942" name="Line 20"/>
          <p:cNvSpPr>
            <a:spLocks noChangeShapeType="1"/>
          </p:cNvSpPr>
          <p:nvPr/>
        </p:nvSpPr>
        <p:spPr bwMode="auto">
          <a:xfrm flipV="1">
            <a:off x="422275" y="2962275"/>
            <a:ext cx="6350" cy="1033463"/>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4943" name="TextBox 2"/>
          <p:cNvSpPr txBox="1">
            <a:spLocks noChangeArrowheads="1"/>
          </p:cNvSpPr>
          <p:nvPr/>
        </p:nvSpPr>
        <p:spPr bwMode="auto">
          <a:xfrm>
            <a:off x="392113" y="3348044"/>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:isHeadquarterOf</a:t>
            </a:r>
          </a:p>
        </p:txBody>
      </p:sp>
      <p:sp>
        <p:nvSpPr>
          <p:cNvPr id="124944" name="TextBox 18"/>
          <p:cNvSpPr txBox="1">
            <a:spLocks noChangeArrowheads="1"/>
          </p:cNvSpPr>
          <p:nvPr/>
        </p:nvSpPr>
        <p:spPr bwMode="auto">
          <a:xfrm>
            <a:off x="138115" y="2592462"/>
            <a:ext cx="1655762"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:GIGA_Television  </a:t>
            </a:r>
          </a:p>
        </p:txBody>
      </p:sp>
      <p:sp>
        <p:nvSpPr>
          <p:cNvPr id="124945" name="Line 20"/>
          <p:cNvSpPr>
            <a:spLocks noChangeShapeType="1"/>
          </p:cNvSpPr>
          <p:nvPr/>
        </p:nvSpPr>
        <p:spPr bwMode="auto">
          <a:xfrm flipV="1">
            <a:off x="6278563" y="2944813"/>
            <a:ext cx="4762" cy="103346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4946" name="TextBox 22"/>
          <p:cNvSpPr txBox="1">
            <a:spLocks noChangeArrowheads="1"/>
          </p:cNvSpPr>
          <p:nvPr/>
        </p:nvSpPr>
        <p:spPr bwMode="auto">
          <a:xfrm>
            <a:off x="6294475" y="3368677"/>
            <a:ext cx="1368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:isCapitalOf</a:t>
            </a:r>
          </a:p>
        </p:txBody>
      </p:sp>
      <p:sp>
        <p:nvSpPr>
          <p:cNvPr id="124947" name="TextBox 23"/>
          <p:cNvSpPr txBox="1">
            <a:spLocks noChangeArrowheads="1"/>
          </p:cNvSpPr>
          <p:nvPr/>
        </p:nvSpPr>
        <p:spPr bwMode="auto">
          <a:xfrm>
            <a:off x="5994400" y="2555949"/>
            <a:ext cx="1122363" cy="307975"/>
          </a:xfrm>
          <a:prstGeom prst="rect">
            <a:avLst/>
          </a:prstGeom>
          <a:solidFill>
            <a:srgbClr val="FFFF00"/>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t>:Germany  </a:t>
            </a:r>
          </a:p>
        </p:txBody>
      </p:sp>
      <p:sp>
        <p:nvSpPr>
          <p:cNvPr id="5" name="TextBox 4"/>
          <p:cNvSpPr txBox="1"/>
          <p:nvPr/>
        </p:nvSpPr>
        <p:spPr>
          <a:xfrm>
            <a:off x="2695575" y="615986"/>
            <a:ext cx="4421188" cy="1200329"/>
          </a:xfrm>
          <a:prstGeom prst="rect">
            <a:avLst/>
          </a:prstGeom>
          <a:solidFill>
            <a:schemeClr val="bg1">
              <a:lumMod val="95000"/>
            </a:schemeClr>
          </a:solidFill>
          <a:ln>
            <a:solidFill>
              <a:schemeClr val="tx1"/>
            </a:solidFill>
          </a:ln>
        </p:spPr>
        <p:txBody>
          <a:bodyPr>
            <a:spAutoFit/>
          </a:bodyPr>
          <a:lstStyle/>
          <a:p>
            <a:pPr algn="ctr">
              <a:defRPr/>
            </a:pPr>
            <a:r>
              <a:rPr lang="en-US" sz="1800" dirty="0"/>
              <a:t>… now you are able to make queries over the Linked Data (distributed database) like, e.g.: “</a:t>
            </a:r>
            <a:r>
              <a:rPr lang="en-US" sz="1800" i="1" dirty="0">
                <a:solidFill>
                  <a:srgbClr val="0000FF"/>
                </a:solidFill>
              </a:rPr>
              <a:t>Which companies have headquarters in the capital of Germany?</a:t>
            </a:r>
            <a:r>
              <a:rPr lang="en-US" sz="1800" dirty="0"/>
              <a:t>”</a:t>
            </a:r>
          </a:p>
        </p:txBody>
      </p:sp>
      <p:pic>
        <p:nvPicPr>
          <p:cNvPr id="12494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0025" y="2114550"/>
            <a:ext cx="112395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950" name="Line 20"/>
          <p:cNvSpPr>
            <a:spLocks noChangeShapeType="1"/>
          </p:cNvSpPr>
          <p:nvPr/>
        </p:nvSpPr>
        <p:spPr bwMode="auto">
          <a:xfrm flipV="1">
            <a:off x="3476662" y="4240213"/>
            <a:ext cx="2232025" cy="19050"/>
          </a:xfrm>
          <a:prstGeom prst="line">
            <a:avLst/>
          </a:prstGeom>
          <a:noFill/>
          <a:ln w="1016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24951" name="TextBox 27"/>
          <p:cNvSpPr txBox="1">
            <a:spLocks noChangeArrowheads="1"/>
          </p:cNvSpPr>
          <p:nvPr/>
        </p:nvSpPr>
        <p:spPr bwMode="auto">
          <a:xfrm>
            <a:off x="3643350" y="3829050"/>
            <a:ext cx="17097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owl:sameAs</a:t>
            </a:r>
          </a:p>
        </p:txBody>
      </p:sp>
      <p:sp>
        <p:nvSpPr>
          <p:cNvPr id="124952" name="Title 1"/>
          <p:cNvSpPr>
            <a:spLocks noGrp="1"/>
          </p:cNvSpPr>
          <p:nvPr>
            <p:ph type="title"/>
          </p:nvPr>
        </p:nvSpPr>
        <p:spPr>
          <a:xfrm>
            <a:off x="1155737" y="9599"/>
            <a:ext cx="7993063" cy="549275"/>
          </a:xfrm>
        </p:spPr>
        <p:txBody>
          <a:bodyPr/>
          <a:lstStyle/>
          <a:p>
            <a:r>
              <a:rPr lang="en-US" altLang="en-US" sz="2800" b="1"/>
              <a:t>URI “aliases” and Introduction to Linked Data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a:xfrm>
            <a:off x="175741" y="3886833"/>
            <a:ext cx="8856984" cy="2710519"/>
          </a:xfrm>
        </p:spPr>
        <p:txBody>
          <a:bodyPr anchor="ctr" anchorCtr="0"/>
          <a:lstStyle/>
          <a:p>
            <a:pPr eaLnBrk="1" hangingPunct="1"/>
            <a:r>
              <a:rPr lang="en-GB" altLang="en-US" sz="2800" b="1" i="1" dirty="0">
                <a:solidFill>
                  <a:schemeClr val="tx2"/>
                </a:solidFill>
              </a:rPr>
              <a:t>Subject</a:t>
            </a:r>
            <a:r>
              <a:rPr lang="en-GB" altLang="en-US" sz="2800" dirty="0"/>
              <a:t> </a:t>
            </a:r>
            <a:r>
              <a:rPr lang="en-GB" altLang="en-US" sz="2400" dirty="0"/>
              <a:t>of an RDF statement is a resource defined by URI</a:t>
            </a:r>
          </a:p>
          <a:p>
            <a:pPr eaLnBrk="1" hangingPunct="1"/>
            <a:r>
              <a:rPr lang="en-GB" altLang="en-US" sz="2800" b="1" i="1" dirty="0">
                <a:solidFill>
                  <a:schemeClr val="tx2"/>
                </a:solidFill>
              </a:rPr>
              <a:t>Predicate</a:t>
            </a:r>
            <a:r>
              <a:rPr lang="en-GB" altLang="en-US" sz="2800" dirty="0"/>
              <a:t> </a:t>
            </a:r>
            <a:r>
              <a:rPr lang="en-GB" altLang="en-US" sz="2400" dirty="0"/>
              <a:t>of an RDF statement is a property of a resource defined by URI</a:t>
            </a:r>
          </a:p>
          <a:p>
            <a:pPr eaLnBrk="1" hangingPunct="1"/>
            <a:r>
              <a:rPr lang="en-GB" altLang="en-US" sz="2800" b="1" i="1" dirty="0">
                <a:solidFill>
                  <a:schemeClr val="tx2"/>
                </a:solidFill>
              </a:rPr>
              <a:t>Object</a:t>
            </a:r>
            <a:r>
              <a:rPr lang="en-GB" altLang="en-US" sz="2800" dirty="0"/>
              <a:t> </a:t>
            </a:r>
            <a:r>
              <a:rPr lang="en-GB" altLang="en-US" sz="2400" dirty="0"/>
              <a:t>of an RDF statement is the value of a property of a resource (either defined by data value or by another resource URI depending on the type of RDF statement)</a:t>
            </a:r>
          </a:p>
        </p:txBody>
      </p:sp>
      <p:sp>
        <p:nvSpPr>
          <p:cNvPr id="129027" name="Rectangle 3"/>
          <p:cNvSpPr>
            <a:spLocks noGrp="1" noChangeArrowheads="1"/>
          </p:cNvSpPr>
          <p:nvPr>
            <p:ph type="title"/>
          </p:nvPr>
        </p:nvSpPr>
        <p:spPr>
          <a:xfrm>
            <a:off x="72452" y="2049343"/>
            <a:ext cx="3858257" cy="1181979"/>
          </a:xfrm>
          <a:noFill/>
        </p:spPr>
        <p:txBody>
          <a:bodyPr anchor="b"/>
          <a:lstStyle/>
          <a:p>
            <a:pPr eaLnBrk="1" hangingPunct="1"/>
            <a:r>
              <a:rPr lang="en-GB" altLang="en-US" sz="4000" b="1" dirty="0"/>
              <a:t>RDF Statement </a:t>
            </a:r>
            <a:r>
              <a:rPr lang="en-GB" altLang="en-US" sz="3200" b="1" dirty="0"/>
              <a:t>(two simplest basic structures)</a:t>
            </a:r>
          </a:p>
        </p:txBody>
      </p:sp>
      <p:grpSp>
        <p:nvGrpSpPr>
          <p:cNvPr id="17" name="Group 16"/>
          <p:cNvGrpSpPr/>
          <p:nvPr/>
        </p:nvGrpSpPr>
        <p:grpSpPr>
          <a:xfrm>
            <a:off x="3975756" y="94106"/>
            <a:ext cx="5056969" cy="3792727"/>
            <a:chOff x="3707904" y="666749"/>
            <a:chExt cx="5056969" cy="3792727"/>
          </a:xfrm>
        </p:grpSpPr>
        <p:pic>
          <p:nvPicPr>
            <p:cNvPr id="2" name="Picture 1"/>
            <p:cNvPicPr>
              <a:picLocks noChangeAspect="1"/>
            </p:cNvPicPr>
            <p:nvPr/>
          </p:nvPicPr>
          <p:blipFill>
            <a:blip r:embed="rId2"/>
            <a:stretch>
              <a:fillRect/>
            </a:stretch>
          </p:blipFill>
          <p:spPr>
            <a:xfrm>
              <a:off x="3707904" y="666749"/>
              <a:ext cx="5056969" cy="3792727"/>
            </a:xfrm>
            <a:prstGeom prst="rect">
              <a:avLst/>
            </a:prstGeom>
          </p:spPr>
        </p:pic>
        <p:cxnSp>
          <p:nvCxnSpPr>
            <p:cNvPr id="4" name="Straight Arrow Connector 3"/>
            <p:cNvCxnSpPr/>
            <p:nvPr/>
          </p:nvCxnSpPr>
          <p:spPr bwMode="auto">
            <a:xfrm flipV="1">
              <a:off x="4535996" y="2300920"/>
              <a:ext cx="297532" cy="912056"/>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7" name="Straight Arrow Connector 6"/>
            <p:cNvCxnSpPr/>
            <p:nvPr/>
          </p:nvCxnSpPr>
          <p:spPr bwMode="auto">
            <a:xfrm flipH="1" flipV="1">
              <a:off x="7765944" y="2193551"/>
              <a:ext cx="104982" cy="1043501"/>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9" name="Straight Arrow Connector 8"/>
            <p:cNvCxnSpPr/>
            <p:nvPr/>
          </p:nvCxnSpPr>
          <p:spPr bwMode="auto">
            <a:xfrm flipV="1">
              <a:off x="6146585" y="2137067"/>
              <a:ext cx="198907" cy="1032610"/>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8" name="Rectangle 7"/>
            <p:cNvSpPr/>
            <p:nvPr/>
          </p:nvSpPr>
          <p:spPr>
            <a:xfrm>
              <a:off x="4279843" y="2534555"/>
              <a:ext cx="809837" cy="307777"/>
            </a:xfrm>
            <a:prstGeom prst="rect">
              <a:avLst/>
            </a:prstGeom>
            <a:solidFill>
              <a:srgbClr val="FBFAE2"/>
            </a:solidFill>
          </p:spPr>
          <p:txBody>
            <a:bodyPr wrap="none" lIns="91440" tIns="45720" rIns="91440" bIns="45720">
              <a:spAutoFit/>
            </a:bodyPr>
            <a:lstStyle/>
            <a:p>
              <a:pPr algn="ctr"/>
              <a:r>
                <a:rPr lang="en-US" b="1" cap="none" spc="0" dirty="0">
                  <a:ln w="0"/>
                  <a:solidFill>
                    <a:srgbClr val="FF0000"/>
                  </a:solidFill>
                  <a:effectLst>
                    <a:outerShdw blurRad="38100" dist="19050" dir="2700000" algn="tl" rotWithShape="0">
                      <a:schemeClr val="dk1">
                        <a:alpha val="40000"/>
                      </a:schemeClr>
                    </a:outerShdw>
                  </a:effectLst>
                </a:rPr>
                <a:t>subject</a:t>
              </a:r>
            </a:p>
          </p:txBody>
        </p:sp>
        <p:sp>
          <p:nvSpPr>
            <p:cNvPr id="12" name="Rectangle 11"/>
            <p:cNvSpPr/>
            <p:nvPr/>
          </p:nvSpPr>
          <p:spPr>
            <a:xfrm>
              <a:off x="7437594" y="2554930"/>
              <a:ext cx="710452" cy="307777"/>
            </a:xfrm>
            <a:prstGeom prst="rect">
              <a:avLst/>
            </a:prstGeom>
            <a:solidFill>
              <a:srgbClr val="FBFAE2"/>
            </a:solidFill>
          </p:spPr>
          <p:txBody>
            <a:bodyPr wrap="none" lIns="91440" tIns="45720" rIns="91440" bIns="45720">
              <a:spAutoFit/>
            </a:bodyPr>
            <a:lstStyle/>
            <a:p>
              <a:pPr algn="ctr"/>
              <a:r>
                <a:rPr lang="en-US" b="1" cap="none" spc="0" dirty="0">
                  <a:ln w="0"/>
                  <a:solidFill>
                    <a:srgbClr val="FF0000"/>
                  </a:solidFill>
                  <a:effectLst>
                    <a:outerShdw blurRad="38100" dist="19050" dir="2700000" algn="tl" rotWithShape="0">
                      <a:schemeClr val="dk1">
                        <a:alpha val="40000"/>
                      </a:schemeClr>
                    </a:outerShdw>
                  </a:effectLst>
                </a:rPr>
                <a:t>object</a:t>
              </a:r>
            </a:p>
          </p:txBody>
        </p:sp>
        <p:sp>
          <p:nvSpPr>
            <p:cNvPr id="13" name="Rectangle 12"/>
            <p:cNvSpPr/>
            <p:nvPr/>
          </p:nvSpPr>
          <p:spPr>
            <a:xfrm>
              <a:off x="5756160" y="2554931"/>
              <a:ext cx="979755" cy="307777"/>
            </a:xfrm>
            <a:prstGeom prst="rect">
              <a:avLst/>
            </a:prstGeom>
            <a:solidFill>
              <a:srgbClr val="FBFAE2"/>
            </a:solidFill>
          </p:spPr>
          <p:txBody>
            <a:bodyPr wrap="none" lIns="91440" tIns="45720" rIns="91440" bIns="45720">
              <a:spAutoFit/>
            </a:bodyPr>
            <a:lstStyle/>
            <a:p>
              <a:pPr algn="ctr"/>
              <a:r>
                <a:rPr lang="en-US" b="1" cap="none" spc="0" dirty="0">
                  <a:ln w="0"/>
                  <a:solidFill>
                    <a:srgbClr val="FF0000"/>
                  </a:solidFill>
                  <a:effectLst>
                    <a:outerShdw blurRad="38100" dist="19050" dir="2700000" algn="tl" rotWithShape="0">
                      <a:schemeClr val="dk1">
                        <a:alpha val="40000"/>
                      </a:schemeClr>
                    </a:outerShdw>
                  </a:effectLst>
                </a:rPr>
                <a:t>predicate</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1792288"/>
            <a:ext cx="5795962" cy="471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0051" name="Rectangle 3"/>
          <p:cNvSpPr>
            <a:spLocks noGrp="1" noChangeArrowheads="1"/>
          </p:cNvSpPr>
          <p:nvPr>
            <p:ph type="title"/>
          </p:nvPr>
        </p:nvSpPr>
        <p:spPr>
          <a:xfrm>
            <a:off x="1354138" y="576263"/>
            <a:ext cx="7427912" cy="633412"/>
          </a:xfrm>
          <a:noFill/>
        </p:spPr>
        <p:txBody>
          <a:bodyPr anchor="b"/>
          <a:lstStyle/>
          <a:p>
            <a:pPr eaLnBrk="1" hangingPunct="1"/>
            <a:r>
              <a:rPr lang="en-GB" altLang="en-US" sz="4000"/>
              <a:t>Making RDF Statements is like filling a questionnaire form</a:t>
            </a:r>
          </a:p>
        </p:txBody>
      </p:sp>
      <p:pic>
        <p:nvPicPr>
          <p:cNvPr id="1300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125538"/>
            <a:ext cx="1152525" cy="1519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0053" name="Rectangle 3"/>
          <p:cNvSpPr>
            <a:spLocks noChangeArrowheads="1"/>
          </p:cNvSpPr>
          <p:nvPr/>
        </p:nvSpPr>
        <p:spPr bwMode="auto">
          <a:xfrm>
            <a:off x="-9525" y="2640087"/>
            <a:ext cx="3264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http://www.bla-bla.fi/#VaganTerziyan</a:t>
            </a:r>
          </a:p>
        </p:txBody>
      </p:sp>
      <p:sp>
        <p:nvSpPr>
          <p:cNvPr id="130054" name="Rectangle 6"/>
          <p:cNvSpPr>
            <a:spLocks noChangeArrowheads="1"/>
          </p:cNvSpPr>
          <p:nvPr/>
        </p:nvSpPr>
        <p:spPr bwMode="auto">
          <a:xfrm>
            <a:off x="4211663" y="1638300"/>
            <a:ext cx="1584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Vagan Terziyan</a:t>
            </a:r>
          </a:p>
        </p:txBody>
      </p:sp>
      <p:sp>
        <p:nvSpPr>
          <p:cNvPr id="130055" name="Line 20"/>
          <p:cNvSpPr>
            <a:spLocks noChangeShapeType="1"/>
          </p:cNvSpPr>
          <p:nvPr/>
        </p:nvSpPr>
        <p:spPr bwMode="auto">
          <a:xfrm flipV="1">
            <a:off x="900115" y="2947988"/>
            <a:ext cx="215900" cy="5524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8" name="Rectangle 7"/>
          <p:cNvSpPr/>
          <p:nvPr/>
        </p:nvSpPr>
        <p:spPr>
          <a:xfrm>
            <a:off x="139361" y="3412336"/>
            <a:ext cx="1483098"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Subject</a:t>
            </a:r>
          </a:p>
        </p:txBody>
      </p:sp>
      <p:sp>
        <p:nvSpPr>
          <p:cNvPr id="130057" name="Line 20"/>
          <p:cNvSpPr>
            <a:spLocks noChangeShapeType="1"/>
          </p:cNvSpPr>
          <p:nvPr/>
        </p:nvSpPr>
        <p:spPr bwMode="auto">
          <a:xfrm flipV="1">
            <a:off x="2638427" y="1912941"/>
            <a:ext cx="2390775" cy="331628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0058" name="Rounded Rectangle 9"/>
          <p:cNvSpPr>
            <a:spLocks noChangeArrowheads="1"/>
          </p:cNvSpPr>
          <p:nvPr/>
        </p:nvSpPr>
        <p:spPr bwMode="auto">
          <a:xfrm>
            <a:off x="3268700" y="1782485"/>
            <a:ext cx="727075" cy="262494"/>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0059" name="Line 20"/>
          <p:cNvSpPr>
            <a:spLocks noChangeShapeType="1"/>
          </p:cNvSpPr>
          <p:nvPr/>
        </p:nvSpPr>
        <p:spPr bwMode="auto">
          <a:xfrm flipV="1">
            <a:off x="2390776" y="2057400"/>
            <a:ext cx="1511300" cy="2351088"/>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4" name="Rectangle 13"/>
          <p:cNvSpPr/>
          <p:nvPr/>
        </p:nvSpPr>
        <p:spPr>
          <a:xfrm>
            <a:off x="834912" y="4288684"/>
            <a:ext cx="180370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Predicate</a:t>
            </a:r>
          </a:p>
        </p:txBody>
      </p:sp>
      <p:sp>
        <p:nvSpPr>
          <p:cNvPr id="15" name="Rectangle 14"/>
          <p:cNvSpPr/>
          <p:nvPr/>
        </p:nvSpPr>
        <p:spPr>
          <a:xfrm>
            <a:off x="1651864" y="5206303"/>
            <a:ext cx="1303563"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1792288"/>
            <a:ext cx="5795962" cy="471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1075" name="Rectangle 3"/>
          <p:cNvSpPr>
            <a:spLocks noGrp="1" noChangeArrowheads="1"/>
          </p:cNvSpPr>
          <p:nvPr>
            <p:ph type="title"/>
          </p:nvPr>
        </p:nvSpPr>
        <p:spPr>
          <a:xfrm>
            <a:off x="1354138" y="576263"/>
            <a:ext cx="7427912" cy="633412"/>
          </a:xfrm>
          <a:noFill/>
        </p:spPr>
        <p:txBody>
          <a:bodyPr anchor="b"/>
          <a:lstStyle/>
          <a:p>
            <a:pPr eaLnBrk="1" hangingPunct="1"/>
            <a:r>
              <a:rPr lang="en-GB" altLang="en-US" sz="4000"/>
              <a:t>Making RDF Statements is like filling a questionnaire form</a:t>
            </a:r>
          </a:p>
        </p:txBody>
      </p:sp>
      <p:pic>
        <p:nvPicPr>
          <p:cNvPr id="1310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125538"/>
            <a:ext cx="1152525" cy="1519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1077" name="Rectangle 3"/>
          <p:cNvSpPr>
            <a:spLocks noChangeArrowheads="1"/>
          </p:cNvSpPr>
          <p:nvPr/>
        </p:nvSpPr>
        <p:spPr bwMode="auto">
          <a:xfrm>
            <a:off x="-9525" y="2640087"/>
            <a:ext cx="3264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http://www.bla-bla.fi/#VaganTerziyan</a:t>
            </a:r>
          </a:p>
        </p:txBody>
      </p:sp>
      <p:sp>
        <p:nvSpPr>
          <p:cNvPr id="131078" name="Rectangle 6"/>
          <p:cNvSpPr>
            <a:spLocks noChangeArrowheads="1"/>
          </p:cNvSpPr>
          <p:nvPr/>
        </p:nvSpPr>
        <p:spPr bwMode="auto">
          <a:xfrm>
            <a:off x="3787775" y="3189362"/>
            <a:ext cx="409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33</a:t>
            </a:r>
          </a:p>
        </p:txBody>
      </p:sp>
      <p:sp>
        <p:nvSpPr>
          <p:cNvPr id="131079" name="Line 20"/>
          <p:cNvSpPr>
            <a:spLocks noChangeShapeType="1"/>
          </p:cNvSpPr>
          <p:nvPr/>
        </p:nvSpPr>
        <p:spPr bwMode="auto">
          <a:xfrm flipV="1">
            <a:off x="900115" y="2947988"/>
            <a:ext cx="215900" cy="5524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8" name="Rectangle 7"/>
          <p:cNvSpPr/>
          <p:nvPr/>
        </p:nvSpPr>
        <p:spPr>
          <a:xfrm>
            <a:off x="139361" y="3412336"/>
            <a:ext cx="1483098"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Subject</a:t>
            </a:r>
          </a:p>
        </p:txBody>
      </p:sp>
      <p:sp>
        <p:nvSpPr>
          <p:cNvPr id="131081" name="Line 20"/>
          <p:cNvSpPr>
            <a:spLocks noChangeShapeType="1"/>
          </p:cNvSpPr>
          <p:nvPr/>
        </p:nvSpPr>
        <p:spPr bwMode="auto">
          <a:xfrm flipV="1">
            <a:off x="2124076" y="3497337"/>
            <a:ext cx="1778000" cy="245268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1082" name="Rounded Rectangle 9"/>
          <p:cNvSpPr>
            <a:spLocks noChangeArrowheads="1"/>
          </p:cNvSpPr>
          <p:nvPr/>
        </p:nvSpPr>
        <p:spPr bwMode="auto">
          <a:xfrm>
            <a:off x="3244851" y="3244572"/>
            <a:ext cx="458788" cy="262494"/>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1083" name="Line 20"/>
          <p:cNvSpPr>
            <a:spLocks noChangeShapeType="1"/>
          </p:cNvSpPr>
          <p:nvPr/>
        </p:nvSpPr>
        <p:spPr bwMode="auto">
          <a:xfrm flipV="1">
            <a:off x="2390812" y="3500438"/>
            <a:ext cx="854075" cy="9080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4" name="Rectangle 13"/>
          <p:cNvSpPr/>
          <p:nvPr/>
        </p:nvSpPr>
        <p:spPr>
          <a:xfrm>
            <a:off x="834912" y="4288684"/>
            <a:ext cx="180370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Predicate</a:t>
            </a:r>
          </a:p>
        </p:txBody>
      </p:sp>
      <p:sp>
        <p:nvSpPr>
          <p:cNvPr id="15" name="Rectangle 14"/>
          <p:cNvSpPr/>
          <p:nvPr/>
        </p:nvSpPr>
        <p:spPr>
          <a:xfrm>
            <a:off x="1246941" y="5815929"/>
            <a:ext cx="1303563"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1792288"/>
            <a:ext cx="5795962" cy="471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2099" name="Rectangle 3"/>
          <p:cNvSpPr>
            <a:spLocks noGrp="1" noChangeArrowheads="1"/>
          </p:cNvSpPr>
          <p:nvPr>
            <p:ph type="title"/>
          </p:nvPr>
        </p:nvSpPr>
        <p:spPr>
          <a:xfrm>
            <a:off x="1354138" y="576263"/>
            <a:ext cx="7427912" cy="633412"/>
          </a:xfrm>
          <a:noFill/>
        </p:spPr>
        <p:txBody>
          <a:bodyPr anchor="b"/>
          <a:lstStyle/>
          <a:p>
            <a:pPr eaLnBrk="1" hangingPunct="1"/>
            <a:r>
              <a:rPr lang="en-GB" altLang="en-US" sz="4000"/>
              <a:t>Making RDF Statements is like filling a questionnaire form</a:t>
            </a:r>
          </a:p>
        </p:txBody>
      </p:sp>
      <p:pic>
        <p:nvPicPr>
          <p:cNvPr id="1321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125538"/>
            <a:ext cx="1152525" cy="1519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2101" name="Rectangle 3"/>
          <p:cNvSpPr>
            <a:spLocks noChangeArrowheads="1"/>
          </p:cNvSpPr>
          <p:nvPr/>
        </p:nvSpPr>
        <p:spPr bwMode="auto">
          <a:xfrm>
            <a:off x="-9525" y="2640087"/>
            <a:ext cx="3264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http://www.bla-bla.fi/#VaganTerziyan</a:t>
            </a:r>
          </a:p>
        </p:txBody>
      </p:sp>
      <p:sp>
        <p:nvSpPr>
          <p:cNvPr id="132102" name="Rectangle 6"/>
          <p:cNvSpPr>
            <a:spLocks noChangeArrowheads="1"/>
          </p:cNvSpPr>
          <p:nvPr/>
        </p:nvSpPr>
        <p:spPr bwMode="auto">
          <a:xfrm>
            <a:off x="4740275" y="3538545"/>
            <a:ext cx="4295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http://dbpedia.org/page/University_of_Jyvaskyla</a:t>
            </a:r>
          </a:p>
        </p:txBody>
      </p:sp>
      <p:sp>
        <p:nvSpPr>
          <p:cNvPr id="132103" name="Line 20"/>
          <p:cNvSpPr>
            <a:spLocks noChangeShapeType="1"/>
          </p:cNvSpPr>
          <p:nvPr/>
        </p:nvSpPr>
        <p:spPr bwMode="auto">
          <a:xfrm flipV="1">
            <a:off x="900115" y="2947988"/>
            <a:ext cx="215900" cy="5524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8" name="Rectangle 7"/>
          <p:cNvSpPr/>
          <p:nvPr/>
        </p:nvSpPr>
        <p:spPr>
          <a:xfrm>
            <a:off x="139361" y="3412336"/>
            <a:ext cx="1483098"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Subject</a:t>
            </a:r>
          </a:p>
        </p:txBody>
      </p:sp>
      <p:sp>
        <p:nvSpPr>
          <p:cNvPr id="132105" name="Line 20"/>
          <p:cNvSpPr>
            <a:spLocks noChangeShapeType="1"/>
          </p:cNvSpPr>
          <p:nvPr/>
        </p:nvSpPr>
        <p:spPr bwMode="auto">
          <a:xfrm flipV="1">
            <a:off x="2124075" y="3865637"/>
            <a:ext cx="3556000" cy="208438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2106" name="Rounded Rectangle 9"/>
          <p:cNvSpPr>
            <a:spLocks noChangeArrowheads="1"/>
          </p:cNvSpPr>
          <p:nvPr/>
        </p:nvSpPr>
        <p:spPr bwMode="auto">
          <a:xfrm>
            <a:off x="3290925" y="3593028"/>
            <a:ext cx="993775" cy="262494"/>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2107" name="Line 20"/>
          <p:cNvSpPr>
            <a:spLocks noChangeShapeType="1"/>
          </p:cNvSpPr>
          <p:nvPr/>
        </p:nvSpPr>
        <p:spPr bwMode="auto">
          <a:xfrm flipV="1">
            <a:off x="2390812" y="3836988"/>
            <a:ext cx="892175" cy="5715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4" name="Rectangle 13"/>
          <p:cNvSpPr/>
          <p:nvPr/>
        </p:nvSpPr>
        <p:spPr>
          <a:xfrm>
            <a:off x="834912" y="4288684"/>
            <a:ext cx="180370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Predicate</a:t>
            </a:r>
          </a:p>
        </p:txBody>
      </p:sp>
      <p:sp>
        <p:nvSpPr>
          <p:cNvPr id="15" name="Rectangle 14"/>
          <p:cNvSpPr/>
          <p:nvPr/>
        </p:nvSpPr>
        <p:spPr>
          <a:xfrm>
            <a:off x="1246941" y="5815929"/>
            <a:ext cx="1303563"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1792288"/>
            <a:ext cx="5795962" cy="4716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23" name="Rectangle 3"/>
          <p:cNvSpPr>
            <a:spLocks noGrp="1" noChangeArrowheads="1"/>
          </p:cNvSpPr>
          <p:nvPr>
            <p:ph type="title"/>
          </p:nvPr>
        </p:nvSpPr>
        <p:spPr>
          <a:xfrm>
            <a:off x="1354138" y="576263"/>
            <a:ext cx="7427912" cy="633412"/>
          </a:xfrm>
          <a:noFill/>
        </p:spPr>
        <p:txBody>
          <a:bodyPr anchor="b"/>
          <a:lstStyle/>
          <a:p>
            <a:pPr eaLnBrk="1" hangingPunct="1"/>
            <a:r>
              <a:rPr lang="en-GB" altLang="en-US" sz="4000"/>
              <a:t>Making RDF Statements is like filling a questionnaire form</a:t>
            </a:r>
          </a:p>
        </p:txBody>
      </p:sp>
      <p:pic>
        <p:nvPicPr>
          <p:cNvPr id="1331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063" y="1125538"/>
            <a:ext cx="1152525" cy="1519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25" name="Rectangle 3"/>
          <p:cNvSpPr>
            <a:spLocks noChangeArrowheads="1"/>
          </p:cNvSpPr>
          <p:nvPr/>
        </p:nvSpPr>
        <p:spPr bwMode="auto">
          <a:xfrm>
            <a:off x="-9525" y="2640087"/>
            <a:ext cx="3264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http://www.bla-bla.fi/#VaganTerziyan</a:t>
            </a:r>
          </a:p>
        </p:txBody>
      </p:sp>
      <p:sp>
        <p:nvSpPr>
          <p:cNvPr id="133126" name="Line 20"/>
          <p:cNvSpPr>
            <a:spLocks noChangeShapeType="1"/>
          </p:cNvSpPr>
          <p:nvPr/>
        </p:nvSpPr>
        <p:spPr bwMode="auto">
          <a:xfrm flipV="1">
            <a:off x="900115" y="2947988"/>
            <a:ext cx="215900" cy="55245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8" name="Rectangle 7"/>
          <p:cNvSpPr/>
          <p:nvPr/>
        </p:nvSpPr>
        <p:spPr>
          <a:xfrm>
            <a:off x="139361" y="3412336"/>
            <a:ext cx="1483098"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Subject</a:t>
            </a:r>
          </a:p>
        </p:txBody>
      </p:sp>
      <p:sp>
        <p:nvSpPr>
          <p:cNvPr id="133128" name="Line 20"/>
          <p:cNvSpPr>
            <a:spLocks noChangeShapeType="1"/>
          </p:cNvSpPr>
          <p:nvPr/>
        </p:nvSpPr>
        <p:spPr bwMode="auto">
          <a:xfrm flipV="1">
            <a:off x="2124112" y="5300737"/>
            <a:ext cx="4073525" cy="64928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33129" name="Rounded Rectangle 9"/>
          <p:cNvSpPr>
            <a:spLocks noChangeArrowheads="1"/>
          </p:cNvSpPr>
          <p:nvPr/>
        </p:nvSpPr>
        <p:spPr bwMode="auto">
          <a:xfrm>
            <a:off x="3300450" y="5097979"/>
            <a:ext cx="1558925" cy="262494"/>
          </a:xfrm>
          <a:prstGeom prst="roundRect">
            <a:avLst>
              <a:gd name="adj" fmla="val 16667"/>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3130" name="Line 20"/>
          <p:cNvSpPr>
            <a:spLocks noChangeShapeType="1"/>
          </p:cNvSpPr>
          <p:nvPr/>
        </p:nvSpPr>
        <p:spPr bwMode="auto">
          <a:xfrm>
            <a:off x="2581276" y="4581525"/>
            <a:ext cx="673100" cy="647700"/>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4" name="Rectangle 13"/>
          <p:cNvSpPr/>
          <p:nvPr/>
        </p:nvSpPr>
        <p:spPr>
          <a:xfrm>
            <a:off x="834912" y="4288684"/>
            <a:ext cx="180370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Predicate</a:t>
            </a:r>
          </a:p>
        </p:txBody>
      </p:sp>
      <p:sp>
        <p:nvSpPr>
          <p:cNvPr id="15" name="Rectangle 14"/>
          <p:cNvSpPr/>
          <p:nvPr/>
        </p:nvSpPr>
        <p:spPr>
          <a:xfrm>
            <a:off x="1246941" y="5815929"/>
            <a:ext cx="1303563"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Object</a:t>
            </a:r>
          </a:p>
        </p:txBody>
      </p:sp>
      <p:sp>
        <p:nvSpPr>
          <p:cNvPr id="133133" name="Rectangle 15"/>
          <p:cNvSpPr>
            <a:spLocks noChangeArrowheads="1"/>
          </p:cNvSpPr>
          <p:nvPr/>
        </p:nvSpPr>
        <p:spPr bwMode="auto">
          <a:xfrm>
            <a:off x="4975225" y="5010223"/>
            <a:ext cx="36565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solidFill>
                  <a:srgbClr val="FF0000"/>
                </a:solidFill>
              </a:rPr>
              <a:t>http://www.bla-bla.fi/#PekkaNeittaanmaki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34050" y="836613"/>
            <a:ext cx="3367087"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51521" y="1556792"/>
            <a:ext cx="4716356"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“John loves Mary”</a:t>
            </a:r>
          </a:p>
        </p:txBody>
      </p:sp>
      <p:sp>
        <p:nvSpPr>
          <p:cNvPr id="134148" name="Rectangle 4"/>
          <p:cNvSpPr>
            <a:spLocks noGrp="1" noChangeArrowheads="1"/>
          </p:cNvSpPr>
          <p:nvPr>
            <p:ph type="title"/>
          </p:nvPr>
        </p:nvSpPr>
        <p:spPr>
          <a:xfrm>
            <a:off x="468313" y="74"/>
            <a:ext cx="8229600" cy="620713"/>
          </a:xfrm>
        </p:spPr>
        <p:txBody>
          <a:bodyPr/>
          <a:lstStyle/>
          <a:p>
            <a:pPr eaLnBrk="1" hangingPunct="1"/>
            <a:r>
              <a:rPr lang="en-US" altLang="en-US" sz="3200"/>
              <a:t>Concepts vs. URIs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51521" y="1556792"/>
            <a:ext cx="4716356"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“John loves Mary”</a:t>
            </a:r>
          </a:p>
        </p:txBody>
      </p:sp>
      <p:sp>
        <p:nvSpPr>
          <p:cNvPr id="135172"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pic>
        <p:nvPicPr>
          <p:cNvPr id="135173"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8465" y="3544888"/>
            <a:ext cx="4772025" cy="318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101936" y="4728718"/>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7" name="Rectangle 6"/>
          <p:cNvSpPr/>
          <p:nvPr/>
        </p:nvSpPr>
        <p:spPr>
          <a:xfrm>
            <a:off x="271748" y="4700143"/>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8" name="Rectangle 7"/>
          <p:cNvSpPr/>
          <p:nvPr/>
        </p:nvSpPr>
        <p:spPr>
          <a:xfrm>
            <a:off x="2647977" y="4709668"/>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9" name="Rectangle 8"/>
          <p:cNvSpPr/>
          <p:nvPr/>
        </p:nvSpPr>
        <p:spPr>
          <a:xfrm>
            <a:off x="1855894" y="4719193"/>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0" name="Rectangle 9"/>
          <p:cNvSpPr/>
          <p:nvPr/>
        </p:nvSpPr>
        <p:spPr>
          <a:xfrm>
            <a:off x="4362441" y="4709668"/>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1" name="Rectangle 10"/>
          <p:cNvSpPr/>
          <p:nvPr/>
        </p:nvSpPr>
        <p:spPr>
          <a:xfrm>
            <a:off x="3522799" y="4690588"/>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2" name="Rectangle 11"/>
          <p:cNvSpPr/>
          <p:nvPr/>
        </p:nvSpPr>
        <p:spPr>
          <a:xfrm>
            <a:off x="1101936" y="6381690"/>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3" name="Rectangle 12"/>
          <p:cNvSpPr/>
          <p:nvPr/>
        </p:nvSpPr>
        <p:spPr>
          <a:xfrm>
            <a:off x="271748" y="6353115"/>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4" name="Rectangle 13"/>
          <p:cNvSpPr/>
          <p:nvPr/>
        </p:nvSpPr>
        <p:spPr>
          <a:xfrm>
            <a:off x="2647977" y="6362640"/>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5" name="Rectangle 14"/>
          <p:cNvSpPr/>
          <p:nvPr/>
        </p:nvSpPr>
        <p:spPr>
          <a:xfrm>
            <a:off x="1855894" y="6372165"/>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6" name="Rectangle 15"/>
          <p:cNvSpPr/>
          <p:nvPr/>
        </p:nvSpPr>
        <p:spPr>
          <a:xfrm>
            <a:off x="4362441" y="6362640"/>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7" name="Rectangle 16"/>
          <p:cNvSpPr/>
          <p:nvPr/>
        </p:nvSpPr>
        <p:spPr>
          <a:xfrm>
            <a:off x="3522799" y="6343560"/>
            <a:ext cx="79861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a:t>
            </a:r>
          </a:p>
        </p:txBody>
      </p:sp>
      <p:sp>
        <p:nvSpPr>
          <p:cNvPr id="135186" name="Right Brace 3"/>
          <p:cNvSpPr>
            <a:spLocks/>
          </p:cNvSpPr>
          <p:nvPr/>
        </p:nvSpPr>
        <p:spPr bwMode="auto">
          <a:xfrm rot="-5400000">
            <a:off x="2495122" y="1305019"/>
            <a:ext cx="196246" cy="4389559"/>
          </a:xfrm>
          <a:prstGeom prst="rightBrace">
            <a:avLst>
              <a:gd name="adj1" fmla="val 34818"/>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5187" name="Right Arrow 5"/>
          <p:cNvSpPr>
            <a:spLocks noChangeArrowheads="1"/>
          </p:cNvSpPr>
          <p:nvPr/>
        </p:nvSpPr>
        <p:spPr bwMode="auto">
          <a:xfrm rot="-8228758">
            <a:off x="1273212" y="2456825"/>
            <a:ext cx="1344613" cy="471297"/>
          </a:xfrm>
          <a:prstGeom prst="rightArrow">
            <a:avLst>
              <a:gd name="adj1" fmla="val 50000"/>
              <a:gd name="adj2" fmla="val 76465"/>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5188" name="Oval 17"/>
          <p:cNvSpPr>
            <a:spLocks noChangeArrowheads="1"/>
          </p:cNvSpPr>
          <p:nvPr/>
        </p:nvSpPr>
        <p:spPr bwMode="auto">
          <a:xfrm>
            <a:off x="1808200" y="2540117"/>
            <a:ext cx="531552" cy="463463"/>
          </a:xfrm>
          <a:prstGeom prst="ellipse">
            <a:avLst/>
          </a:prstGeom>
          <a:solidFill>
            <a:srgbClr val="0000FF"/>
          </a:solidFill>
          <a:ln w="9525"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solidFill>
                  <a:schemeClr val="bg1"/>
                </a:solidFill>
              </a:rPr>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7681" y="1366292"/>
            <a:ext cx="6859571"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http://bla.com/#John-4</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 loves Mary</a:t>
            </a:r>
          </a:p>
        </p:txBody>
      </p:sp>
      <p:sp>
        <p:nvSpPr>
          <p:cNvPr id="136196"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pic>
        <p:nvPicPr>
          <p:cNvPr id="13619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8465" y="3544888"/>
            <a:ext cx="4772025" cy="318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073102" y="4728718"/>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John-2</a:t>
            </a:r>
          </a:p>
        </p:txBody>
      </p:sp>
      <p:sp>
        <p:nvSpPr>
          <p:cNvPr id="7" name="Rectangle 6"/>
          <p:cNvSpPr/>
          <p:nvPr/>
        </p:nvSpPr>
        <p:spPr>
          <a:xfrm>
            <a:off x="242913" y="4700143"/>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John-1</a:t>
            </a:r>
          </a:p>
        </p:txBody>
      </p:sp>
      <p:sp>
        <p:nvSpPr>
          <p:cNvPr id="8" name="Rectangle 7"/>
          <p:cNvSpPr/>
          <p:nvPr/>
        </p:nvSpPr>
        <p:spPr>
          <a:xfrm>
            <a:off x="2619147" y="4709668"/>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John-4</a:t>
            </a:r>
          </a:p>
        </p:txBody>
      </p:sp>
      <p:sp>
        <p:nvSpPr>
          <p:cNvPr id="9" name="Rectangle 8"/>
          <p:cNvSpPr/>
          <p:nvPr/>
        </p:nvSpPr>
        <p:spPr>
          <a:xfrm>
            <a:off x="1827060" y="4719193"/>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John-3</a:t>
            </a:r>
          </a:p>
        </p:txBody>
      </p:sp>
      <p:sp>
        <p:nvSpPr>
          <p:cNvPr id="10" name="Rectangle 9"/>
          <p:cNvSpPr/>
          <p:nvPr/>
        </p:nvSpPr>
        <p:spPr>
          <a:xfrm>
            <a:off x="4333644" y="4709668"/>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John-6</a:t>
            </a:r>
          </a:p>
        </p:txBody>
      </p:sp>
      <p:sp>
        <p:nvSpPr>
          <p:cNvPr id="11" name="Rectangle 10"/>
          <p:cNvSpPr/>
          <p:nvPr/>
        </p:nvSpPr>
        <p:spPr>
          <a:xfrm>
            <a:off x="3493965" y="4690588"/>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John-5</a:t>
            </a:r>
          </a:p>
        </p:txBody>
      </p:sp>
      <p:sp>
        <p:nvSpPr>
          <p:cNvPr id="12" name="Rectangle 11"/>
          <p:cNvSpPr/>
          <p:nvPr/>
        </p:nvSpPr>
        <p:spPr>
          <a:xfrm>
            <a:off x="1073102" y="6381690"/>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John-8</a:t>
            </a:r>
          </a:p>
        </p:txBody>
      </p:sp>
      <p:sp>
        <p:nvSpPr>
          <p:cNvPr id="13" name="Rectangle 12"/>
          <p:cNvSpPr/>
          <p:nvPr/>
        </p:nvSpPr>
        <p:spPr>
          <a:xfrm>
            <a:off x="242913" y="6353115"/>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John-7</a:t>
            </a:r>
          </a:p>
        </p:txBody>
      </p:sp>
      <p:sp>
        <p:nvSpPr>
          <p:cNvPr id="14" name="Rectangle 13"/>
          <p:cNvSpPr/>
          <p:nvPr/>
        </p:nvSpPr>
        <p:spPr>
          <a:xfrm>
            <a:off x="2562217" y="6362640"/>
            <a:ext cx="970138"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John-10</a:t>
            </a:r>
          </a:p>
        </p:txBody>
      </p:sp>
      <p:sp>
        <p:nvSpPr>
          <p:cNvPr id="15" name="Rectangle 14"/>
          <p:cNvSpPr/>
          <p:nvPr/>
        </p:nvSpPr>
        <p:spPr>
          <a:xfrm>
            <a:off x="1827060" y="6372165"/>
            <a:ext cx="856325"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John-9</a:t>
            </a:r>
          </a:p>
        </p:txBody>
      </p:sp>
      <p:sp>
        <p:nvSpPr>
          <p:cNvPr id="16" name="Rectangle 15"/>
          <p:cNvSpPr/>
          <p:nvPr/>
        </p:nvSpPr>
        <p:spPr>
          <a:xfrm>
            <a:off x="4276719" y="6362640"/>
            <a:ext cx="970138"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John-12</a:t>
            </a:r>
          </a:p>
        </p:txBody>
      </p:sp>
      <p:sp>
        <p:nvSpPr>
          <p:cNvPr id="17" name="Rectangle 16"/>
          <p:cNvSpPr/>
          <p:nvPr/>
        </p:nvSpPr>
        <p:spPr>
          <a:xfrm>
            <a:off x="3442733" y="6343560"/>
            <a:ext cx="958789"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John-11</a:t>
            </a:r>
          </a:p>
        </p:txBody>
      </p:sp>
      <p:sp>
        <p:nvSpPr>
          <p:cNvPr id="136210" name="Right Brace 3"/>
          <p:cNvSpPr>
            <a:spLocks/>
          </p:cNvSpPr>
          <p:nvPr/>
        </p:nvSpPr>
        <p:spPr bwMode="auto">
          <a:xfrm rot="-5400000">
            <a:off x="2655916" y="1124746"/>
            <a:ext cx="143212" cy="4697070"/>
          </a:xfrm>
          <a:prstGeom prst="rightBrace">
            <a:avLst>
              <a:gd name="adj1" fmla="val 34818"/>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6211" name="Right Arrow 5"/>
          <p:cNvSpPr>
            <a:spLocks noChangeArrowheads="1"/>
          </p:cNvSpPr>
          <p:nvPr/>
        </p:nvSpPr>
        <p:spPr bwMode="auto">
          <a:xfrm rot="-6583392">
            <a:off x="2055849" y="2642527"/>
            <a:ext cx="1806575" cy="471297"/>
          </a:xfrm>
          <a:prstGeom prst="rightArrow">
            <a:avLst>
              <a:gd name="adj1" fmla="val 50000"/>
              <a:gd name="adj2" fmla="val 76548"/>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6212" name="Rounded Rectangle 18"/>
          <p:cNvSpPr>
            <a:spLocks noChangeArrowheads="1"/>
          </p:cNvSpPr>
          <p:nvPr/>
        </p:nvSpPr>
        <p:spPr bwMode="auto">
          <a:xfrm>
            <a:off x="2609852" y="3714142"/>
            <a:ext cx="931863" cy="1371600"/>
          </a:xfrm>
          <a:prstGeom prst="roundRect">
            <a:avLst>
              <a:gd name="adj" fmla="val 11000"/>
            </a:avLst>
          </a:prstGeom>
          <a:solidFill>
            <a:schemeClr val="accent1">
              <a:alpha val="36078"/>
            </a:schemeClr>
          </a:solidFill>
          <a:ln w="25400" algn="ctr">
            <a:solidFill>
              <a:srgbClr val="CC3300"/>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13614" y="1366292"/>
            <a:ext cx="7144906"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http://bla.com/#John-4</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  loves  Mary</a:t>
            </a:r>
          </a:p>
        </p:txBody>
      </p:sp>
      <p:sp>
        <p:nvSpPr>
          <p:cNvPr id="137220"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sp>
        <p:nvSpPr>
          <p:cNvPr id="2" name="Rectangle 1"/>
          <p:cNvSpPr/>
          <p:nvPr/>
        </p:nvSpPr>
        <p:spPr>
          <a:xfrm>
            <a:off x="1576696" y="5490718"/>
            <a:ext cx="78258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a:t>
            </a:r>
          </a:p>
        </p:txBody>
      </p:sp>
      <p:sp>
        <p:nvSpPr>
          <p:cNvPr id="7" name="Rectangle 6"/>
          <p:cNvSpPr/>
          <p:nvPr/>
        </p:nvSpPr>
        <p:spPr>
          <a:xfrm>
            <a:off x="870332" y="5471668"/>
            <a:ext cx="78258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a:t>
            </a:r>
          </a:p>
        </p:txBody>
      </p:sp>
      <p:sp>
        <p:nvSpPr>
          <p:cNvPr id="8" name="Rectangle 7"/>
          <p:cNvSpPr/>
          <p:nvPr/>
        </p:nvSpPr>
        <p:spPr>
          <a:xfrm>
            <a:off x="3103691" y="5471668"/>
            <a:ext cx="78258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a:t>
            </a:r>
          </a:p>
        </p:txBody>
      </p:sp>
      <p:sp>
        <p:nvSpPr>
          <p:cNvPr id="9" name="Rectangle 8"/>
          <p:cNvSpPr/>
          <p:nvPr/>
        </p:nvSpPr>
        <p:spPr>
          <a:xfrm>
            <a:off x="2311604" y="5481193"/>
            <a:ext cx="78258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a:t>
            </a:r>
          </a:p>
        </p:txBody>
      </p:sp>
      <p:sp>
        <p:nvSpPr>
          <p:cNvPr id="11" name="Rectangle 10"/>
          <p:cNvSpPr/>
          <p:nvPr/>
        </p:nvSpPr>
        <p:spPr>
          <a:xfrm>
            <a:off x="3978509" y="5452588"/>
            <a:ext cx="782587"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a:t>
            </a:r>
          </a:p>
        </p:txBody>
      </p:sp>
      <p:sp>
        <p:nvSpPr>
          <p:cNvPr id="137226" name="Right Brace 3"/>
          <p:cNvSpPr>
            <a:spLocks/>
          </p:cNvSpPr>
          <p:nvPr/>
        </p:nvSpPr>
        <p:spPr bwMode="auto">
          <a:xfrm rot="-5400000">
            <a:off x="2765513" y="1605828"/>
            <a:ext cx="271349" cy="4061709"/>
          </a:xfrm>
          <a:prstGeom prst="rightBrace">
            <a:avLst>
              <a:gd name="adj1" fmla="val 34797"/>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7227" name="Right Arrow 20"/>
          <p:cNvSpPr>
            <a:spLocks noChangeArrowheads="1"/>
          </p:cNvSpPr>
          <p:nvPr/>
        </p:nvSpPr>
        <p:spPr bwMode="auto">
          <a:xfrm rot="-2353238">
            <a:off x="4167192" y="2533025"/>
            <a:ext cx="2282825" cy="471297"/>
          </a:xfrm>
          <a:prstGeom prst="rightArrow">
            <a:avLst>
              <a:gd name="adj1" fmla="val 50000"/>
              <a:gd name="adj2" fmla="val 76487"/>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7228" name="Oval 21"/>
          <p:cNvSpPr>
            <a:spLocks noChangeArrowheads="1"/>
          </p:cNvSpPr>
          <p:nvPr/>
        </p:nvSpPr>
        <p:spPr bwMode="auto">
          <a:xfrm rot="-221114">
            <a:off x="5091137" y="2536825"/>
            <a:ext cx="433387" cy="463550"/>
          </a:xfrm>
          <a:prstGeom prst="ellipse">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solidFill>
                  <a:schemeClr val="bg1"/>
                </a:solidFill>
              </a:rPr>
              <a:t>?</a:t>
            </a:r>
          </a:p>
        </p:txBody>
      </p:sp>
      <p:pic>
        <p:nvPicPr>
          <p:cNvPr id="137229"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150" y="3773488"/>
            <a:ext cx="4362450" cy="171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0" y="1194916"/>
            <a:ext cx="9197280" cy="10156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http://bla.com/#John-4</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loves </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http://bla.com/#Mary-5</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a:t>
            </a:r>
            <a:r>
              <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8244"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sp>
        <p:nvSpPr>
          <p:cNvPr id="2" name="Rectangle 1"/>
          <p:cNvSpPr/>
          <p:nvPr/>
        </p:nvSpPr>
        <p:spPr>
          <a:xfrm>
            <a:off x="1544617" y="5490718"/>
            <a:ext cx="846707"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Mary-2</a:t>
            </a:r>
          </a:p>
        </p:txBody>
      </p:sp>
      <p:sp>
        <p:nvSpPr>
          <p:cNvPr id="7" name="Rectangle 6"/>
          <p:cNvSpPr/>
          <p:nvPr/>
        </p:nvSpPr>
        <p:spPr>
          <a:xfrm>
            <a:off x="838223" y="5471668"/>
            <a:ext cx="846707"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Mary-1</a:t>
            </a:r>
          </a:p>
        </p:txBody>
      </p:sp>
      <p:sp>
        <p:nvSpPr>
          <p:cNvPr id="8" name="Rectangle 7"/>
          <p:cNvSpPr/>
          <p:nvPr/>
        </p:nvSpPr>
        <p:spPr>
          <a:xfrm>
            <a:off x="3071613" y="5471668"/>
            <a:ext cx="846707"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Mary-4</a:t>
            </a:r>
          </a:p>
        </p:txBody>
      </p:sp>
      <p:sp>
        <p:nvSpPr>
          <p:cNvPr id="9" name="Rectangle 8"/>
          <p:cNvSpPr/>
          <p:nvPr/>
        </p:nvSpPr>
        <p:spPr>
          <a:xfrm>
            <a:off x="2279493" y="5481193"/>
            <a:ext cx="846707"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Mary-3</a:t>
            </a:r>
          </a:p>
        </p:txBody>
      </p:sp>
      <p:sp>
        <p:nvSpPr>
          <p:cNvPr id="11" name="Rectangle 10"/>
          <p:cNvSpPr/>
          <p:nvPr/>
        </p:nvSpPr>
        <p:spPr>
          <a:xfrm>
            <a:off x="3841655" y="5462113"/>
            <a:ext cx="846707" cy="338554"/>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1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Mary-5</a:t>
            </a:r>
          </a:p>
        </p:txBody>
      </p:sp>
      <p:sp>
        <p:nvSpPr>
          <p:cNvPr id="138250" name="Right Brace 3"/>
          <p:cNvSpPr>
            <a:spLocks/>
          </p:cNvSpPr>
          <p:nvPr/>
        </p:nvSpPr>
        <p:spPr bwMode="auto">
          <a:xfrm rot="-5400000">
            <a:off x="2621303" y="1706561"/>
            <a:ext cx="274320" cy="3840480"/>
          </a:xfrm>
          <a:prstGeom prst="rightBrace">
            <a:avLst>
              <a:gd name="adj1" fmla="val 34797"/>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38251"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150" y="3773488"/>
            <a:ext cx="4362450" cy="171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8252" name="Rounded Rectangle 13"/>
          <p:cNvSpPr>
            <a:spLocks noChangeArrowheads="1"/>
          </p:cNvSpPr>
          <p:nvPr/>
        </p:nvSpPr>
        <p:spPr bwMode="auto">
          <a:xfrm>
            <a:off x="3801903" y="3878672"/>
            <a:ext cx="933450" cy="1920240"/>
          </a:xfrm>
          <a:prstGeom prst="roundRect">
            <a:avLst>
              <a:gd name="adj" fmla="val 11000"/>
            </a:avLst>
          </a:prstGeom>
          <a:solidFill>
            <a:schemeClr val="accent1">
              <a:alpha val="36078"/>
            </a:schemeClr>
          </a:solidFill>
          <a:ln w="25400" algn="ctr">
            <a:solidFill>
              <a:srgbClr val="CC3300"/>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8253" name="Right Arrow 14"/>
          <p:cNvSpPr>
            <a:spLocks noChangeArrowheads="1"/>
          </p:cNvSpPr>
          <p:nvPr/>
        </p:nvSpPr>
        <p:spPr bwMode="auto">
          <a:xfrm rot="-2463016">
            <a:off x="4262440" y="2792582"/>
            <a:ext cx="2616200" cy="471297"/>
          </a:xfrm>
          <a:prstGeom prst="rightArrow">
            <a:avLst>
              <a:gd name="adj1" fmla="val 50000"/>
              <a:gd name="adj2" fmla="val 76213"/>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0" y="1194916"/>
            <a:ext cx="9197280" cy="1015663"/>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http://bla.com/#John-4</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loves </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2400" b="1" dirty="0">
                <a:ln w="11430"/>
                <a:effectLst>
                  <a:outerShdw blurRad="50800" dist="39000" dir="5460000" algn="tl">
                    <a:srgbClr val="000000">
                      <a:alpha val="38000"/>
                    </a:srgbClr>
                  </a:outerShdw>
                </a:effectLst>
              </a:rPr>
              <a:t>http://bla.com/#Mary-5</a:t>
            </a: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a:t>
            </a:r>
            <a:r>
              <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9268"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sp>
        <p:nvSpPr>
          <p:cNvPr id="7" name="Rectangle 6"/>
          <p:cNvSpPr/>
          <p:nvPr/>
        </p:nvSpPr>
        <p:spPr>
          <a:xfrm>
            <a:off x="608996" y="5399906"/>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Ontology-1</a:t>
            </a:r>
          </a:p>
        </p:txBody>
      </p:sp>
      <p:sp>
        <p:nvSpPr>
          <p:cNvPr id="139270" name="Right Brace 3"/>
          <p:cNvSpPr>
            <a:spLocks/>
          </p:cNvSpPr>
          <p:nvPr/>
        </p:nvSpPr>
        <p:spPr bwMode="auto">
          <a:xfrm rot="-5400000">
            <a:off x="2791858" y="1682891"/>
            <a:ext cx="247915" cy="4320480"/>
          </a:xfrm>
          <a:prstGeom prst="rightBrace">
            <a:avLst>
              <a:gd name="adj1" fmla="val 34797"/>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9271" name="Right Arrow 15"/>
          <p:cNvSpPr>
            <a:spLocks noChangeArrowheads="1"/>
          </p:cNvSpPr>
          <p:nvPr/>
        </p:nvSpPr>
        <p:spPr bwMode="auto">
          <a:xfrm rot="-2678176">
            <a:off x="2755902" y="2507625"/>
            <a:ext cx="1708150" cy="471297"/>
          </a:xfrm>
          <a:prstGeom prst="rightArrow">
            <a:avLst>
              <a:gd name="adj1" fmla="val 50000"/>
              <a:gd name="adj2" fmla="val 76444"/>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9272" name="Oval 16"/>
          <p:cNvSpPr>
            <a:spLocks noChangeArrowheads="1"/>
          </p:cNvSpPr>
          <p:nvPr/>
        </p:nvSpPr>
        <p:spPr bwMode="auto">
          <a:xfrm>
            <a:off x="3278225" y="2621080"/>
            <a:ext cx="468914" cy="463463"/>
          </a:xfrm>
          <a:prstGeom prst="ellipse">
            <a:avLst/>
          </a:prstGeom>
          <a:solidFill>
            <a:srgbClr val="0000FF"/>
          </a:solidFill>
          <a:ln w="9525"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solidFill>
                  <a:schemeClr val="bg1"/>
                </a:solidFill>
              </a:rPr>
              <a:t>?</a:t>
            </a:r>
          </a:p>
        </p:txBody>
      </p:sp>
      <p:pic>
        <p:nvPicPr>
          <p:cNvPr id="139273"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213" y="3913262"/>
            <a:ext cx="1485900" cy="153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209539" y="5418187"/>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Ontology-2</a:t>
            </a:r>
          </a:p>
        </p:txBody>
      </p:sp>
      <p:sp>
        <p:nvSpPr>
          <p:cNvPr id="19" name="Rectangle 18"/>
          <p:cNvSpPr/>
          <p:nvPr/>
        </p:nvSpPr>
        <p:spPr>
          <a:xfrm>
            <a:off x="3860325" y="5415604"/>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Ontology-3</a:t>
            </a:r>
          </a:p>
        </p:txBody>
      </p:sp>
      <p:pic>
        <p:nvPicPr>
          <p:cNvPr id="20" name="Picture 2"/>
          <p:cNvPicPr>
            <a:picLocks noChangeAspect="1" noChangeArrowheads="1"/>
          </p:cNvPicPr>
          <p:nvPr/>
        </p:nvPicPr>
        <p:blipFill>
          <a:blip r:embed="rId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106390" y="3943668"/>
            <a:ext cx="1486942" cy="1538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21" name="Picture 2"/>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6151" y="3960589"/>
            <a:ext cx="1486942" cy="1538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sp>
        <p:nvSpPr>
          <p:cNvPr id="139278" name="TextBox 5"/>
          <p:cNvSpPr txBox="1">
            <a:spLocks noChangeArrowheads="1"/>
          </p:cNvSpPr>
          <p:nvPr/>
        </p:nvSpPr>
        <p:spPr bwMode="auto">
          <a:xfrm rot="-1775218">
            <a:off x="1516063" y="4122738"/>
            <a:ext cx="6667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sp>
        <p:nvSpPr>
          <p:cNvPr id="139279" name="TextBox 21"/>
          <p:cNvSpPr txBox="1">
            <a:spLocks noChangeArrowheads="1"/>
          </p:cNvSpPr>
          <p:nvPr/>
        </p:nvSpPr>
        <p:spPr bwMode="auto">
          <a:xfrm rot="-1775218">
            <a:off x="2935288" y="4151313"/>
            <a:ext cx="6667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sp>
        <p:nvSpPr>
          <p:cNvPr id="139280" name="TextBox 22"/>
          <p:cNvSpPr txBox="1">
            <a:spLocks noChangeArrowheads="1"/>
          </p:cNvSpPr>
          <p:nvPr/>
        </p:nvSpPr>
        <p:spPr bwMode="auto">
          <a:xfrm rot="-1775218">
            <a:off x="4527550" y="4200525"/>
            <a:ext cx="666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2590" y="217562"/>
            <a:ext cx="2230437" cy="123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56119" y="1938933"/>
            <a:ext cx="9469982" cy="369332"/>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&lt;</a:t>
            </a:r>
            <a:r>
              <a:rPr lang="en-US" sz="1800" b="1" dirty="0">
                <a:ln w="11430"/>
                <a:effectLst>
                  <a:outerShdw blurRad="50800" dist="39000" dir="5460000" algn="tl">
                    <a:srgbClr val="000000">
                      <a:alpha val="38000"/>
                    </a:srgbClr>
                  </a:outerShdw>
                </a:effectLst>
              </a:rPr>
              <a:t>http://bla.com/#John-4</a:t>
            </a:r>
            <a:r>
              <a:rPr lang="en-US"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 &lt;</a:t>
            </a:r>
            <a:r>
              <a:rPr lang="en-US" sz="1800" b="1" dirty="0">
                <a:ln w="11430"/>
                <a:effectLst>
                  <a:outerShdw blurRad="50800" dist="39000" dir="5460000" algn="tl">
                    <a:srgbClr val="000000">
                      <a:alpha val="38000"/>
                    </a:srgbClr>
                  </a:outerShdw>
                </a:effectLst>
              </a:rPr>
              <a:t>http://x.com/ontology-2/#loves</a:t>
            </a:r>
            <a:r>
              <a:rPr lang="en-US"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 &lt;</a:t>
            </a:r>
            <a:r>
              <a:rPr lang="en-US" sz="1800" b="1" dirty="0">
                <a:ln w="11430"/>
                <a:effectLst>
                  <a:outerShdw blurRad="50800" dist="39000" dir="5460000" algn="tl">
                    <a:srgbClr val="000000">
                      <a:alpha val="38000"/>
                    </a:srgbClr>
                  </a:outerShdw>
                </a:effectLst>
              </a:rPr>
              <a:t>http://bla.com/#Mary-5</a:t>
            </a:r>
            <a:r>
              <a:rPr lang="en-US" sz="1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&gt; </a:t>
            </a:r>
          </a:p>
        </p:txBody>
      </p:sp>
      <p:sp>
        <p:nvSpPr>
          <p:cNvPr id="140292" name="Rectangle 4"/>
          <p:cNvSpPr>
            <a:spLocks noGrp="1" noChangeArrowheads="1"/>
          </p:cNvSpPr>
          <p:nvPr>
            <p:ph type="title"/>
          </p:nvPr>
        </p:nvSpPr>
        <p:spPr>
          <a:xfrm>
            <a:off x="277813" y="74"/>
            <a:ext cx="8229600" cy="620713"/>
          </a:xfrm>
        </p:spPr>
        <p:txBody>
          <a:bodyPr/>
          <a:lstStyle/>
          <a:p>
            <a:pPr eaLnBrk="1" hangingPunct="1"/>
            <a:r>
              <a:rPr lang="en-US" altLang="en-US" sz="3200"/>
              <a:t>Concepts vs. URIs</a:t>
            </a:r>
          </a:p>
        </p:txBody>
      </p:sp>
      <p:sp>
        <p:nvSpPr>
          <p:cNvPr id="7" name="Rectangle 6"/>
          <p:cNvSpPr/>
          <p:nvPr/>
        </p:nvSpPr>
        <p:spPr>
          <a:xfrm>
            <a:off x="608996" y="5399906"/>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Ontology-1</a:t>
            </a:r>
          </a:p>
        </p:txBody>
      </p:sp>
      <p:sp>
        <p:nvSpPr>
          <p:cNvPr id="140294" name="Right Brace 3"/>
          <p:cNvSpPr>
            <a:spLocks/>
          </p:cNvSpPr>
          <p:nvPr/>
        </p:nvSpPr>
        <p:spPr bwMode="auto">
          <a:xfrm rot="-5400000">
            <a:off x="2703861" y="1842896"/>
            <a:ext cx="201514" cy="3954067"/>
          </a:xfrm>
          <a:prstGeom prst="rightBrace">
            <a:avLst>
              <a:gd name="adj1" fmla="val 34797"/>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40295"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213" y="3913262"/>
            <a:ext cx="1485900" cy="153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2209539" y="5418187"/>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Ontology-2</a:t>
            </a:r>
          </a:p>
        </p:txBody>
      </p:sp>
      <p:sp>
        <p:nvSpPr>
          <p:cNvPr id="19" name="Rectangle 18"/>
          <p:cNvSpPr/>
          <p:nvPr/>
        </p:nvSpPr>
        <p:spPr>
          <a:xfrm>
            <a:off x="3860325" y="5415604"/>
            <a:ext cx="1537600" cy="40011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r>
              <a:rPr lang="en-US" sz="2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Ontology-3</a:t>
            </a:r>
          </a:p>
        </p:txBody>
      </p:sp>
      <p:pic>
        <p:nvPicPr>
          <p:cNvPr id="20" name="Picture 2"/>
          <p:cNvPicPr>
            <a:picLocks noChangeAspect="1" noChangeArrowheads="1"/>
          </p:cNvPicPr>
          <p:nvPr/>
        </p:nvPicPr>
        <p:blipFill>
          <a:blip r:embed="rId3" cstate="print">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106390" y="3943668"/>
            <a:ext cx="1486942" cy="1538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21" name="Picture 2"/>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6151" y="3960589"/>
            <a:ext cx="1486942" cy="1538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sp>
        <p:nvSpPr>
          <p:cNvPr id="140300" name="Rounded Rectangle 13"/>
          <p:cNvSpPr>
            <a:spLocks noChangeArrowheads="1"/>
          </p:cNvSpPr>
          <p:nvPr/>
        </p:nvSpPr>
        <p:spPr bwMode="auto">
          <a:xfrm>
            <a:off x="2160638" y="3894068"/>
            <a:ext cx="1584325" cy="2011680"/>
          </a:xfrm>
          <a:prstGeom prst="roundRect">
            <a:avLst>
              <a:gd name="adj" fmla="val 11000"/>
            </a:avLst>
          </a:prstGeom>
          <a:solidFill>
            <a:schemeClr val="accent1">
              <a:alpha val="36078"/>
            </a:schemeClr>
          </a:solidFill>
          <a:ln w="25400" algn="ctr">
            <a:solidFill>
              <a:srgbClr val="CC3300"/>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40301" name="Right Arrow 14"/>
          <p:cNvSpPr>
            <a:spLocks noChangeArrowheads="1"/>
          </p:cNvSpPr>
          <p:nvPr/>
        </p:nvSpPr>
        <p:spPr bwMode="auto">
          <a:xfrm rot="-2463016">
            <a:off x="2889250" y="2720350"/>
            <a:ext cx="1981200" cy="471297"/>
          </a:xfrm>
          <a:prstGeom prst="rightArrow">
            <a:avLst>
              <a:gd name="adj1" fmla="val 50000"/>
              <a:gd name="adj2" fmla="val 76492"/>
            </a:avLst>
          </a:prstGeom>
          <a:solidFill>
            <a:srgbClr val="0000FF"/>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40302" name="TextBox 21"/>
          <p:cNvSpPr txBox="1">
            <a:spLocks noChangeArrowheads="1"/>
          </p:cNvSpPr>
          <p:nvPr/>
        </p:nvSpPr>
        <p:spPr bwMode="auto">
          <a:xfrm rot="-1775218">
            <a:off x="1516063" y="4122738"/>
            <a:ext cx="6667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sp>
        <p:nvSpPr>
          <p:cNvPr id="140303" name="TextBox 22"/>
          <p:cNvSpPr txBox="1">
            <a:spLocks noChangeArrowheads="1"/>
          </p:cNvSpPr>
          <p:nvPr/>
        </p:nvSpPr>
        <p:spPr bwMode="auto">
          <a:xfrm rot="-1775218">
            <a:off x="2935288" y="4151313"/>
            <a:ext cx="6667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sp>
        <p:nvSpPr>
          <p:cNvPr id="140304" name="TextBox 23"/>
          <p:cNvSpPr txBox="1">
            <a:spLocks noChangeArrowheads="1"/>
          </p:cNvSpPr>
          <p:nvPr/>
        </p:nvSpPr>
        <p:spPr bwMode="auto">
          <a:xfrm rot="-1775218">
            <a:off x="4527550" y="4200525"/>
            <a:ext cx="666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000" b="1">
                <a:solidFill>
                  <a:schemeClr val="bg1"/>
                </a:solidFill>
              </a:rPr>
              <a:t>loves</a:t>
            </a:r>
          </a:p>
        </p:txBody>
      </p:sp>
      <p:pic>
        <p:nvPicPr>
          <p:cNvPr id="140305"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72175" y="3770387"/>
            <a:ext cx="2990850" cy="2847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412162" y="3153411"/>
            <a:ext cx="2731838" cy="5847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Now I got it !</a:t>
            </a:r>
          </a:p>
        </p:txBody>
      </p:sp>
      <p:sp>
        <p:nvSpPr>
          <p:cNvPr id="22" name="Rectangle 21"/>
          <p:cNvSpPr/>
          <p:nvPr/>
        </p:nvSpPr>
        <p:spPr>
          <a:xfrm>
            <a:off x="1718686" y="600882"/>
            <a:ext cx="4716356"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“John loves Mary”</a:t>
            </a:r>
          </a:p>
        </p:txBody>
      </p:sp>
      <p:cxnSp>
        <p:nvCxnSpPr>
          <p:cNvPr id="5" name="Straight Arrow Connector 4"/>
          <p:cNvCxnSpPr/>
          <p:nvPr/>
        </p:nvCxnSpPr>
        <p:spPr bwMode="auto">
          <a:xfrm flipH="1">
            <a:off x="2106390" y="1224981"/>
            <a:ext cx="377378" cy="619843"/>
          </a:xfrm>
          <a:prstGeom prst="straightConnector1">
            <a:avLst/>
          </a:prstGeom>
          <a:solidFill>
            <a:schemeClr val="accent1"/>
          </a:solidFill>
          <a:ln w="50800" cap="flat" cmpd="sng" algn="ctr">
            <a:solidFill>
              <a:schemeClr val="tx1"/>
            </a:solidFill>
            <a:prstDash val="solid"/>
            <a:round/>
            <a:headEnd type="none" w="med" len="lg"/>
            <a:tailEnd type="triangle" w="med" len="lg"/>
          </a:ln>
          <a:effectLst/>
        </p:spPr>
      </p:cxnSp>
      <p:cxnSp>
        <p:nvCxnSpPr>
          <p:cNvPr id="24" name="Straight Arrow Connector 23"/>
          <p:cNvCxnSpPr/>
          <p:nvPr/>
        </p:nvCxnSpPr>
        <p:spPr bwMode="auto">
          <a:xfrm>
            <a:off x="4113330" y="1202084"/>
            <a:ext cx="157386" cy="713868"/>
          </a:xfrm>
          <a:prstGeom prst="straightConnector1">
            <a:avLst/>
          </a:prstGeom>
          <a:solidFill>
            <a:schemeClr val="accent1"/>
          </a:solidFill>
          <a:ln w="50800" cap="flat" cmpd="sng" algn="ctr">
            <a:solidFill>
              <a:schemeClr val="tx1"/>
            </a:solidFill>
            <a:prstDash val="solid"/>
            <a:round/>
            <a:headEnd type="none" w="med" len="lg"/>
            <a:tailEnd type="triangle" w="med" len="lg"/>
          </a:ln>
          <a:effectLst/>
        </p:spPr>
      </p:cxnSp>
      <p:cxnSp>
        <p:nvCxnSpPr>
          <p:cNvPr id="26" name="Straight Arrow Connector 25"/>
          <p:cNvCxnSpPr/>
          <p:nvPr/>
        </p:nvCxnSpPr>
        <p:spPr bwMode="auto">
          <a:xfrm>
            <a:off x="5552986" y="1244692"/>
            <a:ext cx="1395278" cy="664884"/>
          </a:xfrm>
          <a:prstGeom prst="straightConnector1">
            <a:avLst/>
          </a:prstGeom>
          <a:solidFill>
            <a:schemeClr val="accent1"/>
          </a:solidFill>
          <a:ln w="50800" cap="flat" cmpd="sng" algn="ctr">
            <a:solidFill>
              <a:schemeClr val="tx1"/>
            </a:solidFill>
            <a:prstDash val="solid"/>
            <a:round/>
            <a:headEnd type="none" w="med" len="lg"/>
            <a:tailEnd type="triangle" w="med" len="lg"/>
          </a:ln>
          <a:effectLst/>
        </p:spPr>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1331915" y="88974"/>
            <a:ext cx="7050087" cy="536575"/>
          </a:xfrm>
        </p:spPr>
        <p:txBody>
          <a:bodyPr/>
          <a:lstStyle/>
          <a:p>
            <a:pPr eaLnBrk="1" hangingPunct="1"/>
            <a:r>
              <a:rPr lang="en-GB" altLang="en-US" sz="4000"/>
              <a:t>Example of RDF Statement</a:t>
            </a:r>
          </a:p>
        </p:txBody>
      </p:sp>
      <p:pic>
        <p:nvPicPr>
          <p:cNvPr id="141315"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3800475"/>
            <a:ext cx="769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6" name="Text Box 4"/>
          <p:cNvSpPr txBox="1">
            <a:spLocks noChangeArrowheads="1"/>
          </p:cNvSpPr>
          <p:nvPr/>
        </p:nvSpPr>
        <p:spPr bwMode="auto">
          <a:xfrm>
            <a:off x="609600" y="2047948"/>
            <a:ext cx="31242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GB" altLang="en-US" sz="2400">
                <a:latin typeface="Times New Roman" pitchFamily="18" charset="0"/>
              </a:rPr>
              <a:t>Subject (resource)</a:t>
            </a:r>
          </a:p>
        </p:txBody>
      </p:sp>
      <p:sp>
        <p:nvSpPr>
          <p:cNvPr id="141317" name="Text Box 5"/>
          <p:cNvSpPr txBox="1">
            <a:spLocks noChangeArrowheads="1"/>
          </p:cNvSpPr>
          <p:nvPr/>
        </p:nvSpPr>
        <p:spPr bwMode="auto">
          <a:xfrm>
            <a:off x="3733800" y="2047948"/>
            <a:ext cx="44958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ts val="500"/>
              </a:spcBef>
              <a:spcAft>
                <a:spcPts val="500"/>
              </a:spcAft>
              <a:buFontTx/>
              <a:buNone/>
            </a:pPr>
            <a:r>
              <a:rPr lang="en-GB" altLang="en-US" sz="2400">
                <a:latin typeface="Times New Roman" pitchFamily="18" charset="0"/>
              </a:rPr>
              <a:t>http://www.w3.org/Home/Lassila</a:t>
            </a:r>
          </a:p>
        </p:txBody>
      </p:sp>
      <p:sp>
        <p:nvSpPr>
          <p:cNvPr id="141318" name="Text Box 6"/>
          <p:cNvSpPr txBox="1">
            <a:spLocks noChangeArrowheads="1"/>
          </p:cNvSpPr>
          <p:nvPr/>
        </p:nvSpPr>
        <p:spPr bwMode="auto">
          <a:xfrm>
            <a:off x="609600" y="2581348"/>
            <a:ext cx="31242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GB" altLang="en-US" sz="2400">
                <a:latin typeface="Times New Roman" pitchFamily="18" charset="0"/>
              </a:rPr>
              <a:t>Predicate (property)</a:t>
            </a:r>
          </a:p>
        </p:txBody>
      </p:sp>
      <p:sp>
        <p:nvSpPr>
          <p:cNvPr id="141319" name="Text Box 7"/>
          <p:cNvSpPr txBox="1">
            <a:spLocks noChangeArrowheads="1"/>
          </p:cNvSpPr>
          <p:nvPr/>
        </p:nvSpPr>
        <p:spPr bwMode="auto">
          <a:xfrm>
            <a:off x="3733800" y="2581348"/>
            <a:ext cx="44958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ts val="500"/>
              </a:spcBef>
              <a:spcAft>
                <a:spcPts val="500"/>
              </a:spcAft>
              <a:buFontTx/>
              <a:buNone/>
            </a:pPr>
            <a:r>
              <a:rPr lang="en-GB" altLang="en-US" sz="2400">
                <a:latin typeface="Times New Roman" pitchFamily="18" charset="0"/>
              </a:rPr>
              <a:t>Creator</a:t>
            </a:r>
          </a:p>
        </p:txBody>
      </p:sp>
      <p:sp>
        <p:nvSpPr>
          <p:cNvPr id="141320" name="Text Box 8"/>
          <p:cNvSpPr txBox="1">
            <a:spLocks noChangeArrowheads="1"/>
          </p:cNvSpPr>
          <p:nvPr/>
        </p:nvSpPr>
        <p:spPr bwMode="auto">
          <a:xfrm>
            <a:off x="609600" y="3114748"/>
            <a:ext cx="31242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GB" altLang="en-US" sz="2400" dirty="0">
                <a:latin typeface="Times New Roman" pitchFamily="18" charset="0"/>
              </a:rPr>
              <a:t>Object (</a:t>
            </a:r>
            <a:r>
              <a:rPr lang="en-GB" altLang="en-US" sz="2400" dirty="0" err="1">
                <a:latin typeface="Times New Roman" pitchFamily="18" charset="0"/>
              </a:rPr>
              <a:t>xsd:literal</a:t>
            </a:r>
            <a:r>
              <a:rPr lang="en-GB" altLang="en-US" sz="2400" dirty="0">
                <a:latin typeface="Times New Roman" pitchFamily="18" charset="0"/>
              </a:rPr>
              <a:t>)</a:t>
            </a:r>
          </a:p>
        </p:txBody>
      </p:sp>
      <p:sp>
        <p:nvSpPr>
          <p:cNvPr id="141321" name="Text Box 9"/>
          <p:cNvSpPr txBox="1">
            <a:spLocks noChangeArrowheads="1"/>
          </p:cNvSpPr>
          <p:nvPr/>
        </p:nvSpPr>
        <p:spPr bwMode="auto">
          <a:xfrm>
            <a:off x="3733800" y="3114748"/>
            <a:ext cx="4495800" cy="461665"/>
          </a:xfrm>
          <a:prstGeom prst="rect">
            <a:avLst/>
          </a:prstGeom>
          <a:solidFill>
            <a:srgbClr val="CCFFFF"/>
          </a:solidFill>
          <a:ln w="57150" cmpd="thinThick">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GB" altLang="en-US" sz="2400" dirty="0">
                <a:latin typeface="Times New Roman" pitchFamily="18" charset="0"/>
              </a:rPr>
              <a:t>“Ora </a:t>
            </a:r>
            <a:r>
              <a:rPr lang="en-GB" altLang="en-US" sz="2400" dirty="0" err="1">
                <a:latin typeface="Times New Roman" pitchFamily="18" charset="0"/>
              </a:rPr>
              <a:t>Lassila</a:t>
            </a:r>
            <a:r>
              <a:rPr lang="en-GB" altLang="en-US" sz="2400" dirty="0">
                <a:latin typeface="Times New Roman" pitchFamily="18" charset="0"/>
              </a:rPr>
              <a:t>”</a:t>
            </a:r>
          </a:p>
        </p:txBody>
      </p:sp>
      <p:sp>
        <p:nvSpPr>
          <p:cNvPr id="141322" name="Text Box 10"/>
          <p:cNvSpPr txBox="1">
            <a:spLocks noChangeArrowheads="1"/>
          </p:cNvSpPr>
          <p:nvPr/>
        </p:nvSpPr>
        <p:spPr bwMode="auto">
          <a:xfrm>
            <a:off x="647700" y="869950"/>
            <a:ext cx="8229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41323" name="TextBox 1"/>
          <p:cNvSpPr txBox="1">
            <a:spLocks noChangeArrowheads="1"/>
          </p:cNvSpPr>
          <p:nvPr/>
        </p:nvSpPr>
        <p:spPr bwMode="auto">
          <a:xfrm>
            <a:off x="468314" y="5922963"/>
            <a:ext cx="813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t>Lets represent the above statement in RDF/XML in accordance with the “serialization” and the “abbreviated” syntax (see next slides):</a:t>
            </a:r>
          </a:p>
        </p:txBody>
      </p:sp>
      <p:sp>
        <p:nvSpPr>
          <p:cNvPr id="2" name="Rectangle 1"/>
          <p:cNvSpPr>
            <a:spLocks noChangeArrowheads="1"/>
          </p:cNvSpPr>
          <p:nvPr/>
        </p:nvSpPr>
        <p:spPr bwMode="auto">
          <a:xfrm>
            <a:off x="755576" y="3735387"/>
            <a:ext cx="7092280" cy="384008"/>
          </a:xfrm>
          <a:prstGeom prst="rect">
            <a:avLst/>
          </a:prstGeom>
          <a:solidFill>
            <a:srgbClr val="F7F7F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i-FI" sz="900" b="1" i="0" u="none" strike="noStrike" cap="none" normalizeH="0" baseline="0" dirty="0" err="1">
                <a:ln>
                  <a:noFill/>
                </a:ln>
                <a:solidFill>
                  <a:srgbClr val="374151"/>
                </a:solidFill>
                <a:effectLst/>
                <a:latin typeface="+mj-lt"/>
              </a:rPr>
              <a:t>xsd:literal</a:t>
            </a:r>
            <a:r>
              <a:rPr kumimoji="0" lang="en-US" altLang="fi-FI" sz="900" b="0" i="0" u="none" strike="noStrike" cap="none" normalizeH="0" baseline="0" dirty="0">
                <a:ln>
                  <a:noFill/>
                </a:ln>
                <a:solidFill>
                  <a:srgbClr val="374151"/>
                </a:solidFill>
                <a:effectLst/>
                <a:latin typeface="+mj-lt"/>
              </a:rPr>
              <a:t> refers to the datatype representing literal values. It is part of the XML Schema Datatypes (XSD) specification, which provides a set of built-in datatypes for representing data in XML documents. </a:t>
            </a:r>
            <a:r>
              <a:rPr kumimoji="0" lang="en-US" altLang="fi-FI" sz="900" b="1" i="0" u="none" strike="noStrike" cap="none" normalizeH="0" baseline="0" dirty="0" err="1">
                <a:ln>
                  <a:noFill/>
                </a:ln>
                <a:solidFill>
                  <a:srgbClr val="374151"/>
                </a:solidFill>
                <a:effectLst/>
                <a:latin typeface="+mj-lt"/>
              </a:rPr>
              <a:t>xsd:literal</a:t>
            </a:r>
            <a:r>
              <a:rPr kumimoji="0" lang="en-US" altLang="fi-FI" sz="900" b="0" i="0" u="none" strike="noStrike" cap="none" normalizeH="0" baseline="0" dirty="0">
                <a:ln>
                  <a:noFill/>
                </a:ln>
                <a:solidFill>
                  <a:srgbClr val="374151"/>
                </a:solidFill>
                <a:effectLst/>
                <a:latin typeface="+mj-lt"/>
              </a:rPr>
              <a:t> represents plain literal values in RDF, such as strings</a:t>
            </a:r>
            <a:endParaRPr kumimoji="0" lang="en-US" altLang="fi-FI" sz="900" b="0" i="0" u="none" strike="noStrike" cap="none" normalizeH="0" baseline="0" dirty="0">
              <a:ln>
                <a:noFill/>
              </a:ln>
              <a:solidFill>
                <a:schemeClr val="tx1"/>
              </a:solidFill>
              <a:effectLst/>
              <a:latin typeface="+mj-l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043608" y="131249"/>
            <a:ext cx="7772400" cy="679450"/>
          </a:xfrm>
        </p:spPr>
        <p:txBody>
          <a:bodyPr/>
          <a:lstStyle/>
          <a:p>
            <a:pPr eaLnBrk="1" hangingPunct="1"/>
            <a:r>
              <a:rPr lang="en-GB" altLang="en-US" sz="4000" dirty="0"/>
              <a:t>RDF statement example</a:t>
            </a:r>
            <a:br>
              <a:rPr lang="en-GB" altLang="en-US" sz="4000" dirty="0"/>
            </a:br>
            <a:r>
              <a:rPr lang="en-GB" altLang="en-US" sz="3200" dirty="0"/>
              <a:t>in RDF/XML serialization syntax</a:t>
            </a:r>
            <a:endParaRPr lang="en-GB" altLang="en-US" sz="4000" dirty="0"/>
          </a:p>
        </p:txBody>
      </p:sp>
      <p:sp>
        <p:nvSpPr>
          <p:cNvPr id="142339" name="Text Box 3"/>
          <p:cNvSpPr txBox="1">
            <a:spLocks noChangeArrowheads="1"/>
          </p:cNvSpPr>
          <p:nvPr/>
        </p:nvSpPr>
        <p:spPr bwMode="auto">
          <a:xfrm>
            <a:off x="251520" y="1278732"/>
            <a:ext cx="711923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u="sng" dirty="0">
                <a:latin typeface="Times New Roman" pitchFamily="18" charset="0"/>
              </a:rPr>
              <a:t>Ora </a:t>
            </a:r>
            <a:r>
              <a:rPr lang="en-GB" altLang="en-US" i="1" u="sng" dirty="0" err="1">
                <a:latin typeface="Times New Roman" pitchFamily="18" charset="0"/>
              </a:rPr>
              <a:t>Lassila</a:t>
            </a:r>
            <a:r>
              <a:rPr lang="en-GB" altLang="en-US" i="1" u="sng" dirty="0">
                <a:latin typeface="Times New Roman" pitchFamily="18" charset="0"/>
              </a:rPr>
              <a:t> </a:t>
            </a:r>
            <a:r>
              <a:rPr lang="en-GB" altLang="en-US" i="1" dirty="0">
                <a:latin typeface="Times New Roman" pitchFamily="18" charset="0"/>
              </a:rPr>
              <a:t>is the </a:t>
            </a:r>
            <a:r>
              <a:rPr lang="en-GB" altLang="en-US" i="1" u="sng" dirty="0">
                <a:latin typeface="Times New Roman" pitchFamily="18" charset="0"/>
              </a:rPr>
              <a:t>creator</a:t>
            </a:r>
            <a:r>
              <a:rPr lang="en-GB" altLang="en-US" i="1" dirty="0">
                <a:latin typeface="Times New Roman" pitchFamily="18" charset="0"/>
              </a:rPr>
              <a:t> of the resource </a:t>
            </a:r>
            <a:r>
              <a:rPr lang="en-GB" altLang="en-US" i="1" dirty="0">
                <a:latin typeface="Times New Roman" pitchFamily="18" charset="0"/>
                <a:hlinkClick r:id="rId2"/>
              </a:rPr>
              <a:t>http://www.w3.org/Home/Lassila</a:t>
            </a:r>
            <a:r>
              <a:rPr lang="en-GB" altLang="en-US" i="1" dirty="0">
                <a:latin typeface="Times New Roman" pitchFamily="18" charset="0"/>
              </a:rPr>
              <a:t> .</a:t>
            </a:r>
            <a:endParaRPr lang="en-GB" altLang="en-US" sz="2400" dirty="0">
              <a:latin typeface="Times New Roman" pitchFamily="18" charset="0"/>
            </a:endParaRPr>
          </a:p>
        </p:txBody>
      </p:sp>
      <p:sp>
        <p:nvSpPr>
          <p:cNvPr id="142340" name="Text Box 4"/>
          <p:cNvSpPr txBox="1">
            <a:spLocks noChangeArrowheads="1"/>
          </p:cNvSpPr>
          <p:nvPr/>
        </p:nvSpPr>
        <p:spPr bwMode="auto">
          <a:xfrm>
            <a:off x="179512" y="3462048"/>
            <a:ext cx="8915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b="1" dirty="0">
                <a:solidFill>
                  <a:srgbClr val="0000CC"/>
                </a:solidFill>
                <a:latin typeface="Courier New" pitchFamily="49" charset="0"/>
              </a:rPr>
              <a:t>&lt;</a:t>
            </a:r>
            <a:r>
              <a:rPr lang="en-GB" altLang="en-US" sz="2800" b="1" dirty="0" err="1">
                <a:solidFill>
                  <a:srgbClr val="0000CC"/>
                </a:solidFill>
                <a:latin typeface="Courier New" pitchFamily="49" charset="0"/>
              </a:rPr>
              <a:t>rdf:RDF</a:t>
            </a:r>
            <a:r>
              <a:rPr lang="en-GB" altLang="en-US" sz="2800" b="1" dirty="0">
                <a:solidFill>
                  <a:srgbClr val="0000CC"/>
                </a:solidFill>
                <a:latin typeface="Courier New" pitchFamily="49" charset="0"/>
              </a:rPr>
              <a:t>&gt;</a:t>
            </a:r>
          </a:p>
          <a:p>
            <a:pPr>
              <a:spcBef>
                <a:spcPct val="0"/>
              </a:spcBef>
              <a:buFontTx/>
              <a:buNone/>
            </a:pPr>
            <a:r>
              <a:rPr lang="en-GB" altLang="en-US" sz="2800" b="1" dirty="0">
                <a:solidFill>
                  <a:srgbClr val="0000CC"/>
                </a:solidFill>
                <a:latin typeface="Courier New" pitchFamily="49" charset="0"/>
              </a:rPr>
              <a:t>  &lt;</a:t>
            </a:r>
            <a:r>
              <a:rPr lang="en-GB" altLang="en-US" sz="2800" b="1" dirty="0" err="1">
                <a:solidFill>
                  <a:srgbClr val="0000CC"/>
                </a:solidFill>
                <a:latin typeface="Courier New" pitchFamily="49" charset="0"/>
              </a:rPr>
              <a:t>rdf:Description</a:t>
            </a:r>
            <a:r>
              <a:rPr lang="en-GB" altLang="en-US" sz="2800" b="1" dirty="0">
                <a:solidFill>
                  <a:srgbClr val="0000CC"/>
                </a:solidFill>
                <a:latin typeface="Courier New" pitchFamily="49" charset="0"/>
              </a:rPr>
              <a:t> </a:t>
            </a:r>
            <a:r>
              <a:rPr lang="en-GB" altLang="en-US" sz="2800" b="1" dirty="0" err="1">
                <a:solidFill>
                  <a:srgbClr val="0000CC"/>
                </a:solidFill>
                <a:latin typeface="Courier New" pitchFamily="49" charset="0"/>
              </a:rPr>
              <a:t>rdf:</a:t>
            </a:r>
            <a:r>
              <a:rPr lang="en-GB" altLang="en-US" sz="2800" b="1" dirty="0" err="1">
                <a:solidFill>
                  <a:srgbClr val="663300"/>
                </a:solidFill>
                <a:latin typeface="Courier New" pitchFamily="49" charset="0"/>
              </a:rPr>
              <a:t>about</a:t>
            </a:r>
            <a:r>
              <a:rPr lang="en-GB" altLang="en-US" sz="2800" b="1" dirty="0">
                <a:solidFill>
                  <a:srgbClr val="0000CC"/>
                </a:solidFill>
                <a:latin typeface="Courier New" pitchFamily="49" charset="0"/>
              </a:rPr>
              <a:t>=  </a:t>
            </a:r>
          </a:p>
          <a:p>
            <a:pPr>
              <a:spcBef>
                <a:spcPct val="0"/>
              </a:spcBef>
              <a:buFontTx/>
              <a:buNone/>
            </a:pPr>
            <a:r>
              <a:rPr lang="en-GB" altLang="en-US" sz="2800" b="1" dirty="0">
                <a:solidFill>
                  <a:srgbClr val="0000CC"/>
                </a:solidFill>
                <a:latin typeface="Courier New" pitchFamily="49" charset="0"/>
              </a:rPr>
              <a:t>       "</a:t>
            </a:r>
            <a:r>
              <a:rPr lang="en-GB" altLang="en-US" sz="2800" b="1" dirty="0">
                <a:solidFill>
                  <a:srgbClr val="FF0000"/>
                </a:solidFill>
                <a:latin typeface="Courier New" pitchFamily="49" charset="0"/>
              </a:rPr>
              <a:t>http://www.w3.org/Home/Lassila</a:t>
            </a:r>
            <a:r>
              <a:rPr lang="en-GB" altLang="en-US" sz="2800" b="1" dirty="0">
                <a:solidFill>
                  <a:srgbClr val="0000CC"/>
                </a:solidFill>
                <a:latin typeface="Courier New" pitchFamily="49" charset="0"/>
              </a:rPr>
              <a:t>"&gt;</a:t>
            </a:r>
          </a:p>
          <a:p>
            <a:pPr>
              <a:spcBef>
                <a:spcPct val="0"/>
              </a:spcBef>
              <a:buFontTx/>
              <a:buNone/>
            </a:pPr>
            <a:r>
              <a:rPr lang="en-GB" altLang="en-US" sz="2800" b="1" dirty="0">
                <a:solidFill>
                  <a:srgbClr val="0000CC"/>
                </a:solidFill>
                <a:latin typeface="Courier New" pitchFamily="49" charset="0"/>
              </a:rPr>
              <a:t>    &lt;</a:t>
            </a:r>
            <a:r>
              <a:rPr lang="en-GB" altLang="en-US" sz="2800" b="1" dirty="0" err="1">
                <a:solidFill>
                  <a:srgbClr val="0000CC"/>
                </a:solidFill>
                <a:latin typeface="Courier New" pitchFamily="49" charset="0"/>
              </a:rPr>
              <a:t>s:Creator</a:t>
            </a:r>
            <a:r>
              <a:rPr lang="en-GB" altLang="en-US" sz="2800" b="1" dirty="0">
                <a:solidFill>
                  <a:srgbClr val="0000CC"/>
                </a:solidFill>
                <a:latin typeface="Courier New" pitchFamily="49" charset="0"/>
              </a:rPr>
              <a:t>&gt;</a:t>
            </a:r>
            <a:r>
              <a:rPr lang="en-GB" altLang="en-US" sz="2800" b="1" dirty="0" err="1">
                <a:latin typeface="Courier New" pitchFamily="49" charset="0"/>
              </a:rPr>
              <a:t>Ora</a:t>
            </a:r>
            <a:r>
              <a:rPr lang="en-GB" altLang="en-US" sz="2800" b="1" dirty="0">
                <a:latin typeface="Courier New" pitchFamily="49" charset="0"/>
              </a:rPr>
              <a:t> </a:t>
            </a:r>
            <a:r>
              <a:rPr lang="en-GB" altLang="en-US" sz="2800" b="1" dirty="0" err="1">
                <a:latin typeface="Courier New" pitchFamily="49" charset="0"/>
              </a:rPr>
              <a:t>Lassila</a:t>
            </a:r>
            <a:r>
              <a:rPr lang="en-GB" altLang="en-US" sz="2800" b="1" dirty="0">
                <a:solidFill>
                  <a:srgbClr val="0000CC"/>
                </a:solidFill>
                <a:latin typeface="Courier New" pitchFamily="49" charset="0"/>
              </a:rPr>
              <a:t>&lt;/</a:t>
            </a:r>
            <a:r>
              <a:rPr lang="en-GB" altLang="en-US" sz="2800" b="1" dirty="0" err="1">
                <a:solidFill>
                  <a:srgbClr val="0000CC"/>
                </a:solidFill>
                <a:latin typeface="Courier New" pitchFamily="49" charset="0"/>
              </a:rPr>
              <a:t>s:Creator</a:t>
            </a:r>
            <a:r>
              <a:rPr lang="en-GB" altLang="en-US" sz="2800" b="1" dirty="0">
                <a:solidFill>
                  <a:srgbClr val="0000CC"/>
                </a:solidFill>
                <a:latin typeface="Courier New" pitchFamily="49" charset="0"/>
              </a:rPr>
              <a:t>&gt;</a:t>
            </a:r>
          </a:p>
          <a:p>
            <a:pPr>
              <a:spcBef>
                <a:spcPct val="0"/>
              </a:spcBef>
              <a:buFontTx/>
              <a:buNone/>
            </a:pPr>
            <a:r>
              <a:rPr lang="en-GB" altLang="en-US" sz="2800" b="1" dirty="0">
                <a:solidFill>
                  <a:srgbClr val="0000CC"/>
                </a:solidFill>
                <a:latin typeface="Courier New" pitchFamily="49" charset="0"/>
              </a:rPr>
              <a:t>  &lt;/</a:t>
            </a:r>
            <a:r>
              <a:rPr lang="en-GB" altLang="en-US" sz="2800" b="1" dirty="0" err="1">
                <a:solidFill>
                  <a:srgbClr val="0000CC"/>
                </a:solidFill>
                <a:latin typeface="Courier New" pitchFamily="49" charset="0"/>
              </a:rPr>
              <a:t>rdf:Description</a:t>
            </a:r>
            <a:r>
              <a:rPr lang="en-GB" altLang="en-US" sz="2800" b="1" dirty="0">
                <a:solidFill>
                  <a:srgbClr val="0000CC"/>
                </a:solidFill>
                <a:latin typeface="Courier New" pitchFamily="49" charset="0"/>
              </a:rPr>
              <a:t>&gt;</a:t>
            </a:r>
          </a:p>
          <a:p>
            <a:pPr>
              <a:spcBef>
                <a:spcPct val="0"/>
              </a:spcBef>
              <a:buFontTx/>
              <a:buNone/>
            </a:pPr>
            <a:r>
              <a:rPr lang="en-GB" altLang="en-US" sz="2800" b="1" dirty="0">
                <a:solidFill>
                  <a:srgbClr val="0000CC"/>
                </a:solidFill>
                <a:latin typeface="Courier New" pitchFamily="49" charset="0"/>
              </a:rPr>
              <a:t>&lt;/</a:t>
            </a:r>
            <a:r>
              <a:rPr lang="en-GB" altLang="en-US" sz="2800" b="1" dirty="0" err="1">
                <a:solidFill>
                  <a:srgbClr val="0000CC"/>
                </a:solidFill>
                <a:latin typeface="Courier New" pitchFamily="49" charset="0"/>
              </a:rPr>
              <a:t>rdf:RDF</a:t>
            </a:r>
            <a:r>
              <a:rPr lang="en-GB" altLang="en-US" sz="2800" b="1" dirty="0">
                <a:solidFill>
                  <a:srgbClr val="0000CC"/>
                </a:solidFill>
                <a:latin typeface="Courier New" pitchFamily="49" charset="0"/>
              </a:rPr>
              <a:t>&gt;</a:t>
            </a:r>
            <a:endParaRPr lang="en-GB" altLang="en-US" sz="2800" dirty="0">
              <a:latin typeface="Times New Roman" pitchFamily="18" charset="0"/>
            </a:endParaRPr>
          </a:p>
        </p:txBody>
      </p:sp>
      <p:sp>
        <p:nvSpPr>
          <p:cNvPr id="7" name="Right Arrow 14"/>
          <p:cNvSpPr>
            <a:spLocks noChangeArrowheads="1"/>
          </p:cNvSpPr>
          <p:nvPr/>
        </p:nvSpPr>
        <p:spPr bwMode="auto">
          <a:xfrm rot="5400000">
            <a:off x="3707063" y="2797309"/>
            <a:ext cx="1080121" cy="471297"/>
          </a:xfrm>
          <a:prstGeom prst="rightArrow">
            <a:avLst>
              <a:gd name="adj1" fmla="val 50000"/>
              <a:gd name="adj2" fmla="val 76213"/>
            </a:avLst>
          </a:prstGeom>
          <a:solidFill>
            <a:srgbClr val="0000FF"/>
          </a:solidFill>
          <a:ln w="9525"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 name="Rectangle 1"/>
          <p:cNvSpPr/>
          <p:nvPr/>
        </p:nvSpPr>
        <p:spPr>
          <a:xfrm>
            <a:off x="4338757" y="2931909"/>
            <a:ext cx="4477251" cy="307777"/>
          </a:xfrm>
          <a:prstGeom prst="rect">
            <a:avLst/>
          </a:prstGeom>
        </p:spPr>
        <p:txBody>
          <a:bodyPr wrap="none">
            <a:spAutoFit/>
          </a:bodyPr>
          <a:lstStyle/>
          <a:p>
            <a:r>
              <a:rPr lang="en-US" altLang="en-US" dirty="0"/>
              <a:t>RDF/XML in accordance with the “serialization” syntax</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219200" y="228600"/>
            <a:ext cx="7772400" cy="679450"/>
          </a:xfrm>
        </p:spPr>
        <p:txBody>
          <a:bodyPr/>
          <a:lstStyle/>
          <a:p>
            <a:pPr eaLnBrk="1" hangingPunct="1"/>
            <a:r>
              <a:rPr lang="en-GB" altLang="en-US" sz="4000"/>
              <a:t>RDF Example </a:t>
            </a:r>
            <a:r>
              <a:rPr lang="en-GB" altLang="en-US" sz="3200"/>
              <a:t>in serialization syntax</a:t>
            </a:r>
            <a:r>
              <a:rPr lang="en-GB" altLang="en-US" sz="4000"/>
              <a:t> (subject of statement)</a:t>
            </a:r>
          </a:p>
        </p:txBody>
      </p:sp>
      <p:sp>
        <p:nvSpPr>
          <p:cNvPr id="142339" name="Text Box 3"/>
          <p:cNvSpPr txBox="1">
            <a:spLocks noChangeArrowheads="1"/>
          </p:cNvSpPr>
          <p:nvPr/>
        </p:nvSpPr>
        <p:spPr bwMode="auto">
          <a:xfrm>
            <a:off x="381000" y="1676400"/>
            <a:ext cx="7924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42340" name="Text Box 4"/>
          <p:cNvSpPr txBox="1">
            <a:spLocks noChangeArrowheads="1"/>
          </p:cNvSpPr>
          <p:nvPr/>
        </p:nvSpPr>
        <p:spPr bwMode="auto">
          <a:xfrm>
            <a:off x="161925" y="3200400"/>
            <a:ext cx="8915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b="1">
                <a:solidFill>
                  <a:srgbClr val="0000CC"/>
                </a:solidFill>
                <a:latin typeface="Courier New" pitchFamily="49" charset="0"/>
              </a:rPr>
              <a:t>&lt;rdf:RDF&gt;</a:t>
            </a:r>
          </a:p>
          <a:p>
            <a:pPr>
              <a:spcBef>
                <a:spcPct val="0"/>
              </a:spcBef>
              <a:buFontTx/>
              <a:buNone/>
            </a:pPr>
            <a:r>
              <a:rPr lang="en-GB" altLang="en-US" sz="2800" b="1">
                <a:solidFill>
                  <a:srgbClr val="0000CC"/>
                </a:solidFill>
                <a:latin typeface="Courier New" pitchFamily="49" charset="0"/>
              </a:rPr>
              <a:t>  &lt;rdf:Description rdf:</a:t>
            </a:r>
            <a:r>
              <a:rPr lang="en-GB" altLang="en-US" sz="2800" b="1">
                <a:solidFill>
                  <a:srgbClr val="663300"/>
                </a:solidFill>
                <a:latin typeface="Courier New" pitchFamily="49" charset="0"/>
              </a:rPr>
              <a:t>about</a:t>
            </a:r>
            <a:r>
              <a:rPr lang="en-GB" altLang="en-US" sz="2800" b="1">
                <a:solidFill>
                  <a:srgbClr val="0000CC"/>
                </a:solidFill>
                <a:latin typeface="Courier New" pitchFamily="49" charset="0"/>
              </a:rPr>
              <a:t>=  </a:t>
            </a:r>
          </a:p>
          <a:p>
            <a:pPr>
              <a:spcBef>
                <a:spcPct val="0"/>
              </a:spcBef>
              <a:buFontTx/>
              <a:buNone/>
            </a:pPr>
            <a:r>
              <a:rPr lang="en-GB" altLang="en-US" sz="2800" b="1">
                <a:solidFill>
                  <a:srgbClr val="0000CC"/>
                </a:solidFill>
                <a:latin typeface="Courier New" pitchFamily="49" charset="0"/>
              </a:rPr>
              <a:t>       "</a:t>
            </a:r>
            <a:r>
              <a:rPr lang="en-GB" altLang="en-US" sz="2800" b="1">
                <a:solidFill>
                  <a:srgbClr val="FF0000"/>
                </a:solidFill>
                <a:latin typeface="Courier New" pitchFamily="49" charset="0"/>
              </a:rPr>
              <a:t>http://www.w3.org/Home/Lassila</a:t>
            </a:r>
            <a:r>
              <a:rPr lang="en-GB" altLang="en-US" sz="2800" b="1">
                <a:solidFill>
                  <a:srgbClr val="0000CC"/>
                </a:solidFill>
                <a:latin typeface="Courier New" pitchFamily="49" charset="0"/>
              </a:rPr>
              <a:t>"&gt;</a:t>
            </a:r>
          </a:p>
          <a:p>
            <a:pPr>
              <a:spcBef>
                <a:spcPct val="0"/>
              </a:spcBef>
              <a:buFontTx/>
              <a:buNone/>
            </a:pPr>
            <a:r>
              <a:rPr lang="en-GB" altLang="en-US" sz="2800" b="1">
                <a:solidFill>
                  <a:srgbClr val="0000CC"/>
                </a:solidFill>
                <a:latin typeface="Courier New" pitchFamily="49" charset="0"/>
              </a:rPr>
              <a:t>    &lt;s:Creator&gt;</a:t>
            </a:r>
            <a:r>
              <a:rPr lang="en-GB" altLang="en-US" sz="2800" b="1">
                <a:latin typeface="Courier New" pitchFamily="49" charset="0"/>
              </a:rPr>
              <a:t>Ora Lassila</a:t>
            </a:r>
            <a:r>
              <a:rPr lang="en-GB" altLang="en-US" sz="2800" b="1">
                <a:solidFill>
                  <a:srgbClr val="0000CC"/>
                </a:solidFill>
                <a:latin typeface="Courier New" pitchFamily="49" charset="0"/>
              </a:rPr>
              <a:t>&lt;/s:Creator&gt;</a:t>
            </a:r>
          </a:p>
          <a:p>
            <a:pPr>
              <a:spcBef>
                <a:spcPct val="0"/>
              </a:spcBef>
              <a:buFontTx/>
              <a:buNone/>
            </a:pPr>
            <a:r>
              <a:rPr lang="en-GB" altLang="en-US" sz="2800" b="1">
                <a:solidFill>
                  <a:srgbClr val="0000CC"/>
                </a:solidFill>
                <a:latin typeface="Courier New" pitchFamily="49" charset="0"/>
              </a:rPr>
              <a:t>  &lt;/rdf:Description&gt;</a:t>
            </a:r>
          </a:p>
          <a:p>
            <a:pPr>
              <a:spcBef>
                <a:spcPct val="0"/>
              </a:spcBef>
              <a:buFontTx/>
              <a:buNone/>
            </a:pPr>
            <a:r>
              <a:rPr lang="en-GB" altLang="en-US" sz="2800" b="1">
                <a:solidFill>
                  <a:srgbClr val="0000CC"/>
                </a:solidFill>
                <a:latin typeface="Courier New" pitchFamily="49" charset="0"/>
              </a:rPr>
              <a:t>&lt;/rdf:RDF&gt;</a:t>
            </a:r>
            <a:endParaRPr lang="en-GB" altLang="en-US" sz="2800">
              <a:latin typeface="Times New Roman" pitchFamily="18" charset="0"/>
            </a:endParaRPr>
          </a:p>
        </p:txBody>
      </p:sp>
      <p:sp>
        <p:nvSpPr>
          <p:cNvPr id="142341" name="Rectangle 5"/>
          <p:cNvSpPr>
            <a:spLocks noChangeArrowheads="1"/>
          </p:cNvSpPr>
          <p:nvPr/>
        </p:nvSpPr>
        <p:spPr bwMode="auto">
          <a:xfrm>
            <a:off x="1908212" y="4149799"/>
            <a:ext cx="6480175"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42342" name="AutoShape 6"/>
          <p:cNvSpPr>
            <a:spLocks noChangeArrowheads="1"/>
          </p:cNvSpPr>
          <p:nvPr/>
        </p:nvSpPr>
        <p:spPr bwMode="auto">
          <a:xfrm>
            <a:off x="7335839" y="2997200"/>
            <a:ext cx="1800225" cy="503238"/>
          </a:xfrm>
          <a:prstGeom prst="wedgeRoundRectCallout">
            <a:avLst>
              <a:gd name="adj1" fmla="val -103264"/>
              <a:gd name="adj2" fmla="val 177130"/>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Subject</a:t>
            </a:r>
          </a:p>
        </p:txBody>
      </p:sp>
    </p:spTree>
    <p:extLst>
      <p:ext uri="{BB962C8B-B14F-4D97-AF65-F5344CB8AC3E}">
        <p14:creationId xmlns:p14="http://schemas.microsoft.com/office/powerpoint/2010/main" val="20579206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895350" y="228674"/>
            <a:ext cx="8210550" cy="608013"/>
          </a:xfrm>
        </p:spPr>
        <p:txBody>
          <a:bodyPr/>
          <a:lstStyle/>
          <a:p>
            <a:pPr eaLnBrk="1" hangingPunct="1"/>
            <a:r>
              <a:rPr lang="en-GB" altLang="en-US" sz="4000"/>
              <a:t>RDF Example </a:t>
            </a:r>
            <a:r>
              <a:rPr lang="en-GB" altLang="en-US" sz="3200"/>
              <a:t>in serialization syntax</a:t>
            </a:r>
            <a:r>
              <a:rPr lang="en-GB" altLang="en-US" sz="4000"/>
              <a:t> (predicate of statement)</a:t>
            </a:r>
          </a:p>
        </p:txBody>
      </p:sp>
      <p:sp>
        <p:nvSpPr>
          <p:cNvPr id="143363" name="Text Box 3"/>
          <p:cNvSpPr txBox="1">
            <a:spLocks noChangeArrowheads="1"/>
          </p:cNvSpPr>
          <p:nvPr/>
        </p:nvSpPr>
        <p:spPr bwMode="auto">
          <a:xfrm>
            <a:off x="381000" y="1676400"/>
            <a:ext cx="7924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43364" name="Text Box 4"/>
          <p:cNvSpPr txBox="1">
            <a:spLocks noChangeArrowheads="1"/>
          </p:cNvSpPr>
          <p:nvPr/>
        </p:nvSpPr>
        <p:spPr bwMode="auto">
          <a:xfrm>
            <a:off x="161925" y="3200400"/>
            <a:ext cx="8915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b="1">
                <a:solidFill>
                  <a:srgbClr val="0000CC"/>
                </a:solidFill>
                <a:latin typeface="Courier New" pitchFamily="49" charset="0"/>
              </a:rPr>
              <a:t>&lt;rdf:RDF&gt;</a:t>
            </a:r>
          </a:p>
          <a:p>
            <a:pPr>
              <a:spcBef>
                <a:spcPct val="0"/>
              </a:spcBef>
              <a:buFontTx/>
              <a:buNone/>
            </a:pPr>
            <a:r>
              <a:rPr lang="en-GB" altLang="en-US" sz="2800" b="1">
                <a:solidFill>
                  <a:srgbClr val="0000CC"/>
                </a:solidFill>
                <a:latin typeface="Courier New" pitchFamily="49" charset="0"/>
              </a:rPr>
              <a:t>  &lt;rdf:Description rdf:</a:t>
            </a:r>
            <a:r>
              <a:rPr lang="en-GB" altLang="en-US" sz="2800" b="1">
                <a:solidFill>
                  <a:srgbClr val="663300"/>
                </a:solidFill>
                <a:latin typeface="Courier New" pitchFamily="49" charset="0"/>
              </a:rPr>
              <a:t>about</a:t>
            </a:r>
            <a:r>
              <a:rPr lang="en-GB" altLang="en-US" sz="2800" b="1">
                <a:solidFill>
                  <a:srgbClr val="0000CC"/>
                </a:solidFill>
                <a:latin typeface="Courier New" pitchFamily="49" charset="0"/>
              </a:rPr>
              <a:t>=  </a:t>
            </a:r>
          </a:p>
          <a:p>
            <a:pPr>
              <a:spcBef>
                <a:spcPct val="0"/>
              </a:spcBef>
              <a:buFontTx/>
              <a:buNone/>
            </a:pPr>
            <a:r>
              <a:rPr lang="en-GB" altLang="en-US" sz="2800" b="1">
                <a:solidFill>
                  <a:srgbClr val="0000CC"/>
                </a:solidFill>
                <a:latin typeface="Courier New" pitchFamily="49" charset="0"/>
              </a:rPr>
              <a:t>       "</a:t>
            </a:r>
            <a:r>
              <a:rPr lang="en-GB" altLang="en-US" sz="2800" b="1">
                <a:solidFill>
                  <a:srgbClr val="FF0000"/>
                </a:solidFill>
                <a:latin typeface="Courier New" pitchFamily="49" charset="0"/>
              </a:rPr>
              <a:t>http://www.w3.org/Home/Lassila</a:t>
            </a:r>
            <a:r>
              <a:rPr lang="en-GB" altLang="en-US" sz="2800" b="1">
                <a:solidFill>
                  <a:srgbClr val="0000CC"/>
                </a:solidFill>
                <a:latin typeface="Courier New" pitchFamily="49" charset="0"/>
              </a:rPr>
              <a:t>"&gt;</a:t>
            </a:r>
          </a:p>
          <a:p>
            <a:pPr>
              <a:spcBef>
                <a:spcPct val="0"/>
              </a:spcBef>
              <a:buFontTx/>
              <a:buNone/>
            </a:pPr>
            <a:r>
              <a:rPr lang="en-GB" altLang="en-US" sz="2800" b="1">
                <a:solidFill>
                  <a:srgbClr val="0000CC"/>
                </a:solidFill>
                <a:latin typeface="Courier New" pitchFamily="49" charset="0"/>
              </a:rPr>
              <a:t>    &lt;s:Creator&gt;</a:t>
            </a:r>
            <a:r>
              <a:rPr lang="en-GB" altLang="en-US" sz="2800" b="1">
                <a:latin typeface="Courier New" pitchFamily="49" charset="0"/>
              </a:rPr>
              <a:t>Ora Lassila</a:t>
            </a:r>
            <a:r>
              <a:rPr lang="en-GB" altLang="en-US" sz="2800" b="1">
                <a:solidFill>
                  <a:srgbClr val="0000CC"/>
                </a:solidFill>
                <a:latin typeface="Courier New" pitchFamily="49" charset="0"/>
              </a:rPr>
              <a:t>&lt;/s:Creator&gt;</a:t>
            </a:r>
          </a:p>
          <a:p>
            <a:pPr>
              <a:spcBef>
                <a:spcPct val="0"/>
              </a:spcBef>
              <a:buFontTx/>
              <a:buNone/>
            </a:pPr>
            <a:r>
              <a:rPr lang="en-GB" altLang="en-US" sz="2800" b="1">
                <a:solidFill>
                  <a:srgbClr val="0000CC"/>
                </a:solidFill>
                <a:latin typeface="Courier New" pitchFamily="49" charset="0"/>
              </a:rPr>
              <a:t>  &lt;/rdf:Description&gt;</a:t>
            </a:r>
          </a:p>
          <a:p>
            <a:pPr>
              <a:spcBef>
                <a:spcPct val="0"/>
              </a:spcBef>
              <a:buFontTx/>
              <a:buNone/>
            </a:pPr>
            <a:r>
              <a:rPr lang="en-GB" altLang="en-US" sz="2800" b="1">
                <a:solidFill>
                  <a:srgbClr val="0000CC"/>
                </a:solidFill>
                <a:latin typeface="Courier New" pitchFamily="49" charset="0"/>
              </a:rPr>
              <a:t>&lt;/rdf:RDF&gt;</a:t>
            </a:r>
            <a:endParaRPr lang="en-GB" altLang="en-US" sz="2800">
              <a:latin typeface="Times New Roman" pitchFamily="18" charset="0"/>
            </a:endParaRPr>
          </a:p>
        </p:txBody>
      </p:sp>
      <p:sp>
        <p:nvSpPr>
          <p:cNvPr id="143365" name="Rectangle 5"/>
          <p:cNvSpPr>
            <a:spLocks noChangeArrowheads="1"/>
          </p:cNvSpPr>
          <p:nvPr/>
        </p:nvSpPr>
        <p:spPr bwMode="auto">
          <a:xfrm>
            <a:off x="1692275" y="4581599"/>
            <a:ext cx="1584325"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43366" name="AutoShape 6"/>
          <p:cNvSpPr>
            <a:spLocks noChangeArrowheads="1"/>
          </p:cNvSpPr>
          <p:nvPr/>
        </p:nvSpPr>
        <p:spPr bwMode="auto">
          <a:xfrm>
            <a:off x="1619252" y="6092825"/>
            <a:ext cx="1800225" cy="503238"/>
          </a:xfrm>
          <a:prstGeom prst="wedgeRoundRectCallout">
            <a:avLst>
              <a:gd name="adj1" fmla="val 7671"/>
              <a:gd name="adj2" fmla="val -283755"/>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Predicate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952500" y="209550"/>
            <a:ext cx="7772400" cy="679450"/>
          </a:xfrm>
        </p:spPr>
        <p:txBody>
          <a:bodyPr/>
          <a:lstStyle/>
          <a:p>
            <a:pPr eaLnBrk="1" hangingPunct="1"/>
            <a:r>
              <a:rPr lang="en-GB" altLang="en-US" sz="4000"/>
              <a:t>RDF Example </a:t>
            </a:r>
            <a:r>
              <a:rPr lang="en-GB" altLang="en-US" sz="3200"/>
              <a:t>in serialization syntax </a:t>
            </a:r>
            <a:r>
              <a:rPr lang="en-GB" altLang="en-US" sz="4000"/>
              <a:t>(object of statement)</a:t>
            </a:r>
          </a:p>
        </p:txBody>
      </p:sp>
      <p:sp>
        <p:nvSpPr>
          <p:cNvPr id="144387" name="Text Box 3"/>
          <p:cNvSpPr txBox="1">
            <a:spLocks noChangeArrowheads="1"/>
          </p:cNvSpPr>
          <p:nvPr/>
        </p:nvSpPr>
        <p:spPr bwMode="auto">
          <a:xfrm>
            <a:off x="381000" y="1676400"/>
            <a:ext cx="7924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44388" name="Text Box 4"/>
          <p:cNvSpPr txBox="1">
            <a:spLocks noChangeArrowheads="1"/>
          </p:cNvSpPr>
          <p:nvPr/>
        </p:nvSpPr>
        <p:spPr bwMode="auto">
          <a:xfrm>
            <a:off x="161925" y="3200400"/>
            <a:ext cx="8915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b="1">
                <a:solidFill>
                  <a:srgbClr val="0000CC"/>
                </a:solidFill>
                <a:latin typeface="Courier New" pitchFamily="49" charset="0"/>
              </a:rPr>
              <a:t>&lt;rdf:RDF&gt;</a:t>
            </a:r>
          </a:p>
          <a:p>
            <a:pPr>
              <a:spcBef>
                <a:spcPct val="0"/>
              </a:spcBef>
              <a:buFontTx/>
              <a:buNone/>
            </a:pPr>
            <a:r>
              <a:rPr lang="en-GB" altLang="en-US" sz="2800" b="1">
                <a:solidFill>
                  <a:srgbClr val="0000CC"/>
                </a:solidFill>
                <a:latin typeface="Courier New" pitchFamily="49" charset="0"/>
              </a:rPr>
              <a:t>  &lt;rdf:Description rdf:</a:t>
            </a:r>
            <a:r>
              <a:rPr lang="en-GB" altLang="en-US" sz="2800" b="1">
                <a:solidFill>
                  <a:srgbClr val="663300"/>
                </a:solidFill>
                <a:latin typeface="Courier New" pitchFamily="49" charset="0"/>
              </a:rPr>
              <a:t>about</a:t>
            </a:r>
            <a:r>
              <a:rPr lang="en-GB" altLang="en-US" sz="2800" b="1">
                <a:solidFill>
                  <a:srgbClr val="0000CC"/>
                </a:solidFill>
                <a:latin typeface="Courier New" pitchFamily="49" charset="0"/>
              </a:rPr>
              <a:t>=  </a:t>
            </a:r>
          </a:p>
          <a:p>
            <a:pPr>
              <a:spcBef>
                <a:spcPct val="0"/>
              </a:spcBef>
              <a:buFontTx/>
              <a:buNone/>
            </a:pPr>
            <a:r>
              <a:rPr lang="en-GB" altLang="en-US" sz="2800" b="1">
                <a:solidFill>
                  <a:srgbClr val="0000CC"/>
                </a:solidFill>
                <a:latin typeface="Courier New" pitchFamily="49" charset="0"/>
              </a:rPr>
              <a:t>       "</a:t>
            </a:r>
            <a:r>
              <a:rPr lang="en-GB" altLang="en-US" sz="2800" b="1">
                <a:solidFill>
                  <a:srgbClr val="FF0000"/>
                </a:solidFill>
                <a:latin typeface="Courier New" pitchFamily="49" charset="0"/>
              </a:rPr>
              <a:t>http://www.w3.org/Home/Lassila</a:t>
            </a:r>
            <a:r>
              <a:rPr lang="en-GB" altLang="en-US" sz="2800" b="1">
                <a:solidFill>
                  <a:srgbClr val="0000CC"/>
                </a:solidFill>
                <a:latin typeface="Courier New" pitchFamily="49" charset="0"/>
              </a:rPr>
              <a:t>"&gt;</a:t>
            </a:r>
          </a:p>
          <a:p>
            <a:pPr>
              <a:spcBef>
                <a:spcPct val="0"/>
              </a:spcBef>
              <a:buFontTx/>
              <a:buNone/>
            </a:pPr>
            <a:r>
              <a:rPr lang="en-GB" altLang="en-US" sz="2800" b="1">
                <a:solidFill>
                  <a:srgbClr val="0000CC"/>
                </a:solidFill>
                <a:latin typeface="Courier New" pitchFamily="49" charset="0"/>
              </a:rPr>
              <a:t>    &lt;s:Creator&gt;</a:t>
            </a:r>
            <a:r>
              <a:rPr lang="en-GB" altLang="en-US" sz="2800" b="1">
                <a:latin typeface="Courier New" pitchFamily="49" charset="0"/>
              </a:rPr>
              <a:t>Ora Lassila</a:t>
            </a:r>
            <a:r>
              <a:rPr lang="en-GB" altLang="en-US" sz="2800" b="1">
                <a:solidFill>
                  <a:srgbClr val="0000CC"/>
                </a:solidFill>
                <a:latin typeface="Courier New" pitchFamily="49" charset="0"/>
              </a:rPr>
              <a:t>&lt;/s:Creator&gt;</a:t>
            </a:r>
          </a:p>
          <a:p>
            <a:pPr>
              <a:spcBef>
                <a:spcPct val="0"/>
              </a:spcBef>
              <a:buFontTx/>
              <a:buNone/>
            </a:pPr>
            <a:r>
              <a:rPr lang="en-GB" altLang="en-US" sz="2800" b="1">
                <a:solidFill>
                  <a:srgbClr val="0000CC"/>
                </a:solidFill>
                <a:latin typeface="Courier New" pitchFamily="49" charset="0"/>
              </a:rPr>
              <a:t>  &lt;/rdf:Description&gt;</a:t>
            </a:r>
          </a:p>
          <a:p>
            <a:pPr>
              <a:spcBef>
                <a:spcPct val="0"/>
              </a:spcBef>
              <a:buFontTx/>
              <a:buNone/>
            </a:pPr>
            <a:r>
              <a:rPr lang="en-GB" altLang="en-US" sz="2800" b="1">
                <a:solidFill>
                  <a:srgbClr val="0000CC"/>
                </a:solidFill>
                <a:latin typeface="Courier New" pitchFamily="49" charset="0"/>
              </a:rPr>
              <a:t>&lt;/rdf:RDF&gt;</a:t>
            </a:r>
            <a:endParaRPr lang="en-GB" altLang="en-US" sz="2800">
              <a:latin typeface="Times New Roman" pitchFamily="18" charset="0"/>
            </a:endParaRPr>
          </a:p>
        </p:txBody>
      </p:sp>
      <p:sp>
        <p:nvSpPr>
          <p:cNvPr id="144389" name="AutoShape 5"/>
          <p:cNvSpPr>
            <a:spLocks noChangeArrowheads="1"/>
          </p:cNvSpPr>
          <p:nvPr/>
        </p:nvSpPr>
        <p:spPr bwMode="auto">
          <a:xfrm>
            <a:off x="6588125" y="5084837"/>
            <a:ext cx="1800225" cy="503237"/>
          </a:xfrm>
          <a:prstGeom prst="wedgeRoundRectCallout">
            <a:avLst>
              <a:gd name="adj1" fmla="val -148060"/>
              <a:gd name="adj2" fmla="val -78389"/>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Object</a:t>
            </a:r>
          </a:p>
        </p:txBody>
      </p:sp>
      <p:sp>
        <p:nvSpPr>
          <p:cNvPr id="144390" name="Rectangle 6"/>
          <p:cNvSpPr>
            <a:spLocks noChangeArrowheads="1"/>
          </p:cNvSpPr>
          <p:nvPr/>
        </p:nvSpPr>
        <p:spPr bwMode="auto">
          <a:xfrm>
            <a:off x="3419476" y="4581599"/>
            <a:ext cx="2376488"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790612" y="228674"/>
            <a:ext cx="8283575" cy="608013"/>
          </a:xfrm>
        </p:spPr>
        <p:txBody>
          <a:bodyPr/>
          <a:lstStyle/>
          <a:p>
            <a:pPr eaLnBrk="1" hangingPunct="1"/>
            <a:r>
              <a:rPr lang="en-GB" altLang="en-US" sz="4000"/>
              <a:t>RDF Example </a:t>
            </a:r>
            <a:r>
              <a:rPr lang="en-GB" altLang="en-US" sz="3200"/>
              <a:t>in serialization syntax </a:t>
            </a:r>
            <a:r>
              <a:rPr lang="en-GB" altLang="en-US" sz="4000"/>
              <a:t>(reference to ontology)</a:t>
            </a:r>
          </a:p>
        </p:txBody>
      </p:sp>
      <p:sp>
        <p:nvSpPr>
          <p:cNvPr id="145411" name="Text Box 3"/>
          <p:cNvSpPr txBox="1">
            <a:spLocks noChangeArrowheads="1"/>
          </p:cNvSpPr>
          <p:nvPr/>
        </p:nvSpPr>
        <p:spPr bwMode="auto">
          <a:xfrm>
            <a:off x="381000" y="1676400"/>
            <a:ext cx="7924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45412" name="Text Box 4"/>
          <p:cNvSpPr txBox="1">
            <a:spLocks noChangeArrowheads="1"/>
          </p:cNvSpPr>
          <p:nvPr/>
        </p:nvSpPr>
        <p:spPr bwMode="auto">
          <a:xfrm>
            <a:off x="161925" y="3200400"/>
            <a:ext cx="8915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b="1">
                <a:solidFill>
                  <a:srgbClr val="0000CC"/>
                </a:solidFill>
                <a:latin typeface="Courier New" pitchFamily="49" charset="0"/>
              </a:rPr>
              <a:t>&lt;rdf:RDF&gt;</a:t>
            </a:r>
          </a:p>
          <a:p>
            <a:pPr>
              <a:spcBef>
                <a:spcPct val="0"/>
              </a:spcBef>
              <a:buFontTx/>
              <a:buNone/>
            </a:pPr>
            <a:r>
              <a:rPr lang="en-GB" altLang="en-US" sz="2800" b="1">
                <a:solidFill>
                  <a:srgbClr val="0000CC"/>
                </a:solidFill>
                <a:latin typeface="Courier New" pitchFamily="49" charset="0"/>
              </a:rPr>
              <a:t>  &lt;rdf:Description rdf:</a:t>
            </a:r>
            <a:r>
              <a:rPr lang="en-GB" altLang="en-US" sz="2800" b="1">
                <a:solidFill>
                  <a:srgbClr val="663300"/>
                </a:solidFill>
                <a:latin typeface="Courier New" pitchFamily="49" charset="0"/>
              </a:rPr>
              <a:t>about</a:t>
            </a:r>
            <a:r>
              <a:rPr lang="en-GB" altLang="en-US" sz="2800" b="1">
                <a:solidFill>
                  <a:srgbClr val="0000CC"/>
                </a:solidFill>
                <a:latin typeface="Courier New" pitchFamily="49" charset="0"/>
              </a:rPr>
              <a:t>=  </a:t>
            </a:r>
          </a:p>
          <a:p>
            <a:pPr>
              <a:spcBef>
                <a:spcPct val="0"/>
              </a:spcBef>
              <a:buFontTx/>
              <a:buNone/>
            </a:pPr>
            <a:r>
              <a:rPr lang="en-GB" altLang="en-US" sz="2800" b="1">
                <a:solidFill>
                  <a:srgbClr val="0000CC"/>
                </a:solidFill>
                <a:latin typeface="Courier New" pitchFamily="49" charset="0"/>
              </a:rPr>
              <a:t>       "</a:t>
            </a:r>
            <a:r>
              <a:rPr lang="en-GB" altLang="en-US" sz="2800" b="1">
                <a:solidFill>
                  <a:srgbClr val="FF0000"/>
                </a:solidFill>
                <a:latin typeface="Courier New" pitchFamily="49" charset="0"/>
              </a:rPr>
              <a:t>http://www.w3.org/Home/Lassila</a:t>
            </a:r>
            <a:r>
              <a:rPr lang="en-GB" altLang="en-US" sz="2800" b="1">
                <a:solidFill>
                  <a:srgbClr val="0000CC"/>
                </a:solidFill>
                <a:latin typeface="Courier New" pitchFamily="49" charset="0"/>
              </a:rPr>
              <a:t>"&gt;</a:t>
            </a:r>
          </a:p>
          <a:p>
            <a:pPr>
              <a:spcBef>
                <a:spcPct val="0"/>
              </a:spcBef>
              <a:buFontTx/>
              <a:buNone/>
            </a:pPr>
            <a:r>
              <a:rPr lang="en-GB" altLang="en-US" sz="2800" b="1">
                <a:solidFill>
                  <a:srgbClr val="0000CC"/>
                </a:solidFill>
                <a:latin typeface="Courier New" pitchFamily="49" charset="0"/>
              </a:rPr>
              <a:t>    &lt;s:Creator&gt;</a:t>
            </a:r>
            <a:r>
              <a:rPr lang="en-GB" altLang="en-US" sz="2800" b="1">
                <a:latin typeface="Courier New" pitchFamily="49" charset="0"/>
              </a:rPr>
              <a:t>Ora Lassila</a:t>
            </a:r>
            <a:r>
              <a:rPr lang="en-GB" altLang="en-US" sz="2800" b="1">
                <a:solidFill>
                  <a:srgbClr val="0000CC"/>
                </a:solidFill>
                <a:latin typeface="Courier New" pitchFamily="49" charset="0"/>
              </a:rPr>
              <a:t>&lt;/s:Creator&gt;</a:t>
            </a:r>
          </a:p>
          <a:p>
            <a:pPr>
              <a:spcBef>
                <a:spcPct val="0"/>
              </a:spcBef>
              <a:buFontTx/>
              <a:buNone/>
            </a:pPr>
            <a:r>
              <a:rPr lang="en-GB" altLang="en-US" sz="2800" b="1">
                <a:solidFill>
                  <a:srgbClr val="0000CC"/>
                </a:solidFill>
                <a:latin typeface="Courier New" pitchFamily="49" charset="0"/>
              </a:rPr>
              <a:t>  &lt;/rdf:Description&gt;</a:t>
            </a:r>
          </a:p>
          <a:p>
            <a:pPr>
              <a:spcBef>
                <a:spcPct val="0"/>
              </a:spcBef>
              <a:buFontTx/>
              <a:buNone/>
            </a:pPr>
            <a:r>
              <a:rPr lang="en-GB" altLang="en-US" sz="2800" b="1">
                <a:solidFill>
                  <a:srgbClr val="0000CC"/>
                </a:solidFill>
                <a:latin typeface="Courier New" pitchFamily="49" charset="0"/>
              </a:rPr>
              <a:t>&lt;/rdf:RDF&gt;</a:t>
            </a:r>
            <a:endParaRPr lang="en-GB" altLang="en-US" sz="2800">
              <a:latin typeface="Times New Roman" pitchFamily="18" charset="0"/>
            </a:endParaRPr>
          </a:p>
        </p:txBody>
      </p:sp>
      <p:sp>
        <p:nvSpPr>
          <p:cNvPr id="145413" name="AutoShape 5"/>
          <p:cNvSpPr>
            <a:spLocks noChangeArrowheads="1"/>
          </p:cNvSpPr>
          <p:nvPr/>
        </p:nvSpPr>
        <p:spPr bwMode="auto">
          <a:xfrm>
            <a:off x="2195550" y="5373762"/>
            <a:ext cx="6480175" cy="1222375"/>
          </a:xfrm>
          <a:prstGeom prst="wedgeRoundRectCallout">
            <a:avLst>
              <a:gd name="adj1" fmla="val -60606"/>
              <a:gd name="adj2" fmla="val -89870"/>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GB" altLang="en-US" sz="2400">
                <a:latin typeface="Times New Roman" pitchFamily="18" charset="0"/>
              </a:rPr>
              <a:t>a specific namespace prefix as reference to ontology where predicates are defined, e.g. </a:t>
            </a:r>
            <a:r>
              <a:rPr lang="en-GB" altLang="en-US" sz="2400">
                <a:solidFill>
                  <a:srgbClr val="663300"/>
                </a:solidFill>
                <a:latin typeface="Times New Roman" pitchFamily="18" charset="0"/>
              </a:rPr>
              <a:t>xmlns: </a:t>
            </a:r>
            <a:r>
              <a:rPr lang="en-GB" altLang="en-US" sz="2400">
                <a:solidFill>
                  <a:srgbClr val="0000CC"/>
                </a:solidFill>
                <a:latin typeface="Times New Roman" pitchFamily="18" charset="0"/>
              </a:rPr>
              <a:t>s</a:t>
            </a:r>
            <a:r>
              <a:rPr lang="en-GB" altLang="en-US" sz="2400">
                <a:latin typeface="Times New Roman" pitchFamily="18" charset="0"/>
              </a:rPr>
              <a:t>="</a:t>
            </a:r>
            <a:r>
              <a:rPr lang="en-GB" altLang="en-US" sz="2400">
                <a:solidFill>
                  <a:srgbClr val="FF0000"/>
                </a:solidFill>
                <a:latin typeface="Times New Roman" pitchFamily="18" charset="0"/>
              </a:rPr>
              <a:t>http://description.org/schema/</a:t>
            </a:r>
            <a:r>
              <a:rPr lang="en-GB" altLang="en-US" sz="2400">
                <a:latin typeface="Times New Roman" pitchFamily="18" charset="0"/>
              </a:rPr>
              <a:t>"</a:t>
            </a:r>
            <a:endParaRPr lang="en-US" altLang="en-US" sz="2400">
              <a:latin typeface="Times New Roman" pitchFamily="18" charset="0"/>
            </a:endParaRPr>
          </a:p>
        </p:txBody>
      </p:sp>
      <p:sp>
        <p:nvSpPr>
          <p:cNvPr id="145414" name="Rectangle 6"/>
          <p:cNvSpPr>
            <a:spLocks noChangeArrowheads="1"/>
          </p:cNvSpPr>
          <p:nvPr/>
        </p:nvSpPr>
        <p:spPr bwMode="auto">
          <a:xfrm>
            <a:off x="1258916" y="4581599"/>
            <a:ext cx="288925"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1115616" y="123979"/>
            <a:ext cx="7772400" cy="720725"/>
          </a:xfrm>
        </p:spPr>
        <p:txBody>
          <a:bodyPr/>
          <a:lstStyle/>
          <a:p>
            <a:pPr eaLnBrk="1" hangingPunct="1"/>
            <a:r>
              <a:rPr lang="en-GB" altLang="en-US" sz="3600" dirty="0"/>
              <a:t>Same RDF statement</a:t>
            </a:r>
            <a:br>
              <a:rPr lang="en-GB" altLang="en-US" sz="3600" dirty="0"/>
            </a:br>
            <a:r>
              <a:rPr lang="en-GB" altLang="en-US" sz="2400" dirty="0"/>
              <a:t>in RDF/XML Abbreviated Syntax</a:t>
            </a:r>
          </a:p>
        </p:txBody>
      </p:sp>
      <p:sp>
        <p:nvSpPr>
          <p:cNvPr id="151555" name="Text Box 3"/>
          <p:cNvSpPr txBox="1">
            <a:spLocks noChangeArrowheads="1"/>
          </p:cNvSpPr>
          <p:nvPr/>
        </p:nvSpPr>
        <p:spPr bwMode="auto">
          <a:xfrm>
            <a:off x="149195" y="3741883"/>
            <a:ext cx="899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rdf:Description</a:t>
            </a:r>
            <a:r>
              <a:rPr lang="en-GB" altLang="en-US" sz="2800" dirty="0">
                <a:latin typeface="Times New Roman" pitchFamily="18" charset="0"/>
              </a:rPr>
              <a:t> </a:t>
            </a:r>
            <a:r>
              <a:rPr lang="en-GB" altLang="en-US" sz="2800" dirty="0" err="1">
                <a:solidFill>
                  <a:srgbClr val="663300"/>
                </a:solidFill>
                <a:latin typeface="Times New Roman" pitchFamily="18" charset="0"/>
              </a:rPr>
              <a:t>rdf:about</a:t>
            </a:r>
            <a:r>
              <a:rPr lang="en-GB" altLang="en-US" sz="2800" dirty="0">
                <a:latin typeface="Times New Roman" pitchFamily="18" charset="0"/>
              </a:rPr>
              <a:t>="</a:t>
            </a:r>
            <a:r>
              <a:rPr lang="en-GB" altLang="en-US" sz="2400" dirty="0">
                <a:solidFill>
                  <a:srgbClr val="FF0000"/>
                </a:solidFill>
                <a:latin typeface="Times New Roman" pitchFamily="18" charset="0"/>
              </a:rPr>
              <a:t>http://www.w3.org/Home/Lassila</a:t>
            </a:r>
            <a:r>
              <a:rPr lang="en-GB" altLang="en-US" sz="2800" dirty="0">
                <a:latin typeface="Times New Roman" pitchFamily="18" charset="0"/>
              </a:rPr>
              <a:t>"</a:t>
            </a:r>
          </a:p>
          <a:p>
            <a:pPr>
              <a:spcBef>
                <a:spcPct val="0"/>
              </a:spcBef>
              <a:buFontTx/>
              <a:buNone/>
            </a:pPr>
            <a:r>
              <a:rPr lang="en-GB" altLang="en-US" sz="2800" dirty="0">
                <a:latin typeface="Times New Roman" pitchFamily="18" charset="0"/>
              </a:rPr>
              <a:t>                               </a:t>
            </a:r>
            <a:r>
              <a:rPr lang="en-GB" altLang="en-US" sz="2800" dirty="0">
                <a:solidFill>
                  <a:srgbClr val="663300"/>
                </a:solidFill>
                <a:latin typeface="Times New Roman" pitchFamily="18" charset="0"/>
              </a:rPr>
              <a:t>s:Creator</a:t>
            </a:r>
            <a:r>
              <a:rPr lang="en-GB" altLang="en-US" sz="2800" dirty="0">
                <a:latin typeface="Times New Roman" pitchFamily="18" charset="0"/>
              </a:rPr>
              <a:t>="</a:t>
            </a:r>
            <a:r>
              <a:rPr lang="en-GB" altLang="en-US" sz="2800" dirty="0">
                <a:solidFill>
                  <a:srgbClr val="FF0000"/>
                </a:solidFill>
                <a:latin typeface="Times New Roman" pitchFamily="18" charset="0"/>
              </a:rPr>
              <a:t>Ora </a:t>
            </a:r>
            <a:r>
              <a:rPr lang="en-GB" altLang="en-US" sz="2800" dirty="0" err="1">
                <a:solidFill>
                  <a:srgbClr val="FF0000"/>
                </a:solidFill>
                <a:latin typeface="Times New Roman" pitchFamily="18" charset="0"/>
              </a:rPr>
              <a:t>Lassila</a:t>
            </a:r>
            <a:r>
              <a:rPr lang="en-GB" altLang="en-US" sz="2800" dirty="0">
                <a:latin typeface="Times New Roman" pitchFamily="18" charset="0"/>
              </a:rPr>
              <a:t>" /&gt;</a:t>
            </a:r>
          </a:p>
        </p:txBody>
      </p:sp>
      <p:sp>
        <p:nvSpPr>
          <p:cNvPr id="151556" name="Text Box 4"/>
          <p:cNvSpPr txBox="1">
            <a:spLocks noChangeArrowheads="1"/>
          </p:cNvSpPr>
          <p:nvPr/>
        </p:nvSpPr>
        <p:spPr bwMode="auto">
          <a:xfrm>
            <a:off x="228600" y="1828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endParaRPr lang="en-GB" altLang="en-US" sz="2400">
              <a:latin typeface="Times New Roman" pitchFamily="18" charset="0"/>
            </a:endParaRPr>
          </a:p>
        </p:txBody>
      </p:sp>
      <p:sp>
        <p:nvSpPr>
          <p:cNvPr id="151557" name="Text Box 5"/>
          <p:cNvSpPr txBox="1">
            <a:spLocks noChangeArrowheads="1"/>
          </p:cNvSpPr>
          <p:nvPr/>
        </p:nvSpPr>
        <p:spPr bwMode="auto">
          <a:xfrm>
            <a:off x="304800" y="1283716"/>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u="sng" dirty="0">
                <a:latin typeface="Times New Roman" pitchFamily="18" charset="0"/>
              </a:rPr>
              <a:t>Ora </a:t>
            </a:r>
            <a:r>
              <a:rPr lang="en-GB" altLang="en-US" i="1" u="sng" dirty="0" err="1">
                <a:latin typeface="Times New Roman" pitchFamily="18" charset="0"/>
              </a:rPr>
              <a:t>Lassila</a:t>
            </a:r>
            <a:r>
              <a:rPr lang="en-GB" altLang="en-US" i="1" dirty="0">
                <a:latin typeface="Times New Roman" pitchFamily="18" charset="0"/>
              </a:rPr>
              <a:t> is the </a:t>
            </a:r>
            <a:r>
              <a:rPr lang="en-GB" altLang="en-US" i="1" u="sng" dirty="0">
                <a:latin typeface="Times New Roman" pitchFamily="18" charset="0"/>
              </a:rPr>
              <a:t>creator</a:t>
            </a:r>
            <a:r>
              <a:rPr lang="en-GB" altLang="en-US" i="1" dirty="0">
                <a:latin typeface="Times New Roman" pitchFamily="18" charset="0"/>
              </a:rPr>
              <a:t> of the resource </a:t>
            </a:r>
            <a:r>
              <a:rPr lang="en-GB" altLang="en-US" i="1" dirty="0">
                <a:latin typeface="Times New Roman" pitchFamily="18" charset="0"/>
                <a:hlinkClick r:id="rId2"/>
              </a:rPr>
              <a:t>http://www.w3.org/Home/Lassila</a:t>
            </a:r>
            <a:r>
              <a:rPr lang="en-GB" altLang="en-US" i="1" dirty="0">
                <a:latin typeface="Times New Roman" pitchFamily="18" charset="0"/>
              </a:rPr>
              <a:t> .</a:t>
            </a:r>
            <a:endParaRPr lang="en-GB" altLang="en-US" sz="2400" dirty="0">
              <a:latin typeface="Times New Roman" pitchFamily="18" charset="0"/>
            </a:endParaRPr>
          </a:p>
        </p:txBody>
      </p:sp>
      <p:sp>
        <p:nvSpPr>
          <p:cNvPr id="8" name="Right Arrow 14"/>
          <p:cNvSpPr>
            <a:spLocks noChangeArrowheads="1"/>
          </p:cNvSpPr>
          <p:nvPr/>
        </p:nvSpPr>
        <p:spPr bwMode="auto">
          <a:xfrm rot="5400000">
            <a:off x="3707063" y="2797309"/>
            <a:ext cx="1080121" cy="471297"/>
          </a:xfrm>
          <a:prstGeom prst="rightArrow">
            <a:avLst>
              <a:gd name="adj1" fmla="val 50000"/>
              <a:gd name="adj2" fmla="val 76213"/>
            </a:avLst>
          </a:prstGeom>
          <a:solidFill>
            <a:srgbClr val="0000FF"/>
          </a:solidFill>
          <a:ln w="9525"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9" name="Rectangle 8"/>
          <p:cNvSpPr/>
          <p:nvPr/>
        </p:nvSpPr>
        <p:spPr>
          <a:xfrm>
            <a:off x="4338757" y="2931909"/>
            <a:ext cx="4466031" cy="307777"/>
          </a:xfrm>
          <a:prstGeom prst="rect">
            <a:avLst/>
          </a:prstGeom>
        </p:spPr>
        <p:txBody>
          <a:bodyPr wrap="none">
            <a:spAutoFit/>
          </a:bodyPr>
          <a:lstStyle/>
          <a:p>
            <a:r>
              <a:rPr lang="en-US" altLang="en-US" dirty="0"/>
              <a:t>RDF/XML in accordance with the “abbreviated” syntax</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371600" y="74"/>
            <a:ext cx="7772400" cy="720725"/>
          </a:xfrm>
        </p:spPr>
        <p:txBody>
          <a:bodyPr/>
          <a:lstStyle/>
          <a:p>
            <a:pPr eaLnBrk="1" hangingPunct="1"/>
            <a:r>
              <a:rPr lang="en-GB" altLang="en-US" sz="3600"/>
              <a:t>Abbreviated Syntax Example (1)</a:t>
            </a:r>
          </a:p>
        </p:txBody>
      </p:sp>
      <p:sp>
        <p:nvSpPr>
          <p:cNvPr id="150531" name="Text Box 3"/>
          <p:cNvSpPr txBox="1">
            <a:spLocks noChangeArrowheads="1"/>
          </p:cNvSpPr>
          <p:nvPr/>
        </p:nvSpPr>
        <p:spPr bwMode="auto">
          <a:xfrm>
            <a:off x="80841" y="2473518"/>
            <a:ext cx="8991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rdf:RDF</a:t>
            </a:r>
            <a:r>
              <a:rPr lang="en-GB" altLang="en-US" sz="2800" dirty="0">
                <a:latin typeface="Times New Roman" pitchFamily="18" charset="0"/>
              </a:rPr>
              <a:t>&gt;</a:t>
            </a:r>
          </a:p>
          <a:p>
            <a:pPr>
              <a:spcBef>
                <a:spcPct val="0"/>
              </a:spcBef>
              <a:buFontTx/>
              <a:buNone/>
            </a:pPr>
            <a:r>
              <a:rPr lang="en-GB" altLang="en-US" sz="2800" dirty="0">
                <a:latin typeface="Times New Roman" pitchFamily="18" charset="0"/>
              </a:rPr>
              <a:t>   &lt;</a:t>
            </a:r>
            <a:r>
              <a:rPr lang="en-GB" altLang="en-US" sz="2800" dirty="0" err="1">
                <a:solidFill>
                  <a:srgbClr val="0000CC"/>
                </a:solidFill>
                <a:latin typeface="Times New Roman" pitchFamily="18" charset="0"/>
              </a:rPr>
              <a:t>rdf:Description</a:t>
            </a:r>
            <a:r>
              <a:rPr lang="en-GB" altLang="en-US" sz="2800" dirty="0">
                <a:latin typeface="Times New Roman" pitchFamily="18" charset="0"/>
              </a:rPr>
              <a:t> </a:t>
            </a:r>
            <a:r>
              <a:rPr lang="en-GB" altLang="en-US" sz="2800" dirty="0" err="1">
                <a:solidFill>
                  <a:srgbClr val="663300"/>
                </a:solidFill>
                <a:latin typeface="Times New Roman" pitchFamily="18" charset="0"/>
              </a:rPr>
              <a:t>rdf:about</a:t>
            </a:r>
            <a:r>
              <a:rPr lang="en-GB" altLang="en-US" sz="2800" dirty="0">
                <a:latin typeface="Times New Roman" pitchFamily="18" charset="0"/>
              </a:rPr>
              <a:t>="</a:t>
            </a:r>
            <a:r>
              <a:rPr lang="en-GB" altLang="en-US" sz="2400" dirty="0">
                <a:solidFill>
                  <a:srgbClr val="FF0000"/>
                </a:solidFill>
                <a:latin typeface="Times New Roman" pitchFamily="18" charset="0"/>
              </a:rPr>
              <a:t>http://www.w3.org/Home/Lassila</a:t>
            </a:r>
            <a:r>
              <a:rPr lang="en-GB" altLang="en-US" sz="2800" dirty="0">
                <a:latin typeface="Times New Roman" pitchFamily="18" charset="0"/>
              </a:rPr>
              <a:t>"</a:t>
            </a:r>
          </a:p>
          <a:p>
            <a:pPr>
              <a:spcBef>
                <a:spcPct val="0"/>
              </a:spcBef>
              <a:buFontTx/>
              <a:buNone/>
            </a:pPr>
            <a:r>
              <a:rPr lang="en-GB" altLang="en-US" sz="2800" dirty="0">
                <a:latin typeface="Times New Roman" pitchFamily="18" charset="0"/>
              </a:rPr>
              <a:t>                               </a:t>
            </a:r>
            <a:r>
              <a:rPr lang="en-GB" altLang="en-US" sz="2800" dirty="0">
                <a:solidFill>
                  <a:srgbClr val="663300"/>
                </a:solidFill>
                <a:latin typeface="Times New Roman" pitchFamily="18" charset="0"/>
              </a:rPr>
              <a:t>s:Creator</a:t>
            </a:r>
            <a:r>
              <a:rPr lang="en-GB" altLang="en-US" sz="2800" dirty="0">
                <a:latin typeface="Times New Roman" pitchFamily="18" charset="0"/>
              </a:rPr>
              <a:t>="</a:t>
            </a:r>
            <a:r>
              <a:rPr lang="en-GB" altLang="en-US" sz="2800" dirty="0">
                <a:solidFill>
                  <a:srgbClr val="FF0000"/>
                </a:solidFill>
                <a:latin typeface="Times New Roman" pitchFamily="18" charset="0"/>
              </a:rPr>
              <a:t>Ora </a:t>
            </a:r>
            <a:r>
              <a:rPr lang="en-GB" altLang="en-US" sz="2800" dirty="0" err="1">
                <a:solidFill>
                  <a:srgbClr val="FF0000"/>
                </a:solidFill>
                <a:latin typeface="Times New Roman" pitchFamily="18" charset="0"/>
              </a:rPr>
              <a:t>Lassila</a:t>
            </a:r>
            <a:r>
              <a:rPr lang="en-GB" altLang="en-US" sz="2800" dirty="0">
                <a:latin typeface="Times New Roman" pitchFamily="18" charset="0"/>
              </a:rPr>
              <a:t>" /&gt;</a:t>
            </a:r>
          </a:p>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rdf:RDF</a:t>
            </a:r>
            <a:r>
              <a:rPr lang="en-GB" altLang="en-US" sz="2800" dirty="0">
                <a:latin typeface="Times New Roman" pitchFamily="18" charset="0"/>
              </a:rPr>
              <a:t>&gt;</a:t>
            </a:r>
            <a:endParaRPr lang="en-GB" altLang="en-US" sz="2400" dirty="0">
              <a:latin typeface="Times New Roman" pitchFamily="18" charset="0"/>
            </a:endParaRPr>
          </a:p>
        </p:txBody>
      </p:sp>
      <p:sp>
        <p:nvSpPr>
          <p:cNvPr id="150532" name="Text Box 4"/>
          <p:cNvSpPr txBox="1">
            <a:spLocks noChangeArrowheads="1"/>
          </p:cNvSpPr>
          <p:nvPr/>
        </p:nvSpPr>
        <p:spPr bwMode="auto">
          <a:xfrm>
            <a:off x="228600" y="1828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endParaRPr lang="en-GB" altLang="en-US" sz="2400">
              <a:latin typeface="Times New Roman" pitchFamily="18" charset="0"/>
            </a:endParaRPr>
          </a:p>
        </p:txBody>
      </p:sp>
      <p:sp>
        <p:nvSpPr>
          <p:cNvPr id="150533" name="Text Box 5"/>
          <p:cNvSpPr txBox="1">
            <a:spLocks noChangeArrowheads="1"/>
          </p:cNvSpPr>
          <p:nvPr/>
        </p:nvSpPr>
        <p:spPr bwMode="auto">
          <a:xfrm>
            <a:off x="533400" y="998551"/>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2" name="TextBox 1"/>
          <p:cNvSpPr txBox="1"/>
          <p:nvPr/>
        </p:nvSpPr>
        <p:spPr>
          <a:xfrm>
            <a:off x="3275857" y="4448368"/>
            <a:ext cx="5400600" cy="1754326"/>
          </a:xfrm>
          <a:prstGeom prst="rect">
            <a:avLst/>
          </a:prstGeom>
          <a:solidFill>
            <a:schemeClr val="bg1">
              <a:lumMod val="75000"/>
            </a:schemeClr>
          </a:solidFill>
          <a:ln w="19050">
            <a:solidFill>
              <a:schemeClr val="tx1"/>
            </a:solidFill>
          </a:ln>
        </p:spPr>
        <p:txBody>
          <a:bodyPr wrap="square">
            <a:spAutoFit/>
          </a:bodyPr>
          <a:lstStyle/>
          <a:p>
            <a:r>
              <a:rPr lang="en-GB" b="1" dirty="0"/>
              <a:t>&lt;?xml version="1.0"?&gt;</a:t>
            </a:r>
            <a:endParaRPr lang="fi-FI" dirty="0"/>
          </a:p>
          <a:p>
            <a:r>
              <a:rPr lang="en-GB" b="1" dirty="0"/>
              <a:t>&lt;</a:t>
            </a:r>
            <a:r>
              <a:rPr lang="en-GB" b="1" dirty="0" err="1"/>
              <a:t>rdf:RDF</a:t>
            </a:r>
            <a:endParaRPr lang="fi-FI" dirty="0"/>
          </a:p>
          <a:p>
            <a:pPr lvl="1"/>
            <a:r>
              <a:rPr lang="en-GB" sz="1200" b="1" dirty="0" err="1">
                <a:solidFill>
                  <a:srgbClr val="0000FF"/>
                </a:solidFill>
              </a:rPr>
              <a:t>xmlns:rdf</a:t>
            </a:r>
            <a:r>
              <a:rPr lang="en-GB" sz="1200" b="1" dirty="0">
                <a:solidFill>
                  <a:srgbClr val="0000FF"/>
                </a:solidFill>
              </a:rPr>
              <a:t>="http://www.w3.org/1999/02/22-rdf-syntax-ns#"</a:t>
            </a:r>
            <a:endParaRPr lang="fi-FI" sz="1200" dirty="0">
              <a:solidFill>
                <a:srgbClr val="0000FF"/>
              </a:solidFill>
            </a:endParaRPr>
          </a:p>
          <a:p>
            <a:pPr lvl="1"/>
            <a:r>
              <a:rPr lang="en-GB" sz="1200" b="1" dirty="0" err="1">
                <a:solidFill>
                  <a:srgbClr val="0000FF"/>
                </a:solidFill>
              </a:rPr>
              <a:t>xmlns:s</a:t>
            </a:r>
            <a:r>
              <a:rPr lang="en-GB" sz="1200" b="1" dirty="0">
                <a:solidFill>
                  <a:srgbClr val="0000FF"/>
                </a:solidFill>
              </a:rPr>
              <a:t>="http://description.org/schema/"&gt;</a:t>
            </a:r>
            <a:endParaRPr lang="fi-FI" sz="1200" dirty="0">
              <a:solidFill>
                <a:srgbClr val="0000FF"/>
              </a:solidFill>
            </a:endParaRPr>
          </a:p>
          <a:p>
            <a:pPr lvl="1"/>
            <a:r>
              <a:rPr lang="en-GB" b="1" dirty="0"/>
              <a:t>  	</a:t>
            </a:r>
            <a:r>
              <a:rPr lang="en-US" b="1" dirty="0">
                <a:solidFill>
                  <a:srgbClr val="FF0000"/>
                </a:solidFill>
              </a:rPr>
              <a:t>&lt;</a:t>
            </a:r>
            <a:r>
              <a:rPr lang="en-US" b="1" dirty="0" err="1">
                <a:solidFill>
                  <a:srgbClr val="FF0000"/>
                </a:solidFill>
              </a:rPr>
              <a:t>rdf:Description</a:t>
            </a:r>
            <a:r>
              <a:rPr lang="en-US" b="1" dirty="0">
                <a:solidFill>
                  <a:srgbClr val="FF0000"/>
                </a:solidFill>
              </a:rPr>
              <a:t> </a:t>
            </a:r>
          </a:p>
          <a:p>
            <a:pPr lvl="1"/>
            <a:r>
              <a:rPr lang="en-US" b="1" dirty="0">
                <a:solidFill>
                  <a:srgbClr val="FF0000"/>
                </a:solidFill>
              </a:rPr>
              <a:t>       	          </a:t>
            </a:r>
            <a:r>
              <a:rPr lang="en-US" b="1" dirty="0" err="1">
                <a:solidFill>
                  <a:srgbClr val="FF0000"/>
                </a:solidFill>
              </a:rPr>
              <a:t>rdf:about</a:t>
            </a:r>
            <a:r>
              <a:rPr lang="en-US" b="1" dirty="0">
                <a:solidFill>
                  <a:srgbClr val="FF0000"/>
                </a:solidFill>
              </a:rPr>
              <a:t>="http://www.w3.org/Home/Lassila"</a:t>
            </a:r>
            <a:endParaRPr lang="fi-FI" dirty="0">
              <a:solidFill>
                <a:srgbClr val="FF0000"/>
              </a:solidFill>
            </a:endParaRPr>
          </a:p>
          <a:p>
            <a:pPr lvl="1"/>
            <a:r>
              <a:rPr lang="en-US" b="1" dirty="0">
                <a:solidFill>
                  <a:srgbClr val="FF0000"/>
                </a:solidFill>
              </a:rPr>
              <a:t>                   s:Creator="Ora </a:t>
            </a:r>
            <a:r>
              <a:rPr lang="en-US" b="1" dirty="0" err="1">
                <a:solidFill>
                  <a:srgbClr val="FF0000"/>
                </a:solidFill>
              </a:rPr>
              <a:t>Lassila</a:t>
            </a:r>
            <a:r>
              <a:rPr lang="en-US" b="1" dirty="0">
                <a:solidFill>
                  <a:srgbClr val="FF0000"/>
                </a:solidFill>
              </a:rPr>
              <a:t>"/&gt;</a:t>
            </a:r>
            <a:endParaRPr lang="fi-FI" dirty="0">
              <a:solidFill>
                <a:srgbClr val="FF0000"/>
              </a:solidFill>
            </a:endParaRPr>
          </a:p>
          <a:p>
            <a:r>
              <a:rPr lang="en-GB" b="1" dirty="0"/>
              <a:t>&lt;/</a:t>
            </a:r>
            <a:r>
              <a:rPr lang="en-GB" b="1" dirty="0" err="1"/>
              <a:t>rdf:RDF</a:t>
            </a:r>
            <a:r>
              <a:rPr lang="en-GB" b="1" dirty="0"/>
              <a:t>&gt;</a:t>
            </a:r>
            <a:endParaRPr lang="en-US" sz="1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1371600" y="74"/>
            <a:ext cx="7772400" cy="720725"/>
          </a:xfrm>
        </p:spPr>
        <p:txBody>
          <a:bodyPr/>
          <a:lstStyle/>
          <a:p>
            <a:pPr eaLnBrk="1" hangingPunct="1"/>
            <a:r>
              <a:rPr lang="en-GB" altLang="en-US" sz="3600"/>
              <a:t>Abbreviated Syntax Example (2)</a:t>
            </a:r>
          </a:p>
        </p:txBody>
      </p:sp>
      <p:sp>
        <p:nvSpPr>
          <p:cNvPr id="151555" name="Text Box 3"/>
          <p:cNvSpPr txBox="1">
            <a:spLocks noChangeArrowheads="1"/>
          </p:cNvSpPr>
          <p:nvPr/>
        </p:nvSpPr>
        <p:spPr bwMode="auto">
          <a:xfrm>
            <a:off x="152400" y="3276600"/>
            <a:ext cx="899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rdf:Description</a:t>
            </a:r>
            <a:r>
              <a:rPr lang="en-GB" altLang="en-US" sz="2800" dirty="0">
                <a:latin typeface="Times New Roman" pitchFamily="18" charset="0"/>
              </a:rPr>
              <a:t> </a:t>
            </a:r>
            <a:r>
              <a:rPr lang="en-GB" altLang="en-US" sz="2800" dirty="0" err="1">
                <a:solidFill>
                  <a:srgbClr val="663300"/>
                </a:solidFill>
                <a:latin typeface="Times New Roman" pitchFamily="18" charset="0"/>
              </a:rPr>
              <a:t>rdf:about</a:t>
            </a:r>
            <a:r>
              <a:rPr lang="en-GB" altLang="en-US" sz="2800" dirty="0">
                <a:latin typeface="Times New Roman" pitchFamily="18" charset="0"/>
              </a:rPr>
              <a:t>="</a:t>
            </a:r>
            <a:r>
              <a:rPr lang="en-GB" altLang="en-US" sz="2400" dirty="0">
                <a:solidFill>
                  <a:srgbClr val="FF0000"/>
                </a:solidFill>
                <a:latin typeface="Times New Roman" pitchFamily="18" charset="0"/>
              </a:rPr>
              <a:t>http://www.w3.org/Home/Lassila</a:t>
            </a:r>
            <a:r>
              <a:rPr lang="en-GB" altLang="en-US" sz="2800" dirty="0">
                <a:latin typeface="Times New Roman" pitchFamily="18" charset="0"/>
              </a:rPr>
              <a:t>"</a:t>
            </a:r>
          </a:p>
          <a:p>
            <a:pPr>
              <a:spcBef>
                <a:spcPct val="0"/>
              </a:spcBef>
              <a:buFontTx/>
              <a:buNone/>
            </a:pPr>
            <a:r>
              <a:rPr lang="en-GB" altLang="en-US" sz="2800" dirty="0">
                <a:latin typeface="Times New Roman" pitchFamily="18" charset="0"/>
              </a:rPr>
              <a:t>                               </a:t>
            </a:r>
            <a:r>
              <a:rPr lang="en-GB" altLang="en-US" sz="2800" dirty="0">
                <a:solidFill>
                  <a:srgbClr val="663300"/>
                </a:solidFill>
                <a:latin typeface="Times New Roman" pitchFamily="18" charset="0"/>
              </a:rPr>
              <a:t>s:Creator</a:t>
            </a:r>
            <a:r>
              <a:rPr lang="en-GB" altLang="en-US" sz="2800" dirty="0">
                <a:latin typeface="Times New Roman" pitchFamily="18" charset="0"/>
              </a:rPr>
              <a:t>="</a:t>
            </a:r>
            <a:r>
              <a:rPr lang="en-GB" altLang="en-US" sz="2800" dirty="0">
                <a:solidFill>
                  <a:srgbClr val="FF0000"/>
                </a:solidFill>
                <a:latin typeface="Times New Roman" pitchFamily="18" charset="0"/>
              </a:rPr>
              <a:t>Ora </a:t>
            </a:r>
            <a:r>
              <a:rPr lang="en-GB" altLang="en-US" sz="2800" dirty="0" err="1">
                <a:solidFill>
                  <a:srgbClr val="FF0000"/>
                </a:solidFill>
                <a:latin typeface="Times New Roman" pitchFamily="18" charset="0"/>
              </a:rPr>
              <a:t>Lassila</a:t>
            </a:r>
            <a:r>
              <a:rPr lang="en-GB" altLang="en-US" sz="2800" dirty="0">
                <a:latin typeface="Times New Roman" pitchFamily="18" charset="0"/>
              </a:rPr>
              <a:t>" /&gt;</a:t>
            </a:r>
          </a:p>
        </p:txBody>
      </p:sp>
      <p:sp>
        <p:nvSpPr>
          <p:cNvPr id="151556" name="Text Box 4"/>
          <p:cNvSpPr txBox="1">
            <a:spLocks noChangeArrowheads="1"/>
          </p:cNvSpPr>
          <p:nvPr/>
        </p:nvSpPr>
        <p:spPr bwMode="auto">
          <a:xfrm>
            <a:off x="228600" y="1828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endParaRPr lang="en-GB" altLang="en-US" sz="2400">
              <a:latin typeface="Times New Roman" pitchFamily="18" charset="0"/>
            </a:endParaRPr>
          </a:p>
        </p:txBody>
      </p:sp>
      <p:sp>
        <p:nvSpPr>
          <p:cNvPr id="151557" name="Text Box 5"/>
          <p:cNvSpPr txBox="1">
            <a:spLocks noChangeArrowheads="1"/>
          </p:cNvSpPr>
          <p:nvPr/>
        </p:nvSpPr>
        <p:spPr bwMode="auto">
          <a:xfrm>
            <a:off x="533400" y="18288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51558" name="AutoShape 6"/>
          <p:cNvSpPr>
            <a:spLocks noChangeArrowheads="1"/>
          </p:cNvSpPr>
          <p:nvPr/>
        </p:nvSpPr>
        <p:spPr bwMode="auto">
          <a:xfrm>
            <a:off x="6659564" y="2492375"/>
            <a:ext cx="1800225" cy="503238"/>
          </a:xfrm>
          <a:prstGeom prst="wedgeRoundRectCallout">
            <a:avLst>
              <a:gd name="adj1" fmla="val -59611"/>
              <a:gd name="adj2" fmla="val 118139"/>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Subject</a:t>
            </a:r>
          </a:p>
        </p:txBody>
      </p:sp>
      <p:sp>
        <p:nvSpPr>
          <p:cNvPr id="151559" name="Rectangle 7"/>
          <p:cNvSpPr>
            <a:spLocks noChangeArrowheads="1"/>
          </p:cNvSpPr>
          <p:nvPr/>
        </p:nvSpPr>
        <p:spPr bwMode="auto">
          <a:xfrm>
            <a:off x="4149725" y="3357564"/>
            <a:ext cx="4437063"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extLst>
      <p:ext uri="{BB962C8B-B14F-4D97-AF65-F5344CB8AC3E}">
        <p14:creationId xmlns:p14="http://schemas.microsoft.com/office/powerpoint/2010/main" val="14240017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371600" y="74"/>
            <a:ext cx="7772400" cy="720725"/>
          </a:xfrm>
        </p:spPr>
        <p:txBody>
          <a:bodyPr/>
          <a:lstStyle/>
          <a:p>
            <a:pPr eaLnBrk="1" hangingPunct="1"/>
            <a:r>
              <a:rPr lang="en-GB" altLang="en-US" sz="3600"/>
              <a:t>Abbreviated Syntax Example (3)</a:t>
            </a:r>
          </a:p>
        </p:txBody>
      </p:sp>
      <p:sp>
        <p:nvSpPr>
          <p:cNvPr id="152579" name="Text Box 3"/>
          <p:cNvSpPr txBox="1">
            <a:spLocks noChangeArrowheads="1"/>
          </p:cNvSpPr>
          <p:nvPr/>
        </p:nvSpPr>
        <p:spPr bwMode="auto">
          <a:xfrm>
            <a:off x="209550" y="3695700"/>
            <a:ext cx="899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rdf:Description</a:t>
            </a:r>
            <a:r>
              <a:rPr lang="en-GB" altLang="en-US" sz="2800" dirty="0">
                <a:latin typeface="Times New Roman" pitchFamily="18" charset="0"/>
              </a:rPr>
              <a:t> </a:t>
            </a:r>
            <a:r>
              <a:rPr lang="en-GB" altLang="en-US" sz="2800" dirty="0" err="1">
                <a:solidFill>
                  <a:srgbClr val="663300"/>
                </a:solidFill>
                <a:latin typeface="Times New Roman" pitchFamily="18" charset="0"/>
              </a:rPr>
              <a:t>rdf:about</a:t>
            </a:r>
            <a:r>
              <a:rPr lang="en-GB" altLang="en-US" sz="2800" dirty="0">
                <a:latin typeface="Times New Roman" pitchFamily="18" charset="0"/>
              </a:rPr>
              <a:t>="</a:t>
            </a:r>
            <a:r>
              <a:rPr lang="en-GB" altLang="en-US" sz="2400" dirty="0">
                <a:solidFill>
                  <a:srgbClr val="FF0000"/>
                </a:solidFill>
                <a:latin typeface="Times New Roman" pitchFamily="18" charset="0"/>
              </a:rPr>
              <a:t>http://www.w3.org/Home/Lassila</a:t>
            </a:r>
            <a:r>
              <a:rPr lang="en-GB" altLang="en-US" sz="2800" dirty="0">
                <a:latin typeface="Times New Roman" pitchFamily="18" charset="0"/>
              </a:rPr>
              <a:t>"</a:t>
            </a:r>
          </a:p>
          <a:p>
            <a:pPr>
              <a:spcBef>
                <a:spcPct val="0"/>
              </a:spcBef>
              <a:buFontTx/>
              <a:buNone/>
            </a:pPr>
            <a:r>
              <a:rPr lang="en-GB" altLang="en-US" sz="2800" dirty="0">
                <a:latin typeface="Times New Roman" pitchFamily="18" charset="0"/>
              </a:rPr>
              <a:t>                               </a:t>
            </a:r>
            <a:r>
              <a:rPr lang="en-GB" altLang="en-US" sz="2800" dirty="0">
                <a:solidFill>
                  <a:srgbClr val="663300"/>
                </a:solidFill>
                <a:latin typeface="Times New Roman" pitchFamily="18" charset="0"/>
              </a:rPr>
              <a:t>s:Creator </a:t>
            </a:r>
            <a:r>
              <a:rPr lang="en-GB" altLang="en-US" sz="2800" dirty="0">
                <a:latin typeface="Times New Roman" pitchFamily="18" charset="0"/>
              </a:rPr>
              <a:t>="</a:t>
            </a:r>
            <a:r>
              <a:rPr lang="en-GB" altLang="en-US" sz="2800" dirty="0">
                <a:solidFill>
                  <a:srgbClr val="FF0000"/>
                </a:solidFill>
                <a:latin typeface="Times New Roman" pitchFamily="18" charset="0"/>
              </a:rPr>
              <a:t>Ora </a:t>
            </a:r>
            <a:r>
              <a:rPr lang="en-GB" altLang="en-US" sz="2800" dirty="0" err="1">
                <a:solidFill>
                  <a:srgbClr val="FF0000"/>
                </a:solidFill>
                <a:latin typeface="Times New Roman" pitchFamily="18" charset="0"/>
              </a:rPr>
              <a:t>Lassila</a:t>
            </a:r>
            <a:r>
              <a:rPr lang="en-GB" altLang="en-US" sz="2800" dirty="0">
                <a:latin typeface="Times New Roman" pitchFamily="18" charset="0"/>
              </a:rPr>
              <a:t>" /&gt;</a:t>
            </a:r>
          </a:p>
        </p:txBody>
      </p:sp>
      <p:sp>
        <p:nvSpPr>
          <p:cNvPr id="152580" name="Text Box 4"/>
          <p:cNvSpPr txBox="1">
            <a:spLocks noChangeArrowheads="1"/>
          </p:cNvSpPr>
          <p:nvPr/>
        </p:nvSpPr>
        <p:spPr bwMode="auto">
          <a:xfrm>
            <a:off x="228600" y="1828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endParaRPr lang="en-GB" altLang="en-US" sz="2400">
              <a:latin typeface="Times New Roman" pitchFamily="18" charset="0"/>
            </a:endParaRPr>
          </a:p>
        </p:txBody>
      </p:sp>
      <p:sp>
        <p:nvSpPr>
          <p:cNvPr id="152581" name="Text Box 5"/>
          <p:cNvSpPr txBox="1">
            <a:spLocks noChangeArrowheads="1"/>
          </p:cNvSpPr>
          <p:nvPr/>
        </p:nvSpPr>
        <p:spPr bwMode="auto">
          <a:xfrm>
            <a:off x="533400" y="18288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52582" name="Rectangle 6"/>
          <p:cNvSpPr>
            <a:spLocks noChangeArrowheads="1"/>
          </p:cNvSpPr>
          <p:nvPr/>
        </p:nvSpPr>
        <p:spPr bwMode="auto">
          <a:xfrm>
            <a:off x="3254412" y="4221237"/>
            <a:ext cx="1154113"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endParaRPr lang="en-US" altLang="en-US" sz="2400">
              <a:latin typeface="Times New Roman" pitchFamily="18" charset="0"/>
            </a:endParaRPr>
          </a:p>
        </p:txBody>
      </p:sp>
      <p:sp>
        <p:nvSpPr>
          <p:cNvPr id="152583" name="AutoShape 7"/>
          <p:cNvSpPr>
            <a:spLocks noChangeArrowheads="1"/>
          </p:cNvSpPr>
          <p:nvPr/>
        </p:nvSpPr>
        <p:spPr bwMode="auto">
          <a:xfrm>
            <a:off x="1619252" y="5516637"/>
            <a:ext cx="1800225" cy="503237"/>
          </a:xfrm>
          <a:prstGeom prst="wedgeRoundRectCallout">
            <a:avLst>
              <a:gd name="adj1" fmla="val 61991"/>
              <a:gd name="adj2" fmla="val -234856"/>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Predicate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1371600" y="74"/>
            <a:ext cx="7772400" cy="720725"/>
          </a:xfrm>
        </p:spPr>
        <p:txBody>
          <a:bodyPr/>
          <a:lstStyle/>
          <a:p>
            <a:pPr eaLnBrk="1" hangingPunct="1"/>
            <a:r>
              <a:rPr lang="en-GB" altLang="en-US" sz="3600"/>
              <a:t>Abbreviated Syntax Example (4)</a:t>
            </a:r>
          </a:p>
        </p:txBody>
      </p:sp>
      <p:sp>
        <p:nvSpPr>
          <p:cNvPr id="153603" name="Text Box 3"/>
          <p:cNvSpPr txBox="1">
            <a:spLocks noChangeArrowheads="1"/>
          </p:cNvSpPr>
          <p:nvPr/>
        </p:nvSpPr>
        <p:spPr bwMode="auto">
          <a:xfrm>
            <a:off x="180975" y="3667125"/>
            <a:ext cx="8991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en-US" sz="2800" dirty="0">
                <a:latin typeface="Times New Roman" pitchFamily="18" charset="0"/>
              </a:rPr>
              <a:t>&lt;</a:t>
            </a:r>
            <a:r>
              <a:rPr lang="en-GB" altLang="en-US" sz="2800" dirty="0" err="1">
                <a:solidFill>
                  <a:srgbClr val="0000CC"/>
                </a:solidFill>
                <a:latin typeface="Times New Roman" pitchFamily="18" charset="0"/>
              </a:rPr>
              <a:t>rdf:Description</a:t>
            </a:r>
            <a:r>
              <a:rPr lang="en-GB" altLang="en-US" sz="2800" dirty="0">
                <a:latin typeface="Times New Roman" pitchFamily="18" charset="0"/>
              </a:rPr>
              <a:t> </a:t>
            </a:r>
            <a:r>
              <a:rPr lang="en-GB" altLang="en-US" sz="2800" dirty="0" err="1">
                <a:solidFill>
                  <a:srgbClr val="663300"/>
                </a:solidFill>
                <a:latin typeface="Times New Roman" pitchFamily="18" charset="0"/>
              </a:rPr>
              <a:t>rdf:about</a:t>
            </a:r>
            <a:r>
              <a:rPr lang="en-GB" altLang="en-US" sz="2800" dirty="0">
                <a:latin typeface="Times New Roman" pitchFamily="18" charset="0"/>
              </a:rPr>
              <a:t>="</a:t>
            </a:r>
            <a:r>
              <a:rPr lang="en-GB" altLang="en-US" sz="2400" dirty="0">
                <a:solidFill>
                  <a:srgbClr val="FF0000"/>
                </a:solidFill>
                <a:latin typeface="Times New Roman" pitchFamily="18" charset="0"/>
              </a:rPr>
              <a:t>http://www.w3.org/Home/Lassila</a:t>
            </a:r>
            <a:r>
              <a:rPr lang="en-GB" altLang="en-US" sz="2800" dirty="0">
                <a:latin typeface="Times New Roman" pitchFamily="18" charset="0"/>
              </a:rPr>
              <a:t>"</a:t>
            </a:r>
          </a:p>
          <a:p>
            <a:pPr>
              <a:spcBef>
                <a:spcPct val="0"/>
              </a:spcBef>
              <a:buFontTx/>
              <a:buNone/>
            </a:pPr>
            <a:r>
              <a:rPr lang="en-GB" altLang="en-US" sz="2800" dirty="0">
                <a:latin typeface="Times New Roman" pitchFamily="18" charset="0"/>
              </a:rPr>
              <a:t>                               </a:t>
            </a:r>
            <a:r>
              <a:rPr lang="en-GB" altLang="en-US" sz="2800" dirty="0">
                <a:solidFill>
                  <a:srgbClr val="663300"/>
                </a:solidFill>
                <a:latin typeface="Times New Roman" pitchFamily="18" charset="0"/>
              </a:rPr>
              <a:t>s:Creator</a:t>
            </a:r>
            <a:r>
              <a:rPr lang="en-GB" altLang="en-US" sz="2800" dirty="0">
                <a:latin typeface="Times New Roman" pitchFamily="18" charset="0"/>
              </a:rPr>
              <a:t>="</a:t>
            </a:r>
            <a:r>
              <a:rPr lang="en-GB" altLang="en-US" sz="2800" dirty="0">
                <a:solidFill>
                  <a:srgbClr val="FF0000"/>
                </a:solidFill>
                <a:latin typeface="Times New Roman" pitchFamily="18" charset="0"/>
              </a:rPr>
              <a:t>Ora </a:t>
            </a:r>
            <a:r>
              <a:rPr lang="en-GB" altLang="en-US" sz="2800" dirty="0" err="1">
                <a:solidFill>
                  <a:srgbClr val="FF0000"/>
                </a:solidFill>
                <a:latin typeface="Times New Roman" pitchFamily="18" charset="0"/>
              </a:rPr>
              <a:t>Lassila</a:t>
            </a:r>
            <a:r>
              <a:rPr lang="en-GB" altLang="en-US" sz="2800" dirty="0">
                <a:latin typeface="Times New Roman" pitchFamily="18" charset="0"/>
              </a:rPr>
              <a:t>" /&gt;</a:t>
            </a:r>
          </a:p>
        </p:txBody>
      </p:sp>
      <p:sp>
        <p:nvSpPr>
          <p:cNvPr id="153604" name="Text Box 4"/>
          <p:cNvSpPr txBox="1">
            <a:spLocks noChangeArrowheads="1"/>
          </p:cNvSpPr>
          <p:nvPr/>
        </p:nvSpPr>
        <p:spPr bwMode="auto">
          <a:xfrm>
            <a:off x="228600" y="1828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endParaRPr lang="en-GB" altLang="en-US" sz="2400">
              <a:latin typeface="Times New Roman" pitchFamily="18" charset="0"/>
            </a:endParaRPr>
          </a:p>
        </p:txBody>
      </p:sp>
      <p:sp>
        <p:nvSpPr>
          <p:cNvPr id="153605" name="Text Box 5"/>
          <p:cNvSpPr txBox="1">
            <a:spLocks noChangeArrowheads="1"/>
          </p:cNvSpPr>
          <p:nvPr/>
        </p:nvSpPr>
        <p:spPr bwMode="auto">
          <a:xfrm>
            <a:off x="533400" y="18288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ts val="500"/>
              </a:spcBef>
              <a:spcAft>
                <a:spcPts val="500"/>
              </a:spcAft>
              <a:buFontTx/>
              <a:buNone/>
            </a:pPr>
            <a:r>
              <a:rPr lang="en-GB" altLang="en-US" i="1" dirty="0">
                <a:latin typeface="Times New Roman" pitchFamily="18" charset="0"/>
              </a:rPr>
              <a:t>Ora </a:t>
            </a:r>
            <a:r>
              <a:rPr lang="en-GB" altLang="en-US" i="1" dirty="0" err="1">
                <a:latin typeface="Times New Roman" pitchFamily="18" charset="0"/>
              </a:rPr>
              <a:t>Lassila</a:t>
            </a:r>
            <a:r>
              <a:rPr lang="en-GB" altLang="en-US" i="1" dirty="0">
                <a:latin typeface="Times New Roman" pitchFamily="18" charset="0"/>
              </a:rPr>
              <a:t> is the creator of the resource http://www.w3.org/Home/Lassila.</a:t>
            </a:r>
            <a:endParaRPr lang="en-GB" altLang="en-US" sz="2400" dirty="0">
              <a:latin typeface="Times New Roman" pitchFamily="18" charset="0"/>
            </a:endParaRPr>
          </a:p>
        </p:txBody>
      </p:sp>
      <p:sp>
        <p:nvSpPr>
          <p:cNvPr id="153606" name="AutoShape 6"/>
          <p:cNvSpPr>
            <a:spLocks noChangeArrowheads="1"/>
          </p:cNvSpPr>
          <p:nvPr/>
        </p:nvSpPr>
        <p:spPr bwMode="auto">
          <a:xfrm>
            <a:off x="6011864" y="5229225"/>
            <a:ext cx="1800225" cy="503238"/>
          </a:xfrm>
          <a:prstGeom prst="wedgeRoundRectCallout">
            <a:avLst>
              <a:gd name="adj1" fmla="val -61287"/>
              <a:gd name="adj2" fmla="val -179968"/>
              <a:gd name="adj3" fmla="val 16667"/>
            </a:avLst>
          </a:prstGeom>
          <a:solidFill>
            <a:srgbClr val="FFFF66"/>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400">
                <a:latin typeface="Times New Roman" pitchFamily="18" charset="0"/>
              </a:rPr>
              <a:t>Object</a:t>
            </a:r>
          </a:p>
        </p:txBody>
      </p:sp>
      <p:sp>
        <p:nvSpPr>
          <p:cNvPr id="153607" name="Rectangle 7"/>
          <p:cNvSpPr>
            <a:spLocks noChangeArrowheads="1"/>
          </p:cNvSpPr>
          <p:nvPr/>
        </p:nvSpPr>
        <p:spPr bwMode="auto">
          <a:xfrm>
            <a:off x="4656192" y="4197384"/>
            <a:ext cx="1657350" cy="358775"/>
          </a:xfrm>
          <a:prstGeom prst="rect">
            <a:avLst/>
          </a:prstGeom>
          <a:solidFill>
            <a:srgbClr val="FF99CC">
              <a:alpha val="30980"/>
            </a:srgbClr>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endParaRPr lang="en-US" altLang="en-US" sz="2400">
              <a:latin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a:xfrm>
            <a:off x="914400" y="-95250"/>
            <a:ext cx="8229600" cy="777875"/>
          </a:xfrm>
        </p:spPr>
        <p:txBody>
          <a:bodyPr/>
          <a:lstStyle/>
          <a:p>
            <a:r>
              <a:rPr lang="en-US" altLang="en-US" sz="3600"/>
              <a:t>Template/frame for RDF statement</a:t>
            </a:r>
          </a:p>
        </p:txBody>
      </p:sp>
      <p:grpSp>
        <p:nvGrpSpPr>
          <p:cNvPr id="154627" name="Group 8"/>
          <p:cNvGrpSpPr>
            <a:grpSpLocks/>
          </p:cNvGrpSpPr>
          <p:nvPr/>
        </p:nvGrpSpPr>
        <p:grpSpPr bwMode="auto">
          <a:xfrm>
            <a:off x="258764" y="1703389"/>
            <a:ext cx="8677275" cy="4370387"/>
            <a:chOff x="258763" y="1703388"/>
            <a:chExt cx="8677275" cy="4370387"/>
          </a:xfrm>
        </p:grpSpPr>
        <p:sp>
          <p:nvSpPr>
            <p:cNvPr id="3" name="Text Box 3"/>
            <p:cNvSpPr txBox="1">
              <a:spLocks noChangeArrowheads="1"/>
            </p:cNvSpPr>
            <p:nvPr/>
          </p:nvSpPr>
          <p:spPr bwMode="auto">
            <a:xfrm>
              <a:off x="258763" y="1703388"/>
              <a:ext cx="8677275" cy="4370387"/>
            </a:xfrm>
            <a:prstGeom prst="rect">
              <a:avLst/>
            </a:prstGeom>
            <a:solidFill>
              <a:schemeClr val="bg1">
                <a:lumMod val="75000"/>
              </a:schemeClr>
            </a:solidFill>
            <a:ln w="25400">
              <a:solidFill>
                <a:schemeClr val="tx1"/>
              </a:solidFill>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defRPr/>
              </a:pPr>
              <a:r>
                <a:rPr lang="en-GB" altLang="en-US" sz="2800" b="1" dirty="0">
                  <a:solidFill>
                    <a:srgbClr val="0000CC"/>
                  </a:solidFill>
                  <a:latin typeface="Courier New" panose="02070309020205020404" pitchFamily="49" charset="0"/>
                  <a:cs typeface="Courier New" panose="02070309020205020404" pitchFamily="49" charset="0"/>
                </a:rPr>
                <a:t>&lt;?xml </a:t>
              </a:r>
              <a:r>
                <a:rPr lang="en-GB" altLang="en-US" sz="2800" b="1" dirty="0">
                  <a:solidFill>
                    <a:srgbClr val="663300"/>
                  </a:solidFill>
                  <a:latin typeface="Courier New" pitchFamily="49" charset="0"/>
                  <a:cs typeface="Courier New" panose="02070309020205020404" pitchFamily="49" charset="0"/>
                </a:rPr>
                <a:t>version</a:t>
              </a:r>
              <a:r>
                <a:rPr lang="en-GB" altLang="en-US" sz="2800" b="1" dirty="0">
                  <a:solidFill>
                    <a:srgbClr val="0000CC"/>
                  </a:solidFill>
                  <a:latin typeface="Courier New" pitchFamily="49" charset="0"/>
                  <a:cs typeface="Courier New" panose="02070309020205020404" pitchFamily="49" charset="0"/>
                </a:rPr>
                <a:t>="</a:t>
              </a:r>
              <a:r>
                <a:rPr lang="en-GB" altLang="en-US" sz="2800" b="1" dirty="0">
                  <a:solidFill>
                    <a:srgbClr val="FF0000"/>
                  </a:solidFill>
                  <a:latin typeface="Courier New" pitchFamily="49" charset="0"/>
                  <a:cs typeface="Courier New" panose="02070309020205020404" pitchFamily="49" charset="0"/>
                </a:rPr>
                <a:t>1.0</a:t>
              </a:r>
              <a:r>
                <a:rPr lang="en-GB" altLang="en-US" sz="2800" b="1" dirty="0">
                  <a:solidFill>
                    <a:srgbClr val="0000CC"/>
                  </a:solidFill>
                  <a:latin typeface="Courier New" pitchFamily="49" charset="0"/>
                  <a:cs typeface="Courier New" panose="02070309020205020404" pitchFamily="49" charset="0"/>
                </a:rPr>
                <a:t>"?&gt;</a:t>
              </a:r>
            </a:p>
            <a:p>
              <a:pPr>
                <a:spcBef>
                  <a:spcPct val="0"/>
                </a:spcBef>
                <a:buFontTx/>
                <a:buNone/>
                <a:defRPr/>
              </a:pPr>
              <a:r>
                <a:rPr lang="en-GB" altLang="en-US" sz="2800" b="1" dirty="0">
                  <a:solidFill>
                    <a:srgbClr val="0000CC"/>
                  </a:solidFill>
                  <a:latin typeface="Courier New" pitchFamily="49" charset="0"/>
                  <a:cs typeface="Courier New" panose="02070309020205020404" pitchFamily="49" charset="0"/>
                </a:rPr>
                <a:t>  &lt;</a:t>
              </a:r>
              <a:r>
                <a:rPr lang="en-GB" altLang="en-US" sz="2800" b="1" dirty="0" err="1">
                  <a:solidFill>
                    <a:srgbClr val="0000CC"/>
                  </a:solidFill>
                  <a:latin typeface="Courier New" pitchFamily="49" charset="0"/>
                  <a:cs typeface="Courier New" panose="02070309020205020404" pitchFamily="49" charset="0"/>
                </a:rPr>
                <a:t>rdf:RDF</a:t>
              </a:r>
              <a:endParaRPr lang="en-GB" altLang="en-US" sz="2800" b="1" dirty="0">
                <a:solidFill>
                  <a:srgbClr val="0000CC"/>
                </a:solidFill>
                <a:latin typeface="Courier New" pitchFamily="49" charset="0"/>
                <a:cs typeface="Courier New" panose="02070309020205020404" pitchFamily="49" charset="0"/>
              </a:endParaRPr>
            </a:p>
            <a:p>
              <a:pPr>
                <a:spcBef>
                  <a:spcPct val="0"/>
                </a:spcBef>
                <a:buFontTx/>
                <a:buNone/>
                <a:defRPr/>
              </a:pPr>
              <a:endParaRPr lang="en-GB" altLang="en-US" sz="1400" b="1" dirty="0">
                <a:solidFill>
                  <a:srgbClr val="0000CC"/>
                </a:solidFill>
                <a:latin typeface="Courier New" pitchFamily="49" charset="0"/>
                <a:cs typeface="Courier New" panose="02070309020205020404" pitchFamily="49" charset="0"/>
              </a:endParaRPr>
            </a:p>
            <a:p>
              <a:pPr>
                <a:spcBef>
                  <a:spcPct val="0"/>
                </a:spcBef>
                <a:buFontTx/>
                <a:buNone/>
                <a:defRPr/>
              </a:pPr>
              <a:r>
                <a:rPr lang="en-GB" altLang="en-US" sz="2000" b="1" dirty="0" err="1">
                  <a:solidFill>
                    <a:srgbClr val="0000CC"/>
                  </a:solidFill>
                  <a:latin typeface="Courier New" pitchFamily="49" charset="0"/>
                  <a:cs typeface="Courier New" panose="02070309020205020404" pitchFamily="49" charset="0"/>
                </a:rPr>
                <a:t>xmlns:</a:t>
              </a:r>
              <a:r>
                <a:rPr lang="en-GB" altLang="en-US" sz="2000" b="1" dirty="0" err="1">
                  <a:solidFill>
                    <a:srgbClr val="663300"/>
                  </a:solidFill>
                  <a:latin typeface="Courier New" pitchFamily="49" charset="0"/>
                  <a:cs typeface="Courier New" panose="02070309020205020404" pitchFamily="49" charset="0"/>
                </a:rPr>
                <a:t>rdf</a:t>
              </a:r>
              <a:r>
                <a:rPr lang="en-GB" altLang="en-US" sz="2000" b="1" dirty="0">
                  <a:solidFill>
                    <a:srgbClr val="0000CC"/>
                  </a:solidFill>
                  <a:latin typeface="Courier New" pitchFamily="49" charset="0"/>
                  <a:cs typeface="Courier New" panose="02070309020205020404" pitchFamily="49" charset="0"/>
                </a:rPr>
                <a:t>="</a:t>
              </a:r>
              <a:r>
                <a:rPr lang="en-GB" altLang="en-US" sz="2000" b="1" dirty="0">
                  <a:solidFill>
                    <a:srgbClr val="FF0000"/>
                  </a:solidFill>
                  <a:latin typeface="Courier New" pitchFamily="49" charset="0"/>
                  <a:cs typeface="Courier New" panose="02070309020205020404" pitchFamily="49" charset="0"/>
                </a:rPr>
                <a:t>http://www.w3.org/1999/02/22-rdf-syntax-ns#</a:t>
              </a:r>
              <a:r>
                <a:rPr lang="en-GB" altLang="en-US" sz="2000" b="1" dirty="0">
                  <a:solidFill>
                    <a:srgbClr val="0000CC"/>
                  </a:solidFill>
                  <a:latin typeface="Courier New" pitchFamily="49" charset="0"/>
                  <a:cs typeface="Courier New" panose="02070309020205020404" pitchFamily="49" charset="0"/>
                </a:rPr>
                <a:t>"</a:t>
              </a:r>
              <a:endParaRPr lang="en-GB" altLang="en-US" sz="1400" b="1" dirty="0">
                <a:solidFill>
                  <a:srgbClr val="0000CC"/>
                </a:solidFill>
                <a:latin typeface="Courier New" pitchFamily="49" charset="0"/>
                <a:cs typeface="Courier New" panose="02070309020205020404" pitchFamily="49" charset="0"/>
              </a:endParaRPr>
            </a:p>
            <a:p>
              <a:pPr>
                <a:spcBef>
                  <a:spcPct val="0"/>
                </a:spcBef>
                <a:buFontTx/>
                <a:buNone/>
                <a:defRPr/>
              </a:pPr>
              <a:r>
                <a:rPr lang="en-GB" altLang="en-US" sz="2000" b="1" dirty="0" err="1">
                  <a:solidFill>
                    <a:srgbClr val="0000CC"/>
                  </a:solidFill>
                  <a:latin typeface="Courier New" pitchFamily="49" charset="0"/>
                  <a:cs typeface="Courier New" panose="02070309020205020404" pitchFamily="49" charset="0"/>
                </a:rPr>
                <a:t>xmlns</a:t>
              </a:r>
              <a:r>
                <a:rPr lang="en-GB" altLang="en-US" sz="2000" b="1" dirty="0">
                  <a:solidFill>
                    <a:srgbClr val="0000CC"/>
                  </a:solidFill>
                  <a:latin typeface="Courier New" pitchFamily="49" charset="0"/>
                  <a:cs typeface="Courier New" panose="02070309020205020404" pitchFamily="49" charset="0"/>
                </a:rPr>
                <a:t>:</a:t>
              </a:r>
              <a:r>
                <a:rPr lang="en-GB" altLang="en-US" sz="2000" b="1" dirty="0">
                  <a:solidFill>
                    <a:srgbClr val="663300"/>
                  </a:solidFill>
                  <a:latin typeface="Courier New" pitchFamily="49" charset="0"/>
                  <a:cs typeface="Courier New" panose="02070309020205020404" pitchFamily="49" charset="0"/>
                </a:rPr>
                <a:t>      =</a:t>
              </a:r>
              <a:r>
                <a:rPr lang="en-GB" altLang="en-US" sz="2000" b="1" dirty="0">
                  <a:solidFill>
                    <a:srgbClr val="0000CC"/>
                  </a:solidFill>
                  <a:latin typeface="Courier New" pitchFamily="49" charset="0"/>
                  <a:cs typeface="Courier New" panose="02070309020205020404" pitchFamily="49" charset="0"/>
                </a:rPr>
                <a:t> "         " </a:t>
              </a:r>
              <a:r>
                <a:rPr lang="en-GB" altLang="en-US" sz="2800" b="1" dirty="0">
                  <a:solidFill>
                    <a:srgbClr val="0000CC"/>
                  </a:solidFill>
                  <a:latin typeface="Courier New" pitchFamily="49" charset="0"/>
                  <a:cs typeface="Courier New" panose="02070309020205020404" pitchFamily="49" charset="0"/>
                </a:rPr>
                <a:t>&gt;</a:t>
              </a:r>
            </a:p>
            <a:p>
              <a:pPr>
                <a:spcBef>
                  <a:spcPct val="0"/>
                </a:spcBef>
                <a:buFontTx/>
                <a:buNone/>
                <a:defRPr/>
              </a:pPr>
              <a:endParaRPr lang="en-GB" altLang="en-US" sz="2800" b="1" dirty="0">
                <a:solidFill>
                  <a:srgbClr val="0000CC"/>
                </a:solidFill>
                <a:latin typeface="Courier New" pitchFamily="49" charset="0"/>
                <a:cs typeface="Courier New" panose="02070309020205020404" pitchFamily="49" charset="0"/>
              </a:endParaRPr>
            </a:p>
            <a:p>
              <a:pPr>
                <a:spcBef>
                  <a:spcPct val="0"/>
                </a:spcBef>
                <a:buFontTx/>
                <a:buNone/>
                <a:defRPr/>
              </a:pPr>
              <a:r>
                <a:rPr lang="en-GB" altLang="en-US" sz="2800" b="1" dirty="0">
                  <a:solidFill>
                    <a:srgbClr val="0000CC"/>
                  </a:solidFill>
                  <a:latin typeface="Courier New" pitchFamily="49" charset="0"/>
                  <a:cs typeface="Courier New" panose="02070309020205020404" pitchFamily="49" charset="0"/>
                </a:rPr>
                <a:t>&lt;</a:t>
              </a:r>
              <a:r>
                <a:rPr lang="en-GB" altLang="en-US" sz="2800" b="1" dirty="0" err="1">
                  <a:solidFill>
                    <a:srgbClr val="0000CC"/>
                  </a:solidFill>
                  <a:latin typeface="Courier New" pitchFamily="49" charset="0"/>
                  <a:cs typeface="Courier New" panose="02070309020205020404" pitchFamily="49" charset="0"/>
                </a:rPr>
                <a:t>rdf:Description</a:t>
              </a:r>
              <a:r>
                <a:rPr lang="en-GB" altLang="en-US" sz="2800" b="1" dirty="0">
                  <a:solidFill>
                    <a:srgbClr val="0000CC"/>
                  </a:solidFill>
                  <a:latin typeface="Courier New" pitchFamily="49" charset="0"/>
                  <a:cs typeface="Courier New" panose="02070309020205020404" pitchFamily="49" charset="0"/>
                </a:rPr>
                <a:t> </a:t>
              </a:r>
              <a:r>
                <a:rPr lang="en-GB" altLang="en-US" sz="2000" b="1" dirty="0" err="1">
                  <a:solidFill>
                    <a:srgbClr val="0000CC"/>
                  </a:solidFill>
                  <a:latin typeface="Courier New" pitchFamily="49" charset="0"/>
                  <a:cs typeface="Courier New" panose="02070309020205020404" pitchFamily="49" charset="0"/>
                </a:rPr>
                <a:t>rdf:</a:t>
              </a:r>
              <a:r>
                <a:rPr lang="en-GB" altLang="en-US" sz="2000" b="1" dirty="0" err="1">
                  <a:solidFill>
                    <a:srgbClr val="663300"/>
                  </a:solidFill>
                  <a:latin typeface="Courier New" pitchFamily="49" charset="0"/>
                  <a:cs typeface="Courier New" panose="02070309020205020404" pitchFamily="49" charset="0"/>
                </a:rPr>
                <a:t>about</a:t>
              </a:r>
              <a:r>
                <a:rPr lang="en-GB" altLang="en-US" sz="2000" dirty="0">
                  <a:latin typeface="Courier New" panose="02070309020205020404" pitchFamily="49" charset="0"/>
                  <a:cs typeface="Courier New" panose="02070309020205020404" pitchFamily="49" charset="0"/>
                </a:rPr>
                <a:t>=</a:t>
              </a:r>
              <a:r>
                <a:rPr lang="en-GB" altLang="en-US" sz="2000" b="1" dirty="0">
                  <a:solidFill>
                    <a:srgbClr val="0000CC"/>
                  </a:solidFill>
                  <a:latin typeface="Courier New" pitchFamily="49" charset="0"/>
                  <a:cs typeface="Courier New" panose="02070309020205020404" pitchFamily="49" charset="0"/>
                </a:rPr>
                <a:t> "</a:t>
              </a:r>
              <a:r>
                <a:rPr lang="en-GB" altLang="en-US" sz="2000" dirty="0">
                  <a:latin typeface="Courier New" panose="02070309020205020404" pitchFamily="49" charset="0"/>
                  <a:cs typeface="Courier New" panose="02070309020205020404" pitchFamily="49" charset="0"/>
                </a:rPr>
                <a:t> </a:t>
              </a:r>
              <a:r>
                <a:rPr lang="en-GB" altLang="en-US" sz="2000" b="1" dirty="0">
                  <a:solidFill>
                    <a:srgbClr val="0000CC"/>
                  </a:solidFill>
                  <a:latin typeface="Courier New" pitchFamily="49" charset="0"/>
                  <a:cs typeface="Courier New" panose="02070309020205020404" pitchFamily="49" charset="0"/>
                </a:rPr>
                <a:t>“        "</a:t>
              </a:r>
            </a:p>
            <a:p>
              <a:pPr>
                <a:spcBef>
                  <a:spcPct val="0"/>
                </a:spcBef>
                <a:buFontTx/>
                <a:buNone/>
                <a:defRPr/>
              </a:pPr>
              <a:endParaRPr lang="en-GB" altLang="en-US" sz="2000" dirty="0">
                <a:latin typeface="Courier New" panose="02070309020205020404" pitchFamily="49" charset="0"/>
                <a:cs typeface="Courier New" panose="02070309020205020404" pitchFamily="49" charset="0"/>
              </a:endParaRPr>
            </a:p>
            <a:p>
              <a:pPr>
                <a:spcBef>
                  <a:spcPct val="0"/>
                </a:spcBef>
                <a:buFontTx/>
                <a:buNone/>
                <a:defRPr/>
              </a:pPr>
              <a:r>
                <a:rPr lang="en-GB" altLang="en-US" sz="2000" dirty="0">
                  <a:solidFill>
                    <a:srgbClr val="663300"/>
                  </a:solidFill>
                  <a:latin typeface="Courier New" panose="02070309020205020404" pitchFamily="49" charset="0"/>
                  <a:cs typeface="Courier New" panose="02070309020205020404" pitchFamily="49" charset="0"/>
                </a:rPr>
                <a:t>                     :     </a:t>
              </a:r>
              <a:r>
                <a:rPr lang="en-GB" altLang="en-US" sz="2000" b="1" dirty="0">
                  <a:solidFill>
                    <a:srgbClr val="663300"/>
                  </a:solidFill>
                  <a:latin typeface="Courier New" pitchFamily="49" charset="0"/>
                  <a:cs typeface="Courier New" panose="02070309020205020404" pitchFamily="49" charset="0"/>
                </a:rPr>
                <a:t>   </a:t>
              </a:r>
              <a:r>
                <a:rPr lang="en-GB" altLang="en-US" sz="2000" dirty="0">
                  <a:latin typeface="Courier New" panose="02070309020205020404" pitchFamily="49" charset="0"/>
                  <a:cs typeface="Courier New" panose="02070309020205020404" pitchFamily="49" charset="0"/>
                </a:rPr>
                <a:t>= </a:t>
              </a:r>
              <a:r>
                <a:rPr lang="en-GB" altLang="en-US" sz="2000" b="1" dirty="0">
                  <a:solidFill>
                    <a:srgbClr val="0000CC"/>
                  </a:solidFill>
                  <a:latin typeface="Courier New" pitchFamily="49" charset="0"/>
                  <a:cs typeface="Courier New" panose="02070309020205020404" pitchFamily="49" charset="0"/>
                </a:rPr>
                <a:t>"         "</a:t>
              </a:r>
              <a:r>
                <a:rPr lang="en-GB" altLang="en-US" sz="2000" dirty="0">
                  <a:solidFill>
                    <a:srgbClr val="FF0000"/>
                  </a:solidFill>
                  <a:latin typeface="Courier New" panose="02070309020205020404" pitchFamily="49" charset="0"/>
                  <a:cs typeface="Courier New" panose="02070309020205020404" pitchFamily="49" charset="0"/>
                </a:rPr>
                <a:t> </a:t>
              </a:r>
              <a:r>
                <a:rPr lang="en-GB" altLang="en-US" sz="2800" b="1" dirty="0">
                  <a:solidFill>
                    <a:srgbClr val="0000CC"/>
                  </a:solidFill>
                  <a:latin typeface="Courier New" pitchFamily="49" charset="0"/>
                  <a:cs typeface="Courier New" panose="02070309020205020404" pitchFamily="49" charset="0"/>
                </a:rPr>
                <a:t>/&gt;</a:t>
              </a:r>
            </a:p>
            <a:p>
              <a:pPr>
                <a:spcBef>
                  <a:spcPct val="0"/>
                </a:spcBef>
                <a:buFontTx/>
                <a:buNone/>
                <a:defRPr/>
              </a:pPr>
              <a:endParaRPr lang="en-GB" altLang="en-US" sz="2800" b="1" dirty="0">
                <a:solidFill>
                  <a:srgbClr val="0000CC"/>
                </a:solidFill>
                <a:latin typeface="Courier New" pitchFamily="49" charset="0"/>
                <a:cs typeface="Courier New" panose="02070309020205020404" pitchFamily="49" charset="0"/>
              </a:endParaRPr>
            </a:p>
            <a:p>
              <a:pPr>
                <a:spcBef>
                  <a:spcPct val="0"/>
                </a:spcBef>
                <a:buFontTx/>
                <a:buNone/>
                <a:defRPr/>
              </a:pPr>
              <a:r>
                <a:rPr lang="en-GB" altLang="en-US" sz="2800" b="1" dirty="0">
                  <a:solidFill>
                    <a:srgbClr val="0000CC"/>
                  </a:solidFill>
                  <a:latin typeface="Courier New" pitchFamily="49" charset="0"/>
                  <a:cs typeface="Courier New" panose="02070309020205020404" pitchFamily="49" charset="0"/>
                </a:rPr>
                <a:t>&lt;/</a:t>
              </a:r>
              <a:r>
                <a:rPr lang="en-GB" altLang="en-US" sz="2800" b="1" dirty="0" err="1">
                  <a:solidFill>
                    <a:srgbClr val="0000CC"/>
                  </a:solidFill>
                  <a:latin typeface="Courier New" pitchFamily="49" charset="0"/>
                  <a:cs typeface="Courier New" panose="02070309020205020404" pitchFamily="49" charset="0"/>
                </a:rPr>
                <a:t>rdf:RDF</a:t>
              </a:r>
              <a:r>
                <a:rPr lang="en-GB" altLang="en-US" sz="2800" b="1" dirty="0">
                  <a:solidFill>
                    <a:srgbClr val="0000CC"/>
                  </a:solidFill>
                  <a:latin typeface="Courier New" pitchFamily="49" charset="0"/>
                  <a:cs typeface="Courier New" panose="02070309020205020404" pitchFamily="49" charset="0"/>
                </a:rPr>
                <a:t>&gt;</a:t>
              </a:r>
            </a:p>
          </p:txBody>
        </p:sp>
        <p:sp>
          <p:nvSpPr>
            <p:cNvPr id="5" name="Rectangle 4"/>
            <p:cNvSpPr/>
            <p:nvPr/>
          </p:nvSpPr>
          <p:spPr bwMode="auto">
            <a:xfrm>
              <a:off x="2632348" y="3241606"/>
              <a:ext cx="1363588" cy="237255"/>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6" name="Rectangle 5"/>
            <p:cNvSpPr/>
            <p:nvPr/>
          </p:nvSpPr>
          <p:spPr bwMode="auto">
            <a:xfrm>
              <a:off x="1303200" y="3248638"/>
              <a:ext cx="756084" cy="237255"/>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49" name="TextBox 8"/>
            <p:cNvSpPr txBox="1">
              <a:spLocks noChangeArrowheads="1"/>
            </p:cNvSpPr>
            <p:nvPr/>
          </p:nvSpPr>
          <p:spPr bwMode="auto">
            <a:xfrm>
              <a:off x="2600325" y="3198813"/>
              <a:ext cx="14668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Ontology (URI)</a:t>
              </a:r>
            </a:p>
          </p:txBody>
        </p:sp>
        <p:grpSp>
          <p:nvGrpSpPr>
            <p:cNvPr id="154650" name="Group 17"/>
            <p:cNvGrpSpPr>
              <a:grpSpLocks/>
            </p:cNvGrpSpPr>
            <p:nvPr/>
          </p:nvGrpSpPr>
          <p:grpSpPr bwMode="auto">
            <a:xfrm>
              <a:off x="5473700" y="4780645"/>
              <a:ext cx="1212850" cy="308053"/>
              <a:chOff x="5477197" y="4073593"/>
              <a:chExt cx="1211580" cy="307777"/>
            </a:xfrm>
          </p:grpSpPr>
          <p:sp>
            <p:nvSpPr>
              <p:cNvPr id="8" name="Rectangle 7"/>
              <p:cNvSpPr/>
              <p:nvPr/>
            </p:nvSpPr>
            <p:spPr bwMode="auto">
              <a:xfrm>
                <a:off x="5477197" y="4097947"/>
                <a:ext cx="1211580"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70" name="TextBox 9"/>
              <p:cNvSpPr txBox="1">
                <a:spLocks noChangeArrowheads="1"/>
              </p:cNvSpPr>
              <p:nvPr/>
            </p:nvSpPr>
            <p:spPr bwMode="auto">
              <a:xfrm>
                <a:off x="5501982" y="4073593"/>
                <a:ext cx="1097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Value</a:t>
                </a:r>
              </a:p>
            </p:txBody>
          </p:sp>
        </p:grpSp>
        <p:grpSp>
          <p:nvGrpSpPr>
            <p:cNvPr id="154651" name="Group 20"/>
            <p:cNvGrpSpPr>
              <a:grpSpLocks/>
            </p:cNvGrpSpPr>
            <p:nvPr/>
          </p:nvGrpSpPr>
          <p:grpSpPr bwMode="auto">
            <a:xfrm>
              <a:off x="3705225" y="4775952"/>
              <a:ext cx="1058863" cy="308053"/>
              <a:chOff x="3918600" y="5522770"/>
              <a:chExt cx="1059200" cy="307777"/>
            </a:xfrm>
          </p:grpSpPr>
          <p:sp>
            <p:nvSpPr>
              <p:cNvPr id="11" name="Rectangle 10"/>
              <p:cNvSpPr/>
              <p:nvPr/>
            </p:nvSpPr>
            <p:spPr bwMode="auto">
              <a:xfrm>
                <a:off x="3918600" y="5558138"/>
                <a:ext cx="1059200"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66" name="TextBox 12"/>
              <p:cNvSpPr txBox="1">
                <a:spLocks noChangeArrowheads="1"/>
              </p:cNvSpPr>
              <p:nvPr/>
            </p:nvSpPr>
            <p:spPr bwMode="auto">
              <a:xfrm>
                <a:off x="3963576" y="5522770"/>
                <a:ext cx="1014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Predicate</a:t>
                </a:r>
              </a:p>
            </p:txBody>
          </p:sp>
        </p:grpSp>
        <p:sp>
          <p:nvSpPr>
            <p:cNvPr id="154652" name="TextBox 13"/>
            <p:cNvSpPr txBox="1">
              <a:spLocks noChangeArrowheads="1"/>
            </p:cNvSpPr>
            <p:nvPr/>
          </p:nvSpPr>
          <p:spPr bwMode="auto">
            <a:xfrm>
              <a:off x="1335088" y="3205163"/>
              <a:ext cx="677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i="1"/>
                <a:t>prefix</a:t>
              </a:r>
            </a:p>
          </p:txBody>
        </p:sp>
        <p:grpSp>
          <p:nvGrpSpPr>
            <p:cNvPr id="154653" name="Group 18"/>
            <p:cNvGrpSpPr>
              <a:grpSpLocks/>
            </p:cNvGrpSpPr>
            <p:nvPr/>
          </p:nvGrpSpPr>
          <p:grpSpPr bwMode="auto">
            <a:xfrm>
              <a:off x="5868988" y="4066339"/>
              <a:ext cx="1322387" cy="308052"/>
              <a:chOff x="4977800" y="3743163"/>
              <a:chExt cx="1322392" cy="307777"/>
            </a:xfrm>
          </p:grpSpPr>
          <p:sp>
            <p:nvSpPr>
              <p:cNvPr id="7" name="Rectangle 6"/>
              <p:cNvSpPr/>
              <p:nvPr/>
            </p:nvSpPr>
            <p:spPr bwMode="auto">
              <a:xfrm>
                <a:off x="4977800" y="3778530"/>
                <a:ext cx="1322392" cy="237043"/>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62" name="TextBox 14"/>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Subject (URI)</a:t>
                </a:r>
              </a:p>
            </p:txBody>
          </p:sp>
        </p:grpSp>
        <p:grpSp>
          <p:nvGrpSpPr>
            <p:cNvPr id="154654" name="Group 19"/>
            <p:cNvGrpSpPr>
              <a:grpSpLocks/>
            </p:cNvGrpSpPr>
            <p:nvPr/>
          </p:nvGrpSpPr>
          <p:grpSpPr bwMode="auto">
            <a:xfrm>
              <a:off x="2754313" y="4772778"/>
              <a:ext cx="757237" cy="308053"/>
              <a:chOff x="2495957" y="4565575"/>
              <a:chExt cx="756084" cy="307777"/>
            </a:xfrm>
          </p:grpSpPr>
          <p:sp>
            <p:nvSpPr>
              <p:cNvPr id="16" name="Rectangle 15"/>
              <p:cNvSpPr/>
              <p:nvPr/>
            </p:nvSpPr>
            <p:spPr bwMode="auto">
              <a:xfrm>
                <a:off x="2495957" y="4600943"/>
                <a:ext cx="756084"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58" name="TextBox 16"/>
              <p:cNvSpPr txBox="1">
                <a:spLocks noChangeArrowheads="1"/>
              </p:cNvSpPr>
              <p:nvPr/>
            </p:nvSpPr>
            <p:spPr bwMode="auto">
              <a:xfrm>
                <a:off x="2528523" y="4565575"/>
                <a:ext cx="6777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i="1"/>
                  <a:t>prefix</a:t>
                </a:r>
              </a:p>
            </p:txBody>
          </p:sp>
        </p:grpSp>
      </p:grpSp>
      <p:grpSp>
        <p:nvGrpSpPr>
          <p:cNvPr id="154628" name="Group 42"/>
          <p:cNvGrpSpPr>
            <a:grpSpLocks/>
          </p:cNvGrpSpPr>
          <p:nvPr/>
        </p:nvGrpSpPr>
        <p:grpSpPr bwMode="auto">
          <a:xfrm>
            <a:off x="1662149" y="727077"/>
            <a:ext cx="4879976" cy="474787"/>
            <a:chOff x="1662048" y="727076"/>
            <a:chExt cx="4879791" cy="474786"/>
          </a:xfrm>
        </p:grpSpPr>
        <p:grpSp>
          <p:nvGrpSpPr>
            <p:cNvPr id="154629" name="Group 44"/>
            <p:cNvGrpSpPr>
              <a:grpSpLocks/>
            </p:cNvGrpSpPr>
            <p:nvPr/>
          </p:nvGrpSpPr>
          <p:grpSpPr bwMode="auto">
            <a:xfrm>
              <a:off x="3473202" y="727076"/>
              <a:ext cx="3068637" cy="446918"/>
              <a:chOff x="5713413" y="1198563"/>
              <a:chExt cx="3068637" cy="446918"/>
            </a:xfrm>
          </p:grpSpPr>
          <p:grpSp>
            <p:nvGrpSpPr>
              <p:cNvPr id="154635" name="Group 42"/>
              <p:cNvGrpSpPr>
                <a:grpSpLocks/>
              </p:cNvGrpSpPr>
              <p:nvPr/>
            </p:nvGrpSpPr>
            <p:grpSpPr bwMode="auto">
              <a:xfrm>
                <a:off x="7459663" y="1337428"/>
                <a:ext cx="1322387" cy="308053"/>
                <a:chOff x="4977800" y="3743163"/>
                <a:chExt cx="1322392" cy="307777"/>
              </a:xfrm>
            </p:grpSpPr>
            <p:sp>
              <p:nvSpPr>
                <p:cNvPr id="52" name="Rectangle 51"/>
                <p:cNvSpPr/>
                <p:nvPr/>
              </p:nvSpPr>
              <p:spPr bwMode="auto">
                <a:xfrm>
                  <a:off x="4977800" y="3778531"/>
                  <a:ext cx="1322392"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4641" name="TextBox 44"/>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Value</a:t>
                  </a:r>
                </a:p>
              </p:txBody>
            </p:sp>
          </p:grpSp>
          <p:cxnSp>
            <p:nvCxnSpPr>
              <p:cNvPr id="154636" name="Straight Arrow Connector 45"/>
              <p:cNvCxnSpPr>
                <a:cxnSpLocks noChangeShapeType="1"/>
              </p:cNvCxnSpPr>
              <p:nvPr/>
            </p:nvCxnSpPr>
            <p:spPr bwMode="auto">
              <a:xfrm>
                <a:off x="5713413" y="1506538"/>
                <a:ext cx="1746250" cy="0"/>
              </a:xfrm>
              <a:prstGeom prst="straightConnector1">
                <a:avLst/>
              </a:prstGeom>
              <a:noFill/>
              <a:ln w="3175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154637" name="TextBox 46"/>
              <p:cNvSpPr txBox="1">
                <a:spLocks noChangeArrowheads="1"/>
              </p:cNvSpPr>
              <p:nvPr/>
            </p:nvSpPr>
            <p:spPr bwMode="auto">
              <a:xfrm>
                <a:off x="5913438" y="1198563"/>
                <a:ext cx="132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Predicate</a:t>
                </a:r>
              </a:p>
            </p:txBody>
          </p:sp>
        </p:grpSp>
        <p:grpSp>
          <p:nvGrpSpPr>
            <p:cNvPr id="154630" name="Group 45"/>
            <p:cNvGrpSpPr>
              <a:grpSpLocks/>
            </p:cNvGrpSpPr>
            <p:nvPr/>
          </p:nvGrpSpPr>
          <p:grpSpPr bwMode="auto">
            <a:xfrm>
              <a:off x="1662048" y="868238"/>
              <a:ext cx="1828731" cy="333624"/>
              <a:chOff x="6164559" y="1479127"/>
              <a:chExt cx="1828731" cy="333624"/>
            </a:xfrm>
          </p:grpSpPr>
          <p:sp>
            <p:nvSpPr>
              <p:cNvPr id="47" name="Oval 46"/>
              <p:cNvSpPr/>
              <p:nvPr/>
            </p:nvSpPr>
            <p:spPr bwMode="auto">
              <a:xfrm>
                <a:off x="6164559" y="1479127"/>
                <a:ext cx="1828731" cy="333624"/>
              </a:xfrm>
              <a:prstGeom prst="ellipse">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sp>
            <p:nvSpPr>
              <p:cNvPr id="154634" name="TextBox 41"/>
              <p:cNvSpPr txBox="1">
                <a:spLocks noChangeArrowheads="1"/>
              </p:cNvSpPr>
              <p:nvPr/>
            </p:nvSpPr>
            <p:spPr bwMode="auto">
              <a:xfrm>
                <a:off x="6541839" y="1493540"/>
                <a:ext cx="1322387" cy="30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Subject</a:t>
                </a:r>
              </a:p>
            </p:txBody>
          </p:sp>
        </p:gr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68313" y="93663"/>
            <a:ext cx="7772400" cy="360362"/>
          </a:xfrm>
        </p:spPr>
        <p:txBody>
          <a:bodyPr/>
          <a:lstStyle/>
          <a:p>
            <a:pPr eaLnBrk="1" hangingPunct="1"/>
            <a:r>
              <a:rPr lang="en-US" altLang="en-US" sz="4000"/>
              <a:t>RDF  N3 syntax</a:t>
            </a:r>
          </a:p>
        </p:txBody>
      </p:sp>
      <p:sp>
        <p:nvSpPr>
          <p:cNvPr id="155651" name="Rectangle 3"/>
          <p:cNvSpPr>
            <a:spLocks noGrp="1" noChangeArrowheads="1"/>
          </p:cNvSpPr>
          <p:nvPr>
            <p:ph type="body" idx="1"/>
          </p:nvPr>
        </p:nvSpPr>
        <p:spPr>
          <a:xfrm>
            <a:off x="276225" y="1079500"/>
            <a:ext cx="7772400" cy="2305050"/>
          </a:xfrm>
        </p:spPr>
        <p:txBody>
          <a:bodyPr/>
          <a:lstStyle/>
          <a:p>
            <a:pPr eaLnBrk="1" hangingPunct="1"/>
            <a:r>
              <a:rPr lang="en-US" altLang="en-US" sz="2400" b="1"/>
              <a:t>Notation3</a:t>
            </a:r>
            <a:r>
              <a:rPr lang="en-US" altLang="en-US" sz="2400"/>
              <a:t>, or </a:t>
            </a:r>
            <a:r>
              <a:rPr lang="en-US" altLang="en-US" sz="2400" b="1"/>
              <a:t>N3</a:t>
            </a:r>
            <a:r>
              <a:rPr lang="en-US" altLang="en-US" sz="2400"/>
              <a:t> as it is more commonly known, is a shorthand </a:t>
            </a:r>
            <a:r>
              <a:rPr lang="en-US" altLang="en-US" sz="2400" b="1">
                <a:solidFill>
                  <a:srgbClr val="663300"/>
                </a:solidFill>
              </a:rPr>
              <a:t>non-XML</a:t>
            </a:r>
            <a:r>
              <a:rPr lang="en-US" altLang="en-US" sz="2400"/>
              <a:t> serialization of RDF models, designed with human-readability in mind: N3 is much more compact and readable than XML RDF notation. The format is being developed by Tim Berners-Lee and others from the Semantic Web community.</a:t>
            </a:r>
          </a:p>
        </p:txBody>
      </p:sp>
      <p:pic>
        <p:nvPicPr>
          <p:cNvPr id="155652" name="Picture 4"/>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107950" y="3500438"/>
            <a:ext cx="6769100" cy="1397000"/>
          </a:xfrm>
          <a:prstGeom prst="rect">
            <a:avLst/>
          </a:prstGeom>
          <a:solidFill>
            <a:srgbClr val="C0C0C0"/>
          </a:solidFill>
          <a:ln w="9525">
            <a:solidFill>
              <a:schemeClr val="tx1"/>
            </a:solidFill>
            <a:miter lim="800000"/>
            <a:headEnd/>
            <a:tailEnd/>
          </a:ln>
        </p:spPr>
      </p:pic>
      <p:pic>
        <p:nvPicPr>
          <p:cNvPr id="155653" name="Picture 5"/>
          <p:cNvPicPr>
            <a:picLocks noChangeAspect="1" noChangeArrowheads="1"/>
          </p:cNvPicPr>
          <p:nvPr/>
        </p:nvPicPr>
        <p:blipFill>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323852" y="5345113"/>
            <a:ext cx="6048375" cy="1206500"/>
          </a:xfrm>
          <a:prstGeom prst="rect">
            <a:avLst/>
          </a:prstGeom>
          <a:solidFill>
            <a:srgbClr val="C0C0C0"/>
          </a:solidFill>
          <a:ln w="9525">
            <a:solidFill>
              <a:schemeClr val="tx1"/>
            </a:solidFill>
            <a:miter lim="800000"/>
            <a:headEnd/>
            <a:tailEnd/>
          </a:ln>
        </p:spPr>
      </p:pic>
      <p:sp>
        <p:nvSpPr>
          <p:cNvPr id="155654" name="Text Box 6"/>
          <p:cNvSpPr txBox="1">
            <a:spLocks noChangeArrowheads="1"/>
          </p:cNvSpPr>
          <p:nvPr/>
        </p:nvSpPr>
        <p:spPr bwMode="auto">
          <a:xfrm>
            <a:off x="6840538" y="3573466"/>
            <a:ext cx="23034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400">
                <a:latin typeface="Times New Roman" pitchFamily="18" charset="0"/>
              </a:rPr>
              <a:t>RDF sample in XML notation</a:t>
            </a:r>
          </a:p>
        </p:txBody>
      </p:sp>
      <p:sp>
        <p:nvSpPr>
          <p:cNvPr id="155655" name="Text Box 7"/>
          <p:cNvSpPr txBox="1">
            <a:spLocks noChangeArrowheads="1"/>
          </p:cNvSpPr>
          <p:nvPr/>
        </p:nvSpPr>
        <p:spPr bwMode="auto">
          <a:xfrm>
            <a:off x="7019925" y="5661099"/>
            <a:ext cx="1944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50000"/>
              </a:spcBef>
              <a:buFontTx/>
              <a:buNone/>
            </a:pPr>
            <a:r>
              <a:rPr lang="en-US" altLang="en-US" sz="2400">
                <a:latin typeface="Times New Roman" pitchFamily="18" charset="0"/>
              </a:rPr>
              <a:t>RDF sample in N3 notation</a:t>
            </a:r>
          </a:p>
        </p:txBody>
      </p:sp>
      <p:pic>
        <p:nvPicPr>
          <p:cNvPr id="155656" name="Picture 8"/>
          <p:cNvPicPr>
            <a:picLocks noChangeAspect="1" noChangeArrowheads="1"/>
          </p:cNvPicPr>
          <p:nvPr/>
        </p:nvPicPr>
        <p:blipFill>
          <a:blip r:embed="rId4">
            <a:clrChange>
              <a:clrFrom>
                <a:srgbClr val="EEFFEE"/>
              </a:clrFrom>
              <a:clrTo>
                <a:srgbClr val="EEFFEE">
                  <a:alpha val="0"/>
                </a:srgbClr>
              </a:clrTo>
            </a:clrChange>
            <a:extLst>
              <a:ext uri="{28A0092B-C50C-407E-A947-70E740481C1C}">
                <a14:useLocalDpi xmlns:a14="http://schemas.microsoft.com/office/drawing/2010/main" val="0"/>
              </a:ext>
            </a:extLst>
          </a:blip>
          <a:srcRect/>
          <a:stretch>
            <a:fillRect/>
          </a:stretch>
        </p:blipFill>
        <p:spPr bwMode="auto">
          <a:xfrm>
            <a:off x="7810537" y="115962"/>
            <a:ext cx="12049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7" name="Rectangle 1"/>
          <p:cNvSpPr>
            <a:spLocks noChangeArrowheads="1"/>
          </p:cNvSpPr>
          <p:nvPr/>
        </p:nvSpPr>
        <p:spPr bwMode="auto">
          <a:xfrm>
            <a:off x="1884400" y="569913"/>
            <a:ext cx="5146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5"/>
              </a:rPr>
              <a:t>http://www.w3.org/TeamSubmission/n3/</a:t>
            </a:r>
            <a:r>
              <a:rPr lang="en-US" altLang="en-US" sz="2000"/>
              <a:t>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48" y="1033463"/>
            <a:ext cx="4751387" cy="1847850"/>
          </a:xfrm>
          <a:prstGeom prst="rect">
            <a:avLst/>
          </a:prstGeom>
          <a:solidFill>
            <a:schemeClr val="bg1">
              <a:lumMod val="85000"/>
            </a:schemeClr>
          </a:solidFill>
          <a:ln>
            <a:solidFill>
              <a:schemeClr val="tx1"/>
            </a:solidFill>
          </a:ln>
        </p:spPr>
        <p:txBody>
          <a:bodyPr>
            <a:spAutoFit/>
          </a:bodyPr>
          <a:lstStyle/>
          <a:p>
            <a:pPr>
              <a:defRPr/>
            </a:pPr>
            <a:r>
              <a:rPr lang="en-US" sz="1600" b="1" dirty="0"/>
              <a:t>Some fast hints:</a:t>
            </a:r>
          </a:p>
          <a:p>
            <a:pPr>
              <a:defRPr/>
            </a:pPr>
            <a:r>
              <a:rPr lang="en-US" dirty="0"/>
              <a:t>All URIs are quoted with angle brackets   ( “&lt;“  and “&gt;” ). Whitespace within the &lt;  &gt; is to be ignored.</a:t>
            </a:r>
          </a:p>
          <a:p>
            <a:pPr>
              <a:defRPr/>
            </a:pPr>
            <a:r>
              <a:rPr lang="en-US" dirty="0"/>
              <a:t>All values are within quotation marks "   " .</a:t>
            </a:r>
          </a:p>
          <a:p>
            <a:pPr>
              <a:defRPr/>
            </a:pPr>
            <a:r>
              <a:rPr lang="en-US" dirty="0"/>
              <a:t>Each statement ends with the dot “.”</a:t>
            </a:r>
          </a:p>
          <a:p>
            <a:pPr>
              <a:defRPr/>
            </a:pPr>
            <a:r>
              <a:rPr lang="en-US" dirty="0"/>
              <a:t>@</a:t>
            </a:r>
            <a:r>
              <a:rPr lang="en-US" dirty="0" err="1"/>
              <a:t>pref</a:t>
            </a:r>
            <a:r>
              <a:rPr lang="en-US" dirty="0"/>
              <a:t>    is used to define the namespace prefix.</a:t>
            </a:r>
          </a:p>
          <a:p>
            <a:pPr>
              <a:defRPr/>
            </a:pPr>
            <a:r>
              <a:rPr lang="en-US" dirty="0"/>
              <a:t>Square brackets  [  ]  are used for the “blank nodes”.</a:t>
            </a:r>
          </a:p>
          <a:p>
            <a:pPr>
              <a:defRPr/>
            </a:pPr>
            <a:r>
              <a:rPr lang="en-US" dirty="0"/>
              <a:t>Check all in :  </a:t>
            </a:r>
            <a:r>
              <a:rPr lang="en-US" dirty="0">
                <a:hlinkClick r:id="rId2"/>
              </a:rPr>
              <a:t>http://www.w3.org/TeamSubmission/n3/</a:t>
            </a:r>
            <a:r>
              <a:rPr lang="en-US" dirty="0"/>
              <a:t> </a:t>
            </a:r>
          </a:p>
        </p:txBody>
      </p:sp>
      <p:sp>
        <p:nvSpPr>
          <p:cNvPr id="5" name="TextBox 4"/>
          <p:cNvSpPr txBox="1"/>
          <p:nvPr/>
        </p:nvSpPr>
        <p:spPr>
          <a:xfrm>
            <a:off x="15875" y="4270413"/>
            <a:ext cx="8486775" cy="2492990"/>
          </a:xfrm>
          <a:prstGeom prst="rect">
            <a:avLst/>
          </a:prstGeom>
          <a:solidFill>
            <a:schemeClr val="bg1">
              <a:lumMod val="85000"/>
            </a:schemeClr>
          </a:solidFill>
          <a:ln w="12700">
            <a:solidFill>
              <a:schemeClr val="tx1"/>
            </a:solidFill>
          </a:ln>
        </p:spPr>
        <p:txBody>
          <a:bodyPr>
            <a:spAutoFit/>
          </a:bodyPr>
          <a:lstStyle/>
          <a:p>
            <a:pPr>
              <a:defRPr/>
            </a:pPr>
            <a:r>
              <a:rPr lang="en-US" sz="1600" b="1" dirty="0"/>
              <a:t>Square brackets for blank nodes:</a:t>
            </a:r>
          </a:p>
          <a:p>
            <a:pPr>
              <a:defRPr/>
            </a:pPr>
            <a:r>
              <a:rPr lang="en-US" dirty="0"/>
              <a:t>[  </a:t>
            </a:r>
            <a:r>
              <a:rPr lang="en-US" i="1" dirty="0" err="1"/>
              <a:t>pl</a:t>
            </a:r>
            <a:r>
              <a:rPr lang="en-US" dirty="0"/>
              <a:t>  ] means </a:t>
            </a:r>
            <a:r>
              <a:rPr lang="en-US" i="1" dirty="0"/>
              <a:t>x</a:t>
            </a:r>
            <a:r>
              <a:rPr lang="en-US" dirty="0"/>
              <a:t>, where there exists some </a:t>
            </a:r>
            <a:r>
              <a:rPr lang="en-US" i="1" dirty="0"/>
              <a:t>x</a:t>
            </a:r>
            <a:r>
              <a:rPr lang="en-US" dirty="0"/>
              <a:t> such that x has properties in the property list </a:t>
            </a:r>
            <a:r>
              <a:rPr lang="en-US" i="1" dirty="0"/>
              <a:t>pl</a:t>
            </a:r>
            <a:r>
              <a:rPr lang="en-US" dirty="0"/>
              <a:t>. For example:</a:t>
            </a:r>
          </a:p>
          <a:p>
            <a:pPr>
              <a:defRPr/>
            </a:pPr>
            <a:r>
              <a:rPr lang="en-US" dirty="0"/>
              <a:t>   </a:t>
            </a:r>
          </a:p>
          <a:p>
            <a:pPr>
              <a:defRPr/>
            </a:pPr>
            <a:r>
              <a:rPr lang="en-US" dirty="0">
                <a:solidFill>
                  <a:srgbClr val="E00000"/>
                </a:solidFill>
              </a:rPr>
              <a:t>                        [ :firstname "Ora" ]   </a:t>
            </a:r>
            <a:r>
              <a:rPr lang="en-US" dirty="0" err="1">
                <a:solidFill>
                  <a:srgbClr val="E00000"/>
                </a:solidFill>
              </a:rPr>
              <a:t>dc:wrote</a:t>
            </a:r>
            <a:r>
              <a:rPr lang="en-US" dirty="0">
                <a:solidFill>
                  <a:srgbClr val="E00000"/>
                </a:solidFill>
              </a:rPr>
              <a:t>     [ </a:t>
            </a:r>
            <a:r>
              <a:rPr lang="en-US" dirty="0" err="1">
                <a:solidFill>
                  <a:srgbClr val="E00000"/>
                </a:solidFill>
              </a:rPr>
              <a:t>dc:title</a:t>
            </a:r>
            <a:r>
              <a:rPr lang="en-US" dirty="0">
                <a:solidFill>
                  <a:srgbClr val="E00000"/>
                </a:solidFill>
              </a:rPr>
              <a:t> "Moby Dick" ] .</a:t>
            </a:r>
          </a:p>
          <a:p>
            <a:pPr>
              <a:defRPr/>
            </a:pPr>
            <a:endParaRPr lang="en-US" dirty="0"/>
          </a:p>
          <a:p>
            <a:pPr>
              <a:defRPr/>
            </a:pPr>
            <a:r>
              <a:rPr lang="en-US" dirty="0"/>
              <a:t> … is a statement which would be means in math:</a:t>
            </a:r>
          </a:p>
          <a:p>
            <a:pPr>
              <a:defRPr/>
            </a:pPr>
            <a:endParaRPr lang="en-US" dirty="0"/>
          </a:p>
          <a:p>
            <a:pPr>
              <a:defRPr/>
            </a:pPr>
            <a:r>
              <a:rPr lang="en-US" dirty="0">
                <a:solidFill>
                  <a:srgbClr val="0000FF"/>
                </a:solidFill>
              </a:rPr>
              <a:t>        exists x, y . </a:t>
            </a:r>
            <a:r>
              <a:rPr lang="en-US" dirty="0" err="1">
                <a:solidFill>
                  <a:srgbClr val="0000FF"/>
                </a:solidFill>
              </a:rPr>
              <a:t>firstname</a:t>
            </a:r>
            <a:r>
              <a:rPr lang="en-US" dirty="0">
                <a:solidFill>
                  <a:srgbClr val="0000FF"/>
                </a:solidFill>
              </a:rPr>
              <a:t>(x, "</a:t>
            </a:r>
            <a:r>
              <a:rPr lang="en-US" dirty="0" err="1">
                <a:solidFill>
                  <a:srgbClr val="0000FF"/>
                </a:solidFill>
              </a:rPr>
              <a:t>Ora</a:t>
            </a:r>
            <a:r>
              <a:rPr lang="en-US" dirty="0">
                <a:solidFill>
                  <a:srgbClr val="0000FF"/>
                </a:solidFill>
              </a:rPr>
              <a:t>") &amp; </a:t>
            </a:r>
            <a:r>
              <a:rPr lang="en-US" dirty="0" err="1">
                <a:solidFill>
                  <a:srgbClr val="0000FF"/>
                </a:solidFill>
              </a:rPr>
              <a:t>dc:wrote</a:t>
            </a:r>
            <a:r>
              <a:rPr lang="en-US" dirty="0">
                <a:solidFill>
                  <a:srgbClr val="0000FF"/>
                </a:solidFill>
              </a:rPr>
              <a:t>(</a:t>
            </a:r>
            <a:r>
              <a:rPr lang="en-US" dirty="0" err="1">
                <a:solidFill>
                  <a:srgbClr val="0000FF"/>
                </a:solidFill>
              </a:rPr>
              <a:t>x,y</a:t>
            </a:r>
            <a:r>
              <a:rPr lang="en-US" dirty="0">
                <a:solidFill>
                  <a:srgbClr val="0000FF"/>
                </a:solidFill>
              </a:rPr>
              <a:t>) &amp; </a:t>
            </a:r>
            <a:r>
              <a:rPr lang="en-US" dirty="0" err="1">
                <a:solidFill>
                  <a:srgbClr val="0000FF"/>
                </a:solidFill>
              </a:rPr>
              <a:t>dc:title</a:t>
            </a:r>
            <a:r>
              <a:rPr lang="en-US" dirty="0">
                <a:solidFill>
                  <a:srgbClr val="0000FF"/>
                </a:solidFill>
              </a:rPr>
              <a:t> (y, "Moby Dick")</a:t>
            </a:r>
          </a:p>
          <a:p>
            <a:pPr>
              <a:defRPr/>
            </a:pPr>
            <a:endParaRPr lang="en-US" dirty="0"/>
          </a:p>
          <a:p>
            <a:pPr>
              <a:defRPr/>
            </a:pPr>
            <a:r>
              <a:rPr lang="en-US" dirty="0"/>
              <a:t>… or in English "Some person who has a first name </a:t>
            </a:r>
            <a:r>
              <a:rPr lang="en-US" dirty="0" err="1"/>
              <a:t>Ora</a:t>
            </a:r>
            <a:r>
              <a:rPr lang="en-US" dirty="0"/>
              <a:t> wrote a book entitled "Moby Dick". Note </a:t>
            </a:r>
            <a:r>
              <a:rPr lang="en-US" b="1" dirty="0"/>
              <a:t>not</a:t>
            </a:r>
            <a:r>
              <a:rPr lang="en-US" dirty="0"/>
              <a:t> "</a:t>
            </a:r>
            <a:r>
              <a:rPr lang="en-US" i="1" dirty="0"/>
              <a:t>the</a:t>
            </a:r>
            <a:r>
              <a:rPr lang="en-US" dirty="0"/>
              <a:t> book" or "</a:t>
            </a:r>
            <a:r>
              <a:rPr lang="en-US" i="1" dirty="0"/>
              <a:t>the</a:t>
            </a:r>
            <a:r>
              <a:rPr lang="en-US" dirty="0"/>
              <a:t> person".</a:t>
            </a:r>
          </a:p>
        </p:txBody>
      </p:sp>
      <p:grpSp>
        <p:nvGrpSpPr>
          <p:cNvPr id="156676" name="Group 6"/>
          <p:cNvGrpSpPr>
            <a:grpSpLocks/>
          </p:cNvGrpSpPr>
          <p:nvPr/>
        </p:nvGrpSpPr>
        <p:grpSpPr bwMode="auto">
          <a:xfrm>
            <a:off x="1" y="3313117"/>
            <a:ext cx="4311650" cy="892175"/>
            <a:chOff x="4860032" y="2759665"/>
            <a:chExt cx="4311377" cy="892279"/>
          </a:xfrm>
        </p:grpSpPr>
        <p:pic>
          <p:nvPicPr>
            <p:cNvPr id="1566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944" y="3068960"/>
              <a:ext cx="4249465" cy="582984"/>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56680" name="TextBox 5"/>
            <p:cNvSpPr txBox="1">
              <a:spLocks noChangeArrowheads="1"/>
            </p:cNvSpPr>
            <p:nvPr/>
          </p:nvSpPr>
          <p:spPr bwMode="auto">
            <a:xfrm>
              <a:off x="4860032" y="2759665"/>
              <a:ext cx="16105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Shorthand:</a:t>
              </a:r>
            </a:p>
          </p:txBody>
        </p:sp>
      </p:grpSp>
      <p:sp>
        <p:nvSpPr>
          <p:cNvPr id="8" name="TextBox 7"/>
          <p:cNvSpPr txBox="1"/>
          <p:nvPr/>
        </p:nvSpPr>
        <p:spPr>
          <a:xfrm>
            <a:off x="4884740" y="1611313"/>
            <a:ext cx="4211637" cy="1630362"/>
          </a:xfrm>
          <a:prstGeom prst="rect">
            <a:avLst/>
          </a:prstGeom>
          <a:solidFill>
            <a:schemeClr val="bg1">
              <a:lumMod val="85000"/>
            </a:schemeClr>
          </a:solidFill>
          <a:ln w="19050">
            <a:solidFill>
              <a:schemeClr val="tx1"/>
            </a:solidFill>
          </a:ln>
        </p:spPr>
        <p:txBody>
          <a:bodyPr>
            <a:spAutoFit/>
          </a:bodyPr>
          <a:lstStyle/>
          <a:p>
            <a:pPr>
              <a:defRPr/>
            </a:pPr>
            <a:r>
              <a:rPr lang="en-US" sz="1600" b="1" dirty="0"/>
              <a:t>Example:</a:t>
            </a:r>
          </a:p>
          <a:p>
            <a:pPr>
              <a:defRPr/>
            </a:pPr>
            <a:endParaRPr lang="en-US" dirty="0"/>
          </a:p>
          <a:p>
            <a:pPr>
              <a:defRPr/>
            </a:pPr>
            <a:r>
              <a:rPr lang="en-US" dirty="0"/>
              <a:t>@PREFIX dc: &lt;http://purl.org/dc/elements/1.1/&gt; .</a:t>
            </a:r>
          </a:p>
          <a:p>
            <a:pPr>
              <a:defRPr/>
            </a:pPr>
            <a:endParaRPr lang="en-US" dirty="0"/>
          </a:p>
          <a:p>
            <a:pPr>
              <a:defRPr/>
            </a:pPr>
            <a:r>
              <a:rPr lang="en-US" dirty="0"/>
              <a:t> &lt;http://en.wikipedia.org/wiki/Tony_Benn&gt;</a:t>
            </a:r>
          </a:p>
          <a:p>
            <a:pPr>
              <a:defRPr/>
            </a:pPr>
            <a:r>
              <a:rPr lang="en-US" dirty="0"/>
              <a:t>            </a:t>
            </a:r>
            <a:r>
              <a:rPr lang="en-US" dirty="0" err="1"/>
              <a:t>dc:publisher</a:t>
            </a:r>
            <a:endParaRPr lang="en-US" dirty="0"/>
          </a:p>
          <a:p>
            <a:pPr>
              <a:defRPr/>
            </a:pPr>
            <a:r>
              <a:rPr lang="en-US" dirty="0"/>
              <a:t>                 "Wikipedia"  . </a:t>
            </a:r>
          </a:p>
        </p:txBody>
      </p:sp>
      <p:sp>
        <p:nvSpPr>
          <p:cNvPr id="156678" name="Rectangle 2"/>
          <p:cNvSpPr>
            <a:spLocks noGrp="1" noChangeArrowheads="1"/>
          </p:cNvSpPr>
          <p:nvPr>
            <p:ph type="title"/>
          </p:nvPr>
        </p:nvSpPr>
        <p:spPr>
          <a:xfrm>
            <a:off x="468313" y="93663"/>
            <a:ext cx="7772400" cy="360362"/>
          </a:xfrm>
        </p:spPr>
        <p:txBody>
          <a:bodyPr/>
          <a:lstStyle/>
          <a:p>
            <a:pPr eaLnBrk="1" hangingPunct="1"/>
            <a:r>
              <a:rPr lang="en-US" altLang="en-US" sz="4000"/>
              <a:t>RDF  N3 syntax</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p:cNvSpPr>
            <a:spLocks noGrp="1"/>
          </p:cNvSpPr>
          <p:nvPr>
            <p:ph type="title"/>
          </p:nvPr>
        </p:nvSpPr>
        <p:spPr>
          <a:xfrm>
            <a:off x="755650" y="-95250"/>
            <a:ext cx="8388350" cy="777875"/>
          </a:xfrm>
        </p:spPr>
        <p:txBody>
          <a:bodyPr/>
          <a:lstStyle/>
          <a:p>
            <a:r>
              <a:rPr lang="en-US" altLang="en-US" sz="3600"/>
              <a:t>Template/frame for RDF statement (N3)</a:t>
            </a:r>
          </a:p>
        </p:txBody>
      </p:sp>
      <p:grpSp>
        <p:nvGrpSpPr>
          <p:cNvPr id="157699" name="Group 47"/>
          <p:cNvGrpSpPr>
            <a:grpSpLocks/>
          </p:cNvGrpSpPr>
          <p:nvPr/>
        </p:nvGrpSpPr>
        <p:grpSpPr bwMode="auto">
          <a:xfrm>
            <a:off x="1851027" y="595314"/>
            <a:ext cx="4375150" cy="445414"/>
            <a:chOff x="2673544" y="686309"/>
            <a:chExt cx="4375836" cy="446426"/>
          </a:xfrm>
        </p:grpSpPr>
        <p:grpSp>
          <p:nvGrpSpPr>
            <p:cNvPr id="157848" name="Group 26"/>
            <p:cNvGrpSpPr>
              <a:grpSpLocks/>
            </p:cNvGrpSpPr>
            <p:nvPr/>
          </p:nvGrpSpPr>
          <p:grpSpPr bwMode="auto">
            <a:xfrm>
              <a:off x="2673544" y="824958"/>
              <a:ext cx="1322392" cy="307777"/>
              <a:chOff x="4977800" y="3743163"/>
              <a:chExt cx="1322392" cy="307777"/>
            </a:xfrm>
          </p:grpSpPr>
          <p:sp>
            <p:nvSpPr>
              <p:cNvPr id="28" name="Rectangle 27"/>
              <p:cNvSpPr/>
              <p:nvPr/>
            </p:nvSpPr>
            <p:spPr bwMode="auto">
              <a:xfrm>
                <a:off x="4977800" y="3778155"/>
                <a:ext cx="1322392" cy="237794"/>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59" name="TextBox 28"/>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Subject</a:t>
                </a:r>
              </a:p>
            </p:txBody>
          </p:sp>
        </p:grpSp>
        <p:grpSp>
          <p:nvGrpSpPr>
            <p:cNvPr id="157849" name="Group 32"/>
            <p:cNvGrpSpPr>
              <a:grpSpLocks/>
            </p:cNvGrpSpPr>
            <p:nvPr/>
          </p:nvGrpSpPr>
          <p:grpSpPr bwMode="auto">
            <a:xfrm>
              <a:off x="5726988" y="824958"/>
              <a:ext cx="1322392" cy="307777"/>
              <a:chOff x="4977800" y="3743163"/>
              <a:chExt cx="1322392" cy="307777"/>
            </a:xfrm>
          </p:grpSpPr>
          <p:sp>
            <p:nvSpPr>
              <p:cNvPr id="34" name="Rectangle 33"/>
              <p:cNvSpPr/>
              <p:nvPr/>
            </p:nvSpPr>
            <p:spPr bwMode="auto">
              <a:xfrm>
                <a:off x="4977800" y="3778155"/>
                <a:ext cx="1322392" cy="237794"/>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55" name="TextBox 34"/>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Object</a:t>
                </a:r>
              </a:p>
            </p:txBody>
          </p:sp>
        </p:grpSp>
        <p:cxnSp>
          <p:nvCxnSpPr>
            <p:cNvPr id="157850" name="Straight Arrow Connector 36"/>
            <p:cNvCxnSpPr>
              <a:cxnSpLocks noChangeShapeType="1"/>
            </p:cNvCxnSpPr>
            <p:nvPr/>
          </p:nvCxnSpPr>
          <p:spPr bwMode="auto">
            <a:xfrm>
              <a:off x="3981325" y="993734"/>
              <a:ext cx="1745663" cy="0"/>
            </a:xfrm>
            <a:prstGeom prst="straightConnector1">
              <a:avLst/>
            </a:prstGeom>
            <a:noFill/>
            <a:ln w="3175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157851" name="TextBox 38"/>
            <p:cNvSpPr txBox="1">
              <a:spLocks noChangeArrowheads="1"/>
            </p:cNvSpPr>
            <p:nvPr/>
          </p:nvSpPr>
          <p:spPr bwMode="auto">
            <a:xfrm>
              <a:off x="4181500" y="686309"/>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Predicate</a:t>
              </a:r>
            </a:p>
          </p:txBody>
        </p:sp>
      </p:grpSp>
      <p:grpSp>
        <p:nvGrpSpPr>
          <p:cNvPr id="157700" name="Group 39"/>
          <p:cNvGrpSpPr>
            <a:grpSpLocks/>
          </p:cNvGrpSpPr>
          <p:nvPr/>
        </p:nvGrpSpPr>
        <p:grpSpPr bwMode="auto">
          <a:xfrm>
            <a:off x="4405335" y="1337502"/>
            <a:ext cx="1322387" cy="308053"/>
            <a:chOff x="4977800" y="3743163"/>
            <a:chExt cx="1322392" cy="307777"/>
          </a:xfrm>
        </p:grpSpPr>
        <p:sp>
          <p:nvSpPr>
            <p:cNvPr id="41" name="Rectangle 40"/>
            <p:cNvSpPr/>
            <p:nvPr/>
          </p:nvSpPr>
          <p:spPr bwMode="auto">
            <a:xfrm>
              <a:off x="4977800" y="3778531"/>
              <a:ext cx="1322392"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47" name="TextBox 41"/>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Subject</a:t>
              </a:r>
            </a:p>
          </p:txBody>
        </p:sp>
      </p:grpSp>
      <p:grpSp>
        <p:nvGrpSpPr>
          <p:cNvPr id="157701" name="Group 42"/>
          <p:cNvGrpSpPr>
            <a:grpSpLocks/>
          </p:cNvGrpSpPr>
          <p:nvPr/>
        </p:nvGrpSpPr>
        <p:grpSpPr bwMode="auto">
          <a:xfrm>
            <a:off x="7459700" y="1337502"/>
            <a:ext cx="1322387" cy="308053"/>
            <a:chOff x="4977800" y="3743163"/>
            <a:chExt cx="1322392" cy="307777"/>
          </a:xfrm>
        </p:grpSpPr>
        <p:sp>
          <p:nvSpPr>
            <p:cNvPr id="44" name="Rectangle 43"/>
            <p:cNvSpPr/>
            <p:nvPr/>
          </p:nvSpPr>
          <p:spPr bwMode="auto">
            <a:xfrm>
              <a:off x="4977800" y="3778531"/>
              <a:ext cx="1322392" cy="237042"/>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43" name="TextBox 44"/>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Value</a:t>
              </a:r>
            </a:p>
          </p:txBody>
        </p:sp>
      </p:grpSp>
      <p:cxnSp>
        <p:nvCxnSpPr>
          <p:cNvPr id="157702" name="Straight Arrow Connector 45"/>
          <p:cNvCxnSpPr>
            <a:cxnSpLocks noChangeShapeType="1"/>
          </p:cNvCxnSpPr>
          <p:nvPr/>
        </p:nvCxnSpPr>
        <p:spPr bwMode="auto">
          <a:xfrm>
            <a:off x="5713413" y="1506538"/>
            <a:ext cx="1746250" cy="0"/>
          </a:xfrm>
          <a:prstGeom prst="straightConnector1">
            <a:avLst/>
          </a:prstGeom>
          <a:noFill/>
          <a:ln w="3175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157703" name="TextBox 46"/>
          <p:cNvSpPr txBox="1">
            <a:spLocks noChangeArrowheads="1"/>
          </p:cNvSpPr>
          <p:nvPr/>
        </p:nvSpPr>
        <p:spPr bwMode="auto">
          <a:xfrm>
            <a:off x="5913475" y="1198637"/>
            <a:ext cx="1322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Predicate</a:t>
            </a:r>
          </a:p>
        </p:txBody>
      </p:sp>
      <p:sp>
        <p:nvSpPr>
          <p:cNvPr id="157704" name="TextBox 48"/>
          <p:cNvSpPr txBox="1">
            <a:spLocks noChangeArrowheads="1"/>
          </p:cNvSpPr>
          <p:nvPr/>
        </p:nvSpPr>
        <p:spPr bwMode="auto">
          <a:xfrm>
            <a:off x="6948525" y="760417"/>
            <a:ext cx="13223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OR</a:t>
            </a:r>
          </a:p>
        </p:txBody>
      </p:sp>
      <p:grpSp>
        <p:nvGrpSpPr>
          <p:cNvPr id="157705" name="Group 78"/>
          <p:cNvGrpSpPr>
            <a:grpSpLocks/>
          </p:cNvGrpSpPr>
          <p:nvPr/>
        </p:nvGrpSpPr>
        <p:grpSpPr bwMode="auto">
          <a:xfrm>
            <a:off x="900113" y="2131743"/>
            <a:ext cx="7219950" cy="613898"/>
            <a:chOff x="899592" y="2132195"/>
            <a:chExt cx="7220594" cy="613136"/>
          </a:xfrm>
        </p:grpSpPr>
        <p:sp>
          <p:nvSpPr>
            <p:cNvPr id="157813" name="Rounded Rectangle 35"/>
            <p:cNvSpPr>
              <a:spLocks noChangeArrowheads="1"/>
            </p:cNvSpPr>
            <p:nvPr/>
          </p:nvSpPr>
          <p:spPr bwMode="auto">
            <a:xfrm>
              <a:off x="899592" y="2233659"/>
              <a:ext cx="7220594" cy="456633"/>
            </a:xfrm>
            <a:prstGeom prst="roundRect">
              <a:avLst>
                <a:gd name="adj" fmla="val 16667"/>
              </a:avLst>
            </a:prstGeom>
            <a:solidFill>
              <a:srgbClr val="FFFF00"/>
            </a:solidFill>
            <a:ln w="254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nvGrpSpPr>
            <p:cNvPr id="157814" name="Group 31"/>
            <p:cNvGrpSpPr>
              <a:grpSpLocks/>
            </p:cNvGrpSpPr>
            <p:nvPr/>
          </p:nvGrpSpPr>
          <p:grpSpPr bwMode="auto">
            <a:xfrm>
              <a:off x="981202" y="2132195"/>
              <a:ext cx="7007911" cy="613136"/>
              <a:chOff x="929453" y="2496182"/>
              <a:chExt cx="7007911" cy="613136"/>
            </a:xfrm>
          </p:grpSpPr>
          <p:grpSp>
            <p:nvGrpSpPr>
              <p:cNvPr id="157815" name="Group 29"/>
              <p:cNvGrpSpPr>
                <a:grpSpLocks/>
              </p:cNvGrpSpPr>
              <p:nvPr/>
            </p:nvGrpSpPr>
            <p:grpSpPr bwMode="auto">
              <a:xfrm>
                <a:off x="929453" y="2509303"/>
                <a:ext cx="2174435" cy="600015"/>
                <a:chOff x="929453" y="2509303"/>
                <a:chExt cx="2174435" cy="600015"/>
              </a:xfrm>
            </p:grpSpPr>
            <p:grpSp>
              <p:nvGrpSpPr>
                <p:cNvPr id="157833" name="Group 18"/>
                <p:cNvGrpSpPr>
                  <a:grpSpLocks/>
                </p:cNvGrpSpPr>
                <p:nvPr/>
              </p:nvGrpSpPr>
              <p:grpSpPr bwMode="auto">
                <a:xfrm>
                  <a:off x="1309956" y="2663043"/>
                  <a:ext cx="1322392" cy="307777"/>
                  <a:chOff x="4977800" y="3743163"/>
                  <a:chExt cx="1322392" cy="307777"/>
                </a:xfrm>
              </p:grpSpPr>
              <p:sp>
                <p:nvSpPr>
                  <p:cNvPr id="7" name="Rectangle 6"/>
                  <p:cNvSpPr/>
                  <p:nvPr/>
                </p:nvSpPr>
                <p:spPr bwMode="auto">
                  <a:xfrm>
                    <a:off x="4977800" y="3778571"/>
                    <a:ext cx="1322392" cy="23696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39" name="TextBox 14"/>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Subject (URI)</a:t>
                    </a:r>
                  </a:p>
                </p:txBody>
              </p:sp>
            </p:grpSp>
            <p:sp>
              <p:nvSpPr>
                <p:cNvPr id="157834" name="TextBox 49"/>
                <p:cNvSpPr txBox="1">
                  <a:spLocks noChangeArrowheads="1"/>
                </p:cNvSpPr>
                <p:nvPr/>
              </p:nvSpPr>
              <p:spPr bwMode="auto">
                <a:xfrm>
                  <a:off x="929453" y="2509303"/>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835" name="TextBox 52"/>
                <p:cNvSpPr txBox="1">
                  <a:spLocks noChangeArrowheads="1"/>
                </p:cNvSpPr>
                <p:nvPr/>
              </p:nvSpPr>
              <p:spPr bwMode="auto">
                <a:xfrm>
                  <a:off x="2599832" y="2524543"/>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grpSp>
            <p:nvGrpSpPr>
              <p:cNvPr id="157816" name="Group 21"/>
              <p:cNvGrpSpPr>
                <a:grpSpLocks/>
              </p:cNvGrpSpPr>
              <p:nvPr/>
            </p:nvGrpSpPr>
            <p:grpSpPr bwMode="auto">
              <a:xfrm>
                <a:off x="3120762" y="2509303"/>
                <a:ext cx="2474972" cy="595358"/>
                <a:chOff x="4329276" y="3456136"/>
                <a:chExt cx="2474972" cy="595358"/>
              </a:xfrm>
            </p:grpSpPr>
            <p:grpSp>
              <p:nvGrpSpPr>
                <p:cNvPr id="157826" name="Group 20"/>
                <p:cNvGrpSpPr>
                  <a:grpSpLocks/>
                </p:cNvGrpSpPr>
                <p:nvPr/>
              </p:nvGrpSpPr>
              <p:grpSpPr bwMode="auto">
                <a:xfrm>
                  <a:off x="4699230" y="3605219"/>
                  <a:ext cx="1859983" cy="307777"/>
                  <a:chOff x="3918600" y="5522770"/>
                  <a:chExt cx="1217785" cy="307777"/>
                </a:xfrm>
              </p:grpSpPr>
              <p:sp>
                <p:nvSpPr>
                  <p:cNvPr id="11" name="Rectangle 10"/>
                  <p:cNvSpPr/>
                  <p:nvPr/>
                </p:nvSpPr>
                <p:spPr bwMode="auto">
                  <a:xfrm>
                    <a:off x="3918600" y="5558178"/>
                    <a:ext cx="1059200" cy="23696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32" name="TextBox 12"/>
                  <p:cNvSpPr txBox="1">
                    <a:spLocks noChangeArrowheads="1"/>
                  </p:cNvSpPr>
                  <p:nvPr/>
                </p:nvSpPr>
                <p:spPr bwMode="auto">
                  <a:xfrm>
                    <a:off x="3963576"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Predicate (URI)</a:t>
                    </a:r>
                  </a:p>
                </p:txBody>
              </p:sp>
            </p:grpSp>
            <p:sp>
              <p:nvSpPr>
                <p:cNvPr id="157827" name="TextBox 50"/>
                <p:cNvSpPr txBox="1">
                  <a:spLocks noChangeArrowheads="1"/>
                </p:cNvSpPr>
                <p:nvPr/>
              </p:nvSpPr>
              <p:spPr bwMode="auto">
                <a:xfrm>
                  <a:off x="4329276" y="3466719"/>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828" name="TextBox 53"/>
                <p:cNvSpPr txBox="1">
                  <a:spLocks noChangeArrowheads="1"/>
                </p:cNvSpPr>
                <p:nvPr/>
              </p:nvSpPr>
              <p:spPr bwMode="auto">
                <a:xfrm>
                  <a:off x="6300192" y="3456136"/>
                  <a:ext cx="504056" cy="584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grpSp>
            <p:nvGrpSpPr>
              <p:cNvPr id="157817" name="Group 11"/>
              <p:cNvGrpSpPr>
                <a:grpSpLocks/>
              </p:cNvGrpSpPr>
              <p:nvPr/>
            </p:nvGrpSpPr>
            <p:grpSpPr bwMode="auto">
              <a:xfrm>
                <a:off x="5558739" y="2496183"/>
                <a:ext cx="2137341" cy="593238"/>
                <a:chOff x="6926549" y="4493317"/>
                <a:chExt cx="2137341" cy="593238"/>
              </a:xfrm>
            </p:grpSpPr>
            <p:grpSp>
              <p:nvGrpSpPr>
                <p:cNvPr id="157819" name="Group 22"/>
                <p:cNvGrpSpPr>
                  <a:grpSpLocks/>
                </p:cNvGrpSpPr>
                <p:nvPr/>
              </p:nvGrpSpPr>
              <p:grpSpPr bwMode="auto">
                <a:xfrm>
                  <a:off x="7308304" y="4661323"/>
                  <a:ext cx="1355102" cy="307777"/>
                  <a:chOff x="5448651" y="4444732"/>
                  <a:chExt cx="1283093" cy="307777"/>
                </a:xfrm>
              </p:grpSpPr>
              <p:sp>
                <p:nvSpPr>
                  <p:cNvPr id="24" name="Rectangle 23"/>
                  <p:cNvSpPr/>
                  <p:nvPr/>
                </p:nvSpPr>
                <p:spPr bwMode="auto">
                  <a:xfrm>
                    <a:off x="5448652" y="4469112"/>
                    <a:ext cx="1211580" cy="236961"/>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25" name="TextBox 24"/>
                  <p:cNvSpPr txBox="1">
                    <a:spLocks noChangeArrowheads="1"/>
                  </p:cNvSpPr>
                  <p:nvPr/>
                </p:nvSpPr>
                <p:spPr bwMode="auto">
                  <a:xfrm>
                    <a:off x="5448651" y="4444732"/>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Object (URI)</a:t>
                    </a:r>
                  </a:p>
                </p:txBody>
              </p:sp>
            </p:grpSp>
            <p:sp>
              <p:nvSpPr>
                <p:cNvPr id="157820" name="TextBox 51"/>
                <p:cNvSpPr txBox="1">
                  <a:spLocks noChangeArrowheads="1"/>
                </p:cNvSpPr>
                <p:nvPr/>
              </p:nvSpPr>
              <p:spPr bwMode="auto">
                <a:xfrm>
                  <a:off x="6926549" y="4493317"/>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821" name="TextBox 54"/>
                <p:cNvSpPr txBox="1">
                  <a:spLocks noChangeArrowheads="1"/>
                </p:cNvSpPr>
                <p:nvPr/>
              </p:nvSpPr>
              <p:spPr bwMode="auto">
                <a:xfrm>
                  <a:off x="8559834" y="4501780"/>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sp>
            <p:nvSpPr>
              <p:cNvPr id="157818" name="TextBox 30"/>
              <p:cNvSpPr txBox="1">
                <a:spLocks noChangeArrowheads="1"/>
              </p:cNvSpPr>
              <p:nvPr/>
            </p:nvSpPr>
            <p:spPr bwMode="auto">
              <a:xfrm>
                <a:off x="7591955" y="2496182"/>
                <a:ext cx="345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grpSp>
      <p:grpSp>
        <p:nvGrpSpPr>
          <p:cNvPr id="157706" name="Group 37"/>
          <p:cNvGrpSpPr>
            <a:grpSpLocks/>
          </p:cNvGrpSpPr>
          <p:nvPr/>
        </p:nvGrpSpPr>
        <p:grpSpPr bwMode="auto">
          <a:xfrm>
            <a:off x="900113" y="3353998"/>
            <a:ext cx="7219950" cy="613899"/>
            <a:chOff x="899592" y="3140968"/>
            <a:chExt cx="7220594" cy="613136"/>
          </a:xfrm>
        </p:grpSpPr>
        <p:sp>
          <p:nvSpPr>
            <p:cNvPr id="157786" name="Rounded Rectangle 77"/>
            <p:cNvSpPr>
              <a:spLocks noChangeArrowheads="1"/>
            </p:cNvSpPr>
            <p:nvPr/>
          </p:nvSpPr>
          <p:spPr bwMode="auto">
            <a:xfrm>
              <a:off x="899592" y="3263088"/>
              <a:ext cx="7220594" cy="365305"/>
            </a:xfrm>
            <a:prstGeom prst="roundRect">
              <a:avLst>
                <a:gd name="adj" fmla="val 16667"/>
              </a:avLst>
            </a:prstGeom>
            <a:solidFill>
              <a:srgbClr val="FFFF00"/>
            </a:solidFill>
            <a:ln w="254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nvGrpSpPr>
            <p:cNvPr id="157787" name="Group 56"/>
            <p:cNvGrpSpPr>
              <a:grpSpLocks/>
            </p:cNvGrpSpPr>
            <p:nvPr/>
          </p:nvGrpSpPr>
          <p:grpSpPr bwMode="auto">
            <a:xfrm>
              <a:off x="981202" y="3140968"/>
              <a:ext cx="7007911" cy="613136"/>
              <a:chOff x="929453" y="2496182"/>
              <a:chExt cx="7007911" cy="613136"/>
            </a:xfrm>
          </p:grpSpPr>
          <p:grpSp>
            <p:nvGrpSpPr>
              <p:cNvPr id="157788" name="Group 57"/>
              <p:cNvGrpSpPr>
                <a:grpSpLocks/>
              </p:cNvGrpSpPr>
              <p:nvPr/>
            </p:nvGrpSpPr>
            <p:grpSpPr bwMode="auto">
              <a:xfrm>
                <a:off x="929453" y="2509303"/>
                <a:ext cx="2174435" cy="600015"/>
                <a:chOff x="929453" y="2509303"/>
                <a:chExt cx="2174435" cy="600015"/>
              </a:xfrm>
            </p:grpSpPr>
            <p:grpSp>
              <p:nvGrpSpPr>
                <p:cNvPr id="157806" name="Group 71"/>
                <p:cNvGrpSpPr>
                  <a:grpSpLocks/>
                </p:cNvGrpSpPr>
                <p:nvPr/>
              </p:nvGrpSpPr>
              <p:grpSpPr bwMode="auto">
                <a:xfrm>
                  <a:off x="1309956" y="2663043"/>
                  <a:ext cx="1322392" cy="307777"/>
                  <a:chOff x="4977800" y="3743163"/>
                  <a:chExt cx="1322392" cy="307777"/>
                </a:xfrm>
              </p:grpSpPr>
              <p:sp>
                <p:nvSpPr>
                  <p:cNvPr id="75" name="Rectangle 74"/>
                  <p:cNvSpPr/>
                  <p:nvPr/>
                </p:nvSpPr>
                <p:spPr bwMode="auto">
                  <a:xfrm>
                    <a:off x="4977800" y="3778571"/>
                    <a:ext cx="1322392" cy="23696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12" name="TextBox 75"/>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Subject (URI)</a:t>
                    </a:r>
                  </a:p>
                </p:txBody>
              </p:sp>
            </p:grpSp>
            <p:sp>
              <p:nvSpPr>
                <p:cNvPr id="157807" name="TextBox 72"/>
                <p:cNvSpPr txBox="1">
                  <a:spLocks noChangeArrowheads="1"/>
                </p:cNvSpPr>
                <p:nvPr/>
              </p:nvSpPr>
              <p:spPr bwMode="auto">
                <a:xfrm>
                  <a:off x="929453" y="2509303"/>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808" name="TextBox 73"/>
                <p:cNvSpPr txBox="1">
                  <a:spLocks noChangeArrowheads="1"/>
                </p:cNvSpPr>
                <p:nvPr/>
              </p:nvSpPr>
              <p:spPr bwMode="auto">
                <a:xfrm>
                  <a:off x="2599832" y="2524543"/>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grpSp>
            <p:nvGrpSpPr>
              <p:cNvPr id="157789" name="Group 58"/>
              <p:cNvGrpSpPr>
                <a:grpSpLocks/>
              </p:cNvGrpSpPr>
              <p:nvPr/>
            </p:nvGrpSpPr>
            <p:grpSpPr bwMode="auto">
              <a:xfrm>
                <a:off x="3120762" y="2509303"/>
                <a:ext cx="2474972" cy="595358"/>
                <a:chOff x="4329276" y="3456136"/>
                <a:chExt cx="2474972" cy="595358"/>
              </a:xfrm>
            </p:grpSpPr>
            <p:grpSp>
              <p:nvGrpSpPr>
                <p:cNvPr id="157799" name="Group 66"/>
                <p:cNvGrpSpPr>
                  <a:grpSpLocks/>
                </p:cNvGrpSpPr>
                <p:nvPr/>
              </p:nvGrpSpPr>
              <p:grpSpPr bwMode="auto">
                <a:xfrm>
                  <a:off x="4699230" y="3605219"/>
                  <a:ext cx="1859983" cy="307777"/>
                  <a:chOff x="3918600" y="5522770"/>
                  <a:chExt cx="1217785" cy="307777"/>
                </a:xfrm>
              </p:grpSpPr>
              <p:sp>
                <p:nvSpPr>
                  <p:cNvPr id="70" name="Rectangle 69"/>
                  <p:cNvSpPr/>
                  <p:nvPr/>
                </p:nvSpPr>
                <p:spPr bwMode="auto">
                  <a:xfrm>
                    <a:off x="3918600" y="5558178"/>
                    <a:ext cx="1059200" cy="23696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805" name="TextBox 70"/>
                  <p:cNvSpPr txBox="1">
                    <a:spLocks noChangeArrowheads="1"/>
                  </p:cNvSpPr>
                  <p:nvPr/>
                </p:nvSpPr>
                <p:spPr bwMode="auto">
                  <a:xfrm>
                    <a:off x="3963576"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Predicate (URI)</a:t>
                    </a:r>
                  </a:p>
                </p:txBody>
              </p:sp>
            </p:grpSp>
            <p:sp>
              <p:nvSpPr>
                <p:cNvPr id="157800" name="TextBox 67"/>
                <p:cNvSpPr txBox="1">
                  <a:spLocks noChangeArrowheads="1"/>
                </p:cNvSpPr>
                <p:nvPr/>
              </p:nvSpPr>
              <p:spPr bwMode="auto">
                <a:xfrm>
                  <a:off x="4329276" y="3466719"/>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801" name="TextBox 68"/>
                <p:cNvSpPr txBox="1">
                  <a:spLocks noChangeArrowheads="1"/>
                </p:cNvSpPr>
                <p:nvPr/>
              </p:nvSpPr>
              <p:spPr bwMode="auto">
                <a:xfrm>
                  <a:off x="6300192" y="3456136"/>
                  <a:ext cx="504056" cy="58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grpSp>
            <p:nvGrpSpPr>
              <p:cNvPr id="157790" name="Group 59"/>
              <p:cNvGrpSpPr>
                <a:grpSpLocks/>
              </p:cNvGrpSpPr>
              <p:nvPr/>
            </p:nvGrpSpPr>
            <p:grpSpPr bwMode="auto">
              <a:xfrm>
                <a:off x="5558739" y="2496183"/>
                <a:ext cx="2137341" cy="592511"/>
                <a:chOff x="6926549" y="4493317"/>
                <a:chExt cx="2137341" cy="592511"/>
              </a:xfrm>
            </p:grpSpPr>
            <p:grpSp>
              <p:nvGrpSpPr>
                <p:cNvPr id="157792" name="Group 61"/>
                <p:cNvGrpSpPr>
                  <a:grpSpLocks/>
                </p:cNvGrpSpPr>
                <p:nvPr/>
              </p:nvGrpSpPr>
              <p:grpSpPr bwMode="auto">
                <a:xfrm>
                  <a:off x="7308304" y="4661323"/>
                  <a:ext cx="1355102" cy="307777"/>
                  <a:chOff x="5448651" y="4444732"/>
                  <a:chExt cx="1283093" cy="307777"/>
                </a:xfrm>
              </p:grpSpPr>
              <p:sp>
                <p:nvSpPr>
                  <p:cNvPr id="65" name="Rectangle 64"/>
                  <p:cNvSpPr/>
                  <p:nvPr/>
                </p:nvSpPr>
                <p:spPr bwMode="auto">
                  <a:xfrm>
                    <a:off x="5448652" y="4469111"/>
                    <a:ext cx="1211580" cy="23696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98" name="TextBox 65"/>
                  <p:cNvSpPr txBox="1">
                    <a:spLocks noChangeArrowheads="1"/>
                  </p:cNvSpPr>
                  <p:nvPr/>
                </p:nvSpPr>
                <p:spPr bwMode="auto">
                  <a:xfrm>
                    <a:off x="5448651" y="4444732"/>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Value</a:t>
                    </a:r>
                  </a:p>
                </p:txBody>
              </p:sp>
            </p:grpSp>
            <p:sp>
              <p:nvSpPr>
                <p:cNvPr id="157793" name="TextBox 62"/>
                <p:cNvSpPr txBox="1">
                  <a:spLocks noChangeArrowheads="1"/>
                </p:cNvSpPr>
                <p:nvPr/>
              </p:nvSpPr>
              <p:spPr bwMode="auto">
                <a:xfrm>
                  <a:off x="6926549" y="4493317"/>
                  <a:ext cx="504056" cy="58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a:t>
                  </a:r>
                  <a:endParaRPr lang="en-US" altLang="en-US" b="1"/>
                </a:p>
              </p:txBody>
            </p:sp>
            <p:sp>
              <p:nvSpPr>
                <p:cNvPr id="157794" name="TextBox 63"/>
                <p:cNvSpPr txBox="1">
                  <a:spLocks noChangeArrowheads="1"/>
                </p:cNvSpPr>
                <p:nvPr/>
              </p:nvSpPr>
              <p:spPr bwMode="auto">
                <a:xfrm>
                  <a:off x="8559834" y="4501780"/>
                  <a:ext cx="504056" cy="58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a:t>
                  </a:r>
                  <a:endParaRPr lang="en-US" altLang="en-US" b="1"/>
                </a:p>
              </p:txBody>
            </p:sp>
          </p:grpSp>
          <p:sp>
            <p:nvSpPr>
              <p:cNvPr id="157791" name="TextBox 60"/>
              <p:cNvSpPr txBox="1">
                <a:spLocks noChangeArrowheads="1"/>
              </p:cNvSpPr>
              <p:nvPr/>
            </p:nvSpPr>
            <p:spPr bwMode="auto">
              <a:xfrm>
                <a:off x="7591955" y="2496182"/>
                <a:ext cx="345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grpSp>
      <p:sp>
        <p:nvSpPr>
          <p:cNvPr id="157707" name="TextBox 76"/>
          <p:cNvSpPr txBox="1">
            <a:spLocks noChangeArrowheads="1"/>
          </p:cNvSpPr>
          <p:nvPr/>
        </p:nvSpPr>
        <p:spPr bwMode="auto">
          <a:xfrm>
            <a:off x="3736975" y="2865512"/>
            <a:ext cx="132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OR</a:t>
            </a:r>
          </a:p>
        </p:txBody>
      </p:sp>
      <p:grpSp>
        <p:nvGrpSpPr>
          <p:cNvPr id="2" name="Group 1"/>
          <p:cNvGrpSpPr/>
          <p:nvPr/>
        </p:nvGrpSpPr>
        <p:grpSpPr>
          <a:xfrm>
            <a:off x="76202" y="4157737"/>
            <a:ext cx="9001125" cy="2505066"/>
            <a:chOff x="76202" y="4157737"/>
            <a:chExt cx="9001125" cy="2505066"/>
          </a:xfrm>
        </p:grpSpPr>
        <p:sp>
          <p:nvSpPr>
            <p:cNvPr id="157710" name="Rounded Rectangle 80"/>
            <p:cNvSpPr>
              <a:spLocks noChangeArrowheads="1"/>
            </p:cNvSpPr>
            <p:nvPr/>
          </p:nvSpPr>
          <p:spPr bwMode="auto">
            <a:xfrm>
              <a:off x="76202" y="4550445"/>
              <a:ext cx="9001125" cy="2103120"/>
            </a:xfrm>
            <a:prstGeom prst="roundRect">
              <a:avLst>
                <a:gd name="adj" fmla="val 9611"/>
              </a:avLst>
            </a:prstGeom>
            <a:solidFill>
              <a:srgbClr val="FFFF00"/>
            </a:solidFill>
            <a:ln w="254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57711" name="TextBox 98"/>
            <p:cNvSpPr txBox="1">
              <a:spLocks noChangeArrowheads="1"/>
            </p:cNvSpPr>
            <p:nvPr/>
          </p:nvSpPr>
          <p:spPr bwMode="auto">
            <a:xfrm>
              <a:off x="982068" y="4577071"/>
              <a:ext cx="4291563"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@prefix          </a:t>
              </a:r>
              <a:r>
                <a:rPr lang="en-US" altLang="en-US" i="1" dirty="0"/>
                <a:t>Onto </a:t>
              </a:r>
              <a:r>
                <a:rPr lang="en-US" altLang="en-US" b="1" dirty="0"/>
                <a:t>:</a:t>
              </a:r>
            </a:p>
          </p:txBody>
        </p:sp>
        <p:grpSp>
          <p:nvGrpSpPr>
            <p:cNvPr id="157752" name="Group 96"/>
            <p:cNvGrpSpPr>
              <a:grpSpLocks/>
            </p:cNvGrpSpPr>
            <p:nvPr/>
          </p:nvGrpSpPr>
          <p:grpSpPr bwMode="auto">
            <a:xfrm>
              <a:off x="1172783" y="5492155"/>
              <a:ext cx="1322557" cy="307861"/>
              <a:chOff x="4977800" y="3743163"/>
              <a:chExt cx="1322392" cy="307777"/>
            </a:xfrm>
          </p:grpSpPr>
          <p:sp>
            <p:nvSpPr>
              <p:cNvPr id="100" name="Rectangle 99"/>
              <p:cNvSpPr/>
              <p:nvPr/>
            </p:nvSpPr>
            <p:spPr bwMode="auto">
              <a:xfrm>
                <a:off x="4977800" y="3778456"/>
                <a:ext cx="1322392"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85" name="TextBox 100"/>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Subject</a:t>
                </a:r>
              </a:p>
            </p:txBody>
          </p:sp>
        </p:grpSp>
        <p:sp>
          <p:nvSpPr>
            <p:cNvPr id="157753" name="TextBox 97"/>
            <p:cNvSpPr txBox="1">
              <a:spLocks noChangeArrowheads="1"/>
            </p:cNvSpPr>
            <p:nvPr/>
          </p:nvSpPr>
          <p:spPr bwMode="auto">
            <a:xfrm>
              <a:off x="914168" y="5300262"/>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4" name="Group 91"/>
            <p:cNvGrpSpPr>
              <a:grpSpLocks/>
            </p:cNvGrpSpPr>
            <p:nvPr/>
          </p:nvGrpSpPr>
          <p:grpSpPr bwMode="auto">
            <a:xfrm>
              <a:off x="3994089" y="5487496"/>
              <a:ext cx="1791512" cy="307861"/>
              <a:chOff x="3858807" y="5522770"/>
              <a:chExt cx="1172809" cy="307777"/>
            </a:xfrm>
          </p:grpSpPr>
          <p:sp>
            <p:nvSpPr>
              <p:cNvPr id="95" name="Rectangle 94"/>
              <p:cNvSpPr/>
              <p:nvPr/>
            </p:nvSpPr>
            <p:spPr bwMode="auto">
              <a:xfrm>
                <a:off x="3918600" y="5558063"/>
                <a:ext cx="105920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81" name="TextBox 95"/>
              <p:cNvSpPr txBox="1">
                <a:spLocks noChangeArrowheads="1"/>
              </p:cNvSpPr>
              <p:nvPr/>
            </p:nvSpPr>
            <p:spPr bwMode="auto">
              <a:xfrm>
                <a:off x="3858807"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Predicate</a:t>
                </a:r>
              </a:p>
            </p:txBody>
          </p:sp>
        </p:grpSp>
        <p:sp>
          <p:nvSpPr>
            <p:cNvPr id="157755" name="TextBox 92"/>
            <p:cNvSpPr txBox="1">
              <a:spLocks noChangeArrowheads="1"/>
            </p:cNvSpPr>
            <p:nvPr/>
          </p:nvSpPr>
          <p:spPr bwMode="auto">
            <a:xfrm>
              <a:off x="3806879" y="5310848"/>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sp>
          <p:nvSpPr>
            <p:cNvPr id="157756" name="TextBox 93"/>
            <p:cNvSpPr txBox="1">
              <a:spLocks noChangeArrowheads="1"/>
            </p:cNvSpPr>
            <p:nvPr/>
          </p:nvSpPr>
          <p:spPr bwMode="auto">
            <a:xfrm>
              <a:off x="6978041" y="5292639"/>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7" name="Group 86"/>
            <p:cNvGrpSpPr>
              <a:grpSpLocks/>
            </p:cNvGrpSpPr>
            <p:nvPr/>
          </p:nvGrpSpPr>
          <p:grpSpPr bwMode="auto">
            <a:xfrm>
              <a:off x="7236639" y="5470435"/>
              <a:ext cx="1355271" cy="307861"/>
              <a:chOff x="5419791" y="4421872"/>
              <a:chExt cx="1283093" cy="307777"/>
            </a:xfrm>
          </p:grpSpPr>
          <p:sp>
            <p:nvSpPr>
              <p:cNvPr id="90" name="Rectangle 89"/>
              <p:cNvSpPr/>
              <p:nvPr/>
            </p:nvSpPr>
            <p:spPr bwMode="auto">
              <a:xfrm>
                <a:off x="5448652" y="4468996"/>
                <a:ext cx="121158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77" name="TextBox 90"/>
              <p:cNvSpPr txBox="1">
                <a:spLocks noChangeArrowheads="1"/>
              </p:cNvSpPr>
              <p:nvPr/>
            </p:nvSpPr>
            <p:spPr bwMode="auto">
              <a:xfrm>
                <a:off x="5419791" y="4421872"/>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Object</a:t>
                </a:r>
              </a:p>
            </p:txBody>
          </p:sp>
        </p:grpSp>
        <p:sp>
          <p:nvSpPr>
            <p:cNvPr id="157758" name="TextBox 85"/>
            <p:cNvSpPr txBox="1">
              <a:spLocks noChangeArrowheads="1"/>
            </p:cNvSpPr>
            <p:nvPr/>
          </p:nvSpPr>
          <p:spPr bwMode="auto">
            <a:xfrm>
              <a:off x="8667299" y="5340492"/>
              <a:ext cx="345452"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9" name="Group 103"/>
            <p:cNvGrpSpPr>
              <a:grpSpLocks/>
            </p:cNvGrpSpPr>
            <p:nvPr/>
          </p:nvGrpSpPr>
          <p:grpSpPr bwMode="auto">
            <a:xfrm>
              <a:off x="3089100" y="5487496"/>
              <a:ext cx="766670" cy="307861"/>
              <a:chOff x="5350077" y="3743163"/>
              <a:chExt cx="766574" cy="307777"/>
            </a:xfrm>
          </p:grpSpPr>
          <p:sp>
            <p:nvSpPr>
              <p:cNvPr id="105" name="Rectangle 104"/>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73" name="TextBox 105"/>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i="1"/>
                  <a:t>Onto</a:t>
                </a:r>
              </a:p>
            </p:txBody>
          </p:sp>
        </p:grpSp>
        <p:grpSp>
          <p:nvGrpSpPr>
            <p:cNvPr id="157760" name="Group 106"/>
            <p:cNvGrpSpPr>
              <a:grpSpLocks/>
            </p:cNvGrpSpPr>
            <p:nvPr/>
          </p:nvGrpSpPr>
          <p:grpSpPr bwMode="auto">
            <a:xfrm>
              <a:off x="6265001" y="5487496"/>
              <a:ext cx="766670" cy="307861"/>
              <a:chOff x="5350077" y="3743163"/>
              <a:chExt cx="766574" cy="307777"/>
            </a:xfrm>
          </p:grpSpPr>
          <p:sp>
            <p:nvSpPr>
              <p:cNvPr id="108" name="Rectangle 107"/>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69" name="TextBox 108"/>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i="1"/>
                  <a:t>Onto</a:t>
                </a:r>
              </a:p>
            </p:txBody>
          </p:sp>
        </p:grpSp>
        <p:grpSp>
          <p:nvGrpSpPr>
            <p:cNvPr id="157761" name="Group 109"/>
            <p:cNvGrpSpPr>
              <a:grpSpLocks/>
            </p:cNvGrpSpPr>
            <p:nvPr/>
          </p:nvGrpSpPr>
          <p:grpSpPr bwMode="auto">
            <a:xfrm>
              <a:off x="201191" y="5488951"/>
              <a:ext cx="766670" cy="307861"/>
              <a:chOff x="5350077" y="3743163"/>
              <a:chExt cx="766574" cy="307777"/>
            </a:xfrm>
          </p:grpSpPr>
          <p:sp>
            <p:nvSpPr>
              <p:cNvPr id="111" name="Rectangle 110"/>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65" name="TextBox 111"/>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i="1" dirty="0"/>
                  <a:t>Onto</a:t>
                </a:r>
              </a:p>
            </p:txBody>
          </p:sp>
        </p:grpSp>
        <p:grpSp>
          <p:nvGrpSpPr>
            <p:cNvPr id="157713" name="Group 116"/>
            <p:cNvGrpSpPr>
              <a:grpSpLocks/>
            </p:cNvGrpSpPr>
            <p:nvPr/>
          </p:nvGrpSpPr>
          <p:grpSpPr bwMode="auto">
            <a:xfrm>
              <a:off x="5487832" y="4586192"/>
              <a:ext cx="2336822" cy="592755"/>
              <a:chOff x="3858428" y="4018322"/>
              <a:chExt cx="2336530" cy="592593"/>
            </a:xfrm>
          </p:grpSpPr>
          <p:sp>
            <p:nvSpPr>
              <p:cNvPr id="113" name="Rectangle 112"/>
              <p:cNvSpPr/>
              <p:nvPr/>
            </p:nvSpPr>
            <p:spPr bwMode="auto">
              <a:xfrm>
                <a:off x="4216191" y="4208079"/>
                <a:ext cx="1497135" cy="237191"/>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49" name="TextBox 113"/>
              <p:cNvSpPr txBox="1">
                <a:spLocks noChangeArrowheads="1"/>
              </p:cNvSpPr>
              <p:nvPr/>
            </p:nvSpPr>
            <p:spPr bwMode="auto">
              <a:xfrm>
                <a:off x="4224923" y="4176058"/>
                <a:ext cx="1480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b="1"/>
                  <a:t>Ontology (URI)</a:t>
                </a:r>
              </a:p>
            </p:txBody>
          </p:sp>
          <p:sp>
            <p:nvSpPr>
              <p:cNvPr id="157750" name="TextBox 114"/>
              <p:cNvSpPr txBox="1">
                <a:spLocks noChangeArrowheads="1"/>
              </p:cNvSpPr>
              <p:nvPr/>
            </p:nvSpPr>
            <p:spPr bwMode="auto">
              <a:xfrm>
                <a:off x="3858428" y="4018322"/>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&lt;</a:t>
                </a:r>
              </a:p>
            </p:txBody>
          </p:sp>
          <p:sp>
            <p:nvSpPr>
              <p:cNvPr id="157751" name="TextBox 115"/>
              <p:cNvSpPr txBox="1">
                <a:spLocks noChangeArrowheads="1"/>
              </p:cNvSpPr>
              <p:nvPr/>
            </p:nvSpPr>
            <p:spPr bwMode="auto">
              <a:xfrm>
                <a:off x="5690902" y="4026299"/>
                <a:ext cx="504056" cy="5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&gt;</a:t>
                </a:r>
              </a:p>
            </p:txBody>
          </p:sp>
        </p:grpSp>
        <p:sp>
          <p:nvSpPr>
            <p:cNvPr id="157714" name="TextBox 117"/>
            <p:cNvSpPr txBox="1">
              <a:spLocks noChangeArrowheads="1"/>
            </p:cNvSpPr>
            <p:nvPr/>
          </p:nvSpPr>
          <p:spPr bwMode="auto">
            <a:xfrm>
              <a:off x="7667083" y="4626722"/>
              <a:ext cx="345452"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15" name="Group 119"/>
            <p:cNvGrpSpPr>
              <a:grpSpLocks/>
            </p:cNvGrpSpPr>
            <p:nvPr/>
          </p:nvGrpSpPr>
          <p:grpSpPr bwMode="auto">
            <a:xfrm>
              <a:off x="201191" y="6030015"/>
              <a:ext cx="8811560" cy="632788"/>
              <a:chOff x="87305" y="5772664"/>
              <a:chExt cx="8810459" cy="632615"/>
            </a:xfrm>
          </p:grpSpPr>
          <p:grpSp>
            <p:nvGrpSpPr>
              <p:cNvPr id="157717" name="Group 120"/>
              <p:cNvGrpSpPr>
                <a:grpSpLocks/>
              </p:cNvGrpSpPr>
              <p:nvPr/>
            </p:nvGrpSpPr>
            <p:grpSpPr bwMode="auto">
              <a:xfrm>
                <a:off x="1058776" y="5972125"/>
                <a:ext cx="1322392" cy="307777"/>
                <a:chOff x="4977800" y="3743163"/>
                <a:chExt cx="1322392" cy="307777"/>
              </a:xfrm>
            </p:grpSpPr>
            <p:sp>
              <p:nvSpPr>
                <p:cNvPr id="141" name="Rectangle 140"/>
                <p:cNvSpPr/>
                <p:nvPr/>
              </p:nvSpPr>
              <p:spPr bwMode="auto">
                <a:xfrm>
                  <a:off x="4977800" y="3778456"/>
                  <a:ext cx="1322392"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45" name="TextBox 141"/>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Subject</a:t>
                  </a:r>
                </a:p>
              </p:txBody>
            </p:sp>
          </p:grpSp>
          <p:sp>
            <p:nvSpPr>
              <p:cNvPr id="157718" name="TextBox 121"/>
              <p:cNvSpPr txBox="1">
                <a:spLocks noChangeArrowheads="1"/>
              </p:cNvSpPr>
              <p:nvPr/>
            </p:nvSpPr>
            <p:spPr bwMode="auto">
              <a:xfrm>
                <a:off x="800193" y="5780285"/>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19" name="Group 122"/>
              <p:cNvGrpSpPr>
                <a:grpSpLocks/>
              </p:cNvGrpSpPr>
              <p:nvPr/>
            </p:nvGrpSpPr>
            <p:grpSpPr bwMode="auto">
              <a:xfrm>
                <a:off x="3879729" y="5967468"/>
                <a:ext cx="1791288" cy="307777"/>
                <a:chOff x="3858807" y="5522770"/>
                <a:chExt cx="1172809" cy="307777"/>
              </a:xfrm>
            </p:grpSpPr>
            <p:sp>
              <p:nvSpPr>
                <p:cNvPr id="139" name="Rectangle 138"/>
                <p:cNvSpPr/>
                <p:nvPr/>
              </p:nvSpPr>
              <p:spPr bwMode="auto">
                <a:xfrm>
                  <a:off x="3918600" y="5558063"/>
                  <a:ext cx="105920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41" name="TextBox 139"/>
                <p:cNvSpPr txBox="1">
                  <a:spLocks noChangeArrowheads="1"/>
                </p:cNvSpPr>
                <p:nvPr/>
              </p:nvSpPr>
              <p:spPr bwMode="auto">
                <a:xfrm>
                  <a:off x="3858807"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Predicate</a:t>
                  </a:r>
                </a:p>
              </p:txBody>
            </p:sp>
          </p:grpSp>
          <p:sp>
            <p:nvSpPr>
              <p:cNvPr id="157720" name="TextBox 123"/>
              <p:cNvSpPr txBox="1">
                <a:spLocks noChangeArrowheads="1"/>
              </p:cNvSpPr>
              <p:nvPr/>
            </p:nvSpPr>
            <p:spPr bwMode="auto">
              <a:xfrm>
                <a:off x="3692542" y="5790868"/>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sp>
            <p:nvSpPr>
              <p:cNvPr id="157721" name="TextBox 124"/>
              <p:cNvSpPr txBox="1">
                <a:spLocks noChangeArrowheads="1"/>
              </p:cNvSpPr>
              <p:nvPr/>
            </p:nvSpPr>
            <p:spPr bwMode="auto">
              <a:xfrm>
                <a:off x="6489928" y="5772664"/>
                <a:ext cx="504056" cy="5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a:t>
                </a:r>
                <a:endParaRPr lang="en-US" altLang="en-US" b="1"/>
              </a:p>
            </p:txBody>
          </p:sp>
          <p:grpSp>
            <p:nvGrpSpPr>
              <p:cNvPr id="157722" name="Group 125"/>
              <p:cNvGrpSpPr>
                <a:grpSpLocks/>
              </p:cNvGrpSpPr>
              <p:nvPr/>
            </p:nvGrpSpPr>
            <p:grpSpPr bwMode="auto">
              <a:xfrm>
                <a:off x="6824693" y="5967467"/>
                <a:ext cx="1369185" cy="307777"/>
                <a:chOff x="5138407" y="4438928"/>
                <a:chExt cx="1296425" cy="307777"/>
              </a:xfrm>
            </p:grpSpPr>
            <p:sp>
              <p:nvSpPr>
                <p:cNvPr id="137" name="Rectangle 136"/>
                <p:cNvSpPr/>
                <p:nvPr/>
              </p:nvSpPr>
              <p:spPr bwMode="auto">
                <a:xfrm>
                  <a:off x="5138407" y="4468996"/>
                  <a:ext cx="1296425"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37" name="TextBox 137"/>
                <p:cNvSpPr txBox="1">
                  <a:spLocks noChangeArrowheads="1"/>
                </p:cNvSpPr>
                <p:nvPr/>
              </p:nvSpPr>
              <p:spPr bwMode="auto">
                <a:xfrm>
                  <a:off x="5151739" y="4438928"/>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Value</a:t>
                  </a:r>
                </a:p>
              </p:txBody>
            </p:sp>
          </p:grpSp>
          <p:sp>
            <p:nvSpPr>
              <p:cNvPr id="157723" name="TextBox 126"/>
              <p:cNvSpPr txBox="1">
                <a:spLocks noChangeArrowheads="1"/>
              </p:cNvSpPr>
              <p:nvPr/>
            </p:nvSpPr>
            <p:spPr bwMode="auto">
              <a:xfrm>
                <a:off x="8552355" y="5820504"/>
                <a:ext cx="345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24" name="Group 127"/>
              <p:cNvGrpSpPr>
                <a:grpSpLocks/>
              </p:cNvGrpSpPr>
              <p:nvPr/>
            </p:nvGrpSpPr>
            <p:grpSpPr bwMode="auto">
              <a:xfrm>
                <a:off x="2974853" y="5967468"/>
                <a:ext cx="766574" cy="307777"/>
                <a:chOff x="5350077" y="3743163"/>
                <a:chExt cx="766574" cy="307777"/>
              </a:xfrm>
            </p:grpSpPr>
            <p:sp>
              <p:nvSpPr>
                <p:cNvPr id="135" name="Rectangle 134"/>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33" name="TextBox 135"/>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i="1"/>
                    <a:t>Onto</a:t>
                  </a:r>
                </a:p>
              </p:txBody>
            </p:sp>
          </p:grpSp>
          <p:grpSp>
            <p:nvGrpSpPr>
              <p:cNvPr id="157725" name="Group 129"/>
              <p:cNvGrpSpPr>
                <a:grpSpLocks/>
              </p:cNvGrpSpPr>
              <p:nvPr/>
            </p:nvGrpSpPr>
            <p:grpSpPr bwMode="auto">
              <a:xfrm>
                <a:off x="87305" y="5968922"/>
                <a:ext cx="766574" cy="307777"/>
                <a:chOff x="5350077" y="3743163"/>
                <a:chExt cx="766574" cy="307777"/>
              </a:xfrm>
            </p:grpSpPr>
            <p:sp>
              <p:nvSpPr>
                <p:cNvPr id="131" name="Rectangle 130"/>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29" name="TextBox 131"/>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i="1"/>
                    <a:t>Onto</a:t>
                  </a:r>
                </a:p>
              </p:txBody>
            </p:sp>
          </p:grpSp>
        </p:grpSp>
        <p:sp>
          <p:nvSpPr>
            <p:cNvPr id="157716" name="TextBox 142"/>
            <p:cNvSpPr txBox="1">
              <a:spLocks noChangeArrowheads="1"/>
            </p:cNvSpPr>
            <p:nvPr/>
          </p:nvSpPr>
          <p:spPr bwMode="auto">
            <a:xfrm>
              <a:off x="8293534" y="6032700"/>
              <a:ext cx="5041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a:t>
              </a:r>
              <a:endParaRPr lang="en-US" altLang="en-US" b="1"/>
            </a:p>
          </p:txBody>
        </p:sp>
        <p:sp>
          <p:nvSpPr>
            <p:cNvPr id="157709" name="TextBox 144"/>
            <p:cNvSpPr txBox="1">
              <a:spLocks noChangeArrowheads="1"/>
            </p:cNvSpPr>
            <p:nvPr/>
          </p:nvSpPr>
          <p:spPr bwMode="auto">
            <a:xfrm>
              <a:off x="3733800" y="4157737"/>
              <a:ext cx="132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OR</a:t>
              </a:r>
            </a:p>
          </p:txBody>
        </p:sp>
        <p:grpSp>
          <p:nvGrpSpPr>
            <p:cNvPr id="122" name="Group 109"/>
            <p:cNvGrpSpPr>
              <a:grpSpLocks/>
            </p:cNvGrpSpPr>
            <p:nvPr/>
          </p:nvGrpSpPr>
          <p:grpSpPr bwMode="auto">
            <a:xfrm>
              <a:off x="3606565" y="4732017"/>
              <a:ext cx="957719" cy="372551"/>
              <a:chOff x="5350077" y="3773213"/>
              <a:chExt cx="766574" cy="242433"/>
            </a:xfrm>
          </p:grpSpPr>
          <p:sp>
            <p:nvSpPr>
              <p:cNvPr id="123" name="Rectangle 122"/>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24" name="TextBox 111"/>
              <p:cNvSpPr txBox="1">
                <a:spLocks noChangeArrowheads="1"/>
              </p:cNvSpPr>
              <p:nvPr/>
            </p:nvSpPr>
            <p:spPr bwMode="auto">
              <a:xfrm>
                <a:off x="5350077" y="3773213"/>
                <a:ext cx="766573" cy="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800" b="1" i="1" dirty="0"/>
                  <a:t>Onto</a:t>
                </a:r>
              </a:p>
            </p:txBody>
          </p:sp>
        </p:gr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p:cNvSpPr>
            <a:spLocks noGrp="1"/>
          </p:cNvSpPr>
          <p:nvPr>
            <p:ph type="title"/>
          </p:nvPr>
        </p:nvSpPr>
        <p:spPr>
          <a:xfrm>
            <a:off x="755650" y="-95250"/>
            <a:ext cx="8388350" cy="777875"/>
          </a:xfrm>
        </p:spPr>
        <p:txBody>
          <a:bodyPr/>
          <a:lstStyle/>
          <a:p>
            <a:r>
              <a:rPr lang="en-US" altLang="en-US" sz="3600" dirty="0"/>
              <a:t>Template/frame for RDF statement (N3)</a:t>
            </a:r>
          </a:p>
        </p:txBody>
      </p:sp>
      <p:sp>
        <p:nvSpPr>
          <p:cNvPr id="157813" name="Rounded Rectangle 35"/>
          <p:cNvSpPr>
            <a:spLocks noChangeArrowheads="1"/>
          </p:cNvSpPr>
          <p:nvPr/>
        </p:nvSpPr>
        <p:spPr bwMode="auto">
          <a:xfrm>
            <a:off x="0" y="1004903"/>
            <a:ext cx="9144000" cy="548640"/>
          </a:xfrm>
          <a:prstGeom prst="roundRect">
            <a:avLst>
              <a:gd name="adj" fmla="val 16667"/>
            </a:avLst>
          </a:prstGeom>
          <a:solidFill>
            <a:srgbClr val="FFFF00"/>
          </a:solidFill>
          <a:ln w="254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7" name="Rectangle 6"/>
          <p:cNvSpPr/>
          <p:nvPr/>
        </p:nvSpPr>
        <p:spPr bwMode="auto">
          <a:xfrm>
            <a:off x="290561" y="1170484"/>
            <a:ext cx="2348415" cy="241829"/>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57839" name="TextBox 14"/>
          <p:cNvSpPr txBox="1">
            <a:spLocks noChangeArrowheads="1"/>
          </p:cNvSpPr>
          <p:nvPr/>
        </p:nvSpPr>
        <p:spPr bwMode="auto">
          <a:xfrm>
            <a:off x="290561" y="1149727"/>
            <a:ext cx="2375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r>
              <a:rPr lang="en-US" altLang="en-US" sz="1200" b="1" dirty="0">
                <a:solidFill>
                  <a:srgbClr val="FF0000"/>
                </a:solidFill>
              </a:rPr>
              <a:t>John</a:t>
            </a:r>
          </a:p>
        </p:txBody>
      </p:sp>
      <p:sp>
        <p:nvSpPr>
          <p:cNvPr id="157834" name="TextBox 49"/>
          <p:cNvSpPr txBox="1">
            <a:spLocks noChangeArrowheads="1"/>
          </p:cNvSpPr>
          <p:nvPr/>
        </p:nvSpPr>
        <p:spPr bwMode="auto">
          <a:xfrm>
            <a:off x="-52752" y="1008811"/>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57835" name="TextBox 52"/>
          <p:cNvSpPr txBox="1">
            <a:spLocks noChangeArrowheads="1"/>
          </p:cNvSpPr>
          <p:nvPr/>
        </p:nvSpPr>
        <p:spPr bwMode="auto">
          <a:xfrm>
            <a:off x="2578061" y="996362"/>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sp>
        <p:nvSpPr>
          <p:cNvPr id="157818" name="TextBox 30"/>
          <p:cNvSpPr txBox="1">
            <a:spLocks noChangeArrowheads="1"/>
          </p:cNvSpPr>
          <p:nvPr/>
        </p:nvSpPr>
        <p:spPr bwMode="auto">
          <a:xfrm>
            <a:off x="8872059" y="967965"/>
            <a:ext cx="345378"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a:t>
            </a:r>
          </a:p>
        </p:txBody>
      </p:sp>
      <p:sp>
        <p:nvSpPr>
          <p:cNvPr id="157707" name="TextBox 76"/>
          <p:cNvSpPr txBox="1">
            <a:spLocks noChangeArrowheads="1"/>
          </p:cNvSpPr>
          <p:nvPr/>
        </p:nvSpPr>
        <p:spPr bwMode="auto">
          <a:xfrm>
            <a:off x="3736975" y="1701734"/>
            <a:ext cx="132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a:t>OR</a:t>
            </a:r>
          </a:p>
        </p:txBody>
      </p:sp>
      <p:sp>
        <p:nvSpPr>
          <p:cNvPr id="125" name="Rectangle 124"/>
          <p:cNvSpPr/>
          <p:nvPr/>
        </p:nvSpPr>
        <p:spPr bwMode="auto">
          <a:xfrm>
            <a:off x="6311604" y="1148483"/>
            <a:ext cx="2348415" cy="241829"/>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26" name="TextBox 14"/>
          <p:cNvSpPr txBox="1">
            <a:spLocks noChangeArrowheads="1"/>
          </p:cNvSpPr>
          <p:nvPr/>
        </p:nvSpPr>
        <p:spPr bwMode="auto">
          <a:xfrm>
            <a:off x="6311604" y="1127726"/>
            <a:ext cx="2375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r>
              <a:rPr lang="en-US" altLang="en-US" sz="1200" b="1" dirty="0">
                <a:solidFill>
                  <a:srgbClr val="FF0000"/>
                </a:solidFill>
              </a:rPr>
              <a:t>Mary</a:t>
            </a:r>
          </a:p>
        </p:txBody>
      </p:sp>
      <p:sp>
        <p:nvSpPr>
          <p:cNvPr id="127" name="TextBox 49"/>
          <p:cNvSpPr txBox="1">
            <a:spLocks noChangeArrowheads="1"/>
          </p:cNvSpPr>
          <p:nvPr/>
        </p:nvSpPr>
        <p:spPr bwMode="auto">
          <a:xfrm>
            <a:off x="5931347" y="986810"/>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28" name="TextBox 52"/>
          <p:cNvSpPr txBox="1">
            <a:spLocks noChangeArrowheads="1"/>
          </p:cNvSpPr>
          <p:nvPr/>
        </p:nvSpPr>
        <p:spPr bwMode="auto">
          <a:xfrm>
            <a:off x="8580630" y="974361"/>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sp>
        <p:nvSpPr>
          <p:cNvPr id="129" name="Rectangle 128"/>
          <p:cNvSpPr/>
          <p:nvPr/>
        </p:nvSpPr>
        <p:spPr bwMode="auto">
          <a:xfrm>
            <a:off x="3285053" y="1161997"/>
            <a:ext cx="2348415" cy="241829"/>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30" name="TextBox 14"/>
          <p:cNvSpPr txBox="1">
            <a:spLocks noChangeArrowheads="1"/>
          </p:cNvSpPr>
          <p:nvPr/>
        </p:nvSpPr>
        <p:spPr bwMode="auto">
          <a:xfrm>
            <a:off x="3257344" y="1141240"/>
            <a:ext cx="24852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r>
              <a:rPr lang="en-US" altLang="en-US" sz="1200" b="1" dirty="0">
                <a:solidFill>
                  <a:srgbClr val="7030A0"/>
                </a:solidFill>
              </a:rPr>
              <a:t>Loves</a:t>
            </a:r>
          </a:p>
        </p:txBody>
      </p:sp>
      <p:sp>
        <p:nvSpPr>
          <p:cNvPr id="132" name="TextBox 49"/>
          <p:cNvSpPr txBox="1">
            <a:spLocks noChangeArrowheads="1"/>
          </p:cNvSpPr>
          <p:nvPr/>
        </p:nvSpPr>
        <p:spPr bwMode="auto">
          <a:xfrm>
            <a:off x="2904796" y="1000324"/>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33" name="TextBox 52"/>
          <p:cNvSpPr txBox="1">
            <a:spLocks noChangeArrowheads="1"/>
          </p:cNvSpPr>
          <p:nvPr/>
        </p:nvSpPr>
        <p:spPr bwMode="auto">
          <a:xfrm>
            <a:off x="5581789" y="987875"/>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sp>
        <p:nvSpPr>
          <p:cNvPr id="134" name="Rounded Rectangle 35"/>
          <p:cNvSpPr>
            <a:spLocks noChangeArrowheads="1"/>
          </p:cNvSpPr>
          <p:nvPr/>
        </p:nvSpPr>
        <p:spPr bwMode="auto">
          <a:xfrm>
            <a:off x="424869" y="2173187"/>
            <a:ext cx="8012535" cy="548640"/>
          </a:xfrm>
          <a:prstGeom prst="roundRect">
            <a:avLst>
              <a:gd name="adj" fmla="val 16667"/>
            </a:avLst>
          </a:prstGeom>
          <a:solidFill>
            <a:srgbClr val="FFFF00"/>
          </a:solidFill>
          <a:ln w="254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36" name="Rectangle 135"/>
          <p:cNvSpPr/>
          <p:nvPr/>
        </p:nvSpPr>
        <p:spPr bwMode="auto">
          <a:xfrm>
            <a:off x="715430" y="2338768"/>
            <a:ext cx="2348415" cy="241829"/>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38" name="TextBox 14"/>
          <p:cNvSpPr txBox="1">
            <a:spLocks noChangeArrowheads="1"/>
          </p:cNvSpPr>
          <p:nvPr/>
        </p:nvSpPr>
        <p:spPr bwMode="auto">
          <a:xfrm>
            <a:off x="715430" y="2318011"/>
            <a:ext cx="2375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r>
              <a:rPr lang="en-US" altLang="en-US" sz="1200" b="1" dirty="0">
                <a:solidFill>
                  <a:srgbClr val="FF0000"/>
                </a:solidFill>
              </a:rPr>
              <a:t>John</a:t>
            </a:r>
          </a:p>
        </p:txBody>
      </p:sp>
      <p:sp>
        <p:nvSpPr>
          <p:cNvPr id="140" name="TextBox 49"/>
          <p:cNvSpPr txBox="1">
            <a:spLocks noChangeArrowheads="1"/>
          </p:cNvSpPr>
          <p:nvPr/>
        </p:nvSpPr>
        <p:spPr bwMode="auto">
          <a:xfrm>
            <a:off x="372117" y="2177095"/>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42" name="TextBox 52"/>
          <p:cNvSpPr txBox="1">
            <a:spLocks noChangeArrowheads="1"/>
          </p:cNvSpPr>
          <p:nvPr/>
        </p:nvSpPr>
        <p:spPr bwMode="auto">
          <a:xfrm>
            <a:off x="3002930" y="2164646"/>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sp>
        <p:nvSpPr>
          <p:cNvPr id="143" name="TextBox 30"/>
          <p:cNvSpPr txBox="1">
            <a:spLocks noChangeArrowheads="1"/>
          </p:cNvSpPr>
          <p:nvPr/>
        </p:nvSpPr>
        <p:spPr bwMode="auto">
          <a:xfrm>
            <a:off x="7939191" y="2136249"/>
            <a:ext cx="345378"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a:t>
            </a:r>
          </a:p>
        </p:txBody>
      </p:sp>
      <p:sp>
        <p:nvSpPr>
          <p:cNvPr id="144" name="Rectangle 143"/>
          <p:cNvSpPr/>
          <p:nvPr/>
        </p:nvSpPr>
        <p:spPr bwMode="auto">
          <a:xfrm>
            <a:off x="7225996" y="2316767"/>
            <a:ext cx="392273" cy="255343"/>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45" name="TextBox 14"/>
          <p:cNvSpPr txBox="1">
            <a:spLocks noChangeArrowheads="1"/>
          </p:cNvSpPr>
          <p:nvPr/>
        </p:nvSpPr>
        <p:spPr bwMode="auto">
          <a:xfrm>
            <a:off x="7225996" y="2296011"/>
            <a:ext cx="392273" cy="27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b="1" dirty="0">
                <a:solidFill>
                  <a:srgbClr val="0000FF"/>
                </a:solidFill>
              </a:rPr>
              <a:t>25</a:t>
            </a:r>
          </a:p>
        </p:txBody>
      </p:sp>
      <p:sp>
        <p:nvSpPr>
          <p:cNvPr id="146" name="TextBox 49"/>
          <p:cNvSpPr txBox="1">
            <a:spLocks noChangeArrowheads="1"/>
          </p:cNvSpPr>
          <p:nvPr/>
        </p:nvSpPr>
        <p:spPr bwMode="auto">
          <a:xfrm>
            <a:off x="6933300" y="2155094"/>
            <a:ext cx="458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None/>
            </a:pPr>
            <a:r>
              <a:rPr lang="en-US" altLang="en-US" dirty="0"/>
              <a:t>"</a:t>
            </a:r>
            <a:endParaRPr lang="en-US" altLang="en-US" b="1" dirty="0"/>
          </a:p>
        </p:txBody>
      </p:sp>
      <p:sp>
        <p:nvSpPr>
          <p:cNvPr id="147" name="TextBox 52"/>
          <p:cNvSpPr txBox="1">
            <a:spLocks noChangeArrowheads="1"/>
          </p:cNvSpPr>
          <p:nvPr/>
        </p:nvSpPr>
        <p:spPr bwMode="auto">
          <a:xfrm>
            <a:off x="7610815" y="2142645"/>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dirty="0"/>
              <a:t>"</a:t>
            </a:r>
            <a:endParaRPr lang="en-US" altLang="en-US" b="1" dirty="0"/>
          </a:p>
        </p:txBody>
      </p:sp>
      <p:sp>
        <p:nvSpPr>
          <p:cNvPr id="148" name="Rectangle 147"/>
          <p:cNvSpPr/>
          <p:nvPr/>
        </p:nvSpPr>
        <p:spPr bwMode="auto">
          <a:xfrm>
            <a:off x="3839226" y="2330281"/>
            <a:ext cx="2676841" cy="287349"/>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49" name="TextBox 14"/>
          <p:cNvSpPr txBox="1">
            <a:spLocks noChangeArrowheads="1"/>
          </p:cNvSpPr>
          <p:nvPr/>
        </p:nvSpPr>
        <p:spPr bwMode="auto">
          <a:xfrm>
            <a:off x="3901233" y="2338197"/>
            <a:ext cx="26561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r>
              <a:rPr lang="en-US" altLang="en-US" sz="1200" b="1" dirty="0">
                <a:solidFill>
                  <a:srgbClr val="7030A0"/>
                </a:solidFill>
              </a:rPr>
              <a:t>hasAge</a:t>
            </a:r>
          </a:p>
        </p:txBody>
      </p:sp>
      <p:sp>
        <p:nvSpPr>
          <p:cNvPr id="150" name="TextBox 49"/>
          <p:cNvSpPr txBox="1">
            <a:spLocks noChangeArrowheads="1"/>
          </p:cNvSpPr>
          <p:nvPr/>
        </p:nvSpPr>
        <p:spPr bwMode="auto">
          <a:xfrm>
            <a:off x="3468209" y="2168608"/>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51" name="TextBox 52"/>
          <p:cNvSpPr txBox="1">
            <a:spLocks noChangeArrowheads="1"/>
          </p:cNvSpPr>
          <p:nvPr/>
        </p:nvSpPr>
        <p:spPr bwMode="auto">
          <a:xfrm>
            <a:off x="6551598" y="2174631"/>
            <a:ext cx="504011" cy="58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grpSp>
        <p:nvGrpSpPr>
          <p:cNvPr id="3" name="Group 2"/>
          <p:cNvGrpSpPr/>
          <p:nvPr/>
        </p:nvGrpSpPr>
        <p:grpSpPr>
          <a:xfrm>
            <a:off x="76202" y="2864649"/>
            <a:ext cx="9001125" cy="2468128"/>
            <a:chOff x="76202" y="3030897"/>
            <a:chExt cx="9001125" cy="2468128"/>
          </a:xfrm>
        </p:grpSpPr>
        <p:grpSp>
          <p:nvGrpSpPr>
            <p:cNvPr id="2" name="Group 1"/>
            <p:cNvGrpSpPr/>
            <p:nvPr/>
          </p:nvGrpSpPr>
          <p:grpSpPr>
            <a:xfrm>
              <a:off x="76202" y="3030897"/>
              <a:ext cx="9001125" cy="2468128"/>
              <a:chOff x="76202" y="4194675"/>
              <a:chExt cx="9001125" cy="2468128"/>
            </a:xfrm>
          </p:grpSpPr>
          <p:sp>
            <p:nvSpPr>
              <p:cNvPr id="157710" name="Rounded Rectangle 80"/>
              <p:cNvSpPr>
                <a:spLocks noChangeArrowheads="1"/>
              </p:cNvSpPr>
              <p:nvPr/>
            </p:nvSpPr>
            <p:spPr bwMode="auto">
              <a:xfrm>
                <a:off x="76202" y="4550445"/>
                <a:ext cx="9001125" cy="2103120"/>
              </a:xfrm>
              <a:prstGeom prst="roundRect">
                <a:avLst>
                  <a:gd name="adj" fmla="val 9611"/>
                </a:avLst>
              </a:prstGeom>
              <a:solidFill>
                <a:srgbClr val="FFFF00"/>
              </a:solidFill>
              <a:ln w="254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57711" name="TextBox 98"/>
              <p:cNvSpPr txBox="1">
                <a:spLocks noChangeArrowheads="1"/>
              </p:cNvSpPr>
              <p:nvPr/>
            </p:nvSpPr>
            <p:spPr bwMode="auto">
              <a:xfrm>
                <a:off x="982068" y="4577071"/>
                <a:ext cx="4291563"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@prefix          </a:t>
                </a:r>
                <a:r>
                  <a:rPr lang="en-US" altLang="en-US" i="1" dirty="0"/>
                  <a:t>Onto </a:t>
                </a:r>
                <a:r>
                  <a:rPr lang="en-US" altLang="en-US" b="1" dirty="0"/>
                  <a:t>:</a:t>
                </a:r>
              </a:p>
            </p:txBody>
          </p:sp>
          <p:grpSp>
            <p:nvGrpSpPr>
              <p:cNvPr id="157752" name="Group 96"/>
              <p:cNvGrpSpPr>
                <a:grpSpLocks/>
              </p:cNvGrpSpPr>
              <p:nvPr/>
            </p:nvGrpSpPr>
            <p:grpSpPr bwMode="auto">
              <a:xfrm>
                <a:off x="1172783" y="5492155"/>
                <a:ext cx="1322557" cy="307861"/>
                <a:chOff x="4977800" y="3743163"/>
                <a:chExt cx="1322392" cy="307777"/>
              </a:xfrm>
            </p:grpSpPr>
            <p:sp>
              <p:nvSpPr>
                <p:cNvPr id="100" name="Rectangle 99"/>
                <p:cNvSpPr/>
                <p:nvPr/>
              </p:nvSpPr>
              <p:spPr bwMode="auto">
                <a:xfrm>
                  <a:off x="4977800" y="3778456"/>
                  <a:ext cx="1322392"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85" name="TextBox 100"/>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FF0000"/>
                      </a:solidFill>
                    </a:rPr>
                    <a:t>John</a:t>
                  </a:r>
                </a:p>
              </p:txBody>
            </p:sp>
          </p:grpSp>
          <p:sp>
            <p:nvSpPr>
              <p:cNvPr id="157753" name="TextBox 97"/>
              <p:cNvSpPr txBox="1">
                <a:spLocks noChangeArrowheads="1"/>
              </p:cNvSpPr>
              <p:nvPr/>
            </p:nvSpPr>
            <p:spPr bwMode="auto">
              <a:xfrm>
                <a:off x="914168" y="5300262"/>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4" name="Group 91"/>
              <p:cNvGrpSpPr>
                <a:grpSpLocks/>
              </p:cNvGrpSpPr>
              <p:nvPr/>
            </p:nvGrpSpPr>
            <p:grpSpPr bwMode="auto">
              <a:xfrm>
                <a:off x="3994089" y="5487496"/>
                <a:ext cx="1791512" cy="307861"/>
                <a:chOff x="3858807" y="5522770"/>
                <a:chExt cx="1172809" cy="307777"/>
              </a:xfrm>
            </p:grpSpPr>
            <p:sp>
              <p:nvSpPr>
                <p:cNvPr id="95" name="Rectangle 94"/>
                <p:cNvSpPr/>
                <p:nvPr/>
              </p:nvSpPr>
              <p:spPr bwMode="auto">
                <a:xfrm>
                  <a:off x="3918600" y="5558063"/>
                  <a:ext cx="105920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81" name="TextBox 95"/>
                <p:cNvSpPr txBox="1">
                  <a:spLocks noChangeArrowheads="1"/>
                </p:cNvSpPr>
                <p:nvPr/>
              </p:nvSpPr>
              <p:spPr bwMode="auto">
                <a:xfrm>
                  <a:off x="3858807"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7030A0"/>
                      </a:solidFill>
                    </a:rPr>
                    <a:t>Loves</a:t>
                  </a:r>
                </a:p>
              </p:txBody>
            </p:sp>
          </p:grpSp>
          <p:sp>
            <p:nvSpPr>
              <p:cNvPr id="157755" name="TextBox 92"/>
              <p:cNvSpPr txBox="1">
                <a:spLocks noChangeArrowheads="1"/>
              </p:cNvSpPr>
              <p:nvPr/>
            </p:nvSpPr>
            <p:spPr bwMode="auto">
              <a:xfrm>
                <a:off x="3806879" y="5310848"/>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sp>
            <p:nvSpPr>
              <p:cNvPr id="157756" name="TextBox 93"/>
              <p:cNvSpPr txBox="1">
                <a:spLocks noChangeArrowheads="1"/>
              </p:cNvSpPr>
              <p:nvPr/>
            </p:nvSpPr>
            <p:spPr bwMode="auto">
              <a:xfrm>
                <a:off x="6978041" y="5292639"/>
                <a:ext cx="504119"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7" name="Group 86"/>
              <p:cNvGrpSpPr>
                <a:grpSpLocks/>
              </p:cNvGrpSpPr>
              <p:nvPr/>
            </p:nvGrpSpPr>
            <p:grpSpPr bwMode="auto">
              <a:xfrm>
                <a:off x="7236639" y="5470435"/>
                <a:ext cx="1355271" cy="307861"/>
                <a:chOff x="5419791" y="4421872"/>
                <a:chExt cx="1283093" cy="307777"/>
              </a:xfrm>
            </p:grpSpPr>
            <p:sp>
              <p:nvSpPr>
                <p:cNvPr id="90" name="Rectangle 89"/>
                <p:cNvSpPr/>
                <p:nvPr/>
              </p:nvSpPr>
              <p:spPr bwMode="auto">
                <a:xfrm>
                  <a:off x="5448652" y="4468996"/>
                  <a:ext cx="121158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77" name="TextBox 90"/>
                <p:cNvSpPr txBox="1">
                  <a:spLocks noChangeArrowheads="1"/>
                </p:cNvSpPr>
                <p:nvPr/>
              </p:nvSpPr>
              <p:spPr bwMode="auto">
                <a:xfrm>
                  <a:off x="5419791" y="4421872"/>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FF0000"/>
                      </a:solidFill>
                    </a:rPr>
                    <a:t>Mary</a:t>
                  </a:r>
                </a:p>
              </p:txBody>
            </p:sp>
          </p:grpSp>
          <p:sp>
            <p:nvSpPr>
              <p:cNvPr id="157758" name="TextBox 85"/>
              <p:cNvSpPr txBox="1">
                <a:spLocks noChangeArrowheads="1"/>
              </p:cNvSpPr>
              <p:nvPr/>
            </p:nvSpPr>
            <p:spPr bwMode="auto">
              <a:xfrm>
                <a:off x="8667299" y="5340492"/>
                <a:ext cx="345452"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59" name="Group 103"/>
              <p:cNvGrpSpPr>
                <a:grpSpLocks/>
              </p:cNvGrpSpPr>
              <p:nvPr/>
            </p:nvGrpSpPr>
            <p:grpSpPr bwMode="auto">
              <a:xfrm>
                <a:off x="3089100" y="5487496"/>
                <a:ext cx="766670" cy="307861"/>
                <a:chOff x="5350077" y="3743163"/>
                <a:chExt cx="766574" cy="307777"/>
              </a:xfrm>
            </p:grpSpPr>
            <p:sp>
              <p:nvSpPr>
                <p:cNvPr id="105" name="Rectangle 104"/>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73" name="TextBox 105"/>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B050"/>
                      </a:solidFill>
                    </a:rPr>
                    <a:t>P1</a:t>
                  </a:r>
                </a:p>
              </p:txBody>
            </p:sp>
          </p:grpSp>
          <p:grpSp>
            <p:nvGrpSpPr>
              <p:cNvPr id="157760" name="Group 106"/>
              <p:cNvGrpSpPr>
                <a:grpSpLocks/>
              </p:cNvGrpSpPr>
              <p:nvPr/>
            </p:nvGrpSpPr>
            <p:grpSpPr bwMode="auto">
              <a:xfrm>
                <a:off x="6265001" y="5487496"/>
                <a:ext cx="766670" cy="307861"/>
                <a:chOff x="5350077" y="3743163"/>
                <a:chExt cx="766574" cy="307777"/>
              </a:xfrm>
            </p:grpSpPr>
            <p:sp>
              <p:nvSpPr>
                <p:cNvPr id="108" name="Rectangle 107"/>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69" name="TextBox 108"/>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B050"/>
                      </a:solidFill>
                    </a:rPr>
                    <a:t>P1</a:t>
                  </a:r>
                </a:p>
              </p:txBody>
            </p:sp>
          </p:grpSp>
          <p:grpSp>
            <p:nvGrpSpPr>
              <p:cNvPr id="157761" name="Group 109"/>
              <p:cNvGrpSpPr>
                <a:grpSpLocks/>
              </p:cNvGrpSpPr>
              <p:nvPr/>
            </p:nvGrpSpPr>
            <p:grpSpPr bwMode="auto">
              <a:xfrm>
                <a:off x="201191" y="5488951"/>
                <a:ext cx="766670" cy="307861"/>
                <a:chOff x="5350077" y="3743163"/>
                <a:chExt cx="766574" cy="307777"/>
              </a:xfrm>
            </p:grpSpPr>
            <p:sp>
              <p:nvSpPr>
                <p:cNvPr id="111" name="Rectangle 110"/>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65" name="TextBox 111"/>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B050"/>
                      </a:solidFill>
                    </a:rPr>
                    <a:t>P1</a:t>
                  </a:r>
                </a:p>
              </p:txBody>
            </p:sp>
          </p:grpSp>
          <p:grpSp>
            <p:nvGrpSpPr>
              <p:cNvPr id="157713" name="Group 116"/>
              <p:cNvGrpSpPr>
                <a:grpSpLocks/>
              </p:cNvGrpSpPr>
              <p:nvPr/>
            </p:nvGrpSpPr>
            <p:grpSpPr bwMode="auto">
              <a:xfrm>
                <a:off x="4970597" y="4594176"/>
                <a:ext cx="2918703" cy="604664"/>
                <a:chOff x="3341257" y="4026299"/>
                <a:chExt cx="2918344" cy="604498"/>
              </a:xfrm>
            </p:grpSpPr>
            <p:sp>
              <p:nvSpPr>
                <p:cNvPr id="113" name="Rectangle 112"/>
                <p:cNvSpPr/>
                <p:nvPr/>
              </p:nvSpPr>
              <p:spPr bwMode="auto">
                <a:xfrm>
                  <a:off x="3734703" y="4208078"/>
                  <a:ext cx="1959142" cy="247786"/>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square" lIns="18000" tIns="10800" rIns="18000" bIns="10800" anchor="ctr" anchorCtr="1">
                  <a:spAutoFit/>
                </a:bodyPr>
                <a:lstStyle/>
                <a:p>
                  <a:pPr>
                    <a:defRPr/>
                  </a:pPr>
                  <a:endParaRPr lang="en-US"/>
                </a:p>
              </p:txBody>
            </p:sp>
            <p:sp>
              <p:nvSpPr>
                <p:cNvPr id="157750" name="TextBox 114"/>
                <p:cNvSpPr txBox="1">
                  <a:spLocks noChangeArrowheads="1"/>
                </p:cNvSpPr>
                <p:nvPr/>
              </p:nvSpPr>
              <p:spPr bwMode="auto">
                <a:xfrm>
                  <a:off x="3341257" y="4046022"/>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&lt;</a:t>
                  </a:r>
                </a:p>
              </p:txBody>
            </p:sp>
            <p:sp>
              <p:nvSpPr>
                <p:cNvPr id="157751" name="TextBox 115"/>
                <p:cNvSpPr txBox="1">
                  <a:spLocks noChangeArrowheads="1"/>
                </p:cNvSpPr>
                <p:nvPr/>
              </p:nvSpPr>
              <p:spPr bwMode="auto">
                <a:xfrm>
                  <a:off x="5755545" y="4026299"/>
                  <a:ext cx="504056" cy="5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&gt;</a:t>
                  </a:r>
                </a:p>
              </p:txBody>
            </p:sp>
          </p:grpSp>
          <p:sp>
            <p:nvSpPr>
              <p:cNvPr id="157714" name="TextBox 117"/>
              <p:cNvSpPr txBox="1">
                <a:spLocks noChangeArrowheads="1"/>
              </p:cNvSpPr>
              <p:nvPr/>
            </p:nvSpPr>
            <p:spPr bwMode="auto">
              <a:xfrm>
                <a:off x="7796392" y="4571306"/>
                <a:ext cx="345452" cy="58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dirty="0"/>
                  <a:t>.</a:t>
                </a:r>
              </a:p>
            </p:txBody>
          </p:sp>
          <p:grpSp>
            <p:nvGrpSpPr>
              <p:cNvPr id="157715" name="Group 119"/>
              <p:cNvGrpSpPr>
                <a:grpSpLocks/>
              </p:cNvGrpSpPr>
              <p:nvPr/>
            </p:nvGrpSpPr>
            <p:grpSpPr bwMode="auto">
              <a:xfrm>
                <a:off x="201191" y="6030015"/>
                <a:ext cx="8811560" cy="632788"/>
                <a:chOff x="87305" y="5772664"/>
                <a:chExt cx="8810459" cy="632615"/>
              </a:xfrm>
            </p:grpSpPr>
            <p:grpSp>
              <p:nvGrpSpPr>
                <p:cNvPr id="157717" name="Group 120"/>
                <p:cNvGrpSpPr>
                  <a:grpSpLocks/>
                </p:cNvGrpSpPr>
                <p:nvPr/>
              </p:nvGrpSpPr>
              <p:grpSpPr bwMode="auto">
                <a:xfrm>
                  <a:off x="1058776" y="5972125"/>
                  <a:ext cx="1322392" cy="307777"/>
                  <a:chOff x="4977800" y="3743163"/>
                  <a:chExt cx="1322392" cy="307777"/>
                </a:xfrm>
              </p:grpSpPr>
              <p:sp>
                <p:nvSpPr>
                  <p:cNvPr id="141" name="Rectangle 140"/>
                  <p:cNvSpPr/>
                  <p:nvPr/>
                </p:nvSpPr>
                <p:spPr bwMode="auto">
                  <a:xfrm>
                    <a:off x="4977800" y="3778456"/>
                    <a:ext cx="1322392"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45" name="TextBox 141"/>
                  <p:cNvSpPr txBox="1">
                    <a:spLocks noChangeArrowheads="1"/>
                  </p:cNvSpPr>
                  <p:nvPr/>
                </p:nvSpPr>
                <p:spPr bwMode="auto">
                  <a:xfrm>
                    <a:off x="4977800" y="3743163"/>
                    <a:ext cx="1322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FF0000"/>
                        </a:solidFill>
                      </a:rPr>
                      <a:t>John</a:t>
                    </a:r>
                  </a:p>
                </p:txBody>
              </p:sp>
            </p:grpSp>
            <p:sp>
              <p:nvSpPr>
                <p:cNvPr id="157718" name="TextBox 121"/>
                <p:cNvSpPr txBox="1">
                  <a:spLocks noChangeArrowheads="1"/>
                </p:cNvSpPr>
                <p:nvPr/>
              </p:nvSpPr>
              <p:spPr bwMode="auto">
                <a:xfrm>
                  <a:off x="800193" y="5780285"/>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19" name="Group 122"/>
                <p:cNvGrpSpPr>
                  <a:grpSpLocks/>
                </p:cNvGrpSpPr>
                <p:nvPr/>
              </p:nvGrpSpPr>
              <p:grpSpPr bwMode="auto">
                <a:xfrm>
                  <a:off x="3879729" y="5967468"/>
                  <a:ext cx="1791288" cy="307777"/>
                  <a:chOff x="3858807" y="5522770"/>
                  <a:chExt cx="1172809" cy="307777"/>
                </a:xfrm>
              </p:grpSpPr>
              <p:sp>
                <p:nvSpPr>
                  <p:cNvPr id="139" name="Rectangle 138"/>
                  <p:cNvSpPr/>
                  <p:nvPr/>
                </p:nvSpPr>
                <p:spPr bwMode="auto">
                  <a:xfrm>
                    <a:off x="3918600" y="5558063"/>
                    <a:ext cx="1059200"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41" name="TextBox 139"/>
                  <p:cNvSpPr txBox="1">
                    <a:spLocks noChangeArrowheads="1"/>
                  </p:cNvSpPr>
                  <p:nvPr/>
                </p:nvSpPr>
                <p:spPr bwMode="auto">
                  <a:xfrm>
                    <a:off x="3858807" y="5522770"/>
                    <a:ext cx="11728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7030A0"/>
                        </a:solidFill>
                      </a:rPr>
                      <a:t>hasAge</a:t>
                    </a:r>
                  </a:p>
                </p:txBody>
              </p:sp>
            </p:grpSp>
            <p:sp>
              <p:nvSpPr>
                <p:cNvPr id="157720" name="TextBox 123"/>
                <p:cNvSpPr txBox="1">
                  <a:spLocks noChangeArrowheads="1"/>
                </p:cNvSpPr>
                <p:nvPr/>
              </p:nvSpPr>
              <p:spPr bwMode="auto">
                <a:xfrm>
                  <a:off x="3692542" y="5790868"/>
                  <a:ext cx="504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sp>
              <p:nvSpPr>
                <p:cNvPr id="157721" name="TextBox 124"/>
                <p:cNvSpPr txBox="1">
                  <a:spLocks noChangeArrowheads="1"/>
                </p:cNvSpPr>
                <p:nvPr/>
              </p:nvSpPr>
              <p:spPr bwMode="auto">
                <a:xfrm>
                  <a:off x="6489928" y="5772664"/>
                  <a:ext cx="504056" cy="5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dirty="0"/>
                    <a:t>"</a:t>
                  </a:r>
                  <a:endParaRPr lang="en-US" altLang="en-US" b="1" dirty="0"/>
                </a:p>
              </p:txBody>
            </p:sp>
            <p:grpSp>
              <p:nvGrpSpPr>
                <p:cNvPr id="157722" name="Group 125"/>
                <p:cNvGrpSpPr>
                  <a:grpSpLocks/>
                </p:cNvGrpSpPr>
                <p:nvPr/>
              </p:nvGrpSpPr>
              <p:grpSpPr bwMode="auto">
                <a:xfrm>
                  <a:off x="6824693" y="5967467"/>
                  <a:ext cx="1369185" cy="307777"/>
                  <a:chOff x="5138407" y="4438928"/>
                  <a:chExt cx="1296425" cy="307777"/>
                </a:xfrm>
              </p:grpSpPr>
              <p:sp>
                <p:nvSpPr>
                  <p:cNvPr id="137" name="Rectangle 136"/>
                  <p:cNvSpPr/>
                  <p:nvPr/>
                </p:nvSpPr>
                <p:spPr bwMode="auto">
                  <a:xfrm>
                    <a:off x="5138407" y="4468996"/>
                    <a:ext cx="1296425"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37" name="TextBox 137"/>
                  <p:cNvSpPr txBox="1">
                    <a:spLocks noChangeArrowheads="1"/>
                  </p:cNvSpPr>
                  <p:nvPr/>
                </p:nvSpPr>
                <p:spPr bwMode="auto">
                  <a:xfrm>
                    <a:off x="5151739" y="4438928"/>
                    <a:ext cx="128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00FF"/>
                        </a:solidFill>
                      </a:rPr>
                      <a:t>25</a:t>
                    </a:r>
                  </a:p>
                </p:txBody>
              </p:sp>
            </p:grpSp>
            <p:sp>
              <p:nvSpPr>
                <p:cNvPr id="157723" name="TextBox 126"/>
                <p:cNvSpPr txBox="1">
                  <a:spLocks noChangeArrowheads="1"/>
                </p:cNvSpPr>
                <p:nvPr/>
              </p:nvSpPr>
              <p:spPr bwMode="auto">
                <a:xfrm>
                  <a:off x="8552355" y="5820504"/>
                  <a:ext cx="345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b="1"/>
                    <a:t>.</a:t>
                  </a:r>
                </a:p>
              </p:txBody>
            </p:sp>
            <p:grpSp>
              <p:nvGrpSpPr>
                <p:cNvPr id="157724" name="Group 127"/>
                <p:cNvGrpSpPr>
                  <a:grpSpLocks/>
                </p:cNvGrpSpPr>
                <p:nvPr/>
              </p:nvGrpSpPr>
              <p:grpSpPr bwMode="auto">
                <a:xfrm>
                  <a:off x="2974853" y="5967468"/>
                  <a:ext cx="766574" cy="307777"/>
                  <a:chOff x="5350077" y="3743163"/>
                  <a:chExt cx="766574" cy="307777"/>
                </a:xfrm>
              </p:grpSpPr>
              <p:sp>
                <p:nvSpPr>
                  <p:cNvPr id="135" name="Rectangle 134"/>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33" name="TextBox 135"/>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B050"/>
                        </a:solidFill>
                      </a:rPr>
                      <a:t>P1</a:t>
                    </a:r>
                  </a:p>
                </p:txBody>
              </p:sp>
            </p:grpSp>
            <p:grpSp>
              <p:nvGrpSpPr>
                <p:cNvPr id="157725" name="Group 129"/>
                <p:cNvGrpSpPr>
                  <a:grpSpLocks/>
                </p:cNvGrpSpPr>
                <p:nvPr/>
              </p:nvGrpSpPr>
              <p:grpSpPr bwMode="auto">
                <a:xfrm>
                  <a:off x="87305" y="5968922"/>
                  <a:ext cx="766574" cy="307777"/>
                  <a:chOff x="5350077" y="3743163"/>
                  <a:chExt cx="766574" cy="307777"/>
                </a:xfrm>
              </p:grpSpPr>
              <p:sp>
                <p:nvSpPr>
                  <p:cNvPr id="131" name="Rectangle 130"/>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57729" name="TextBox 131"/>
                  <p:cNvSpPr txBox="1">
                    <a:spLocks noChangeArrowheads="1"/>
                  </p:cNvSpPr>
                  <p:nvPr/>
                </p:nvSpPr>
                <p:spPr bwMode="auto">
                  <a:xfrm>
                    <a:off x="5350077" y="3743163"/>
                    <a:ext cx="766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solidFill>
                          <a:srgbClr val="00B050"/>
                        </a:solidFill>
                      </a:rPr>
                      <a:t>P1</a:t>
                    </a:r>
                  </a:p>
                </p:txBody>
              </p:sp>
            </p:grpSp>
          </p:grpSp>
          <p:sp>
            <p:nvSpPr>
              <p:cNvPr id="157716" name="TextBox 142"/>
              <p:cNvSpPr txBox="1">
                <a:spLocks noChangeArrowheads="1"/>
              </p:cNvSpPr>
              <p:nvPr/>
            </p:nvSpPr>
            <p:spPr bwMode="auto">
              <a:xfrm>
                <a:off x="8293534" y="6032700"/>
                <a:ext cx="5041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a:t>
                </a:r>
                <a:endParaRPr lang="en-US" altLang="en-US" b="1"/>
              </a:p>
            </p:txBody>
          </p:sp>
          <p:sp>
            <p:nvSpPr>
              <p:cNvPr id="157709" name="TextBox 144"/>
              <p:cNvSpPr txBox="1">
                <a:spLocks noChangeArrowheads="1"/>
              </p:cNvSpPr>
              <p:nvPr/>
            </p:nvSpPr>
            <p:spPr bwMode="auto">
              <a:xfrm>
                <a:off x="3736975" y="4194675"/>
                <a:ext cx="132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t>OR</a:t>
                </a:r>
              </a:p>
            </p:txBody>
          </p:sp>
          <p:grpSp>
            <p:nvGrpSpPr>
              <p:cNvPr id="122" name="Group 109"/>
              <p:cNvGrpSpPr>
                <a:grpSpLocks/>
              </p:cNvGrpSpPr>
              <p:nvPr/>
            </p:nvGrpSpPr>
            <p:grpSpPr bwMode="auto">
              <a:xfrm>
                <a:off x="3606565" y="4740084"/>
                <a:ext cx="957719" cy="379745"/>
                <a:chOff x="5350077" y="3778456"/>
                <a:chExt cx="766574" cy="247114"/>
              </a:xfrm>
            </p:grpSpPr>
            <p:sp>
              <p:nvSpPr>
                <p:cNvPr id="123" name="Rectangle 122"/>
                <p:cNvSpPr/>
                <p:nvPr/>
              </p:nvSpPr>
              <p:spPr bwMode="auto">
                <a:xfrm>
                  <a:off x="5350077" y="3778456"/>
                  <a:ext cx="766574" cy="237190"/>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18000" tIns="10800" rIns="18000" bIns="10800" anchor="ctr" anchorCtr="1">
                  <a:spAutoFit/>
                </a:bodyPr>
                <a:lstStyle/>
                <a:p>
                  <a:pPr>
                    <a:defRPr/>
                  </a:pPr>
                  <a:endParaRPr lang="en-US"/>
                </a:p>
              </p:txBody>
            </p:sp>
            <p:sp>
              <p:nvSpPr>
                <p:cNvPr id="124" name="TextBox 111"/>
                <p:cNvSpPr txBox="1">
                  <a:spLocks noChangeArrowheads="1"/>
                </p:cNvSpPr>
                <p:nvPr/>
              </p:nvSpPr>
              <p:spPr bwMode="auto">
                <a:xfrm>
                  <a:off x="5350077" y="3785233"/>
                  <a:ext cx="766573" cy="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800" b="1" dirty="0">
                      <a:solidFill>
                        <a:srgbClr val="00B050"/>
                      </a:solidFill>
                    </a:rPr>
                    <a:t>P1</a:t>
                  </a:r>
                </a:p>
              </p:txBody>
            </p:sp>
          </p:grpSp>
        </p:grpSp>
        <p:sp>
          <p:nvSpPr>
            <p:cNvPr id="152" name="TextBox 14"/>
            <p:cNvSpPr txBox="1">
              <a:spLocks noChangeArrowheads="1"/>
            </p:cNvSpPr>
            <p:nvPr/>
          </p:nvSpPr>
          <p:spPr bwMode="auto">
            <a:xfrm>
              <a:off x="5351156" y="3605168"/>
              <a:ext cx="1972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http://www.jyu.fi/Onto.owl#</a:t>
              </a:r>
              <a:endParaRPr lang="en-US" altLang="en-US" sz="1200" b="1" dirty="0">
                <a:solidFill>
                  <a:srgbClr val="FF0000"/>
                </a:solidFill>
              </a:endParaRPr>
            </a:p>
          </p:txBody>
        </p:sp>
      </p:grpSp>
      <p:sp>
        <p:nvSpPr>
          <p:cNvPr id="153" name="TextBox 144"/>
          <p:cNvSpPr txBox="1">
            <a:spLocks noChangeArrowheads="1"/>
          </p:cNvSpPr>
          <p:nvPr/>
        </p:nvSpPr>
        <p:spPr bwMode="auto">
          <a:xfrm>
            <a:off x="1101219" y="5358842"/>
            <a:ext cx="1322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t>Or(finally):</a:t>
            </a:r>
          </a:p>
        </p:txBody>
      </p:sp>
      <p:sp>
        <p:nvSpPr>
          <p:cNvPr id="154" name="TextBox 144"/>
          <p:cNvSpPr txBox="1">
            <a:spLocks noChangeArrowheads="1"/>
          </p:cNvSpPr>
          <p:nvPr/>
        </p:nvSpPr>
        <p:spPr bwMode="auto">
          <a:xfrm>
            <a:off x="54744" y="5734968"/>
            <a:ext cx="4661271" cy="84125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a:t>
            </a:r>
            <a:r>
              <a:rPr lang="en-US" altLang="en-US" sz="1400" b="1" dirty="0">
                <a:solidFill>
                  <a:srgbClr val="00B050"/>
                </a:solidFill>
              </a:rPr>
              <a:t>P1</a:t>
            </a:r>
            <a:r>
              <a:rPr lang="en-US" altLang="en-US" sz="1400" b="1" dirty="0"/>
              <a:t>:               &lt;</a:t>
            </a:r>
            <a:r>
              <a:rPr lang="en-US" altLang="en-US" sz="1400" dirty="0"/>
              <a:t>http://www.jyu.fi/Onto.owl#&gt;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solidFill>
                  <a:srgbClr val="00B050"/>
                </a:solidFill>
              </a:rPr>
              <a:t>P1</a:t>
            </a: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00B050"/>
                </a:solidFill>
              </a:rPr>
              <a:t>P1</a:t>
            </a:r>
            <a:r>
              <a:rPr lang="en-US" altLang="en-US" sz="1400" b="1" dirty="0"/>
              <a:t>:</a:t>
            </a:r>
            <a:r>
              <a:rPr lang="en-US" altLang="en-US" sz="1400" b="1" dirty="0">
                <a:solidFill>
                  <a:srgbClr val="FF0000"/>
                </a:solidFill>
              </a:rPr>
              <a:t>Loves</a:t>
            </a:r>
            <a:r>
              <a:rPr lang="en-US" altLang="en-US" sz="1400" b="1" dirty="0"/>
              <a:t>      </a:t>
            </a:r>
            <a:r>
              <a:rPr lang="en-US" altLang="en-US" sz="1400" b="1" dirty="0">
                <a:solidFill>
                  <a:srgbClr val="00B050"/>
                </a:solidFill>
              </a:rPr>
              <a:t>P1</a:t>
            </a:r>
            <a:r>
              <a:rPr lang="en-US" altLang="en-US" sz="1400" b="1" dirty="0"/>
              <a:t>:</a:t>
            </a:r>
            <a:r>
              <a:rPr lang="en-US" altLang="en-US" sz="1400" b="1" dirty="0">
                <a:solidFill>
                  <a:srgbClr val="FF0000"/>
                </a:solidFill>
              </a:rPr>
              <a:t>Mary</a:t>
            </a:r>
            <a:r>
              <a:rPr lang="en-US" altLang="en-US" sz="1400" b="1" dirty="0"/>
              <a:t>  .</a:t>
            </a:r>
          </a:p>
          <a:p>
            <a:pPr algn="just" eaLnBrk="1" hangingPunct="1">
              <a:spcBef>
                <a:spcPts val="200"/>
              </a:spcBef>
              <a:spcAft>
                <a:spcPts val="200"/>
              </a:spcAft>
              <a:buNone/>
            </a:pPr>
            <a:r>
              <a:rPr lang="en-US" altLang="en-US" sz="1400" b="1" dirty="0">
                <a:solidFill>
                  <a:srgbClr val="00B050"/>
                </a:solidFill>
              </a:rPr>
              <a:t>P1</a:t>
            </a: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00B050"/>
                </a:solidFill>
              </a:rPr>
              <a:t>P1</a:t>
            </a:r>
            <a:r>
              <a:rPr lang="en-US" altLang="en-US" sz="1400" b="1" dirty="0"/>
              <a:t>:</a:t>
            </a:r>
            <a:r>
              <a:rPr lang="en-US" altLang="en-US" sz="1400" b="1" dirty="0">
                <a:solidFill>
                  <a:srgbClr val="FF0000"/>
                </a:solidFill>
              </a:rPr>
              <a:t>hasAge</a:t>
            </a:r>
            <a:r>
              <a:rPr lang="en-US" altLang="en-US" sz="1400" b="1" dirty="0"/>
              <a:t>    </a:t>
            </a:r>
            <a:r>
              <a:rPr lang="en-US" altLang="en-US" sz="1400" dirty="0"/>
              <a:t>"25" </a:t>
            </a:r>
            <a:r>
              <a:rPr lang="en-US" altLang="en-US" sz="1400" b="1" dirty="0"/>
              <a:t>        .</a:t>
            </a:r>
          </a:p>
        </p:txBody>
      </p:sp>
      <p:sp>
        <p:nvSpPr>
          <p:cNvPr id="155" name="TextBox 144"/>
          <p:cNvSpPr txBox="1">
            <a:spLocks noChangeArrowheads="1"/>
          </p:cNvSpPr>
          <p:nvPr/>
        </p:nvSpPr>
        <p:spPr bwMode="auto">
          <a:xfrm>
            <a:off x="6564801" y="5335898"/>
            <a:ext cx="1719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b="1" dirty="0"/>
              <a:t>Or(even simpler):</a:t>
            </a:r>
          </a:p>
        </p:txBody>
      </p:sp>
      <p:sp>
        <p:nvSpPr>
          <p:cNvPr id="156" name="TextBox 144"/>
          <p:cNvSpPr txBox="1">
            <a:spLocks noChangeArrowheads="1"/>
          </p:cNvSpPr>
          <p:nvPr/>
        </p:nvSpPr>
        <p:spPr bwMode="auto">
          <a:xfrm>
            <a:off x="4918673" y="5731340"/>
            <a:ext cx="4094078" cy="84125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Mary</a:t>
            </a:r>
            <a:r>
              <a:rPr lang="en-US" altLang="en-US" sz="1400" b="1" dirty="0"/>
              <a:t>  .</a:t>
            </a:r>
          </a:p>
          <a:p>
            <a:pPr algn="just" eaLnBrk="1" hangingPunct="1">
              <a:spcBef>
                <a:spcPts val="200"/>
              </a:spcBef>
              <a:spcAft>
                <a:spcPts val="200"/>
              </a:spcAft>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hasAge</a:t>
            </a:r>
            <a:r>
              <a:rPr lang="en-US" altLang="en-US" sz="1400" b="1" dirty="0"/>
              <a:t>    </a:t>
            </a:r>
            <a:r>
              <a:rPr lang="en-US" altLang="en-US" sz="1400" dirty="0"/>
              <a:t>"25"</a:t>
            </a:r>
            <a:r>
              <a:rPr lang="en-US" altLang="en-US" sz="1400" b="1" dirty="0"/>
              <a:t>     .</a:t>
            </a:r>
          </a:p>
        </p:txBody>
      </p:sp>
    </p:spTree>
    <p:extLst>
      <p:ext uri="{BB962C8B-B14F-4D97-AF65-F5344CB8AC3E}">
        <p14:creationId xmlns:p14="http://schemas.microsoft.com/office/powerpoint/2010/main" val="34134442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947812"/>
            <a:ext cx="7345362" cy="1336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25" y="2387600"/>
            <a:ext cx="6264275" cy="1136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8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644900"/>
            <a:ext cx="4824412" cy="1436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58726" name="Group 6"/>
          <p:cNvGrpSpPr>
            <a:grpSpLocks/>
          </p:cNvGrpSpPr>
          <p:nvPr/>
        </p:nvGrpSpPr>
        <p:grpSpPr bwMode="auto">
          <a:xfrm>
            <a:off x="179425" y="5229299"/>
            <a:ext cx="6332537" cy="1355725"/>
            <a:chOff x="340" y="1669"/>
            <a:chExt cx="3989" cy="854"/>
          </a:xfrm>
        </p:grpSpPr>
        <p:sp>
          <p:nvSpPr>
            <p:cNvPr id="158728" name="Rectangle 7"/>
            <p:cNvSpPr>
              <a:spLocks noChangeArrowheads="1"/>
            </p:cNvSpPr>
            <p:nvPr/>
          </p:nvSpPr>
          <p:spPr bwMode="auto">
            <a:xfrm>
              <a:off x="340" y="1933"/>
              <a:ext cx="3583" cy="590"/>
            </a:xfrm>
            <a:prstGeom prst="rect">
              <a:avLst/>
            </a:prstGeom>
            <a:solidFill>
              <a:srgbClr val="FFFFCC"/>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58729" name="Text Box 8"/>
            <p:cNvSpPr txBox="1">
              <a:spLocks noChangeArrowheads="1"/>
            </p:cNvSpPr>
            <p:nvPr/>
          </p:nvSpPr>
          <p:spPr bwMode="auto">
            <a:xfrm>
              <a:off x="392" y="1944"/>
              <a:ext cx="334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r>
                <a:rPr lang="en-US" altLang="en-US" sz="1400"/>
                <a:t>@prefix   rdfs:   &lt;http://www.w3.org/2000/01/rdf-schema#&gt; . </a:t>
              </a:r>
            </a:p>
          </p:txBody>
        </p:sp>
        <p:sp>
          <p:nvSpPr>
            <p:cNvPr id="158730" name="Text Box 9"/>
            <p:cNvSpPr txBox="1">
              <a:spLocks noChangeArrowheads="1"/>
            </p:cNvSpPr>
            <p:nvPr/>
          </p:nvSpPr>
          <p:spPr bwMode="auto">
            <a:xfrm>
              <a:off x="383" y="2175"/>
              <a:ext cx="3946"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nSpc>
                  <a:spcPct val="65000"/>
                </a:lnSpc>
                <a:spcBef>
                  <a:spcPct val="50000"/>
                </a:spcBef>
                <a:buFontTx/>
                <a:buNone/>
              </a:pPr>
              <a:r>
                <a:rPr lang="en-US" altLang="en-US" sz="1400" dirty="0"/>
                <a:t>:Professor      a        </a:t>
              </a:r>
              <a:r>
                <a:rPr lang="en-US" altLang="en-US" sz="1400" dirty="0" err="1"/>
                <a:t>rdfs:Class</a:t>
              </a:r>
              <a:r>
                <a:rPr lang="en-US" altLang="en-US" sz="1400" dirty="0"/>
                <a:t> .</a:t>
              </a:r>
            </a:p>
            <a:p>
              <a:pPr>
                <a:lnSpc>
                  <a:spcPct val="65000"/>
                </a:lnSpc>
                <a:spcBef>
                  <a:spcPct val="50000"/>
                </a:spcBef>
                <a:buFontTx/>
                <a:buNone/>
              </a:pPr>
              <a:r>
                <a:rPr lang="en-US" altLang="en-US" sz="1400" dirty="0"/>
                <a:t>&lt;http://ai.it.jyu.fi/vagan&gt;   a    :Professor .</a:t>
              </a:r>
            </a:p>
          </p:txBody>
        </p:sp>
        <p:sp>
          <p:nvSpPr>
            <p:cNvPr id="158731" name="Rectangle 10"/>
            <p:cNvSpPr>
              <a:spLocks noChangeArrowheads="1"/>
            </p:cNvSpPr>
            <p:nvPr/>
          </p:nvSpPr>
          <p:spPr bwMode="auto">
            <a:xfrm>
              <a:off x="340" y="1669"/>
              <a:ext cx="3583" cy="272"/>
            </a:xfrm>
            <a:prstGeom prst="rect">
              <a:avLst/>
            </a:prstGeom>
            <a:solidFill>
              <a:srgbClr val="FFFF99"/>
            </a:solidFill>
            <a:ln w="9525">
              <a:solidFill>
                <a:srgbClr val="000000"/>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1600" b="1"/>
                <a:t>Ontological statements in N3</a:t>
              </a:r>
            </a:p>
          </p:txBody>
        </p:sp>
      </p:grpSp>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5"/>
              </a:rPr>
              <a:t>http://www.w3.org/TeamSubmission/n3/</a:t>
            </a:r>
            <a:r>
              <a:rPr lang="en-US" altLang="en-US" sz="2000"/>
              <a:t>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947812"/>
            <a:ext cx="7345362" cy="1336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3"/>
              </a:rPr>
              <a:t>http://www.w3.org/TeamSubmission/n3/</a:t>
            </a:r>
            <a:r>
              <a:rPr lang="en-US" altLang="en-US" sz="2000"/>
              <a:t> </a:t>
            </a:r>
          </a:p>
        </p:txBody>
      </p:sp>
      <p:sp>
        <p:nvSpPr>
          <p:cNvPr id="2" name="Rectangle 1"/>
          <p:cNvSpPr/>
          <p:nvPr/>
        </p:nvSpPr>
        <p:spPr>
          <a:xfrm>
            <a:off x="623434" y="2351618"/>
            <a:ext cx="6691127" cy="769441"/>
          </a:xfrm>
          <a:prstGeom prst="rect">
            <a:avLst/>
          </a:prstGeom>
          <a:solidFill>
            <a:schemeClr val="bg1">
              <a:lumMod val="75000"/>
            </a:schemeClr>
          </a:solidFill>
          <a:ln>
            <a:solidFill>
              <a:schemeClr val="tx1"/>
            </a:solid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C , D , E , …, Z .</a:t>
            </a:r>
          </a:p>
        </p:txBody>
      </p:sp>
      <p:grpSp>
        <p:nvGrpSpPr>
          <p:cNvPr id="4" name="Group 3"/>
          <p:cNvGrpSpPr/>
          <p:nvPr/>
        </p:nvGrpSpPr>
        <p:grpSpPr>
          <a:xfrm>
            <a:off x="555308" y="3971370"/>
            <a:ext cx="3383280" cy="2834640"/>
            <a:chOff x="1240964" y="4046436"/>
            <a:chExt cx="3383280" cy="2834640"/>
          </a:xfrm>
        </p:grpSpPr>
        <p:sp>
          <p:nvSpPr>
            <p:cNvPr id="3" name="Rectangle 2"/>
            <p:cNvSpPr/>
            <p:nvPr/>
          </p:nvSpPr>
          <p:spPr bwMode="auto">
            <a:xfrm>
              <a:off x="1240964" y="4046436"/>
              <a:ext cx="3383280" cy="283464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3" name="Rectangle 12"/>
            <p:cNvSpPr/>
            <p:nvPr/>
          </p:nvSpPr>
          <p:spPr>
            <a:xfrm>
              <a:off x="1302949" y="4145260"/>
              <a:ext cx="3270319"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C .</a:t>
              </a:r>
            </a:p>
          </p:txBody>
        </p:sp>
        <p:sp>
          <p:nvSpPr>
            <p:cNvPr id="14" name="Rectangle 13"/>
            <p:cNvSpPr/>
            <p:nvPr/>
          </p:nvSpPr>
          <p:spPr>
            <a:xfrm>
              <a:off x="1350308" y="5013176"/>
              <a:ext cx="3270319"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D .</a:t>
              </a:r>
            </a:p>
          </p:txBody>
        </p:sp>
        <p:sp>
          <p:nvSpPr>
            <p:cNvPr id="15" name="Rectangle 14"/>
            <p:cNvSpPr/>
            <p:nvPr/>
          </p:nvSpPr>
          <p:spPr>
            <a:xfrm>
              <a:off x="1393379" y="6080939"/>
              <a:ext cx="3207801"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Z .</a:t>
              </a:r>
            </a:p>
          </p:txBody>
        </p:sp>
        <p:sp>
          <p:nvSpPr>
            <p:cNvPr id="16" name="Rectangle 15"/>
            <p:cNvSpPr/>
            <p:nvPr/>
          </p:nvSpPr>
          <p:spPr>
            <a:xfrm>
              <a:off x="2427000" y="5458856"/>
              <a:ext cx="74892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grpSp>
      <p:sp>
        <p:nvSpPr>
          <p:cNvPr id="17" name="TextBox 144"/>
          <p:cNvSpPr txBox="1">
            <a:spLocks noChangeArrowheads="1"/>
          </p:cNvSpPr>
          <p:nvPr/>
        </p:nvSpPr>
        <p:spPr bwMode="auto">
          <a:xfrm>
            <a:off x="4860032" y="4104640"/>
            <a:ext cx="4104456" cy="84125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Mary</a:t>
            </a:r>
            <a:r>
              <a:rPr lang="en-US" altLang="en-US" sz="1400" b="1" dirty="0"/>
              <a:t>  .</a:t>
            </a:r>
          </a:p>
          <a:p>
            <a:pPr algn="just" eaLnBrk="1" hangingPunct="1">
              <a:spcBef>
                <a:spcPts val="200"/>
              </a:spcBef>
              <a:spcAft>
                <a:spcPts val="200"/>
              </a:spcAft>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Jane</a:t>
            </a:r>
            <a:r>
              <a:rPr lang="en-US" altLang="en-US" sz="1400" b="1" dirty="0"/>
              <a:t>  . </a:t>
            </a:r>
          </a:p>
        </p:txBody>
      </p:sp>
      <p:sp>
        <p:nvSpPr>
          <p:cNvPr id="19" name="TextBox 144"/>
          <p:cNvSpPr txBox="1">
            <a:spLocks noChangeArrowheads="1"/>
          </p:cNvSpPr>
          <p:nvPr/>
        </p:nvSpPr>
        <p:spPr bwMode="auto">
          <a:xfrm>
            <a:off x="4499992" y="5732655"/>
            <a:ext cx="4536504"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Mary</a:t>
            </a:r>
            <a:r>
              <a:rPr lang="en-US" altLang="en-US" sz="1400" b="1" dirty="0"/>
              <a:t> ,  :</a:t>
            </a:r>
            <a:r>
              <a:rPr lang="en-US" altLang="en-US" sz="1400" b="1" dirty="0">
                <a:solidFill>
                  <a:srgbClr val="FF0000"/>
                </a:solidFill>
              </a:rPr>
              <a:t>Jane  </a:t>
            </a:r>
            <a:r>
              <a:rPr lang="en-US" altLang="en-US" sz="1400" b="1" dirty="0"/>
              <a:t>.</a:t>
            </a:r>
          </a:p>
        </p:txBody>
      </p:sp>
      <p:sp>
        <p:nvSpPr>
          <p:cNvPr id="20" name="Down Arrow 19"/>
          <p:cNvSpPr/>
          <p:nvPr/>
        </p:nvSpPr>
        <p:spPr bwMode="auto">
          <a:xfrm>
            <a:off x="1894868" y="3263852"/>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1" name="Down Arrow 20"/>
          <p:cNvSpPr/>
          <p:nvPr/>
        </p:nvSpPr>
        <p:spPr bwMode="auto">
          <a:xfrm rot="10800000">
            <a:off x="2320399" y="3245380"/>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2" name="Down Arrow 21"/>
          <p:cNvSpPr/>
          <p:nvPr/>
        </p:nvSpPr>
        <p:spPr bwMode="auto">
          <a:xfrm>
            <a:off x="6252996" y="5036780"/>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3" name="Down Arrow 22"/>
          <p:cNvSpPr/>
          <p:nvPr/>
        </p:nvSpPr>
        <p:spPr bwMode="auto">
          <a:xfrm rot="10800000">
            <a:off x="6678527" y="5018308"/>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3786361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0" y="980728"/>
            <a:ext cx="6264275" cy="1136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3"/>
              </a:rPr>
              <a:t>http://www.w3.org/TeamSubmission/n3/</a:t>
            </a:r>
            <a:r>
              <a:rPr lang="en-US" altLang="en-US" sz="2000"/>
              <a:t> </a:t>
            </a:r>
          </a:p>
        </p:txBody>
      </p:sp>
      <p:sp>
        <p:nvSpPr>
          <p:cNvPr id="12" name="Rectangle 11"/>
          <p:cNvSpPr/>
          <p:nvPr/>
        </p:nvSpPr>
        <p:spPr>
          <a:xfrm>
            <a:off x="324585" y="2351618"/>
            <a:ext cx="8081379" cy="769441"/>
          </a:xfrm>
          <a:prstGeom prst="rect">
            <a:avLst/>
          </a:prstGeom>
          <a:solidFill>
            <a:schemeClr val="bg1">
              <a:lumMod val="75000"/>
            </a:schemeClr>
          </a:solidFill>
          <a:ln>
            <a:solidFill>
              <a:schemeClr val="tx1"/>
            </a:solid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C ;   D   E </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  Y   Z .</a:t>
            </a:r>
          </a:p>
        </p:txBody>
      </p:sp>
      <p:grpSp>
        <p:nvGrpSpPr>
          <p:cNvPr id="13" name="Group 12"/>
          <p:cNvGrpSpPr/>
          <p:nvPr/>
        </p:nvGrpSpPr>
        <p:grpSpPr>
          <a:xfrm>
            <a:off x="370568" y="4079430"/>
            <a:ext cx="3364434" cy="2705120"/>
            <a:chOff x="1240964" y="4145260"/>
            <a:chExt cx="3364435" cy="2705120"/>
          </a:xfrm>
        </p:grpSpPr>
        <p:sp>
          <p:nvSpPr>
            <p:cNvPr id="14" name="Rectangle 13"/>
            <p:cNvSpPr/>
            <p:nvPr/>
          </p:nvSpPr>
          <p:spPr bwMode="auto">
            <a:xfrm>
              <a:off x="1240964" y="4165704"/>
              <a:ext cx="3291841" cy="265176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5" name="Rectangle 14"/>
            <p:cNvSpPr/>
            <p:nvPr/>
          </p:nvSpPr>
          <p:spPr>
            <a:xfrm>
              <a:off x="1302949" y="4145260"/>
              <a:ext cx="3270320"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B     C .</a:t>
              </a:r>
            </a:p>
          </p:txBody>
        </p:sp>
        <p:sp>
          <p:nvSpPr>
            <p:cNvPr id="16" name="Rectangle 15"/>
            <p:cNvSpPr/>
            <p:nvPr/>
          </p:nvSpPr>
          <p:spPr>
            <a:xfrm>
              <a:off x="1365537" y="5013176"/>
              <a:ext cx="3239862"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D     E .</a:t>
              </a:r>
            </a:p>
          </p:txBody>
        </p:sp>
        <p:sp>
          <p:nvSpPr>
            <p:cNvPr id="17" name="Rectangle 16"/>
            <p:cNvSpPr/>
            <p:nvPr/>
          </p:nvSpPr>
          <p:spPr>
            <a:xfrm>
              <a:off x="1418804" y="6080939"/>
              <a:ext cx="3156955"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Y     Z .</a:t>
              </a:r>
            </a:p>
          </p:txBody>
        </p:sp>
        <p:sp>
          <p:nvSpPr>
            <p:cNvPr id="18" name="Rectangle 17"/>
            <p:cNvSpPr/>
            <p:nvPr/>
          </p:nvSpPr>
          <p:spPr>
            <a:xfrm>
              <a:off x="2426999" y="5458856"/>
              <a:ext cx="74892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grpSp>
      <p:sp>
        <p:nvSpPr>
          <p:cNvPr id="20" name="TextBox 144"/>
          <p:cNvSpPr txBox="1">
            <a:spLocks noChangeArrowheads="1"/>
          </p:cNvSpPr>
          <p:nvPr/>
        </p:nvSpPr>
        <p:spPr bwMode="auto">
          <a:xfrm>
            <a:off x="4788024" y="4139236"/>
            <a:ext cx="4008589" cy="84125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Mary</a:t>
            </a:r>
            <a:r>
              <a:rPr lang="en-US" altLang="en-US" sz="1400" b="1" dirty="0"/>
              <a:t>  .</a:t>
            </a:r>
          </a:p>
          <a:p>
            <a:pPr algn="just" eaLnBrk="1" hangingPunct="1">
              <a:spcBef>
                <a:spcPts val="200"/>
              </a:spcBef>
              <a:spcAft>
                <a:spcPts val="200"/>
              </a:spcAft>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hasAge</a:t>
            </a:r>
            <a:r>
              <a:rPr lang="en-US" altLang="en-US" sz="1400" b="1" dirty="0"/>
              <a:t>    </a:t>
            </a:r>
            <a:r>
              <a:rPr lang="en-US" altLang="en-US" sz="1400" dirty="0"/>
              <a:t>"25"</a:t>
            </a:r>
            <a:r>
              <a:rPr lang="en-US" altLang="en-US" sz="1400" b="1" dirty="0"/>
              <a:t>     .</a:t>
            </a:r>
          </a:p>
        </p:txBody>
      </p:sp>
      <p:sp>
        <p:nvSpPr>
          <p:cNvPr id="21" name="Down Arrow 20"/>
          <p:cNvSpPr/>
          <p:nvPr/>
        </p:nvSpPr>
        <p:spPr bwMode="auto">
          <a:xfrm>
            <a:off x="6252996" y="5036780"/>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2" name="TextBox 144"/>
          <p:cNvSpPr txBox="1">
            <a:spLocks noChangeArrowheads="1"/>
          </p:cNvSpPr>
          <p:nvPr/>
        </p:nvSpPr>
        <p:spPr bwMode="auto">
          <a:xfrm>
            <a:off x="4355976" y="5741839"/>
            <a:ext cx="4608512"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FF0000"/>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FF0000"/>
                </a:solidFill>
              </a:rPr>
              <a:t>Mary</a:t>
            </a:r>
            <a:r>
              <a:rPr lang="en-US" altLang="en-US" sz="1400" b="1" dirty="0"/>
              <a:t> ;   :</a:t>
            </a:r>
            <a:r>
              <a:rPr lang="en-US" altLang="en-US" sz="1400" b="1" dirty="0">
                <a:solidFill>
                  <a:srgbClr val="FF0000"/>
                </a:solidFill>
              </a:rPr>
              <a:t>hasAge</a:t>
            </a:r>
            <a:r>
              <a:rPr lang="en-US" altLang="en-US" sz="1400" b="1" dirty="0"/>
              <a:t>    </a:t>
            </a:r>
            <a:r>
              <a:rPr lang="en-US" altLang="en-US" sz="1400" dirty="0"/>
              <a:t>"25"</a:t>
            </a:r>
            <a:r>
              <a:rPr lang="en-US" altLang="en-US" sz="1400" b="1" dirty="0"/>
              <a:t>    .</a:t>
            </a:r>
          </a:p>
        </p:txBody>
      </p:sp>
      <p:sp>
        <p:nvSpPr>
          <p:cNvPr id="23" name="Down Arrow 22"/>
          <p:cNvSpPr/>
          <p:nvPr/>
        </p:nvSpPr>
        <p:spPr bwMode="auto">
          <a:xfrm rot="10800000">
            <a:off x="6678527" y="5018308"/>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4" name="Down Arrow 23"/>
          <p:cNvSpPr/>
          <p:nvPr/>
        </p:nvSpPr>
        <p:spPr bwMode="auto">
          <a:xfrm>
            <a:off x="1763688" y="3328732"/>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5" name="Down Arrow 24"/>
          <p:cNvSpPr/>
          <p:nvPr/>
        </p:nvSpPr>
        <p:spPr bwMode="auto">
          <a:xfrm rot="10800000">
            <a:off x="2189219" y="3310260"/>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1432589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9171" y="984296"/>
            <a:ext cx="4274468" cy="77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3"/>
              </a:rPr>
              <a:t>http://www.w3.org/TeamSubmission/n3/</a:t>
            </a:r>
            <a:r>
              <a:rPr lang="en-US" altLang="en-US" sz="2000"/>
              <a:t> </a:t>
            </a:r>
          </a:p>
        </p:txBody>
      </p:sp>
      <p:sp>
        <p:nvSpPr>
          <p:cNvPr id="12" name="Rectangle 11"/>
          <p:cNvSpPr/>
          <p:nvPr/>
        </p:nvSpPr>
        <p:spPr>
          <a:xfrm>
            <a:off x="57186" y="2324958"/>
            <a:ext cx="8481383" cy="646331"/>
          </a:xfrm>
          <a:prstGeom prst="rect">
            <a:avLst/>
          </a:prstGeom>
          <a:solidFill>
            <a:schemeClr val="bg1">
              <a:lumMod val="75000"/>
            </a:schemeClr>
          </a:solidFill>
          <a:ln>
            <a:solidFill>
              <a:schemeClr val="tx1"/>
            </a:solid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3600" b="1" cap="none" spc="0" dirty="0">
                <a:ln w="11430"/>
                <a:solidFill>
                  <a:srgbClr val="E00000"/>
                </a:solidFill>
                <a:effectLst>
                  <a:outerShdw blurRad="50800" dist="39000" dir="5460000" algn="tl">
                    <a:srgbClr val="000000">
                      <a:alpha val="38000"/>
                    </a:srgbClr>
                  </a:outerShdw>
                </a:effectLst>
              </a:rPr>
              <a:t>B</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cap="none" spc="0" dirty="0">
                <a:ln w="11430"/>
                <a:solidFill>
                  <a:srgbClr val="00B050"/>
                </a:solidFill>
                <a:effectLst>
                  <a:outerShdw blurRad="50800" dist="39000" dir="5460000" algn="tl">
                    <a:srgbClr val="000000">
                      <a:alpha val="38000"/>
                    </a:srgbClr>
                  </a:outerShdw>
                </a:effectLst>
              </a:rPr>
              <a:t>C</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cap="none" spc="0"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D</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E</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F</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G</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H</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I</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J</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p>
        </p:txBody>
      </p:sp>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8" y="947739"/>
            <a:ext cx="4752652" cy="8648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184643" y="3711013"/>
            <a:ext cx="2212485" cy="3053314"/>
            <a:chOff x="223307" y="3278805"/>
            <a:chExt cx="2212485" cy="3053314"/>
          </a:xfrm>
        </p:grpSpPr>
        <p:sp>
          <p:nvSpPr>
            <p:cNvPr id="14" name="Rectangle 13"/>
            <p:cNvSpPr/>
            <p:nvPr/>
          </p:nvSpPr>
          <p:spPr bwMode="auto">
            <a:xfrm>
              <a:off x="223307" y="3314599"/>
              <a:ext cx="2194560" cy="301752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5" name="Rectangle 14"/>
            <p:cNvSpPr/>
            <p:nvPr/>
          </p:nvSpPr>
          <p:spPr>
            <a:xfrm>
              <a:off x="245050" y="3278805"/>
              <a:ext cx="2143023"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cap="none" spc="0" dirty="0">
                  <a:ln w="11430"/>
                  <a:solidFill>
                    <a:srgbClr val="E00000"/>
                  </a:solidFill>
                  <a:effectLst>
                    <a:outerShdw blurRad="50800" dist="39000" dir="5460000" algn="tl">
                      <a:srgbClr val="000000">
                        <a:alpha val="38000"/>
                      </a:srgbClr>
                    </a:outerShdw>
                  </a:effectLst>
                </a:rPr>
                <a:t>B</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cap="none" spc="0" dirty="0">
                  <a:ln w="11430"/>
                  <a:solidFill>
                    <a:srgbClr val="00B050"/>
                  </a:solidFill>
                  <a:effectLst>
                    <a:outerShdw blurRad="50800" dist="39000" dir="5460000" algn="tl">
                      <a:srgbClr val="000000">
                        <a:alpha val="38000"/>
                      </a:srgbClr>
                    </a:outerShdw>
                  </a:effectLst>
                </a:rPr>
                <a:t>C</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cap="none" spc="0" dirty="0">
                  <a:ln w="11430"/>
                  <a:effectLst>
                    <a:outerShdw blurRad="50800" dist="39000" dir="5460000" algn="tl">
                      <a:srgbClr val="000000">
                        <a:alpha val="38000"/>
                      </a:srgbClr>
                    </a:outerShdw>
                  </a:effectLst>
                </a:rPr>
                <a:t>.</a:t>
              </a:r>
            </a:p>
          </p:txBody>
        </p:sp>
        <p:sp>
          <p:nvSpPr>
            <p:cNvPr id="16" name="Rectangle 15"/>
            <p:cNvSpPr/>
            <p:nvPr/>
          </p:nvSpPr>
          <p:spPr>
            <a:xfrm>
              <a:off x="255469" y="3750176"/>
              <a:ext cx="2143023"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B</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D</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17" name="Rectangle 16"/>
            <p:cNvSpPr/>
            <p:nvPr/>
          </p:nvSpPr>
          <p:spPr>
            <a:xfrm>
              <a:off x="279476" y="4261266"/>
              <a:ext cx="2082108"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E</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F</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1" name="Rectangle 20"/>
            <p:cNvSpPr/>
            <p:nvPr/>
          </p:nvSpPr>
          <p:spPr>
            <a:xfrm>
              <a:off x="273533" y="4751476"/>
              <a:ext cx="2162259"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G</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H</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2" name="Rectangle 21"/>
            <p:cNvSpPr/>
            <p:nvPr/>
          </p:nvSpPr>
          <p:spPr>
            <a:xfrm>
              <a:off x="289396" y="5249768"/>
              <a:ext cx="2101345"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G  </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I</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3" name="Rectangle 22"/>
            <p:cNvSpPr/>
            <p:nvPr/>
          </p:nvSpPr>
          <p:spPr>
            <a:xfrm>
              <a:off x="311454" y="5765368"/>
              <a:ext cx="2102948"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G</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J</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grpSp>
      <p:sp>
        <p:nvSpPr>
          <p:cNvPr id="3" name="Rectangle 2"/>
          <p:cNvSpPr/>
          <p:nvPr/>
        </p:nvSpPr>
        <p:spPr>
          <a:xfrm>
            <a:off x="1675198" y="1863220"/>
            <a:ext cx="5144358"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One N3 “sentence” – many triples</a:t>
            </a:r>
          </a:p>
        </p:txBody>
      </p:sp>
      <p:sp>
        <p:nvSpPr>
          <p:cNvPr id="4" name="Rectangle 3"/>
          <p:cNvSpPr/>
          <p:nvPr/>
        </p:nvSpPr>
        <p:spPr bwMode="auto">
          <a:xfrm>
            <a:off x="2600710" y="3237967"/>
            <a:ext cx="182880" cy="237255"/>
          </a:xfrm>
          <a:prstGeom prst="rect">
            <a:avLst/>
          </a:prstGeom>
          <a:solidFill>
            <a:srgbClr val="0000FF"/>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4" name="Rectangle 23"/>
          <p:cNvSpPr/>
          <p:nvPr/>
        </p:nvSpPr>
        <p:spPr bwMode="auto">
          <a:xfrm>
            <a:off x="2600710" y="3604545"/>
            <a:ext cx="182880" cy="237255"/>
          </a:xfrm>
          <a:prstGeom prst="rect">
            <a:avLst/>
          </a:prstGeom>
          <a:solidFill>
            <a:srgbClr val="FF000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5" name="Rectangle 24"/>
          <p:cNvSpPr/>
          <p:nvPr/>
        </p:nvSpPr>
        <p:spPr bwMode="auto">
          <a:xfrm>
            <a:off x="2600710" y="3988146"/>
            <a:ext cx="182880" cy="237255"/>
          </a:xfrm>
          <a:prstGeom prst="rect">
            <a:avLst/>
          </a:prstGeom>
          <a:solidFill>
            <a:srgbClr val="00B05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6" name="Rectangle 25"/>
          <p:cNvSpPr/>
          <p:nvPr/>
        </p:nvSpPr>
        <p:spPr>
          <a:xfrm>
            <a:off x="2864213" y="3170978"/>
            <a:ext cx="1018228"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Subject</a:t>
            </a:r>
          </a:p>
        </p:txBody>
      </p:sp>
      <p:sp>
        <p:nvSpPr>
          <p:cNvPr id="27" name="Rectangle 26"/>
          <p:cNvSpPr/>
          <p:nvPr/>
        </p:nvSpPr>
        <p:spPr>
          <a:xfrm>
            <a:off x="2883541" y="3544358"/>
            <a:ext cx="1223413"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Predicate</a:t>
            </a:r>
          </a:p>
        </p:txBody>
      </p:sp>
      <p:sp>
        <p:nvSpPr>
          <p:cNvPr id="28" name="Rectangle 27"/>
          <p:cNvSpPr/>
          <p:nvPr/>
        </p:nvSpPr>
        <p:spPr>
          <a:xfrm>
            <a:off x="2883858" y="3920288"/>
            <a:ext cx="902811"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Object</a:t>
            </a:r>
          </a:p>
        </p:txBody>
      </p:sp>
      <p:sp>
        <p:nvSpPr>
          <p:cNvPr id="29" name="Down Arrow 28"/>
          <p:cNvSpPr/>
          <p:nvPr/>
        </p:nvSpPr>
        <p:spPr bwMode="auto">
          <a:xfrm>
            <a:off x="883803" y="3068596"/>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30" name="Down Arrow 29"/>
          <p:cNvSpPr/>
          <p:nvPr/>
        </p:nvSpPr>
        <p:spPr bwMode="auto">
          <a:xfrm rot="10800000">
            <a:off x="1309334" y="3050124"/>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31" name="TextBox 144"/>
          <p:cNvSpPr txBox="1">
            <a:spLocks noChangeArrowheads="1"/>
          </p:cNvSpPr>
          <p:nvPr/>
        </p:nvSpPr>
        <p:spPr bwMode="auto">
          <a:xfrm>
            <a:off x="4788024" y="3954222"/>
            <a:ext cx="4194937" cy="110799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00B050"/>
                </a:solidFill>
              </a:rPr>
              <a:t>Mary</a:t>
            </a:r>
            <a:r>
              <a:rPr lang="en-US" altLang="en-US" sz="1400" b="1" dirty="0"/>
              <a:t>  .</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00B050"/>
                </a:solidFill>
              </a:rPr>
              <a:t>Jane</a:t>
            </a:r>
            <a:r>
              <a:rPr lang="en-US" altLang="en-US" sz="1400" b="1" dirty="0"/>
              <a:t>  .</a:t>
            </a:r>
          </a:p>
          <a:p>
            <a:pPr algn="just" eaLnBrk="1" hangingPunct="1">
              <a:spcBef>
                <a:spcPts val="200"/>
              </a:spcBef>
              <a:spcAft>
                <a:spcPts val="200"/>
              </a:spcAft>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hasAge</a:t>
            </a:r>
            <a:r>
              <a:rPr lang="en-US" altLang="en-US" sz="1400" b="1" dirty="0"/>
              <a:t>    </a:t>
            </a:r>
            <a:r>
              <a:rPr lang="en-US" altLang="en-US" sz="1400" dirty="0"/>
              <a:t>"</a:t>
            </a:r>
            <a:r>
              <a:rPr lang="en-US" altLang="en-US" sz="1400" b="1" dirty="0">
                <a:solidFill>
                  <a:srgbClr val="7030A0"/>
                </a:solidFill>
              </a:rPr>
              <a:t>25</a:t>
            </a:r>
            <a:r>
              <a:rPr lang="en-US" altLang="en-US" sz="1400" dirty="0"/>
              <a:t>"</a:t>
            </a:r>
            <a:r>
              <a:rPr lang="en-US" altLang="en-US" sz="1400" b="1" dirty="0"/>
              <a:t>     .</a:t>
            </a:r>
          </a:p>
        </p:txBody>
      </p:sp>
      <p:sp>
        <p:nvSpPr>
          <p:cNvPr id="32" name="Down Arrow 31"/>
          <p:cNvSpPr/>
          <p:nvPr/>
        </p:nvSpPr>
        <p:spPr bwMode="auto">
          <a:xfrm>
            <a:off x="6156176" y="5124179"/>
            <a:ext cx="455030" cy="401570"/>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33" name="TextBox 144"/>
          <p:cNvSpPr txBox="1">
            <a:spLocks noChangeArrowheads="1"/>
          </p:cNvSpPr>
          <p:nvPr/>
        </p:nvSpPr>
        <p:spPr bwMode="auto">
          <a:xfrm>
            <a:off x="3654369" y="5603293"/>
            <a:ext cx="5328592"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00B050"/>
                </a:solidFill>
              </a:rPr>
              <a:t>Mary</a:t>
            </a:r>
            <a:r>
              <a:rPr lang="en-US" altLang="en-US" sz="1400" b="1" dirty="0"/>
              <a:t> ,  :</a:t>
            </a:r>
            <a:r>
              <a:rPr lang="en-US" altLang="en-US" sz="1400" b="1" dirty="0">
                <a:solidFill>
                  <a:srgbClr val="00B050"/>
                </a:solidFill>
              </a:rPr>
              <a:t>Jane</a:t>
            </a:r>
            <a:r>
              <a:rPr lang="en-US" altLang="en-US" sz="1400" b="1" dirty="0"/>
              <a:t>  ;        :</a:t>
            </a:r>
            <a:r>
              <a:rPr lang="en-US" altLang="en-US" sz="1400" b="1" dirty="0">
                <a:solidFill>
                  <a:srgbClr val="FF0000"/>
                </a:solidFill>
              </a:rPr>
              <a:t>hasAge</a:t>
            </a:r>
            <a:r>
              <a:rPr lang="en-US" altLang="en-US" sz="1400" b="1" dirty="0"/>
              <a:t>    </a:t>
            </a:r>
            <a:r>
              <a:rPr lang="en-US" altLang="en-US" sz="1400" dirty="0"/>
              <a:t>"</a:t>
            </a:r>
            <a:r>
              <a:rPr lang="en-US" altLang="en-US" sz="1400" b="1" dirty="0">
                <a:solidFill>
                  <a:srgbClr val="7030A0"/>
                </a:solidFill>
              </a:rPr>
              <a:t>25</a:t>
            </a:r>
            <a:r>
              <a:rPr lang="en-US" altLang="en-US" sz="1400" dirty="0"/>
              <a:t>"</a:t>
            </a:r>
            <a:r>
              <a:rPr lang="en-US" altLang="en-US" sz="1400" b="1" dirty="0"/>
              <a:t>    .</a:t>
            </a:r>
          </a:p>
        </p:txBody>
      </p:sp>
      <p:sp>
        <p:nvSpPr>
          <p:cNvPr id="34" name="Down Arrow 33"/>
          <p:cNvSpPr/>
          <p:nvPr/>
        </p:nvSpPr>
        <p:spPr bwMode="auto">
          <a:xfrm rot="10800000">
            <a:off x="6581707" y="5105706"/>
            <a:ext cx="455030" cy="401570"/>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5" name="Rectangle 4"/>
          <p:cNvSpPr/>
          <p:nvPr/>
        </p:nvSpPr>
        <p:spPr>
          <a:xfrm>
            <a:off x="4953238" y="3125774"/>
            <a:ext cx="3641538" cy="707886"/>
          </a:xfrm>
          <a:prstGeom prst="rect">
            <a:avLst/>
          </a:prstGeom>
          <a:noFill/>
        </p:spPr>
        <p:txBody>
          <a:bodyPr wrap="squar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i="1" cap="none" spc="0" dirty="0">
                <a:ln w="0"/>
                <a:solidFill>
                  <a:schemeClr val="tx1"/>
                </a:solidFill>
                <a:effectLst>
                  <a:outerShdw blurRad="38100" dist="19050" dir="2700000" algn="tl" rotWithShape="0">
                    <a:schemeClr val="dk1">
                      <a:alpha val="40000"/>
                    </a:schemeClr>
                  </a:outerShdw>
                </a:effectLst>
              </a:rPr>
              <a:t>John loves Mary. </a:t>
            </a:r>
            <a:r>
              <a:rPr lang="en-US" sz="2000" i="1" dirty="0">
                <a:ln w="0"/>
                <a:effectLst>
                  <a:outerShdw blurRad="38100" dist="19050" dir="2700000" algn="tl" rotWithShape="0">
                    <a:schemeClr val="dk1">
                      <a:alpha val="40000"/>
                    </a:schemeClr>
                  </a:outerShdw>
                </a:effectLst>
              </a:rPr>
              <a:t>John loves Jane. John is 25 years old.</a:t>
            </a:r>
            <a:r>
              <a:rPr lang="en-US" sz="2000" b="0" cap="none" spc="0" dirty="0">
                <a:ln w="0"/>
                <a:solidFill>
                  <a:schemeClr val="tx1"/>
                </a:solidFill>
                <a:effectLst>
                  <a:outerShdw blurRad="38100" dist="19050" dir="2700000" algn="tl" rotWithShape="0">
                    <a:schemeClr val="dk1">
                      <a:alpha val="40000"/>
                    </a:schemeClr>
                  </a:outerShdw>
                </a:effectLst>
              </a:rPr>
              <a:t>” </a:t>
            </a:r>
          </a:p>
        </p:txBody>
      </p:sp>
      <p:sp>
        <p:nvSpPr>
          <p:cNvPr id="35" name="Rectangle 34"/>
          <p:cNvSpPr/>
          <p:nvPr/>
        </p:nvSpPr>
        <p:spPr>
          <a:xfrm>
            <a:off x="3847175" y="6313845"/>
            <a:ext cx="4953600"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i="1" cap="none" spc="0" dirty="0">
                <a:ln w="0"/>
                <a:solidFill>
                  <a:schemeClr val="tx1"/>
                </a:solidFill>
                <a:effectLst>
                  <a:outerShdw blurRad="38100" dist="19050" dir="2700000" algn="tl" rotWithShape="0">
                    <a:schemeClr val="dk1">
                      <a:alpha val="40000"/>
                    </a:schemeClr>
                  </a:outerShdw>
                </a:effectLst>
              </a:rPr>
              <a:t>25 years old John loves Mary and Jane.</a:t>
            </a:r>
            <a:r>
              <a:rPr lang="en-US" sz="2000" b="0" cap="none" spc="0" dirty="0">
                <a:ln w="0"/>
                <a:solidFill>
                  <a:schemeClr val="tx1"/>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9432407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221" y="1052736"/>
            <a:ext cx="4824412" cy="1436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3"/>
              </a:rPr>
              <a:t>http://www.w3.org/TeamSubmission/n3/</a:t>
            </a:r>
            <a:r>
              <a:rPr lang="en-US" altLang="en-US" sz="2000"/>
              <a:t> </a:t>
            </a:r>
          </a:p>
        </p:txBody>
      </p:sp>
      <p:sp>
        <p:nvSpPr>
          <p:cNvPr id="12" name="Rectangle 11"/>
          <p:cNvSpPr/>
          <p:nvPr/>
        </p:nvSpPr>
        <p:spPr>
          <a:xfrm>
            <a:off x="135257" y="2781001"/>
            <a:ext cx="4940799" cy="646331"/>
          </a:xfrm>
          <a:prstGeom prst="rect">
            <a:avLst/>
          </a:prstGeom>
          <a:solidFill>
            <a:schemeClr val="bg1">
              <a:lumMod val="75000"/>
            </a:schemeClr>
          </a:solidFill>
          <a:ln>
            <a:solidFill>
              <a:schemeClr val="tx1"/>
            </a:solid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3600" b="1" cap="none" spc="0" dirty="0">
                <a:ln w="11430"/>
                <a:solidFill>
                  <a:srgbClr val="E00000"/>
                </a:solidFill>
                <a:effectLst>
                  <a:outerShdw blurRad="50800" dist="39000" dir="5460000" algn="tl">
                    <a:srgbClr val="000000">
                      <a:alpha val="38000"/>
                    </a:srgbClr>
                  </a:outerShdw>
                </a:effectLst>
              </a:rPr>
              <a:t>B  </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C</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cap="none" spc="0" dirty="0">
                <a:ln w="11430"/>
                <a:solidFill>
                  <a:srgbClr val="00B050"/>
                </a:solidFill>
                <a:effectLst>
                  <a:outerShdw blurRad="50800" dist="39000" dir="5460000" algn="tl">
                    <a:srgbClr val="000000">
                      <a:alpha val="38000"/>
                    </a:srgbClr>
                  </a:outerShdw>
                </a:effectLst>
              </a:rPr>
              <a:t>D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p>
        </p:txBody>
      </p:sp>
      <p:grpSp>
        <p:nvGrpSpPr>
          <p:cNvPr id="14" name="Group 13"/>
          <p:cNvGrpSpPr/>
          <p:nvPr/>
        </p:nvGrpSpPr>
        <p:grpSpPr>
          <a:xfrm>
            <a:off x="176152" y="4233642"/>
            <a:ext cx="2874505" cy="1371600"/>
            <a:chOff x="84937" y="3251581"/>
            <a:chExt cx="2874504" cy="1371600"/>
          </a:xfrm>
        </p:grpSpPr>
        <p:sp>
          <p:nvSpPr>
            <p:cNvPr id="15" name="Rectangle 14"/>
            <p:cNvSpPr/>
            <p:nvPr/>
          </p:nvSpPr>
          <p:spPr bwMode="auto">
            <a:xfrm>
              <a:off x="100653" y="3251581"/>
              <a:ext cx="2834639" cy="137160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6" name="Rectangle 15"/>
            <p:cNvSpPr/>
            <p:nvPr/>
          </p:nvSpPr>
          <p:spPr>
            <a:xfrm>
              <a:off x="133793" y="3278805"/>
              <a:ext cx="2761782"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cap="none" spc="0" dirty="0">
                  <a:ln w="11430"/>
                  <a:solidFill>
                    <a:srgbClr val="E00000"/>
                  </a:solidFill>
                  <a:effectLst>
                    <a:outerShdw blurRad="50800" dist="39000" dir="5460000" algn="tl">
                      <a:srgbClr val="000000">
                        <a:alpha val="38000"/>
                      </a:srgbClr>
                    </a:outerShdw>
                  </a:effectLst>
                </a:rPr>
                <a:t>B</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i="1" cap="none" spc="0" dirty="0">
                  <a:ln w="11430"/>
                  <a:solidFill>
                    <a:srgbClr val="CC3300"/>
                  </a:solidFill>
                  <a:effectLst>
                    <a:outerShdw blurRad="50800" dist="39000" dir="5460000" algn="tl">
                      <a:srgbClr val="000000">
                        <a:alpha val="38000"/>
                      </a:srgbClr>
                    </a:outerShdw>
                  </a:effectLst>
                </a:rPr>
                <a:t>?x?</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cap="none" spc="0" dirty="0">
                  <a:ln w="11430"/>
                  <a:effectLst>
                    <a:outerShdw blurRad="50800" dist="39000" dir="5460000" algn="tl">
                      <a:srgbClr val="000000">
                        <a:alpha val="38000"/>
                      </a:srgbClr>
                    </a:outerShdw>
                  </a:effectLst>
                </a:rPr>
                <a:t>.</a:t>
              </a:r>
            </a:p>
          </p:txBody>
        </p:sp>
        <p:sp>
          <p:nvSpPr>
            <p:cNvPr id="17" name="Rectangle 16"/>
            <p:cNvSpPr/>
            <p:nvPr/>
          </p:nvSpPr>
          <p:spPr>
            <a:xfrm>
              <a:off x="84937" y="4011786"/>
              <a:ext cx="2874504"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i="1" dirty="0">
                  <a:ln w="11430"/>
                  <a:solidFill>
                    <a:srgbClr val="CC3300"/>
                  </a:solidFill>
                  <a:effectLst>
                    <a:outerShdw blurRad="50800" dist="39000" dir="5460000" algn="tl">
                      <a:srgbClr val="000000">
                        <a:alpha val="38000"/>
                      </a:srgbClr>
                    </a:outerShdw>
                  </a:effectLst>
                </a:rPr>
                <a:t>?x?</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E00000"/>
                  </a:solidFill>
                  <a:effectLst>
                    <a:outerShdw blurRad="50800" dist="39000" dir="5460000" algn="tl">
                      <a:srgbClr val="000000">
                        <a:alpha val="38000"/>
                      </a:srgbClr>
                    </a:outerShdw>
                  </a:effectLst>
                </a:rPr>
                <a:t>C</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D  </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grpSp>
      <p:sp>
        <p:nvSpPr>
          <p:cNvPr id="22" name="Rectangle 21"/>
          <p:cNvSpPr/>
          <p:nvPr/>
        </p:nvSpPr>
        <p:spPr bwMode="auto">
          <a:xfrm>
            <a:off x="5388617" y="2023081"/>
            <a:ext cx="182880" cy="237255"/>
          </a:xfrm>
          <a:prstGeom prst="rect">
            <a:avLst/>
          </a:prstGeom>
          <a:solidFill>
            <a:srgbClr val="0000FF"/>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3" name="Rectangle 22"/>
          <p:cNvSpPr/>
          <p:nvPr/>
        </p:nvSpPr>
        <p:spPr bwMode="auto">
          <a:xfrm>
            <a:off x="5388617" y="2389659"/>
            <a:ext cx="182880" cy="237255"/>
          </a:xfrm>
          <a:prstGeom prst="rect">
            <a:avLst/>
          </a:prstGeom>
          <a:solidFill>
            <a:srgbClr val="FF000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4" name="Rectangle 23"/>
          <p:cNvSpPr/>
          <p:nvPr/>
        </p:nvSpPr>
        <p:spPr bwMode="auto">
          <a:xfrm>
            <a:off x="5388617" y="2773255"/>
            <a:ext cx="182880" cy="237255"/>
          </a:xfrm>
          <a:prstGeom prst="rect">
            <a:avLst/>
          </a:prstGeom>
          <a:solidFill>
            <a:srgbClr val="00B05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5" name="Rectangle 24"/>
          <p:cNvSpPr/>
          <p:nvPr/>
        </p:nvSpPr>
        <p:spPr>
          <a:xfrm>
            <a:off x="5652120" y="1956087"/>
            <a:ext cx="1018228"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Subject</a:t>
            </a:r>
          </a:p>
        </p:txBody>
      </p:sp>
      <p:sp>
        <p:nvSpPr>
          <p:cNvPr id="26" name="Rectangle 25"/>
          <p:cNvSpPr/>
          <p:nvPr/>
        </p:nvSpPr>
        <p:spPr>
          <a:xfrm>
            <a:off x="5671448" y="2329467"/>
            <a:ext cx="1223413"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Predicate</a:t>
            </a:r>
          </a:p>
        </p:txBody>
      </p:sp>
      <p:sp>
        <p:nvSpPr>
          <p:cNvPr id="27" name="Rectangle 26"/>
          <p:cNvSpPr/>
          <p:nvPr/>
        </p:nvSpPr>
        <p:spPr>
          <a:xfrm>
            <a:off x="5671765" y="2705397"/>
            <a:ext cx="902811"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Object</a:t>
            </a:r>
          </a:p>
        </p:txBody>
      </p:sp>
      <p:sp>
        <p:nvSpPr>
          <p:cNvPr id="28" name="Rectangle 27"/>
          <p:cNvSpPr/>
          <p:nvPr/>
        </p:nvSpPr>
        <p:spPr bwMode="auto">
          <a:xfrm>
            <a:off x="5388617" y="3169495"/>
            <a:ext cx="182880" cy="237255"/>
          </a:xfrm>
          <a:prstGeom prst="rect">
            <a:avLst/>
          </a:prstGeom>
          <a:solidFill>
            <a:srgbClr val="CC330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9" name="Rectangle 28"/>
          <p:cNvSpPr/>
          <p:nvPr/>
        </p:nvSpPr>
        <p:spPr>
          <a:xfrm>
            <a:off x="5667919" y="3086397"/>
            <a:ext cx="1428596"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Blank node</a:t>
            </a:r>
          </a:p>
        </p:txBody>
      </p:sp>
      <p:sp>
        <p:nvSpPr>
          <p:cNvPr id="19" name="Down Arrow 18"/>
          <p:cNvSpPr/>
          <p:nvPr/>
        </p:nvSpPr>
        <p:spPr bwMode="auto">
          <a:xfrm>
            <a:off x="926304" y="3538190"/>
            <a:ext cx="339738" cy="627515"/>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1" name="TextBox 144"/>
          <p:cNvSpPr txBox="1">
            <a:spLocks noChangeArrowheads="1"/>
          </p:cNvSpPr>
          <p:nvPr/>
        </p:nvSpPr>
        <p:spPr bwMode="auto">
          <a:xfrm>
            <a:off x="4177454" y="4098612"/>
            <a:ext cx="4409526"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   :</a:t>
            </a:r>
            <a:r>
              <a:rPr lang="en-US" altLang="en-US" sz="1400" b="1" dirty="0">
                <a:solidFill>
                  <a:srgbClr val="FF0000"/>
                </a:solidFill>
              </a:rPr>
              <a:t>hasAge    </a:t>
            </a:r>
            <a:r>
              <a:rPr lang="en-US" altLang="en-US" sz="1400" b="1" dirty="0"/>
              <a:t> </a:t>
            </a:r>
            <a:r>
              <a:rPr lang="en-US" altLang="en-US" sz="1400" dirty="0"/>
              <a:t>"</a:t>
            </a:r>
            <a:r>
              <a:rPr lang="en-US" altLang="en-US" sz="1400" b="1" dirty="0">
                <a:solidFill>
                  <a:srgbClr val="00B050"/>
                </a:solidFill>
              </a:rPr>
              <a:t>29</a:t>
            </a:r>
            <a:r>
              <a:rPr lang="en-US" altLang="en-US" sz="1400" dirty="0"/>
              <a:t>"</a:t>
            </a:r>
            <a:r>
              <a:rPr lang="en-US" altLang="en-US" sz="1400" b="1" dirty="0"/>
              <a:t>   ]   .</a:t>
            </a:r>
          </a:p>
        </p:txBody>
      </p:sp>
      <p:sp>
        <p:nvSpPr>
          <p:cNvPr id="30" name="Rectangle 29"/>
          <p:cNvSpPr/>
          <p:nvPr/>
        </p:nvSpPr>
        <p:spPr>
          <a:xfrm>
            <a:off x="3957366" y="3660149"/>
            <a:ext cx="5112297"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i="1" cap="none" spc="0" dirty="0">
                <a:ln w="0"/>
                <a:solidFill>
                  <a:schemeClr val="tx1"/>
                </a:solidFill>
                <a:effectLst>
                  <a:outerShdw blurRad="38100" dist="19050" dir="2700000" algn="tl" rotWithShape="0">
                    <a:schemeClr val="dk1">
                      <a:alpha val="40000"/>
                    </a:schemeClr>
                  </a:outerShdw>
                </a:effectLst>
              </a:rPr>
              <a:t>John loves someone who is 29 years old.</a:t>
            </a:r>
            <a:r>
              <a:rPr lang="en-US" sz="2000" b="0" cap="none" spc="0" dirty="0">
                <a:ln w="0"/>
                <a:solidFill>
                  <a:schemeClr val="tx1"/>
                </a:solidFill>
                <a:effectLst>
                  <a:outerShdw blurRad="38100" dist="19050" dir="2700000" algn="tl" rotWithShape="0">
                    <a:schemeClr val="dk1">
                      <a:alpha val="40000"/>
                    </a:schemeClr>
                  </a:outerShdw>
                </a:effectLst>
              </a:rPr>
              <a:t>” </a:t>
            </a:r>
          </a:p>
        </p:txBody>
      </p:sp>
      <p:sp>
        <p:nvSpPr>
          <p:cNvPr id="31" name="TextBox 144"/>
          <p:cNvSpPr txBox="1">
            <a:spLocks noChangeArrowheads="1"/>
          </p:cNvSpPr>
          <p:nvPr/>
        </p:nvSpPr>
        <p:spPr bwMode="auto">
          <a:xfrm>
            <a:off x="4177454" y="5673786"/>
            <a:ext cx="4409526"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   :</a:t>
            </a:r>
            <a:r>
              <a:rPr lang="en-US" altLang="en-US" sz="1400" b="1" dirty="0">
                <a:solidFill>
                  <a:srgbClr val="FF0000"/>
                </a:solidFill>
              </a:rPr>
              <a:t>Loves   </a:t>
            </a:r>
            <a:r>
              <a:rPr lang="en-US" altLang="en-US" sz="1400" b="1" dirty="0"/>
              <a:t>:</a:t>
            </a:r>
            <a:r>
              <a:rPr lang="en-US" altLang="en-US" sz="1400" b="1" dirty="0">
                <a:solidFill>
                  <a:srgbClr val="00B050"/>
                </a:solidFill>
              </a:rPr>
              <a:t>John</a:t>
            </a:r>
            <a:r>
              <a:rPr lang="en-US" altLang="en-US" sz="1400" b="1" dirty="0"/>
              <a:t>   ]   .</a:t>
            </a:r>
          </a:p>
        </p:txBody>
      </p:sp>
      <p:sp>
        <p:nvSpPr>
          <p:cNvPr id="32" name="Rectangle 31"/>
          <p:cNvSpPr/>
          <p:nvPr/>
        </p:nvSpPr>
        <p:spPr>
          <a:xfrm>
            <a:off x="3882025" y="5146115"/>
            <a:ext cx="5155579"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i="1" cap="none" spc="0" dirty="0">
                <a:ln w="0"/>
                <a:solidFill>
                  <a:schemeClr val="tx1"/>
                </a:solidFill>
                <a:effectLst>
                  <a:outerShdw blurRad="38100" dist="19050" dir="2700000" algn="tl" rotWithShape="0">
                    <a:schemeClr val="dk1">
                      <a:alpha val="40000"/>
                    </a:schemeClr>
                  </a:outerShdw>
                </a:effectLst>
              </a:rPr>
              <a:t>John loves someone who loves him back.</a:t>
            </a:r>
            <a:r>
              <a:rPr lang="en-US" sz="2000" b="0" cap="none" spc="0" dirty="0">
                <a:ln w="0"/>
                <a:solidFill>
                  <a:schemeClr val="tx1"/>
                </a:solidFill>
                <a:effectLst>
                  <a:outerShdw blurRad="38100" dist="19050" dir="2700000" algn="tl" rotWithShape="0">
                    <a:schemeClr val="dk1">
                      <a:alpha val="40000"/>
                    </a:schemeClr>
                  </a:outerShdw>
                </a:effectLst>
              </a:rPr>
              <a:t>” </a:t>
            </a:r>
          </a:p>
        </p:txBody>
      </p:sp>
      <p:sp>
        <p:nvSpPr>
          <p:cNvPr id="2" name="Rectangle 1"/>
          <p:cNvSpPr/>
          <p:nvPr/>
        </p:nvSpPr>
        <p:spPr>
          <a:xfrm>
            <a:off x="1266042" y="3552137"/>
            <a:ext cx="1109599" cy="461665"/>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means</a:t>
            </a:r>
          </a:p>
        </p:txBody>
      </p:sp>
      <p:sp>
        <p:nvSpPr>
          <p:cNvPr id="3" name="Rounded Rectangular Callout 2"/>
          <p:cNvSpPr/>
          <p:nvPr/>
        </p:nvSpPr>
        <p:spPr bwMode="auto">
          <a:xfrm>
            <a:off x="259171" y="5963989"/>
            <a:ext cx="2304256" cy="705169"/>
          </a:xfrm>
          <a:prstGeom prst="wedgeRoundRectCallout">
            <a:avLst>
              <a:gd name="adj1" fmla="val -38111"/>
              <a:gd name="adj2" fmla="val -122809"/>
              <a:gd name="adj3" fmla="val 16667"/>
            </a:avLst>
          </a:prstGeom>
          <a:solidFill>
            <a:schemeClr val="tx1"/>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dirty="0">
                <a:ln>
                  <a:noFill/>
                </a:ln>
                <a:solidFill>
                  <a:schemeClr val="bg1"/>
                </a:solidFill>
                <a:effectLst/>
                <a:latin typeface="Arial" pitchFamily="34" charset="0"/>
              </a:rPr>
              <a:t>Something, someone, etc.</a:t>
            </a:r>
          </a:p>
        </p:txBody>
      </p:sp>
    </p:spTree>
    <p:extLst>
      <p:ext uri="{BB962C8B-B14F-4D97-AF65-F5344CB8AC3E}">
        <p14:creationId xmlns:p14="http://schemas.microsoft.com/office/powerpoint/2010/main" val="12200831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755650" y="74"/>
            <a:ext cx="7772400" cy="595313"/>
          </a:xfrm>
        </p:spPr>
        <p:txBody>
          <a:bodyPr/>
          <a:lstStyle/>
          <a:p>
            <a:pPr eaLnBrk="1" hangingPunct="1"/>
            <a:r>
              <a:rPr lang="en-US" altLang="en-US" sz="4000"/>
              <a:t>Some N3 syntax specifics</a:t>
            </a:r>
          </a:p>
        </p:txBody>
      </p:sp>
      <p:pic>
        <p:nvPicPr>
          <p:cNvPr id="158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7276" y="912887"/>
            <a:ext cx="3527574" cy="6400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10"/>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hlinkClick r:id="rId3"/>
              </a:rPr>
              <a:t>http://www.w3.org/TeamSubmission/n3/</a:t>
            </a:r>
            <a:r>
              <a:rPr lang="en-US" altLang="en-US" sz="2000"/>
              <a:t> </a:t>
            </a:r>
          </a:p>
        </p:txBody>
      </p:sp>
      <p:sp>
        <p:nvSpPr>
          <p:cNvPr id="12" name="Rectangle 11"/>
          <p:cNvSpPr/>
          <p:nvPr/>
        </p:nvSpPr>
        <p:spPr>
          <a:xfrm>
            <a:off x="57186" y="2324958"/>
            <a:ext cx="8979347" cy="646331"/>
          </a:xfrm>
          <a:prstGeom prst="rect">
            <a:avLst/>
          </a:prstGeom>
          <a:solidFill>
            <a:schemeClr val="bg1">
              <a:lumMod val="75000"/>
            </a:schemeClr>
          </a:solidFill>
          <a:ln>
            <a:solidFill>
              <a:schemeClr val="tx1"/>
            </a:solid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3600" b="1" cap="none" spc="0" dirty="0">
                <a:ln w="11430"/>
                <a:solidFill>
                  <a:srgbClr val="E00000"/>
                </a:solidFill>
                <a:effectLst>
                  <a:outerShdw blurRad="50800" dist="39000" dir="5460000" algn="tl">
                    <a:srgbClr val="000000">
                      <a:alpha val="38000"/>
                    </a:srgbClr>
                  </a:outerShdw>
                </a:effectLst>
              </a:rPr>
              <a:t>B</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cap="none" spc="0" dirty="0">
                <a:ln w="11430"/>
                <a:solidFill>
                  <a:srgbClr val="00B050"/>
                </a:solidFill>
                <a:effectLst>
                  <a:outerShdw blurRad="50800" dist="39000" dir="5460000" algn="tl">
                    <a:srgbClr val="000000">
                      <a:alpha val="38000"/>
                    </a:srgbClr>
                  </a:outerShdw>
                </a:effectLst>
              </a:rPr>
              <a:t>C</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cap="none" spc="0"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D</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E</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F</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G  </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E00000"/>
                </a:solidFill>
                <a:effectLst>
                  <a:outerShdw blurRad="50800" dist="39000" dir="5460000" algn="tl">
                    <a:srgbClr val="000000">
                      <a:alpha val="38000"/>
                    </a:srgbClr>
                  </a:outerShdw>
                </a:effectLst>
              </a:rPr>
              <a:t>H</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I</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 , </a:t>
            </a:r>
            <a:r>
              <a:rPr lang="en-US" sz="3600" b="1" dirty="0">
                <a:ln w="11430"/>
                <a:solidFill>
                  <a:srgbClr val="00B050"/>
                </a:solidFill>
                <a:effectLst>
                  <a:outerShdw blurRad="50800" dist="39000" dir="5460000" algn="tl">
                    <a:srgbClr val="000000">
                      <a:alpha val="38000"/>
                    </a:srgbClr>
                  </a:outerShdw>
                </a:effectLst>
              </a:rPr>
              <a:t>J</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effectLst>
                  <a:outerShdw blurRad="50800" dist="39000" dir="5460000" algn="tl">
                    <a:srgbClr val="000000">
                      <a:alpha val="38000"/>
                    </a:srgbClr>
                  </a:outerShdw>
                </a:effectLst>
              </a:rPr>
              <a:t>.</a:t>
            </a:r>
          </a:p>
        </p:txBody>
      </p:sp>
      <p:sp>
        <p:nvSpPr>
          <p:cNvPr id="19" name="Down Arrow 18"/>
          <p:cNvSpPr/>
          <p:nvPr/>
        </p:nvSpPr>
        <p:spPr bwMode="auto">
          <a:xfrm>
            <a:off x="1354724" y="3083529"/>
            <a:ext cx="436967" cy="548640"/>
          </a:xfrm>
          <a:prstGeom prst="downArrow">
            <a:avLst>
              <a:gd name="adj1" fmla="val 50000"/>
              <a:gd name="adj2" fmla="val 64550"/>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endParaRPr>
          </a:p>
        </p:txBody>
      </p:sp>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 y="947739"/>
            <a:ext cx="3120093" cy="5677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77707" y="3711013"/>
            <a:ext cx="2394815" cy="3045369"/>
            <a:chOff x="170472" y="3278805"/>
            <a:chExt cx="2394815" cy="3045369"/>
          </a:xfrm>
        </p:grpSpPr>
        <p:sp>
          <p:nvSpPr>
            <p:cNvPr id="14" name="Rectangle 13"/>
            <p:cNvSpPr/>
            <p:nvPr/>
          </p:nvSpPr>
          <p:spPr bwMode="auto">
            <a:xfrm>
              <a:off x="223307" y="3306654"/>
              <a:ext cx="2341979" cy="3017520"/>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5" name="Rectangle 14"/>
            <p:cNvSpPr/>
            <p:nvPr/>
          </p:nvSpPr>
          <p:spPr>
            <a:xfrm>
              <a:off x="245051" y="3278805"/>
              <a:ext cx="2143023"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cap="none" spc="0" dirty="0">
                  <a:ln w="11430"/>
                  <a:solidFill>
                    <a:srgbClr val="E00000"/>
                  </a:solidFill>
                  <a:effectLst>
                    <a:outerShdw blurRad="50800" dist="39000" dir="5460000" algn="tl">
                      <a:srgbClr val="000000">
                        <a:alpha val="38000"/>
                      </a:srgbClr>
                    </a:outerShdw>
                  </a:effectLst>
                </a:rPr>
                <a:t>B</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cap="none" spc="0" dirty="0">
                  <a:ln w="11430"/>
                  <a:solidFill>
                    <a:srgbClr val="00B050"/>
                  </a:solidFill>
                  <a:effectLst>
                    <a:outerShdw blurRad="50800" dist="39000" dir="5460000" algn="tl">
                      <a:srgbClr val="000000">
                        <a:alpha val="38000"/>
                      </a:srgbClr>
                    </a:outerShdw>
                  </a:effectLst>
                </a:rPr>
                <a:t>C</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cap="none" spc="0" dirty="0">
                  <a:ln w="11430"/>
                  <a:effectLst>
                    <a:outerShdw blurRad="50800" dist="39000" dir="5460000" algn="tl">
                      <a:srgbClr val="000000">
                        <a:alpha val="38000"/>
                      </a:srgbClr>
                    </a:outerShdw>
                  </a:effectLst>
                </a:rPr>
                <a:t>.</a:t>
              </a:r>
            </a:p>
          </p:txBody>
        </p:sp>
        <p:sp>
          <p:nvSpPr>
            <p:cNvPr id="16" name="Rectangle 15"/>
            <p:cNvSpPr/>
            <p:nvPr/>
          </p:nvSpPr>
          <p:spPr>
            <a:xfrm>
              <a:off x="255470" y="3750176"/>
              <a:ext cx="2143023"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B</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D</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17" name="Rectangle 16"/>
            <p:cNvSpPr/>
            <p:nvPr/>
          </p:nvSpPr>
          <p:spPr>
            <a:xfrm>
              <a:off x="279475" y="4261266"/>
              <a:ext cx="2082108"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E</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F</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1" name="Rectangle 20"/>
            <p:cNvSpPr/>
            <p:nvPr/>
          </p:nvSpPr>
          <p:spPr>
            <a:xfrm>
              <a:off x="281199" y="4751476"/>
              <a:ext cx="2284088"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G</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i="1" dirty="0">
                  <a:ln w="11430"/>
                  <a:solidFill>
                    <a:srgbClr val="CC3300"/>
                  </a:solidFill>
                  <a:effectLst>
                    <a:outerShdw blurRad="50800" dist="39000" dir="5460000" algn="tl">
                      <a:srgbClr val="000000">
                        <a:alpha val="38000"/>
                      </a:srgbClr>
                    </a:outerShdw>
                  </a:effectLst>
                </a:rPr>
                <a:t>?x?</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2" name="Rectangle 21"/>
            <p:cNvSpPr/>
            <p:nvPr/>
          </p:nvSpPr>
          <p:spPr>
            <a:xfrm>
              <a:off x="170472" y="5249768"/>
              <a:ext cx="2217274"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i="1" dirty="0">
                  <a:ln w="11430"/>
                  <a:solidFill>
                    <a:srgbClr val="CC3300"/>
                  </a:solidFill>
                  <a:effectLst>
                    <a:outerShdw blurRad="50800" dist="39000" dir="5460000" algn="tl">
                      <a:srgbClr val="000000">
                        <a:alpha val="38000"/>
                      </a:srgbClr>
                    </a:outerShdw>
                  </a:effectLst>
                </a:rPr>
                <a:t>?x?</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E00000"/>
                  </a:solidFill>
                  <a:effectLst>
                    <a:outerShdw blurRad="50800" dist="39000" dir="5460000" algn="tl">
                      <a:srgbClr val="000000">
                        <a:alpha val="38000"/>
                      </a:srgbClr>
                    </a:outerShdw>
                  </a:effectLst>
                </a:rPr>
                <a:t>H  </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I</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sp>
          <p:nvSpPr>
            <p:cNvPr id="23" name="Rectangle 22"/>
            <p:cNvSpPr/>
            <p:nvPr/>
          </p:nvSpPr>
          <p:spPr>
            <a:xfrm>
              <a:off x="311455" y="5765368"/>
              <a:ext cx="2102948"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a:t>
              </a:r>
              <a:r>
                <a:rPr lang="en-US" sz="2800" b="1" dirty="0">
                  <a:ln w="11430"/>
                  <a:solidFill>
                    <a:srgbClr val="E00000"/>
                  </a:solidFill>
                  <a:effectLst>
                    <a:outerShdw blurRad="50800" dist="39000" dir="5460000" algn="tl">
                      <a:srgbClr val="000000">
                        <a:alpha val="38000"/>
                      </a:srgbClr>
                    </a:outerShdw>
                  </a:effectLst>
                </a:rPr>
                <a:t>G</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solidFill>
                    <a:srgbClr val="00B050"/>
                  </a:solidFill>
                  <a:effectLst>
                    <a:outerShdw blurRad="50800" dist="39000" dir="5460000" algn="tl">
                      <a:srgbClr val="000000">
                        <a:alpha val="38000"/>
                      </a:srgbClr>
                    </a:outerShdw>
                  </a:effectLst>
                </a:rPr>
                <a:t>J</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800" b="1" dirty="0">
                  <a:ln w="11430"/>
                  <a:effectLst>
                    <a:outerShdw blurRad="50800" dist="39000" dir="5460000" algn="tl">
                      <a:srgbClr val="000000">
                        <a:alpha val="38000"/>
                      </a:srgbClr>
                    </a:outerShdw>
                  </a:effectLst>
                </a:rPr>
                <a:t>.</a:t>
              </a:r>
            </a:p>
          </p:txBody>
        </p:sp>
      </p:grpSp>
      <p:sp>
        <p:nvSpPr>
          <p:cNvPr id="3" name="Rectangle 2"/>
          <p:cNvSpPr/>
          <p:nvPr/>
        </p:nvSpPr>
        <p:spPr>
          <a:xfrm>
            <a:off x="1675198" y="1619379"/>
            <a:ext cx="5144358"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One N3 “sentence” – many triples</a:t>
            </a:r>
          </a:p>
        </p:txBody>
      </p:sp>
      <p:sp>
        <p:nvSpPr>
          <p:cNvPr id="4" name="Rectangle 3"/>
          <p:cNvSpPr/>
          <p:nvPr/>
        </p:nvSpPr>
        <p:spPr bwMode="auto">
          <a:xfrm>
            <a:off x="3057061" y="3224000"/>
            <a:ext cx="182880" cy="237255"/>
          </a:xfrm>
          <a:prstGeom prst="rect">
            <a:avLst/>
          </a:prstGeom>
          <a:solidFill>
            <a:srgbClr val="0000FF"/>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4" name="Rectangle 23"/>
          <p:cNvSpPr/>
          <p:nvPr/>
        </p:nvSpPr>
        <p:spPr bwMode="auto">
          <a:xfrm>
            <a:off x="3057061" y="3590578"/>
            <a:ext cx="182880" cy="237255"/>
          </a:xfrm>
          <a:prstGeom prst="rect">
            <a:avLst/>
          </a:prstGeom>
          <a:solidFill>
            <a:srgbClr val="FF000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5" name="Rectangle 24"/>
          <p:cNvSpPr/>
          <p:nvPr/>
        </p:nvSpPr>
        <p:spPr bwMode="auto">
          <a:xfrm>
            <a:off x="3057061" y="3974179"/>
            <a:ext cx="182880" cy="237255"/>
          </a:xfrm>
          <a:prstGeom prst="rect">
            <a:avLst/>
          </a:prstGeom>
          <a:solidFill>
            <a:srgbClr val="00B05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26" name="Rectangle 25"/>
          <p:cNvSpPr/>
          <p:nvPr/>
        </p:nvSpPr>
        <p:spPr>
          <a:xfrm>
            <a:off x="3320564" y="3157011"/>
            <a:ext cx="1018228"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Subject</a:t>
            </a:r>
          </a:p>
        </p:txBody>
      </p:sp>
      <p:sp>
        <p:nvSpPr>
          <p:cNvPr id="27" name="Rectangle 26"/>
          <p:cNvSpPr/>
          <p:nvPr/>
        </p:nvSpPr>
        <p:spPr>
          <a:xfrm>
            <a:off x="3339892" y="3530391"/>
            <a:ext cx="1223413"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Predicate</a:t>
            </a:r>
          </a:p>
        </p:txBody>
      </p:sp>
      <p:sp>
        <p:nvSpPr>
          <p:cNvPr id="28" name="Rectangle 27"/>
          <p:cNvSpPr/>
          <p:nvPr/>
        </p:nvSpPr>
        <p:spPr>
          <a:xfrm>
            <a:off x="3340209" y="3906321"/>
            <a:ext cx="902811"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Object</a:t>
            </a:r>
          </a:p>
        </p:txBody>
      </p:sp>
      <p:pic>
        <p:nvPicPr>
          <p:cNvPr id="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901167"/>
            <a:ext cx="2226140" cy="6629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 name="Rectangle 29"/>
          <p:cNvSpPr/>
          <p:nvPr/>
        </p:nvSpPr>
        <p:spPr bwMode="auto">
          <a:xfrm>
            <a:off x="3072301" y="4355179"/>
            <a:ext cx="182880" cy="237255"/>
          </a:xfrm>
          <a:prstGeom prst="rect">
            <a:avLst/>
          </a:prstGeom>
          <a:solidFill>
            <a:srgbClr val="CC3300"/>
          </a:solidFill>
          <a:ln w="9525" cap="flat" cmpd="sng" algn="ctr">
            <a:no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31" name="Rectangle 30"/>
          <p:cNvSpPr/>
          <p:nvPr/>
        </p:nvSpPr>
        <p:spPr>
          <a:xfrm>
            <a:off x="3351603" y="4272081"/>
            <a:ext cx="1428596" cy="36933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800" b="1" cap="none" spc="0" dirty="0">
                <a:ln w="11430"/>
                <a:effectLst>
                  <a:outerShdw blurRad="50800" dist="39000" dir="5460000" algn="tl">
                    <a:srgbClr val="000000">
                      <a:alpha val="38000"/>
                    </a:srgbClr>
                  </a:outerShdw>
                </a:effectLst>
              </a:rPr>
              <a:t>Blank node</a:t>
            </a:r>
          </a:p>
        </p:txBody>
      </p:sp>
      <p:sp>
        <p:nvSpPr>
          <p:cNvPr id="32" name="TextBox 144"/>
          <p:cNvSpPr txBox="1">
            <a:spLocks noChangeArrowheads="1"/>
          </p:cNvSpPr>
          <p:nvPr/>
        </p:nvSpPr>
        <p:spPr bwMode="auto">
          <a:xfrm>
            <a:off x="3072302" y="5093257"/>
            <a:ext cx="5964231"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ts val="200"/>
              </a:spcBef>
              <a:spcAft>
                <a:spcPts val="200"/>
              </a:spcAft>
              <a:buNone/>
            </a:pPr>
            <a:r>
              <a:rPr lang="en-US" altLang="en-US" sz="1400" b="1" dirty="0"/>
              <a:t>@prefix     :        &lt;</a:t>
            </a:r>
            <a:r>
              <a:rPr lang="en-US" altLang="en-US" sz="1400" dirty="0"/>
              <a:t>http://www.jyu.fi/Onto.owl#</a:t>
            </a:r>
            <a:r>
              <a:rPr lang="en-US" altLang="en-US" sz="1400" b="1" dirty="0"/>
              <a:t>&gt;</a:t>
            </a:r>
            <a:r>
              <a:rPr lang="en-US" altLang="en-US" sz="1400" b="1" dirty="0">
                <a:solidFill>
                  <a:srgbClr val="FF0000"/>
                </a:solidFill>
              </a:rPr>
              <a:t> </a:t>
            </a:r>
            <a:r>
              <a:rPr lang="en-US" altLang="en-US" sz="1400" b="1" dirty="0"/>
              <a:t>.</a:t>
            </a:r>
          </a:p>
          <a:p>
            <a:pPr algn="just" eaLnBrk="1" hangingPunct="1">
              <a:spcBef>
                <a:spcPts val="200"/>
              </a:spcBef>
              <a:spcAft>
                <a:spcPts val="200"/>
              </a:spcAft>
              <a:buFontTx/>
              <a:buNone/>
            </a:pPr>
            <a:r>
              <a:rPr lang="en-US" altLang="en-US" sz="1400" b="1" dirty="0"/>
              <a:t>:</a:t>
            </a:r>
            <a:r>
              <a:rPr lang="en-US" altLang="en-US" sz="1400" b="1" dirty="0">
                <a:solidFill>
                  <a:srgbClr val="0000FF"/>
                </a:solidFill>
              </a:rPr>
              <a:t>John</a:t>
            </a:r>
            <a:r>
              <a:rPr lang="en-US" altLang="en-US" sz="1400" b="1" dirty="0"/>
              <a:t>  :</a:t>
            </a:r>
            <a:r>
              <a:rPr lang="en-US" altLang="en-US" sz="1400" b="1" dirty="0">
                <a:solidFill>
                  <a:srgbClr val="FF0000"/>
                </a:solidFill>
              </a:rPr>
              <a:t>Loves</a:t>
            </a:r>
            <a:r>
              <a:rPr lang="en-US" altLang="en-US" sz="1400" b="1" dirty="0"/>
              <a:t>   :</a:t>
            </a:r>
            <a:r>
              <a:rPr lang="en-US" altLang="en-US" sz="1400" b="1" dirty="0">
                <a:solidFill>
                  <a:srgbClr val="00B050"/>
                </a:solidFill>
              </a:rPr>
              <a:t>Mary</a:t>
            </a:r>
            <a:r>
              <a:rPr lang="en-US" altLang="en-US" sz="1400" b="1" dirty="0"/>
              <a:t> , :</a:t>
            </a:r>
            <a:r>
              <a:rPr lang="en-US" altLang="en-US" sz="1400" b="1" dirty="0">
                <a:solidFill>
                  <a:srgbClr val="00B050"/>
                </a:solidFill>
              </a:rPr>
              <a:t>Jane</a:t>
            </a:r>
            <a:r>
              <a:rPr lang="en-US" altLang="en-US" sz="1400" b="1" dirty="0"/>
              <a:t> , [ :</a:t>
            </a:r>
            <a:r>
              <a:rPr lang="en-US" altLang="en-US" sz="1400" b="1" dirty="0">
                <a:solidFill>
                  <a:srgbClr val="FF0000"/>
                </a:solidFill>
              </a:rPr>
              <a:t>Loves   </a:t>
            </a:r>
            <a:r>
              <a:rPr lang="en-US" altLang="en-US" sz="1400" b="1" dirty="0"/>
              <a:t>:</a:t>
            </a:r>
            <a:r>
              <a:rPr lang="en-US" altLang="en-US" sz="1400" b="1" dirty="0">
                <a:solidFill>
                  <a:srgbClr val="00B050"/>
                </a:solidFill>
              </a:rPr>
              <a:t>John</a:t>
            </a:r>
            <a:r>
              <a:rPr lang="en-US" altLang="en-US" sz="1400" b="1" dirty="0"/>
              <a:t> ]  ;   :</a:t>
            </a:r>
            <a:r>
              <a:rPr lang="en-US" altLang="en-US" sz="1400" b="1" dirty="0">
                <a:solidFill>
                  <a:srgbClr val="FF0000"/>
                </a:solidFill>
              </a:rPr>
              <a:t>hasAge</a:t>
            </a:r>
            <a:r>
              <a:rPr lang="en-US" altLang="en-US" sz="1400" b="1" dirty="0"/>
              <a:t>    </a:t>
            </a:r>
            <a:r>
              <a:rPr lang="en-US" altLang="en-US" sz="1400" dirty="0"/>
              <a:t>"</a:t>
            </a:r>
            <a:r>
              <a:rPr lang="en-US" altLang="en-US" sz="1400" b="1" dirty="0">
                <a:solidFill>
                  <a:srgbClr val="7030A0"/>
                </a:solidFill>
              </a:rPr>
              <a:t>25</a:t>
            </a:r>
            <a:r>
              <a:rPr lang="en-US" altLang="en-US" sz="1400" dirty="0"/>
              <a:t>"</a:t>
            </a:r>
            <a:r>
              <a:rPr lang="en-US" altLang="en-US" sz="1400" b="1" dirty="0"/>
              <a:t>    .</a:t>
            </a:r>
          </a:p>
        </p:txBody>
      </p:sp>
      <p:sp>
        <p:nvSpPr>
          <p:cNvPr id="33" name="Rectangle 32"/>
          <p:cNvSpPr/>
          <p:nvPr/>
        </p:nvSpPr>
        <p:spPr>
          <a:xfrm>
            <a:off x="3480175" y="5834947"/>
            <a:ext cx="5148483" cy="707886"/>
          </a:xfrm>
          <a:prstGeom prst="rect">
            <a:avLst/>
          </a:prstGeom>
          <a:noFill/>
        </p:spPr>
        <p:txBody>
          <a:bodyPr wrap="squar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t>
            </a:r>
            <a:r>
              <a:rPr lang="en-US" sz="2000" b="0" i="1" cap="none" spc="0" dirty="0">
                <a:ln w="0"/>
                <a:solidFill>
                  <a:schemeClr val="tx1"/>
                </a:solidFill>
                <a:effectLst>
                  <a:outerShdw blurRad="38100" dist="19050" dir="2700000" algn="tl" rotWithShape="0">
                    <a:schemeClr val="dk1">
                      <a:alpha val="40000"/>
                    </a:schemeClr>
                  </a:outerShdw>
                </a:effectLst>
              </a:rPr>
              <a:t>25 years old John loves Mary, Jane and also someone else who loves him back.</a:t>
            </a:r>
            <a:r>
              <a:rPr lang="en-US" sz="2000" b="0" cap="none" spc="0" dirty="0">
                <a:ln w="0"/>
                <a:solidFill>
                  <a:schemeClr val="tx1"/>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11860190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6E06B-B134-E225-10BA-03F5246E5B8E}"/>
            </a:ext>
          </a:extLst>
        </p:cNvPr>
        <p:cNvGrpSpPr/>
        <p:nvPr/>
      </p:nvGrpSpPr>
      <p:grpSpPr>
        <a:xfrm>
          <a:off x="0" y="0"/>
          <a:ext cx="0" cy="0"/>
          <a:chOff x="0" y="0"/>
          <a:chExt cx="0" cy="0"/>
        </a:xfrm>
      </p:grpSpPr>
      <p:sp>
        <p:nvSpPr>
          <p:cNvPr id="158722" name="Rectangle 2">
            <a:extLst>
              <a:ext uri="{FF2B5EF4-FFF2-40B4-BE49-F238E27FC236}">
                <a16:creationId xmlns:a16="http://schemas.microsoft.com/office/drawing/2014/main" id="{F811C88D-73BF-913F-2BE6-4ECA7E753798}"/>
              </a:ext>
            </a:extLst>
          </p:cNvPr>
          <p:cNvSpPr>
            <a:spLocks noGrp="1" noChangeArrowheads="1"/>
          </p:cNvSpPr>
          <p:nvPr>
            <p:ph type="title"/>
          </p:nvPr>
        </p:nvSpPr>
        <p:spPr>
          <a:xfrm>
            <a:off x="755650" y="74"/>
            <a:ext cx="7772400" cy="595313"/>
          </a:xfrm>
        </p:spPr>
        <p:txBody>
          <a:bodyPr/>
          <a:lstStyle/>
          <a:p>
            <a:pPr eaLnBrk="1" hangingPunct="1"/>
            <a:r>
              <a:rPr lang="en-US" altLang="en-US" sz="4000" dirty="0"/>
              <a:t>Visualize code as a graph</a:t>
            </a:r>
          </a:p>
        </p:txBody>
      </p:sp>
      <p:sp>
        <p:nvSpPr>
          <p:cNvPr id="158727" name="Rectangle 10">
            <a:extLst>
              <a:ext uri="{FF2B5EF4-FFF2-40B4-BE49-F238E27FC236}">
                <a16:creationId xmlns:a16="http://schemas.microsoft.com/office/drawing/2014/main" id="{AB83F11B-2E81-629E-C576-18E3253BA710}"/>
              </a:ext>
            </a:extLst>
          </p:cNvPr>
          <p:cNvSpPr>
            <a:spLocks noChangeArrowheads="1"/>
          </p:cNvSpPr>
          <p:nvPr/>
        </p:nvSpPr>
        <p:spPr bwMode="auto">
          <a:xfrm>
            <a:off x="3903663" y="512763"/>
            <a:ext cx="484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itchFamily="34" charset="0"/>
                <a:ea typeface="+mn-ea"/>
                <a:cs typeface="+mn-cs"/>
                <a:hlinkClick r:id="rId2"/>
              </a:rPr>
              <a:t>http://www.w3.org/TeamSubmission/n3/</a:t>
            </a:r>
            <a:r>
              <a:rPr kumimoji="0" lang="en-US" altLang="en-US" sz="2000" b="0" i="0" u="none" strike="noStrike" kern="1200" cap="none" spc="0" normalizeH="0" baseline="0" noProof="0">
                <a:ln>
                  <a:noFill/>
                </a:ln>
                <a:solidFill>
                  <a:srgbClr val="000000"/>
                </a:solidFill>
                <a:effectLst/>
                <a:uLnTx/>
                <a:uFillTx/>
                <a:latin typeface="Arial" pitchFamily="34" charset="0"/>
                <a:ea typeface="+mn-ea"/>
                <a:cs typeface="+mn-cs"/>
              </a:rPr>
              <a:t> </a:t>
            </a:r>
          </a:p>
        </p:txBody>
      </p:sp>
      <p:sp>
        <p:nvSpPr>
          <p:cNvPr id="32" name="TextBox 144">
            <a:extLst>
              <a:ext uri="{FF2B5EF4-FFF2-40B4-BE49-F238E27FC236}">
                <a16:creationId xmlns:a16="http://schemas.microsoft.com/office/drawing/2014/main" id="{36580F69-9AC9-ECC4-9956-72ADE7C5EAD5}"/>
              </a:ext>
            </a:extLst>
          </p:cNvPr>
          <p:cNvSpPr txBox="1">
            <a:spLocks noChangeArrowheads="1"/>
          </p:cNvSpPr>
          <p:nvPr/>
        </p:nvSpPr>
        <p:spPr bwMode="auto">
          <a:xfrm>
            <a:off x="251520" y="1196752"/>
            <a:ext cx="5964231" cy="574516"/>
          </a:xfrm>
          <a:prstGeom prst="rect">
            <a:avLst/>
          </a:prstGeom>
          <a:solidFill>
            <a:schemeClr val="bg1"/>
          </a:solidFill>
          <a:ln w="38100">
            <a:solidFill>
              <a:schemeClr val="tx1"/>
            </a:solidFill>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just" defTabSz="914400" rtl="0" eaLnBrk="1" fontAlgn="base" latinLnBrk="0" hangingPunct="1">
              <a:lnSpc>
                <a:spcPct val="100000"/>
              </a:lnSpc>
              <a:spcBef>
                <a:spcPts val="200"/>
              </a:spcBef>
              <a:spcAft>
                <a:spcPts val="20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@prefix     :        &lt;</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http://www.jyu.fi/Onto.owl#</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&gt;</a:t>
            </a:r>
            <a:r>
              <a:rPr kumimoji="0" lang="en-US" altLang="en-US" sz="1400" b="1" i="0" u="none" strike="noStrike" kern="1200" cap="none" spc="0" normalizeH="0" baseline="0" noProof="0" dirty="0">
                <a:ln>
                  <a:noFill/>
                </a:ln>
                <a:solidFill>
                  <a:srgbClr val="FF0000"/>
                </a:solidFill>
                <a:effectLst/>
                <a:uLnTx/>
                <a:uFillTx/>
                <a:latin typeface="Arial" pitchFamily="34" charset="0"/>
                <a:ea typeface="+mn-ea"/>
                <a:cs typeface="+mn-cs"/>
              </a:rPr>
              <a:t> </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a:t>
            </a:r>
          </a:p>
          <a:p>
            <a:pPr marL="0" marR="0" lvl="0" indent="0" algn="just" defTabSz="914400" rtl="0" eaLnBrk="1" fontAlgn="base" latinLnBrk="0" hangingPunct="1">
              <a:lnSpc>
                <a:spcPct val="100000"/>
              </a:lnSpc>
              <a:spcBef>
                <a:spcPts val="200"/>
              </a:spcBef>
              <a:spcAft>
                <a:spcPts val="20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a:t>
            </a:r>
            <a:r>
              <a:rPr kumimoji="0" lang="en-US" altLang="en-US" sz="1400" b="1" i="0" u="none" strike="noStrike" kern="1200" cap="none" spc="0" normalizeH="0" baseline="0" noProof="0" dirty="0">
                <a:ln>
                  <a:noFill/>
                </a:ln>
                <a:solidFill>
                  <a:srgbClr val="0000FF"/>
                </a:solidFill>
                <a:effectLst/>
                <a:uLnTx/>
                <a:uFillTx/>
                <a:latin typeface="Arial" pitchFamily="34" charset="0"/>
                <a:ea typeface="+mn-ea"/>
                <a:cs typeface="+mn-cs"/>
              </a:rPr>
              <a:t>John</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a:t>
            </a:r>
            <a:r>
              <a:rPr kumimoji="0" lang="en-US" altLang="en-US" sz="1400" b="1" i="0" u="none" strike="noStrike" kern="1200" cap="none" spc="0" normalizeH="0" baseline="0" noProof="0" dirty="0">
                <a:ln>
                  <a:noFill/>
                </a:ln>
                <a:solidFill>
                  <a:srgbClr val="FF0000"/>
                </a:solidFill>
                <a:effectLst/>
                <a:uLnTx/>
                <a:uFillTx/>
                <a:latin typeface="Arial" pitchFamily="34" charset="0"/>
                <a:ea typeface="+mn-ea"/>
                <a:cs typeface="+mn-cs"/>
              </a:rPr>
              <a:t>Loves</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a:t>
            </a:r>
            <a:r>
              <a:rPr kumimoji="0" lang="en-US" altLang="en-US" sz="1400" b="1" i="0" u="none" strike="noStrike" kern="1200" cap="none" spc="0" normalizeH="0" baseline="0" noProof="0" dirty="0">
                <a:ln>
                  <a:noFill/>
                </a:ln>
                <a:solidFill>
                  <a:srgbClr val="00B050"/>
                </a:solidFill>
                <a:effectLst/>
                <a:uLnTx/>
                <a:uFillTx/>
                <a:latin typeface="Arial" pitchFamily="34" charset="0"/>
                <a:ea typeface="+mn-ea"/>
                <a:cs typeface="+mn-cs"/>
              </a:rPr>
              <a:t>Mary</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 :</a:t>
            </a:r>
            <a:r>
              <a:rPr kumimoji="0" lang="en-US" altLang="en-US" sz="1400" b="1" i="0" u="none" strike="noStrike" kern="1200" cap="none" spc="0" normalizeH="0" baseline="0" noProof="0" dirty="0">
                <a:ln>
                  <a:noFill/>
                </a:ln>
                <a:solidFill>
                  <a:srgbClr val="00B050"/>
                </a:solidFill>
                <a:effectLst/>
                <a:uLnTx/>
                <a:uFillTx/>
                <a:latin typeface="Arial" pitchFamily="34" charset="0"/>
                <a:ea typeface="+mn-ea"/>
                <a:cs typeface="+mn-cs"/>
              </a:rPr>
              <a:t>Jane</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 [ :</a:t>
            </a:r>
            <a:r>
              <a:rPr kumimoji="0" lang="en-US" altLang="en-US" sz="1400" b="1" i="0" u="none" strike="noStrike" kern="1200" cap="none" spc="0" normalizeH="0" baseline="0" noProof="0" dirty="0">
                <a:ln>
                  <a:noFill/>
                </a:ln>
                <a:solidFill>
                  <a:srgbClr val="FF0000"/>
                </a:solidFill>
                <a:effectLst/>
                <a:uLnTx/>
                <a:uFillTx/>
                <a:latin typeface="Arial" pitchFamily="34" charset="0"/>
                <a:ea typeface="+mn-ea"/>
                <a:cs typeface="+mn-cs"/>
              </a:rPr>
              <a:t>Loves   </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a:t>
            </a:r>
            <a:r>
              <a:rPr kumimoji="0" lang="en-US" altLang="en-US" sz="1400" b="1" i="0" u="none" strike="noStrike" kern="1200" cap="none" spc="0" normalizeH="0" baseline="0" noProof="0" dirty="0">
                <a:ln>
                  <a:noFill/>
                </a:ln>
                <a:solidFill>
                  <a:srgbClr val="00B050"/>
                </a:solidFill>
                <a:effectLst/>
                <a:uLnTx/>
                <a:uFillTx/>
                <a:latin typeface="Arial" pitchFamily="34" charset="0"/>
                <a:ea typeface="+mn-ea"/>
                <a:cs typeface="+mn-cs"/>
              </a:rPr>
              <a:t>John</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  ;   :</a:t>
            </a:r>
            <a:r>
              <a:rPr kumimoji="0" lang="en-US" altLang="en-US" sz="1400" b="1" i="0" u="none" strike="noStrike" kern="1200" cap="none" spc="0" normalizeH="0" baseline="0" noProof="0" dirty="0">
                <a:ln>
                  <a:noFill/>
                </a:ln>
                <a:solidFill>
                  <a:srgbClr val="FF0000"/>
                </a:solidFill>
                <a:effectLst/>
                <a:uLnTx/>
                <a:uFillTx/>
                <a:latin typeface="Arial" pitchFamily="34" charset="0"/>
                <a:ea typeface="+mn-ea"/>
                <a:cs typeface="+mn-cs"/>
              </a:rPr>
              <a:t>hasAge</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a:t>
            </a:r>
            <a:r>
              <a:rPr kumimoji="0" lang="en-US" altLang="en-US" sz="1400" b="1" i="0" u="none" strike="noStrike" kern="1200" cap="none" spc="0" normalizeH="0" baseline="0" noProof="0" dirty="0">
                <a:ln>
                  <a:noFill/>
                </a:ln>
                <a:solidFill>
                  <a:srgbClr val="7030A0"/>
                </a:solidFill>
                <a:effectLst/>
                <a:uLnTx/>
                <a:uFillTx/>
                <a:latin typeface="Arial" pitchFamily="34" charset="0"/>
                <a:ea typeface="+mn-ea"/>
                <a:cs typeface="+mn-cs"/>
              </a:rPr>
              <a:t>25</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a:t>
            </a:r>
            <a:r>
              <a:rPr kumimoji="0" lang="en-US" altLang="en-US" sz="1400" b="1" i="0" u="none" strike="noStrike" kern="1200" cap="none" spc="0" normalizeH="0" baseline="0" noProof="0" dirty="0">
                <a:ln>
                  <a:noFill/>
                </a:ln>
                <a:solidFill>
                  <a:srgbClr val="000000"/>
                </a:solidFill>
                <a:effectLst/>
                <a:uLnTx/>
                <a:uFillTx/>
                <a:latin typeface="Arial" pitchFamily="34" charset="0"/>
                <a:ea typeface="+mn-ea"/>
                <a:cs typeface="+mn-cs"/>
              </a:rPr>
              <a:t>    .</a:t>
            </a:r>
          </a:p>
        </p:txBody>
      </p:sp>
      <p:pic>
        <p:nvPicPr>
          <p:cNvPr id="6" name="Picture 5">
            <a:extLst>
              <a:ext uri="{FF2B5EF4-FFF2-40B4-BE49-F238E27FC236}">
                <a16:creationId xmlns:a16="http://schemas.microsoft.com/office/drawing/2014/main" id="{1CA1545C-5F2A-D443-1B83-6F6CA25DEBC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5536" y="3356992"/>
            <a:ext cx="4925394" cy="2939878"/>
          </a:xfrm>
          <a:prstGeom prst="rect">
            <a:avLst/>
          </a:prstGeom>
        </p:spPr>
      </p:pic>
      <p:sp>
        <p:nvSpPr>
          <p:cNvPr id="7" name="Arrow: Down 6">
            <a:extLst>
              <a:ext uri="{FF2B5EF4-FFF2-40B4-BE49-F238E27FC236}">
                <a16:creationId xmlns:a16="http://schemas.microsoft.com/office/drawing/2014/main" id="{E8DC9D09-18C5-0352-4BA4-27A8A5A03647}"/>
              </a:ext>
            </a:extLst>
          </p:cNvPr>
          <p:cNvSpPr/>
          <p:nvPr/>
        </p:nvSpPr>
        <p:spPr bwMode="auto">
          <a:xfrm>
            <a:off x="2267744" y="2017071"/>
            <a:ext cx="720080" cy="1224136"/>
          </a:xfrm>
          <a:prstGeom prst="downArrow">
            <a:avLst>
              <a:gd name="adj1" fmla="val 50000"/>
              <a:gd name="adj2" fmla="val 80435"/>
            </a:avLst>
          </a:prstGeom>
          <a:solidFill>
            <a:schemeClr val="accent2"/>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FI"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9" name="TextBox 8">
            <a:extLst>
              <a:ext uri="{FF2B5EF4-FFF2-40B4-BE49-F238E27FC236}">
                <a16:creationId xmlns:a16="http://schemas.microsoft.com/office/drawing/2014/main" id="{79EB4E5E-2095-C74C-3DAF-541B764678E7}"/>
              </a:ext>
            </a:extLst>
          </p:cNvPr>
          <p:cNvSpPr txBox="1"/>
          <p:nvPr/>
        </p:nvSpPr>
        <p:spPr>
          <a:xfrm>
            <a:off x="2848844" y="2218744"/>
            <a:ext cx="3150096"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hlinkClick r:id="rId4"/>
              </a:rPr>
              <a:t>https://www.ldf.fi/service/rdf-grapher</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 </a:t>
            </a:r>
            <a:endPar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9653260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7" y="1668463"/>
            <a:ext cx="2782888" cy="3232150"/>
          </a:xfrm>
          <a:prstGeom prst="rect">
            <a:avLst/>
          </a:prstGeom>
          <a:solidFill>
            <a:schemeClr val="accent1"/>
          </a:solidFill>
          <a:ln w="25400">
            <a:solidFill>
              <a:schemeClr val="tx1"/>
            </a:solidFill>
          </a:ln>
        </p:spPr>
        <p:txBody>
          <a:bodyPr>
            <a:spAutoFit/>
          </a:bodyPr>
          <a:lstStyle/>
          <a:p>
            <a:pPr marL="228600" indent="-228600">
              <a:buFontTx/>
              <a:buAutoNum type="arabicPeriod"/>
              <a:defRPr/>
            </a:pPr>
            <a:endParaRPr lang="en-US" sz="1200" dirty="0"/>
          </a:p>
          <a:p>
            <a:pPr marL="228600" indent="-228600">
              <a:buFontTx/>
              <a:buAutoNum type="arabicPeriod"/>
              <a:defRPr/>
            </a:pPr>
            <a:r>
              <a:rPr lang="en-US" sz="1200" dirty="0"/>
              <a:t>Gender of Vagan Terziyan is male.</a:t>
            </a:r>
          </a:p>
          <a:p>
            <a:pPr>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a:defRPr/>
            </a:pPr>
            <a:r>
              <a:rPr lang="en-US" sz="1200" dirty="0"/>
              <a:t>2. His mother is Svetlana Terziyan.</a:t>
            </a:r>
          </a:p>
          <a:p>
            <a:pPr>
              <a:defRPr/>
            </a:pPr>
            <a:endParaRPr lang="en-US" sz="1200" dirty="0"/>
          </a:p>
          <a:p>
            <a:pPr>
              <a:defRPr/>
            </a:pPr>
            <a:endParaRPr lang="en-US" sz="1200" dirty="0"/>
          </a:p>
          <a:p>
            <a:pPr>
              <a:defRPr/>
            </a:pPr>
            <a:endParaRPr lang="en-US" sz="1200" dirty="0"/>
          </a:p>
          <a:p>
            <a:pPr>
              <a:defRPr/>
            </a:pPr>
            <a:endParaRPr lang="en-US" sz="1200" dirty="0"/>
          </a:p>
          <a:p>
            <a:pPr>
              <a:defRPr/>
            </a:pPr>
            <a:r>
              <a:rPr lang="en-US" sz="1200" dirty="0"/>
              <a:t>3. He is fun of fishing.</a:t>
            </a:r>
          </a:p>
          <a:p>
            <a:pPr>
              <a:defRPr/>
            </a:pPr>
            <a:endParaRPr lang="en-US" sz="1200" dirty="0"/>
          </a:p>
          <a:p>
            <a:pPr>
              <a:defRPr/>
            </a:pPr>
            <a:endParaRPr lang="en-US" sz="1200" dirty="0"/>
          </a:p>
          <a:p>
            <a:pPr>
              <a:defRPr/>
            </a:pPr>
            <a:endParaRPr lang="en-US" sz="1200" dirty="0"/>
          </a:p>
          <a:p>
            <a:pPr>
              <a:defRPr/>
            </a:pPr>
            <a:r>
              <a:rPr lang="en-US" sz="1200" dirty="0"/>
              <a:t>4. He is fun of Nordic walking.</a:t>
            </a:r>
          </a:p>
          <a:p>
            <a:pPr>
              <a:defRPr/>
            </a:pPr>
            <a:endParaRPr lang="en-US" sz="1200" dirty="0"/>
          </a:p>
        </p:txBody>
      </p:sp>
      <p:sp>
        <p:nvSpPr>
          <p:cNvPr id="7" name="TextBox 6"/>
          <p:cNvSpPr txBox="1"/>
          <p:nvPr/>
        </p:nvSpPr>
        <p:spPr>
          <a:xfrm>
            <a:off x="2833689" y="1739974"/>
            <a:ext cx="6119812"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http://ai.it.jyu.fi/vagan/ontologies/university.owl#hasGender </a:t>
            </a:r>
            <a:r>
              <a:rPr lang="en-US" dirty="0"/>
              <a:t>&gt;</a:t>
            </a:r>
          </a:p>
          <a:p>
            <a:pPr>
              <a:defRPr/>
            </a:pPr>
            <a:r>
              <a:rPr lang="en-US" dirty="0"/>
              <a:t>"male"  .</a:t>
            </a:r>
          </a:p>
        </p:txBody>
      </p:sp>
      <p:sp>
        <p:nvSpPr>
          <p:cNvPr id="8" name="TextBox 7"/>
          <p:cNvSpPr txBox="1"/>
          <p:nvPr/>
        </p:nvSpPr>
        <p:spPr>
          <a:xfrm>
            <a:off x="2840038" y="2527300"/>
            <a:ext cx="6121400" cy="738188"/>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http://ai.it.jyu.fi/vagan/ontologies/university.owl#hasMother</a:t>
            </a:r>
            <a:r>
              <a:rPr lang="en-US" dirty="0"/>
              <a:t>&gt;</a:t>
            </a:r>
          </a:p>
          <a:p>
            <a:pPr>
              <a:defRPr/>
            </a:pPr>
            <a:r>
              <a:rPr lang="en-US" dirty="0"/>
              <a:t>&lt;</a:t>
            </a:r>
            <a:r>
              <a:rPr lang="en-US" dirty="0">
                <a:hlinkClick r:id="rId4"/>
              </a:rPr>
              <a:t>http://ai.it.jyu.fi/vagan/ontologies/university.owl#SvetlanaTerziyan</a:t>
            </a:r>
            <a:r>
              <a:rPr lang="en-US" dirty="0"/>
              <a:t>&gt; .</a:t>
            </a:r>
          </a:p>
        </p:txBody>
      </p:sp>
      <p:sp>
        <p:nvSpPr>
          <p:cNvPr id="9" name="TextBox 8"/>
          <p:cNvSpPr txBox="1"/>
          <p:nvPr/>
        </p:nvSpPr>
        <p:spPr>
          <a:xfrm>
            <a:off x="2840038" y="3322645"/>
            <a:ext cx="6121400"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"Fishing" .</a:t>
            </a:r>
          </a:p>
        </p:txBody>
      </p:sp>
      <p:grpSp>
        <p:nvGrpSpPr>
          <p:cNvPr id="159750" name="Group 11"/>
          <p:cNvGrpSpPr>
            <a:grpSpLocks/>
          </p:cNvGrpSpPr>
          <p:nvPr/>
        </p:nvGrpSpPr>
        <p:grpSpPr bwMode="auto">
          <a:xfrm>
            <a:off x="8612189" y="2589213"/>
            <a:ext cx="504825" cy="482600"/>
            <a:chOff x="7380285" y="1600731"/>
            <a:chExt cx="504083" cy="483436"/>
          </a:xfrm>
        </p:grpSpPr>
        <p:sp>
          <p:nvSpPr>
            <p:cNvPr id="159764"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0" name="Rectangle 9"/>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p>
          </p:txBody>
        </p:sp>
      </p:grpSp>
      <p:grpSp>
        <p:nvGrpSpPr>
          <p:cNvPr id="159751" name="Group 12"/>
          <p:cNvGrpSpPr>
            <a:grpSpLocks/>
          </p:cNvGrpSpPr>
          <p:nvPr/>
        </p:nvGrpSpPr>
        <p:grpSpPr bwMode="auto">
          <a:xfrm>
            <a:off x="8628065" y="1747838"/>
            <a:ext cx="504825" cy="484187"/>
            <a:chOff x="7380285" y="1600731"/>
            <a:chExt cx="504083" cy="483436"/>
          </a:xfrm>
        </p:grpSpPr>
        <p:sp>
          <p:nvSpPr>
            <p:cNvPr id="159762"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5" name="Rectangle 14"/>
            <p:cNvSpPr/>
            <p:nvPr/>
          </p:nvSpPr>
          <p:spPr bwMode="auto">
            <a:xfrm>
              <a:off x="7460390" y="1610340"/>
              <a:ext cx="355664" cy="460949"/>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p>
          </p:txBody>
        </p:sp>
      </p:grpSp>
      <p:grpSp>
        <p:nvGrpSpPr>
          <p:cNvPr id="159752" name="Group 15"/>
          <p:cNvGrpSpPr>
            <a:grpSpLocks/>
          </p:cNvGrpSpPr>
          <p:nvPr/>
        </p:nvGrpSpPr>
        <p:grpSpPr bwMode="auto">
          <a:xfrm>
            <a:off x="8605838" y="3384550"/>
            <a:ext cx="504825" cy="482600"/>
            <a:chOff x="7380285" y="1600731"/>
            <a:chExt cx="504083" cy="483436"/>
          </a:xfrm>
        </p:grpSpPr>
        <p:sp>
          <p:nvSpPr>
            <p:cNvPr id="159760"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8" name="Rectangle 17"/>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p>
          </p:txBody>
        </p:sp>
      </p:grpSp>
      <p:sp>
        <p:nvSpPr>
          <p:cNvPr id="19" name="TextBox 18"/>
          <p:cNvSpPr txBox="1"/>
          <p:nvPr/>
        </p:nvSpPr>
        <p:spPr>
          <a:xfrm>
            <a:off x="2840038" y="4110112"/>
            <a:ext cx="6121400" cy="738187"/>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"NordicWalking" .</a:t>
            </a:r>
          </a:p>
        </p:txBody>
      </p:sp>
      <p:grpSp>
        <p:nvGrpSpPr>
          <p:cNvPr id="159754" name="Group 19"/>
          <p:cNvGrpSpPr>
            <a:grpSpLocks/>
          </p:cNvGrpSpPr>
          <p:nvPr/>
        </p:nvGrpSpPr>
        <p:grpSpPr bwMode="auto">
          <a:xfrm>
            <a:off x="8605838" y="4171950"/>
            <a:ext cx="504825" cy="482600"/>
            <a:chOff x="7380285" y="1600731"/>
            <a:chExt cx="504083" cy="483436"/>
          </a:xfrm>
        </p:grpSpPr>
        <p:sp>
          <p:nvSpPr>
            <p:cNvPr id="159758"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2" name="Rectangle 21"/>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p>
          </p:txBody>
        </p:sp>
      </p:grpSp>
      <p:sp>
        <p:nvSpPr>
          <p:cNvPr id="159755" name="TextBox 22"/>
          <p:cNvSpPr txBox="1">
            <a:spLocks noChangeArrowheads="1"/>
          </p:cNvSpPr>
          <p:nvPr/>
        </p:nvSpPr>
        <p:spPr bwMode="auto">
          <a:xfrm>
            <a:off x="369888" y="1128787"/>
            <a:ext cx="20494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b="1"/>
              <a:t>The story</a:t>
            </a:r>
          </a:p>
        </p:txBody>
      </p:sp>
      <p:sp>
        <p:nvSpPr>
          <p:cNvPr id="159756" name="TextBox 23"/>
          <p:cNvSpPr txBox="1">
            <a:spLocks noChangeArrowheads="1"/>
          </p:cNvSpPr>
          <p:nvPr/>
        </p:nvSpPr>
        <p:spPr bwMode="auto">
          <a:xfrm>
            <a:off x="3484563" y="1171649"/>
            <a:ext cx="4832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a:t>4 </a:t>
            </a:r>
            <a:r>
              <a:rPr lang="en-US" altLang="en-US" sz="2400" b="1"/>
              <a:t>RDF (N3) statements</a:t>
            </a:r>
          </a:p>
        </p:txBody>
      </p:sp>
      <p:sp>
        <p:nvSpPr>
          <p:cNvPr id="159757" name="Rectangle 2"/>
          <p:cNvSpPr>
            <a:spLocks noGrp="1" noChangeArrowheads="1"/>
          </p:cNvSpPr>
          <p:nvPr>
            <p:ph type="title"/>
          </p:nvPr>
        </p:nvSpPr>
        <p:spPr>
          <a:xfrm>
            <a:off x="468313" y="57155"/>
            <a:ext cx="7772400" cy="360363"/>
          </a:xfrm>
        </p:spPr>
        <p:txBody>
          <a:bodyPr/>
          <a:lstStyle/>
          <a:p>
            <a:pPr eaLnBrk="1" hangingPunct="1"/>
            <a:r>
              <a:rPr lang="en-US" altLang="en-US" sz="4000"/>
              <a:t>RDF  N3 examples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7" y="563563"/>
            <a:ext cx="2782888" cy="3232150"/>
          </a:xfrm>
          <a:prstGeom prst="rect">
            <a:avLst/>
          </a:prstGeom>
          <a:solidFill>
            <a:schemeClr val="accent1"/>
          </a:solidFill>
          <a:ln w="25400">
            <a:solidFill>
              <a:schemeClr val="tx1"/>
            </a:solidFill>
          </a:ln>
        </p:spPr>
        <p:txBody>
          <a:bodyPr>
            <a:spAutoFit/>
          </a:bodyPr>
          <a:lstStyle/>
          <a:p>
            <a:pPr marL="228600" indent="-228600">
              <a:buFontTx/>
              <a:buAutoNum type="arabicPeriod"/>
              <a:defRPr/>
            </a:pPr>
            <a:endParaRPr lang="en-US" sz="1200" dirty="0"/>
          </a:p>
          <a:p>
            <a:pPr marL="228600" indent="-228600">
              <a:buFontTx/>
              <a:buAutoNum type="arabicPeriod"/>
              <a:defRPr/>
            </a:pPr>
            <a:r>
              <a:rPr lang="en-US" sz="1200" dirty="0"/>
              <a:t>Gender of Vagan Terziyan is male.</a:t>
            </a:r>
          </a:p>
          <a:p>
            <a:pPr>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a:defRPr/>
            </a:pPr>
            <a:r>
              <a:rPr lang="en-US" sz="1200" dirty="0"/>
              <a:t>2. His mother is Svetlana Terziyan.</a:t>
            </a:r>
          </a:p>
          <a:p>
            <a:pPr>
              <a:defRPr/>
            </a:pPr>
            <a:endParaRPr lang="en-US" sz="1200" dirty="0"/>
          </a:p>
          <a:p>
            <a:pPr>
              <a:defRPr/>
            </a:pPr>
            <a:endParaRPr lang="en-US" sz="1200" dirty="0"/>
          </a:p>
          <a:p>
            <a:pPr>
              <a:defRPr/>
            </a:pPr>
            <a:endParaRPr lang="en-US" sz="1200" dirty="0"/>
          </a:p>
          <a:p>
            <a:pPr>
              <a:defRPr/>
            </a:pPr>
            <a:endParaRPr lang="en-US" sz="1200" dirty="0"/>
          </a:p>
          <a:p>
            <a:pPr>
              <a:defRPr/>
            </a:pPr>
            <a:r>
              <a:rPr lang="en-US" sz="1200" dirty="0"/>
              <a:t>3. He is fun of fishing.</a:t>
            </a:r>
          </a:p>
          <a:p>
            <a:pPr>
              <a:defRPr/>
            </a:pPr>
            <a:endParaRPr lang="en-US" sz="1200" dirty="0"/>
          </a:p>
          <a:p>
            <a:pPr>
              <a:defRPr/>
            </a:pPr>
            <a:endParaRPr lang="en-US" sz="1200" dirty="0"/>
          </a:p>
          <a:p>
            <a:pPr>
              <a:defRPr/>
            </a:pPr>
            <a:endParaRPr lang="en-US" sz="1200" dirty="0"/>
          </a:p>
          <a:p>
            <a:pPr>
              <a:defRPr/>
            </a:pPr>
            <a:r>
              <a:rPr lang="en-US" sz="1200" dirty="0"/>
              <a:t>4. He is fun of Nordic walking.</a:t>
            </a:r>
          </a:p>
          <a:p>
            <a:pPr>
              <a:defRPr/>
            </a:pPr>
            <a:endParaRPr lang="en-US" sz="1200" dirty="0"/>
          </a:p>
        </p:txBody>
      </p:sp>
      <p:sp>
        <p:nvSpPr>
          <p:cNvPr id="7" name="TextBox 6"/>
          <p:cNvSpPr txBox="1"/>
          <p:nvPr/>
        </p:nvSpPr>
        <p:spPr>
          <a:xfrm>
            <a:off x="2833689" y="635001"/>
            <a:ext cx="6119812"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http://ai.it.jyu.fi/vagan/ontologies/university.owl#hasGender </a:t>
            </a:r>
            <a:r>
              <a:rPr lang="en-US" dirty="0"/>
              <a:t>&gt;</a:t>
            </a:r>
          </a:p>
          <a:p>
            <a:pPr>
              <a:defRPr/>
            </a:pPr>
            <a:r>
              <a:rPr lang="en-US" dirty="0"/>
              <a:t>"male" .</a:t>
            </a:r>
          </a:p>
        </p:txBody>
      </p:sp>
      <p:sp>
        <p:nvSpPr>
          <p:cNvPr id="8" name="TextBox 7"/>
          <p:cNvSpPr txBox="1"/>
          <p:nvPr/>
        </p:nvSpPr>
        <p:spPr>
          <a:xfrm>
            <a:off x="2840038" y="1422400"/>
            <a:ext cx="6121400" cy="738188"/>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http://ai.it.jyu.fi/vagan/ontologies/university.owl#hasMother</a:t>
            </a:r>
            <a:r>
              <a:rPr lang="en-US" dirty="0"/>
              <a:t>&gt;</a:t>
            </a:r>
          </a:p>
          <a:p>
            <a:pPr>
              <a:defRPr/>
            </a:pPr>
            <a:r>
              <a:rPr lang="en-US" dirty="0"/>
              <a:t>&lt;</a:t>
            </a:r>
            <a:r>
              <a:rPr lang="en-US" dirty="0">
                <a:hlinkClick r:id="rId4"/>
              </a:rPr>
              <a:t>http://ai.it.jyu.fi/vagan/ontologies/university.owl#SvetlanaTerziyan</a:t>
            </a:r>
            <a:r>
              <a:rPr lang="en-US" dirty="0"/>
              <a:t>&gt; .</a:t>
            </a:r>
          </a:p>
        </p:txBody>
      </p:sp>
      <p:sp>
        <p:nvSpPr>
          <p:cNvPr id="9" name="TextBox 8"/>
          <p:cNvSpPr txBox="1"/>
          <p:nvPr/>
        </p:nvSpPr>
        <p:spPr>
          <a:xfrm>
            <a:off x="2840038" y="2217812"/>
            <a:ext cx="6121400"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"Fishing" .</a:t>
            </a:r>
          </a:p>
        </p:txBody>
      </p:sp>
      <p:grpSp>
        <p:nvGrpSpPr>
          <p:cNvPr id="160774" name="Group 11"/>
          <p:cNvGrpSpPr>
            <a:grpSpLocks/>
          </p:cNvGrpSpPr>
          <p:nvPr/>
        </p:nvGrpSpPr>
        <p:grpSpPr bwMode="auto">
          <a:xfrm>
            <a:off x="8612189" y="1484313"/>
            <a:ext cx="504825" cy="482600"/>
            <a:chOff x="7380285" y="1600731"/>
            <a:chExt cx="504083" cy="483436"/>
          </a:xfrm>
        </p:grpSpPr>
        <p:sp>
          <p:nvSpPr>
            <p:cNvPr id="160789"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0" name="Rectangle 9"/>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p>
          </p:txBody>
        </p:sp>
      </p:grpSp>
      <p:grpSp>
        <p:nvGrpSpPr>
          <p:cNvPr id="160775" name="Group 12"/>
          <p:cNvGrpSpPr>
            <a:grpSpLocks/>
          </p:cNvGrpSpPr>
          <p:nvPr/>
        </p:nvGrpSpPr>
        <p:grpSpPr bwMode="auto">
          <a:xfrm>
            <a:off x="8628065" y="642941"/>
            <a:ext cx="504825" cy="484187"/>
            <a:chOff x="7380285" y="1600731"/>
            <a:chExt cx="504083" cy="483436"/>
          </a:xfrm>
        </p:grpSpPr>
        <p:sp>
          <p:nvSpPr>
            <p:cNvPr id="160787"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5" name="Rectangle 14"/>
            <p:cNvSpPr/>
            <p:nvPr/>
          </p:nvSpPr>
          <p:spPr bwMode="auto">
            <a:xfrm>
              <a:off x="7460390" y="1610340"/>
              <a:ext cx="355664" cy="460949"/>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p>
          </p:txBody>
        </p:sp>
      </p:grpSp>
      <p:grpSp>
        <p:nvGrpSpPr>
          <p:cNvPr id="160776" name="Group 15"/>
          <p:cNvGrpSpPr>
            <a:grpSpLocks/>
          </p:cNvGrpSpPr>
          <p:nvPr/>
        </p:nvGrpSpPr>
        <p:grpSpPr bwMode="auto">
          <a:xfrm>
            <a:off x="8605838" y="2279650"/>
            <a:ext cx="504825" cy="482600"/>
            <a:chOff x="7380285" y="1600731"/>
            <a:chExt cx="504083" cy="483436"/>
          </a:xfrm>
        </p:grpSpPr>
        <p:sp>
          <p:nvSpPr>
            <p:cNvPr id="160785"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8" name="Rectangle 17"/>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p>
          </p:txBody>
        </p:sp>
      </p:grpSp>
      <p:sp>
        <p:nvSpPr>
          <p:cNvPr id="19" name="TextBox 18"/>
          <p:cNvSpPr txBox="1"/>
          <p:nvPr/>
        </p:nvSpPr>
        <p:spPr>
          <a:xfrm>
            <a:off x="2840038" y="3005212"/>
            <a:ext cx="6121400" cy="738187"/>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"NordicWalking" .</a:t>
            </a:r>
          </a:p>
        </p:txBody>
      </p:sp>
      <p:grpSp>
        <p:nvGrpSpPr>
          <p:cNvPr id="160778" name="Group 19"/>
          <p:cNvGrpSpPr>
            <a:grpSpLocks/>
          </p:cNvGrpSpPr>
          <p:nvPr/>
        </p:nvGrpSpPr>
        <p:grpSpPr bwMode="auto">
          <a:xfrm>
            <a:off x="8605838" y="3067050"/>
            <a:ext cx="504825" cy="482600"/>
            <a:chOff x="7380285" y="1600731"/>
            <a:chExt cx="504083" cy="483436"/>
          </a:xfrm>
        </p:grpSpPr>
        <p:sp>
          <p:nvSpPr>
            <p:cNvPr id="160783"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2" name="Rectangle 21"/>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p>
          </p:txBody>
        </p:sp>
      </p:grpSp>
      <p:sp>
        <p:nvSpPr>
          <p:cNvPr id="23" name="TextBox 22"/>
          <p:cNvSpPr txBox="1"/>
          <p:nvPr/>
        </p:nvSpPr>
        <p:spPr>
          <a:xfrm>
            <a:off x="430213" y="4221163"/>
            <a:ext cx="8259762" cy="2462212"/>
          </a:xfrm>
          <a:prstGeom prst="rect">
            <a:avLst/>
          </a:prstGeom>
          <a:solidFill>
            <a:schemeClr val="bg1">
              <a:lumMod val="85000"/>
            </a:schemeClr>
          </a:solidFill>
          <a:ln w="19050">
            <a:solidFill>
              <a:schemeClr val="tx1"/>
            </a:solidFill>
          </a:ln>
        </p:spPr>
        <p:txBody>
          <a:bodyPr>
            <a:spAutoFit/>
          </a:bodyPr>
          <a:lstStyle/>
          <a:p>
            <a:pPr>
              <a:defRPr/>
            </a:pPr>
            <a:r>
              <a:rPr lang="en-US" dirty="0"/>
              <a:t>@prefix          On1:         </a:t>
            </a:r>
            <a:r>
              <a:rPr lang="en-US" altLang="en-US" dirty="0"/>
              <a:t>&lt;</a:t>
            </a:r>
            <a:r>
              <a:rPr lang="en-US" dirty="0">
                <a:hlinkClick r:id="rId7"/>
              </a:rPr>
              <a:t>http://ai.it.jyu.fi/vagan/ontologies/university.owl#</a:t>
            </a:r>
            <a:r>
              <a:rPr lang="en-US" altLang="en-US" dirty="0"/>
              <a:t>&gt;  .</a:t>
            </a:r>
          </a:p>
          <a:p>
            <a:pPr>
              <a:defRPr/>
            </a:pPr>
            <a:endParaRPr lang="en-US" dirty="0"/>
          </a:p>
          <a:p>
            <a:pPr>
              <a:defRPr/>
            </a:pPr>
            <a:r>
              <a:rPr lang="en-US" dirty="0"/>
              <a:t>@prefix          On2:         </a:t>
            </a:r>
            <a:r>
              <a:rPr lang="en-US" altLang="en-US" dirty="0"/>
              <a:t>&lt;</a:t>
            </a:r>
            <a:r>
              <a:rPr lang="en-US" dirty="0">
                <a:hlinkClick r:id="rId8"/>
              </a:rPr>
              <a:t>http://ai.it.jyu.fi/vagan/ontologies/LifeInFinland.owl#</a:t>
            </a:r>
            <a:r>
              <a:rPr lang="en-US" altLang="en-US" dirty="0"/>
              <a:t>&gt;  .</a:t>
            </a:r>
            <a:endParaRPr lang="en-US" dirty="0"/>
          </a:p>
          <a:p>
            <a:pPr>
              <a:defRPr/>
            </a:pPr>
            <a:endParaRPr lang="en-US" dirty="0"/>
          </a:p>
          <a:p>
            <a:pPr>
              <a:defRPr/>
            </a:pPr>
            <a:r>
              <a:rPr lang="en-US" dirty="0"/>
              <a:t>On1:VaganTerziyan		On1:hasGender		 "male" .</a:t>
            </a:r>
          </a:p>
          <a:p>
            <a:pPr>
              <a:defRPr/>
            </a:pPr>
            <a:endParaRPr lang="en-US" dirty="0"/>
          </a:p>
          <a:p>
            <a:pPr>
              <a:defRPr/>
            </a:pPr>
            <a:r>
              <a:rPr lang="en-US" dirty="0"/>
              <a:t>On1:VaganTerziyan 		On1:hasMother		 On1:SvetlanaTerziyan .</a:t>
            </a:r>
          </a:p>
          <a:p>
            <a:pPr>
              <a:defRPr/>
            </a:pPr>
            <a:endParaRPr lang="en-US" dirty="0"/>
          </a:p>
          <a:p>
            <a:pPr>
              <a:defRPr/>
            </a:pPr>
            <a:r>
              <a:rPr lang="en-US" dirty="0"/>
              <a:t>On1:VaganTerziyan		On2:isFunOf		 "Fishing" .</a:t>
            </a:r>
          </a:p>
          <a:p>
            <a:pPr>
              <a:defRPr/>
            </a:pPr>
            <a:endParaRPr lang="en-US" dirty="0"/>
          </a:p>
          <a:p>
            <a:pPr>
              <a:defRPr/>
            </a:pPr>
            <a:r>
              <a:rPr lang="en-US" dirty="0"/>
              <a:t>On1:VaganTerziyan		On2:isFunOf		 "NordicWalking"  .</a:t>
            </a:r>
          </a:p>
        </p:txBody>
      </p:sp>
      <p:sp>
        <p:nvSpPr>
          <p:cNvPr id="160780" name="TextBox 23"/>
          <p:cNvSpPr txBox="1">
            <a:spLocks noChangeArrowheads="1"/>
          </p:cNvSpPr>
          <p:nvPr/>
        </p:nvSpPr>
        <p:spPr bwMode="auto">
          <a:xfrm>
            <a:off x="5140327" y="3767138"/>
            <a:ext cx="360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a:t>Reader-friendly version</a:t>
            </a:r>
            <a:endParaRPr lang="en-US" altLang="en-US" sz="2400" b="1"/>
          </a:p>
        </p:txBody>
      </p:sp>
      <p:sp>
        <p:nvSpPr>
          <p:cNvPr id="160781" name="Down Arrow 1"/>
          <p:cNvSpPr>
            <a:spLocks noChangeArrowheads="1"/>
          </p:cNvSpPr>
          <p:nvPr/>
        </p:nvSpPr>
        <p:spPr bwMode="auto">
          <a:xfrm>
            <a:off x="4259298" y="3813556"/>
            <a:ext cx="274320" cy="36576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60782" name="Rectangle 2"/>
          <p:cNvSpPr>
            <a:spLocks noGrp="1" noChangeArrowheads="1"/>
          </p:cNvSpPr>
          <p:nvPr>
            <p:ph type="title"/>
          </p:nvPr>
        </p:nvSpPr>
        <p:spPr>
          <a:xfrm>
            <a:off x="468313" y="57155"/>
            <a:ext cx="7772400" cy="360363"/>
          </a:xfrm>
        </p:spPr>
        <p:txBody>
          <a:bodyPr/>
          <a:lstStyle/>
          <a:p>
            <a:pPr eaLnBrk="1" hangingPunct="1"/>
            <a:r>
              <a:rPr lang="en-US" altLang="en-US" sz="4000"/>
              <a:t>RDF  N3 examples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7" y="563563"/>
            <a:ext cx="2782888" cy="3232150"/>
          </a:xfrm>
          <a:prstGeom prst="rect">
            <a:avLst/>
          </a:prstGeom>
          <a:solidFill>
            <a:schemeClr val="accent1"/>
          </a:solidFill>
          <a:ln w="25400">
            <a:solidFill>
              <a:schemeClr val="tx1"/>
            </a:solidFill>
          </a:ln>
        </p:spPr>
        <p:txBody>
          <a:bodyPr>
            <a:spAutoFit/>
          </a:bodyPr>
          <a:lstStyle/>
          <a:p>
            <a:pPr marL="228600" indent="-228600">
              <a:buFontTx/>
              <a:buAutoNum type="arabicPeriod"/>
              <a:defRPr/>
            </a:pPr>
            <a:endParaRPr lang="en-US" sz="1200" dirty="0"/>
          </a:p>
          <a:p>
            <a:pPr marL="228600" indent="-228600">
              <a:buFontTx/>
              <a:buAutoNum type="arabicPeriod"/>
              <a:defRPr/>
            </a:pPr>
            <a:r>
              <a:rPr lang="en-US" sz="1200" dirty="0"/>
              <a:t>Gender of Vagan Terziyan is male.</a:t>
            </a:r>
          </a:p>
          <a:p>
            <a:pPr>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a:defRPr/>
            </a:pPr>
            <a:r>
              <a:rPr lang="en-US" sz="1200" dirty="0"/>
              <a:t>2. His mother is Svetlana Terziyan.</a:t>
            </a:r>
          </a:p>
          <a:p>
            <a:pPr>
              <a:defRPr/>
            </a:pPr>
            <a:endParaRPr lang="en-US" sz="1200" dirty="0"/>
          </a:p>
          <a:p>
            <a:pPr>
              <a:defRPr/>
            </a:pPr>
            <a:endParaRPr lang="en-US" sz="1200" dirty="0"/>
          </a:p>
          <a:p>
            <a:pPr>
              <a:defRPr/>
            </a:pPr>
            <a:endParaRPr lang="en-US" sz="1200" dirty="0"/>
          </a:p>
          <a:p>
            <a:pPr>
              <a:defRPr/>
            </a:pPr>
            <a:endParaRPr lang="en-US" sz="1200" dirty="0"/>
          </a:p>
          <a:p>
            <a:pPr>
              <a:defRPr/>
            </a:pPr>
            <a:r>
              <a:rPr lang="en-US" sz="1200" dirty="0"/>
              <a:t>3. He is fun of fishing.</a:t>
            </a:r>
          </a:p>
          <a:p>
            <a:pPr>
              <a:defRPr/>
            </a:pPr>
            <a:endParaRPr lang="en-US" sz="1200" dirty="0"/>
          </a:p>
          <a:p>
            <a:pPr>
              <a:defRPr/>
            </a:pPr>
            <a:endParaRPr lang="en-US" sz="1200" dirty="0"/>
          </a:p>
          <a:p>
            <a:pPr>
              <a:defRPr/>
            </a:pPr>
            <a:endParaRPr lang="en-US" sz="1200" dirty="0"/>
          </a:p>
          <a:p>
            <a:pPr>
              <a:defRPr/>
            </a:pPr>
            <a:r>
              <a:rPr lang="en-US" sz="1200" dirty="0"/>
              <a:t>4. He is fun of Nordic walking.</a:t>
            </a:r>
          </a:p>
          <a:p>
            <a:pPr>
              <a:defRPr/>
            </a:pPr>
            <a:endParaRPr lang="en-US" sz="1200" dirty="0"/>
          </a:p>
        </p:txBody>
      </p:sp>
      <p:sp>
        <p:nvSpPr>
          <p:cNvPr id="7" name="TextBox 6"/>
          <p:cNvSpPr txBox="1"/>
          <p:nvPr/>
        </p:nvSpPr>
        <p:spPr>
          <a:xfrm>
            <a:off x="2833689" y="635001"/>
            <a:ext cx="6119812"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http://ai.it.jyu.fi/vagan/ontologies/university.owl#hasGender </a:t>
            </a:r>
            <a:r>
              <a:rPr lang="en-US" dirty="0"/>
              <a:t>&gt;</a:t>
            </a:r>
          </a:p>
          <a:p>
            <a:pPr>
              <a:defRPr/>
            </a:pPr>
            <a:r>
              <a:rPr lang="en-US" dirty="0"/>
              <a:t>"male" .</a:t>
            </a:r>
          </a:p>
        </p:txBody>
      </p:sp>
      <p:sp>
        <p:nvSpPr>
          <p:cNvPr id="8" name="TextBox 7"/>
          <p:cNvSpPr txBox="1"/>
          <p:nvPr/>
        </p:nvSpPr>
        <p:spPr>
          <a:xfrm>
            <a:off x="2840038" y="1422400"/>
            <a:ext cx="6121400" cy="738188"/>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http://ai.it.jyu.fi/vagan/ontologies/university.owl#hasMother</a:t>
            </a:r>
            <a:r>
              <a:rPr lang="en-US" dirty="0"/>
              <a:t>&gt;</a:t>
            </a:r>
          </a:p>
          <a:p>
            <a:pPr>
              <a:defRPr/>
            </a:pPr>
            <a:r>
              <a:rPr lang="en-US" dirty="0"/>
              <a:t>&lt;</a:t>
            </a:r>
            <a:r>
              <a:rPr lang="en-US" dirty="0">
                <a:hlinkClick r:id="rId4"/>
              </a:rPr>
              <a:t>http://ai.it.jyu.fi/vagan/ontologies/university.owl#SvetlanaTerziyan</a:t>
            </a:r>
            <a:r>
              <a:rPr lang="en-US" dirty="0"/>
              <a:t>&gt; .</a:t>
            </a:r>
          </a:p>
        </p:txBody>
      </p:sp>
      <p:sp>
        <p:nvSpPr>
          <p:cNvPr id="9" name="TextBox 8"/>
          <p:cNvSpPr txBox="1"/>
          <p:nvPr/>
        </p:nvSpPr>
        <p:spPr>
          <a:xfrm>
            <a:off x="2840038" y="2217812"/>
            <a:ext cx="6121400"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"Fishing" .</a:t>
            </a:r>
          </a:p>
        </p:txBody>
      </p:sp>
      <p:grpSp>
        <p:nvGrpSpPr>
          <p:cNvPr id="161798" name="Group 11"/>
          <p:cNvGrpSpPr>
            <a:grpSpLocks/>
          </p:cNvGrpSpPr>
          <p:nvPr/>
        </p:nvGrpSpPr>
        <p:grpSpPr bwMode="auto">
          <a:xfrm>
            <a:off x="8612189" y="1484313"/>
            <a:ext cx="504825" cy="482600"/>
            <a:chOff x="7380285" y="1600731"/>
            <a:chExt cx="504083" cy="483436"/>
          </a:xfrm>
        </p:grpSpPr>
        <p:sp>
          <p:nvSpPr>
            <p:cNvPr id="161813"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0" name="Rectangle 9"/>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p>
          </p:txBody>
        </p:sp>
      </p:grpSp>
      <p:grpSp>
        <p:nvGrpSpPr>
          <p:cNvPr id="161799" name="Group 12"/>
          <p:cNvGrpSpPr>
            <a:grpSpLocks/>
          </p:cNvGrpSpPr>
          <p:nvPr/>
        </p:nvGrpSpPr>
        <p:grpSpPr bwMode="auto">
          <a:xfrm>
            <a:off x="8628065" y="642941"/>
            <a:ext cx="504825" cy="484187"/>
            <a:chOff x="7380285" y="1600731"/>
            <a:chExt cx="504083" cy="483436"/>
          </a:xfrm>
        </p:grpSpPr>
        <p:sp>
          <p:nvSpPr>
            <p:cNvPr id="161811"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5" name="Rectangle 14"/>
            <p:cNvSpPr/>
            <p:nvPr/>
          </p:nvSpPr>
          <p:spPr bwMode="auto">
            <a:xfrm>
              <a:off x="7460390" y="1610340"/>
              <a:ext cx="355664" cy="460949"/>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p>
          </p:txBody>
        </p:sp>
      </p:grpSp>
      <p:grpSp>
        <p:nvGrpSpPr>
          <p:cNvPr id="161800" name="Group 15"/>
          <p:cNvGrpSpPr>
            <a:grpSpLocks/>
          </p:cNvGrpSpPr>
          <p:nvPr/>
        </p:nvGrpSpPr>
        <p:grpSpPr bwMode="auto">
          <a:xfrm>
            <a:off x="8605838" y="2279650"/>
            <a:ext cx="504825" cy="482600"/>
            <a:chOff x="7380285" y="1600731"/>
            <a:chExt cx="504083" cy="483436"/>
          </a:xfrm>
        </p:grpSpPr>
        <p:sp>
          <p:nvSpPr>
            <p:cNvPr id="161809"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8" name="Rectangle 17"/>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p>
          </p:txBody>
        </p:sp>
      </p:grpSp>
      <p:sp>
        <p:nvSpPr>
          <p:cNvPr id="19" name="TextBox 18"/>
          <p:cNvSpPr txBox="1"/>
          <p:nvPr/>
        </p:nvSpPr>
        <p:spPr>
          <a:xfrm>
            <a:off x="2840038" y="3005212"/>
            <a:ext cx="6121400" cy="738187"/>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5"/>
              </a:rPr>
              <a:t>http://ai.it.jyu.fi/vagan/ontologies/</a:t>
            </a:r>
            <a:r>
              <a:rPr lang="en-US" dirty="0">
                <a:hlinkClick r:id="rId6"/>
              </a:rPr>
              <a:t>LifeInFinland</a:t>
            </a:r>
            <a:r>
              <a:rPr lang="en-US" dirty="0">
                <a:hlinkClick r:id="rId5"/>
              </a:rPr>
              <a:t>.owl#isFunOf</a:t>
            </a:r>
            <a:r>
              <a:rPr lang="en-US" dirty="0"/>
              <a:t>&gt;</a:t>
            </a:r>
          </a:p>
          <a:p>
            <a:pPr>
              <a:defRPr/>
            </a:pPr>
            <a:r>
              <a:rPr lang="en-US" dirty="0"/>
              <a:t>"NordicWalking" .</a:t>
            </a:r>
          </a:p>
        </p:txBody>
      </p:sp>
      <p:grpSp>
        <p:nvGrpSpPr>
          <p:cNvPr id="161802" name="Group 19"/>
          <p:cNvGrpSpPr>
            <a:grpSpLocks/>
          </p:cNvGrpSpPr>
          <p:nvPr/>
        </p:nvGrpSpPr>
        <p:grpSpPr bwMode="auto">
          <a:xfrm>
            <a:off x="8605838" y="3067050"/>
            <a:ext cx="504825" cy="482600"/>
            <a:chOff x="7380285" y="1600731"/>
            <a:chExt cx="504083" cy="483436"/>
          </a:xfrm>
        </p:grpSpPr>
        <p:sp>
          <p:nvSpPr>
            <p:cNvPr id="161807"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2" name="Rectangle 21"/>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p>
          </p:txBody>
        </p:sp>
      </p:grpSp>
      <p:sp>
        <p:nvSpPr>
          <p:cNvPr id="161803" name="TextBox 23"/>
          <p:cNvSpPr txBox="1">
            <a:spLocks noChangeArrowheads="1"/>
          </p:cNvSpPr>
          <p:nvPr/>
        </p:nvSpPr>
        <p:spPr bwMode="auto">
          <a:xfrm>
            <a:off x="5140327" y="3767138"/>
            <a:ext cx="360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a:t>Compact version</a:t>
            </a:r>
            <a:endParaRPr lang="en-US" altLang="en-US" sz="2400" b="1"/>
          </a:p>
        </p:txBody>
      </p:sp>
      <p:sp>
        <p:nvSpPr>
          <p:cNvPr id="161804" name="Down Arrow 1"/>
          <p:cNvSpPr>
            <a:spLocks noChangeArrowheads="1"/>
          </p:cNvSpPr>
          <p:nvPr/>
        </p:nvSpPr>
        <p:spPr bwMode="auto">
          <a:xfrm>
            <a:off x="4259298" y="3893066"/>
            <a:ext cx="274320" cy="36576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5" name="TextBox 24"/>
          <p:cNvSpPr txBox="1"/>
          <p:nvPr/>
        </p:nvSpPr>
        <p:spPr>
          <a:xfrm>
            <a:off x="196887" y="4332362"/>
            <a:ext cx="8518525" cy="1169987"/>
          </a:xfrm>
          <a:prstGeom prst="rect">
            <a:avLst/>
          </a:prstGeom>
          <a:solidFill>
            <a:schemeClr val="bg1">
              <a:lumMod val="85000"/>
            </a:schemeClr>
          </a:solidFill>
          <a:ln w="19050">
            <a:solidFill>
              <a:schemeClr val="tx1"/>
            </a:solidFill>
          </a:ln>
        </p:spPr>
        <p:txBody>
          <a:bodyPr>
            <a:spAutoFit/>
          </a:bodyPr>
          <a:lstStyle/>
          <a:p>
            <a:pPr>
              <a:defRPr/>
            </a:pPr>
            <a:r>
              <a:rPr lang="en-US" dirty="0"/>
              <a:t>@prefix     On1: </a:t>
            </a:r>
            <a:r>
              <a:rPr lang="en-US" altLang="en-US" dirty="0"/>
              <a:t>&lt;</a:t>
            </a:r>
            <a:r>
              <a:rPr lang="en-US" dirty="0">
                <a:hlinkClick r:id="rId7"/>
              </a:rPr>
              <a:t>http://ai.it.jyu.fi/vagan/ontologies/university.owl#</a:t>
            </a:r>
            <a:r>
              <a:rPr lang="en-US" altLang="en-US" dirty="0"/>
              <a:t>&gt; .</a:t>
            </a:r>
          </a:p>
          <a:p>
            <a:pPr>
              <a:defRPr/>
            </a:pPr>
            <a:r>
              <a:rPr lang="en-US" dirty="0"/>
              <a:t>@prefix     On2:</a:t>
            </a:r>
            <a:r>
              <a:rPr lang="en-US" altLang="en-US" dirty="0"/>
              <a:t>  &lt;</a:t>
            </a:r>
            <a:r>
              <a:rPr lang="en-US" dirty="0">
                <a:hlinkClick r:id="rId8"/>
              </a:rPr>
              <a:t>http://ai.it.jyu.fi/vagan/ontologies/LifeInFinland.owl#</a:t>
            </a:r>
            <a:r>
              <a:rPr lang="en-US" altLang="en-US" dirty="0"/>
              <a:t>&gt;  .</a:t>
            </a:r>
            <a:endParaRPr lang="en-US" dirty="0"/>
          </a:p>
          <a:p>
            <a:pPr>
              <a:defRPr/>
            </a:pPr>
            <a:endParaRPr lang="en-US" dirty="0"/>
          </a:p>
          <a:p>
            <a:pPr>
              <a:defRPr/>
            </a:pPr>
            <a:r>
              <a:rPr lang="en-US" dirty="0"/>
              <a:t>On1:VaganTerziyan   On1:hasGender "male" ;         On1:hasMother    On1:SvetlanaTerziyan ;             		                On2:isFunOf      "Fishing"  ,    "NordicWalking" .</a:t>
            </a:r>
          </a:p>
        </p:txBody>
      </p:sp>
      <p:sp>
        <p:nvSpPr>
          <p:cNvPr id="161806" name="Rectangle 2"/>
          <p:cNvSpPr>
            <a:spLocks noGrp="1" noChangeArrowheads="1"/>
          </p:cNvSpPr>
          <p:nvPr>
            <p:ph type="title"/>
          </p:nvPr>
        </p:nvSpPr>
        <p:spPr>
          <a:xfrm>
            <a:off x="468313" y="57155"/>
            <a:ext cx="7772400" cy="360363"/>
          </a:xfrm>
        </p:spPr>
        <p:txBody>
          <a:bodyPr/>
          <a:lstStyle/>
          <a:p>
            <a:pPr eaLnBrk="1" hangingPunct="1"/>
            <a:r>
              <a:rPr lang="en-US" altLang="en-US" sz="4000"/>
              <a:t>RDF  N3 examples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323528" y="79387"/>
            <a:ext cx="8798665" cy="346075"/>
          </a:xfrm>
        </p:spPr>
        <p:txBody>
          <a:bodyPr/>
          <a:lstStyle/>
          <a:p>
            <a:r>
              <a:rPr lang="en-US" altLang="en-US" sz="3600" b="1" dirty="0">
                <a:solidFill>
                  <a:srgbClr val="FF0000"/>
                </a:solidFill>
              </a:rPr>
              <a:t>Online RDF translator</a:t>
            </a:r>
          </a:p>
        </p:txBody>
      </p:sp>
      <p:sp>
        <p:nvSpPr>
          <p:cNvPr id="162819" name="Rectangle 3"/>
          <p:cNvSpPr>
            <a:spLocks noChangeArrowheads="1"/>
          </p:cNvSpPr>
          <p:nvPr/>
        </p:nvSpPr>
        <p:spPr bwMode="auto">
          <a:xfrm>
            <a:off x="5004048" y="1497211"/>
            <a:ext cx="35702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hlinkClick r:id="rId2"/>
              </a:rPr>
              <a:t>http://rdf-translator.appspot.com/</a:t>
            </a:r>
            <a:r>
              <a:rPr lang="en-US" altLang="en-US" sz="1800" dirty="0"/>
              <a:t> </a:t>
            </a:r>
          </a:p>
        </p:txBody>
      </p:sp>
      <p:sp>
        <p:nvSpPr>
          <p:cNvPr id="3" name="TextBox 2"/>
          <p:cNvSpPr txBox="1"/>
          <p:nvPr/>
        </p:nvSpPr>
        <p:spPr>
          <a:xfrm>
            <a:off x="5724128" y="1256210"/>
            <a:ext cx="2592288" cy="307777"/>
          </a:xfrm>
          <a:prstGeom prst="rect">
            <a:avLst/>
          </a:prstGeom>
          <a:noFill/>
        </p:spPr>
        <p:txBody>
          <a:bodyPr wrap="square" rtlCol="0">
            <a:spAutoFit/>
          </a:bodyPr>
          <a:lstStyle/>
          <a:p>
            <a:r>
              <a:rPr lang="en-US" dirty="0"/>
              <a:t>… instead of …</a:t>
            </a:r>
          </a:p>
        </p:txBody>
      </p:sp>
      <p:grpSp>
        <p:nvGrpSpPr>
          <p:cNvPr id="6" name="Group 5"/>
          <p:cNvGrpSpPr/>
          <p:nvPr/>
        </p:nvGrpSpPr>
        <p:grpSpPr>
          <a:xfrm>
            <a:off x="207219" y="1931540"/>
            <a:ext cx="8765295" cy="4608512"/>
            <a:chOff x="323528" y="2060848"/>
            <a:chExt cx="8538458" cy="4464496"/>
          </a:xfrm>
        </p:grpSpPr>
        <p:pic>
          <p:nvPicPr>
            <p:cNvPr id="4" name="Picture 3"/>
            <p:cNvPicPr>
              <a:picLocks noChangeAspect="1"/>
            </p:cNvPicPr>
            <p:nvPr/>
          </p:nvPicPr>
          <p:blipFill>
            <a:blip r:embed="rId3"/>
            <a:stretch>
              <a:fillRect/>
            </a:stretch>
          </p:blipFill>
          <p:spPr>
            <a:xfrm>
              <a:off x="323528" y="2060848"/>
              <a:ext cx="8527220" cy="2512269"/>
            </a:xfrm>
            <a:prstGeom prst="rect">
              <a:avLst/>
            </a:prstGeom>
          </p:spPr>
        </p:pic>
        <p:pic>
          <p:nvPicPr>
            <p:cNvPr id="5" name="Picture 4"/>
            <p:cNvPicPr>
              <a:picLocks noChangeAspect="1"/>
            </p:cNvPicPr>
            <p:nvPr/>
          </p:nvPicPr>
          <p:blipFill>
            <a:blip r:embed="rId4"/>
            <a:stretch>
              <a:fillRect/>
            </a:stretch>
          </p:blipFill>
          <p:spPr>
            <a:xfrm>
              <a:off x="323528" y="4573117"/>
              <a:ext cx="8538458" cy="1952227"/>
            </a:xfrm>
            <a:prstGeom prst="rect">
              <a:avLst/>
            </a:prstGeom>
          </p:spPr>
        </p:pic>
      </p:grpSp>
      <p:sp>
        <p:nvSpPr>
          <p:cNvPr id="7" name="Rectangle 6"/>
          <p:cNvSpPr/>
          <p:nvPr/>
        </p:nvSpPr>
        <p:spPr>
          <a:xfrm>
            <a:off x="5016600" y="927824"/>
            <a:ext cx="4180953" cy="400110"/>
          </a:xfrm>
          <a:prstGeom prst="rect">
            <a:avLst/>
          </a:prstGeom>
        </p:spPr>
        <p:txBody>
          <a:bodyPr wrap="none">
            <a:spAutoFit/>
          </a:bodyPr>
          <a:lstStyle/>
          <a:p>
            <a:r>
              <a:rPr lang="fi-FI" sz="2000" dirty="0">
                <a:hlinkClick r:id="rId5"/>
              </a:rPr>
              <a:t>https://issemantic.net/rdf-converter</a:t>
            </a:r>
            <a:r>
              <a:rPr lang="fi-FI" sz="2000" dirty="0"/>
              <a:t> </a:t>
            </a:r>
          </a:p>
        </p:txBody>
      </p:sp>
      <p:sp>
        <p:nvSpPr>
          <p:cNvPr id="11" name="TextBox 10"/>
          <p:cNvSpPr txBox="1"/>
          <p:nvPr/>
        </p:nvSpPr>
        <p:spPr>
          <a:xfrm>
            <a:off x="1949070" y="602902"/>
            <a:ext cx="5071202" cy="307777"/>
          </a:xfrm>
          <a:prstGeom prst="rect">
            <a:avLst/>
          </a:prstGeom>
          <a:noFill/>
        </p:spPr>
        <p:txBody>
          <a:bodyPr wrap="square" rtlCol="0">
            <a:spAutoFit/>
          </a:bodyPr>
          <a:lstStyle/>
          <a:p>
            <a:r>
              <a:rPr lang="en-US" dirty="0"/>
              <a:t>Try (</a:t>
            </a:r>
            <a:r>
              <a:rPr lang="en-US" b="1" dirty="0">
                <a:solidFill>
                  <a:srgbClr val="FF0000"/>
                </a:solidFill>
              </a:rPr>
              <a:t>also for the examples from the following slides</a:t>
            </a:r>
            <a:r>
              <a:rPr lang="en-US" dirty="0"/>
              <a:t>) …</a:t>
            </a:r>
          </a:p>
        </p:txBody>
      </p:sp>
    </p:spTree>
    <p:extLst>
      <p:ext uri="{BB962C8B-B14F-4D97-AF65-F5344CB8AC3E}">
        <p14:creationId xmlns:p14="http://schemas.microsoft.com/office/powerpoint/2010/main" val="11650202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a:xfrm>
            <a:off x="1397001" y="-57150"/>
            <a:ext cx="7499350" cy="692150"/>
          </a:xfrm>
        </p:spPr>
        <p:txBody>
          <a:bodyPr/>
          <a:lstStyle/>
          <a:p>
            <a:r>
              <a:rPr lang="en-US" altLang="en-US" sz="4000" dirty="0"/>
              <a:t>… lets validate the translation</a:t>
            </a:r>
          </a:p>
        </p:txBody>
      </p:sp>
      <p:pic>
        <p:nvPicPr>
          <p:cNvPr id="1638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9" y="1119196"/>
            <a:ext cx="9110662" cy="54117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3844"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3"/>
              </a:rPr>
              <a:t>http://www.w3.org/RDF/Validator/</a:t>
            </a:r>
            <a:r>
              <a:rPr lang="en-US" altLang="en-US" sz="1400" dirty="0"/>
              <a:t>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a:xfrm>
            <a:off x="1397001" y="-57150"/>
            <a:ext cx="7499350" cy="692150"/>
          </a:xfrm>
        </p:spPr>
        <p:txBody>
          <a:bodyPr/>
          <a:lstStyle/>
          <a:p>
            <a:r>
              <a:rPr lang="en-US" altLang="en-US" sz="4000" dirty="0"/>
              <a:t>… and see the semantic graph</a:t>
            </a:r>
          </a:p>
        </p:txBody>
      </p:sp>
      <p:sp>
        <p:nvSpPr>
          <p:cNvPr id="163844"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2"/>
              </a:rPr>
              <a:t>http://www.w3.org/RDF/Validator/</a:t>
            </a:r>
            <a:r>
              <a:rPr lang="en-US" altLang="en-US" sz="1400" dirty="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32856"/>
            <a:ext cx="9144000" cy="2808312"/>
          </a:xfrm>
          <a:prstGeom prst="rect">
            <a:avLst/>
          </a:prstGeom>
          <a:ln w="25400">
            <a:solidFill>
              <a:schemeClr val="tx1"/>
            </a:solidFill>
          </a:ln>
        </p:spPr>
      </p:pic>
    </p:spTree>
    <p:extLst>
      <p:ext uri="{BB962C8B-B14F-4D97-AF65-F5344CB8AC3E}">
        <p14:creationId xmlns:p14="http://schemas.microsoft.com/office/powerpoint/2010/main" val="26006781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D5F285-D943-23F8-CA10-3EAA4FB0BF7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55576" y="2768776"/>
            <a:ext cx="7335274" cy="3400900"/>
          </a:xfrm>
          <a:prstGeom prst="rect">
            <a:avLst/>
          </a:prstGeom>
        </p:spPr>
      </p:pic>
      <p:sp>
        <p:nvSpPr>
          <p:cNvPr id="6" name="Title 1">
            <a:extLst>
              <a:ext uri="{FF2B5EF4-FFF2-40B4-BE49-F238E27FC236}">
                <a16:creationId xmlns:a16="http://schemas.microsoft.com/office/drawing/2014/main" id="{0C41C71A-8375-CAFD-DE77-6C3F76FE38EB}"/>
              </a:ext>
            </a:extLst>
          </p:cNvPr>
          <p:cNvSpPr>
            <a:spLocks noGrp="1"/>
          </p:cNvSpPr>
          <p:nvPr>
            <p:ph type="title"/>
          </p:nvPr>
        </p:nvSpPr>
        <p:spPr>
          <a:xfrm>
            <a:off x="896688" y="46038"/>
            <a:ext cx="8229600" cy="417512"/>
          </a:xfrm>
        </p:spPr>
        <p:txBody>
          <a:bodyPr/>
          <a:lstStyle/>
          <a:p>
            <a:r>
              <a:rPr lang="en-US" altLang="en-US" sz="3600" b="1" dirty="0"/>
              <a:t>Try this nice visualization service !!!</a:t>
            </a:r>
          </a:p>
        </p:txBody>
      </p:sp>
      <p:sp>
        <p:nvSpPr>
          <p:cNvPr id="8" name="TextBox 7">
            <a:extLst>
              <a:ext uri="{FF2B5EF4-FFF2-40B4-BE49-F238E27FC236}">
                <a16:creationId xmlns:a16="http://schemas.microsoft.com/office/drawing/2014/main" id="{1E78438E-C28D-8773-1A2D-9B6C732BB3F9}"/>
              </a:ext>
            </a:extLst>
          </p:cNvPr>
          <p:cNvSpPr txBox="1"/>
          <p:nvPr/>
        </p:nvSpPr>
        <p:spPr>
          <a:xfrm>
            <a:off x="2718036" y="1747322"/>
            <a:ext cx="518457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FI" sz="24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https://www.ldf.fi/service/rdf-grapher</a:t>
            </a:r>
            <a:r>
              <a:rPr kumimoji="0" lang="en-US" sz="2400" b="0" i="0" u="none" strike="noStrike" kern="1200" cap="none" spc="0" normalizeH="0" baseline="0" noProof="0" dirty="0">
                <a:ln>
                  <a:noFill/>
                </a:ln>
                <a:solidFill>
                  <a:srgbClr val="000000"/>
                </a:solidFill>
                <a:effectLst/>
                <a:uLnTx/>
                <a:uFillTx/>
                <a:latin typeface="Arial" pitchFamily="34" charset="0"/>
                <a:ea typeface="+mn-ea"/>
                <a:cs typeface="+mn-cs"/>
              </a:rPr>
              <a:t> </a:t>
            </a:r>
            <a:endParaRPr kumimoji="0" lang="en-FI" sz="2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pic>
        <p:nvPicPr>
          <p:cNvPr id="10" name="Picture 9">
            <a:extLst>
              <a:ext uri="{FF2B5EF4-FFF2-40B4-BE49-F238E27FC236}">
                <a16:creationId xmlns:a16="http://schemas.microsoft.com/office/drawing/2014/main" id="{70BD0C84-D8E2-1F45-841E-57EA559F4661}"/>
              </a:ext>
            </a:extLst>
          </p:cNvPr>
          <p:cNvPicPr>
            <a:picLocks noChangeAspect="1"/>
          </p:cNvPicPr>
          <p:nvPr/>
        </p:nvPicPr>
        <p:blipFill>
          <a:blip r:embed="rId4"/>
          <a:stretch>
            <a:fillRect/>
          </a:stretch>
        </p:blipFill>
        <p:spPr>
          <a:xfrm>
            <a:off x="2903297" y="621695"/>
            <a:ext cx="6021767" cy="853084"/>
          </a:xfrm>
          <a:prstGeom prst="rect">
            <a:avLst/>
          </a:prstGeom>
        </p:spPr>
      </p:pic>
      <p:pic>
        <p:nvPicPr>
          <p:cNvPr id="12" name="Picture 11">
            <a:extLst>
              <a:ext uri="{FF2B5EF4-FFF2-40B4-BE49-F238E27FC236}">
                <a16:creationId xmlns:a16="http://schemas.microsoft.com/office/drawing/2014/main" id="{93364EEF-CFC5-D119-9EDD-B443E0BFCF0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547664" y="1056859"/>
            <a:ext cx="1152128" cy="1152128"/>
          </a:xfrm>
          <a:prstGeom prst="rect">
            <a:avLst/>
          </a:prstGeom>
        </p:spPr>
      </p:pic>
    </p:spTree>
    <p:extLst>
      <p:ext uri="{BB962C8B-B14F-4D97-AF65-F5344CB8AC3E}">
        <p14:creationId xmlns:p14="http://schemas.microsoft.com/office/powerpoint/2010/main" val="39651090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7071" y="999036"/>
            <a:ext cx="4028161" cy="4138019"/>
          </a:xfrm>
          <a:prstGeom prst="rect">
            <a:avLst/>
          </a:prstGeom>
        </p:spPr>
      </p:pic>
      <p:sp>
        <p:nvSpPr>
          <p:cNvPr id="5" name="Title 1"/>
          <p:cNvSpPr>
            <a:spLocks noGrp="1"/>
          </p:cNvSpPr>
          <p:nvPr>
            <p:ph type="title"/>
          </p:nvPr>
        </p:nvSpPr>
        <p:spPr>
          <a:xfrm>
            <a:off x="1397001" y="-57150"/>
            <a:ext cx="7499350" cy="692150"/>
          </a:xfrm>
        </p:spPr>
        <p:txBody>
          <a:bodyPr/>
          <a:lstStyle/>
          <a:p>
            <a:r>
              <a:rPr lang="en-US" altLang="en-US" sz="4000" dirty="0"/>
              <a:t>Just for fun … lets ask ChatGPT</a:t>
            </a:r>
          </a:p>
        </p:txBody>
      </p:sp>
      <p:sp>
        <p:nvSpPr>
          <p:cNvPr id="6" name="Rectangle 5"/>
          <p:cNvSpPr/>
          <p:nvPr/>
        </p:nvSpPr>
        <p:spPr>
          <a:xfrm>
            <a:off x="1603080" y="533145"/>
            <a:ext cx="2472152" cy="307777"/>
          </a:xfrm>
          <a:prstGeom prst="rect">
            <a:avLst/>
          </a:prstGeom>
        </p:spPr>
        <p:txBody>
          <a:bodyPr wrap="none">
            <a:spAutoFit/>
          </a:bodyPr>
          <a:lstStyle/>
          <a:p>
            <a:r>
              <a:rPr lang="en-US" dirty="0">
                <a:hlinkClick r:id="rId3"/>
              </a:rPr>
              <a:t>https://chat.openai.com/chat</a:t>
            </a:r>
            <a:r>
              <a:rPr lang="en-US" dirty="0"/>
              <a:t> </a:t>
            </a:r>
          </a:p>
        </p:txBody>
      </p:sp>
      <p:pic>
        <p:nvPicPr>
          <p:cNvPr id="7" name="Picture 6"/>
          <p:cNvPicPr>
            <a:picLocks noChangeAspect="1"/>
          </p:cNvPicPr>
          <p:nvPr/>
        </p:nvPicPr>
        <p:blipFill>
          <a:blip r:embed="rId4"/>
          <a:stretch>
            <a:fillRect/>
          </a:stretch>
        </p:blipFill>
        <p:spPr>
          <a:xfrm>
            <a:off x="4771598" y="653519"/>
            <a:ext cx="4299150" cy="4345711"/>
          </a:xfrm>
          <a:prstGeom prst="rect">
            <a:avLst/>
          </a:prstGeom>
        </p:spPr>
      </p:pic>
      <p:sp>
        <p:nvSpPr>
          <p:cNvPr id="8" name="Rectangle 7"/>
          <p:cNvSpPr/>
          <p:nvPr/>
        </p:nvSpPr>
        <p:spPr>
          <a:xfrm>
            <a:off x="3463997" y="5017749"/>
            <a:ext cx="5294076" cy="1692771"/>
          </a:xfrm>
          <a:prstGeom prst="rect">
            <a:avLst/>
          </a:prstGeom>
          <a:solidFill>
            <a:schemeClr val="bg1">
              <a:lumMod val="85000"/>
            </a:schemeClr>
          </a:solidFill>
          <a:ln w="19050">
            <a:solidFill>
              <a:schemeClr val="tx1"/>
            </a:solidFill>
          </a:ln>
        </p:spPr>
        <p:txBody>
          <a:bodyPr wrap="square">
            <a:spAutoFit/>
          </a:bodyPr>
          <a:lstStyle/>
          <a:p>
            <a:r>
              <a:rPr lang="en-US" sz="800" dirty="0"/>
              <a:t>&lt;?xml version="1.0"?&gt;</a:t>
            </a:r>
          </a:p>
          <a:p>
            <a:r>
              <a:rPr lang="en-US" sz="800" dirty="0"/>
              <a:t>&lt;</a:t>
            </a:r>
            <a:r>
              <a:rPr lang="en-US" sz="800" dirty="0" err="1"/>
              <a:t>rdf:RDF</a:t>
            </a:r>
            <a:r>
              <a:rPr lang="en-US" sz="800" dirty="0"/>
              <a:t> </a:t>
            </a:r>
            <a:r>
              <a:rPr lang="en-US" sz="800" dirty="0" err="1"/>
              <a:t>xmlns:rdf</a:t>
            </a:r>
            <a:r>
              <a:rPr lang="en-US" sz="800" dirty="0"/>
              <a:t>="http://www.w3.org/1999/02/22-rdf-syntax-ns#"</a:t>
            </a:r>
          </a:p>
          <a:p>
            <a:r>
              <a:rPr lang="en-US" sz="800" dirty="0"/>
              <a:t>         xmlns:On1="http://ai.it.jyu.fi/vagan/ontologies/university.owl#"</a:t>
            </a:r>
          </a:p>
          <a:p>
            <a:r>
              <a:rPr lang="en-US" sz="800" dirty="0"/>
              <a:t>         xmlns:On2="http://ai.it.jyu.fi/vagan/ontologies/LifeInFinland.owl#"&gt;</a:t>
            </a:r>
          </a:p>
          <a:p>
            <a:endParaRPr lang="en-US" sz="800" dirty="0"/>
          </a:p>
          <a:p>
            <a:r>
              <a:rPr lang="en-US" sz="800" dirty="0"/>
              <a:t>  &lt;</a:t>
            </a:r>
            <a:r>
              <a:rPr lang="en-US" sz="800" dirty="0" err="1"/>
              <a:t>rdf:Description</a:t>
            </a:r>
            <a:r>
              <a:rPr lang="en-US" sz="800" dirty="0"/>
              <a:t> </a:t>
            </a:r>
            <a:r>
              <a:rPr lang="en-US" sz="800" dirty="0" err="1"/>
              <a:t>rdf:about</a:t>
            </a:r>
            <a:r>
              <a:rPr lang="en-US" sz="800" dirty="0"/>
              <a:t>="http://ai.it.jyu.fi/vagan/ontologies/university.owl#VaganTerziyan"&gt;</a:t>
            </a:r>
          </a:p>
          <a:p>
            <a:r>
              <a:rPr lang="en-US" sz="800" dirty="0"/>
              <a:t>    &lt;On1:hasGender&gt;male&lt;/On1:hasGender&gt;</a:t>
            </a:r>
          </a:p>
          <a:p>
            <a:r>
              <a:rPr lang="en-US" sz="800" dirty="0"/>
              <a:t>    &lt;On1:hasMother </a:t>
            </a:r>
            <a:r>
              <a:rPr lang="en-US" sz="800" dirty="0" err="1"/>
              <a:t>rdf:resource</a:t>
            </a:r>
            <a:r>
              <a:rPr lang="en-US" sz="800" dirty="0"/>
              <a:t>="http://ai.it.jyu.fi/vagan/ontologies/university.owl#SvetlanaTerziyan"/&gt;</a:t>
            </a:r>
          </a:p>
          <a:p>
            <a:r>
              <a:rPr lang="en-US" sz="800" dirty="0"/>
              <a:t>    &lt;On2:isFunOf&gt;Fishing&lt;/On2:isFunOf&gt;</a:t>
            </a:r>
          </a:p>
          <a:p>
            <a:r>
              <a:rPr lang="en-US" sz="800" dirty="0"/>
              <a:t>    &lt;On2:isFunOf&gt;</a:t>
            </a:r>
            <a:r>
              <a:rPr lang="en-US" sz="800" dirty="0" err="1"/>
              <a:t>NordicWalking</a:t>
            </a:r>
            <a:r>
              <a:rPr lang="en-US" sz="800" dirty="0"/>
              <a:t>&lt;/On2:isFunOf&gt;</a:t>
            </a:r>
          </a:p>
          <a:p>
            <a:r>
              <a:rPr lang="en-US" sz="800" dirty="0"/>
              <a:t>  &lt;/</a:t>
            </a:r>
            <a:r>
              <a:rPr lang="en-US" sz="800" dirty="0" err="1"/>
              <a:t>rdf:Description</a:t>
            </a:r>
            <a:r>
              <a:rPr lang="en-US" sz="800" dirty="0"/>
              <a:t>&gt;</a:t>
            </a:r>
          </a:p>
          <a:p>
            <a:endParaRPr lang="en-US" sz="800" dirty="0"/>
          </a:p>
          <a:p>
            <a:r>
              <a:rPr lang="en-US" sz="800" dirty="0"/>
              <a:t>&lt;/</a:t>
            </a:r>
            <a:r>
              <a:rPr lang="en-US" sz="800" dirty="0" err="1"/>
              <a:t>rdf:RDF</a:t>
            </a:r>
            <a:r>
              <a:rPr lang="en-US" sz="800" dirty="0"/>
              <a:t>&gt;</a:t>
            </a:r>
          </a:p>
        </p:txBody>
      </p:sp>
      <p:sp>
        <p:nvSpPr>
          <p:cNvPr id="9" name="Down Arrow 8"/>
          <p:cNvSpPr/>
          <p:nvPr/>
        </p:nvSpPr>
        <p:spPr bwMode="auto">
          <a:xfrm>
            <a:off x="8748464" y="908720"/>
            <a:ext cx="322284" cy="643862"/>
          </a:xfrm>
          <a:prstGeom prst="downArrow">
            <a:avLst>
              <a:gd name="adj1" fmla="val 50000"/>
              <a:gd name="adj2" fmla="val 8439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
        <p:nvSpPr>
          <p:cNvPr id="10" name="Down Arrow 9"/>
          <p:cNvSpPr/>
          <p:nvPr/>
        </p:nvSpPr>
        <p:spPr bwMode="auto">
          <a:xfrm>
            <a:off x="7380312" y="4842837"/>
            <a:ext cx="322284" cy="643862"/>
          </a:xfrm>
          <a:prstGeom prst="downArrow">
            <a:avLst>
              <a:gd name="adj1" fmla="val 50000"/>
              <a:gd name="adj2" fmla="val 8439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9632038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7" y="611262"/>
            <a:ext cx="2782888" cy="4154487"/>
          </a:xfrm>
          <a:prstGeom prst="rect">
            <a:avLst/>
          </a:prstGeom>
          <a:solidFill>
            <a:schemeClr val="accent1"/>
          </a:solidFill>
          <a:ln w="25400">
            <a:solidFill>
              <a:schemeClr val="tx1"/>
            </a:solidFill>
          </a:ln>
        </p:spPr>
        <p:txBody>
          <a:bodyPr>
            <a:spAutoFit/>
          </a:bodyPr>
          <a:lstStyle/>
          <a:p>
            <a:pPr marL="228600" indent="-228600">
              <a:buFontTx/>
              <a:buAutoNum type="arabicPeriod"/>
              <a:defRPr/>
            </a:pPr>
            <a:endParaRPr lang="en-US" sz="1200" dirty="0"/>
          </a:p>
          <a:p>
            <a:pPr marL="228600" indent="-228600">
              <a:buFontTx/>
              <a:buAutoNum type="arabicPeriod"/>
              <a:defRPr/>
            </a:pPr>
            <a:r>
              <a:rPr lang="en-US" sz="1200" dirty="0"/>
              <a:t>Gender of Vagan Terziyan is male.</a:t>
            </a:r>
          </a:p>
          <a:p>
            <a:pPr>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marL="228600" indent="-228600">
              <a:buFontTx/>
              <a:buAutoNum type="arabicPeriod"/>
              <a:defRPr/>
            </a:pPr>
            <a:endParaRPr lang="en-US" sz="1200" dirty="0"/>
          </a:p>
          <a:p>
            <a:pPr>
              <a:defRPr/>
            </a:pPr>
            <a:r>
              <a:rPr lang="en-US" sz="1200" dirty="0"/>
              <a:t>2. His mother is Svetlana Terziyan.</a:t>
            </a:r>
          </a:p>
          <a:p>
            <a:pPr>
              <a:defRPr/>
            </a:pPr>
            <a:endParaRPr lang="en-US" sz="1200" dirty="0"/>
          </a:p>
          <a:p>
            <a:pPr>
              <a:defRPr/>
            </a:pPr>
            <a:endParaRPr lang="en-US" sz="1200" dirty="0"/>
          </a:p>
          <a:p>
            <a:pPr>
              <a:defRPr/>
            </a:pPr>
            <a:endParaRPr lang="en-US" sz="1200" dirty="0"/>
          </a:p>
          <a:p>
            <a:pPr>
              <a:defRPr/>
            </a:pPr>
            <a:endParaRPr lang="en-US" sz="1200" dirty="0"/>
          </a:p>
          <a:p>
            <a:pPr>
              <a:defRPr/>
            </a:pPr>
            <a:r>
              <a:rPr lang="en-US" sz="1200" dirty="0"/>
              <a:t>3. He is fun of fishing.</a:t>
            </a:r>
          </a:p>
          <a:p>
            <a:pPr>
              <a:defRPr/>
            </a:pPr>
            <a:endParaRPr lang="en-US" sz="1200" dirty="0"/>
          </a:p>
          <a:p>
            <a:pPr>
              <a:defRPr/>
            </a:pPr>
            <a:endParaRPr lang="en-US" sz="1200" dirty="0"/>
          </a:p>
          <a:p>
            <a:pPr>
              <a:defRPr/>
            </a:pPr>
            <a:endParaRPr lang="en-US" sz="1200" dirty="0"/>
          </a:p>
          <a:p>
            <a:pPr>
              <a:defRPr/>
            </a:pPr>
            <a:r>
              <a:rPr lang="en-US" sz="1200" dirty="0"/>
              <a:t>4. He is fun of Nordic walking.</a:t>
            </a:r>
          </a:p>
          <a:p>
            <a:pPr>
              <a:defRPr/>
            </a:pPr>
            <a:endParaRPr lang="en-US" sz="1200" dirty="0"/>
          </a:p>
          <a:p>
            <a:pPr>
              <a:defRPr/>
            </a:pPr>
            <a:endParaRPr lang="en-US" sz="1200" dirty="0"/>
          </a:p>
          <a:p>
            <a:pPr>
              <a:defRPr/>
            </a:pPr>
            <a:endParaRPr lang="en-US" sz="1200" dirty="0"/>
          </a:p>
          <a:p>
            <a:pPr>
              <a:defRPr/>
            </a:pPr>
            <a:endParaRPr lang="en-US" sz="1200" dirty="0"/>
          </a:p>
          <a:p>
            <a:pPr>
              <a:defRPr/>
            </a:pPr>
            <a:r>
              <a:rPr lang="en-US" b="1" dirty="0">
                <a:solidFill>
                  <a:srgbClr val="E00000"/>
                </a:solidFill>
              </a:rPr>
              <a:t>5. He is fun of mother’s hobby.</a:t>
            </a:r>
          </a:p>
          <a:p>
            <a:pPr>
              <a:defRPr/>
            </a:pPr>
            <a:endParaRPr lang="en-US" sz="1200" dirty="0"/>
          </a:p>
        </p:txBody>
      </p:sp>
      <p:sp>
        <p:nvSpPr>
          <p:cNvPr id="7" name="TextBox 6"/>
          <p:cNvSpPr txBox="1"/>
          <p:nvPr/>
        </p:nvSpPr>
        <p:spPr>
          <a:xfrm>
            <a:off x="2833689" y="635001"/>
            <a:ext cx="6119812"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2"/>
              </a:rPr>
              <a:t>http://ai.it.jyu.fi/vagan/ontologies/university.owl#VaganTerziyan</a:t>
            </a:r>
            <a:r>
              <a:rPr lang="en-US" dirty="0"/>
              <a:t>&gt; &lt;</a:t>
            </a:r>
            <a:r>
              <a:rPr lang="en-US" dirty="0">
                <a:hlinkClick r:id="rId3"/>
              </a:rPr>
              <a:t>http://ai.it.jyu.fi/vagan/ontologies/university.owl#hasGender </a:t>
            </a:r>
            <a:r>
              <a:rPr lang="en-US" dirty="0"/>
              <a:t>&gt;</a:t>
            </a:r>
          </a:p>
          <a:p>
            <a:pPr>
              <a:defRPr/>
            </a:pPr>
            <a:r>
              <a:rPr lang="en-US" dirty="0"/>
              <a:t>"male" .</a:t>
            </a:r>
          </a:p>
        </p:txBody>
      </p:sp>
      <p:sp>
        <p:nvSpPr>
          <p:cNvPr id="8" name="TextBox 7"/>
          <p:cNvSpPr txBox="1"/>
          <p:nvPr/>
        </p:nvSpPr>
        <p:spPr>
          <a:xfrm>
            <a:off x="2840038" y="1422400"/>
            <a:ext cx="6121400" cy="738188"/>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4"/>
              </a:rPr>
              <a:t>http://ai.it.jyu.fi/vagan/ontologies/university.owl#VaganTerziyan</a:t>
            </a:r>
            <a:r>
              <a:rPr lang="en-US" dirty="0"/>
              <a:t>&gt; &lt;</a:t>
            </a:r>
            <a:r>
              <a:rPr lang="en-US" dirty="0">
                <a:hlinkClick r:id="rId3"/>
              </a:rPr>
              <a:t>http://ai.it.jyu.fi/vagan/ontologies/university.owl#hasMother</a:t>
            </a:r>
            <a:r>
              <a:rPr lang="en-US" dirty="0"/>
              <a:t>&gt;</a:t>
            </a:r>
          </a:p>
          <a:p>
            <a:pPr>
              <a:defRPr/>
            </a:pPr>
            <a:r>
              <a:rPr lang="en-US" dirty="0"/>
              <a:t>&lt;</a:t>
            </a:r>
            <a:r>
              <a:rPr lang="en-US" dirty="0">
                <a:hlinkClick r:id="rId5"/>
              </a:rPr>
              <a:t>http://ai.it.jyu.fi/vagan/ontologies/university.owl#SvetlanaTerziyan</a:t>
            </a:r>
            <a:r>
              <a:rPr lang="en-US" dirty="0"/>
              <a:t>&gt; .</a:t>
            </a:r>
          </a:p>
        </p:txBody>
      </p:sp>
      <p:sp>
        <p:nvSpPr>
          <p:cNvPr id="9" name="TextBox 8"/>
          <p:cNvSpPr txBox="1"/>
          <p:nvPr/>
        </p:nvSpPr>
        <p:spPr>
          <a:xfrm>
            <a:off x="2840038" y="2217812"/>
            <a:ext cx="6121400" cy="739775"/>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4"/>
              </a:rPr>
              <a:t>http://ai.it.jyu.fi/vagan/ontologies/university.owl#VaganTerziyan</a:t>
            </a:r>
            <a:r>
              <a:rPr lang="en-US" dirty="0"/>
              <a:t>&gt; &lt;</a:t>
            </a:r>
            <a:r>
              <a:rPr lang="en-US" dirty="0">
                <a:hlinkClick r:id="rId6"/>
              </a:rPr>
              <a:t>http://ai.it.jyu.fi/vagan/ontologies/</a:t>
            </a:r>
            <a:r>
              <a:rPr lang="en-US" dirty="0">
                <a:hlinkClick r:id="rId7"/>
              </a:rPr>
              <a:t>LifeInFinland</a:t>
            </a:r>
            <a:r>
              <a:rPr lang="en-US" dirty="0">
                <a:hlinkClick r:id="rId6"/>
              </a:rPr>
              <a:t>.owl#isFunOf</a:t>
            </a:r>
            <a:r>
              <a:rPr lang="en-US" dirty="0"/>
              <a:t>&gt;</a:t>
            </a:r>
          </a:p>
          <a:p>
            <a:pPr>
              <a:defRPr/>
            </a:pPr>
            <a:r>
              <a:rPr lang="en-US" dirty="0"/>
              <a:t>"Fishing" .</a:t>
            </a:r>
          </a:p>
        </p:txBody>
      </p:sp>
      <p:grpSp>
        <p:nvGrpSpPr>
          <p:cNvPr id="165894" name="Group 11"/>
          <p:cNvGrpSpPr>
            <a:grpSpLocks/>
          </p:cNvGrpSpPr>
          <p:nvPr/>
        </p:nvGrpSpPr>
        <p:grpSpPr bwMode="auto">
          <a:xfrm>
            <a:off x="8612189" y="1484313"/>
            <a:ext cx="504825" cy="482600"/>
            <a:chOff x="7380285" y="1600731"/>
            <a:chExt cx="504083" cy="483436"/>
          </a:xfrm>
        </p:grpSpPr>
        <p:sp>
          <p:nvSpPr>
            <p:cNvPr id="165913"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0" name="Rectangle 9"/>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p>
          </p:txBody>
        </p:sp>
      </p:grpSp>
      <p:grpSp>
        <p:nvGrpSpPr>
          <p:cNvPr id="165895" name="Group 12"/>
          <p:cNvGrpSpPr>
            <a:grpSpLocks/>
          </p:cNvGrpSpPr>
          <p:nvPr/>
        </p:nvGrpSpPr>
        <p:grpSpPr bwMode="auto">
          <a:xfrm>
            <a:off x="8628065" y="642941"/>
            <a:ext cx="504825" cy="484187"/>
            <a:chOff x="7380285" y="1600731"/>
            <a:chExt cx="504083" cy="483436"/>
          </a:xfrm>
        </p:grpSpPr>
        <p:sp>
          <p:nvSpPr>
            <p:cNvPr id="165911"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5" name="Rectangle 14"/>
            <p:cNvSpPr/>
            <p:nvPr/>
          </p:nvSpPr>
          <p:spPr bwMode="auto">
            <a:xfrm>
              <a:off x="7460390" y="1610340"/>
              <a:ext cx="355664" cy="460949"/>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p>
          </p:txBody>
        </p:sp>
      </p:grpSp>
      <p:grpSp>
        <p:nvGrpSpPr>
          <p:cNvPr id="165896" name="Group 15"/>
          <p:cNvGrpSpPr>
            <a:grpSpLocks/>
          </p:cNvGrpSpPr>
          <p:nvPr/>
        </p:nvGrpSpPr>
        <p:grpSpPr bwMode="auto">
          <a:xfrm>
            <a:off x="8605838" y="2279650"/>
            <a:ext cx="504825" cy="482600"/>
            <a:chOff x="7380285" y="1600731"/>
            <a:chExt cx="504083" cy="483436"/>
          </a:xfrm>
        </p:grpSpPr>
        <p:sp>
          <p:nvSpPr>
            <p:cNvPr id="165909"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8" name="Rectangle 17"/>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p>
          </p:txBody>
        </p:sp>
      </p:grpSp>
      <p:sp>
        <p:nvSpPr>
          <p:cNvPr id="19" name="TextBox 18"/>
          <p:cNvSpPr txBox="1"/>
          <p:nvPr/>
        </p:nvSpPr>
        <p:spPr>
          <a:xfrm>
            <a:off x="2840038" y="3005212"/>
            <a:ext cx="6121400" cy="738187"/>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4"/>
              </a:rPr>
              <a:t>http://ai.it.jyu.fi/vagan/ontologies/university.owl#VaganTerziyan</a:t>
            </a:r>
            <a:r>
              <a:rPr lang="en-US" dirty="0"/>
              <a:t>&gt; &lt;</a:t>
            </a:r>
            <a:r>
              <a:rPr lang="en-US" dirty="0">
                <a:hlinkClick r:id="rId6"/>
              </a:rPr>
              <a:t>http://ai.it.jyu.fi/vagan/ontologies/</a:t>
            </a:r>
            <a:r>
              <a:rPr lang="en-US" dirty="0">
                <a:hlinkClick r:id="rId7"/>
              </a:rPr>
              <a:t>LifeInFinland</a:t>
            </a:r>
            <a:r>
              <a:rPr lang="en-US" dirty="0">
                <a:hlinkClick r:id="rId6"/>
              </a:rPr>
              <a:t>.owl#isFunOf</a:t>
            </a:r>
            <a:r>
              <a:rPr lang="en-US" dirty="0"/>
              <a:t>&gt;</a:t>
            </a:r>
          </a:p>
          <a:p>
            <a:pPr>
              <a:defRPr/>
            </a:pPr>
            <a:r>
              <a:rPr lang="en-US" dirty="0"/>
              <a:t>"NordicWalking" .</a:t>
            </a:r>
          </a:p>
        </p:txBody>
      </p:sp>
      <p:grpSp>
        <p:nvGrpSpPr>
          <p:cNvPr id="165898" name="Group 19"/>
          <p:cNvGrpSpPr>
            <a:grpSpLocks/>
          </p:cNvGrpSpPr>
          <p:nvPr/>
        </p:nvGrpSpPr>
        <p:grpSpPr bwMode="auto">
          <a:xfrm>
            <a:off x="8605838" y="3067050"/>
            <a:ext cx="504825" cy="482600"/>
            <a:chOff x="7380285" y="1600731"/>
            <a:chExt cx="504083" cy="483436"/>
          </a:xfrm>
        </p:grpSpPr>
        <p:sp>
          <p:nvSpPr>
            <p:cNvPr id="165907"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2" name="Rectangle 21"/>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4</a:t>
              </a:r>
            </a:p>
          </p:txBody>
        </p:sp>
      </p:grpSp>
      <p:sp>
        <p:nvSpPr>
          <p:cNvPr id="165899" name="TextBox 23"/>
          <p:cNvSpPr txBox="1">
            <a:spLocks noChangeArrowheads="1"/>
          </p:cNvSpPr>
          <p:nvPr/>
        </p:nvSpPr>
        <p:spPr bwMode="auto">
          <a:xfrm>
            <a:off x="5140327" y="4891088"/>
            <a:ext cx="360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400"/>
              <a:t>Compact version</a:t>
            </a:r>
            <a:endParaRPr lang="en-US" altLang="en-US" sz="2400" b="1"/>
          </a:p>
        </p:txBody>
      </p:sp>
      <p:sp>
        <p:nvSpPr>
          <p:cNvPr id="165900" name="Down Arrow 1"/>
          <p:cNvSpPr>
            <a:spLocks noChangeArrowheads="1"/>
          </p:cNvSpPr>
          <p:nvPr/>
        </p:nvSpPr>
        <p:spPr bwMode="auto">
          <a:xfrm>
            <a:off x="4251347" y="4881849"/>
            <a:ext cx="274320" cy="45720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5" name="TextBox 24"/>
          <p:cNvSpPr txBox="1"/>
          <p:nvPr/>
        </p:nvSpPr>
        <p:spPr>
          <a:xfrm>
            <a:off x="196887" y="5456312"/>
            <a:ext cx="8518525" cy="1169987"/>
          </a:xfrm>
          <a:prstGeom prst="rect">
            <a:avLst/>
          </a:prstGeom>
          <a:solidFill>
            <a:schemeClr val="bg1">
              <a:lumMod val="85000"/>
            </a:schemeClr>
          </a:solidFill>
          <a:ln w="19050">
            <a:solidFill>
              <a:schemeClr val="tx1"/>
            </a:solidFill>
          </a:ln>
        </p:spPr>
        <p:txBody>
          <a:bodyPr>
            <a:spAutoFit/>
          </a:bodyPr>
          <a:lstStyle/>
          <a:p>
            <a:pPr>
              <a:defRPr/>
            </a:pPr>
            <a:r>
              <a:rPr lang="en-US" dirty="0"/>
              <a:t>@prefix     On1: </a:t>
            </a:r>
            <a:r>
              <a:rPr lang="en-US" altLang="en-US" dirty="0"/>
              <a:t>&lt;</a:t>
            </a:r>
            <a:r>
              <a:rPr lang="en-US" dirty="0">
                <a:hlinkClick r:id="rId8"/>
              </a:rPr>
              <a:t>http://ai.it.jyu.fi/vagan/ontologies/university.owl#</a:t>
            </a:r>
            <a:r>
              <a:rPr lang="en-US" altLang="en-US" dirty="0"/>
              <a:t>&gt; .</a:t>
            </a:r>
          </a:p>
          <a:p>
            <a:pPr>
              <a:defRPr/>
            </a:pPr>
            <a:r>
              <a:rPr lang="en-US" dirty="0"/>
              <a:t>@prefix     On2:</a:t>
            </a:r>
            <a:r>
              <a:rPr lang="en-US" altLang="en-US" dirty="0"/>
              <a:t>  &lt;</a:t>
            </a:r>
            <a:r>
              <a:rPr lang="en-US" dirty="0">
                <a:hlinkClick r:id="rId9"/>
              </a:rPr>
              <a:t>http://ai.it.jyu.fi/vagan/ontologies/LifeInFinland.owl#</a:t>
            </a:r>
            <a:r>
              <a:rPr lang="en-US" altLang="en-US" dirty="0"/>
              <a:t>&gt;  .</a:t>
            </a:r>
            <a:endParaRPr lang="en-US" dirty="0"/>
          </a:p>
          <a:p>
            <a:pPr>
              <a:defRPr/>
            </a:pPr>
            <a:endParaRPr lang="en-US" dirty="0"/>
          </a:p>
          <a:p>
            <a:pPr>
              <a:defRPr/>
            </a:pPr>
            <a:r>
              <a:rPr lang="en-US" dirty="0"/>
              <a:t>On1:VaganTerziyan   On1:hasGender "male" ;         On1:hasMother    On1:SvetlanaTerziyan ; On2:isFunOf      "Fishing" , "NordicWalking"  , [On2:isHobbyOf   On1:SvetlanaTerziyan ] .</a:t>
            </a:r>
          </a:p>
        </p:txBody>
      </p:sp>
      <p:sp>
        <p:nvSpPr>
          <p:cNvPr id="165902" name="Rectangle 2"/>
          <p:cNvSpPr>
            <a:spLocks noGrp="1" noChangeArrowheads="1"/>
          </p:cNvSpPr>
          <p:nvPr>
            <p:ph type="title"/>
          </p:nvPr>
        </p:nvSpPr>
        <p:spPr>
          <a:xfrm>
            <a:off x="1220788" y="57155"/>
            <a:ext cx="7772400" cy="360363"/>
          </a:xfrm>
        </p:spPr>
        <p:txBody>
          <a:bodyPr/>
          <a:lstStyle/>
          <a:p>
            <a:pPr eaLnBrk="1" hangingPunct="1"/>
            <a:r>
              <a:rPr lang="en-US" altLang="en-US" sz="3600"/>
              <a:t>RDF/N3 example </a:t>
            </a:r>
            <a:r>
              <a:rPr lang="en-US" altLang="en-US" sz="3200"/>
              <a:t>(blank node with [ ])</a:t>
            </a:r>
          </a:p>
        </p:txBody>
      </p:sp>
      <p:sp>
        <p:nvSpPr>
          <p:cNvPr id="23" name="TextBox 22"/>
          <p:cNvSpPr txBox="1"/>
          <p:nvPr/>
        </p:nvSpPr>
        <p:spPr>
          <a:xfrm>
            <a:off x="2859088" y="3786262"/>
            <a:ext cx="6121400" cy="954087"/>
          </a:xfrm>
          <a:prstGeom prst="rect">
            <a:avLst/>
          </a:prstGeom>
          <a:solidFill>
            <a:schemeClr val="bg1">
              <a:lumMod val="85000"/>
            </a:schemeClr>
          </a:solidFill>
          <a:ln w="19050">
            <a:solidFill>
              <a:schemeClr val="tx1"/>
            </a:solidFill>
          </a:ln>
        </p:spPr>
        <p:txBody>
          <a:bodyPr>
            <a:spAutoFit/>
          </a:bodyPr>
          <a:lstStyle/>
          <a:p>
            <a:pPr>
              <a:defRPr/>
            </a:pPr>
            <a:r>
              <a:rPr lang="en-US" dirty="0"/>
              <a:t>&lt;</a:t>
            </a:r>
            <a:r>
              <a:rPr lang="en-US" dirty="0">
                <a:hlinkClick r:id="rId4"/>
              </a:rPr>
              <a:t>http://ai.it.jyu.fi/vagan/ontologies/university.owl#VaganTerziyan</a:t>
            </a:r>
            <a:r>
              <a:rPr lang="en-US" dirty="0"/>
              <a:t>&gt; &lt;</a:t>
            </a:r>
            <a:r>
              <a:rPr lang="en-US" dirty="0">
                <a:hlinkClick r:id="rId6"/>
              </a:rPr>
              <a:t>http://ai.it.jyu.fi/vagan/ontologies/</a:t>
            </a:r>
            <a:r>
              <a:rPr lang="en-US" dirty="0">
                <a:hlinkClick r:id="rId7"/>
              </a:rPr>
              <a:t>LifeInFinland</a:t>
            </a:r>
            <a:r>
              <a:rPr lang="en-US" dirty="0">
                <a:hlinkClick r:id="rId6"/>
              </a:rPr>
              <a:t>.owl#isFunOf</a:t>
            </a:r>
            <a:r>
              <a:rPr lang="en-US" dirty="0"/>
              <a:t>&gt;</a:t>
            </a:r>
          </a:p>
          <a:p>
            <a:pPr>
              <a:defRPr/>
            </a:pPr>
            <a:r>
              <a:rPr lang="en-US" dirty="0"/>
              <a:t>[&lt;</a:t>
            </a:r>
            <a:r>
              <a:rPr lang="en-US" dirty="0">
                <a:hlinkClick r:id="rId6"/>
              </a:rPr>
              <a:t>http://ai.it.jyu.fi/vagan/ontologies/</a:t>
            </a:r>
            <a:r>
              <a:rPr lang="en-US" dirty="0">
                <a:hlinkClick r:id="rId7"/>
              </a:rPr>
              <a:t>LifeInFinland</a:t>
            </a:r>
            <a:r>
              <a:rPr lang="en-US" dirty="0">
                <a:hlinkClick r:id="rId6"/>
              </a:rPr>
              <a:t>.owl#isHobbyOf</a:t>
            </a:r>
            <a:r>
              <a:rPr lang="en-US" dirty="0"/>
              <a:t>&gt; &lt;</a:t>
            </a:r>
            <a:r>
              <a:rPr lang="en-US" dirty="0">
                <a:hlinkClick r:id="rId5"/>
              </a:rPr>
              <a:t>http://ai.it.jyu.fi/vagan/ontologies/university.owl#SvetlanaTerziyan</a:t>
            </a:r>
            <a:r>
              <a:rPr lang="en-US" dirty="0"/>
              <a:t>&gt;].</a:t>
            </a:r>
          </a:p>
        </p:txBody>
      </p:sp>
      <p:grpSp>
        <p:nvGrpSpPr>
          <p:cNvPr id="165904" name="Group 19"/>
          <p:cNvGrpSpPr>
            <a:grpSpLocks/>
          </p:cNvGrpSpPr>
          <p:nvPr/>
        </p:nvGrpSpPr>
        <p:grpSpPr bwMode="auto">
          <a:xfrm>
            <a:off x="8624888" y="3848100"/>
            <a:ext cx="504825" cy="482600"/>
            <a:chOff x="7380285" y="1600731"/>
            <a:chExt cx="504083" cy="483436"/>
          </a:xfrm>
        </p:grpSpPr>
        <p:sp>
          <p:nvSpPr>
            <p:cNvPr id="165905"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7" name="Rectangle 26"/>
            <p:cNvSpPr/>
            <p:nvPr/>
          </p:nvSpPr>
          <p:spPr bwMode="auto">
            <a:xfrm>
              <a:off x="7460390" y="1610340"/>
              <a:ext cx="355664" cy="4624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5</a:t>
              </a:r>
            </a:p>
          </p:txBody>
        </p:sp>
      </p:gr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a:xfrm>
            <a:off x="828675" y="46038"/>
            <a:ext cx="8229600" cy="417512"/>
          </a:xfrm>
        </p:spPr>
        <p:txBody>
          <a:bodyPr/>
          <a:lstStyle/>
          <a:p>
            <a:r>
              <a:rPr lang="en-US" altLang="en-US" sz="3600"/>
              <a:t>… lets translate it to RDF/XML …</a:t>
            </a:r>
          </a:p>
        </p:txBody>
      </p:sp>
      <p:grpSp>
        <p:nvGrpSpPr>
          <p:cNvPr id="166915" name="Group 6"/>
          <p:cNvGrpSpPr>
            <a:grpSpLocks/>
          </p:cNvGrpSpPr>
          <p:nvPr/>
        </p:nvGrpSpPr>
        <p:grpSpPr bwMode="auto">
          <a:xfrm>
            <a:off x="560425" y="560395"/>
            <a:ext cx="8625728" cy="6288087"/>
            <a:chOff x="179512" y="570011"/>
            <a:chExt cx="8624788" cy="6287988"/>
          </a:xfrm>
        </p:grpSpPr>
        <p:grpSp>
          <p:nvGrpSpPr>
            <p:cNvPr id="166916" name="Group 4"/>
            <p:cNvGrpSpPr>
              <a:grpSpLocks/>
            </p:cNvGrpSpPr>
            <p:nvPr/>
          </p:nvGrpSpPr>
          <p:grpSpPr bwMode="auto">
            <a:xfrm>
              <a:off x="183704" y="570011"/>
              <a:ext cx="8620596" cy="3201120"/>
              <a:chOff x="145604" y="731936"/>
              <a:chExt cx="8661632" cy="3201120"/>
            </a:xfrm>
          </p:grpSpPr>
          <p:grpSp>
            <p:nvGrpSpPr>
              <p:cNvPr id="166918" name="Group 3"/>
              <p:cNvGrpSpPr>
                <a:grpSpLocks/>
              </p:cNvGrpSpPr>
              <p:nvPr/>
            </p:nvGrpSpPr>
            <p:grpSpPr bwMode="auto">
              <a:xfrm>
                <a:off x="145604" y="731936"/>
                <a:ext cx="8041972" cy="3201120"/>
                <a:chOff x="179512" y="1052736"/>
                <a:chExt cx="8229600" cy="3121918"/>
              </a:xfrm>
            </p:grpSpPr>
            <p:pic>
              <p:nvPicPr>
                <p:cNvPr id="1669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052736"/>
                  <a:ext cx="8229600" cy="16954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69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764954"/>
                  <a:ext cx="8229600" cy="140970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66919" name="Rectangle 3"/>
              <p:cNvSpPr>
                <a:spLocks noChangeArrowheads="1"/>
              </p:cNvSpPr>
              <p:nvPr/>
            </p:nvSpPr>
            <p:spPr bwMode="auto">
              <a:xfrm>
                <a:off x="5220359" y="1042936"/>
                <a:ext cx="3586877"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hlinkClick r:id="rId4"/>
                  </a:rPr>
                  <a:t>http://rdf-translator.appspot.com/</a:t>
                </a:r>
                <a:r>
                  <a:rPr lang="en-US" altLang="en-US" sz="1800" dirty="0"/>
                  <a:t> </a:t>
                </a:r>
              </a:p>
            </p:txBody>
          </p:sp>
        </p:grpSp>
        <p:pic>
          <p:nvPicPr>
            <p:cNvPr id="1669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3789040"/>
              <a:ext cx="8008064" cy="306895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0" name="Rectangle 9"/>
          <p:cNvSpPr/>
          <p:nvPr/>
        </p:nvSpPr>
        <p:spPr>
          <a:xfrm>
            <a:off x="2123728" y="548050"/>
            <a:ext cx="4180953" cy="400110"/>
          </a:xfrm>
          <a:prstGeom prst="rect">
            <a:avLst/>
          </a:prstGeom>
        </p:spPr>
        <p:txBody>
          <a:bodyPr wrap="none">
            <a:spAutoFit/>
          </a:bodyPr>
          <a:lstStyle/>
          <a:p>
            <a:r>
              <a:rPr lang="fi-FI" sz="2000" dirty="0">
                <a:hlinkClick r:id="rId6"/>
              </a:rPr>
              <a:t>https://issemantic.net/rdf-converter</a:t>
            </a:r>
            <a:r>
              <a:rPr lang="fi-FI" sz="2000" dirty="0"/>
              <a:t>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a:xfrm>
            <a:off x="828675" y="46038"/>
            <a:ext cx="8229600" cy="417512"/>
          </a:xfrm>
        </p:spPr>
        <p:txBody>
          <a:bodyPr/>
          <a:lstStyle/>
          <a:p>
            <a:r>
              <a:rPr lang="en-US" altLang="en-US" sz="3600"/>
              <a:t>… and check with RDF/XML validator</a:t>
            </a:r>
          </a:p>
        </p:txBody>
      </p:sp>
      <p:pic>
        <p:nvPicPr>
          <p:cNvPr id="1679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6" y="1184275"/>
            <a:ext cx="9118600" cy="533082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7940"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3"/>
              </a:rPr>
              <a:t>http://www.w3.org/RDF/Validator/</a:t>
            </a:r>
            <a:r>
              <a:rPr lang="en-US" altLang="en-US" sz="1400"/>
              <a:t>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a:xfrm>
            <a:off x="828675" y="46038"/>
            <a:ext cx="8229600" cy="417512"/>
          </a:xfrm>
        </p:spPr>
        <p:txBody>
          <a:bodyPr/>
          <a:lstStyle/>
          <a:p>
            <a:r>
              <a:rPr lang="en-US" altLang="en-US" sz="3600" dirty="0"/>
              <a:t>… and see the semantic graph</a:t>
            </a:r>
          </a:p>
        </p:txBody>
      </p:sp>
      <p:sp>
        <p:nvSpPr>
          <p:cNvPr id="167940"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2"/>
              </a:rPr>
              <a:t>http://www.w3.org/RDF/Validator/</a:t>
            </a:r>
            <a:r>
              <a:rPr lang="en-US" altLang="en-US" sz="1400"/>
              <a: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20888"/>
            <a:ext cx="9144000" cy="3096344"/>
          </a:xfrm>
          <a:prstGeom prst="rect">
            <a:avLst/>
          </a:prstGeom>
        </p:spPr>
      </p:pic>
    </p:spTree>
    <p:extLst>
      <p:ext uri="{BB962C8B-B14F-4D97-AF65-F5344CB8AC3E}">
        <p14:creationId xmlns:p14="http://schemas.microsoft.com/office/powerpoint/2010/main" val="41793115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77" y="611262"/>
            <a:ext cx="2782888" cy="3847207"/>
          </a:xfrm>
          <a:prstGeom prst="rect">
            <a:avLst/>
          </a:prstGeom>
          <a:solidFill>
            <a:schemeClr val="accent1"/>
          </a:solidFill>
          <a:ln w="25400">
            <a:solidFill>
              <a:schemeClr val="tx1"/>
            </a:solidFill>
          </a:ln>
        </p:spPr>
        <p:txBody>
          <a:bodyPr>
            <a:spAutoFit/>
          </a:bodyPr>
          <a:lstStyle/>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Gender of Vagan Terziyan is male.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2. His mother is Svetlana Terziyan.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3. He is fun of fishing.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4. He is fun of Nordic walking.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00000"/>
                </a:solidFill>
                <a:effectLst/>
                <a:uLnTx/>
                <a:uFillTx/>
                <a:latin typeface="Arial" pitchFamily="34" charset="0"/>
                <a:ea typeface="+mn-ea"/>
                <a:cs typeface="+mn-cs"/>
              </a:rPr>
              <a:t>5*. He is fun of mother’s friend hobby.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7" name="TextBox 6"/>
          <p:cNvSpPr txBox="1"/>
          <p:nvPr/>
        </p:nvSpPr>
        <p:spPr>
          <a:xfrm>
            <a:off x="2833689" y="635001"/>
            <a:ext cx="6119812" cy="646331"/>
          </a:xfrm>
          <a:prstGeom prst="rect">
            <a:avLst/>
          </a:prstGeom>
          <a:solidFill>
            <a:schemeClr val="bg1">
              <a:lumMod val="85000"/>
            </a:schemeClr>
          </a:solidFill>
          <a:ln w="19050">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2"/>
              </a:rPr>
              <a:t>http://ai.it.jyu.fi/vagan/ontologies/university.owl#VaganTerziyan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http://ai.it.jyu.fi/vagan/ontologies/university.owl#hasGender </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"male" .</a:t>
            </a:r>
          </a:p>
        </p:txBody>
      </p:sp>
      <p:sp>
        <p:nvSpPr>
          <p:cNvPr id="8" name="TextBox 7"/>
          <p:cNvSpPr txBox="1"/>
          <p:nvPr/>
        </p:nvSpPr>
        <p:spPr>
          <a:xfrm>
            <a:off x="2840038" y="1311790"/>
            <a:ext cx="6121400" cy="646331"/>
          </a:xfrm>
          <a:prstGeom prst="rect">
            <a:avLst/>
          </a:prstGeom>
          <a:solidFill>
            <a:schemeClr val="bg1">
              <a:lumMod val="85000"/>
            </a:schemeClr>
          </a:solidFill>
          <a:ln w="19050">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2"/>
              </a:rPr>
              <a:t>http://ai.it.jyu.fi/vagan/ontologies/university.owl#VaganTerziyan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http://ai.it.jyu.fi/vagan/ontologies/university.owl#hasMother</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4"/>
              </a:rPr>
              <a:t>http://ai.it.jyu.fi/vagan/ontologies/university.owl#SvetlanaTerziyan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a:t>
            </a:r>
          </a:p>
        </p:txBody>
      </p:sp>
      <p:sp>
        <p:nvSpPr>
          <p:cNvPr id="9" name="TextBox 8"/>
          <p:cNvSpPr txBox="1"/>
          <p:nvPr/>
        </p:nvSpPr>
        <p:spPr>
          <a:xfrm>
            <a:off x="2840038" y="1989211"/>
            <a:ext cx="6121400" cy="646331"/>
          </a:xfrm>
          <a:prstGeom prst="rect">
            <a:avLst/>
          </a:prstGeom>
          <a:solidFill>
            <a:schemeClr val="bg1">
              <a:lumMod val="85000"/>
            </a:schemeClr>
          </a:solidFill>
          <a:ln w="19050">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2"/>
              </a:rPr>
              <a:t>http://ai.it.jyu.fi/vagan/ontologies/university.owl#VaganTerziyan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5"/>
              </a:rPr>
              <a:t>http://ai.it.jyu.fi/vagan/ontologies/</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6"/>
              </a:rPr>
              <a:t>LifeInFinland</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5"/>
              </a:rPr>
              <a:t>.owl#isFunOf</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"Fishing" .</a:t>
            </a:r>
          </a:p>
        </p:txBody>
      </p:sp>
      <p:grpSp>
        <p:nvGrpSpPr>
          <p:cNvPr id="165894" name="Group 11"/>
          <p:cNvGrpSpPr>
            <a:grpSpLocks/>
          </p:cNvGrpSpPr>
          <p:nvPr/>
        </p:nvGrpSpPr>
        <p:grpSpPr bwMode="auto">
          <a:xfrm>
            <a:off x="8612189" y="1351578"/>
            <a:ext cx="504825" cy="482600"/>
            <a:chOff x="7380285" y="1600731"/>
            <a:chExt cx="504083" cy="483436"/>
          </a:xfrm>
        </p:grpSpPr>
        <p:sp>
          <p:nvSpPr>
            <p:cNvPr id="165913"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 name="Rectangle 9"/>
            <p:cNvSpPr/>
            <p:nvPr/>
          </p:nvSpPr>
          <p:spPr bwMode="auto">
            <a:xfrm>
              <a:off x="7460390" y="1610340"/>
              <a:ext cx="355664" cy="462465"/>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mn-cs"/>
                </a:rPr>
                <a:t>2</a:t>
              </a:r>
            </a:p>
          </p:txBody>
        </p:sp>
      </p:grpSp>
      <p:grpSp>
        <p:nvGrpSpPr>
          <p:cNvPr id="165895" name="Group 12"/>
          <p:cNvGrpSpPr>
            <a:grpSpLocks/>
          </p:cNvGrpSpPr>
          <p:nvPr/>
        </p:nvGrpSpPr>
        <p:grpSpPr bwMode="auto">
          <a:xfrm>
            <a:off x="8598569" y="724057"/>
            <a:ext cx="504825" cy="484187"/>
            <a:chOff x="7380285" y="1600731"/>
            <a:chExt cx="504083" cy="483436"/>
          </a:xfrm>
        </p:grpSpPr>
        <p:sp>
          <p:nvSpPr>
            <p:cNvPr id="165911"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5" name="Rectangle 14"/>
            <p:cNvSpPr/>
            <p:nvPr/>
          </p:nvSpPr>
          <p:spPr bwMode="auto">
            <a:xfrm>
              <a:off x="7460390" y="1610340"/>
              <a:ext cx="355664" cy="460949"/>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mn-cs"/>
                </a:rPr>
                <a:t>1</a:t>
              </a:r>
            </a:p>
          </p:txBody>
        </p:sp>
      </p:grpSp>
      <p:grpSp>
        <p:nvGrpSpPr>
          <p:cNvPr id="165896" name="Group 15"/>
          <p:cNvGrpSpPr>
            <a:grpSpLocks/>
          </p:cNvGrpSpPr>
          <p:nvPr/>
        </p:nvGrpSpPr>
        <p:grpSpPr bwMode="auto">
          <a:xfrm>
            <a:off x="8605838" y="2036304"/>
            <a:ext cx="504825" cy="482600"/>
            <a:chOff x="7380285" y="1600731"/>
            <a:chExt cx="504083" cy="483436"/>
          </a:xfrm>
        </p:grpSpPr>
        <p:sp>
          <p:nvSpPr>
            <p:cNvPr id="165909"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8" name="Rectangle 17"/>
            <p:cNvSpPr/>
            <p:nvPr/>
          </p:nvSpPr>
          <p:spPr bwMode="auto">
            <a:xfrm>
              <a:off x="7460390" y="1610340"/>
              <a:ext cx="355664" cy="462465"/>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mn-cs"/>
                </a:rPr>
                <a:t>3</a:t>
              </a:r>
            </a:p>
          </p:txBody>
        </p:sp>
      </p:grpSp>
      <p:sp>
        <p:nvSpPr>
          <p:cNvPr id="19" name="TextBox 18"/>
          <p:cNvSpPr txBox="1"/>
          <p:nvPr/>
        </p:nvSpPr>
        <p:spPr>
          <a:xfrm>
            <a:off x="2840038" y="2658625"/>
            <a:ext cx="6121400" cy="646331"/>
          </a:xfrm>
          <a:prstGeom prst="rect">
            <a:avLst/>
          </a:prstGeom>
          <a:solidFill>
            <a:schemeClr val="bg1">
              <a:lumMod val="85000"/>
            </a:schemeClr>
          </a:solidFill>
          <a:ln w="19050">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2"/>
              </a:rPr>
              <a:t>http://ai.it.jyu.fi/vagan/ontologies/university.owl#VaganTerziyan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5"/>
              </a:rPr>
              <a:t>http://ai.it.jyu.fi/vagan/ontologies/</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6"/>
              </a:rPr>
              <a:t>LifeInFinland</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5"/>
              </a:rPr>
              <a:t>.owl#isFunOf</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"NordicWalking" .</a:t>
            </a:r>
          </a:p>
        </p:txBody>
      </p:sp>
      <p:grpSp>
        <p:nvGrpSpPr>
          <p:cNvPr id="165898" name="Group 19"/>
          <p:cNvGrpSpPr>
            <a:grpSpLocks/>
          </p:cNvGrpSpPr>
          <p:nvPr/>
        </p:nvGrpSpPr>
        <p:grpSpPr bwMode="auto">
          <a:xfrm>
            <a:off x="8605838" y="2764712"/>
            <a:ext cx="504825" cy="482600"/>
            <a:chOff x="7380285" y="1600731"/>
            <a:chExt cx="504083" cy="483436"/>
          </a:xfrm>
        </p:grpSpPr>
        <p:sp>
          <p:nvSpPr>
            <p:cNvPr id="165907"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2" name="Rectangle 21"/>
            <p:cNvSpPr/>
            <p:nvPr/>
          </p:nvSpPr>
          <p:spPr bwMode="auto">
            <a:xfrm>
              <a:off x="7460390" y="1610340"/>
              <a:ext cx="355664" cy="462465"/>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mn-cs"/>
                </a:rPr>
                <a:t>4</a:t>
              </a:r>
            </a:p>
          </p:txBody>
        </p:sp>
      </p:grpSp>
      <p:sp>
        <p:nvSpPr>
          <p:cNvPr id="165899" name="TextBox 23"/>
          <p:cNvSpPr txBox="1">
            <a:spLocks noChangeArrowheads="1"/>
          </p:cNvSpPr>
          <p:nvPr/>
        </p:nvSpPr>
        <p:spPr bwMode="auto">
          <a:xfrm>
            <a:off x="539552" y="4644049"/>
            <a:ext cx="2960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itchFamily="34" charset="0"/>
                <a:ea typeface="+mn-ea"/>
                <a:cs typeface="+mn-cs"/>
              </a:rPr>
              <a:t>Compact version</a:t>
            </a:r>
            <a:endParaRPr kumimoji="0" lang="en-US" altLang="en-US" sz="18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25" name="TextBox 24"/>
          <p:cNvSpPr txBox="1"/>
          <p:nvPr/>
        </p:nvSpPr>
        <p:spPr>
          <a:xfrm>
            <a:off x="74797" y="5133827"/>
            <a:ext cx="8504904" cy="1169551"/>
          </a:xfrm>
          <a:prstGeom prst="rect">
            <a:avLst/>
          </a:prstGeom>
          <a:solidFill>
            <a:schemeClr val="bg1">
              <a:lumMod val="85000"/>
            </a:schemeClr>
          </a:solidFill>
          <a:ln w="19050">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@prefix     On1: </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hlinkClick r:id="rId7"/>
              </a:rPr>
              <a:t>http://ai.it.jyu.fi/vagan/ontologies/university.owl#</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&gt;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@prefix     On2:</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  &lt;</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hlinkClick r:id="rId8"/>
              </a:rPr>
              <a:t>http://ai.it.jyu.fi/vagan/ontologies/LifeInFinland.owl#</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&gt;  .</a:t>
            </a:r>
            <a:endPar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On1:VaganTerziyan   On1:hasGender "male" ;         On1:hasMother    On1:SvetlanaTerziyan ; On2:isFunOf      "Fishing" , "NordicWalking" , [On2:isHobbyOf   [On2:isFriendOf  On1:SvetlanaTerziyan ]] .</a:t>
            </a:r>
          </a:p>
        </p:txBody>
      </p:sp>
      <p:sp>
        <p:nvSpPr>
          <p:cNvPr id="165902" name="Rectangle 2"/>
          <p:cNvSpPr>
            <a:spLocks noGrp="1" noChangeArrowheads="1"/>
          </p:cNvSpPr>
          <p:nvPr>
            <p:ph type="title"/>
          </p:nvPr>
        </p:nvSpPr>
        <p:spPr>
          <a:xfrm>
            <a:off x="1220788" y="57155"/>
            <a:ext cx="7772400" cy="360363"/>
          </a:xfrm>
        </p:spPr>
        <p:txBody>
          <a:bodyPr/>
          <a:lstStyle/>
          <a:p>
            <a:pPr eaLnBrk="1" hangingPunct="1"/>
            <a:r>
              <a:rPr lang="en-US" altLang="en-US" sz="3600" dirty="0"/>
              <a:t>RDF/N3 example </a:t>
            </a:r>
            <a:r>
              <a:rPr lang="en-US" altLang="en-US" sz="3200" dirty="0"/>
              <a:t>(nested blank nodes)</a:t>
            </a:r>
          </a:p>
        </p:txBody>
      </p:sp>
      <p:sp>
        <p:nvSpPr>
          <p:cNvPr id="2" name="TextBox 1">
            <a:extLst>
              <a:ext uri="{FF2B5EF4-FFF2-40B4-BE49-F238E27FC236}">
                <a16:creationId xmlns:a16="http://schemas.microsoft.com/office/drawing/2014/main" id="{3A2CDA0B-CFF2-90B0-346C-808810E24C45}"/>
              </a:ext>
            </a:extLst>
          </p:cNvPr>
          <p:cNvSpPr txBox="1"/>
          <p:nvPr/>
        </p:nvSpPr>
        <p:spPr>
          <a:xfrm>
            <a:off x="2839169" y="3431107"/>
            <a:ext cx="6121400" cy="1015663"/>
          </a:xfrm>
          <a:prstGeom prst="rect">
            <a:avLst/>
          </a:prstGeom>
          <a:solidFill>
            <a:schemeClr val="bg1">
              <a:lumMod val="85000"/>
            </a:schemeClr>
          </a:solidFill>
          <a:ln w="19050">
            <a:solidFill>
              <a:schemeClr val="tx1"/>
            </a:solidFill>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2"/>
              </a:rPr>
              <a:t>http://ai.it.jyu.fi/vagan/ontologies/university.owl#VaganTerziyan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9"/>
              </a:rPr>
              <a:t>http://ai.it.jyu.fi/vagan/ontologies/</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6"/>
              </a:rPr>
              <a:t>LifeInFinland</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5"/>
              </a:rPr>
              <a:t>.owl#isFunOf</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10"/>
              </a:rPr>
              <a:t>http://ai.it.jyu.fi/vagan/ontologies/LifeInFinland.owl#isHobbyOf</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11"/>
              </a:rPr>
              <a:t>http://ai.it.jyu.fi/vagan/ontologies/LifeInFinland.owl#isFriendOf</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 &lt;</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hlinkClick r:id="rId4"/>
              </a:rPr>
              <a:t>http://ai.it.jyu.fi/vagan/ontologies/university.owl#SvetlanaTerziyan</a:t>
            </a: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&gt; ] ].</a:t>
            </a:r>
          </a:p>
        </p:txBody>
      </p:sp>
      <p:sp>
        <p:nvSpPr>
          <p:cNvPr id="165900" name="Down Arrow 1"/>
          <p:cNvSpPr>
            <a:spLocks noChangeArrowheads="1"/>
          </p:cNvSpPr>
          <p:nvPr/>
        </p:nvSpPr>
        <p:spPr bwMode="auto">
          <a:xfrm>
            <a:off x="3419872" y="4549342"/>
            <a:ext cx="274320" cy="45720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pitchFamily="34" charset="0"/>
              <a:ea typeface="+mn-ea"/>
              <a:cs typeface="+mn-cs"/>
            </a:endParaRPr>
          </a:p>
        </p:txBody>
      </p:sp>
      <p:grpSp>
        <p:nvGrpSpPr>
          <p:cNvPr id="165904" name="Group 19"/>
          <p:cNvGrpSpPr>
            <a:grpSpLocks/>
          </p:cNvGrpSpPr>
          <p:nvPr/>
        </p:nvGrpSpPr>
        <p:grpSpPr bwMode="auto">
          <a:xfrm>
            <a:off x="8555346" y="3620028"/>
            <a:ext cx="504825" cy="482600"/>
            <a:chOff x="7380285" y="1600731"/>
            <a:chExt cx="504083" cy="483436"/>
          </a:xfrm>
        </p:grpSpPr>
        <p:sp>
          <p:nvSpPr>
            <p:cNvPr id="165905" name="Oval 21"/>
            <p:cNvSpPr>
              <a:spLocks noChangeArrowheads="1"/>
            </p:cNvSpPr>
            <p:nvPr/>
          </p:nvSpPr>
          <p:spPr bwMode="auto">
            <a:xfrm>
              <a:off x="7380285" y="1600731"/>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7" name="Rectangle 26"/>
            <p:cNvSpPr/>
            <p:nvPr/>
          </p:nvSpPr>
          <p:spPr bwMode="auto">
            <a:xfrm>
              <a:off x="7400366" y="1610340"/>
              <a:ext cx="475712" cy="462465"/>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itchFamily="34" charset="0"/>
                  <a:ea typeface="+mn-ea"/>
                  <a:cs typeface="+mn-cs"/>
                </a:rPr>
                <a:t>5*</a:t>
              </a:r>
            </a:p>
          </p:txBody>
        </p:sp>
      </p:grpSp>
    </p:spTree>
    <p:extLst>
      <p:ext uri="{BB962C8B-B14F-4D97-AF65-F5344CB8AC3E}">
        <p14:creationId xmlns:p14="http://schemas.microsoft.com/office/powerpoint/2010/main" val="32357469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2E6B98-6F10-40C5-ED30-DAB2DD3B6974}"/>
              </a:ext>
            </a:extLst>
          </p:cNvPr>
          <p:cNvPicPr>
            <a:picLocks noChangeAspect="1"/>
          </p:cNvPicPr>
          <p:nvPr/>
        </p:nvPicPr>
        <p:blipFill>
          <a:blip r:embed="rId2"/>
          <a:stretch>
            <a:fillRect/>
          </a:stretch>
        </p:blipFill>
        <p:spPr>
          <a:xfrm>
            <a:off x="111410" y="1667204"/>
            <a:ext cx="4316574" cy="1983647"/>
          </a:xfrm>
          <a:prstGeom prst="rect">
            <a:avLst/>
          </a:prstGeom>
          <a:ln w="19050">
            <a:solidFill>
              <a:schemeClr val="tx1"/>
            </a:solidFill>
          </a:ln>
        </p:spPr>
      </p:pic>
      <p:sp>
        <p:nvSpPr>
          <p:cNvPr id="7" name="TextBox 6">
            <a:extLst>
              <a:ext uri="{FF2B5EF4-FFF2-40B4-BE49-F238E27FC236}">
                <a16:creationId xmlns:a16="http://schemas.microsoft.com/office/drawing/2014/main" id="{A95E32EA-4F96-6743-1A77-152A46CA3C57}"/>
              </a:ext>
            </a:extLst>
          </p:cNvPr>
          <p:cNvSpPr txBox="1"/>
          <p:nvPr/>
        </p:nvSpPr>
        <p:spPr>
          <a:xfrm>
            <a:off x="107504" y="116632"/>
            <a:ext cx="8504904" cy="1169551"/>
          </a:xfrm>
          <a:prstGeom prst="rect">
            <a:avLst/>
          </a:prstGeom>
          <a:solidFill>
            <a:schemeClr val="bg1">
              <a:lumMod val="85000"/>
            </a:schemeClr>
          </a:solidFill>
          <a:ln w="19050">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@prefix     On1: </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&lt;</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http://ai.it.jyu.fi/vagan/ontologies/university.owl#</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&gt;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@prefix     On2:</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  &lt;</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hlinkClick r:id="rId4"/>
              </a:rPr>
              <a:t>http://ai.it.jyu.fi/vagan/ontologies/LifeInFinland.owl#</a:t>
            </a:r>
            <a:r>
              <a:rPr kumimoji="0" lang="en-US" altLang="en-US" sz="1400" b="0" i="0" u="none" strike="noStrike" kern="1200" cap="none" spc="0" normalizeH="0" baseline="0" noProof="0" dirty="0">
                <a:ln>
                  <a:noFill/>
                </a:ln>
                <a:solidFill>
                  <a:srgbClr val="000000"/>
                </a:solidFill>
                <a:effectLst/>
                <a:uLnTx/>
                <a:uFillTx/>
                <a:latin typeface="Arial" pitchFamily="34" charset="0"/>
                <a:ea typeface="+mn-ea"/>
                <a:cs typeface="+mn-cs"/>
              </a:rPr>
              <a:t>&gt;  .</a:t>
            </a:r>
            <a:endPar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On1:VaganTerziyan   On1:hasGender "male" ;         On1:hasMother    On1:SvetlanaTerziyan ; On2:isFunOf      "Fishing" , "NordicWalking" , [On2:isHobbyOf   [On2:isFriendOf  On1:SvetlanaTerziyan ]] .</a:t>
            </a:r>
          </a:p>
        </p:txBody>
      </p:sp>
      <p:sp>
        <p:nvSpPr>
          <p:cNvPr id="8" name="Down Arrow 1">
            <a:extLst>
              <a:ext uri="{FF2B5EF4-FFF2-40B4-BE49-F238E27FC236}">
                <a16:creationId xmlns:a16="http://schemas.microsoft.com/office/drawing/2014/main" id="{1F149016-7897-91D6-08E0-3D410DE2BA65}"/>
              </a:ext>
            </a:extLst>
          </p:cNvPr>
          <p:cNvSpPr>
            <a:spLocks noChangeArrowheads="1"/>
          </p:cNvSpPr>
          <p:nvPr/>
        </p:nvSpPr>
        <p:spPr bwMode="auto">
          <a:xfrm>
            <a:off x="2915816" y="1319595"/>
            <a:ext cx="274320" cy="45720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0" name="TextBox 9">
            <a:extLst>
              <a:ext uri="{FF2B5EF4-FFF2-40B4-BE49-F238E27FC236}">
                <a16:creationId xmlns:a16="http://schemas.microsoft.com/office/drawing/2014/main" id="{F6E3A0CB-7402-C6ED-0EFB-499985DB0CD6}"/>
              </a:ext>
            </a:extLst>
          </p:cNvPr>
          <p:cNvSpPr txBox="1"/>
          <p:nvPr/>
        </p:nvSpPr>
        <p:spPr>
          <a:xfrm>
            <a:off x="3190136" y="1315233"/>
            <a:ext cx="2934072"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Arial" pitchFamily="34" charset="0"/>
                <a:ea typeface="+mn-ea"/>
                <a:cs typeface="+mn-cs"/>
                <a:hlinkClick r:id="rId5"/>
              </a:rPr>
              <a:t>https://issemantic.net/rdf-converter</a:t>
            </a:r>
            <a:r>
              <a:rPr kumimoji="0" lang="fi-FI" sz="1400" b="0" i="0" u="none" strike="noStrike" kern="1200" cap="none" spc="0" normalizeH="0" baseline="0" noProof="0" dirty="0">
                <a:ln>
                  <a:noFill/>
                </a:ln>
                <a:solidFill>
                  <a:srgbClr val="000000"/>
                </a:solidFill>
                <a:effectLst/>
                <a:uLnTx/>
                <a:uFillTx/>
                <a:latin typeface="Arial" pitchFamily="34" charset="0"/>
                <a:ea typeface="+mn-ea"/>
                <a:cs typeface="+mn-cs"/>
              </a:rPr>
              <a:t> </a:t>
            </a:r>
          </a:p>
        </p:txBody>
      </p:sp>
      <p:pic>
        <p:nvPicPr>
          <p:cNvPr id="12" name="Picture 11">
            <a:extLst>
              <a:ext uri="{FF2B5EF4-FFF2-40B4-BE49-F238E27FC236}">
                <a16:creationId xmlns:a16="http://schemas.microsoft.com/office/drawing/2014/main" id="{91258F98-C01E-5FC0-DC16-1B1F370FAEF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0" y="3861048"/>
            <a:ext cx="9144000" cy="926389"/>
          </a:xfrm>
          <a:prstGeom prst="rect">
            <a:avLst/>
          </a:prstGeom>
        </p:spPr>
      </p:pic>
      <p:sp>
        <p:nvSpPr>
          <p:cNvPr id="13" name="Down Arrow 1">
            <a:extLst>
              <a:ext uri="{FF2B5EF4-FFF2-40B4-BE49-F238E27FC236}">
                <a16:creationId xmlns:a16="http://schemas.microsoft.com/office/drawing/2014/main" id="{8088FE59-D0D5-A559-DB7C-60B907574CBD}"/>
              </a:ext>
            </a:extLst>
          </p:cNvPr>
          <p:cNvSpPr>
            <a:spLocks noChangeArrowheads="1"/>
          </p:cNvSpPr>
          <p:nvPr/>
        </p:nvSpPr>
        <p:spPr bwMode="auto">
          <a:xfrm>
            <a:off x="2483768" y="3566917"/>
            <a:ext cx="274320" cy="45720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5" name="TextBox 14">
            <a:extLst>
              <a:ext uri="{FF2B5EF4-FFF2-40B4-BE49-F238E27FC236}">
                <a16:creationId xmlns:a16="http://schemas.microsoft.com/office/drawing/2014/main" id="{D791DA25-FD44-1B76-D463-551875EBDEC5}"/>
              </a:ext>
            </a:extLst>
          </p:cNvPr>
          <p:cNvSpPr txBox="1"/>
          <p:nvPr/>
        </p:nvSpPr>
        <p:spPr>
          <a:xfrm>
            <a:off x="2749837" y="3635152"/>
            <a:ext cx="3523848"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Arial" pitchFamily="34" charset="0"/>
                <a:ea typeface="+mn-ea"/>
                <a:cs typeface="+mn-cs"/>
                <a:hlinkClick r:id="rId7"/>
              </a:rPr>
              <a:t>https://www.w3.org/RDF/Validator/rdfval</a:t>
            </a:r>
            <a:r>
              <a:rPr kumimoji="0" lang="fi-FI" sz="1400" b="0" i="0" u="none" strike="noStrike" kern="1200" cap="none" spc="0" normalizeH="0" baseline="0" noProof="0" dirty="0">
                <a:ln>
                  <a:noFill/>
                </a:ln>
                <a:solidFill>
                  <a:srgbClr val="000000"/>
                </a:solidFill>
                <a:effectLst/>
                <a:uLnTx/>
                <a:uFillTx/>
                <a:latin typeface="Arial" pitchFamily="34" charset="0"/>
                <a:ea typeface="+mn-ea"/>
                <a:cs typeface="+mn-cs"/>
              </a:rPr>
              <a:t> </a:t>
            </a:r>
          </a:p>
        </p:txBody>
      </p:sp>
      <p:pic>
        <p:nvPicPr>
          <p:cNvPr id="17" name="Picture 16">
            <a:extLst>
              <a:ext uri="{FF2B5EF4-FFF2-40B4-BE49-F238E27FC236}">
                <a16:creationId xmlns:a16="http://schemas.microsoft.com/office/drawing/2014/main" id="{3F211164-0F08-9BF1-02FD-017472710FEB}"/>
              </a:ext>
            </a:extLst>
          </p:cNvPr>
          <p:cNvPicPr>
            <a:picLocks noChangeAspect="1"/>
          </p:cNvPicPr>
          <p:nvPr/>
        </p:nvPicPr>
        <p:blipFill>
          <a:blip r:embed="rId8"/>
          <a:stretch>
            <a:fillRect/>
          </a:stretch>
        </p:blipFill>
        <p:spPr>
          <a:xfrm>
            <a:off x="21985" y="4831580"/>
            <a:ext cx="9122015" cy="1793536"/>
          </a:xfrm>
          <a:prstGeom prst="rect">
            <a:avLst/>
          </a:prstGeom>
          <a:ln w="19050">
            <a:solidFill>
              <a:schemeClr val="tx1"/>
            </a:solidFill>
          </a:ln>
        </p:spPr>
      </p:pic>
      <p:pic>
        <p:nvPicPr>
          <p:cNvPr id="19" name="Picture 18">
            <a:extLst>
              <a:ext uri="{FF2B5EF4-FFF2-40B4-BE49-F238E27FC236}">
                <a16:creationId xmlns:a16="http://schemas.microsoft.com/office/drawing/2014/main" id="{CCF2538F-099D-067D-79EA-91F4B2547508}"/>
              </a:ext>
            </a:extLst>
          </p:cNvPr>
          <p:cNvPicPr>
            <a:picLocks noChangeAspect="1"/>
          </p:cNvPicPr>
          <p:nvPr/>
        </p:nvPicPr>
        <p:blipFill>
          <a:blip r:embed="rId9"/>
          <a:stretch>
            <a:fillRect/>
          </a:stretch>
        </p:blipFill>
        <p:spPr>
          <a:xfrm>
            <a:off x="5878985" y="1648280"/>
            <a:ext cx="3204487" cy="1995608"/>
          </a:xfrm>
          <a:prstGeom prst="rect">
            <a:avLst/>
          </a:prstGeom>
          <a:ln w="19050">
            <a:solidFill>
              <a:schemeClr val="tx1"/>
            </a:solidFill>
          </a:ln>
        </p:spPr>
      </p:pic>
      <p:sp>
        <p:nvSpPr>
          <p:cNvPr id="20" name="Down Arrow 1">
            <a:extLst>
              <a:ext uri="{FF2B5EF4-FFF2-40B4-BE49-F238E27FC236}">
                <a16:creationId xmlns:a16="http://schemas.microsoft.com/office/drawing/2014/main" id="{2FCE3F02-121E-D4CF-05D0-AB65DF9F3E16}"/>
              </a:ext>
            </a:extLst>
          </p:cNvPr>
          <p:cNvSpPr>
            <a:spLocks noChangeArrowheads="1"/>
          </p:cNvSpPr>
          <p:nvPr/>
        </p:nvSpPr>
        <p:spPr bwMode="auto">
          <a:xfrm rot="16200000">
            <a:off x="4972017" y="2211036"/>
            <a:ext cx="274320" cy="1404000"/>
          </a:xfrm>
          <a:prstGeom prst="downArrow">
            <a:avLst>
              <a:gd name="adj1" fmla="val 50000"/>
              <a:gd name="adj2" fmla="val 73885"/>
            </a:avLst>
          </a:prstGeom>
          <a:solidFill>
            <a:srgbClr val="0000FF"/>
          </a:solidFill>
          <a:ln w="12700"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22" name="TextBox 21">
            <a:extLst>
              <a:ext uri="{FF2B5EF4-FFF2-40B4-BE49-F238E27FC236}">
                <a16:creationId xmlns:a16="http://schemas.microsoft.com/office/drawing/2014/main" id="{05DAB5D9-3240-875B-261A-63D56323BD65}"/>
              </a:ext>
            </a:extLst>
          </p:cNvPr>
          <p:cNvSpPr txBox="1"/>
          <p:nvPr/>
        </p:nvSpPr>
        <p:spPr>
          <a:xfrm>
            <a:off x="4461857" y="2302073"/>
            <a:ext cx="1405376"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200" b="0" i="0" u="none" strike="noStrike" kern="1200" cap="none" spc="0" normalizeH="0" baseline="0" noProof="0" dirty="0">
                <a:ln>
                  <a:noFill/>
                </a:ln>
                <a:solidFill>
                  <a:srgbClr val="000000"/>
                </a:solidFill>
                <a:effectLst/>
                <a:uLnTx/>
                <a:uFillTx/>
                <a:latin typeface="Arial" pitchFamily="34" charset="0"/>
                <a:ea typeface="+mn-ea"/>
                <a:cs typeface="+mn-cs"/>
                <a:hlinkClick r:id="rId10"/>
              </a:rPr>
              <a:t>https://issemantic.net/rdf-visualizer</a:t>
            </a:r>
            <a:r>
              <a:rPr kumimoji="0" lang="fi-FI" sz="1200" b="0" i="0" u="none" strike="noStrike" kern="1200" cap="none" spc="0" normalizeH="0" baseline="0" noProof="0" dirty="0">
                <a:ln>
                  <a:noFill/>
                </a:ln>
                <a:solidFill>
                  <a:srgbClr val="000000"/>
                </a:solidFill>
                <a:effectLst/>
                <a:uLnTx/>
                <a:uFillTx/>
                <a:latin typeface="Arial" pitchFamily="34" charset="0"/>
                <a:ea typeface="+mn-ea"/>
                <a:cs typeface="+mn-cs"/>
              </a:rPr>
              <a:t> </a:t>
            </a:r>
          </a:p>
        </p:txBody>
      </p:sp>
    </p:spTree>
    <p:extLst>
      <p:ext uri="{BB962C8B-B14F-4D97-AF65-F5344CB8AC3E}">
        <p14:creationId xmlns:p14="http://schemas.microsoft.com/office/powerpoint/2010/main" val="395239180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3D4087-3D5B-7242-854D-EAC7D539AAC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2076061"/>
            <a:ext cx="9144000" cy="2705878"/>
          </a:xfrm>
          <a:prstGeom prst="rect">
            <a:avLst/>
          </a:prstGeom>
        </p:spPr>
      </p:pic>
      <p:sp>
        <p:nvSpPr>
          <p:cNvPr id="6" name="Title 1">
            <a:extLst>
              <a:ext uri="{FF2B5EF4-FFF2-40B4-BE49-F238E27FC236}">
                <a16:creationId xmlns:a16="http://schemas.microsoft.com/office/drawing/2014/main" id="{AF4D2E34-D3F2-EDC0-A681-3742188F67EC}"/>
              </a:ext>
            </a:extLst>
          </p:cNvPr>
          <p:cNvSpPr>
            <a:spLocks noGrp="1"/>
          </p:cNvSpPr>
          <p:nvPr>
            <p:ph type="title"/>
          </p:nvPr>
        </p:nvSpPr>
        <p:spPr>
          <a:xfrm>
            <a:off x="457200" y="-54547"/>
            <a:ext cx="8229600" cy="634082"/>
          </a:xfrm>
        </p:spPr>
        <p:txBody>
          <a:bodyPr/>
          <a:lstStyle/>
          <a:p>
            <a:r>
              <a:rPr lang="en-US" sz="3200" dirty="0"/>
              <a:t>… nicer visualization</a:t>
            </a:r>
            <a:endParaRPr lang="fi-FI" sz="3200" dirty="0"/>
          </a:p>
        </p:txBody>
      </p:sp>
      <p:sp>
        <p:nvSpPr>
          <p:cNvPr id="7" name="TextBox 6">
            <a:extLst>
              <a:ext uri="{FF2B5EF4-FFF2-40B4-BE49-F238E27FC236}">
                <a16:creationId xmlns:a16="http://schemas.microsoft.com/office/drawing/2014/main" id="{2F21621D-B10D-A651-509D-2934E73DA99F}"/>
              </a:ext>
            </a:extLst>
          </p:cNvPr>
          <p:cNvSpPr txBox="1"/>
          <p:nvPr/>
        </p:nvSpPr>
        <p:spPr>
          <a:xfrm>
            <a:off x="1979712" y="1242453"/>
            <a:ext cx="3744416"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https://www.ldf.fi/service/rdf-grapher</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 </a:t>
            </a:r>
            <a:endPar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2610145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547"/>
            <a:ext cx="8229600" cy="634082"/>
          </a:xfrm>
        </p:spPr>
        <p:txBody>
          <a:bodyPr/>
          <a:lstStyle/>
          <a:p>
            <a:r>
              <a:rPr lang="en-US" sz="3200" dirty="0"/>
              <a:t>N3 vs. TURTLE</a:t>
            </a:r>
            <a:endParaRPr lang="fi-FI" sz="3200" dirty="0"/>
          </a:p>
        </p:txBody>
      </p:sp>
      <p:pic>
        <p:nvPicPr>
          <p:cNvPr id="4" name="Picture 3"/>
          <p:cNvPicPr>
            <a:picLocks noChangeAspect="1"/>
          </p:cNvPicPr>
          <p:nvPr/>
        </p:nvPicPr>
        <p:blipFill>
          <a:blip r:embed="rId2"/>
          <a:stretch>
            <a:fillRect/>
          </a:stretch>
        </p:blipFill>
        <p:spPr>
          <a:xfrm>
            <a:off x="4355976" y="639127"/>
            <a:ext cx="3456384" cy="6074857"/>
          </a:xfrm>
          <a:prstGeom prst="rect">
            <a:avLst/>
          </a:prstGeom>
        </p:spPr>
      </p:pic>
      <p:sp>
        <p:nvSpPr>
          <p:cNvPr id="5" name="Rectangle 4"/>
          <p:cNvSpPr/>
          <p:nvPr/>
        </p:nvSpPr>
        <p:spPr>
          <a:xfrm>
            <a:off x="251520" y="1340768"/>
            <a:ext cx="3816424" cy="3108543"/>
          </a:xfrm>
          <a:prstGeom prst="rect">
            <a:avLst/>
          </a:prstGeom>
        </p:spPr>
        <p:txBody>
          <a:bodyPr wrap="square">
            <a:spAutoFit/>
          </a:bodyPr>
          <a:lstStyle/>
          <a:p>
            <a:r>
              <a:rPr lang="en-US" b="1" dirty="0">
                <a:solidFill>
                  <a:srgbClr val="202122"/>
                </a:solidFill>
              </a:rPr>
              <a:t>Notation3</a:t>
            </a:r>
            <a:r>
              <a:rPr lang="en-US" dirty="0">
                <a:solidFill>
                  <a:srgbClr val="202122"/>
                </a:solidFill>
              </a:rPr>
              <a:t>, or </a:t>
            </a:r>
            <a:r>
              <a:rPr lang="en-US" b="1" dirty="0">
                <a:solidFill>
                  <a:srgbClr val="202122"/>
                </a:solidFill>
              </a:rPr>
              <a:t>N3</a:t>
            </a:r>
            <a:r>
              <a:rPr lang="en-US" dirty="0">
                <a:solidFill>
                  <a:srgbClr val="202122"/>
                </a:solidFill>
              </a:rPr>
              <a:t> as it is more commonly known, is a shorthand non-</a:t>
            </a:r>
            <a:r>
              <a:rPr lang="en-US" dirty="0">
                <a:solidFill>
                  <a:srgbClr val="0645AD"/>
                </a:solidFill>
                <a:hlinkClick r:id="rId3" tooltip="XML"/>
              </a:rPr>
              <a:t>XML</a:t>
            </a:r>
            <a:r>
              <a:rPr lang="en-US" dirty="0">
                <a:solidFill>
                  <a:srgbClr val="202122"/>
                </a:solidFill>
              </a:rPr>
              <a:t> serialization of </a:t>
            </a:r>
            <a:r>
              <a:rPr lang="en-US" dirty="0">
                <a:solidFill>
                  <a:srgbClr val="0645AD"/>
                </a:solidFill>
                <a:hlinkClick r:id="rId4" tooltip="Resource Description Framework"/>
              </a:rPr>
              <a:t>Resource Description Framework</a:t>
            </a:r>
            <a:r>
              <a:rPr lang="en-US" dirty="0">
                <a:solidFill>
                  <a:srgbClr val="202122"/>
                </a:solidFill>
              </a:rPr>
              <a:t> models, designed with human-readability in mind: N3 is much more compact and readable than XML RDF notation. The format is being developed by </a:t>
            </a:r>
            <a:r>
              <a:rPr lang="en-US" dirty="0">
                <a:solidFill>
                  <a:srgbClr val="0645AD"/>
                </a:solidFill>
                <a:hlinkClick r:id="rId5" tooltip="Tim Berners-Lee"/>
              </a:rPr>
              <a:t>Tim Berners-Lee</a:t>
            </a:r>
            <a:r>
              <a:rPr lang="en-US" dirty="0">
                <a:solidFill>
                  <a:srgbClr val="202122"/>
                </a:solidFill>
              </a:rPr>
              <a:t> and others from the </a:t>
            </a:r>
            <a:r>
              <a:rPr lang="en-US" dirty="0">
                <a:solidFill>
                  <a:srgbClr val="0645AD"/>
                </a:solidFill>
                <a:hlinkClick r:id="rId6" tooltip="Semantic Web"/>
              </a:rPr>
              <a:t>Semantic Web</a:t>
            </a:r>
            <a:r>
              <a:rPr lang="en-US" dirty="0">
                <a:solidFill>
                  <a:srgbClr val="202122"/>
                </a:solidFill>
              </a:rPr>
              <a:t> community. A formalization of the logic underlying N3 was published by Berners-Lee and others in 2008.</a:t>
            </a:r>
          </a:p>
          <a:p>
            <a:r>
              <a:rPr lang="en-US" dirty="0">
                <a:solidFill>
                  <a:srgbClr val="202122"/>
                </a:solidFill>
              </a:rPr>
              <a:t>N3 has several features that go beyond a serialization for RDF models, such as support for RDF-based rules. </a:t>
            </a:r>
            <a:r>
              <a:rPr lang="en-US" dirty="0">
                <a:solidFill>
                  <a:srgbClr val="0645AD"/>
                </a:solidFill>
                <a:hlinkClick r:id="rId7" tooltip="Turtle (syntax)"/>
              </a:rPr>
              <a:t>Turtle</a:t>
            </a:r>
            <a:r>
              <a:rPr lang="en-US" dirty="0">
                <a:solidFill>
                  <a:srgbClr val="202122"/>
                </a:solidFill>
              </a:rPr>
              <a:t> is a simplified, RDF-only subset of N3.</a:t>
            </a:r>
          </a:p>
        </p:txBody>
      </p:sp>
      <p:sp>
        <p:nvSpPr>
          <p:cNvPr id="6" name="Rectangle 5"/>
          <p:cNvSpPr/>
          <p:nvPr/>
        </p:nvSpPr>
        <p:spPr>
          <a:xfrm>
            <a:off x="107504" y="4948934"/>
            <a:ext cx="3744416" cy="523220"/>
          </a:xfrm>
          <a:prstGeom prst="rect">
            <a:avLst/>
          </a:prstGeom>
        </p:spPr>
        <p:txBody>
          <a:bodyPr wrap="square">
            <a:spAutoFit/>
          </a:bodyPr>
          <a:lstStyle/>
          <a:p>
            <a:r>
              <a:rPr lang="fi-FI" dirty="0">
                <a:hlinkClick r:id="rId8"/>
              </a:rPr>
              <a:t>https://www.researchgate.net/publication/247484786_Semantic_Web_Tutorial_Using_N3</a:t>
            </a:r>
            <a:r>
              <a:rPr lang="fi-FI" dirty="0"/>
              <a:t> </a:t>
            </a:r>
          </a:p>
        </p:txBody>
      </p:sp>
    </p:spTree>
    <p:extLst>
      <p:ext uri="{BB962C8B-B14F-4D97-AF65-F5344CB8AC3E}">
        <p14:creationId xmlns:p14="http://schemas.microsoft.com/office/powerpoint/2010/main" val="17725699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ext Box 2"/>
          <p:cNvSpPr txBox="1">
            <a:spLocks noChangeArrowheads="1"/>
          </p:cNvSpPr>
          <p:nvPr/>
        </p:nvSpPr>
        <p:spPr bwMode="auto">
          <a:xfrm>
            <a:off x="304836" y="1447873"/>
            <a:ext cx="86805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1800" i="1">
                <a:latin typeface="Times New Roman" pitchFamily="18" charset="0"/>
                <a:ea typeface="PMingLiU" pitchFamily="18" charset="-120"/>
              </a:rPr>
              <a:t>Studer(98):</a:t>
            </a:r>
            <a:r>
              <a:rPr lang="en-US" altLang="zh-TW" sz="2400">
                <a:latin typeface="Times New Roman" pitchFamily="18" charset="0"/>
                <a:ea typeface="PMingLiU" pitchFamily="18" charset="-120"/>
              </a:rPr>
              <a:t> Formal, explicit specification of a shared conceptualization </a:t>
            </a:r>
          </a:p>
        </p:txBody>
      </p:sp>
      <p:grpSp>
        <p:nvGrpSpPr>
          <p:cNvPr id="2" name="Group 3"/>
          <p:cNvGrpSpPr>
            <a:grpSpLocks/>
          </p:cNvGrpSpPr>
          <p:nvPr/>
        </p:nvGrpSpPr>
        <p:grpSpPr bwMode="auto">
          <a:xfrm>
            <a:off x="1447837" y="1905075"/>
            <a:ext cx="1336675" cy="1592263"/>
            <a:chOff x="912" y="1200"/>
            <a:chExt cx="842" cy="1003"/>
          </a:xfrm>
        </p:grpSpPr>
        <p:sp>
          <p:nvSpPr>
            <p:cNvPr id="170001" name="Line 4"/>
            <p:cNvSpPr>
              <a:spLocks noChangeShapeType="1"/>
            </p:cNvSpPr>
            <p:nvPr/>
          </p:nvSpPr>
          <p:spPr bwMode="auto">
            <a:xfrm>
              <a:off x="1008" y="1200"/>
              <a:ext cx="57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0002" name="Text Box 5"/>
            <p:cNvSpPr txBox="1">
              <a:spLocks noChangeArrowheads="1"/>
            </p:cNvSpPr>
            <p:nvPr/>
          </p:nvSpPr>
          <p:spPr bwMode="auto">
            <a:xfrm>
              <a:off x="912" y="1680"/>
              <a:ext cx="84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2400">
                  <a:latin typeface="Times New Roman" pitchFamily="18" charset="0"/>
                  <a:ea typeface="PMingLiU" pitchFamily="18" charset="-120"/>
                </a:rPr>
                <a:t>Machine </a:t>
              </a:r>
            </a:p>
            <a:p>
              <a:pPr>
                <a:spcBef>
                  <a:spcPct val="0"/>
                </a:spcBef>
                <a:buFontTx/>
                <a:buNone/>
              </a:pPr>
              <a:r>
                <a:rPr lang="en-US" altLang="zh-TW" sz="2400">
                  <a:latin typeface="Times New Roman" pitchFamily="18" charset="0"/>
                  <a:ea typeface="PMingLiU" pitchFamily="18" charset="-120"/>
                </a:rPr>
                <a:t>readable</a:t>
              </a:r>
            </a:p>
          </p:txBody>
        </p:sp>
        <p:sp>
          <p:nvSpPr>
            <p:cNvPr id="170003" name="Line 6"/>
            <p:cNvSpPr>
              <a:spLocks noChangeShapeType="1"/>
            </p:cNvSpPr>
            <p:nvPr/>
          </p:nvSpPr>
          <p:spPr bwMode="auto">
            <a:xfrm flipH="1">
              <a:off x="1296" y="1200"/>
              <a:ext cx="0"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7"/>
          <p:cNvGrpSpPr>
            <a:grpSpLocks/>
          </p:cNvGrpSpPr>
          <p:nvPr/>
        </p:nvGrpSpPr>
        <p:grpSpPr bwMode="auto">
          <a:xfrm>
            <a:off x="2362200" y="1905000"/>
            <a:ext cx="2819400" cy="3333750"/>
            <a:chOff x="1488" y="1200"/>
            <a:chExt cx="1776" cy="2100"/>
          </a:xfrm>
        </p:grpSpPr>
        <p:sp>
          <p:nvSpPr>
            <p:cNvPr id="169998" name="Line 8"/>
            <p:cNvSpPr>
              <a:spLocks noChangeShapeType="1"/>
            </p:cNvSpPr>
            <p:nvPr/>
          </p:nvSpPr>
          <p:spPr bwMode="auto">
            <a:xfrm>
              <a:off x="1680" y="1200"/>
              <a:ext cx="15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9999" name="Line 9"/>
            <p:cNvSpPr>
              <a:spLocks noChangeShapeType="1"/>
            </p:cNvSpPr>
            <p:nvPr/>
          </p:nvSpPr>
          <p:spPr bwMode="auto">
            <a:xfrm flipH="1">
              <a:off x="2304" y="1200"/>
              <a:ext cx="0" cy="129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0000" name="Text Box 10"/>
            <p:cNvSpPr txBox="1">
              <a:spLocks noChangeArrowheads="1"/>
            </p:cNvSpPr>
            <p:nvPr/>
          </p:nvSpPr>
          <p:spPr bwMode="auto">
            <a:xfrm>
              <a:off x="1488" y="2544"/>
              <a:ext cx="176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2400">
                  <a:latin typeface="Times New Roman" pitchFamily="18" charset="0"/>
                  <a:ea typeface="PMingLiU" pitchFamily="18" charset="-120"/>
                </a:rPr>
                <a:t>Concepts, properties,</a:t>
              </a:r>
            </a:p>
            <a:p>
              <a:pPr>
                <a:spcBef>
                  <a:spcPct val="0"/>
                </a:spcBef>
                <a:buFontTx/>
                <a:buNone/>
              </a:pPr>
              <a:r>
                <a:rPr lang="en-US" altLang="zh-TW" sz="2400">
                  <a:latin typeface="Times New Roman" pitchFamily="18" charset="0"/>
                  <a:ea typeface="PMingLiU" pitchFamily="18" charset="-120"/>
                </a:rPr>
                <a:t>functions, axioms</a:t>
              </a:r>
            </a:p>
            <a:p>
              <a:pPr>
                <a:spcBef>
                  <a:spcPct val="0"/>
                </a:spcBef>
                <a:buFontTx/>
                <a:buNone/>
              </a:pPr>
              <a:r>
                <a:rPr lang="en-US" altLang="zh-TW" sz="2400">
                  <a:latin typeface="Times New Roman" pitchFamily="18" charset="0"/>
                  <a:ea typeface="PMingLiU" pitchFamily="18" charset="-120"/>
                </a:rPr>
                <a:t>are explicitly defined</a:t>
              </a:r>
            </a:p>
          </p:txBody>
        </p:sp>
      </p:grpSp>
      <p:grpSp>
        <p:nvGrpSpPr>
          <p:cNvPr id="4" name="Group 11"/>
          <p:cNvGrpSpPr>
            <a:grpSpLocks/>
          </p:cNvGrpSpPr>
          <p:nvPr/>
        </p:nvGrpSpPr>
        <p:grpSpPr bwMode="auto">
          <a:xfrm>
            <a:off x="5333947" y="1905075"/>
            <a:ext cx="1603376" cy="1592263"/>
            <a:chOff x="3360" y="1200"/>
            <a:chExt cx="1010" cy="1003"/>
          </a:xfrm>
        </p:grpSpPr>
        <p:sp>
          <p:nvSpPr>
            <p:cNvPr id="169995" name="Line 12"/>
            <p:cNvSpPr>
              <a:spLocks noChangeShapeType="1"/>
            </p:cNvSpPr>
            <p:nvPr/>
          </p:nvSpPr>
          <p:spPr bwMode="auto">
            <a:xfrm>
              <a:off x="3648" y="1200"/>
              <a:ext cx="52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9996" name="Line 13"/>
            <p:cNvSpPr>
              <a:spLocks noChangeShapeType="1"/>
            </p:cNvSpPr>
            <p:nvPr/>
          </p:nvSpPr>
          <p:spPr bwMode="auto">
            <a:xfrm flipH="1">
              <a:off x="3888" y="1200"/>
              <a:ext cx="0" cy="43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9997" name="Text Box 14"/>
            <p:cNvSpPr txBox="1">
              <a:spLocks noChangeArrowheads="1"/>
            </p:cNvSpPr>
            <p:nvPr/>
          </p:nvSpPr>
          <p:spPr bwMode="auto">
            <a:xfrm>
              <a:off x="3360" y="1680"/>
              <a:ext cx="1010"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2400">
                  <a:latin typeface="Times New Roman" pitchFamily="18" charset="0"/>
                  <a:ea typeface="PMingLiU" pitchFamily="18" charset="-120"/>
                </a:rPr>
                <a:t>Consensual</a:t>
              </a:r>
            </a:p>
            <a:p>
              <a:pPr>
                <a:spcBef>
                  <a:spcPct val="0"/>
                </a:spcBef>
                <a:buFontTx/>
                <a:buNone/>
              </a:pPr>
              <a:r>
                <a:rPr lang="en-US" altLang="zh-TW" sz="2400">
                  <a:latin typeface="Times New Roman" pitchFamily="18" charset="0"/>
                  <a:ea typeface="PMingLiU" pitchFamily="18" charset="-120"/>
                </a:rPr>
                <a:t>knowledge</a:t>
              </a:r>
            </a:p>
          </p:txBody>
        </p:sp>
      </p:grpSp>
      <p:grpSp>
        <p:nvGrpSpPr>
          <p:cNvPr id="5" name="Group 15"/>
          <p:cNvGrpSpPr>
            <a:grpSpLocks/>
          </p:cNvGrpSpPr>
          <p:nvPr/>
        </p:nvGrpSpPr>
        <p:grpSpPr bwMode="auto">
          <a:xfrm>
            <a:off x="6685000" y="1905074"/>
            <a:ext cx="2481262" cy="2963863"/>
            <a:chOff x="4211" y="1200"/>
            <a:chExt cx="1563" cy="1867"/>
          </a:xfrm>
        </p:grpSpPr>
        <p:sp>
          <p:nvSpPr>
            <p:cNvPr id="169992" name="Line 16"/>
            <p:cNvSpPr>
              <a:spLocks noChangeShapeType="1"/>
            </p:cNvSpPr>
            <p:nvPr/>
          </p:nvSpPr>
          <p:spPr bwMode="auto">
            <a:xfrm>
              <a:off x="4272" y="1200"/>
              <a:ext cx="124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9993" name="Line 17"/>
            <p:cNvSpPr>
              <a:spLocks noChangeShapeType="1"/>
            </p:cNvSpPr>
            <p:nvPr/>
          </p:nvSpPr>
          <p:spPr bwMode="auto">
            <a:xfrm flipH="1">
              <a:off x="4848" y="1200"/>
              <a:ext cx="0" cy="12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9994" name="Text Box 18"/>
            <p:cNvSpPr txBox="1">
              <a:spLocks noChangeArrowheads="1"/>
            </p:cNvSpPr>
            <p:nvPr/>
          </p:nvSpPr>
          <p:spPr bwMode="auto">
            <a:xfrm>
              <a:off x="4211" y="2544"/>
              <a:ext cx="156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2400">
                  <a:latin typeface="Times New Roman" pitchFamily="18" charset="0"/>
                  <a:ea typeface="PMingLiU" pitchFamily="18" charset="-120"/>
                </a:rPr>
                <a:t>Abstract model of </a:t>
              </a:r>
            </a:p>
            <a:p>
              <a:pPr>
                <a:spcBef>
                  <a:spcPct val="0"/>
                </a:spcBef>
                <a:buFontTx/>
                <a:buNone/>
              </a:pPr>
              <a:r>
                <a:rPr lang="en-US" altLang="zh-TW" sz="2400">
                  <a:latin typeface="Times New Roman" pitchFamily="18" charset="0"/>
                  <a:ea typeface="PMingLiU" pitchFamily="18" charset="-120"/>
                </a:rPr>
                <a:t>some domain</a:t>
              </a:r>
            </a:p>
          </p:txBody>
        </p:sp>
      </p:grpSp>
      <p:sp>
        <p:nvSpPr>
          <p:cNvPr id="169991" name="Text Box 19"/>
          <p:cNvSpPr txBox="1">
            <a:spLocks noChangeArrowheads="1"/>
          </p:cNvSpPr>
          <p:nvPr/>
        </p:nvSpPr>
        <p:spPr bwMode="auto">
          <a:xfrm>
            <a:off x="2714625" y="-36513"/>
            <a:ext cx="44935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3600">
                <a:ea typeface="PMingLiU" pitchFamily="18" charset="-120"/>
                <a:cs typeface="Arial" pitchFamily="34" charset="0"/>
              </a:rPr>
              <a:t>What is an ontology?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90" y="1762125"/>
            <a:ext cx="6108700" cy="497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1011" name="Text Box 19"/>
          <p:cNvSpPr txBox="1">
            <a:spLocks noChangeArrowheads="1"/>
          </p:cNvSpPr>
          <p:nvPr/>
        </p:nvSpPr>
        <p:spPr bwMode="auto">
          <a:xfrm>
            <a:off x="1725478" y="-28575"/>
            <a:ext cx="672491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zh-TW" sz="3600">
                <a:ea typeface="PMingLiU" pitchFamily="18" charset="-120"/>
                <a:cs typeface="Arial" pitchFamily="34" charset="0"/>
              </a:rPr>
              <a:t>Simplest possible interpretation:</a:t>
            </a:r>
          </a:p>
          <a:p>
            <a:pPr algn="ctr">
              <a:spcBef>
                <a:spcPct val="0"/>
              </a:spcBef>
              <a:buFontTx/>
              <a:buNone/>
            </a:pPr>
            <a:r>
              <a:rPr lang="en-US" altLang="zh-TW" sz="3600">
                <a:ea typeface="PMingLiU" pitchFamily="18" charset="-120"/>
                <a:cs typeface="Arial" pitchFamily="34" charset="0"/>
              </a:rPr>
              <a:t>ontology is just an empty</a:t>
            </a:r>
          </a:p>
          <a:p>
            <a:pPr algn="ctr">
              <a:spcBef>
                <a:spcPct val="0"/>
              </a:spcBef>
              <a:buFontTx/>
              <a:buNone/>
            </a:pPr>
            <a:r>
              <a:rPr lang="en-US" altLang="zh-TW" sz="3600">
                <a:ea typeface="PMingLiU" pitchFamily="18" charset="-120"/>
                <a:cs typeface="Arial" pitchFamily="34" charset="0"/>
              </a:rPr>
              <a:t>questionnaire form</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0"/>
              </a:spcBef>
              <a:spcAft>
                <a:spcPct val="0"/>
              </a:spcAft>
              <a:buClrTx/>
              <a:buSzTx/>
              <a:buFontTx/>
              <a:buNone/>
            </a:pPr>
            <a:r>
              <a:rPr lang="en-US" altLang="en-US" sz="1400">
                <a:solidFill>
                  <a:srgbClr val="000000"/>
                </a:solidFill>
              </a:rPr>
              <a:t> </a:t>
            </a:r>
            <a:fld id="{C322D382-A26B-4C55-BC8E-0D1F882AA9CF}" type="slidenum">
              <a:rPr lang="en-US" altLang="en-US" sz="1400" smtClean="0">
                <a:solidFill>
                  <a:srgbClr val="000000"/>
                </a:solidFill>
              </a:rPr>
              <a:pPr eaLnBrk="1" hangingPunct="1">
                <a:spcBef>
                  <a:spcPct val="0"/>
                </a:spcBef>
                <a:spcAft>
                  <a:spcPct val="0"/>
                </a:spcAft>
                <a:buClrTx/>
                <a:buSzTx/>
                <a:buFontTx/>
                <a:buNone/>
              </a:pPr>
              <a:t>112</a:t>
            </a:fld>
            <a:endParaRPr lang="en-US" altLang="en-US" sz="1400">
              <a:solidFill>
                <a:srgbClr val="000000"/>
              </a:solidFill>
            </a:endParaRPr>
          </a:p>
        </p:txBody>
      </p:sp>
      <p:sp>
        <p:nvSpPr>
          <p:cNvPr id="172035" name="Rectangle 2"/>
          <p:cNvSpPr>
            <a:spLocks noGrp="1" noChangeArrowheads="1"/>
          </p:cNvSpPr>
          <p:nvPr>
            <p:ph type="title"/>
          </p:nvPr>
        </p:nvSpPr>
        <p:spPr>
          <a:xfrm>
            <a:off x="1006476" y="774700"/>
            <a:ext cx="7556500" cy="685800"/>
          </a:xfrm>
        </p:spPr>
        <p:txBody>
          <a:bodyPr/>
          <a:lstStyle/>
          <a:p>
            <a:pPr eaLnBrk="1" hangingPunct="1"/>
            <a:r>
              <a:rPr lang="en-US" altLang="en-US"/>
              <a:t>What is an Ontology?</a:t>
            </a:r>
          </a:p>
        </p:txBody>
      </p:sp>
      <p:sp>
        <p:nvSpPr>
          <p:cNvPr id="172036" name="Rectangle 3"/>
          <p:cNvSpPr>
            <a:spLocks noGrp="1" noChangeArrowheads="1"/>
          </p:cNvSpPr>
          <p:nvPr>
            <p:ph type="body" idx="1"/>
          </p:nvPr>
        </p:nvSpPr>
        <p:spPr/>
        <p:txBody>
          <a:bodyPr/>
          <a:lstStyle/>
          <a:p>
            <a:pPr eaLnBrk="1" hangingPunct="1">
              <a:buFontTx/>
              <a:buNone/>
            </a:pPr>
            <a:r>
              <a:rPr lang="en-US" altLang="en-US">
                <a:solidFill>
                  <a:srgbClr val="000066"/>
                </a:solidFill>
              </a:rPr>
              <a:t>A model of (some aspect of) the world</a:t>
            </a:r>
          </a:p>
          <a:p>
            <a:pPr eaLnBrk="1" hangingPunct="1"/>
            <a:r>
              <a:rPr lang="en-US" altLang="en-US">
                <a:solidFill>
                  <a:srgbClr val="000066"/>
                </a:solidFill>
              </a:rPr>
              <a:t>Introduces </a:t>
            </a:r>
            <a:r>
              <a:rPr lang="en-US" altLang="en-US" b="1">
                <a:solidFill>
                  <a:schemeClr val="accent2"/>
                </a:solidFill>
              </a:rPr>
              <a:t>vocabulary</a:t>
            </a:r>
            <a:r>
              <a:rPr lang="en-US" altLang="en-US">
                <a:solidFill>
                  <a:srgbClr val="000066"/>
                </a:solidFill>
              </a:rPr>
              <a:t> </a:t>
            </a:r>
            <a:br>
              <a:rPr lang="en-US" altLang="en-US">
                <a:solidFill>
                  <a:srgbClr val="000066"/>
                </a:solidFill>
              </a:rPr>
            </a:br>
            <a:r>
              <a:rPr lang="en-US" altLang="en-US">
                <a:solidFill>
                  <a:srgbClr val="000066"/>
                </a:solidFill>
              </a:rPr>
              <a:t>relevant to domain, e.g.:</a:t>
            </a:r>
          </a:p>
          <a:p>
            <a:pPr lvl="1" eaLnBrk="1" hangingPunct="1"/>
            <a:r>
              <a:rPr lang="en-US" altLang="en-US">
                <a:solidFill>
                  <a:srgbClr val="000066"/>
                </a:solidFill>
              </a:rPr>
              <a:t>Anatomy</a:t>
            </a:r>
          </a:p>
          <a:p>
            <a:pPr lvl="1" eaLnBrk="1" hangingPunct="1"/>
            <a:endParaRPr lang="en-US" altLang="en-US">
              <a:solidFill>
                <a:srgbClr val="000066"/>
              </a:solidFill>
            </a:endParaRPr>
          </a:p>
          <a:p>
            <a:pPr lvl="1" eaLnBrk="1" hangingPunct="1"/>
            <a:endParaRPr lang="en-US" altLang="en-US">
              <a:solidFill>
                <a:srgbClr val="000066"/>
              </a:solidFill>
            </a:endParaRPr>
          </a:p>
          <a:p>
            <a:pPr lvl="1" eaLnBrk="1" hangingPunct="1"/>
            <a:endParaRPr lang="en-US" altLang="en-US">
              <a:solidFill>
                <a:srgbClr val="000066"/>
              </a:solidFill>
            </a:endParaRPr>
          </a:p>
          <a:p>
            <a:pPr lvl="1" eaLnBrk="1" hangingPunct="1"/>
            <a:endParaRPr lang="en-US" altLang="en-US">
              <a:solidFill>
                <a:srgbClr val="000066"/>
              </a:solidFill>
            </a:endParaRPr>
          </a:p>
        </p:txBody>
      </p:sp>
      <p:pic>
        <p:nvPicPr>
          <p:cNvPr id="172037" name="Picture 4" descr="human_anato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875" y="2266950"/>
            <a:ext cx="3779838"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38" name="Text Box 5"/>
          <p:cNvSpPr txBox="1">
            <a:spLocks noChangeArrowheads="1"/>
          </p:cNvSpPr>
          <p:nvPr/>
        </p:nvSpPr>
        <p:spPr bwMode="auto">
          <a:xfrm>
            <a:off x="6097588" y="549349"/>
            <a:ext cx="2952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algn="ctr">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50000"/>
              </a:spcBef>
              <a:spcAft>
                <a:spcPct val="0"/>
              </a:spcAft>
              <a:buClrTx/>
              <a:buSzTx/>
              <a:buFontTx/>
              <a:buNone/>
            </a:pPr>
            <a:r>
              <a:rPr lang="en-GB" altLang="en-US" sz="1600" b="1">
                <a:solidFill>
                  <a:srgbClr val="000000"/>
                </a:solidFill>
              </a:rPr>
              <a:t>From: </a:t>
            </a:r>
            <a:r>
              <a:rPr lang="en-GB" altLang="en-US" sz="1600" b="1">
                <a:solidFill>
                  <a:srgbClr val="0033CC"/>
                </a:solidFill>
              </a:rPr>
              <a:t>Ian Horrocks</a:t>
            </a:r>
            <a:r>
              <a:rPr lang="en-GB" altLang="en-US" sz="1600" b="1">
                <a:solidFill>
                  <a:srgbClr val="000000"/>
                </a:solidFill>
              </a:rPr>
              <a:t> “OWL 2: The Next Generation”</a:t>
            </a:r>
            <a:endParaRPr lang="en-US" altLang="en-US" sz="1600" b="1">
              <a:solidFill>
                <a:srgbClr val="000000"/>
              </a:solidFill>
            </a:endParaRPr>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0"/>
              </a:spcBef>
              <a:spcAft>
                <a:spcPct val="0"/>
              </a:spcAft>
              <a:buClrTx/>
              <a:buSzTx/>
              <a:buFontTx/>
              <a:buNone/>
            </a:pPr>
            <a:r>
              <a:rPr lang="en-US" altLang="en-US" sz="1400">
                <a:solidFill>
                  <a:srgbClr val="000000"/>
                </a:solidFill>
              </a:rPr>
              <a:t> </a:t>
            </a:r>
            <a:fld id="{0BB8F8E0-5F37-43D0-A5BC-E65680B3B994}" type="slidenum">
              <a:rPr lang="en-US" altLang="en-US" sz="1400" smtClean="0">
                <a:solidFill>
                  <a:srgbClr val="000000"/>
                </a:solidFill>
              </a:rPr>
              <a:pPr eaLnBrk="1" hangingPunct="1">
                <a:spcBef>
                  <a:spcPct val="0"/>
                </a:spcBef>
                <a:spcAft>
                  <a:spcPct val="0"/>
                </a:spcAft>
                <a:buClrTx/>
                <a:buSzTx/>
                <a:buFontTx/>
                <a:buNone/>
              </a:pPr>
              <a:t>113</a:t>
            </a:fld>
            <a:endParaRPr lang="en-US" altLang="en-US" sz="1400">
              <a:solidFill>
                <a:srgbClr val="000000"/>
              </a:solidFill>
            </a:endParaRPr>
          </a:p>
        </p:txBody>
      </p:sp>
      <p:sp>
        <p:nvSpPr>
          <p:cNvPr id="173059" name="Rectangle 2"/>
          <p:cNvSpPr>
            <a:spLocks noGrp="1" noChangeArrowheads="1"/>
          </p:cNvSpPr>
          <p:nvPr>
            <p:ph type="title"/>
          </p:nvPr>
        </p:nvSpPr>
        <p:spPr>
          <a:xfrm>
            <a:off x="1006476" y="774700"/>
            <a:ext cx="7556500" cy="685800"/>
          </a:xfrm>
        </p:spPr>
        <p:txBody>
          <a:bodyPr/>
          <a:lstStyle/>
          <a:p>
            <a:pPr eaLnBrk="1" hangingPunct="1"/>
            <a:r>
              <a:rPr lang="en-US" altLang="en-US"/>
              <a:t>What is an Ontology?</a:t>
            </a:r>
          </a:p>
        </p:txBody>
      </p:sp>
      <p:sp>
        <p:nvSpPr>
          <p:cNvPr id="173060" name="Rectangle 3"/>
          <p:cNvSpPr>
            <a:spLocks noGrp="1" noChangeArrowheads="1"/>
          </p:cNvSpPr>
          <p:nvPr>
            <p:ph type="body" idx="1"/>
          </p:nvPr>
        </p:nvSpPr>
        <p:spPr/>
        <p:txBody>
          <a:bodyPr/>
          <a:lstStyle/>
          <a:p>
            <a:pPr eaLnBrk="1" hangingPunct="1">
              <a:buFontTx/>
              <a:buNone/>
            </a:pPr>
            <a:r>
              <a:rPr lang="en-US" altLang="en-US">
                <a:solidFill>
                  <a:srgbClr val="000066"/>
                </a:solidFill>
              </a:rPr>
              <a:t>A model of (some aspect of) the world</a:t>
            </a:r>
          </a:p>
          <a:p>
            <a:pPr eaLnBrk="1" hangingPunct="1"/>
            <a:r>
              <a:rPr lang="en-US" altLang="en-US">
                <a:solidFill>
                  <a:srgbClr val="000066"/>
                </a:solidFill>
              </a:rPr>
              <a:t>Introduces </a:t>
            </a:r>
            <a:r>
              <a:rPr lang="en-US" altLang="en-US" b="1">
                <a:solidFill>
                  <a:schemeClr val="accent2"/>
                </a:solidFill>
              </a:rPr>
              <a:t>vocabulary</a:t>
            </a:r>
            <a:r>
              <a:rPr lang="en-US" altLang="en-US">
                <a:solidFill>
                  <a:srgbClr val="000066"/>
                </a:solidFill>
              </a:rPr>
              <a:t> </a:t>
            </a:r>
            <a:br>
              <a:rPr lang="en-US" altLang="en-US">
                <a:solidFill>
                  <a:srgbClr val="000066"/>
                </a:solidFill>
              </a:rPr>
            </a:br>
            <a:r>
              <a:rPr lang="en-US" altLang="en-US">
                <a:solidFill>
                  <a:srgbClr val="000066"/>
                </a:solidFill>
              </a:rPr>
              <a:t>relevant to domain</a:t>
            </a:r>
          </a:p>
          <a:p>
            <a:pPr eaLnBrk="1" hangingPunct="1"/>
            <a:r>
              <a:rPr lang="en-US" altLang="en-US">
                <a:solidFill>
                  <a:srgbClr val="000066"/>
                </a:solidFill>
              </a:rPr>
              <a:t>Specifies </a:t>
            </a:r>
            <a:r>
              <a:rPr lang="en-US" altLang="en-US" b="1">
                <a:solidFill>
                  <a:srgbClr val="333399"/>
                </a:solidFill>
              </a:rPr>
              <a:t>meaning</a:t>
            </a:r>
            <a:r>
              <a:rPr lang="en-US" altLang="en-US">
                <a:solidFill>
                  <a:srgbClr val="000066"/>
                </a:solidFill>
              </a:rPr>
              <a:t> of terms</a:t>
            </a:r>
          </a:p>
          <a:p>
            <a:pPr lvl="1" eaLnBrk="1" hangingPunct="1">
              <a:buFontTx/>
              <a:buNone/>
            </a:pPr>
            <a:r>
              <a:rPr lang="en-US" altLang="en-US">
                <a:solidFill>
                  <a:srgbClr val="0000FF"/>
                </a:solidFill>
              </a:rPr>
              <a:t>	Heart</a:t>
            </a:r>
            <a:r>
              <a:rPr lang="en-US" altLang="en-US">
                <a:solidFill>
                  <a:srgbClr val="000066"/>
                </a:solidFill>
              </a:rPr>
              <a:t> </a:t>
            </a:r>
            <a:r>
              <a:rPr lang="en-US" altLang="en-US">
                <a:solidFill>
                  <a:srgbClr val="FF0000"/>
                </a:solidFill>
              </a:rPr>
              <a:t>is a</a:t>
            </a:r>
            <a:r>
              <a:rPr lang="en-US" altLang="en-US">
                <a:solidFill>
                  <a:srgbClr val="000066"/>
                </a:solidFill>
              </a:rPr>
              <a:t> </a:t>
            </a:r>
            <a:r>
              <a:rPr lang="en-US" altLang="en-US">
                <a:solidFill>
                  <a:srgbClr val="0000FF"/>
                </a:solidFill>
              </a:rPr>
              <a:t>muscular organ</a:t>
            </a:r>
            <a:r>
              <a:rPr lang="en-US" altLang="en-US">
                <a:solidFill>
                  <a:srgbClr val="000066"/>
                </a:solidFill>
              </a:rPr>
              <a:t> that</a:t>
            </a:r>
            <a:br>
              <a:rPr lang="en-US" altLang="en-US">
                <a:solidFill>
                  <a:srgbClr val="000066"/>
                </a:solidFill>
              </a:rPr>
            </a:br>
            <a:r>
              <a:rPr lang="en-US" altLang="en-US">
                <a:solidFill>
                  <a:srgbClr val="FF00FF"/>
                </a:solidFill>
              </a:rPr>
              <a:t>is part of</a:t>
            </a:r>
            <a:r>
              <a:rPr lang="en-US" altLang="en-US">
                <a:solidFill>
                  <a:srgbClr val="000066"/>
                </a:solidFill>
              </a:rPr>
              <a:t> the </a:t>
            </a:r>
            <a:r>
              <a:rPr lang="en-US" altLang="en-US">
                <a:solidFill>
                  <a:srgbClr val="0000FF"/>
                </a:solidFill>
              </a:rPr>
              <a:t>circulatory system</a:t>
            </a:r>
            <a:endParaRPr lang="en-US" altLang="en-US">
              <a:solidFill>
                <a:srgbClr val="0033CC"/>
              </a:solidFill>
            </a:endParaRPr>
          </a:p>
          <a:p>
            <a:pPr eaLnBrk="1" hangingPunct="1"/>
            <a:endParaRPr lang="en-US" altLang="en-US">
              <a:solidFill>
                <a:srgbClr val="000066"/>
              </a:solidFill>
            </a:endParaRPr>
          </a:p>
        </p:txBody>
      </p:sp>
      <p:pic>
        <p:nvPicPr>
          <p:cNvPr id="173061" name="Picture 4" descr="heart-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938" y="2362202"/>
            <a:ext cx="3141662" cy="287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2" name="Text Box 5"/>
          <p:cNvSpPr txBox="1">
            <a:spLocks noChangeArrowheads="1"/>
          </p:cNvSpPr>
          <p:nvPr/>
        </p:nvSpPr>
        <p:spPr bwMode="auto">
          <a:xfrm>
            <a:off x="6097588" y="549349"/>
            <a:ext cx="2952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algn="ctr">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50000"/>
              </a:spcBef>
              <a:spcAft>
                <a:spcPct val="0"/>
              </a:spcAft>
              <a:buClrTx/>
              <a:buSzTx/>
              <a:buFontTx/>
              <a:buNone/>
            </a:pPr>
            <a:r>
              <a:rPr lang="en-GB" altLang="en-US" sz="1600" b="1">
                <a:solidFill>
                  <a:srgbClr val="000000"/>
                </a:solidFill>
              </a:rPr>
              <a:t>From: </a:t>
            </a:r>
            <a:r>
              <a:rPr lang="en-GB" altLang="en-US" sz="1600" b="1">
                <a:solidFill>
                  <a:srgbClr val="0033CC"/>
                </a:solidFill>
              </a:rPr>
              <a:t>Ian Horrocks</a:t>
            </a:r>
            <a:r>
              <a:rPr lang="en-GB" altLang="en-US" sz="1600" b="1">
                <a:solidFill>
                  <a:srgbClr val="000000"/>
                </a:solidFill>
              </a:rPr>
              <a:t> “OWL 2: The Next Generation”</a:t>
            </a:r>
            <a:endParaRPr lang="en-US" altLang="en-US" sz="1600" b="1">
              <a:solidFill>
                <a:srgbClr val="000000"/>
              </a:solidFill>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0"/>
              </a:spcBef>
              <a:spcAft>
                <a:spcPct val="0"/>
              </a:spcAft>
              <a:buClrTx/>
              <a:buSzTx/>
              <a:buFontTx/>
              <a:buNone/>
            </a:pPr>
            <a:r>
              <a:rPr lang="en-US" altLang="en-US" sz="1400">
                <a:solidFill>
                  <a:srgbClr val="000000"/>
                </a:solidFill>
              </a:rPr>
              <a:t> </a:t>
            </a:r>
            <a:fld id="{57B95683-E2ED-454F-A34D-1742E7049BED}" type="slidenum">
              <a:rPr lang="en-US" altLang="en-US" sz="1400" smtClean="0">
                <a:solidFill>
                  <a:srgbClr val="000000"/>
                </a:solidFill>
              </a:rPr>
              <a:pPr eaLnBrk="1" hangingPunct="1">
                <a:spcBef>
                  <a:spcPct val="0"/>
                </a:spcBef>
                <a:spcAft>
                  <a:spcPct val="0"/>
                </a:spcAft>
                <a:buClrTx/>
                <a:buSzTx/>
                <a:buFontTx/>
                <a:buNone/>
              </a:pPr>
              <a:t>114</a:t>
            </a:fld>
            <a:endParaRPr lang="en-US" altLang="en-US" sz="1400">
              <a:solidFill>
                <a:srgbClr val="000000"/>
              </a:solidFill>
            </a:endParaRPr>
          </a:p>
        </p:txBody>
      </p:sp>
      <p:sp>
        <p:nvSpPr>
          <p:cNvPr id="174083" name="Rectangle 2"/>
          <p:cNvSpPr>
            <a:spLocks noGrp="1" noChangeArrowheads="1"/>
          </p:cNvSpPr>
          <p:nvPr>
            <p:ph type="title"/>
          </p:nvPr>
        </p:nvSpPr>
        <p:spPr>
          <a:xfrm>
            <a:off x="1006476" y="774700"/>
            <a:ext cx="7556500" cy="685800"/>
          </a:xfrm>
        </p:spPr>
        <p:txBody>
          <a:bodyPr/>
          <a:lstStyle/>
          <a:p>
            <a:pPr eaLnBrk="1" hangingPunct="1"/>
            <a:r>
              <a:rPr lang="en-US" altLang="en-US"/>
              <a:t>What is an Ontology?</a:t>
            </a:r>
          </a:p>
        </p:txBody>
      </p:sp>
      <p:sp>
        <p:nvSpPr>
          <p:cNvPr id="174084" name="Rectangle 3"/>
          <p:cNvSpPr>
            <a:spLocks noGrp="1" noChangeArrowheads="1"/>
          </p:cNvSpPr>
          <p:nvPr>
            <p:ph type="body" idx="1"/>
          </p:nvPr>
        </p:nvSpPr>
        <p:spPr/>
        <p:txBody>
          <a:bodyPr/>
          <a:lstStyle/>
          <a:p>
            <a:pPr eaLnBrk="1" hangingPunct="1">
              <a:buFontTx/>
              <a:buNone/>
            </a:pPr>
            <a:r>
              <a:rPr lang="en-US" altLang="en-US">
                <a:solidFill>
                  <a:srgbClr val="000D63"/>
                </a:solidFill>
              </a:rPr>
              <a:t>A model of (some aspect of) the world</a:t>
            </a:r>
            <a:endParaRPr lang="en-US" altLang="en-US">
              <a:solidFill>
                <a:srgbClr val="000066"/>
              </a:solidFill>
            </a:endParaRPr>
          </a:p>
          <a:p>
            <a:pPr eaLnBrk="1" hangingPunct="1"/>
            <a:r>
              <a:rPr lang="en-US" altLang="en-US">
                <a:solidFill>
                  <a:srgbClr val="000066"/>
                </a:solidFill>
              </a:rPr>
              <a:t>Introduces </a:t>
            </a:r>
            <a:r>
              <a:rPr lang="en-US" altLang="en-US" b="1">
                <a:solidFill>
                  <a:schemeClr val="accent2"/>
                </a:solidFill>
              </a:rPr>
              <a:t>vocabulary</a:t>
            </a:r>
            <a:r>
              <a:rPr lang="en-US" altLang="en-US">
                <a:solidFill>
                  <a:srgbClr val="000066"/>
                </a:solidFill>
              </a:rPr>
              <a:t> </a:t>
            </a:r>
            <a:br>
              <a:rPr lang="en-US" altLang="en-US">
                <a:solidFill>
                  <a:srgbClr val="000066"/>
                </a:solidFill>
              </a:rPr>
            </a:br>
            <a:r>
              <a:rPr lang="en-US" altLang="en-US">
                <a:solidFill>
                  <a:srgbClr val="000066"/>
                </a:solidFill>
              </a:rPr>
              <a:t>relevant to domain</a:t>
            </a:r>
          </a:p>
          <a:p>
            <a:pPr eaLnBrk="1" hangingPunct="1"/>
            <a:r>
              <a:rPr lang="en-US" altLang="en-US">
                <a:solidFill>
                  <a:srgbClr val="000066"/>
                </a:solidFill>
              </a:rPr>
              <a:t>Specifies </a:t>
            </a:r>
            <a:r>
              <a:rPr lang="en-US" altLang="en-US" b="1">
                <a:solidFill>
                  <a:srgbClr val="333399"/>
                </a:solidFill>
              </a:rPr>
              <a:t>meaning</a:t>
            </a:r>
            <a:r>
              <a:rPr lang="en-US" altLang="en-US">
                <a:solidFill>
                  <a:srgbClr val="000066"/>
                </a:solidFill>
              </a:rPr>
              <a:t> of </a:t>
            </a:r>
            <a:r>
              <a:rPr lang="en-US" altLang="en-US"/>
              <a:t>terms</a:t>
            </a:r>
            <a:endParaRPr lang="en-US" altLang="en-US">
              <a:solidFill>
                <a:srgbClr val="000066"/>
              </a:solidFill>
            </a:endParaRPr>
          </a:p>
          <a:p>
            <a:pPr lvl="1" eaLnBrk="1" hangingPunct="1">
              <a:buFontTx/>
              <a:buNone/>
            </a:pPr>
            <a:r>
              <a:rPr lang="en-US" altLang="en-US">
                <a:solidFill>
                  <a:srgbClr val="0000FF"/>
                </a:solidFill>
              </a:rPr>
              <a:t>	Heart</a:t>
            </a:r>
            <a:r>
              <a:rPr lang="en-US" altLang="en-US">
                <a:solidFill>
                  <a:srgbClr val="000066"/>
                </a:solidFill>
              </a:rPr>
              <a:t> </a:t>
            </a:r>
            <a:r>
              <a:rPr lang="en-US" altLang="en-US">
                <a:solidFill>
                  <a:srgbClr val="FF0000"/>
                </a:solidFill>
              </a:rPr>
              <a:t>is a</a:t>
            </a:r>
            <a:r>
              <a:rPr lang="en-US" altLang="en-US">
                <a:solidFill>
                  <a:srgbClr val="000066"/>
                </a:solidFill>
              </a:rPr>
              <a:t> </a:t>
            </a:r>
            <a:r>
              <a:rPr lang="en-US" altLang="en-US">
                <a:solidFill>
                  <a:srgbClr val="0000FF"/>
                </a:solidFill>
              </a:rPr>
              <a:t>muscular organ</a:t>
            </a:r>
            <a:r>
              <a:rPr lang="en-US" altLang="en-US">
                <a:solidFill>
                  <a:srgbClr val="000066"/>
                </a:solidFill>
              </a:rPr>
              <a:t> that</a:t>
            </a:r>
            <a:br>
              <a:rPr lang="en-US" altLang="en-US">
                <a:solidFill>
                  <a:srgbClr val="000066"/>
                </a:solidFill>
              </a:rPr>
            </a:br>
            <a:r>
              <a:rPr lang="en-US" altLang="en-US">
                <a:solidFill>
                  <a:srgbClr val="FF00FF"/>
                </a:solidFill>
              </a:rPr>
              <a:t>is part of</a:t>
            </a:r>
            <a:r>
              <a:rPr lang="en-US" altLang="en-US">
                <a:solidFill>
                  <a:srgbClr val="000066"/>
                </a:solidFill>
              </a:rPr>
              <a:t> the </a:t>
            </a:r>
            <a:r>
              <a:rPr lang="en-US" altLang="en-US">
                <a:solidFill>
                  <a:srgbClr val="0000FF"/>
                </a:solidFill>
              </a:rPr>
              <a:t>circulatory system</a:t>
            </a:r>
            <a:endParaRPr lang="en-US" altLang="en-US">
              <a:solidFill>
                <a:srgbClr val="0033CC"/>
              </a:solidFill>
            </a:endParaRPr>
          </a:p>
          <a:p>
            <a:pPr eaLnBrk="1" hangingPunct="1"/>
            <a:r>
              <a:rPr lang="en-US" altLang="en-US" b="1">
                <a:solidFill>
                  <a:srgbClr val="333399"/>
                </a:solidFill>
              </a:rPr>
              <a:t>Formalised</a:t>
            </a:r>
            <a:r>
              <a:rPr lang="en-US" altLang="en-US">
                <a:solidFill>
                  <a:srgbClr val="000066"/>
                </a:solidFill>
              </a:rPr>
              <a:t> using suitable logic</a:t>
            </a:r>
          </a:p>
        </p:txBody>
      </p:sp>
      <p:pic>
        <p:nvPicPr>
          <p:cNvPr id="174085" name="Picture 4" descr="latex-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938" y="4806950"/>
            <a:ext cx="4208462"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6" name="Picture 5" descr="heart-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938" y="2362202"/>
            <a:ext cx="3141662" cy="287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7" name="Text Box 6"/>
          <p:cNvSpPr txBox="1">
            <a:spLocks noChangeArrowheads="1"/>
          </p:cNvSpPr>
          <p:nvPr/>
        </p:nvSpPr>
        <p:spPr bwMode="auto">
          <a:xfrm>
            <a:off x="6097588" y="549349"/>
            <a:ext cx="2952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algn="ctr">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50000"/>
              </a:spcBef>
              <a:spcAft>
                <a:spcPct val="0"/>
              </a:spcAft>
              <a:buClrTx/>
              <a:buSzTx/>
              <a:buFontTx/>
              <a:buNone/>
            </a:pPr>
            <a:r>
              <a:rPr lang="en-GB" altLang="en-US" sz="1600" b="1">
                <a:solidFill>
                  <a:srgbClr val="000000"/>
                </a:solidFill>
              </a:rPr>
              <a:t>From: </a:t>
            </a:r>
            <a:r>
              <a:rPr lang="en-GB" altLang="en-US" sz="1600" b="1">
                <a:solidFill>
                  <a:srgbClr val="0033CC"/>
                </a:solidFill>
              </a:rPr>
              <a:t>Ian Horrocks</a:t>
            </a:r>
            <a:r>
              <a:rPr lang="en-GB" altLang="en-US" sz="1600" b="1">
                <a:solidFill>
                  <a:srgbClr val="000000"/>
                </a:solidFill>
              </a:rPr>
              <a:t> “OWL 2: The Next Generation”</a:t>
            </a:r>
            <a:endParaRPr lang="en-US" altLang="en-US" sz="1600" b="1">
              <a:solidFill>
                <a:srgbClr val="000000"/>
              </a:solidFill>
            </a:endParaRPr>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ext Box 2"/>
          <p:cNvSpPr txBox="1">
            <a:spLocks noChangeArrowheads="1"/>
          </p:cNvSpPr>
          <p:nvPr/>
        </p:nvSpPr>
        <p:spPr bwMode="auto">
          <a:xfrm>
            <a:off x="2409826" y="-11113"/>
            <a:ext cx="43909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zh-TW" sz="3600" b="1">
                <a:ea typeface="PMingLiU" pitchFamily="18" charset="-120"/>
                <a:cs typeface="Arial" pitchFamily="34" charset="0"/>
              </a:rPr>
              <a:t>Ontology Elements</a:t>
            </a:r>
          </a:p>
        </p:txBody>
      </p:sp>
      <p:sp>
        <p:nvSpPr>
          <p:cNvPr id="175107" name="Text Box 3"/>
          <p:cNvSpPr txBox="1">
            <a:spLocks noChangeArrowheads="1"/>
          </p:cNvSpPr>
          <p:nvPr/>
        </p:nvSpPr>
        <p:spPr bwMode="auto">
          <a:xfrm>
            <a:off x="914437" y="1397001"/>
            <a:ext cx="5450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pPr>
            <a:r>
              <a:rPr lang="en-US" altLang="zh-TW" sz="2800">
                <a:latin typeface="Times New Roman" pitchFamily="18" charset="0"/>
                <a:ea typeface="PMingLiU" pitchFamily="18" charset="-120"/>
              </a:rPr>
              <a:t> Concepts(classes) + their hierarchy</a:t>
            </a:r>
          </a:p>
        </p:txBody>
      </p:sp>
      <p:sp>
        <p:nvSpPr>
          <p:cNvPr id="175108" name="Text Box 4"/>
          <p:cNvSpPr txBox="1">
            <a:spLocks noChangeArrowheads="1"/>
          </p:cNvSpPr>
          <p:nvPr/>
        </p:nvSpPr>
        <p:spPr bwMode="auto">
          <a:xfrm>
            <a:off x="914402" y="2362274"/>
            <a:ext cx="8050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pPr>
            <a:r>
              <a:rPr lang="en-US" altLang="zh-TW" sz="2800">
                <a:latin typeface="Times New Roman" pitchFamily="18" charset="0"/>
                <a:ea typeface="PMingLiU" pitchFamily="18" charset="-120"/>
              </a:rPr>
              <a:t> Concept properties (slots/attributes) + their hierarchy</a:t>
            </a:r>
          </a:p>
        </p:txBody>
      </p:sp>
      <p:sp>
        <p:nvSpPr>
          <p:cNvPr id="175109" name="Text Box 5"/>
          <p:cNvSpPr txBox="1">
            <a:spLocks noChangeArrowheads="1"/>
          </p:cNvSpPr>
          <p:nvPr/>
        </p:nvSpPr>
        <p:spPr bwMode="auto">
          <a:xfrm>
            <a:off x="914400" y="3225801"/>
            <a:ext cx="76601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pPr>
            <a:r>
              <a:rPr lang="en-US" altLang="zh-TW" sz="2800">
                <a:latin typeface="Times New Roman" pitchFamily="18" charset="0"/>
                <a:ea typeface="PMingLiU" pitchFamily="18" charset="-120"/>
              </a:rPr>
              <a:t> Property restrictions (type, cardinality, domain …)</a:t>
            </a:r>
          </a:p>
        </p:txBody>
      </p:sp>
      <p:sp>
        <p:nvSpPr>
          <p:cNvPr id="175110" name="Text Box 6"/>
          <p:cNvSpPr txBox="1">
            <a:spLocks noChangeArrowheads="1"/>
          </p:cNvSpPr>
          <p:nvPr/>
        </p:nvSpPr>
        <p:spPr bwMode="auto">
          <a:xfrm>
            <a:off x="914436" y="4064001"/>
            <a:ext cx="7568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pPr>
            <a:r>
              <a:rPr lang="en-US" altLang="zh-TW" sz="2800">
                <a:latin typeface="Times New Roman" pitchFamily="18" charset="0"/>
                <a:ea typeface="PMingLiU" pitchFamily="18" charset="-120"/>
              </a:rPr>
              <a:t> Relations between concepts (disjoint, equality …)</a:t>
            </a:r>
          </a:p>
        </p:txBody>
      </p:sp>
      <p:sp>
        <p:nvSpPr>
          <p:cNvPr id="175111" name="Text Box 7"/>
          <p:cNvSpPr txBox="1">
            <a:spLocks noChangeArrowheads="1"/>
          </p:cNvSpPr>
          <p:nvPr/>
        </p:nvSpPr>
        <p:spPr bwMode="auto">
          <a:xfrm>
            <a:off x="914455" y="4749801"/>
            <a:ext cx="17331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pPr>
            <a:r>
              <a:rPr lang="en-US" altLang="zh-TW" sz="2800">
                <a:latin typeface="Times New Roman" pitchFamily="18" charset="0"/>
                <a:ea typeface="PMingLiU" pitchFamily="18" charset="-120"/>
              </a:rPr>
              <a:t> Instances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0"/>
              </a:spcBef>
              <a:spcAft>
                <a:spcPct val="0"/>
              </a:spcAft>
              <a:buClrTx/>
              <a:buSzTx/>
              <a:buFontTx/>
              <a:buNone/>
            </a:pPr>
            <a:r>
              <a:rPr lang="en-US" altLang="en-US" sz="1400">
                <a:solidFill>
                  <a:srgbClr val="000000"/>
                </a:solidFill>
              </a:rPr>
              <a:t> </a:t>
            </a:r>
            <a:fld id="{6383F4D5-6B81-4B29-8BBC-BEF3B79BE205}" type="slidenum">
              <a:rPr lang="en-US" altLang="en-US" sz="1400" smtClean="0">
                <a:solidFill>
                  <a:srgbClr val="000000"/>
                </a:solidFill>
              </a:rPr>
              <a:pPr eaLnBrk="1" hangingPunct="1">
                <a:spcBef>
                  <a:spcPct val="0"/>
                </a:spcBef>
                <a:spcAft>
                  <a:spcPct val="0"/>
                </a:spcAft>
                <a:buClrTx/>
                <a:buSzTx/>
                <a:buFontTx/>
                <a:buNone/>
              </a:pPr>
              <a:t>116</a:t>
            </a:fld>
            <a:endParaRPr lang="en-US" altLang="en-US" sz="1400">
              <a:solidFill>
                <a:srgbClr val="000000"/>
              </a:solidFill>
            </a:endParaRPr>
          </a:p>
        </p:txBody>
      </p:sp>
      <p:sp>
        <p:nvSpPr>
          <p:cNvPr id="176131" name="Rectangle 2"/>
          <p:cNvSpPr>
            <a:spLocks noGrp="1" noChangeArrowheads="1"/>
          </p:cNvSpPr>
          <p:nvPr>
            <p:ph type="title"/>
          </p:nvPr>
        </p:nvSpPr>
        <p:spPr/>
        <p:txBody>
          <a:bodyPr/>
          <a:lstStyle/>
          <a:p>
            <a:pPr eaLnBrk="1" hangingPunct="1"/>
            <a:r>
              <a:rPr lang="en-US" altLang="en-US" sz="2800" dirty="0">
                <a:hlinkClick r:id="rId3"/>
              </a:rPr>
              <a:t>Description Logic </a:t>
            </a:r>
            <a:r>
              <a:rPr lang="en-US" altLang="en-US" sz="2800" dirty="0"/>
              <a:t>Semantics</a:t>
            </a:r>
          </a:p>
        </p:txBody>
      </p:sp>
      <p:sp>
        <p:nvSpPr>
          <p:cNvPr id="176132" name="Rectangle 3"/>
          <p:cNvSpPr>
            <a:spLocks noGrp="1" noChangeArrowheads="1"/>
          </p:cNvSpPr>
          <p:nvPr>
            <p:ph type="body" idx="1"/>
          </p:nvPr>
        </p:nvSpPr>
        <p:spPr/>
        <p:txBody>
          <a:bodyPr/>
          <a:lstStyle/>
          <a:p>
            <a:pPr eaLnBrk="1" hangingPunct="1">
              <a:buFontTx/>
              <a:buNone/>
            </a:pPr>
            <a:r>
              <a:rPr lang="en-US" altLang="en-US" dirty="0"/>
              <a:t>Semantics given by standard </a:t>
            </a:r>
            <a:r>
              <a:rPr lang="en-US" altLang="en-US" dirty="0">
                <a:hlinkClick r:id="rId4"/>
              </a:rPr>
              <a:t>First-Order Model Theory</a:t>
            </a:r>
            <a:r>
              <a:rPr lang="en-US" altLang="en-US" dirty="0"/>
              <a:t>:</a:t>
            </a:r>
          </a:p>
        </p:txBody>
      </p:sp>
      <p:sp>
        <p:nvSpPr>
          <p:cNvPr id="2553860" name="Oval 4"/>
          <p:cNvSpPr>
            <a:spLocks noChangeArrowheads="1"/>
          </p:cNvSpPr>
          <p:nvPr/>
        </p:nvSpPr>
        <p:spPr bwMode="auto">
          <a:xfrm>
            <a:off x="5638800" y="2819400"/>
            <a:ext cx="2667000" cy="3200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2" name="Oval 6"/>
          <p:cNvSpPr>
            <a:spLocks noChangeArrowheads="1"/>
          </p:cNvSpPr>
          <p:nvPr/>
        </p:nvSpPr>
        <p:spPr bwMode="auto">
          <a:xfrm>
            <a:off x="6781800" y="31242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3" name="Oval 7"/>
          <p:cNvSpPr>
            <a:spLocks noChangeArrowheads="1"/>
          </p:cNvSpPr>
          <p:nvPr/>
        </p:nvSpPr>
        <p:spPr bwMode="auto">
          <a:xfrm>
            <a:off x="7315200" y="3276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4" name="Oval 8"/>
          <p:cNvSpPr>
            <a:spLocks noChangeArrowheads="1"/>
          </p:cNvSpPr>
          <p:nvPr/>
        </p:nvSpPr>
        <p:spPr bwMode="auto">
          <a:xfrm>
            <a:off x="6934200" y="38862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5" name="Oval 9"/>
          <p:cNvSpPr>
            <a:spLocks noChangeArrowheads="1"/>
          </p:cNvSpPr>
          <p:nvPr/>
        </p:nvSpPr>
        <p:spPr bwMode="auto">
          <a:xfrm>
            <a:off x="7467600" y="4419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6" name="Oval 10"/>
          <p:cNvSpPr>
            <a:spLocks noChangeArrowheads="1"/>
          </p:cNvSpPr>
          <p:nvPr/>
        </p:nvSpPr>
        <p:spPr bwMode="auto">
          <a:xfrm>
            <a:off x="7534275" y="3686175"/>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7" name="Oval 11"/>
          <p:cNvSpPr>
            <a:spLocks noChangeArrowheads="1"/>
          </p:cNvSpPr>
          <p:nvPr/>
        </p:nvSpPr>
        <p:spPr bwMode="auto">
          <a:xfrm>
            <a:off x="7848600" y="3657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8" name="Oval 12"/>
          <p:cNvSpPr>
            <a:spLocks noChangeArrowheads="1"/>
          </p:cNvSpPr>
          <p:nvPr/>
        </p:nvSpPr>
        <p:spPr bwMode="auto">
          <a:xfrm>
            <a:off x="7696200" y="4038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69" name="Oval 13"/>
          <p:cNvSpPr>
            <a:spLocks noChangeArrowheads="1"/>
          </p:cNvSpPr>
          <p:nvPr/>
        </p:nvSpPr>
        <p:spPr bwMode="auto">
          <a:xfrm>
            <a:off x="6400800"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0" name="Oval 14"/>
          <p:cNvSpPr>
            <a:spLocks noChangeArrowheads="1"/>
          </p:cNvSpPr>
          <p:nvPr/>
        </p:nvSpPr>
        <p:spPr bwMode="auto">
          <a:xfrm>
            <a:off x="68580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1" name="Oval 15"/>
          <p:cNvSpPr>
            <a:spLocks noChangeArrowheads="1"/>
          </p:cNvSpPr>
          <p:nvPr/>
        </p:nvSpPr>
        <p:spPr bwMode="auto">
          <a:xfrm>
            <a:off x="6096000" y="3733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2" name="Oval 16"/>
          <p:cNvSpPr>
            <a:spLocks noChangeArrowheads="1"/>
          </p:cNvSpPr>
          <p:nvPr/>
        </p:nvSpPr>
        <p:spPr bwMode="auto">
          <a:xfrm>
            <a:off x="5822950" y="4294188"/>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3" name="Oval 17"/>
          <p:cNvSpPr>
            <a:spLocks noChangeArrowheads="1"/>
          </p:cNvSpPr>
          <p:nvPr/>
        </p:nvSpPr>
        <p:spPr bwMode="auto">
          <a:xfrm>
            <a:off x="6477000" y="41910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4" name="Oval 18"/>
          <p:cNvSpPr>
            <a:spLocks noChangeArrowheads="1"/>
          </p:cNvSpPr>
          <p:nvPr/>
        </p:nvSpPr>
        <p:spPr bwMode="auto">
          <a:xfrm>
            <a:off x="6477000" y="4876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5" name="Oval 19"/>
          <p:cNvSpPr>
            <a:spLocks noChangeArrowheads="1"/>
          </p:cNvSpPr>
          <p:nvPr/>
        </p:nvSpPr>
        <p:spPr bwMode="auto">
          <a:xfrm>
            <a:off x="6934200" y="47244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6" name="Oval 20"/>
          <p:cNvSpPr>
            <a:spLocks noChangeArrowheads="1"/>
          </p:cNvSpPr>
          <p:nvPr/>
        </p:nvSpPr>
        <p:spPr bwMode="auto">
          <a:xfrm>
            <a:off x="7620000" y="4800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7" name="Oval 21"/>
          <p:cNvSpPr>
            <a:spLocks noChangeArrowheads="1"/>
          </p:cNvSpPr>
          <p:nvPr/>
        </p:nvSpPr>
        <p:spPr bwMode="auto">
          <a:xfrm>
            <a:off x="7924800" y="4495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8" name="Oval 22"/>
          <p:cNvSpPr>
            <a:spLocks noChangeArrowheads="1"/>
          </p:cNvSpPr>
          <p:nvPr/>
        </p:nvSpPr>
        <p:spPr bwMode="auto">
          <a:xfrm>
            <a:off x="7010400" y="51054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79" name="Oval 23"/>
          <p:cNvSpPr>
            <a:spLocks noChangeArrowheads="1"/>
          </p:cNvSpPr>
          <p:nvPr/>
        </p:nvSpPr>
        <p:spPr bwMode="auto">
          <a:xfrm>
            <a:off x="6019800" y="4876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0" name="Oval 24"/>
          <p:cNvSpPr>
            <a:spLocks noChangeArrowheads="1"/>
          </p:cNvSpPr>
          <p:nvPr/>
        </p:nvSpPr>
        <p:spPr bwMode="auto">
          <a:xfrm>
            <a:off x="7467600" y="52578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1" name="Oval 25"/>
          <p:cNvSpPr>
            <a:spLocks noChangeArrowheads="1"/>
          </p:cNvSpPr>
          <p:nvPr/>
        </p:nvSpPr>
        <p:spPr bwMode="auto">
          <a:xfrm>
            <a:off x="6553200" y="54102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2" name="Oval 26"/>
          <p:cNvSpPr>
            <a:spLocks noChangeArrowheads="1"/>
          </p:cNvSpPr>
          <p:nvPr/>
        </p:nvSpPr>
        <p:spPr bwMode="auto">
          <a:xfrm>
            <a:off x="7315200" y="5562600"/>
            <a:ext cx="76200" cy="76200"/>
          </a:xfrm>
          <a:prstGeom prst="ellipse">
            <a:avLst/>
          </a:prstGeom>
          <a:solidFill>
            <a:schemeClr val="tx1"/>
          </a:solidFill>
          <a:ln w="12700">
            <a:solidFill>
              <a:schemeClr val="tx1"/>
            </a:solidFill>
            <a:round/>
            <a:headEnd/>
            <a:tailEnd/>
          </a:ln>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4" name="Text Box 28"/>
          <p:cNvSpPr txBox="1">
            <a:spLocks noChangeArrowheads="1"/>
          </p:cNvSpPr>
          <p:nvPr/>
        </p:nvSpPr>
        <p:spPr bwMode="auto">
          <a:xfrm>
            <a:off x="1219200" y="2667000"/>
            <a:ext cx="29718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lnSpc>
                <a:spcPct val="90000"/>
              </a:lnSpc>
              <a:spcBef>
                <a:spcPct val="50000"/>
              </a:spcBef>
              <a:spcAft>
                <a:spcPct val="0"/>
              </a:spcAft>
              <a:buClr>
                <a:srgbClr val="993300"/>
              </a:buClr>
              <a:buSzTx/>
              <a:buFontTx/>
              <a:buNone/>
            </a:pPr>
            <a:endParaRPr lang="en-US" altLang="en-US" sz="1600">
              <a:solidFill>
                <a:srgbClr val="000000"/>
              </a:solidFill>
            </a:endParaRPr>
          </a:p>
          <a:p>
            <a:pPr eaLnBrk="1" hangingPunct="1">
              <a:lnSpc>
                <a:spcPct val="90000"/>
              </a:lnSpc>
              <a:spcBef>
                <a:spcPct val="50000"/>
              </a:spcBef>
              <a:spcAft>
                <a:spcPct val="0"/>
              </a:spcAft>
              <a:buClr>
                <a:srgbClr val="993300"/>
              </a:buClr>
              <a:buSzTx/>
              <a:buFontTx/>
              <a:buNone/>
            </a:pPr>
            <a:r>
              <a:rPr lang="en-US" altLang="en-US" sz="1600">
                <a:solidFill>
                  <a:srgbClr val="000000"/>
                </a:solidFill>
              </a:rPr>
              <a:t>	John</a:t>
            </a:r>
          </a:p>
          <a:p>
            <a:pPr eaLnBrk="1" hangingPunct="1">
              <a:lnSpc>
                <a:spcPct val="90000"/>
              </a:lnSpc>
              <a:spcBef>
                <a:spcPct val="50000"/>
              </a:spcBef>
              <a:spcAft>
                <a:spcPct val="0"/>
              </a:spcAft>
              <a:buClr>
                <a:srgbClr val="993300"/>
              </a:buClr>
              <a:buSzTx/>
              <a:buFontTx/>
              <a:buNone/>
            </a:pPr>
            <a:r>
              <a:rPr lang="en-US" altLang="en-US" sz="1600">
                <a:solidFill>
                  <a:srgbClr val="000000"/>
                </a:solidFill>
              </a:rPr>
              <a:t>	Mary</a:t>
            </a:r>
          </a:p>
          <a:p>
            <a:pPr eaLnBrk="1" hangingPunct="1">
              <a:lnSpc>
                <a:spcPct val="90000"/>
              </a:lnSpc>
              <a:spcBef>
                <a:spcPct val="50000"/>
              </a:spcBef>
              <a:spcAft>
                <a:spcPct val="0"/>
              </a:spcAft>
              <a:buClr>
                <a:srgbClr val="993300"/>
              </a:buClr>
              <a:buSzTx/>
              <a:buFontTx/>
              <a:buNone/>
            </a:pPr>
            <a:endParaRPr lang="en-US" altLang="en-US" sz="1600">
              <a:solidFill>
                <a:srgbClr val="000000"/>
              </a:solidFill>
            </a:endParaRPr>
          </a:p>
          <a:p>
            <a:pPr eaLnBrk="1" hangingPunct="1">
              <a:lnSpc>
                <a:spcPct val="90000"/>
              </a:lnSpc>
              <a:spcBef>
                <a:spcPct val="50000"/>
              </a:spcBef>
              <a:spcAft>
                <a:spcPct val="0"/>
              </a:spcAft>
              <a:buClr>
                <a:srgbClr val="993300"/>
              </a:buClr>
              <a:buSzTx/>
              <a:buFontTx/>
              <a:buNone/>
            </a:pPr>
            <a:r>
              <a:rPr lang="en-US" altLang="en-US" sz="1600">
                <a:solidFill>
                  <a:srgbClr val="000000"/>
                </a:solidFill>
              </a:rPr>
              <a:t>	</a:t>
            </a:r>
            <a:r>
              <a:rPr lang="en-US" altLang="en-US" sz="1600">
                <a:solidFill>
                  <a:srgbClr val="669900"/>
                </a:solidFill>
              </a:rPr>
              <a:t>Lawyer</a:t>
            </a:r>
          </a:p>
          <a:p>
            <a:pPr eaLnBrk="1" hangingPunct="1">
              <a:lnSpc>
                <a:spcPct val="90000"/>
              </a:lnSpc>
              <a:spcBef>
                <a:spcPct val="50000"/>
              </a:spcBef>
              <a:spcAft>
                <a:spcPct val="0"/>
              </a:spcAft>
              <a:buClr>
                <a:srgbClr val="993300"/>
              </a:buClr>
              <a:buSzTx/>
              <a:buFontTx/>
              <a:buNone/>
            </a:pPr>
            <a:r>
              <a:rPr lang="en-US" altLang="en-US" sz="1600">
                <a:solidFill>
                  <a:srgbClr val="669900"/>
                </a:solidFill>
              </a:rPr>
              <a:t>	Doctor</a:t>
            </a:r>
          </a:p>
          <a:p>
            <a:pPr eaLnBrk="1" hangingPunct="1">
              <a:lnSpc>
                <a:spcPct val="90000"/>
              </a:lnSpc>
              <a:spcBef>
                <a:spcPct val="50000"/>
              </a:spcBef>
              <a:spcAft>
                <a:spcPct val="0"/>
              </a:spcAft>
              <a:buClr>
                <a:srgbClr val="993300"/>
              </a:buClr>
              <a:buSzTx/>
              <a:buFontTx/>
              <a:buNone/>
            </a:pPr>
            <a:r>
              <a:rPr lang="en-US" altLang="en-US" sz="1600">
                <a:solidFill>
                  <a:srgbClr val="669900"/>
                </a:solidFill>
              </a:rPr>
              <a:t>	Vehicle</a:t>
            </a:r>
            <a:endParaRPr lang="en-US" altLang="en-US" sz="1600">
              <a:solidFill>
                <a:srgbClr val="000000"/>
              </a:solidFill>
            </a:endParaRPr>
          </a:p>
          <a:p>
            <a:pPr eaLnBrk="1" hangingPunct="1">
              <a:lnSpc>
                <a:spcPct val="90000"/>
              </a:lnSpc>
              <a:spcBef>
                <a:spcPct val="50000"/>
              </a:spcBef>
              <a:spcAft>
                <a:spcPct val="0"/>
              </a:spcAft>
              <a:buClr>
                <a:srgbClr val="993300"/>
              </a:buClr>
              <a:buSzTx/>
              <a:buFontTx/>
              <a:buNone/>
            </a:pPr>
            <a:endParaRPr lang="en-US" altLang="en-US" sz="1600">
              <a:solidFill>
                <a:srgbClr val="000000"/>
              </a:solidFill>
            </a:endParaRPr>
          </a:p>
          <a:p>
            <a:pPr eaLnBrk="1" hangingPunct="1">
              <a:lnSpc>
                <a:spcPct val="90000"/>
              </a:lnSpc>
              <a:spcBef>
                <a:spcPct val="50000"/>
              </a:spcBef>
              <a:spcAft>
                <a:spcPct val="0"/>
              </a:spcAft>
              <a:buClr>
                <a:srgbClr val="993300"/>
              </a:buClr>
              <a:buSzTx/>
              <a:buFontTx/>
              <a:buNone/>
            </a:pPr>
            <a:r>
              <a:rPr lang="en-US" altLang="en-US" sz="1600">
                <a:solidFill>
                  <a:srgbClr val="000000"/>
                </a:solidFill>
              </a:rPr>
              <a:t>	</a:t>
            </a:r>
            <a:r>
              <a:rPr lang="en-US" altLang="en-US" sz="1600">
                <a:solidFill>
                  <a:srgbClr val="333399"/>
                </a:solidFill>
              </a:rPr>
              <a:t>hasChild</a:t>
            </a:r>
            <a:endParaRPr lang="en-US" altLang="en-US" sz="1600">
              <a:solidFill>
                <a:srgbClr val="000000"/>
              </a:solidFill>
            </a:endParaRPr>
          </a:p>
          <a:p>
            <a:pPr eaLnBrk="1" hangingPunct="1">
              <a:lnSpc>
                <a:spcPct val="90000"/>
              </a:lnSpc>
              <a:spcBef>
                <a:spcPct val="50000"/>
              </a:spcBef>
              <a:spcAft>
                <a:spcPct val="0"/>
              </a:spcAft>
              <a:buClr>
                <a:srgbClr val="993300"/>
              </a:buClr>
              <a:buSzTx/>
              <a:buFontTx/>
              <a:buNone/>
            </a:pPr>
            <a:r>
              <a:rPr lang="en-US" altLang="en-US" sz="1600">
                <a:solidFill>
                  <a:srgbClr val="000000"/>
                </a:solidFill>
              </a:rPr>
              <a:t>	</a:t>
            </a:r>
            <a:r>
              <a:rPr lang="en-US" altLang="en-US" sz="1600">
                <a:solidFill>
                  <a:srgbClr val="FF0000"/>
                </a:solidFill>
              </a:rPr>
              <a:t>owns</a:t>
            </a:r>
          </a:p>
        </p:txBody>
      </p:sp>
      <p:sp>
        <p:nvSpPr>
          <p:cNvPr id="2553885" name="Freeform 29"/>
          <p:cNvSpPr>
            <a:spLocks/>
          </p:cNvSpPr>
          <p:nvPr/>
        </p:nvSpPr>
        <p:spPr bwMode="auto">
          <a:xfrm>
            <a:off x="2743200" y="3086100"/>
            <a:ext cx="4191000" cy="800100"/>
          </a:xfrm>
          <a:custGeom>
            <a:avLst/>
            <a:gdLst>
              <a:gd name="T0" fmla="*/ 0 w 2592"/>
              <a:gd name="T1" fmla="*/ 2147483647 h 504"/>
              <a:gd name="T2" fmla="*/ 2147483647 w 2592"/>
              <a:gd name="T3" fmla="*/ 2147483647 h 504"/>
              <a:gd name="T4" fmla="*/ 2147483647 w 2592"/>
              <a:gd name="T5" fmla="*/ 2147483647 h 504"/>
              <a:gd name="T6" fmla="*/ 0 60000 65536"/>
              <a:gd name="T7" fmla="*/ 0 60000 65536"/>
              <a:gd name="T8" fmla="*/ 0 60000 65536"/>
              <a:gd name="T9" fmla="*/ 0 w 2592"/>
              <a:gd name="T10" fmla="*/ 0 h 504"/>
              <a:gd name="T11" fmla="*/ 2592 w 2592"/>
              <a:gd name="T12" fmla="*/ 504 h 504"/>
            </a:gdLst>
            <a:ahLst/>
            <a:cxnLst>
              <a:cxn ang="T6">
                <a:pos x="T0" y="T1"/>
              </a:cxn>
              <a:cxn ang="T7">
                <a:pos x="T2" y="T3"/>
              </a:cxn>
              <a:cxn ang="T8">
                <a:pos x="T4" y="T5"/>
              </a:cxn>
            </a:cxnLst>
            <a:rect l="T9" t="T10" r="T11" b="T12"/>
            <a:pathLst>
              <a:path w="2592" h="504">
                <a:moveTo>
                  <a:pt x="0" y="72"/>
                </a:moveTo>
                <a:cubicBezTo>
                  <a:pt x="336" y="36"/>
                  <a:pt x="672" y="0"/>
                  <a:pt x="1104" y="72"/>
                </a:cubicBezTo>
                <a:cubicBezTo>
                  <a:pt x="1536" y="144"/>
                  <a:pt x="2064" y="324"/>
                  <a:pt x="2592" y="504"/>
                </a:cubicBezTo>
              </a:path>
            </a:pathLst>
          </a:custGeom>
          <a:noFill/>
          <a:ln w="6350" cap="flat" cmpd="sng">
            <a:solidFill>
              <a:schemeClr val="tx1"/>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53886" name="Freeform 30"/>
          <p:cNvSpPr>
            <a:spLocks/>
          </p:cNvSpPr>
          <p:nvPr/>
        </p:nvSpPr>
        <p:spPr bwMode="auto">
          <a:xfrm>
            <a:off x="2743200" y="3352800"/>
            <a:ext cx="3733800" cy="838200"/>
          </a:xfrm>
          <a:custGeom>
            <a:avLst/>
            <a:gdLst>
              <a:gd name="T0" fmla="*/ 0 w 2592"/>
              <a:gd name="T1" fmla="*/ 2147483647 h 504"/>
              <a:gd name="T2" fmla="*/ 2147483647 w 2592"/>
              <a:gd name="T3" fmla="*/ 2147483647 h 504"/>
              <a:gd name="T4" fmla="*/ 2147483647 w 2592"/>
              <a:gd name="T5" fmla="*/ 2147483647 h 504"/>
              <a:gd name="T6" fmla="*/ 0 60000 65536"/>
              <a:gd name="T7" fmla="*/ 0 60000 65536"/>
              <a:gd name="T8" fmla="*/ 0 60000 65536"/>
              <a:gd name="T9" fmla="*/ 0 w 2592"/>
              <a:gd name="T10" fmla="*/ 0 h 504"/>
              <a:gd name="T11" fmla="*/ 2592 w 2592"/>
              <a:gd name="T12" fmla="*/ 504 h 504"/>
            </a:gdLst>
            <a:ahLst/>
            <a:cxnLst>
              <a:cxn ang="T6">
                <a:pos x="T0" y="T1"/>
              </a:cxn>
              <a:cxn ang="T7">
                <a:pos x="T2" y="T3"/>
              </a:cxn>
              <a:cxn ang="T8">
                <a:pos x="T4" y="T5"/>
              </a:cxn>
            </a:cxnLst>
            <a:rect l="T9" t="T10" r="T11" b="T12"/>
            <a:pathLst>
              <a:path w="2592" h="504">
                <a:moveTo>
                  <a:pt x="0" y="72"/>
                </a:moveTo>
                <a:cubicBezTo>
                  <a:pt x="336" y="36"/>
                  <a:pt x="672" y="0"/>
                  <a:pt x="1104" y="72"/>
                </a:cubicBezTo>
                <a:cubicBezTo>
                  <a:pt x="1536" y="144"/>
                  <a:pt x="2064" y="324"/>
                  <a:pt x="2592" y="504"/>
                </a:cubicBezTo>
              </a:path>
            </a:pathLst>
          </a:custGeom>
          <a:noFill/>
          <a:ln w="6350" cap="flat" cmpd="sng">
            <a:solidFill>
              <a:schemeClr val="tx1"/>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53887" name="Oval 31"/>
          <p:cNvSpPr>
            <a:spLocks noChangeArrowheads="1"/>
          </p:cNvSpPr>
          <p:nvPr/>
        </p:nvSpPr>
        <p:spPr bwMode="auto">
          <a:xfrm>
            <a:off x="5930937" y="3070231"/>
            <a:ext cx="2079625" cy="1311275"/>
          </a:xfrm>
          <a:prstGeom prst="ellipse">
            <a:avLst/>
          </a:prstGeom>
          <a:noFill/>
          <a:ln w="25400">
            <a:solidFill>
              <a:srgbClr val="6699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8" name="Oval 32"/>
          <p:cNvSpPr>
            <a:spLocks noChangeArrowheads="1"/>
          </p:cNvSpPr>
          <p:nvPr/>
        </p:nvSpPr>
        <p:spPr bwMode="auto">
          <a:xfrm>
            <a:off x="7239000" y="4267200"/>
            <a:ext cx="914400" cy="1295400"/>
          </a:xfrm>
          <a:prstGeom prst="ellipse">
            <a:avLst/>
          </a:prstGeom>
          <a:noFill/>
          <a:ln w="25400">
            <a:solidFill>
              <a:srgbClr val="6699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89" name="Oval 33"/>
          <p:cNvSpPr>
            <a:spLocks noChangeArrowheads="1"/>
          </p:cNvSpPr>
          <p:nvPr/>
        </p:nvSpPr>
        <p:spPr bwMode="auto">
          <a:xfrm>
            <a:off x="6172200" y="3660849"/>
            <a:ext cx="1036638" cy="1520825"/>
          </a:xfrm>
          <a:prstGeom prst="ellipse">
            <a:avLst/>
          </a:prstGeom>
          <a:noFill/>
          <a:ln w="25400">
            <a:solidFill>
              <a:srgbClr val="6699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algn="ctr" eaLnBrk="1" hangingPunct="1">
              <a:spcBef>
                <a:spcPct val="0"/>
              </a:spcBef>
              <a:spcAft>
                <a:spcPct val="0"/>
              </a:spcAft>
              <a:buClrTx/>
              <a:buSzTx/>
              <a:buFontTx/>
              <a:buNone/>
            </a:pPr>
            <a:endParaRPr lang="en-US" altLang="en-US">
              <a:solidFill>
                <a:srgbClr val="000000"/>
              </a:solidFill>
            </a:endParaRPr>
          </a:p>
        </p:txBody>
      </p:sp>
      <p:sp>
        <p:nvSpPr>
          <p:cNvPr id="2553890" name="Freeform 34"/>
          <p:cNvSpPr>
            <a:spLocks/>
          </p:cNvSpPr>
          <p:nvPr/>
        </p:nvSpPr>
        <p:spPr bwMode="auto">
          <a:xfrm flipV="1">
            <a:off x="2989264" y="4124325"/>
            <a:ext cx="3103562" cy="76200"/>
          </a:xfrm>
          <a:custGeom>
            <a:avLst/>
            <a:gdLst>
              <a:gd name="T0" fmla="*/ 0 w 1824"/>
              <a:gd name="T1" fmla="*/ 0 h 480"/>
              <a:gd name="T2" fmla="*/ 2147483647 w 1824"/>
              <a:gd name="T3" fmla="*/ 2147483647 h 480"/>
              <a:gd name="T4" fmla="*/ 2147483647 w 1824"/>
              <a:gd name="T5" fmla="*/ 2147483647 h 480"/>
              <a:gd name="T6" fmla="*/ 0 60000 65536"/>
              <a:gd name="T7" fmla="*/ 0 60000 65536"/>
              <a:gd name="T8" fmla="*/ 0 60000 65536"/>
              <a:gd name="T9" fmla="*/ 0 w 1824"/>
              <a:gd name="T10" fmla="*/ 0 h 480"/>
              <a:gd name="T11" fmla="*/ 1824 w 1824"/>
              <a:gd name="T12" fmla="*/ 480 h 480"/>
            </a:gdLst>
            <a:ahLst/>
            <a:cxnLst>
              <a:cxn ang="T6">
                <a:pos x="T0" y="T1"/>
              </a:cxn>
              <a:cxn ang="T7">
                <a:pos x="T2" y="T3"/>
              </a:cxn>
              <a:cxn ang="T8">
                <a:pos x="T4" y="T5"/>
              </a:cxn>
            </a:cxnLst>
            <a:rect l="T9" t="T10" r="T11" b="T12"/>
            <a:pathLst>
              <a:path w="1824" h="480">
                <a:moveTo>
                  <a:pt x="0" y="0"/>
                </a:moveTo>
                <a:cubicBezTo>
                  <a:pt x="424" y="152"/>
                  <a:pt x="848" y="304"/>
                  <a:pt x="1152" y="384"/>
                </a:cubicBezTo>
                <a:cubicBezTo>
                  <a:pt x="1456" y="464"/>
                  <a:pt x="1640" y="472"/>
                  <a:pt x="1824" y="480"/>
                </a:cubicBezTo>
              </a:path>
            </a:pathLst>
          </a:custGeom>
          <a:noFill/>
          <a:ln w="15875" cap="flat" cmpd="sng">
            <a:solidFill>
              <a:srgbClr val="669900"/>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53891" name="Freeform 35"/>
          <p:cNvSpPr>
            <a:spLocks/>
          </p:cNvSpPr>
          <p:nvPr/>
        </p:nvSpPr>
        <p:spPr bwMode="auto">
          <a:xfrm>
            <a:off x="2971800" y="4495800"/>
            <a:ext cx="3429000" cy="787400"/>
          </a:xfrm>
          <a:custGeom>
            <a:avLst/>
            <a:gdLst>
              <a:gd name="T0" fmla="*/ 0 w 2064"/>
              <a:gd name="T1" fmla="*/ 0 h 496"/>
              <a:gd name="T2" fmla="*/ 2147483647 w 2064"/>
              <a:gd name="T3" fmla="*/ 2147483647 h 496"/>
              <a:gd name="T4" fmla="*/ 2147483647 w 2064"/>
              <a:gd name="T5" fmla="*/ 2147483647 h 496"/>
              <a:gd name="T6" fmla="*/ 0 60000 65536"/>
              <a:gd name="T7" fmla="*/ 0 60000 65536"/>
              <a:gd name="T8" fmla="*/ 0 60000 65536"/>
              <a:gd name="T9" fmla="*/ 0 w 2064"/>
              <a:gd name="T10" fmla="*/ 0 h 496"/>
              <a:gd name="T11" fmla="*/ 2064 w 2064"/>
              <a:gd name="T12" fmla="*/ 496 h 496"/>
            </a:gdLst>
            <a:ahLst/>
            <a:cxnLst>
              <a:cxn ang="T6">
                <a:pos x="T0" y="T1"/>
              </a:cxn>
              <a:cxn ang="T7">
                <a:pos x="T2" y="T3"/>
              </a:cxn>
              <a:cxn ang="T8">
                <a:pos x="T4" y="T5"/>
              </a:cxn>
            </a:cxnLst>
            <a:rect l="T9" t="T10" r="T11" b="T12"/>
            <a:pathLst>
              <a:path w="2064" h="496">
                <a:moveTo>
                  <a:pt x="0" y="0"/>
                </a:moveTo>
                <a:cubicBezTo>
                  <a:pt x="428" y="184"/>
                  <a:pt x="856" y="368"/>
                  <a:pt x="1200" y="432"/>
                </a:cubicBezTo>
                <a:cubicBezTo>
                  <a:pt x="1544" y="496"/>
                  <a:pt x="1804" y="440"/>
                  <a:pt x="2064" y="384"/>
                </a:cubicBezTo>
              </a:path>
            </a:pathLst>
          </a:custGeom>
          <a:noFill/>
          <a:ln w="15875" cap="flat" cmpd="sng">
            <a:solidFill>
              <a:srgbClr val="669900"/>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53892" name="Freeform 36"/>
          <p:cNvSpPr>
            <a:spLocks/>
          </p:cNvSpPr>
          <p:nvPr/>
        </p:nvSpPr>
        <p:spPr bwMode="auto">
          <a:xfrm>
            <a:off x="2971800" y="4876800"/>
            <a:ext cx="4343400" cy="914400"/>
          </a:xfrm>
          <a:custGeom>
            <a:avLst/>
            <a:gdLst>
              <a:gd name="T0" fmla="*/ 0 w 2688"/>
              <a:gd name="T1" fmla="*/ 0 h 576"/>
              <a:gd name="T2" fmla="*/ 2147483647 w 2688"/>
              <a:gd name="T3" fmla="*/ 2147483647 h 576"/>
              <a:gd name="T4" fmla="*/ 2147483647 w 2688"/>
              <a:gd name="T5" fmla="*/ 2147483647 h 576"/>
              <a:gd name="T6" fmla="*/ 0 60000 65536"/>
              <a:gd name="T7" fmla="*/ 0 60000 65536"/>
              <a:gd name="T8" fmla="*/ 0 60000 65536"/>
              <a:gd name="T9" fmla="*/ 0 w 2688"/>
              <a:gd name="T10" fmla="*/ 0 h 576"/>
              <a:gd name="T11" fmla="*/ 2688 w 2688"/>
              <a:gd name="T12" fmla="*/ 576 h 576"/>
            </a:gdLst>
            <a:ahLst/>
            <a:cxnLst>
              <a:cxn ang="T6">
                <a:pos x="T0" y="T1"/>
              </a:cxn>
              <a:cxn ang="T7">
                <a:pos x="T2" y="T3"/>
              </a:cxn>
              <a:cxn ang="T8">
                <a:pos x="T4" y="T5"/>
              </a:cxn>
            </a:cxnLst>
            <a:rect l="T9" t="T10" r="T11" b="T12"/>
            <a:pathLst>
              <a:path w="2688" h="576">
                <a:moveTo>
                  <a:pt x="0" y="0"/>
                </a:moveTo>
                <a:cubicBezTo>
                  <a:pt x="592" y="240"/>
                  <a:pt x="1184" y="480"/>
                  <a:pt x="1632" y="528"/>
                </a:cubicBezTo>
                <a:cubicBezTo>
                  <a:pt x="2080" y="576"/>
                  <a:pt x="2384" y="432"/>
                  <a:pt x="2688" y="288"/>
                </a:cubicBezTo>
              </a:path>
            </a:pathLst>
          </a:custGeom>
          <a:noFill/>
          <a:ln w="15875" cap="flat" cmpd="sng">
            <a:solidFill>
              <a:srgbClr val="669900"/>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53893" name="Line 37"/>
          <p:cNvSpPr>
            <a:spLocks noChangeShapeType="1"/>
          </p:cNvSpPr>
          <p:nvPr/>
        </p:nvSpPr>
        <p:spPr bwMode="auto">
          <a:xfrm flipH="1">
            <a:off x="6553200" y="3962400"/>
            <a:ext cx="381000" cy="228600"/>
          </a:xfrm>
          <a:prstGeom prst="line">
            <a:avLst/>
          </a:prstGeom>
          <a:noFill/>
          <a:ln w="158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4" name="Line 38"/>
          <p:cNvSpPr>
            <a:spLocks noChangeShapeType="1"/>
          </p:cNvSpPr>
          <p:nvPr/>
        </p:nvSpPr>
        <p:spPr bwMode="auto">
          <a:xfrm flipH="1">
            <a:off x="6515100" y="4267200"/>
            <a:ext cx="0" cy="609600"/>
          </a:xfrm>
          <a:prstGeom prst="line">
            <a:avLst/>
          </a:prstGeom>
          <a:noFill/>
          <a:ln w="158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5" name="Line 39"/>
          <p:cNvSpPr>
            <a:spLocks noChangeShapeType="1"/>
          </p:cNvSpPr>
          <p:nvPr/>
        </p:nvSpPr>
        <p:spPr bwMode="auto">
          <a:xfrm flipH="1">
            <a:off x="6162675" y="3429000"/>
            <a:ext cx="247650" cy="285750"/>
          </a:xfrm>
          <a:prstGeom prst="line">
            <a:avLst/>
          </a:prstGeom>
          <a:noFill/>
          <a:ln w="158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6" name="Line 40"/>
          <p:cNvSpPr>
            <a:spLocks noChangeShapeType="1"/>
          </p:cNvSpPr>
          <p:nvPr/>
        </p:nvSpPr>
        <p:spPr bwMode="auto">
          <a:xfrm>
            <a:off x="5870612" y="4372049"/>
            <a:ext cx="187325" cy="485775"/>
          </a:xfrm>
          <a:prstGeom prst="line">
            <a:avLst/>
          </a:prstGeom>
          <a:noFill/>
          <a:ln w="158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7" name="Line 41"/>
          <p:cNvSpPr>
            <a:spLocks noChangeShapeType="1"/>
          </p:cNvSpPr>
          <p:nvPr/>
        </p:nvSpPr>
        <p:spPr bwMode="auto">
          <a:xfrm>
            <a:off x="7343777" y="3346450"/>
            <a:ext cx="161925" cy="1035050"/>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8" name="Line 42"/>
          <p:cNvSpPr>
            <a:spLocks noChangeShapeType="1"/>
          </p:cNvSpPr>
          <p:nvPr/>
        </p:nvSpPr>
        <p:spPr bwMode="auto">
          <a:xfrm flipH="1">
            <a:off x="6618289" y="4806950"/>
            <a:ext cx="360362" cy="596900"/>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899" name="Line 43"/>
          <p:cNvSpPr>
            <a:spLocks noChangeShapeType="1"/>
          </p:cNvSpPr>
          <p:nvPr/>
        </p:nvSpPr>
        <p:spPr bwMode="auto">
          <a:xfrm>
            <a:off x="6989763" y="3971925"/>
            <a:ext cx="487362" cy="427038"/>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900" name="Line 44"/>
          <p:cNvSpPr>
            <a:spLocks noChangeShapeType="1"/>
          </p:cNvSpPr>
          <p:nvPr/>
        </p:nvSpPr>
        <p:spPr bwMode="auto">
          <a:xfrm flipH="1">
            <a:off x="7667625" y="3746500"/>
            <a:ext cx="228600" cy="1047750"/>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53901" name="Text Box 45"/>
          <p:cNvSpPr txBox="1">
            <a:spLocks noChangeArrowheads="1"/>
          </p:cNvSpPr>
          <p:nvPr/>
        </p:nvSpPr>
        <p:spPr bwMode="auto">
          <a:xfrm>
            <a:off x="3630613" y="6145213"/>
            <a:ext cx="297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50000"/>
              </a:spcBef>
              <a:spcAft>
                <a:spcPct val="0"/>
              </a:spcAft>
              <a:buClr>
                <a:srgbClr val="993300"/>
              </a:buClr>
              <a:buSzTx/>
              <a:buFontTx/>
              <a:buNone/>
            </a:pPr>
            <a:r>
              <a:rPr lang="en-US" altLang="en-US" sz="1600">
                <a:solidFill>
                  <a:srgbClr val="669900"/>
                </a:solidFill>
              </a:rPr>
              <a:t>(Lawyer </a:t>
            </a:r>
            <a:r>
              <a:rPr lang="en-US" altLang="en-US" sz="1600" b="1">
                <a:solidFill>
                  <a:srgbClr val="669900"/>
                </a:solidFill>
                <a:latin typeface="cmsy10" pitchFamily="28" charset="0"/>
              </a:rPr>
              <a:t>and</a:t>
            </a:r>
            <a:r>
              <a:rPr lang="en-US" altLang="en-US" sz="1600">
                <a:solidFill>
                  <a:srgbClr val="669900"/>
                </a:solidFill>
              </a:rPr>
              <a:t> Doctor)</a:t>
            </a:r>
            <a:endParaRPr lang="en-US" altLang="en-US" sz="1600" baseline="30000">
              <a:solidFill>
                <a:srgbClr val="000000"/>
              </a:solidFill>
            </a:endParaRPr>
          </a:p>
        </p:txBody>
      </p:sp>
      <p:sp>
        <p:nvSpPr>
          <p:cNvPr id="2553902" name="Freeform 46"/>
          <p:cNvSpPr>
            <a:spLocks/>
          </p:cNvSpPr>
          <p:nvPr/>
        </p:nvSpPr>
        <p:spPr bwMode="auto">
          <a:xfrm>
            <a:off x="6199225" y="3659188"/>
            <a:ext cx="1006475" cy="723900"/>
          </a:xfrm>
          <a:custGeom>
            <a:avLst/>
            <a:gdLst>
              <a:gd name="T0" fmla="*/ 2147483647 w 634"/>
              <a:gd name="T1" fmla="*/ 0 h 456"/>
              <a:gd name="T2" fmla="*/ 2147483647 w 634"/>
              <a:gd name="T3" fmla="*/ 2147483647 h 456"/>
              <a:gd name="T4" fmla="*/ 2147483647 w 634"/>
              <a:gd name="T5" fmla="*/ 2147483647 h 456"/>
              <a:gd name="T6" fmla="*/ 0 w 634"/>
              <a:gd name="T7" fmla="*/ 2147483647 h 456"/>
              <a:gd name="T8" fmla="*/ 2147483647 w 634"/>
              <a:gd name="T9" fmla="*/ 2147483647 h 456"/>
              <a:gd name="T10" fmla="*/ 2147483647 w 634"/>
              <a:gd name="T11" fmla="*/ 2147483647 h 456"/>
              <a:gd name="T12" fmla="*/ 2147483647 w 634"/>
              <a:gd name="T13" fmla="*/ 2147483647 h 456"/>
              <a:gd name="T14" fmla="*/ 2147483647 w 634"/>
              <a:gd name="T15" fmla="*/ 2147483647 h 456"/>
              <a:gd name="T16" fmla="*/ 2147483647 w 634"/>
              <a:gd name="T17" fmla="*/ 2147483647 h 456"/>
              <a:gd name="T18" fmla="*/ 2147483647 w 634"/>
              <a:gd name="T19" fmla="*/ 2147483647 h 456"/>
              <a:gd name="T20" fmla="*/ 2147483647 w 634"/>
              <a:gd name="T21" fmla="*/ 2147483647 h 456"/>
              <a:gd name="T22" fmla="*/ 2147483647 w 634"/>
              <a:gd name="T23" fmla="*/ 0 h 4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34"/>
              <a:gd name="T37" fmla="*/ 0 h 456"/>
              <a:gd name="T38" fmla="*/ 634 w 634"/>
              <a:gd name="T39" fmla="*/ 456 h 4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34" h="456">
                <a:moveTo>
                  <a:pt x="314" y="0"/>
                </a:moveTo>
                <a:lnTo>
                  <a:pt x="142" y="54"/>
                </a:lnTo>
                <a:lnTo>
                  <a:pt x="54" y="196"/>
                </a:lnTo>
                <a:lnTo>
                  <a:pt x="0" y="326"/>
                </a:lnTo>
                <a:lnTo>
                  <a:pt x="202" y="421"/>
                </a:lnTo>
                <a:lnTo>
                  <a:pt x="368" y="456"/>
                </a:lnTo>
                <a:lnTo>
                  <a:pt x="522" y="456"/>
                </a:lnTo>
                <a:lnTo>
                  <a:pt x="634" y="445"/>
                </a:lnTo>
                <a:lnTo>
                  <a:pt x="587" y="237"/>
                </a:lnTo>
                <a:lnTo>
                  <a:pt x="534" y="136"/>
                </a:lnTo>
                <a:lnTo>
                  <a:pt x="415" y="30"/>
                </a:lnTo>
                <a:lnTo>
                  <a:pt x="314" y="0"/>
                </a:lnTo>
                <a:close/>
              </a:path>
            </a:pathLst>
          </a:custGeom>
          <a:solidFill>
            <a:srgbClr val="808000">
              <a:alpha val="50195"/>
            </a:srgbClr>
          </a:solidFill>
          <a:ln w="15875" cap="flat" cmpd="sng">
            <a:solidFill>
              <a:srgbClr val="808000">
                <a:alpha val="50195"/>
              </a:srgbClr>
            </a:solidFill>
            <a:prstDash val="solid"/>
            <a:round/>
            <a:headEnd/>
            <a:tailEnd/>
          </a:ln>
        </p:spPr>
        <p:txBody>
          <a:bodyPr wrap="none" anchor="ctr"/>
          <a:lstStyle/>
          <a:p>
            <a:endParaRPr lang="en-US"/>
          </a:p>
        </p:txBody>
      </p:sp>
      <p:sp>
        <p:nvSpPr>
          <p:cNvPr id="2553903" name="Freeform 47"/>
          <p:cNvSpPr>
            <a:spLocks/>
          </p:cNvSpPr>
          <p:nvPr/>
        </p:nvSpPr>
        <p:spPr bwMode="auto">
          <a:xfrm>
            <a:off x="5427663" y="4402212"/>
            <a:ext cx="1477962" cy="1863725"/>
          </a:xfrm>
          <a:custGeom>
            <a:avLst/>
            <a:gdLst>
              <a:gd name="T0" fmla="*/ 0 w 931"/>
              <a:gd name="T1" fmla="*/ 2147483647 h 1174"/>
              <a:gd name="T2" fmla="*/ 2147483647 w 931"/>
              <a:gd name="T3" fmla="*/ 2147483647 h 1174"/>
              <a:gd name="T4" fmla="*/ 2147483647 w 931"/>
              <a:gd name="T5" fmla="*/ 0 h 1174"/>
              <a:gd name="T6" fmla="*/ 0 60000 65536"/>
              <a:gd name="T7" fmla="*/ 0 60000 65536"/>
              <a:gd name="T8" fmla="*/ 0 60000 65536"/>
              <a:gd name="T9" fmla="*/ 0 w 931"/>
              <a:gd name="T10" fmla="*/ 0 h 1174"/>
              <a:gd name="T11" fmla="*/ 931 w 931"/>
              <a:gd name="T12" fmla="*/ 1174 h 1174"/>
            </a:gdLst>
            <a:ahLst/>
            <a:cxnLst>
              <a:cxn ang="T6">
                <a:pos x="T0" y="T1"/>
              </a:cxn>
              <a:cxn ang="T7">
                <a:pos x="T2" y="T3"/>
              </a:cxn>
              <a:cxn ang="T8">
                <a:pos x="T4" y="T5"/>
              </a:cxn>
            </a:cxnLst>
            <a:rect l="T9" t="T10" r="T11" b="T12"/>
            <a:pathLst>
              <a:path w="931" h="1174">
                <a:moveTo>
                  <a:pt x="0" y="1174"/>
                </a:moveTo>
                <a:cubicBezTo>
                  <a:pt x="275" y="955"/>
                  <a:pt x="550" y="736"/>
                  <a:pt x="705" y="540"/>
                </a:cubicBezTo>
                <a:cubicBezTo>
                  <a:pt x="860" y="344"/>
                  <a:pt x="893" y="90"/>
                  <a:pt x="931" y="0"/>
                </a:cubicBezTo>
              </a:path>
            </a:pathLst>
          </a:custGeom>
          <a:noFill/>
          <a:ln w="15875" cap="flat" cmpd="sng">
            <a:solidFill>
              <a:srgbClr val="669900"/>
            </a:solidFill>
            <a:prstDash val="dash"/>
            <a:round/>
            <a:headEnd/>
            <a:tailEnd type="stealth"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6175" name="Text Box 48"/>
          <p:cNvSpPr txBox="1">
            <a:spLocks noChangeArrowheads="1"/>
          </p:cNvSpPr>
          <p:nvPr/>
        </p:nvSpPr>
        <p:spPr bwMode="auto">
          <a:xfrm>
            <a:off x="6097588" y="549275"/>
            <a:ext cx="29527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algn="ctr">
                <a:solidFill>
                  <a:srgbClr val="000000"/>
                </a:solidFill>
                <a:miter lim="800000"/>
                <a:headEnd/>
                <a:tailEnd/>
              </a14:hiddenLine>
            </a:ext>
          </a:extLst>
        </p:spPr>
        <p:txBody>
          <a:bodyPr>
            <a:spAutoFit/>
          </a:bodyPr>
          <a:lstStyle>
            <a:lvl1pPr eaLnBrk="0" hangingPunct="0">
              <a:spcBef>
                <a:spcPct val="20000"/>
              </a:spcBef>
              <a:spcAft>
                <a:spcPct val="20000"/>
              </a:spcAft>
              <a:buClr>
                <a:srgbClr val="006F6C"/>
              </a:buClr>
              <a:buSzPct val="120000"/>
              <a:buChar char="•"/>
              <a:defRPr sz="2400">
                <a:solidFill>
                  <a:schemeClr val="tx1"/>
                </a:solidFill>
                <a:latin typeface="Arial" pitchFamily="34" charset="0"/>
              </a:defRPr>
            </a:lvl1pPr>
            <a:lvl2pPr marL="742950" indent="-285750" eaLnBrk="0" hangingPunct="0">
              <a:spcBef>
                <a:spcPct val="20000"/>
              </a:spcBef>
              <a:spcAft>
                <a:spcPct val="20000"/>
              </a:spcAft>
              <a:buChar char="–"/>
              <a:defRPr sz="2000">
                <a:solidFill>
                  <a:schemeClr val="tx1"/>
                </a:solidFill>
                <a:latin typeface="Arial" pitchFamily="34" charset="0"/>
              </a:defRPr>
            </a:lvl2pPr>
            <a:lvl3pPr marL="1143000" indent="-228600" eaLnBrk="0" hangingPunct="0">
              <a:spcBef>
                <a:spcPct val="20000"/>
              </a:spcBef>
              <a:spcAft>
                <a:spcPct val="20000"/>
              </a:spcAft>
              <a:buChar char="•"/>
              <a:defRPr>
                <a:solidFill>
                  <a:schemeClr val="tx1"/>
                </a:solidFill>
                <a:latin typeface="Arial" pitchFamily="34" charset="0"/>
              </a:defRPr>
            </a:lvl3pPr>
            <a:lvl4pPr marL="1600200" indent="-228600" eaLnBrk="0" hangingPunct="0">
              <a:spcBef>
                <a:spcPct val="20000"/>
              </a:spcBef>
              <a:spcAft>
                <a:spcPct val="20000"/>
              </a:spcAft>
              <a:buChar char="–"/>
              <a:defRPr>
                <a:solidFill>
                  <a:schemeClr val="tx1"/>
                </a:solidFill>
                <a:latin typeface="Arial" pitchFamily="34" charset="0"/>
              </a:defRPr>
            </a:lvl4pPr>
            <a:lvl5pPr marL="2057400" indent="-228600" eaLnBrk="0" hangingPunct="0">
              <a:spcBef>
                <a:spcPct val="20000"/>
              </a:spcBef>
              <a:spcAft>
                <a:spcPct val="20000"/>
              </a:spcAft>
              <a:buChar char="»"/>
              <a:defRPr>
                <a:solidFill>
                  <a:schemeClr val="tx1"/>
                </a:solidFill>
                <a:latin typeface="Arial" pitchFamily="34" charset="0"/>
              </a:defRPr>
            </a:lvl5pPr>
            <a:lvl6pPr marL="2514600" indent="-228600" eaLnBrk="0" fontAlgn="base" hangingPunct="0">
              <a:spcBef>
                <a:spcPct val="20000"/>
              </a:spcBef>
              <a:spcAft>
                <a:spcPct val="20000"/>
              </a:spcAft>
              <a:buChar char="»"/>
              <a:defRPr>
                <a:solidFill>
                  <a:schemeClr val="tx1"/>
                </a:solidFill>
                <a:latin typeface="Arial" pitchFamily="34" charset="0"/>
              </a:defRPr>
            </a:lvl6pPr>
            <a:lvl7pPr marL="2971800" indent="-228600" eaLnBrk="0" fontAlgn="base" hangingPunct="0">
              <a:spcBef>
                <a:spcPct val="20000"/>
              </a:spcBef>
              <a:spcAft>
                <a:spcPct val="20000"/>
              </a:spcAft>
              <a:buChar char="»"/>
              <a:defRPr>
                <a:solidFill>
                  <a:schemeClr val="tx1"/>
                </a:solidFill>
                <a:latin typeface="Arial" pitchFamily="34" charset="0"/>
              </a:defRPr>
            </a:lvl7pPr>
            <a:lvl8pPr marL="3429000" indent="-228600" eaLnBrk="0" fontAlgn="base" hangingPunct="0">
              <a:spcBef>
                <a:spcPct val="20000"/>
              </a:spcBef>
              <a:spcAft>
                <a:spcPct val="20000"/>
              </a:spcAft>
              <a:buChar char="»"/>
              <a:defRPr>
                <a:solidFill>
                  <a:schemeClr val="tx1"/>
                </a:solidFill>
                <a:latin typeface="Arial" pitchFamily="34" charset="0"/>
              </a:defRPr>
            </a:lvl8pPr>
            <a:lvl9pPr marL="3886200" indent="-228600" eaLnBrk="0" fontAlgn="base" hangingPunct="0">
              <a:spcBef>
                <a:spcPct val="20000"/>
              </a:spcBef>
              <a:spcAft>
                <a:spcPct val="20000"/>
              </a:spcAft>
              <a:buChar char="»"/>
              <a:defRPr>
                <a:solidFill>
                  <a:schemeClr val="tx1"/>
                </a:solidFill>
                <a:latin typeface="Arial" pitchFamily="34" charset="0"/>
              </a:defRPr>
            </a:lvl9pPr>
          </a:lstStyle>
          <a:p>
            <a:pPr eaLnBrk="1" hangingPunct="1">
              <a:spcBef>
                <a:spcPct val="50000"/>
              </a:spcBef>
              <a:spcAft>
                <a:spcPct val="0"/>
              </a:spcAft>
              <a:buClrTx/>
              <a:buSzTx/>
              <a:buFontTx/>
              <a:buNone/>
            </a:pPr>
            <a:r>
              <a:rPr lang="en-GB" altLang="en-US" sz="1600" b="1">
                <a:solidFill>
                  <a:srgbClr val="000000"/>
                </a:solidFill>
              </a:rPr>
              <a:t>From: </a:t>
            </a:r>
            <a:r>
              <a:rPr lang="en-GB" altLang="en-US" sz="1600" b="1">
                <a:solidFill>
                  <a:srgbClr val="0033CC"/>
                </a:solidFill>
              </a:rPr>
              <a:t>Ian Horrocks</a:t>
            </a:r>
            <a:r>
              <a:rPr lang="en-GB" altLang="en-US" sz="1600" b="1">
                <a:solidFill>
                  <a:srgbClr val="000000"/>
                </a:solidFill>
              </a:rPr>
              <a:t> “OWL: A Description Logic Based Ontology Language”</a:t>
            </a:r>
            <a:endParaRPr lang="en-US" altLang="en-US" sz="1600" b="1">
              <a:solidFill>
                <a:srgbClr val="000000"/>
              </a:solidFill>
            </a:endParaRPr>
          </a:p>
        </p:txBody>
      </p:sp>
      <p:sp>
        <p:nvSpPr>
          <p:cNvPr id="176176" name="WordArt 49"/>
          <p:cNvSpPr>
            <a:spLocks noChangeArrowheads="1" noChangeShapeType="1" noTextEdit="1"/>
          </p:cNvSpPr>
          <p:nvPr/>
        </p:nvSpPr>
        <p:spPr bwMode="auto">
          <a:xfrm>
            <a:off x="93665" y="2940124"/>
            <a:ext cx="1971675" cy="276225"/>
          </a:xfrm>
          <a:prstGeom prst="rect">
            <a:avLst/>
          </a:prstGeom>
        </p:spPr>
        <p:txBody>
          <a:bodyPr wrap="none" fromWordArt="1">
            <a:prstTxWarp prst="textPlain">
              <a:avLst>
                <a:gd name="adj" fmla="val 50000"/>
              </a:avLst>
            </a:prstTxWarp>
          </a:bodyPr>
          <a:lstStyle/>
          <a:p>
            <a:pPr algn="ctr"/>
            <a:r>
              <a:rPr lang="en-US" sz="1800" kern="10">
                <a:ln w="19050">
                  <a:solidFill>
                    <a:srgbClr val="99CCFF"/>
                  </a:solidFill>
                  <a:round/>
                  <a:headEnd/>
                  <a:tailEnd/>
                </a:ln>
                <a:solidFill>
                  <a:srgbClr val="0066CC"/>
                </a:solidFill>
                <a:effectLst>
                  <a:outerShdw dist="35921" dir="2700000" algn="ctr" rotWithShape="0">
                    <a:srgbClr val="990000"/>
                  </a:outerShdw>
                </a:effectLst>
                <a:latin typeface="Impact"/>
              </a:rPr>
              <a:t>Individual Resources</a:t>
            </a:r>
          </a:p>
        </p:txBody>
      </p:sp>
      <p:sp>
        <p:nvSpPr>
          <p:cNvPr id="176177" name="WordArt 50"/>
          <p:cNvSpPr>
            <a:spLocks noChangeArrowheads="1" noChangeShapeType="1" noTextEdit="1"/>
          </p:cNvSpPr>
          <p:nvPr/>
        </p:nvSpPr>
        <p:spPr bwMode="auto">
          <a:xfrm>
            <a:off x="122240" y="3990975"/>
            <a:ext cx="1971675" cy="276225"/>
          </a:xfrm>
          <a:prstGeom prst="rect">
            <a:avLst/>
          </a:prstGeom>
        </p:spPr>
        <p:txBody>
          <a:bodyPr wrap="none" fromWordArt="1">
            <a:prstTxWarp prst="textPlain">
              <a:avLst>
                <a:gd name="adj" fmla="val 50000"/>
              </a:avLst>
            </a:prstTxWarp>
          </a:bodyPr>
          <a:lstStyle/>
          <a:p>
            <a:pPr algn="ctr"/>
            <a:r>
              <a:rPr lang="en-US" sz="1800" kern="10">
                <a:ln w="19050">
                  <a:solidFill>
                    <a:srgbClr val="99CCFF"/>
                  </a:solidFill>
                  <a:round/>
                  <a:headEnd/>
                  <a:tailEnd/>
                </a:ln>
                <a:solidFill>
                  <a:srgbClr val="0066CC"/>
                </a:solidFill>
                <a:effectLst>
                  <a:outerShdw dist="35921" dir="2700000" algn="ctr" rotWithShape="0">
                    <a:srgbClr val="990000"/>
                  </a:outerShdw>
                </a:effectLst>
                <a:latin typeface="Impact"/>
              </a:rPr>
              <a:t>Classes of Resources</a:t>
            </a:r>
          </a:p>
        </p:txBody>
      </p:sp>
      <p:sp>
        <p:nvSpPr>
          <p:cNvPr id="176178" name="WordArt 51"/>
          <p:cNvSpPr>
            <a:spLocks noChangeArrowheads="1" noChangeShapeType="1" noTextEdit="1"/>
          </p:cNvSpPr>
          <p:nvPr/>
        </p:nvSpPr>
        <p:spPr bwMode="auto">
          <a:xfrm>
            <a:off x="122240" y="5445199"/>
            <a:ext cx="1971675" cy="276225"/>
          </a:xfrm>
          <a:prstGeom prst="rect">
            <a:avLst/>
          </a:prstGeom>
        </p:spPr>
        <p:txBody>
          <a:bodyPr wrap="none" fromWordArt="1">
            <a:prstTxWarp prst="textPlain">
              <a:avLst>
                <a:gd name="adj" fmla="val 50000"/>
              </a:avLst>
            </a:prstTxWarp>
          </a:bodyPr>
          <a:lstStyle/>
          <a:p>
            <a:pPr algn="ctr"/>
            <a:r>
              <a:rPr lang="en-US" sz="1800" kern="10">
                <a:ln w="19050">
                  <a:solidFill>
                    <a:srgbClr val="99CCFF"/>
                  </a:solidFill>
                  <a:round/>
                  <a:headEnd/>
                  <a:tailEnd/>
                </a:ln>
                <a:solidFill>
                  <a:srgbClr val="0066CC"/>
                </a:solidFill>
                <a:effectLst>
                  <a:outerShdw dist="35921" dir="2700000" algn="ctr" rotWithShape="0">
                    <a:srgbClr val="990000"/>
                  </a:outerShdw>
                </a:effectLst>
                <a:latin typeface="Impact"/>
              </a:rPr>
              <a:t>Properties of Resources</a:t>
            </a:r>
          </a:p>
        </p:txBody>
      </p:sp>
      <p:sp>
        <p:nvSpPr>
          <p:cNvPr id="2" name="Rectangle 1"/>
          <p:cNvSpPr/>
          <p:nvPr/>
        </p:nvSpPr>
        <p:spPr>
          <a:xfrm>
            <a:off x="792200" y="1952862"/>
            <a:ext cx="4552849" cy="307777"/>
          </a:xfrm>
          <a:prstGeom prst="rect">
            <a:avLst/>
          </a:prstGeom>
        </p:spPr>
        <p:txBody>
          <a:bodyPr wrap="none">
            <a:spAutoFit/>
          </a:bodyPr>
          <a:lstStyle/>
          <a:p>
            <a:r>
              <a:rPr lang="fi-FI" dirty="0" err="1">
                <a:hlinkClick r:id="rId5"/>
              </a:rPr>
              <a:t>See</a:t>
            </a:r>
            <a:r>
              <a:rPr lang="fi-FI" dirty="0">
                <a:hlinkClick r:id="rId5"/>
              </a:rPr>
              <a:t> </a:t>
            </a:r>
            <a:r>
              <a:rPr lang="fi-FI" dirty="0" err="1">
                <a:hlinkClick r:id="rId5"/>
              </a:rPr>
              <a:t>also</a:t>
            </a:r>
            <a:r>
              <a:rPr lang="fi-FI" dirty="0">
                <a:hlinkClick r:id="rId5"/>
              </a:rPr>
              <a:t>: https://en.wikipedia.org/wiki/First-order_logic</a:t>
            </a:r>
            <a:r>
              <a:rPr lang="fi-FI"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538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538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5386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538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538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538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538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5388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538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538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538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5387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5386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5387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538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5386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5386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538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5386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5386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538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5387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53884">
                                            <p:txEl>
                                              <p:pRg st="1" end="1"/>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5388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53884">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5388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553884">
                                            <p:txEl>
                                              <p:pRg st="4" end="4"/>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5538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53887"/>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553884">
                                            <p:txEl>
                                              <p:pRg st="5" end="5"/>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5389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53889"/>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553884">
                                            <p:txEl>
                                              <p:pRg st="6" end="6"/>
                                            </p:tx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55389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553888"/>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553884">
                                            <p:txEl>
                                              <p:pRg st="8" end="8"/>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55389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55389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55389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553895"/>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553884">
                                            <p:txEl>
                                              <p:pRg st="9" end="9"/>
                                            </p:txEl>
                                          </p:spTgt>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55389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55389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55389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553900"/>
                                        </p:tgtEl>
                                        <p:attrNameLst>
                                          <p:attrName>style.visibility</p:attrName>
                                        </p:attrNameLst>
                                      </p:cBhvr>
                                      <p:to>
                                        <p:strVal val="visible"/>
                                      </p:to>
                                    </p:se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255390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55390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5539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3860" grpId="0" animBg="1"/>
      <p:bldP spid="2553862" grpId="0" animBg="1"/>
      <p:bldP spid="2553863" grpId="0" animBg="1"/>
      <p:bldP spid="2553864" grpId="0" animBg="1"/>
      <p:bldP spid="2553865" grpId="0" animBg="1"/>
      <p:bldP spid="2553866" grpId="0" animBg="1"/>
      <p:bldP spid="2553867" grpId="0" animBg="1"/>
      <p:bldP spid="2553868" grpId="0" animBg="1"/>
      <p:bldP spid="2553869" grpId="0" animBg="1"/>
      <p:bldP spid="2553870" grpId="0" animBg="1"/>
      <p:bldP spid="2553871" grpId="0" animBg="1"/>
      <p:bldP spid="2553872" grpId="0" animBg="1"/>
      <p:bldP spid="2553873" grpId="0" animBg="1"/>
      <p:bldP spid="2553874" grpId="0" animBg="1"/>
      <p:bldP spid="2553875" grpId="0" animBg="1"/>
      <p:bldP spid="2553876" grpId="0" animBg="1"/>
      <p:bldP spid="2553877" grpId="0" animBg="1"/>
      <p:bldP spid="2553878" grpId="0" animBg="1"/>
      <p:bldP spid="2553879" grpId="0" animBg="1"/>
      <p:bldP spid="2553880" grpId="0" animBg="1"/>
      <p:bldP spid="2553881" grpId="0" animBg="1"/>
      <p:bldP spid="2553882" grpId="0" animBg="1"/>
      <p:bldP spid="2553884" grpId="0" build="p"/>
      <p:bldP spid="2553885" grpId="0" animBg="1"/>
      <p:bldP spid="2553886" grpId="0" animBg="1"/>
      <p:bldP spid="2553887" grpId="0" animBg="1"/>
      <p:bldP spid="2553888" grpId="0" animBg="1"/>
      <p:bldP spid="2553889" grpId="0" animBg="1"/>
      <p:bldP spid="2553890" grpId="0" animBg="1"/>
      <p:bldP spid="2553891" grpId="0" animBg="1"/>
      <p:bldP spid="2553892" grpId="0" animBg="1"/>
      <p:bldP spid="2553893" grpId="0" animBg="1"/>
      <p:bldP spid="2553894" grpId="0" animBg="1"/>
      <p:bldP spid="2553895" grpId="0" animBg="1"/>
      <p:bldP spid="2553896" grpId="0" animBg="1"/>
      <p:bldP spid="2553897" grpId="0" animBg="1"/>
      <p:bldP spid="2553898" grpId="0" animBg="1"/>
      <p:bldP spid="2553899" grpId="0" animBg="1"/>
      <p:bldP spid="2553900" grpId="0" animBg="1"/>
      <p:bldP spid="2553901" grpId="0"/>
      <p:bldP spid="2553902" grpId="0" animBg="1"/>
      <p:bldP spid="255390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p:cNvSpPr>
            <a:spLocks noGrp="1"/>
          </p:cNvSpPr>
          <p:nvPr>
            <p:ph type="title"/>
          </p:nvPr>
        </p:nvSpPr>
        <p:spPr>
          <a:xfrm>
            <a:off x="1322388" y="-115888"/>
            <a:ext cx="7612062" cy="706438"/>
          </a:xfrm>
        </p:spPr>
        <p:txBody>
          <a:bodyPr/>
          <a:lstStyle/>
          <a:p>
            <a:r>
              <a:rPr lang="en-US" altLang="en-US"/>
              <a:t>Tbox vs. Abox in an Ontology</a:t>
            </a:r>
          </a:p>
        </p:txBody>
      </p:sp>
      <p:sp>
        <p:nvSpPr>
          <p:cNvPr id="3" name="Content Placeholder 2"/>
          <p:cNvSpPr>
            <a:spLocks noGrp="1"/>
          </p:cNvSpPr>
          <p:nvPr>
            <p:ph idx="1"/>
          </p:nvPr>
        </p:nvSpPr>
        <p:spPr>
          <a:xfrm>
            <a:off x="107951" y="981075"/>
            <a:ext cx="8856663" cy="2376488"/>
          </a:xfrm>
        </p:spPr>
        <p:txBody>
          <a:bodyPr/>
          <a:lstStyle/>
          <a:p>
            <a:pPr>
              <a:defRPr/>
            </a:pPr>
            <a:r>
              <a:rPr lang="en-US" sz="2400" dirty="0"/>
              <a:t>There are 2 different types of statements within an ontology:</a:t>
            </a:r>
          </a:p>
          <a:p>
            <a:pPr lvl="1">
              <a:defRPr/>
            </a:pPr>
            <a:r>
              <a:rPr lang="en-US" sz="2000" b="1" dirty="0">
                <a:solidFill>
                  <a:srgbClr val="FF0000"/>
                </a:solidFill>
                <a:effectLst>
                  <a:outerShdw blurRad="38100" dist="38100" dir="2700000" algn="tl">
                    <a:srgbClr val="000000">
                      <a:alpha val="43137"/>
                    </a:srgbClr>
                  </a:outerShdw>
                </a:effectLst>
              </a:rPr>
              <a:t>Tbox</a:t>
            </a:r>
            <a:r>
              <a:rPr lang="en-US" sz="2000" dirty="0"/>
              <a:t> – statement(s) about some concepts (therefore it is the terminology component of a domain model. It defines the vocabulary of the domain);</a:t>
            </a:r>
          </a:p>
          <a:p>
            <a:pPr lvl="1">
              <a:defRPr/>
            </a:pPr>
            <a:r>
              <a:rPr lang="en-US" sz="2000" b="1" dirty="0">
                <a:solidFill>
                  <a:srgbClr val="FF0000"/>
                </a:solidFill>
                <a:effectLst>
                  <a:outerShdw blurRad="38100" dist="38100" dir="2700000" algn="tl">
                    <a:srgbClr val="000000">
                      <a:alpha val="43137"/>
                    </a:srgbClr>
                  </a:outerShdw>
                </a:effectLst>
              </a:rPr>
              <a:t>Abox</a:t>
            </a:r>
            <a:r>
              <a:rPr lang="en-US" sz="2000" dirty="0"/>
              <a:t> – statement(s) about some individuals (therefore it is the assertion component of a domain model. It collects together specific facts about the domain).</a:t>
            </a:r>
          </a:p>
        </p:txBody>
      </p:sp>
      <p:pic>
        <p:nvPicPr>
          <p:cNvPr id="1771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1" y="3940249"/>
            <a:ext cx="2200275" cy="19478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715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8112" y="3940175"/>
            <a:ext cx="2670175" cy="10747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77158" name="TextBox 3"/>
          <p:cNvSpPr txBox="1">
            <a:spLocks noChangeArrowheads="1"/>
          </p:cNvSpPr>
          <p:nvPr/>
        </p:nvSpPr>
        <p:spPr bwMode="auto">
          <a:xfrm>
            <a:off x="146051" y="3530604"/>
            <a:ext cx="1655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Tbox  component</a:t>
            </a:r>
          </a:p>
        </p:txBody>
      </p:sp>
      <p:sp>
        <p:nvSpPr>
          <p:cNvPr id="177159" name="TextBox 6"/>
          <p:cNvSpPr txBox="1">
            <a:spLocks noChangeArrowheads="1"/>
          </p:cNvSpPr>
          <p:nvPr/>
        </p:nvSpPr>
        <p:spPr bwMode="auto">
          <a:xfrm>
            <a:off x="2668590" y="3530604"/>
            <a:ext cx="2089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Abox  component</a:t>
            </a:r>
          </a:p>
        </p:txBody>
      </p:sp>
      <p:pic>
        <p:nvPicPr>
          <p:cNvPr id="177160"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57800" y="3524250"/>
            <a:ext cx="379095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1084263" y="27062"/>
            <a:ext cx="77724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2800">
                <a:solidFill>
                  <a:schemeClr val="tx2"/>
                </a:solidFill>
              </a:rPr>
              <a:t>RDF Schema (language for simple ontologies)</a:t>
            </a:r>
          </a:p>
        </p:txBody>
      </p:sp>
      <p:sp>
        <p:nvSpPr>
          <p:cNvPr id="178179" name="Rectangle 3"/>
          <p:cNvSpPr>
            <a:spLocks noChangeArrowheads="1"/>
          </p:cNvSpPr>
          <p:nvPr/>
        </p:nvSpPr>
        <p:spPr bwMode="auto">
          <a:xfrm>
            <a:off x="84330" y="2876816"/>
            <a:ext cx="4177159" cy="3720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2800" dirty="0" err="1">
                <a:solidFill>
                  <a:srgbClr val="0000CC"/>
                </a:solidFill>
              </a:rPr>
              <a:t>rdfs:</a:t>
            </a:r>
            <a:r>
              <a:rPr lang="en-US" altLang="en-US" sz="2800" dirty="0" err="1">
                <a:solidFill>
                  <a:srgbClr val="FF0000"/>
                </a:solidFill>
              </a:rPr>
              <a:t>Resource</a:t>
            </a:r>
            <a:endParaRPr lang="en-US" altLang="en-US" sz="2800" dirty="0">
              <a:solidFill>
                <a:srgbClr val="FF0000"/>
              </a:solidFill>
            </a:endParaRPr>
          </a:p>
          <a:p>
            <a:pPr eaLnBrk="1" hangingPunct="1"/>
            <a:r>
              <a:rPr lang="en-US" altLang="en-US" sz="2800" dirty="0" err="1">
                <a:solidFill>
                  <a:srgbClr val="0000CC"/>
                </a:solidFill>
              </a:rPr>
              <a:t>rdfs:</a:t>
            </a:r>
            <a:r>
              <a:rPr lang="en-US" altLang="en-US" sz="2800" dirty="0" err="1">
                <a:solidFill>
                  <a:srgbClr val="FF0000"/>
                </a:solidFill>
              </a:rPr>
              <a:t>Class</a:t>
            </a:r>
            <a:endParaRPr lang="en-US" altLang="en-US" sz="2800" dirty="0">
              <a:solidFill>
                <a:srgbClr val="FF0000"/>
              </a:solidFill>
            </a:endParaRPr>
          </a:p>
          <a:p>
            <a:pPr eaLnBrk="1" hangingPunct="1"/>
            <a:r>
              <a:rPr lang="en-US" altLang="en-US" sz="2800" dirty="0" err="1">
                <a:solidFill>
                  <a:srgbClr val="0000CC"/>
                </a:solidFill>
              </a:rPr>
              <a:t>rdfs:</a:t>
            </a:r>
            <a:r>
              <a:rPr lang="en-US" altLang="en-US" sz="2800" dirty="0" err="1">
                <a:solidFill>
                  <a:srgbClr val="FF0000"/>
                </a:solidFill>
              </a:rPr>
              <a:t>domain</a:t>
            </a:r>
            <a:endParaRPr lang="en-US" altLang="en-US" sz="2800" dirty="0">
              <a:solidFill>
                <a:srgbClr val="FF0000"/>
              </a:solidFill>
            </a:endParaRPr>
          </a:p>
          <a:p>
            <a:pPr eaLnBrk="1" hangingPunct="1"/>
            <a:r>
              <a:rPr lang="en-US" altLang="en-US" sz="2800" dirty="0" err="1">
                <a:solidFill>
                  <a:srgbClr val="0000CC"/>
                </a:solidFill>
              </a:rPr>
              <a:t>rdfs:</a:t>
            </a:r>
            <a:r>
              <a:rPr lang="en-US" altLang="en-US" sz="2800" dirty="0" err="1">
                <a:solidFill>
                  <a:srgbClr val="FF0000"/>
                </a:solidFill>
              </a:rPr>
              <a:t>range</a:t>
            </a:r>
            <a:endParaRPr lang="en-US" altLang="en-US" sz="2800" dirty="0"/>
          </a:p>
          <a:p>
            <a:pPr eaLnBrk="1" hangingPunct="1"/>
            <a:r>
              <a:rPr lang="en-US" altLang="en-US" sz="2800" dirty="0" err="1">
                <a:solidFill>
                  <a:srgbClr val="0000CC"/>
                </a:solidFill>
              </a:rPr>
              <a:t>rdfs:</a:t>
            </a:r>
            <a:r>
              <a:rPr lang="en-US" altLang="en-US" sz="2800" dirty="0" err="1">
                <a:solidFill>
                  <a:srgbClr val="FF0000"/>
                </a:solidFill>
              </a:rPr>
              <a:t>subClassOf</a:t>
            </a:r>
            <a:endParaRPr lang="en-US" altLang="en-US" sz="2800" dirty="0">
              <a:solidFill>
                <a:srgbClr val="FF0000"/>
              </a:solidFill>
            </a:endParaRPr>
          </a:p>
          <a:p>
            <a:pPr eaLnBrk="1" hangingPunct="1"/>
            <a:r>
              <a:rPr lang="en-US" altLang="en-US" sz="2800" dirty="0" err="1">
                <a:solidFill>
                  <a:srgbClr val="0000CC"/>
                </a:solidFill>
              </a:rPr>
              <a:t>rdfs:</a:t>
            </a:r>
            <a:r>
              <a:rPr lang="en-US" altLang="en-US" sz="2800" dirty="0" err="1">
                <a:solidFill>
                  <a:srgbClr val="FF0000"/>
                </a:solidFill>
              </a:rPr>
              <a:t>subPropertyOf</a:t>
            </a:r>
            <a:endParaRPr lang="en-US" altLang="en-US" sz="2800" dirty="0">
              <a:solidFill>
                <a:srgbClr val="FF0000"/>
              </a:solidFill>
            </a:endParaRPr>
          </a:p>
          <a:p>
            <a:pPr eaLnBrk="1" hangingPunct="1"/>
            <a:r>
              <a:rPr lang="en-US" altLang="en-US" sz="2800" dirty="0">
                <a:solidFill>
                  <a:srgbClr val="FF0000"/>
                </a:solidFill>
              </a:rPr>
              <a:t>…</a:t>
            </a:r>
            <a:endParaRPr lang="en-US" altLang="en-US" sz="2800" dirty="0"/>
          </a:p>
        </p:txBody>
      </p:sp>
      <p:sp>
        <p:nvSpPr>
          <p:cNvPr id="178180" name="TextBox 3"/>
          <p:cNvSpPr txBox="1">
            <a:spLocks noChangeArrowheads="1"/>
          </p:cNvSpPr>
          <p:nvPr/>
        </p:nvSpPr>
        <p:spPr bwMode="auto">
          <a:xfrm>
            <a:off x="1547815" y="692188"/>
            <a:ext cx="7416800" cy="1077218"/>
          </a:xfrm>
          <a:prstGeom prst="rect">
            <a:avLst/>
          </a:prstGeom>
          <a:solidFill>
            <a:schemeClr val="accent1"/>
          </a:solidFill>
          <a:ln w="1905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RDF schema is a semantic </a:t>
            </a:r>
            <a:r>
              <a:rPr lang="en-US" altLang="en-US" sz="1600" u="sng"/>
              <a:t>extension of RDF</a:t>
            </a:r>
            <a:r>
              <a:rPr lang="en-US" altLang="en-US" sz="1600"/>
              <a:t> used for </a:t>
            </a:r>
            <a:r>
              <a:rPr lang="en-US" altLang="en-US" sz="1600" u="sng"/>
              <a:t>simple ontologies</a:t>
            </a:r>
            <a:r>
              <a:rPr lang="en-US" altLang="en-US" sz="1600"/>
              <a:t>’ design. The RDF schema language is used for declaring basic class and types when describing the terms used in RDF and are used to determine characteristics of other resources, such as the domains and ranges of properties.</a:t>
            </a:r>
          </a:p>
        </p:txBody>
      </p:sp>
      <p:sp>
        <p:nvSpPr>
          <p:cNvPr id="2" name="TextBox 1"/>
          <p:cNvSpPr txBox="1"/>
          <p:nvPr/>
        </p:nvSpPr>
        <p:spPr>
          <a:xfrm>
            <a:off x="4846085" y="2191072"/>
            <a:ext cx="4032250" cy="646113"/>
          </a:xfrm>
          <a:prstGeom prst="rect">
            <a:avLst/>
          </a:prstGeom>
          <a:solidFill>
            <a:schemeClr val="bg1">
              <a:lumMod val="75000"/>
            </a:schemeClr>
          </a:solidFill>
          <a:ln w="19050">
            <a:solidFill>
              <a:schemeClr val="tx1"/>
            </a:solidFill>
          </a:ln>
        </p:spPr>
        <p:txBody>
          <a:bodyPr>
            <a:spAutoFit/>
          </a:bodyPr>
          <a:lstStyle/>
          <a:p>
            <a:pPr>
              <a:defRPr/>
            </a:pPr>
            <a:r>
              <a:rPr lang="en-US" sz="1800" dirty="0"/>
              <a:t>RDF Schema provides a data-modelling vocabulary for RDF data. </a:t>
            </a:r>
          </a:p>
        </p:txBody>
      </p:sp>
      <p:sp>
        <p:nvSpPr>
          <p:cNvPr id="178182" name="TextBox 2"/>
          <p:cNvSpPr txBox="1">
            <a:spLocks noChangeArrowheads="1"/>
          </p:cNvSpPr>
          <p:nvPr/>
        </p:nvSpPr>
        <p:spPr bwMode="auto">
          <a:xfrm>
            <a:off x="4721225" y="1759946"/>
            <a:ext cx="432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a:hlinkClick r:id="rId2"/>
              </a:rPr>
              <a:t>http://www.w3.org/TR/rdf-schema/</a:t>
            </a:r>
            <a:r>
              <a:rPr lang="en-US" altLang="en-US" sz="2000" dirty="0"/>
              <a:t> </a:t>
            </a:r>
          </a:p>
        </p:txBody>
      </p:sp>
      <p:sp>
        <p:nvSpPr>
          <p:cNvPr id="4" name="TextBox 3"/>
          <p:cNvSpPr txBox="1"/>
          <p:nvPr/>
        </p:nvSpPr>
        <p:spPr>
          <a:xfrm>
            <a:off x="3851921" y="4005064"/>
            <a:ext cx="4978130" cy="2308324"/>
          </a:xfrm>
          <a:prstGeom prst="rect">
            <a:avLst/>
          </a:prstGeom>
          <a:solidFill>
            <a:schemeClr val="bg1">
              <a:lumMod val="75000"/>
            </a:schemeClr>
          </a:solidFill>
          <a:ln w="19050">
            <a:solidFill>
              <a:schemeClr val="tx1"/>
            </a:solidFill>
          </a:ln>
        </p:spPr>
        <p:txBody>
          <a:bodyPr wrap="square">
            <a:spAutoFit/>
          </a:bodyPr>
          <a:lstStyle/>
          <a:p>
            <a:pPr>
              <a:defRPr/>
            </a:pPr>
            <a:r>
              <a:rPr lang="en-US" sz="1800" dirty="0"/>
              <a:t>The RDF Schema class and property system is similar to the type systems of object-oriented programming languages such as Java. RDF Schema differs from many such systems in that instead of defining a class in terms of the properties its instances may have, RDF Schema describes properties in terms of the classes of resources to which they apply.</a:t>
            </a:r>
          </a:p>
        </p:txBody>
      </p:sp>
      <p:sp>
        <p:nvSpPr>
          <p:cNvPr id="178184" name="TextBox 4"/>
          <p:cNvSpPr txBox="1">
            <a:spLocks noChangeArrowheads="1"/>
          </p:cNvSpPr>
          <p:nvPr/>
        </p:nvSpPr>
        <p:spPr bwMode="auto">
          <a:xfrm>
            <a:off x="3918391" y="2983532"/>
            <a:ext cx="3816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t>The namespaces are identified by:</a:t>
            </a:r>
          </a:p>
        </p:txBody>
      </p:sp>
      <p:sp>
        <p:nvSpPr>
          <p:cNvPr id="5" name="Rectangle 1"/>
          <p:cNvSpPr>
            <a:spLocks noChangeArrowheads="1"/>
          </p:cNvSpPr>
          <p:nvPr/>
        </p:nvSpPr>
        <p:spPr bwMode="auto">
          <a:xfrm>
            <a:off x="84298" y="2431610"/>
            <a:ext cx="3744416" cy="338554"/>
          </a:xfrm>
          <a:prstGeom prst="rect">
            <a:avLst/>
          </a:prstGeom>
          <a:solidFill>
            <a:srgbClr val="FF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i-FI" sz="1600" b="0" i="0" u="none" strike="noStrike" cap="none" normalizeH="0" baseline="0" dirty="0">
                <a:ln>
                  <a:noFill/>
                </a:ln>
                <a:solidFill>
                  <a:srgbClr val="FF4500"/>
                </a:solidFill>
                <a:effectLst/>
                <a:latin typeface="+mn-lt"/>
              </a:rPr>
              <a:t>rdf:Property</a:t>
            </a:r>
            <a:r>
              <a:rPr kumimoji="0" lang="en-US" altLang="fi-FI" sz="600" b="0" i="0" u="none" strike="noStrike" cap="none" normalizeH="0" baseline="0" dirty="0">
                <a:ln>
                  <a:noFill/>
                </a:ln>
                <a:solidFill>
                  <a:srgbClr val="000000"/>
                </a:solidFill>
                <a:effectLst/>
                <a:latin typeface="+mn-lt"/>
              </a:rPr>
              <a:t>  </a:t>
            </a:r>
            <a:r>
              <a:rPr kumimoji="0" lang="en-US" altLang="fi-FI" sz="1200" b="0" i="0" u="none" strike="noStrike" cap="none" normalizeH="0" baseline="0" dirty="0">
                <a:ln>
                  <a:noFill/>
                </a:ln>
                <a:solidFill>
                  <a:srgbClr val="000000"/>
                </a:solidFill>
                <a:effectLst/>
                <a:latin typeface="+mn-lt"/>
              </a:rPr>
              <a:t>is the class of RDF properties</a:t>
            </a:r>
          </a:p>
        </p:txBody>
      </p:sp>
      <p:sp>
        <p:nvSpPr>
          <p:cNvPr id="6" name="Rectangle 2"/>
          <p:cNvSpPr>
            <a:spLocks noChangeArrowheads="1"/>
          </p:cNvSpPr>
          <p:nvPr/>
        </p:nvSpPr>
        <p:spPr bwMode="auto">
          <a:xfrm>
            <a:off x="80237" y="1873332"/>
            <a:ext cx="3748477" cy="553998"/>
          </a:xfrm>
          <a:prstGeom prst="rect">
            <a:avLst/>
          </a:prstGeom>
          <a:solidFill>
            <a:srgbClr val="FFFF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i-FI" sz="1800" b="0" i="0" u="none" strike="noStrike" cap="none" normalizeH="0" baseline="0" dirty="0">
                <a:ln>
                  <a:noFill/>
                </a:ln>
                <a:solidFill>
                  <a:srgbClr val="FF4500"/>
                </a:solidFill>
                <a:effectLst/>
                <a:latin typeface="+mn-lt"/>
              </a:rPr>
              <a:t>rdf:type</a:t>
            </a:r>
            <a:r>
              <a:rPr kumimoji="0" lang="en-US" altLang="fi-FI" sz="1200" b="0" i="0" u="none" strike="noStrike" cap="none" normalizeH="0" baseline="0" dirty="0">
                <a:ln>
                  <a:noFill/>
                </a:ln>
                <a:solidFill>
                  <a:srgbClr val="000000"/>
                </a:solidFill>
                <a:effectLst/>
                <a:latin typeface="+mn-lt"/>
                <a:cs typeface="Arial" panose="020B0604020202020204" pitchFamily="34" charset="0"/>
              </a:rPr>
              <a:t> is an instance of </a:t>
            </a:r>
            <a:r>
              <a:rPr kumimoji="0" lang="en-US" altLang="fi-FI" sz="1200" b="0" i="0" u="none" strike="noStrike" cap="none" normalizeH="0" baseline="0" dirty="0">
                <a:ln>
                  <a:noFill/>
                </a:ln>
                <a:solidFill>
                  <a:srgbClr val="FF4500"/>
                </a:solidFill>
                <a:effectLst/>
                <a:latin typeface="+mn-lt"/>
                <a:cs typeface="Arial" panose="020B0604020202020204" pitchFamily="34" charset="0"/>
                <a:hlinkClick r:id="rId3"/>
              </a:rPr>
              <a:t>rdf:Property</a:t>
            </a:r>
            <a:r>
              <a:rPr kumimoji="0" lang="en-US" altLang="fi-FI" sz="1200" b="0" i="0" u="none" strike="noStrike" cap="none" normalizeH="0" baseline="0" dirty="0">
                <a:ln>
                  <a:noFill/>
                </a:ln>
                <a:solidFill>
                  <a:srgbClr val="000000"/>
                </a:solidFill>
                <a:effectLst/>
                <a:latin typeface="+mn-lt"/>
                <a:cs typeface="Arial" panose="020B0604020202020204" pitchFamily="34" charset="0"/>
              </a:rPr>
              <a:t> that is used to state that a resource is an instance of a class</a:t>
            </a:r>
            <a:r>
              <a:rPr kumimoji="0" lang="en-US" altLang="fi-FI" sz="1200" b="0" i="0" u="none" strike="noStrike" cap="none" normalizeH="0" baseline="0" dirty="0">
                <a:ln>
                  <a:noFill/>
                </a:ln>
                <a:solidFill>
                  <a:schemeClr val="tx1"/>
                </a:solidFill>
                <a:effectLst/>
                <a:latin typeface="+mn-lt"/>
              </a:rPr>
              <a:t> </a:t>
            </a:r>
          </a:p>
        </p:txBody>
      </p:sp>
      <p:sp>
        <p:nvSpPr>
          <p:cNvPr id="7" name="Rectangle 6"/>
          <p:cNvSpPr/>
          <p:nvPr/>
        </p:nvSpPr>
        <p:spPr>
          <a:xfrm>
            <a:off x="3918391" y="3352864"/>
            <a:ext cx="4968677" cy="523220"/>
          </a:xfrm>
          <a:prstGeom prst="rect">
            <a:avLst/>
          </a:prstGeom>
        </p:spPr>
        <p:txBody>
          <a:bodyPr wrap="square">
            <a:spAutoFit/>
          </a:bodyPr>
          <a:lstStyle/>
          <a:p>
            <a:pPr>
              <a:defRPr/>
            </a:pPr>
            <a:r>
              <a:rPr lang="en-US" dirty="0"/>
              <a:t>@prefix	</a:t>
            </a:r>
            <a:r>
              <a:rPr lang="en-US" dirty="0" err="1"/>
              <a:t>rdf</a:t>
            </a:r>
            <a:r>
              <a:rPr lang="en-US" dirty="0"/>
              <a:t>:    </a:t>
            </a:r>
            <a:r>
              <a:rPr lang="en-US" altLang="en-US" dirty="0"/>
              <a:t>&lt;</a:t>
            </a:r>
            <a:r>
              <a:rPr lang="en-US" altLang="en-US" sz="1200" dirty="0">
                <a:hlinkClick r:id="rId4"/>
              </a:rPr>
              <a:t>http://www.w3.org/1999/02/22-rdf-syntax-ns#</a:t>
            </a:r>
            <a:r>
              <a:rPr lang="en-US" altLang="en-US" dirty="0"/>
              <a:t>&gt; .</a:t>
            </a:r>
            <a:endParaRPr lang="en-US" dirty="0"/>
          </a:p>
          <a:p>
            <a:pPr>
              <a:defRPr/>
            </a:pPr>
            <a:r>
              <a:rPr lang="en-US" dirty="0"/>
              <a:t>@prefix	</a:t>
            </a:r>
            <a:r>
              <a:rPr lang="en-US" dirty="0" err="1"/>
              <a:t>rdfs</a:t>
            </a:r>
            <a:r>
              <a:rPr lang="en-US" dirty="0"/>
              <a:t>:  </a:t>
            </a:r>
            <a:r>
              <a:rPr lang="en-US" altLang="en-US" dirty="0"/>
              <a:t>&lt;</a:t>
            </a:r>
            <a:r>
              <a:rPr lang="en-US" altLang="en-US" sz="1200" dirty="0">
                <a:hlinkClick r:id="rId5"/>
              </a:rPr>
              <a:t>http://www.w3.org/2000/01/rdf-schema#</a:t>
            </a:r>
            <a:r>
              <a:rPr lang="en-US" altLang="en-US" dirty="0"/>
              <a:t>&gt; .</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a:xfrm>
            <a:off x="684213" y="74"/>
            <a:ext cx="5429250" cy="549275"/>
          </a:xfrm>
        </p:spPr>
        <p:txBody>
          <a:bodyPr/>
          <a:lstStyle/>
          <a:p>
            <a:r>
              <a:rPr lang="en-US" altLang="en-US" sz="3600"/>
              <a:t>RDFS example</a:t>
            </a:r>
          </a:p>
        </p:txBody>
      </p:sp>
      <p:sp>
        <p:nvSpPr>
          <p:cNvPr id="69" name="TextBox 68"/>
          <p:cNvSpPr txBox="1"/>
          <p:nvPr/>
        </p:nvSpPr>
        <p:spPr>
          <a:xfrm>
            <a:off x="6181725" y="608013"/>
            <a:ext cx="2935288" cy="862012"/>
          </a:xfrm>
          <a:prstGeom prst="rect">
            <a:avLst/>
          </a:prstGeom>
          <a:solidFill>
            <a:schemeClr val="bg2">
              <a:lumMod val="20000"/>
              <a:lumOff val="80000"/>
            </a:schemeClr>
          </a:solidFill>
          <a:ln>
            <a:solidFill>
              <a:schemeClr val="tx1"/>
            </a:solidFill>
          </a:ln>
        </p:spPr>
        <p:txBody>
          <a:bodyPr>
            <a:spAutoFit/>
          </a:bodyPr>
          <a:lstStyle/>
          <a:p>
            <a:pPr>
              <a:defRPr/>
            </a:pPr>
            <a:r>
              <a:rPr lang="en-US" dirty="0"/>
              <a:t>…</a:t>
            </a:r>
          </a:p>
          <a:p>
            <a:pPr>
              <a:defRPr/>
            </a:pPr>
            <a:endParaRPr lang="en-US" sz="800" dirty="0"/>
          </a:p>
          <a:p>
            <a:pPr>
              <a:defRPr/>
            </a:pPr>
            <a:r>
              <a:rPr lang="en-US" dirty="0"/>
              <a:t>:Mary       :hasHusband       :John .</a:t>
            </a:r>
          </a:p>
          <a:p>
            <a:pPr>
              <a:defRPr/>
            </a:pPr>
            <a:r>
              <a:rPr lang="en-US" dirty="0"/>
              <a:t>…</a:t>
            </a:r>
          </a:p>
        </p:txBody>
      </p:sp>
      <p:sp>
        <p:nvSpPr>
          <p:cNvPr id="179205" name="TextBox 4"/>
          <p:cNvSpPr txBox="1">
            <a:spLocks noChangeArrowheads="1"/>
          </p:cNvSpPr>
          <p:nvPr/>
        </p:nvSpPr>
        <p:spPr bwMode="auto">
          <a:xfrm>
            <a:off x="2987712" y="665163"/>
            <a:ext cx="2963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That’s the only we know from the RDF statement:</a:t>
            </a:r>
          </a:p>
        </p:txBody>
      </p:sp>
      <p:pic>
        <p:nvPicPr>
          <p:cNvPr id="3" name="Picture 2"/>
          <p:cNvPicPr>
            <a:picLocks noChangeAspect="1"/>
          </p:cNvPicPr>
          <p:nvPr/>
        </p:nvPicPr>
        <p:blipFill>
          <a:blip r:embed="rId2"/>
          <a:stretch>
            <a:fillRect/>
          </a:stretch>
        </p:blipFill>
        <p:spPr>
          <a:xfrm>
            <a:off x="69103" y="1661052"/>
            <a:ext cx="9047910" cy="4842411"/>
          </a:xfrm>
          <a:prstGeom prst="rect">
            <a:avLst/>
          </a:prstGeom>
        </p:spPr>
      </p:pic>
    </p:spTree>
    <p:extLst>
      <p:ext uri="{BB962C8B-B14F-4D97-AF65-F5344CB8AC3E}">
        <p14:creationId xmlns:p14="http://schemas.microsoft.com/office/powerpoint/2010/main" val="5926592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684213" y="74"/>
            <a:ext cx="5429250" cy="549275"/>
          </a:xfrm>
        </p:spPr>
        <p:txBody>
          <a:bodyPr/>
          <a:lstStyle/>
          <a:p>
            <a:r>
              <a:rPr lang="en-US" altLang="en-US" sz="3600"/>
              <a:t>RDFS example</a:t>
            </a:r>
          </a:p>
        </p:txBody>
      </p:sp>
      <p:sp>
        <p:nvSpPr>
          <p:cNvPr id="180228" name="TextBox 26"/>
          <p:cNvSpPr txBox="1">
            <a:spLocks noChangeArrowheads="1"/>
          </p:cNvSpPr>
          <p:nvPr/>
        </p:nvSpPr>
        <p:spPr bwMode="auto">
          <a:xfrm>
            <a:off x="2022512" y="665163"/>
            <a:ext cx="69119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Now the question is, can we tell more about RDF statement components (subject, predicate, object) with the RDFS ?</a:t>
            </a:r>
          </a:p>
        </p:txBody>
      </p:sp>
      <p:pic>
        <p:nvPicPr>
          <p:cNvPr id="2" name="Picture 1"/>
          <p:cNvPicPr>
            <a:picLocks noChangeAspect="1"/>
          </p:cNvPicPr>
          <p:nvPr/>
        </p:nvPicPr>
        <p:blipFill>
          <a:blip r:embed="rId2"/>
          <a:stretch>
            <a:fillRect/>
          </a:stretch>
        </p:blipFill>
        <p:spPr>
          <a:xfrm>
            <a:off x="15942" y="1537769"/>
            <a:ext cx="9083277" cy="4809901"/>
          </a:xfrm>
          <a:prstGeom prst="rect">
            <a:avLst/>
          </a:prstGeom>
        </p:spPr>
      </p:pic>
    </p:spTree>
    <p:extLst>
      <p:ext uri="{BB962C8B-B14F-4D97-AF65-F5344CB8AC3E}">
        <p14:creationId xmlns:p14="http://schemas.microsoft.com/office/powerpoint/2010/main" val="2927371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684213" y="74"/>
            <a:ext cx="5429250" cy="549275"/>
          </a:xfrm>
        </p:spPr>
        <p:txBody>
          <a:bodyPr/>
          <a:lstStyle/>
          <a:p>
            <a:r>
              <a:rPr lang="en-US" altLang="en-US" sz="3600"/>
              <a:t>RDFS example</a:t>
            </a:r>
          </a:p>
        </p:txBody>
      </p:sp>
      <p:sp>
        <p:nvSpPr>
          <p:cNvPr id="181252" name="TextBox 33"/>
          <p:cNvSpPr txBox="1">
            <a:spLocks noChangeArrowheads="1"/>
          </p:cNvSpPr>
          <p:nvPr/>
        </p:nvSpPr>
        <p:spPr bwMode="auto">
          <a:xfrm>
            <a:off x="684213" y="998538"/>
            <a:ext cx="8310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First, we say explicitly that :Mary is a :Woman and :Woman is a Class</a:t>
            </a:r>
          </a:p>
        </p:txBody>
      </p:sp>
      <p:pic>
        <p:nvPicPr>
          <p:cNvPr id="2" name="Picture 1"/>
          <p:cNvPicPr>
            <a:picLocks noChangeAspect="1"/>
          </p:cNvPicPr>
          <p:nvPr/>
        </p:nvPicPr>
        <p:blipFill>
          <a:blip r:embed="rId2"/>
          <a:stretch>
            <a:fillRect/>
          </a:stretch>
        </p:blipFill>
        <p:spPr>
          <a:xfrm>
            <a:off x="15466" y="1475616"/>
            <a:ext cx="9131681" cy="4887912"/>
          </a:xfrm>
          <a:prstGeom prst="rect">
            <a:avLst/>
          </a:prstGeom>
        </p:spPr>
      </p:pic>
    </p:spTree>
    <p:extLst>
      <p:ext uri="{BB962C8B-B14F-4D97-AF65-F5344CB8AC3E}">
        <p14:creationId xmlns:p14="http://schemas.microsoft.com/office/powerpoint/2010/main" val="13450460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a:xfrm>
            <a:off x="684213" y="74"/>
            <a:ext cx="5429250" cy="549275"/>
          </a:xfrm>
        </p:spPr>
        <p:txBody>
          <a:bodyPr/>
          <a:lstStyle/>
          <a:p>
            <a:r>
              <a:rPr lang="en-US" altLang="en-US" sz="3600"/>
              <a:t>RDFS example</a:t>
            </a:r>
          </a:p>
        </p:txBody>
      </p:sp>
      <p:sp>
        <p:nvSpPr>
          <p:cNvPr id="182276" name="TextBox 34"/>
          <p:cNvSpPr txBox="1">
            <a:spLocks noChangeArrowheads="1"/>
          </p:cNvSpPr>
          <p:nvPr/>
        </p:nvSpPr>
        <p:spPr bwMode="auto">
          <a:xfrm>
            <a:off x="684213" y="998538"/>
            <a:ext cx="8310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Then we say explicitly that :John is a :Man and :Man is a rdfs:Class</a:t>
            </a:r>
          </a:p>
        </p:txBody>
      </p:sp>
      <p:pic>
        <p:nvPicPr>
          <p:cNvPr id="2" name="Picture 1"/>
          <p:cNvPicPr>
            <a:picLocks noChangeAspect="1"/>
          </p:cNvPicPr>
          <p:nvPr/>
        </p:nvPicPr>
        <p:blipFill>
          <a:blip r:embed="rId2"/>
          <a:stretch>
            <a:fillRect/>
          </a:stretch>
        </p:blipFill>
        <p:spPr>
          <a:xfrm>
            <a:off x="19594" y="1495186"/>
            <a:ext cx="9127554" cy="4866766"/>
          </a:xfrm>
          <a:prstGeom prst="rect">
            <a:avLst/>
          </a:prstGeom>
        </p:spPr>
      </p:pic>
    </p:spTree>
    <p:extLst>
      <p:ext uri="{BB962C8B-B14F-4D97-AF65-F5344CB8AC3E}">
        <p14:creationId xmlns:p14="http://schemas.microsoft.com/office/powerpoint/2010/main" val="42946137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a:xfrm>
            <a:off x="684213" y="74"/>
            <a:ext cx="5429250" cy="549275"/>
          </a:xfrm>
        </p:spPr>
        <p:txBody>
          <a:bodyPr/>
          <a:lstStyle/>
          <a:p>
            <a:r>
              <a:rPr lang="en-US" altLang="en-US" sz="3600"/>
              <a:t>RDFS example</a:t>
            </a:r>
          </a:p>
        </p:txBody>
      </p:sp>
      <p:sp>
        <p:nvSpPr>
          <p:cNvPr id="183300" name="TextBox 39"/>
          <p:cNvSpPr txBox="1">
            <a:spLocks noChangeArrowheads="1"/>
          </p:cNvSpPr>
          <p:nvPr/>
        </p:nvSpPr>
        <p:spPr bwMode="auto">
          <a:xfrm>
            <a:off x="684213" y="1093788"/>
            <a:ext cx="8310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a:t>After that, we say explicitly that :</a:t>
            </a:r>
            <a:r>
              <a:rPr lang="en-US" altLang="en-US" sz="2000" dirty="0" err="1"/>
              <a:t>hasHusband</a:t>
            </a:r>
            <a:r>
              <a:rPr lang="en-US" altLang="en-US" sz="2000" dirty="0"/>
              <a:t> is a </a:t>
            </a:r>
            <a:r>
              <a:rPr lang="en-US" altLang="en-US" sz="2000" dirty="0" err="1"/>
              <a:t>rdf:property</a:t>
            </a:r>
            <a:endParaRPr lang="en-US" altLang="en-US" sz="2000" dirty="0"/>
          </a:p>
        </p:txBody>
      </p:sp>
      <p:pic>
        <p:nvPicPr>
          <p:cNvPr id="2" name="Picture 1"/>
          <p:cNvPicPr>
            <a:picLocks noChangeAspect="1"/>
          </p:cNvPicPr>
          <p:nvPr/>
        </p:nvPicPr>
        <p:blipFill>
          <a:blip r:embed="rId2"/>
          <a:stretch>
            <a:fillRect/>
          </a:stretch>
        </p:blipFill>
        <p:spPr>
          <a:xfrm>
            <a:off x="3692" y="1551903"/>
            <a:ext cx="9132316" cy="4883187"/>
          </a:xfrm>
          <a:prstGeom prst="rect">
            <a:avLst/>
          </a:prstGeom>
        </p:spPr>
      </p:pic>
    </p:spTree>
    <p:extLst>
      <p:ext uri="{BB962C8B-B14F-4D97-AF65-F5344CB8AC3E}">
        <p14:creationId xmlns:p14="http://schemas.microsoft.com/office/powerpoint/2010/main" val="42276795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p:cNvSpPr>
            <a:spLocks noGrp="1"/>
          </p:cNvSpPr>
          <p:nvPr>
            <p:ph type="title"/>
          </p:nvPr>
        </p:nvSpPr>
        <p:spPr>
          <a:xfrm>
            <a:off x="684213" y="74"/>
            <a:ext cx="5429250" cy="549275"/>
          </a:xfrm>
        </p:spPr>
        <p:txBody>
          <a:bodyPr/>
          <a:lstStyle/>
          <a:p>
            <a:r>
              <a:rPr lang="en-US" altLang="en-US" sz="3600"/>
              <a:t>RDFS example</a:t>
            </a:r>
          </a:p>
        </p:txBody>
      </p:sp>
      <p:sp>
        <p:nvSpPr>
          <p:cNvPr id="184324" name="TextBox 39"/>
          <p:cNvSpPr txBox="1">
            <a:spLocks noChangeArrowheads="1"/>
          </p:cNvSpPr>
          <p:nvPr/>
        </p:nvSpPr>
        <p:spPr bwMode="auto">
          <a:xfrm>
            <a:off x="179393" y="998538"/>
            <a:ext cx="8815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Then we say that class :Woman is the domain for the:hasHusband property</a:t>
            </a:r>
          </a:p>
        </p:txBody>
      </p:sp>
      <p:pic>
        <p:nvPicPr>
          <p:cNvPr id="2" name="Picture 1"/>
          <p:cNvPicPr>
            <a:picLocks noChangeAspect="1"/>
          </p:cNvPicPr>
          <p:nvPr/>
        </p:nvPicPr>
        <p:blipFill>
          <a:blip r:embed="rId2"/>
          <a:stretch>
            <a:fillRect/>
          </a:stretch>
        </p:blipFill>
        <p:spPr>
          <a:xfrm>
            <a:off x="-2787" y="1475612"/>
            <a:ext cx="9159460" cy="4883149"/>
          </a:xfrm>
          <a:prstGeom prst="rect">
            <a:avLst/>
          </a:prstGeom>
        </p:spPr>
      </p:pic>
    </p:spTree>
    <p:extLst>
      <p:ext uri="{BB962C8B-B14F-4D97-AF65-F5344CB8AC3E}">
        <p14:creationId xmlns:p14="http://schemas.microsoft.com/office/powerpoint/2010/main" val="23124613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p:cNvSpPr>
            <a:spLocks noGrp="1"/>
          </p:cNvSpPr>
          <p:nvPr>
            <p:ph type="title"/>
          </p:nvPr>
        </p:nvSpPr>
        <p:spPr>
          <a:xfrm>
            <a:off x="684213" y="74"/>
            <a:ext cx="5429250" cy="549275"/>
          </a:xfrm>
        </p:spPr>
        <p:txBody>
          <a:bodyPr/>
          <a:lstStyle/>
          <a:p>
            <a:r>
              <a:rPr lang="en-US" altLang="en-US" sz="3600"/>
              <a:t>RDFS example</a:t>
            </a:r>
          </a:p>
        </p:txBody>
      </p:sp>
      <p:sp>
        <p:nvSpPr>
          <p:cNvPr id="185348" name="TextBox 42"/>
          <p:cNvSpPr txBox="1">
            <a:spLocks noChangeArrowheads="1"/>
          </p:cNvSpPr>
          <p:nvPr/>
        </p:nvSpPr>
        <p:spPr bwMode="auto">
          <a:xfrm>
            <a:off x="179393" y="998538"/>
            <a:ext cx="88153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Then we say that class :Man is the range for the:hasHusband property</a:t>
            </a:r>
          </a:p>
        </p:txBody>
      </p:sp>
      <p:pic>
        <p:nvPicPr>
          <p:cNvPr id="2" name="Picture 1"/>
          <p:cNvPicPr>
            <a:picLocks noChangeAspect="1"/>
          </p:cNvPicPr>
          <p:nvPr/>
        </p:nvPicPr>
        <p:blipFill>
          <a:blip r:embed="rId2"/>
          <a:stretch>
            <a:fillRect/>
          </a:stretch>
        </p:blipFill>
        <p:spPr>
          <a:xfrm>
            <a:off x="3691" y="1464528"/>
            <a:ext cx="9137079" cy="4880676"/>
          </a:xfrm>
          <a:prstGeom prst="rect">
            <a:avLst/>
          </a:prstGeom>
        </p:spPr>
      </p:pic>
    </p:spTree>
    <p:extLst>
      <p:ext uri="{BB962C8B-B14F-4D97-AF65-F5344CB8AC3E}">
        <p14:creationId xmlns:p14="http://schemas.microsoft.com/office/powerpoint/2010/main" val="10233487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1"/>
          <p:cNvSpPr>
            <a:spLocks noGrp="1"/>
          </p:cNvSpPr>
          <p:nvPr>
            <p:ph type="title"/>
          </p:nvPr>
        </p:nvSpPr>
        <p:spPr>
          <a:xfrm>
            <a:off x="684213" y="74"/>
            <a:ext cx="5429250" cy="549275"/>
          </a:xfrm>
        </p:spPr>
        <p:txBody>
          <a:bodyPr/>
          <a:lstStyle/>
          <a:p>
            <a:r>
              <a:rPr lang="en-US" altLang="en-US" sz="3600"/>
              <a:t>RDFS example</a:t>
            </a:r>
          </a:p>
        </p:txBody>
      </p:sp>
      <p:sp>
        <p:nvSpPr>
          <p:cNvPr id="186372" name="TextBox 49"/>
          <p:cNvSpPr txBox="1">
            <a:spLocks noChangeArrowheads="1"/>
          </p:cNvSpPr>
          <p:nvPr/>
        </p:nvSpPr>
        <p:spPr bwMode="auto">
          <a:xfrm>
            <a:off x="179388" y="922412"/>
            <a:ext cx="629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We can also add that both classes :Woman and :Man are subclasses of the class :Person</a:t>
            </a:r>
          </a:p>
        </p:txBody>
      </p:sp>
      <p:pic>
        <p:nvPicPr>
          <p:cNvPr id="2" name="Picture 1"/>
          <p:cNvPicPr>
            <a:picLocks noChangeAspect="1"/>
          </p:cNvPicPr>
          <p:nvPr/>
        </p:nvPicPr>
        <p:blipFill>
          <a:blip r:embed="rId2"/>
          <a:stretch>
            <a:fillRect/>
          </a:stretch>
        </p:blipFill>
        <p:spPr>
          <a:xfrm>
            <a:off x="27544" y="1661854"/>
            <a:ext cx="9118029" cy="4862317"/>
          </a:xfrm>
          <a:prstGeom prst="rect">
            <a:avLst/>
          </a:prstGeom>
        </p:spPr>
      </p:pic>
    </p:spTree>
    <p:extLst>
      <p:ext uri="{BB962C8B-B14F-4D97-AF65-F5344CB8AC3E}">
        <p14:creationId xmlns:p14="http://schemas.microsoft.com/office/powerpoint/2010/main" val="30269157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684213" y="74"/>
            <a:ext cx="5429250" cy="549275"/>
          </a:xfrm>
        </p:spPr>
        <p:txBody>
          <a:bodyPr/>
          <a:lstStyle/>
          <a:p>
            <a:r>
              <a:rPr lang="en-US" altLang="en-US" sz="3600"/>
              <a:t>RDFS example</a:t>
            </a:r>
          </a:p>
        </p:txBody>
      </p:sp>
      <p:sp>
        <p:nvSpPr>
          <p:cNvPr id="187396" name="TextBox 56"/>
          <p:cNvSpPr txBox="1">
            <a:spLocks noChangeArrowheads="1"/>
          </p:cNvSpPr>
          <p:nvPr/>
        </p:nvSpPr>
        <p:spPr bwMode="auto">
          <a:xfrm>
            <a:off x="179425" y="922412"/>
            <a:ext cx="8713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We can also introduce new (more general one) property :hasSpooth, which domain and range both belong to class :Person</a:t>
            </a:r>
          </a:p>
        </p:txBody>
      </p:sp>
      <p:pic>
        <p:nvPicPr>
          <p:cNvPr id="2" name="Picture 1"/>
          <p:cNvPicPr>
            <a:picLocks noChangeAspect="1"/>
          </p:cNvPicPr>
          <p:nvPr/>
        </p:nvPicPr>
        <p:blipFill>
          <a:blip r:embed="rId2"/>
          <a:stretch>
            <a:fillRect/>
          </a:stretch>
        </p:blipFill>
        <p:spPr>
          <a:xfrm>
            <a:off x="19594" y="1596363"/>
            <a:ext cx="9132316" cy="4873723"/>
          </a:xfrm>
          <a:prstGeom prst="rect">
            <a:avLst/>
          </a:prstGeom>
        </p:spPr>
      </p:pic>
    </p:spTree>
    <p:extLst>
      <p:ext uri="{BB962C8B-B14F-4D97-AF65-F5344CB8AC3E}">
        <p14:creationId xmlns:p14="http://schemas.microsoft.com/office/powerpoint/2010/main" val="1926119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684213" y="74"/>
            <a:ext cx="5429250" cy="549275"/>
          </a:xfrm>
        </p:spPr>
        <p:txBody>
          <a:bodyPr/>
          <a:lstStyle/>
          <a:p>
            <a:r>
              <a:rPr lang="en-US" altLang="en-US" sz="3600"/>
              <a:t>RDFS example</a:t>
            </a:r>
          </a:p>
        </p:txBody>
      </p:sp>
      <p:sp>
        <p:nvSpPr>
          <p:cNvPr id="187396" name="TextBox 56"/>
          <p:cNvSpPr txBox="1">
            <a:spLocks noChangeArrowheads="1"/>
          </p:cNvSpPr>
          <p:nvPr/>
        </p:nvSpPr>
        <p:spPr bwMode="auto">
          <a:xfrm>
            <a:off x="179425" y="922412"/>
            <a:ext cx="87137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itchFamily="34" charset="0"/>
                <a:ea typeface="+mn-ea"/>
                <a:cs typeface="+mn-cs"/>
              </a:rPr>
              <a:t>We can also introduce new (more general one) property :hasSpooth, which domain and range both belong to class :Person</a:t>
            </a:r>
          </a:p>
        </p:txBody>
      </p:sp>
      <p:pic>
        <p:nvPicPr>
          <p:cNvPr id="2" name="Picture 1"/>
          <p:cNvPicPr>
            <a:picLocks noChangeAspect="1"/>
          </p:cNvPicPr>
          <p:nvPr/>
        </p:nvPicPr>
        <p:blipFill>
          <a:blip r:embed="rId2"/>
          <a:stretch>
            <a:fillRect/>
          </a:stretch>
        </p:blipFill>
        <p:spPr>
          <a:xfrm>
            <a:off x="19594" y="1596363"/>
            <a:ext cx="9132316" cy="4873723"/>
          </a:xfrm>
          <a:prstGeom prst="rect">
            <a:avLst/>
          </a:prstGeom>
        </p:spPr>
      </p:pic>
      <p:sp>
        <p:nvSpPr>
          <p:cNvPr id="3" name="Speech Bubble: Rectangle with Corners Rounded 2">
            <a:extLst>
              <a:ext uri="{FF2B5EF4-FFF2-40B4-BE49-F238E27FC236}">
                <a16:creationId xmlns:a16="http://schemas.microsoft.com/office/drawing/2014/main" id="{A93702FF-BB60-039E-DA39-BB924ED9B404}"/>
              </a:ext>
            </a:extLst>
          </p:cNvPr>
          <p:cNvSpPr/>
          <p:nvPr/>
        </p:nvSpPr>
        <p:spPr bwMode="auto">
          <a:xfrm>
            <a:off x="1619672" y="1788173"/>
            <a:ext cx="2952328" cy="500858"/>
          </a:xfrm>
          <a:prstGeom prst="wedgeRoundRectCallout">
            <a:avLst>
              <a:gd name="adj1" fmla="val -62902"/>
              <a:gd name="adj2" fmla="val 164619"/>
              <a:gd name="adj3" fmla="val 16667"/>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itchFamily="34" charset="0"/>
                <a:ea typeface="+mn-ea"/>
                <a:cs typeface="+mn-cs"/>
              </a:rPr>
              <a:t>Notice the typo here and after. Actual meaning is :hasSpouse</a:t>
            </a:r>
            <a:endParaRPr kumimoji="0" lang="fi-FI" sz="14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3157271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p:cNvSpPr>
            <a:spLocks noGrp="1"/>
          </p:cNvSpPr>
          <p:nvPr>
            <p:ph type="title"/>
          </p:nvPr>
        </p:nvSpPr>
        <p:spPr>
          <a:xfrm>
            <a:off x="684213" y="74"/>
            <a:ext cx="5429250" cy="549275"/>
          </a:xfrm>
        </p:spPr>
        <p:txBody>
          <a:bodyPr/>
          <a:lstStyle/>
          <a:p>
            <a:r>
              <a:rPr lang="en-US" altLang="en-US" sz="3600"/>
              <a:t>RDFS example</a:t>
            </a:r>
          </a:p>
        </p:txBody>
      </p:sp>
      <p:sp>
        <p:nvSpPr>
          <p:cNvPr id="188420" name="TextBox 58"/>
          <p:cNvSpPr txBox="1">
            <a:spLocks noChangeArrowheads="1"/>
          </p:cNvSpPr>
          <p:nvPr/>
        </p:nvSpPr>
        <p:spPr bwMode="auto">
          <a:xfrm>
            <a:off x="179425" y="922339"/>
            <a:ext cx="87137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 and we can specify that the :hasHusband  property is a subproperty of the :hasSpooth property</a:t>
            </a:r>
          </a:p>
        </p:txBody>
      </p:sp>
      <p:pic>
        <p:nvPicPr>
          <p:cNvPr id="2" name="Picture 1"/>
          <p:cNvPicPr>
            <a:picLocks noChangeAspect="1"/>
          </p:cNvPicPr>
          <p:nvPr/>
        </p:nvPicPr>
        <p:blipFill>
          <a:blip r:embed="rId2"/>
          <a:stretch>
            <a:fillRect/>
          </a:stretch>
        </p:blipFill>
        <p:spPr>
          <a:xfrm>
            <a:off x="19594" y="1640819"/>
            <a:ext cx="9132316" cy="4864260"/>
          </a:xfrm>
          <a:prstGeom prst="rect">
            <a:avLst/>
          </a:prstGeom>
        </p:spPr>
      </p:pic>
    </p:spTree>
    <p:extLst>
      <p:ext uri="{BB962C8B-B14F-4D97-AF65-F5344CB8AC3E}">
        <p14:creationId xmlns:p14="http://schemas.microsoft.com/office/powerpoint/2010/main" val="29230431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p:cNvSpPr>
            <a:spLocks noGrp="1"/>
          </p:cNvSpPr>
          <p:nvPr>
            <p:ph type="title"/>
          </p:nvPr>
        </p:nvSpPr>
        <p:spPr>
          <a:xfrm>
            <a:off x="684213" y="74"/>
            <a:ext cx="5429250" cy="549275"/>
          </a:xfrm>
        </p:spPr>
        <p:txBody>
          <a:bodyPr/>
          <a:lstStyle/>
          <a:p>
            <a:r>
              <a:rPr lang="en-US" altLang="en-US" sz="3600"/>
              <a:t>RDFS example</a:t>
            </a:r>
          </a:p>
        </p:txBody>
      </p:sp>
      <p:sp>
        <p:nvSpPr>
          <p:cNvPr id="47" name="TextBox 46"/>
          <p:cNvSpPr txBox="1"/>
          <p:nvPr/>
        </p:nvSpPr>
        <p:spPr>
          <a:xfrm>
            <a:off x="4046540" y="2667000"/>
            <a:ext cx="5076825" cy="4184650"/>
          </a:xfrm>
          <a:prstGeom prst="rect">
            <a:avLst/>
          </a:prstGeom>
          <a:solidFill>
            <a:schemeClr val="bg1">
              <a:lumMod val="85000"/>
            </a:schemeClr>
          </a:solidFill>
          <a:ln w="19050">
            <a:solidFill>
              <a:schemeClr val="tx1"/>
            </a:solidFill>
          </a:ln>
        </p:spPr>
        <p:txBody>
          <a:bodyPr>
            <a:spAutoFit/>
          </a:bodyPr>
          <a:lstStyle/>
          <a:p>
            <a:pPr>
              <a:defRPr/>
            </a:pPr>
            <a:r>
              <a:rPr lang="en-US" dirty="0"/>
              <a:t>@prefix	rdf:    </a:t>
            </a:r>
            <a:r>
              <a:rPr lang="en-US" altLang="en-US" dirty="0"/>
              <a:t>&lt;</a:t>
            </a:r>
            <a:r>
              <a:rPr lang="en-US" altLang="en-US" sz="1200" dirty="0">
                <a:hlinkClick r:id="rId2"/>
              </a:rPr>
              <a:t>http://www.w3.org/1999/02/22-rdf-syntax-ns#</a:t>
            </a:r>
            <a:r>
              <a:rPr lang="en-US" altLang="en-US" dirty="0"/>
              <a:t>&gt; .</a:t>
            </a:r>
            <a:endParaRPr lang="en-US" dirty="0"/>
          </a:p>
          <a:p>
            <a:pPr>
              <a:defRPr/>
            </a:pPr>
            <a:r>
              <a:rPr lang="en-US" dirty="0"/>
              <a:t>@prefix	rdfs:  </a:t>
            </a:r>
            <a:r>
              <a:rPr lang="en-US" altLang="en-US" dirty="0"/>
              <a:t>&lt;</a:t>
            </a:r>
            <a:r>
              <a:rPr lang="en-US" altLang="en-US" dirty="0">
                <a:hlinkClick r:id="rId3"/>
              </a:rPr>
              <a:t>http://www.w3.org/2000/01/rdf-schema#</a:t>
            </a:r>
            <a:r>
              <a:rPr lang="en-US" altLang="en-US" dirty="0"/>
              <a:t>&gt; .</a:t>
            </a:r>
            <a:endParaRPr lang="en-US" dirty="0"/>
          </a:p>
          <a:p>
            <a:pPr>
              <a:defRPr/>
            </a:pPr>
            <a:r>
              <a:rPr lang="en-US" dirty="0"/>
              <a:t>@prefix	      :  </a:t>
            </a:r>
            <a:r>
              <a:rPr lang="en-US" altLang="en-US" dirty="0"/>
              <a:t>&lt;</a:t>
            </a:r>
            <a:r>
              <a:rPr lang="en-US" sz="1000" dirty="0">
                <a:hlinkClick r:id="rId4"/>
              </a:rPr>
              <a:t>http://ai.it.jyu.fi/vagan/ontologies/LifeInFinland.owl#</a:t>
            </a:r>
            <a:r>
              <a:rPr lang="en-US" altLang="en-US" dirty="0"/>
              <a:t>&gt; .</a:t>
            </a:r>
          </a:p>
          <a:p>
            <a:pPr>
              <a:defRPr/>
            </a:pPr>
            <a:endParaRPr lang="en-US" dirty="0"/>
          </a:p>
          <a:p>
            <a:pPr>
              <a:defRPr/>
            </a:pPr>
            <a:r>
              <a:rPr lang="en-US" dirty="0"/>
              <a:t>:Person		a		rdfs:Class .</a:t>
            </a:r>
          </a:p>
          <a:p>
            <a:pPr>
              <a:defRPr/>
            </a:pPr>
            <a:r>
              <a:rPr lang="en-US" dirty="0"/>
              <a:t>:Woman		a		rdfs:Class .</a:t>
            </a:r>
          </a:p>
          <a:p>
            <a:pPr>
              <a:defRPr/>
            </a:pPr>
            <a:r>
              <a:rPr lang="en-US" dirty="0"/>
              <a:t>:Man		a		rdfs:Class .</a:t>
            </a:r>
          </a:p>
          <a:p>
            <a:pPr>
              <a:defRPr/>
            </a:pPr>
            <a:r>
              <a:rPr lang="en-US" dirty="0"/>
              <a:t>:Woman		rdfs:subClassOf	:Person .</a:t>
            </a:r>
          </a:p>
          <a:p>
            <a:pPr>
              <a:defRPr/>
            </a:pPr>
            <a:r>
              <a:rPr lang="en-US" dirty="0"/>
              <a:t>:Man		rdfs:subClassOf	:Person .</a:t>
            </a:r>
          </a:p>
          <a:p>
            <a:pPr>
              <a:defRPr/>
            </a:pPr>
            <a:r>
              <a:rPr lang="en-US" dirty="0"/>
              <a:t>:hasHusband	a		rdf:Property .</a:t>
            </a:r>
          </a:p>
          <a:p>
            <a:pPr>
              <a:defRPr/>
            </a:pPr>
            <a:r>
              <a:rPr lang="en-US" dirty="0"/>
              <a:t>:hasSpooth		a		rdf:Property .</a:t>
            </a:r>
          </a:p>
          <a:p>
            <a:pPr>
              <a:defRPr/>
            </a:pPr>
            <a:r>
              <a:rPr lang="en-US" dirty="0"/>
              <a:t>:hasHusband	rdfs:subPropertyOf	:hasSpooth .</a:t>
            </a:r>
          </a:p>
          <a:p>
            <a:pPr>
              <a:defRPr/>
            </a:pPr>
            <a:r>
              <a:rPr lang="en-US" dirty="0"/>
              <a:t>:hasSpooth		</a:t>
            </a:r>
            <a:r>
              <a:rPr lang="en-US" dirty="0" err="1"/>
              <a:t>rdfs:domain</a:t>
            </a:r>
            <a:r>
              <a:rPr lang="en-US" dirty="0"/>
              <a:t>	:Person .</a:t>
            </a:r>
          </a:p>
          <a:p>
            <a:pPr>
              <a:defRPr/>
            </a:pPr>
            <a:r>
              <a:rPr lang="en-US" dirty="0"/>
              <a:t>:hasSpooth		</a:t>
            </a:r>
            <a:r>
              <a:rPr lang="en-US" dirty="0" err="1"/>
              <a:t>rdfs:range</a:t>
            </a:r>
            <a:r>
              <a:rPr lang="en-US" dirty="0"/>
              <a:t>		:Person .</a:t>
            </a:r>
          </a:p>
          <a:p>
            <a:pPr>
              <a:defRPr/>
            </a:pPr>
            <a:r>
              <a:rPr lang="en-US" dirty="0"/>
              <a:t>:hasHusband	</a:t>
            </a:r>
            <a:r>
              <a:rPr lang="en-US" dirty="0" err="1"/>
              <a:t>rdfs:domain</a:t>
            </a:r>
            <a:r>
              <a:rPr lang="en-US" dirty="0"/>
              <a:t>	:Woman .</a:t>
            </a:r>
          </a:p>
          <a:p>
            <a:pPr>
              <a:defRPr/>
            </a:pPr>
            <a:r>
              <a:rPr lang="en-US" dirty="0"/>
              <a:t>:hasHusband	</a:t>
            </a:r>
            <a:r>
              <a:rPr lang="en-US" dirty="0" err="1"/>
              <a:t>rdfs:range</a:t>
            </a:r>
            <a:r>
              <a:rPr lang="en-US" dirty="0"/>
              <a:t>		:Man .</a:t>
            </a:r>
          </a:p>
          <a:p>
            <a:pPr>
              <a:defRPr/>
            </a:pPr>
            <a:r>
              <a:rPr lang="en-US" dirty="0"/>
              <a:t>:John		a		:Man .</a:t>
            </a:r>
          </a:p>
          <a:p>
            <a:pPr>
              <a:defRPr/>
            </a:pPr>
            <a:r>
              <a:rPr lang="en-US" dirty="0"/>
              <a:t>:Mary		a		:Woman .</a:t>
            </a:r>
          </a:p>
          <a:p>
            <a:pPr>
              <a:defRPr/>
            </a:pPr>
            <a:r>
              <a:rPr lang="en-US" dirty="0"/>
              <a:t>:Mary		:hasHusband	:John .</a:t>
            </a:r>
          </a:p>
        </p:txBody>
      </p:sp>
      <p:sp>
        <p:nvSpPr>
          <p:cNvPr id="189444" name="Down Arrow 1"/>
          <p:cNvSpPr>
            <a:spLocks noChangeArrowheads="1"/>
          </p:cNvSpPr>
          <p:nvPr/>
        </p:nvSpPr>
        <p:spPr bwMode="auto">
          <a:xfrm rot="-2036403">
            <a:off x="3499964" y="3465019"/>
            <a:ext cx="365760" cy="914400"/>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18944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6" y="1135137"/>
            <a:ext cx="4037013" cy="231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9446" name="TextBox 7"/>
          <p:cNvSpPr txBox="1">
            <a:spLocks noChangeArrowheads="1"/>
          </p:cNvSpPr>
          <p:nvPr/>
        </p:nvSpPr>
        <p:spPr bwMode="auto">
          <a:xfrm>
            <a:off x="4594262" y="1557338"/>
            <a:ext cx="43211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All the RDF and RDFS statements can be easily written within one “story” using RDF (N3) notation: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p:cNvSpPr>
            <a:spLocks noGrp="1"/>
          </p:cNvSpPr>
          <p:nvPr>
            <p:ph type="title"/>
          </p:nvPr>
        </p:nvSpPr>
        <p:spPr>
          <a:xfrm>
            <a:off x="855665" y="74"/>
            <a:ext cx="8135937" cy="549275"/>
          </a:xfrm>
        </p:spPr>
        <p:txBody>
          <a:bodyPr/>
          <a:lstStyle/>
          <a:p>
            <a:r>
              <a:rPr lang="en-US" altLang="en-US" sz="3200"/>
              <a:t>RDFS example (translate to RDF/XML)</a:t>
            </a:r>
          </a:p>
        </p:txBody>
      </p:sp>
      <p:grpSp>
        <p:nvGrpSpPr>
          <p:cNvPr id="190467" name="Group 6"/>
          <p:cNvGrpSpPr>
            <a:grpSpLocks/>
          </p:cNvGrpSpPr>
          <p:nvPr/>
        </p:nvGrpSpPr>
        <p:grpSpPr bwMode="auto">
          <a:xfrm>
            <a:off x="4054512" y="571500"/>
            <a:ext cx="5089525" cy="3144838"/>
            <a:chOff x="11486" y="2682949"/>
            <a:chExt cx="4003923" cy="2627252"/>
          </a:xfrm>
        </p:grpSpPr>
        <p:pic>
          <p:nvPicPr>
            <p:cNvPr id="19047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6" y="2682949"/>
              <a:ext cx="4003922" cy="193254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04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7" y="4615495"/>
              <a:ext cx="4003922" cy="69470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19046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2884562"/>
            <a:ext cx="5143500" cy="398462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0469" name="Down Arrow 1"/>
          <p:cNvSpPr>
            <a:spLocks noChangeArrowheads="1"/>
          </p:cNvSpPr>
          <p:nvPr/>
        </p:nvSpPr>
        <p:spPr bwMode="auto">
          <a:xfrm rot="3174840">
            <a:off x="4859236" y="2989775"/>
            <a:ext cx="346044" cy="731520"/>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90470" name="Rectangle 1"/>
          <p:cNvSpPr>
            <a:spLocks noChangeArrowheads="1"/>
          </p:cNvSpPr>
          <p:nvPr/>
        </p:nvSpPr>
        <p:spPr bwMode="auto">
          <a:xfrm>
            <a:off x="6311900" y="3763967"/>
            <a:ext cx="2808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5"/>
              </a:rPr>
              <a:t>http://rdf-translator.appspot.com/</a:t>
            </a:r>
            <a:r>
              <a:rPr lang="en-US" altLang="en-US" sz="1400" dirty="0"/>
              <a:t> </a:t>
            </a:r>
          </a:p>
        </p:txBody>
      </p:sp>
      <p:sp>
        <p:nvSpPr>
          <p:cNvPr id="190471" name="TextBox 10"/>
          <p:cNvSpPr txBox="1">
            <a:spLocks noChangeArrowheads="1"/>
          </p:cNvSpPr>
          <p:nvPr/>
        </p:nvSpPr>
        <p:spPr bwMode="auto">
          <a:xfrm>
            <a:off x="5219700" y="4581563"/>
            <a:ext cx="37084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 and the more complicated RDF/XML representation can be obtained automatically from RDF (N3) by using the RDF translation tool</a:t>
            </a:r>
          </a:p>
        </p:txBody>
      </p:sp>
      <p:pic>
        <p:nvPicPr>
          <p:cNvPr id="19047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6" y="563567"/>
            <a:ext cx="4037013" cy="231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596121" y="4071744"/>
            <a:ext cx="3395481" cy="338554"/>
          </a:xfrm>
          <a:prstGeom prst="rect">
            <a:avLst/>
          </a:prstGeom>
        </p:spPr>
        <p:txBody>
          <a:bodyPr wrap="none">
            <a:spAutoFit/>
          </a:bodyPr>
          <a:lstStyle/>
          <a:p>
            <a:r>
              <a:rPr lang="fi-FI" sz="1600" dirty="0">
                <a:hlinkClick r:id="rId7"/>
              </a:rPr>
              <a:t>https://issemantic.net/rdf-converter</a:t>
            </a:r>
            <a:r>
              <a:rPr lang="fi-FI" sz="1600" dirty="0"/>
              <a:t> </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p:nvPr>
        </p:nvSpPr>
        <p:spPr>
          <a:xfrm>
            <a:off x="855665" y="74"/>
            <a:ext cx="8135937" cy="549275"/>
          </a:xfrm>
        </p:spPr>
        <p:txBody>
          <a:bodyPr/>
          <a:lstStyle/>
          <a:p>
            <a:r>
              <a:rPr lang="en-US" altLang="en-US" sz="3200"/>
              <a:t>… and validate RDF/XML</a:t>
            </a:r>
          </a:p>
        </p:txBody>
      </p:sp>
      <p:pic>
        <p:nvPicPr>
          <p:cNvPr id="191491" name="Picture 2" descr="graph representation of RDF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5" y="6016699"/>
            <a:ext cx="9139237" cy="80327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14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3832299"/>
            <a:ext cx="6967538" cy="215582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149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6" y="576263"/>
            <a:ext cx="5073650" cy="392906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1494" name="Down Arrow 1"/>
          <p:cNvSpPr>
            <a:spLocks noChangeArrowheads="1"/>
          </p:cNvSpPr>
          <p:nvPr/>
        </p:nvSpPr>
        <p:spPr bwMode="auto">
          <a:xfrm rot="3174840">
            <a:off x="3576872" y="3254974"/>
            <a:ext cx="359442" cy="510701"/>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91495" name="Rectangle 1"/>
          <p:cNvSpPr>
            <a:spLocks noChangeArrowheads="1"/>
          </p:cNvSpPr>
          <p:nvPr/>
        </p:nvSpPr>
        <p:spPr bwMode="auto">
          <a:xfrm>
            <a:off x="33388" y="3400429"/>
            <a:ext cx="2809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5"/>
              </a:rPr>
              <a:t>http://www.w3.org/RDF/Validator/</a:t>
            </a:r>
            <a:endParaRPr lang="en-US" altLang="en-US" sz="1400" dirty="0"/>
          </a:p>
        </p:txBody>
      </p:sp>
      <p:pic>
        <p:nvPicPr>
          <p:cNvPr id="19149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6" y="620715"/>
            <a:ext cx="4037013" cy="231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itle 1"/>
          <p:cNvSpPr>
            <a:spLocks noGrp="1"/>
          </p:cNvSpPr>
          <p:nvPr>
            <p:ph type="title"/>
          </p:nvPr>
        </p:nvSpPr>
        <p:spPr>
          <a:xfrm>
            <a:off x="684215" y="74"/>
            <a:ext cx="7343775" cy="549275"/>
          </a:xfrm>
        </p:spPr>
        <p:txBody>
          <a:bodyPr/>
          <a:lstStyle/>
          <a:p>
            <a:r>
              <a:rPr lang="en-US" altLang="en-US" sz="3600"/>
              <a:t>RDFS example (continue)</a:t>
            </a:r>
          </a:p>
        </p:txBody>
      </p:sp>
      <p:sp>
        <p:nvSpPr>
          <p:cNvPr id="47" name="TextBox 46"/>
          <p:cNvSpPr txBox="1"/>
          <p:nvPr/>
        </p:nvSpPr>
        <p:spPr>
          <a:xfrm>
            <a:off x="4046540" y="1531938"/>
            <a:ext cx="5076825" cy="4616450"/>
          </a:xfrm>
          <a:prstGeom prst="rect">
            <a:avLst/>
          </a:prstGeom>
          <a:solidFill>
            <a:schemeClr val="bg1">
              <a:lumMod val="85000"/>
            </a:schemeClr>
          </a:solidFill>
          <a:ln w="19050">
            <a:solidFill>
              <a:schemeClr val="tx1"/>
            </a:solidFill>
          </a:ln>
        </p:spPr>
        <p:txBody>
          <a:bodyPr>
            <a:spAutoFit/>
          </a:bodyPr>
          <a:lstStyle/>
          <a:p>
            <a:pPr>
              <a:defRPr/>
            </a:pPr>
            <a:r>
              <a:rPr lang="en-US" altLang="en-US" dirty="0">
                <a:solidFill>
                  <a:srgbClr val="FF0000"/>
                </a:solidFill>
              </a:rPr>
              <a:t>@base   &lt;http://ai.it.jyu.fi/vagan/LifeInFinland.owl&gt; .</a:t>
            </a:r>
          </a:p>
          <a:p>
            <a:pPr>
              <a:defRPr/>
            </a:pPr>
            <a:r>
              <a:rPr lang="en-US" altLang="en-US" dirty="0"/>
              <a:t>@prefix  </a:t>
            </a:r>
            <a:r>
              <a:rPr lang="en-US" altLang="en-US" dirty="0" err="1"/>
              <a:t>rdf</a:t>
            </a:r>
            <a:r>
              <a:rPr lang="en-US" altLang="en-US" dirty="0"/>
              <a:t>:  &lt;http://www.w3.org/1999/02/22-rdf-syntax-ns#&gt; .</a:t>
            </a:r>
          </a:p>
          <a:p>
            <a:pPr>
              <a:defRPr/>
            </a:pPr>
            <a:r>
              <a:rPr lang="en-US" altLang="en-US" dirty="0"/>
              <a:t>@prefix  </a:t>
            </a:r>
            <a:r>
              <a:rPr lang="en-US" altLang="en-US" dirty="0" err="1"/>
              <a:t>rdfs</a:t>
            </a:r>
            <a:r>
              <a:rPr lang="en-US" altLang="en-US" dirty="0"/>
              <a:t>:  &lt;http://www.w3.org/2000/01/rdf-schema#&gt; .</a:t>
            </a:r>
          </a:p>
          <a:p>
            <a:pPr>
              <a:defRPr/>
            </a:pPr>
            <a:r>
              <a:rPr lang="en-US" altLang="en-US" dirty="0">
                <a:solidFill>
                  <a:srgbClr val="FF0000"/>
                </a:solidFill>
              </a:rPr>
              <a:t>@prefix  owl:   &lt;http://www.w3.org/2002/07/owl#&gt; .</a:t>
            </a:r>
          </a:p>
          <a:p>
            <a:pPr>
              <a:defRPr/>
            </a:pPr>
            <a:r>
              <a:rPr lang="en-US" altLang="en-US" dirty="0"/>
              <a:t>@prefix  : &lt;http://ai.it.jyu.fi/vagan/LifeInFinland.owl#&gt; .</a:t>
            </a:r>
          </a:p>
          <a:p>
            <a:pPr>
              <a:defRPr/>
            </a:pPr>
            <a:endParaRPr lang="en-US" altLang="en-US" dirty="0"/>
          </a:p>
          <a:p>
            <a:pPr>
              <a:defRPr/>
            </a:pPr>
            <a:r>
              <a:rPr lang="en-US" altLang="en-US" dirty="0"/>
              <a:t>:Person		a		  rdfs:Class .</a:t>
            </a:r>
          </a:p>
          <a:p>
            <a:pPr>
              <a:defRPr/>
            </a:pPr>
            <a:r>
              <a:rPr lang="en-US" altLang="en-US" dirty="0"/>
              <a:t>:Woman		a		  rdfs:Class .</a:t>
            </a:r>
          </a:p>
          <a:p>
            <a:pPr>
              <a:defRPr/>
            </a:pPr>
            <a:r>
              <a:rPr lang="en-US" altLang="en-US" dirty="0"/>
              <a:t>:Man		a		  rdfs:Class .</a:t>
            </a:r>
          </a:p>
          <a:p>
            <a:pPr>
              <a:defRPr/>
            </a:pPr>
            <a:r>
              <a:rPr lang="en-US" altLang="en-US" dirty="0"/>
              <a:t>:Woman		rdfs:subClassOf	  :Person .</a:t>
            </a:r>
          </a:p>
          <a:p>
            <a:pPr>
              <a:defRPr/>
            </a:pPr>
            <a:r>
              <a:rPr lang="en-US" altLang="en-US" dirty="0"/>
              <a:t>:Man		rdfs:subClassOf	  :Person .</a:t>
            </a:r>
          </a:p>
          <a:p>
            <a:pPr>
              <a:defRPr/>
            </a:pPr>
            <a:r>
              <a:rPr lang="en-US" altLang="en-US" dirty="0">
                <a:solidFill>
                  <a:srgbClr val="FF0000"/>
                </a:solidFill>
              </a:rPr>
              <a:t>:</a:t>
            </a:r>
            <a:r>
              <a:rPr lang="en-US" altLang="en-US" dirty="0" err="1">
                <a:solidFill>
                  <a:srgbClr val="FF0000"/>
                </a:solidFill>
              </a:rPr>
              <a:t>hasSpooth</a:t>
            </a:r>
            <a:r>
              <a:rPr lang="en-US" altLang="en-US" dirty="0">
                <a:solidFill>
                  <a:srgbClr val="FF0000"/>
                </a:solidFill>
              </a:rPr>
              <a:t>		a	           owl:ObjectProperty .</a:t>
            </a:r>
          </a:p>
          <a:p>
            <a:pPr>
              <a:defRPr/>
            </a:pPr>
            <a:r>
              <a:rPr lang="en-US" altLang="en-US" dirty="0">
                <a:solidFill>
                  <a:srgbClr val="FF0000"/>
                </a:solidFill>
              </a:rPr>
              <a:t>:</a:t>
            </a:r>
            <a:r>
              <a:rPr lang="en-US" altLang="en-US" dirty="0" err="1">
                <a:solidFill>
                  <a:srgbClr val="FF0000"/>
                </a:solidFill>
              </a:rPr>
              <a:t>hasHusband</a:t>
            </a:r>
            <a:r>
              <a:rPr lang="en-US" altLang="en-US" dirty="0">
                <a:solidFill>
                  <a:srgbClr val="FF0000"/>
                </a:solidFill>
              </a:rPr>
              <a:t>	a	           owl:ObjectProperty .</a:t>
            </a:r>
          </a:p>
          <a:p>
            <a:pPr>
              <a:defRPr/>
            </a:pPr>
            <a:r>
              <a:rPr lang="en-US" altLang="en-US" dirty="0"/>
              <a:t>:</a:t>
            </a:r>
            <a:r>
              <a:rPr lang="en-US" altLang="en-US" dirty="0" err="1"/>
              <a:t>hasHusband</a:t>
            </a:r>
            <a:r>
              <a:rPr lang="en-US" altLang="en-US" dirty="0"/>
              <a:t>	rdfs:subPropertyOf         :</a:t>
            </a:r>
            <a:r>
              <a:rPr lang="en-US" altLang="en-US" dirty="0" err="1"/>
              <a:t>hasSpooth</a:t>
            </a:r>
            <a:r>
              <a:rPr lang="en-US" altLang="en-US" dirty="0"/>
              <a:t> .</a:t>
            </a:r>
          </a:p>
          <a:p>
            <a:pPr>
              <a:defRPr/>
            </a:pPr>
            <a:r>
              <a:rPr lang="en-US" altLang="en-US" dirty="0"/>
              <a:t>:</a:t>
            </a:r>
            <a:r>
              <a:rPr lang="en-US" altLang="en-US" dirty="0" err="1"/>
              <a:t>hasSpooth</a:t>
            </a:r>
            <a:r>
              <a:rPr lang="en-US" altLang="en-US" dirty="0"/>
              <a:t>                   </a:t>
            </a:r>
            <a:r>
              <a:rPr lang="en-US" altLang="en-US" dirty="0" err="1"/>
              <a:t>rdfs:domain</a:t>
            </a:r>
            <a:r>
              <a:rPr lang="en-US" altLang="en-US" dirty="0"/>
              <a:t>	  :Person .</a:t>
            </a:r>
          </a:p>
          <a:p>
            <a:pPr>
              <a:defRPr/>
            </a:pPr>
            <a:r>
              <a:rPr lang="en-US" altLang="en-US" dirty="0"/>
              <a:t>:</a:t>
            </a:r>
            <a:r>
              <a:rPr lang="en-US" altLang="en-US" dirty="0" err="1"/>
              <a:t>hasSpooth</a:t>
            </a:r>
            <a:r>
              <a:rPr lang="en-US" altLang="en-US" dirty="0"/>
              <a:t>		</a:t>
            </a:r>
            <a:r>
              <a:rPr lang="en-US" altLang="en-US" dirty="0" err="1"/>
              <a:t>rdfs:range</a:t>
            </a:r>
            <a:r>
              <a:rPr lang="en-US" altLang="en-US" dirty="0"/>
              <a:t>	  	  :Person .</a:t>
            </a:r>
          </a:p>
          <a:p>
            <a:pPr>
              <a:defRPr/>
            </a:pPr>
            <a:r>
              <a:rPr lang="en-US" altLang="en-US" dirty="0"/>
              <a:t>:</a:t>
            </a:r>
            <a:r>
              <a:rPr lang="en-US" altLang="en-US" dirty="0" err="1"/>
              <a:t>hasHusband</a:t>
            </a:r>
            <a:r>
              <a:rPr lang="en-US" altLang="en-US" dirty="0"/>
              <a:t>	</a:t>
            </a:r>
            <a:r>
              <a:rPr lang="en-US" altLang="en-US" dirty="0" err="1"/>
              <a:t>rdfs:domain</a:t>
            </a:r>
            <a:r>
              <a:rPr lang="en-US" altLang="en-US" dirty="0"/>
              <a:t>	  :Woman .</a:t>
            </a:r>
          </a:p>
          <a:p>
            <a:pPr>
              <a:defRPr/>
            </a:pPr>
            <a:r>
              <a:rPr lang="en-US" altLang="en-US" dirty="0"/>
              <a:t>:</a:t>
            </a:r>
            <a:r>
              <a:rPr lang="en-US" altLang="en-US" dirty="0" err="1"/>
              <a:t>hasHusband</a:t>
            </a:r>
            <a:r>
              <a:rPr lang="en-US" altLang="en-US" dirty="0"/>
              <a:t>	</a:t>
            </a:r>
            <a:r>
              <a:rPr lang="en-US" altLang="en-US" dirty="0" err="1"/>
              <a:t>rdfs:range</a:t>
            </a:r>
            <a:r>
              <a:rPr lang="en-US" altLang="en-US" dirty="0"/>
              <a:t>	                     :Man .</a:t>
            </a:r>
          </a:p>
          <a:p>
            <a:pPr>
              <a:defRPr/>
            </a:pPr>
            <a:r>
              <a:rPr lang="en-US" altLang="en-US" dirty="0"/>
              <a:t>:John		a		  :Man .</a:t>
            </a:r>
          </a:p>
          <a:p>
            <a:pPr>
              <a:defRPr/>
            </a:pPr>
            <a:r>
              <a:rPr lang="en-US" altLang="en-US" dirty="0"/>
              <a:t>:Mary		a		  :Woman .</a:t>
            </a:r>
          </a:p>
          <a:p>
            <a:pPr>
              <a:defRPr/>
            </a:pPr>
            <a:r>
              <a:rPr lang="en-US" altLang="en-US" dirty="0"/>
              <a:t>:Mary		:</a:t>
            </a:r>
            <a:r>
              <a:rPr lang="en-US" altLang="en-US" dirty="0" err="1"/>
              <a:t>hasHusband</a:t>
            </a:r>
            <a:r>
              <a:rPr lang="en-US" altLang="en-US" dirty="0"/>
              <a:t>	  :John .</a:t>
            </a:r>
          </a:p>
        </p:txBody>
      </p:sp>
      <p:sp>
        <p:nvSpPr>
          <p:cNvPr id="192516" name="Down Arrow 1"/>
          <p:cNvSpPr>
            <a:spLocks noChangeArrowheads="1"/>
          </p:cNvSpPr>
          <p:nvPr/>
        </p:nvSpPr>
        <p:spPr bwMode="auto">
          <a:xfrm rot="-2036403">
            <a:off x="3532890" y="3481200"/>
            <a:ext cx="427013" cy="705078"/>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92517" name="TextBox 1"/>
          <p:cNvSpPr txBox="1">
            <a:spLocks noChangeArrowheads="1"/>
          </p:cNvSpPr>
          <p:nvPr/>
        </p:nvSpPr>
        <p:spPr bwMode="auto">
          <a:xfrm>
            <a:off x="4211638" y="765249"/>
            <a:ext cx="4608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Adding some “cosmetics” from OWL (Web Ontology Language):</a:t>
            </a:r>
          </a:p>
        </p:txBody>
      </p:sp>
      <p:pic>
        <p:nvPicPr>
          <p:cNvPr id="19251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6" y="954088"/>
            <a:ext cx="4037013" cy="2474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784835" y="558044"/>
            <a:ext cx="1728193" cy="792088"/>
          </a:xfrm>
          <a:prstGeom prst="rect">
            <a:avLst/>
          </a:prstGeom>
          <a:solidFill>
            <a:srgbClr val="FF7979"/>
          </a:solidFill>
          <a:ln w="9525" cap="flat" cmpd="sng" algn="ctr">
            <a:solidFill>
              <a:schemeClr val="tx1"/>
            </a:solidFill>
            <a:prstDash val="solid"/>
            <a:round/>
            <a:headEnd type="none" w="med" len="med"/>
            <a:tailEnd type="none" w="med" len="med"/>
          </a:ln>
          <a:effectLst/>
        </p:spPr>
        <p:txBody>
          <a:bodyPr vert="horz" wrap="squar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i-FI" sz="1400" b="0" i="0" u="none" strike="noStrike" cap="none" normalizeH="0" baseline="0">
              <a:ln>
                <a:noFill/>
              </a:ln>
              <a:solidFill>
                <a:schemeClr val="tx1"/>
              </a:solidFill>
              <a:effectLst/>
              <a:latin typeface="Arial" pitchFamily="34" charset="0"/>
            </a:endParaRPr>
          </a:p>
        </p:txBody>
      </p:sp>
      <p:sp>
        <p:nvSpPr>
          <p:cNvPr id="6" name="Rectangle 5"/>
          <p:cNvSpPr/>
          <p:nvPr/>
        </p:nvSpPr>
        <p:spPr>
          <a:xfrm>
            <a:off x="823200" y="561640"/>
            <a:ext cx="652743"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OWL</a:t>
            </a:r>
          </a:p>
        </p:txBody>
      </p:sp>
      <p:sp>
        <p:nvSpPr>
          <p:cNvPr id="7" name="Oval 6"/>
          <p:cNvSpPr/>
          <p:nvPr/>
        </p:nvSpPr>
        <p:spPr bwMode="auto">
          <a:xfrm>
            <a:off x="869049" y="945394"/>
            <a:ext cx="1568145" cy="247066"/>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Arial" pitchFamily="34" charset="0"/>
              </a:rPr>
              <a:t>owl:ObjectProperty</a:t>
            </a:r>
            <a:endParaRPr kumimoji="0" lang="fi-FI" sz="1000" b="0" i="0" u="none" strike="noStrike" cap="none" normalizeH="0" baseline="0" dirty="0">
              <a:ln>
                <a:noFill/>
              </a:ln>
              <a:solidFill>
                <a:schemeClr val="tx1"/>
              </a:solidFill>
              <a:effectLst/>
              <a:latin typeface="Arial" pitchFamily="34" charset="0"/>
            </a:endParaRPr>
          </a:p>
        </p:txBody>
      </p:sp>
      <p:cxnSp>
        <p:nvCxnSpPr>
          <p:cNvPr id="14" name="Straight Arrow Connector 13"/>
          <p:cNvCxnSpPr/>
          <p:nvPr/>
        </p:nvCxnSpPr>
        <p:spPr bwMode="auto">
          <a:xfrm flipV="1">
            <a:off x="501654" y="1192460"/>
            <a:ext cx="763439" cy="460778"/>
          </a:xfrm>
          <a:prstGeom prst="straightConnector1">
            <a:avLst/>
          </a:prstGeom>
          <a:solidFill>
            <a:schemeClr val="accent1"/>
          </a:solidFill>
          <a:ln w="12700" cap="flat" cmpd="sng" algn="ctr">
            <a:solidFill>
              <a:srgbClr val="0000FF"/>
            </a:solidFill>
            <a:prstDash val="solid"/>
            <a:round/>
            <a:headEnd type="none" w="med" len="med"/>
            <a:tailEnd type="stealth"/>
          </a:ln>
          <a:effectLst/>
        </p:spPr>
      </p:cxnSp>
      <p:cxnSp>
        <p:nvCxnSpPr>
          <p:cNvPr id="3" name="Straight Arrow Connector 2"/>
          <p:cNvCxnSpPr/>
          <p:nvPr/>
        </p:nvCxnSpPr>
        <p:spPr bwMode="auto">
          <a:xfrm flipV="1">
            <a:off x="810249" y="1192460"/>
            <a:ext cx="737415" cy="1225626"/>
          </a:xfrm>
          <a:prstGeom prst="straightConnector1">
            <a:avLst/>
          </a:prstGeom>
          <a:solidFill>
            <a:schemeClr val="accent1"/>
          </a:solidFill>
          <a:ln w="12700" cap="flat" cmpd="sng" algn="ctr">
            <a:solidFill>
              <a:srgbClr val="0000FF">
                <a:alpha val="41000"/>
              </a:srgbClr>
            </a:solidFill>
            <a:prstDash val="solid"/>
            <a:round/>
            <a:headEnd type="none" w="med" len="med"/>
            <a:tailEnd type="stealth"/>
          </a:ln>
          <a:effectLst/>
        </p:spPr>
      </p:cxnSp>
      <p:sp>
        <p:nvSpPr>
          <p:cNvPr id="11" name="TextBox 10"/>
          <p:cNvSpPr txBox="1"/>
          <p:nvPr/>
        </p:nvSpPr>
        <p:spPr>
          <a:xfrm>
            <a:off x="912540" y="1386249"/>
            <a:ext cx="593399" cy="215444"/>
          </a:xfrm>
          <a:prstGeom prst="rect">
            <a:avLst/>
          </a:prstGeom>
          <a:noFill/>
        </p:spPr>
        <p:txBody>
          <a:bodyPr wrap="square" rtlCol="0">
            <a:spAutoFit/>
          </a:bodyPr>
          <a:lstStyle/>
          <a:p>
            <a:r>
              <a:rPr lang="en-US" sz="800" dirty="0"/>
              <a:t>rdf:type</a:t>
            </a:r>
            <a:endParaRPr lang="fi-FI" sz="800" dirty="0"/>
          </a:p>
        </p:txBody>
      </p:sp>
      <p:sp>
        <p:nvSpPr>
          <p:cNvPr id="18" name="TextBox 17"/>
          <p:cNvSpPr txBox="1"/>
          <p:nvPr/>
        </p:nvSpPr>
        <p:spPr>
          <a:xfrm>
            <a:off x="330988" y="1329508"/>
            <a:ext cx="593399" cy="215444"/>
          </a:xfrm>
          <a:prstGeom prst="rect">
            <a:avLst/>
          </a:prstGeom>
          <a:noFill/>
        </p:spPr>
        <p:txBody>
          <a:bodyPr wrap="square" rtlCol="0">
            <a:spAutoFit/>
          </a:bodyPr>
          <a:lstStyle/>
          <a:p>
            <a:r>
              <a:rPr lang="en-US" sz="800" dirty="0"/>
              <a:t>rdf:type</a:t>
            </a:r>
            <a:endParaRPr lang="fi-FI" sz="800" dirty="0"/>
          </a:p>
        </p:txBody>
      </p:sp>
      <p:sp>
        <p:nvSpPr>
          <p:cNvPr id="2" name="Rectangle 1"/>
          <p:cNvSpPr/>
          <p:nvPr/>
        </p:nvSpPr>
        <p:spPr>
          <a:xfrm>
            <a:off x="27479" y="5947766"/>
            <a:ext cx="4184159" cy="707886"/>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Try to visualize this code:</a:t>
            </a:r>
          </a:p>
          <a:p>
            <a:pPr algn="ctr"/>
            <a:r>
              <a:rPr lang="en-US" sz="2000" dirty="0">
                <a:ln w="0"/>
                <a:effectLst>
                  <a:outerShdw blurRad="38100" dist="19050" dir="2700000" algn="tl" rotWithShape="0">
                    <a:schemeClr val="dk1">
                      <a:alpha val="40000"/>
                    </a:schemeClr>
                  </a:outerShdw>
                </a:effectLst>
                <a:hlinkClick r:id="rId3"/>
              </a:rPr>
              <a:t>https://issemantic.net/rdf-visualizer</a:t>
            </a:r>
            <a:r>
              <a:rPr lang="en-US" sz="2000" dirty="0">
                <a:ln w="0"/>
                <a:effectLst>
                  <a:outerShdw blurRad="38100" dist="19050" dir="2700000" algn="tl" rotWithShape="0">
                    <a:schemeClr val="dk1">
                      <a:alpha val="40000"/>
                    </a:schemeClr>
                  </a:outerShdw>
                </a:effectLst>
              </a:rPr>
              <a:t> </a:t>
            </a:r>
            <a:endParaRPr lang="en-US" sz="2000" b="0" cap="none" spc="0"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a:xfrm>
            <a:off x="873126" y="47699"/>
            <a:ext cx="8135938" cy="549275"/>
          </a:xfrm>
        </p:spPr>
        <p:txBody>
          <a:bodyPr/>
          <a:lstStyle/>
          <a:p>
            <a:r>
              <a:rPr lang="en-US" altLang="en-US" sz="3200"/>
              <a:t>… then we got translation to RDF/XML</a:t>
            </a:r>
          </a:p>
        </p:txBody>
      </p:sp>
      <p:pic>
        <p:nvPicPr>
          <p:cNvPr id="19353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077" y="1708150"/>
            <a:ext cx="5969000" cy="511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35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 y="549349"/>
            <a:ext cx="3140075" cy="225742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3541" name="Down Arrow 1"/>
          <p:cNvSpPr>
            <a:spLocks noChangeArrowheads="1"/>
          </p:cNvSpPr>
          <p:nvPr/>
        </p:nvSpPr>
        <p:spPr bwMode="auto">
          <a:xfrm rot="-2036403">
            <a:off x="2666753" y="2838861"/>
            <a:ext cx="322869" cy="681363"/>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193542" name="Rectangle 1"/>
          <p:cNvSpPr>
            <a:spLocks noChangeArrowheads="1"/>
          </p:cNvSpPr>
          <p:nvPr/>
        </p:nvSpPr>
        <p:spPr bwMode="auto">
          <a:xfrm>
            <a:off x="5867400" y="765178"/>
            <a:ext cx="30283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4"/>
              </a:rPr>
              <a:t>https://issemantic.net/rdf-converter</a:t>
            </a:r>
            <a:r>
              <a:rPr lang="en-US" altLang="en-US" sz="1400" dirty="0"/>
              <a:t>  </a:t>
            </a:r>
          </a:p>
        </p:txBody>
      </p:sp>
      <p:sp>
        <p:nvSpPr>
          <p:cNvPr id="2" name="Rectangle 1"/>
          <p:cNvSpPr/>
          <p:nvPr/>
        </p:nvSpPr>
        <p:spPr>
          <a:xfrm>
            <a:off x="5867400" y="1232169"/>
            <a:ext cx="2949077" cy="307777"/>
          </a:xfrm>
          <a:prstGeom prst="rect">
            <a:avLst/>
          </a:prstGeom>
        </p:spPr>
        <p:txBody>
          <a:bodyPr wrap="none">
            <a:spAutoFit/>
          </a:bodyPr>
          <a:lstStyle/>
          <a:p>
            <a:r>
              <a:rPr lang="fi-FI" dirty="0">
                <a:hlinkClick r:id="rId5"/>
              </a:rPr>
              <a:t>https://www.w3.org/RDF/Validator/</a:t>
            </a:r>
            <a:r>
              <a:rPr lang="fi-FI" dirty="0"/>
              <a:t>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p:cNvSpPr>
            <a:spLocks noGrp="1"/>
          </p:cNvSpPr>
          <p:nvPr>
            <p:ph type="title"/>
          </p:nvPr>
        </p:nvSpPr>
        <p:spPr>
          <a:xfrm>
            <a:off x="873126" y="115962"/>
            <a:ext cx="8135938" cy="549275"/>
          </a:xfrm>
        </p:spPr>
        <p:txBody>
          <a:bodyPr/>
          <a:lstStyle/>
          <a:p>
            <a:r>
              <a:rPr lang="en-US" altLang="en-US" sz="3200"/>
              <a:t>… validating RDF/XML</a:t>
            </a:r>
          </a:p>
        </p:txBody>
      </p:sp>
      <p:grpSp>
        <p:nvGrpSpPr>
          <p:cNvPr id="194563" name="Group 1"/>
          <p:cNvGrpSpPr>
            <a:grpSpLocks/>
          </p:cNvGrpSpPr>
          <p:nvPr/>
        </p:nvGrpSpPr>
        <p:grpSpPr bwMode="auto">
          <a:xfrm>
            <a:off x="0" y="981149"/>
            <a:ext cx="9144000" cy="4519613"/>
            <a:chOff x="0" y="980728"/>
            <a:chExt cx="9144000" cy="4519709"/>
          </a:xfrm>
        </p:grpSpPr>
        <p:pic>
          <p:nvPicPr>
            <p:cNvPr id="1945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0728"/>
              <a:ext cx="9144000" cy="333766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45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 y="4341257"/>
              <a:ext cx="9129876" cy="115918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94564"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4"/>
              </a:rPr>
              <a:t>http://www.w3.org/RDF/Validator/</a:t>
            </a:r>
            <a:r>
              <a:rPr lang="en-US" altLang="en-US" sz="1400"/>
              <a:t> </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p:cNvSpPr>
            <a:spLocks noGrp="1"/>
          </p:cNvSpPr>
          <p:nvPr>
            <p:ph type="title"/>
          </p:nvPr>
        </p:nvSpPr>
        <p:spPr>
          <a:xfrm>
            <a:off x="873126" y="39762"/>
            <a:ext cx="8135938" cy="549275"/>
          </a:xfrm>
        </p:spPr>
        <p:txBody>
          <a:bodyPr/>
          <a:lstStyle/>
          <a:p>
            <a:r>
              <a:rPr lang="en-US" altLang="en-US" sz="3200" dirty="0"/>
              <a:t>… and see the semantic graph</a:t>
            </a:r>
          </a:p>
        </p:txBody>
      </p:sp>
      <p:sp>
        <p:nvSpPr>
          <p:cNvPr id="194564" name="TextBox 2"/>
          <p:cNvSpPr txBox="1">
            <a:spLocks noChangeArrowheads="1"/>
          </p:cNvSpPr>
          <p:nvPr/>
        </p:nvSpPr>
        <p:spPr bwMode="auto">
          <a:xfrm>
            <a:off x="5867400" y="649362"/>
            <a:ext cx="3106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2"/>
              </a:rPr>
              <a:t>http://www.w3.org/RDF/Validator/</a:t>
            </a:r>
            <a:r>
              <a:rPr lang="en-US" altLang="en-US" sz="1400"/>
              <a: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40968"/>
            <a:ext cx="9144000" cy="2232248"/>
          </a:xfrm>
          <a:prstGeom prst="rect">
            <a:avLst/>
          </a:prstGeom>
        </p:spPr>
      </p:pic>
    </p:spTree>
    <p:extLst>
      <p:ext uri="{BB962C8B-B14F-4D97-AF65-F5344CB8AC3E}">
        <p14:creationId xmlns:p14="http://schemas.microsoft.com/office/powerpoint/2010/main" val="586717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FE0B0-F4B5-EF6C-1C6E-E5B530C5EC77}"/>
            </a:ext>
          </a:extLst>
        </p:cNvPr>
        <p:cNvGrpSpPr/>
        <p:nvPr/>
      </p:nvGrpSpPr>
      <p:grpSpPr>
        <a:xfrm>
          <a:off x="0" y="0"/>
          <a:ext cx="0" cy="0"/>
          <a:chOff x="0" y="0"/>
          <a:chExt cx="0" cy="0"/>
        </a:xfrm>
      </p:grpSpPr>
      <p:sp>
        <p:nvSpPr>
          <p:cNvPr id="194562" name="Title 1">
            <a:extLst>
              <a:ext uri="{FF2B5EF4-FFF2-40B4-BE49-F238E27FC236}">
                <a16:creationId xmlns:a16="http://schemas.microsoft.com/office/drawing/2014/main" id="{36A4E15A-D857-28C1-973A-94117C6A93E4}"/>
              </a:ext>
            </a:extLst>
          </p:cNvPr>
          <p:cNvSpPr>
            <a:spLocks noGrp="1"/>
          </p:cNvSpPr>
          <p:nvPr>
            <p:ph type="title"/>
          </p:nvPr>
        </p:nvSpPr>
        <p:spPr>
          <a:xfrm>
            <a:off x="873126" y="39762"/>
            <a:ext cx="8135938" cy="549275"/>
          </a:xfrm>
        </p:spPr>
        <p:txBody>
          <a:bodyPr/>
          <a:lstStyle/>
          <a:p>
            <a:r>
              <a:rPr lang="en-US" altLang="en-US" sz="3200" dirty="0"/>
              <a:t>… see nicer visualization</a:t>
            </a:r>
          </a:p>
        </p:txBody>
      </p:sp>
      <p:pic>
        <p:nvPicPr>
          <p:cNvPr id="4" name="Picture 3">
            <a:extLst>
              <a:ext uri="{FF2B5EF4-FFF2-40B4-BE49-F238E27FC236}">
                <a16:creationId xmlns:a16="http://schemas.microsoft.com/office/drawing/2014/main" id="{2E3619D7-F800-E175-1E6D-423DFC2AC1E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2125186"/>
            <a:ext cx="9144000" cy="2607627"/>
          </a:xfrm>
          <a:prstGeom prst="rect">
            <a:avLst/>
          </a:prstGeom>
        </p:spPr>
      </p:pic>
      <p:sp>
        <p:nvSpPr>
          <p:cNvPr id="5" name="TextBox 4">
            <a:extLst>
              <a:ext uri="{FF2B5EF4-FFF2-40B4-BE49-F238E27FC236}">
                <a16:creationId xmlns:a16="http://schemas.microsoft.com/office/drawing/2014/main" id="{EC0B8935-FABE-FDBF-C618-57C841FE82D5}"/>
              </a:ext>
            </a:extLst>
          </p:cNvPr>
          <p:cNvSpPr txBox="1"/>
          <p:nvPr/>
        </p:nvSpPr>
        <p:spPr>
          <a:xfrm>
            <a:off x="2195736" y="980728"/>
            <a:ext cx="3744416"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hlinkClick r:id="rId3"/>
              </a:rPr>
              <a:t>https://www.ldf.fi/service/rdf-grapher</a:t>
            </a:r>
            <a:r>
              <a:rPr kumimoji="0" lang="en-US" sz="1400" b="0" i="0" u="none" strike="noStrike" kern="1200" cap="none" spc="0" normalizeH="0" baseline="0" noProof="0" dirty="0">
                <a:ln>
                  <a:noFill/>
                </a:ln>
                <a:solidFill>
                  <a:srgbClr val="000000"/>
                </a:solidFill>
                <a:effectLst/>
                <a:uLnTx/>
                <a:uFillTx/>
                <a:latin typeface="Arial" pitchFamily="34" charset="0"/>
                <a:ea typeface="+mn-ea"/>
                <a:cs typeface="+mn-cs"/>
              </a:rPr>
              <a:t> </a:t>
            </a:r>
            <a:endParaRPr kumimoji="0" lang="en-FI" sz="14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6089828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586" name="Group 1"/>
          <p:cNvGrpSpPr>
            <a:grpSpLocks/>
          </p:cNvGrpSpPr>
          <p:nvPr/>
        </p:nvGrpSpPr>
        <p:grpSpPr bwMode="auto">
          <a:xfrm>
            <a:off x="184150" y="903288"/>
            <a:ext cx="8891588" cy="5402262"/>
            <a:chOff x="183704" y="903040"/>
            <a:chExt cx="8892480" cy="5402565"/>
          </a:xfrm>
        </p:grpSpPr>
        <p:pic>
          <p:nvPicPr>
            <p:cNvPr id="1955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80" y="903040"/>
              <a:ext cx="5544616" cy="685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55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704" y="1397536"/>
              <a:ext cx="8892480" cy="4908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5587" name="Title 1"/>
          <p:cNvSpPr>
            <a:spLocks noGrp="1"/>
          </p:cNvSpPr>
          <p:nvPr>
            <p:ph type="title"/>
          </p:nvPr>
        </p:nvSpPr>
        <p:spPr>
          <a:xfrm>
            <a:off x="873126" y="115962"/>
            <a:ext cx="8135938" cy="549275"/>
          </a:xfrm>
        </p:spPr>
        <p:txBody>
          <a:bodyPr/>
          <a:lstStyle/>
          <a:p>
            <a:r>
              <a:rPr lang="en-US" altLang="en-US" sz="3200"/>
              <a:t>… then we publish RDF/XML as OWL file to the right place in the Web</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87" y="1019175"/>
            <a:ext cx="9013825" cy="572293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6611" name="Title 1"/>
          <p:cNvSpPr>
            <a:spLocks noGrp="1"/>
          </p:cNvSpPr>
          <p:nvPr>
            <p:ph type="title"/>
          </p:nvPr>
        </p:nvSpPr>
        <p:spPr>
          <a:xfrm>
            <a:off x="909638" y="-1588"/>
            <a:ext cx="8135937" cy="549276"/>
          </a:xfrm>
        </p:spPr>
        <p:txBody>
          <a:bodyPr/>
          <a:lstStyle/>
          <a:p>
            <a:r>
              <a:rPr lang="en-US" altLang="en-US" sz="3200"/>
              <a:t>Opening file in Protégé (Screenshot 1)</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87" y="1073150"/>
            <a:ext cx="8964613" cy="554513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7635" name="Title 1"/>
          <p:cNvSpPr>
            <a:spLocks noGrp="1"/>
          </p:cNvSpPr>
          <p:nvPr>
            <p:ph type="title"/>
          </p:nvPr>
        </p:nvSpPr>
        <p:spPr>
          <a:xfrm>
            <a:off x="909638" y="-1588"/>
            <a:ext cx="8135937" cy="549276"/>
          </a:xfrm>
        </p:spPr>
        <p:txBody>
          <a:bodyPr/>
          <a:lstStyle/>
          <a:p>
            <a:r>
              <a:rPr lang="en-US" altLang="en-US" sz="3200"/>
              <a:t>Opening file in Protégé (Screenshot 2)</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051720" y="2276872"/>
            <a:ext cx="5098468" cy="4292525"/>
          </a:xfrm>
          <a:prstGeom prst="rect">
            <a:avLst/>
          </a:prstGeom>
        </p:spPr>
      </p:pic>
      <p:sp>
        <p:nvSpPr>
          <p:cNvPr id="6" name="Title 1"/>
          <p:cNvSpPr>
            <a:spLocks noGrp="1"/>
          </p:cNvSpPr>
          <p:nvPr>
            <p:ph type="title"/>
          </p:nvPr>
        </p:nvSpPr>
        <p:spPr>
          <a:xfrm>
            <a:off x="893027" y="-23814"/>
            <a:ext cx="8253488" cy="549275"/>
          </a:xfrm>
        </p:spPr>
        <p:txBody>
          <a:bodyPr/>
          <a:lstStyle/>
          <a:p>
            <a:r>
              <a:rPr lang="en-US" altLang="en-US" sz="3200" dirty="0"/>
              <a:t>Try this online ontology visualization service:</a:t>
            </a:r>
          </a:p>
        </p:txBody>
      </p:sp>
      <p:pic>
        <p:nvPicPr>
          <p:cNvPr id="8" name="Picture 7"/>
          <p:cNvPicPr>
            <a:picLocks noChangeAspect="1"/>
          </p:cNvPicPr>
          <p:nvPr/>
        </p:nvPicPr>
        <p:blipFill>
          <a:blip r:embed="rId3"/>
          <a:stretch>
            <a:fillRect/>
          </a:stretch>
        </p:blipFill>
        <p:spPr>
          <a:xfrm>
            <a:off x="1835696" y="635400"/>
            <a:ext cx="2160240" cy="864096"/>
          </a:xfrm>
          <a:prstGeom prst="rect">
            <a:avLst/>
          </a:prstGeom>
        </p:spPr>
      </p:pic>
      <p:sp>
        <p:nvSpPr>
          <p:cNvPr id="9" name="Rectangle 8"/>
          <p:cNvSpPr/>
          <p:nvPr/>
        </p:nvSpPr>
        <p:spPr>
          <a:xfrm>
            <a:off x="5818734" y="913559"/>
            <a:ext cx="2662908" cy="307777"/>
          </a:xfrm>
          <a:prstGeom prst="rect">
            <a:avLst/>
          </a:prstGeom>
        </p:spPr>
        <p:txBody>
          <a:bodyPr wrap="none">
            <a:spAutoFit/>
          </a:bodyPr>
          <a:lstStyle/>
          <a:p>
            <a:r>
              <a:rPr lang="en-US" dirty="0">
                <a:hlinkClick r:id="rId4"/>
              </a:rPr>
              <a:t>https://service.tib.eu/webvowl/</a:t>
            </a:r>
            <a:r>
              <a:rPr lang="en-US" dirty="0"/>
              <a:t>  </a:t>
            </a:r>
          </a:p>
        </p:txBody>
      </p:sp>
      <p:sp>
        <p:nvSpPr>
          <p:cNvPr id="4" name="Rectangle 3"/>
          <p:cNvSpPr/>
          <p:nvPr/>
        </p:nvSpPr>
        <p:spPr>
          <a:xfrm>
            <a:off x="1979712" y="1822683"/>
            <a:ext cx="6606480" cy="307777"/>
          </a:xfrm>
          <a:prstGeom prst="rect">
            <a:avLst/>
          </a:prstGeom>
        </p:spPr>
        <p:txBody>
          <a:bodyPr wrap="square">
            <a:spAutoFit/>
          </a:bodyPr>
          <a:lstStyle/>
          <a:p>
            <a:r>
              <a:rPr lang="en-US" dirty="0">
                <a:hlinkClick r:id="rId5"/>
              </a:rPr>
              <a:t>https://service.tib.eu/webvowl/#iri=http://ai.it.jyu.fi/vagan/LifeInFinland.owl</a:t>
            </a:r>
            <a:r>
              <a:rPr lang="en-US" dirty="0"/>
              <a:t> </a:t>
            </a:r>
          </a:p>
        </p:txBody>
      </p:sp>
    </p:spTree>
    <p:extLst>
      <p:ext uri="{BB962C8B-B14F-4D97-AF65-F5344CB8AC3E}">
        <p14:creationId xmlns:p14="http://schemas.microsoft.com/office/powerpoint/2010/main" val="20108588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457200" y="7938"/>
            <a:ext cx="8229600" cy="633412"/>
          </a:xfrm>
          <a:noFill/>
        </p:spPr>
        <p:txBody>
          <a:bodyPr lIns="92075" tIns="46038" rIns="92075" bIns="46038"/>
          <a:lstStyle/>
          <a:p>
            <a:pPr eaLnBrk="1" hangingPunct="1"/>
            <a:r>
              <a:rPr lang="en-GB" altLang="en-US" sz="4000"/>
              <a:t>Dublin Core</a:t>
            </a:r>
          </a:p>
        </p:txBody>
      </p:sp>
      <p:sp>
        <p:nvSpPr>
          <p:cNvPr id="198659" name="Rectangle 3"/>
          <p:cNvSpPr>
            <a:spLocks noGrp="1" noChangeArrowheads="1"/>
          </p:cNvSpPr>
          <p:nvPr>
            <p:ph type="body" idx="1"/>
          </p:nvPr>
        </p:nvSpPr>
        <p:spPr>
          <a:xfrm>
            <a:off x="616674" y="888717"/>
            <a:ext cx="8229600" cy="1676088"/>
          </a:xfrm>
          <a:noFill/>
        </p:spPr>
        <p:txBody>
          <a:bodyPr lIns="92075" tIns="46038" rIns="92075" bIns="46038"/>
          <a:lstStyle/>
          <a:p>
            <a:pPr eaLnBrk="1" hangingPunct="1"/>
            <a:r>
              <a:rPr lang="en-GB" altLang="en-US" sz="2800" dirty="0"/>
              <a:t>A set of </a:t>
            </a:r>
            <a:r>
              <a:rPr lang="en-GB" altLang="en-US" sz="2800" b="1" i="1" dirty="0">
                <a:solidFill>
                  <a:srgbClr val="FF0000"/>
                </a:solidFill>
              </a:rPr>
              <a:t>fifteen basic properties </a:t>
            </a:r>
            <a:r>
              <a:rPr lang="en-GB" altLang="en-US" sz="2800" dirty="0"/>
              <a:t>for describing generalised Web resources;</a:t>
            </a:r>
          </a:p>
          <a:p>
            <a:pPr eaLnBrk="1" hangingPunct="1"/>
            <a:r>
              <a:rPr lang="en-US" altLang="en-US" sz="2800" dirty="0">
                <a:hlinkClick r:id="rId2"/>
              </a:rPr>
              <a:t>ISO Standard</a:t>
            </a:r>
            <a:endParaRPr lang="en-GB" altLang="en-US" sz="2400" dirty="0"/>
          </a:p>
        </p:txBody>
      </p:sp>
      <p:grpSp>
        <p:nvGrpSpPr>
          <p:cNvPr id="198660" name="Group 5"/>
          <p:cNvGrpSpPr>
            <a:grpSpLocks/>
          </p:cNvGrpSpPr>
          <p:nvPr/>
        </p:nvGrpSpPr>
        <p:grpSpPr bwMode="auto">
          <a:xfrm>
            <a:off x="139703" y="3497263"/>
            <a:ext cx="8975725" cy="3321050"/>
            <a:chOff x="140196" y="3496816"/>
            <a:chExt cx="8975229" cy="3321213"/>
          </a:xfrm>
        </p:grpSpPr>
        <p:sp>
          <p:nvSpPr>
            <p:cNvPr id="2" name="Rectangle 1"/>
            <p:cNvSpPr/>
            <p:nvPr/>
          </p:nvSpPr>
          <p:spPr>
            <a:xfrm>
              <a:off x="4334139" y="6140133"/>
              <a:ext cx="4762237" cy="677896"/>
            </a:xfrm>
            <a:prstGeom prst="rect">
              <a:avLst/>
            </a:prstGeom>
            <a:solidFill>
              <a:schemeClr val="bg1">
                <a:lumMod val="85000"/>
              </a:schemeClr>
            </a:solidFill>
            <a:ln w="25400">
              <a:solidFill>
                <a:schemeClr val="tx1"/>
              </a:solidFill>
            </a:ln>
          </p:spPr>
          <p:txBody>
            <a:bodyPr>
              <a:spAutoFit/>
            </a:bodyPr>
            <a:lstStyle/>
            <a:p>
              <a:pPr>
                <a:defRPr/>
              </a:pPr>
              <a:r>
                <a:rPr lang="en-GB" altLang="en-US" sz="2000" dirty="0">
                  <a:latin typeface="Times New Roman" pitchFamily="18" charset="0"/>
                </a:rPr>
                <a:t>Namespace:</a:t>
              </a:r>
            </a:p>
            <a:p>
              <a:pPr>
                <a:defRPr/>
              </a:pPr>
              <a:r>
                <a:rPr lang="en-GB" altLang="en-US" sz="1800" dirty="0">
                  <a:solidFill>
                    <a:srgbClr val="663300"/>
                  </a:solidFill>
                  <a:latin typeface="Times New Roman" pitchFamily="18" charset="0"/>
                </a:rPr>
                <a:t>@prefix   </a:t>
              </a:r>
              <a:r>
                <a:rPr lang="en-GB" altLang="en-US" sz="1800" dirty="0">
                  <a:solidFill>
                    <a:srgbClr val="002060"/>
                  </a:solidFill>
                  <a:latin typeface="Times New Roman" pitchFamily="18" charset="0"/>
                </a:rPr>
                <a:t>dc</a:t>
              </a:r>
              <a:r>
                <a:rPr lang="en-GB" altLang="en-US" sz="1800" dirty="0">
                  <a:solidFill>
                    <a:srgbClr val="663300"/>
                  </a:solidFill>
                  <a:latin typeface="Times New Roman" pitchFamily="18" charset="0"/>
                </a:rPr>
                <a:t>:</a:t>
              </a:r>
              <a:r>
                <a:rPr lang="en-GB" altLang="en-US" sz="1800" dirty="0">
                  <a:latin typeface="Times New Roman" pitchFamily="18" charset="0"/>
                </a:rPr>
                <a:t>    </a:t>
              </a:r>
              <a:r>
                <a:rPr lang="en-GB" altLang="en-US" sz="1800" dirty="0">
                  <a:solidFill>
                    <a:srgbClr val="FF0000"/>
                  </a:solidFill>
                  <a:latin typeface="Times New Roman" pitchFamily="18" charset="0"/>
                  <a:hlinkClick r:id="rId3"/>
                </a:rPr>
                <a:t>http://purl.org/dc/elements/1.1/</a:t>
              </a:r>
              <a:endParaRPr lang="en-US" sz="1800" dirty="0"/>
            </a:p>
          </p:txBody>
        </p:sp>
        <p:pic>
          <p:nvPicPr>
            <p:cNvPr id="198662"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5758" y="4223753"/>
              <a:ext cx="1509667" cy="1934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8663" name="Group 2"/>
            <p:cNvGrpSpPr>
              <a:grpSpLocks/>
            </p:cNvGrpSpPr>
            <p:nvPr/>
          </p:nvGrpSpPr>
          <p:grpSpPr bwMode="auto">
            <a:xfrm>
              <a:off x="150812" y="4204702"/>
              <a:ext cx="4192588" cy="2608674"/>
              <a:chOff x="5292080" y="4656750"/>
              <a:chExt cx="3717231" cy="2126026"/>
            </a:xfrm>
          </p:grpSpPr>
          <p:pic>
            <p:nvPicPr>
              <p:cNvPr id="19866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4656750"/>
                <a:ext cx="3717231" cy="212602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8667" name="Text Box 4"/>
              <p:cNvSpPr txBox="1">
                <a:spLocks noChangeArrowheads="1"/>
              </p:cNvSpPr>
              <p:nvPr/>
            </p:nvSpPr>
            <p:spPr bwMode="auto">
              <a:xfrm>
                <a:off x="6763982" y="5495092"/>
                <a:ext cx="2092425" cy="32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2000" u="sng" dirty="0">
                    <a:solidFill>
                      <a:srgbClr val="0000CC"/>
                    </a:solidFill>
                    <a:latin typeface="Times New Roman" pitchFamily="18" charset="0"/>
                  </a:rPr>
                  <a:t>http://dublincore.org/</a:t>
                </a:r>
              </a:p>
            </p:txBody>
          </p:sp>
        </p:grpSp>
        <p:pic>
          <p:nvPicPr>
            <p:cNvPr id="198664"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4752" y="4233863"/>
              <a:ext cx="3221584" cy="187712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8665" name="Text Box 5"/>
            <p:cNvSpPr txBox="1">
              <a:spLocks noChangeArrowheads="1"/>
            </p:cNvSpPr>
            <p:nvPr/>
          </p:nvSpPr>
          <p:spPr bwMode="auto">
            <a:xfrm>
              <a:off x="140196" y="3496816"/>
              <a:ext cx="8956178" cy="707886"/>
            </a:xfrm>
            <a:prstGeom prst="rect">
              <a:avLst/>
            </a:prstGeom>
            <a:solidFill>
              <a:srgbClr val="C0C0C0"/>
            </a:solidFill>
            <a:ln w="57150" cmpd="thickThin">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50000"/>
                </a:spcBef>
                <a:buFontTx/>
                <a:buNone/>
              </a:pPr>
              <a:r>
                <a:rPr lang="en-US" altLang="en-US" sz="1600" dirty="0">
                  <a:latin typeface="Times New Roman" pitchFamily="18" charset="0"/>
                </a:rPr>
                <a:t>The Dublin Core Metadata Initiative is an open forum engaged in the development of interoperable online metadata standards that support a broad range of purposes and business models</a:t>
              </a:r>
              <a:r>
                <a:rPr lang="en-US" altLang="en-US" sz="1800" dirty="0">
                  <a:latin typeface="Times New Roman" pitchFamily="18" charset="0"/>
                </a:rPr>
                <a:t>.</a:t>
              </a:r>
              <a:r>
                <a:rPr lang="en-US" altLang="en-US" sz="2400" dirty="0">
                  <a:latin typeface="Times New Roman" pitchFamily="18" charset="0"/>
                </a:rPr>
                <a:t> </a:t>
              </a:r>
            </a:p>
          </p:txBody>
        </p:sp>
      </p:grpSp>
      <p:pic>
        <p:nvPicPr>
          <p:cNvPr id="3" name="Picture 2"/>
          <p:cNvPicPr>
            <a:picLocks noChangeAspect="1"/>
          </p:cNvPicPr>
          <p:nvPr/>
        </p:nvPicPr>
        <p:blipFill>
          <a:blip r:embed="rId7">
            <a:clrChange>
              <a:clrFrom>
                <a:srgbClr val="FFFFFF"/>
              </a:clrFrom>
              <a:clrTo>
                <a:srgbClr val="FFFFFF">
                  <a:alpha val="0"/>
                </a:srgbClr>
              </a:clrTo>
            </a:clrChange>
          </a:blip>
          <a:stretch>
            <a:fillRect/>
          </a:stretch>
        </p:blipFill>
        <p:spPr>
          <a:xfrm>
            <a:off x="3525712" y="1807881"/>
            <a:ext cx="5501344" cy="1620510"/>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fld id="{8A3B7966-ECDD-4CE3-BD7A-226D2E24C589}" type="slidenum">
              <a:rPr lang="ru-RU" altLang="en-US" sz="1400" smtClean="0"/>
              <a:pPr eaLnBrk="1" hangingPunct="1">
                <a:spcBef>
                  <a:spcPct val="0"/>
                </a:spcBef>
                <a:buFontTx/>
                <a:buNone/>
              </a:pPr>
              <a:t>143</a:t>
            </a:fld>
            <a:endParaRPr lang="ru-RU" altLang="en-US" sz="1400"/>
          </a:p>
        </p:txBody>
      </p:sp>
      <p:sp>
        <p:nvSpPr>
          <p:cNvPr id="199683" name="Rectangle 2"/>
          <p:cNvSpPr>
            <a:spLocks noGrp="1" noChangeArrowheads="1"/>
          </p:cNvSpPr>
          <p:nvPr>
            <p:ph type="title"/>
          </p:nvPr>
        </p:nvSpPr>
        <p:spPr>
          <a:xfrm>
            <a:off x="1424025" y="74"/>
            <a:ext cx="7413625" cy="620713"/>
          </a:xfrm>
          <a:noFill/>
        </p:spPr>
        <p:txBody>
          <a:bodyPr lIns="92075" tIns="46038" rIns="92075" bIns="46038"/>
          <a:lstStyle/>
          <a:p>
            <a:pPr eaLnBrk="1" hangingPunct="1"/>
            <a:r>
              <a:rPr lang="en-GB" altLang="en-US" sz="4000"/>
              <a:t>Dublin Core </a:t>
            </a:r>
            <a:r>
              <a:rPr lang="en-GB" altLang="en-US" sz="3600"/>
              <a:t>(15 basic properties):</a:t>
            </a:r>
          </a:p>
        </p:txBody>
      </p:sp>
      <p:pic>
        <p:nvPicPr>
          <p:cNvPr id="19968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6" y="644525"/>
            <a:ext cx="9036050" cy="617378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3B7966-ECDD-4CE3-BD7A-226D2E24C589}" type="slidenum">
              <a:rPr kumimoji="0" lang="ru-RU" altLang="en-US" sz="1400" b="0" i="0" u="none" strike="noStrike" kern="1200" cap="none" spc="0" normalizeH="0" baseline="0" noProof="0" smtClean="0">
                <a:ln>
                  <a:noFill/>
                </a:ln>
                <a:solidFill>
                  <a:srgbClr val="000000"/>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ru-RU" altLang="en-US"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99683" name="Rectangle 2"/>
          <p:cNvSpPr>
            <a:spLocks noGrp="1" noChangeArrowheads="1"/>
          </p:cNvSpPr>
          <p:nvPr>
            <p:ph type="title"/>
          </p:nvPr>
        </p:nvSpPr>
        <p:spPr>
          <a:xfrm>
            <a:off x="1424025" y="74"/>
            <a:ext cx="7413625" cy="620713"/>
          </a:xfrm>
          <a:noFill/>
        </p:spPr>
        <p:txBody>
          <a:bodyPr lIns="92075" tIns="46038" rIns="92075" bIns="46038"/>
          <a:lstStyle/>
          <a:p>
            <a:pPr eaLnBrk="1" hangingPunct="1"/>
            <a:r>
              <a:rPr lang="en-GB" altLang="en-US" sz="4000" dirty="0"/>
              <a:t>Dublin Core </a:t>
            </a:r>
            <a:r>
              <a:rPr lang="en-GB" altLang="en-US" sz="3600" dirty="0"/>
              <a:t>(15 basic properties):</a:t>
            </a:r>
          </a:p>
        </p:txBody>
      </p:sp>
      <p:pic>
        <p:nvPicPr>
          <p:cNvPr id="19968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6" y="644525"/>
            <a:ext cx="9036050" cy="617378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a:extLst>
              <a:ext uri="{FF2B5EF4-FFF2-40B4-BE49-F238E27FC236}">
                <a16:creationId xmlns:a16="http://schemas.microsoft.com/office/drawing/2014/main" id="{711C8B29-E8A0-EC76-93DA-24402414F751}"/>
              </a:ext>
            </a:extLst>
          </p:cNvPr>
          <p:cNvSpPr/>
          <p:nvPr/>
        </p:nvSpPr>
        <p:spPr bwMode="auto">
          <a:xfrm>
            <a:off x="107504" y="1938954"/>
            <a:ext cx="8579296"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18000" tIns="10800" rIns="18000" bIns="10800" numCol="1" rtlCol="0"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i-FI" sz="14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2" name="Rectangle 1"/>
          <p:cNvSpPr/>
          <p:nvPr/>
        </p:nvSpPr>
        <p:spPr>
          <a:xfrm rot="19822164">
            <a:off x="713223" y="2684594"/>
            <a:ext cx="7704856" cy="1569660"/>
          </a:xfrm>
          <a:prstGeom prst="rect">
            <a:avLst/>
          </a:prstGeom>
          <a:solidFill>
            <a:schemeClr val="bg1">
              <a:lumMod val="85000"/>
            </a:schemeClr>
          </a:solidFill>
          <a:ln w="63500">
            <a:solidFill>
              <a:srgbClr val="FF0000"/>
            </a:solid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Arial" pitchFamily="34" charset="0"/>
                <a:ea typeface="+mn-ea"/>
                <a:cs typeface="+mn-cs"/>
              </a:rPr>
              <a:t>See updates here: </a:t>
            </a:r>
            <a:r>
              <a:rPr kumimoji="0" lang="en-US" sz="32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Arial" pitchFamily="34" charset="0"/>
                <a:ea typeface="+mn-ea"/>
                <a:cs typeface="+mn-cs"/>
                <a:hlinkClick r:id="rId3"/>
              </a:rPr>
              <a:t>https://www.dublincore.org/specifications/dublin-core/dcmi-terms/</a:t>
            </a:r>
            <a:r>
              <a:rPr kumimoji="0" lang="en-US" sz="32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Arial" pitchFamily="34" charset="0"/>
                <a:ea typeface="+mn-ea"/>
                <a:cs typeface="+mn-cs"/>
              </a:rPr>
              <a:t> </a:t>
            </a:r>
          </a:p>
        </p:txBody>
      </p:sp>
    </p:spTree>
    <p:extLst>
      <p:ext uri="{BB962C8B-B14F-4D97-AF65-F5344CB8AC3E}">
        <p14:creationId xmlns:p14="http://schemas.microsoft.com/office/powerpoint/2010/main" val="10883030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C49F62-2D58-82F1-6E51-B3114FC64E0F}"/>
              </a:ext>
            </a:extLst>
          </p:cNvPr>
          <p:cNvPicPr>
            <a:picLocks noChangeAspect="1"/>
          </p:cNvPicPr>
          <p:nvPr/>
        </p:nvPicPr>
        <p:blipFill>
          <a:blip r:embed="rId2"/>
          <a:stretch>
            <a:fillRect/>
          </a:stretch>
        </p:blipFill>
        <p:spPr>
          <a:xfrm>
            <a:off x="107504" y="1684556"/>
            <a:ext cx="4680520" cy="3184604"/>
          </a:xfrm>
          <a:prstGeom prst="rect">
            <a:avLst/>
          </a:prstGeom>
          <a:ln w="22225">
            <a:solidFill>
              <a:schemeClr val="tx2"/>
            </a:solidFill>
          </a:ln>
        </p:spPr>
      </p:pic>
      <p:sp>
        <p:nvSpPr>
          <p:cNvPr id="6" name="Rectangle 2">
            <a:extLst>
              <a:ext uri="{FF2B5EF4-FFF2-40B4-BE49-F238E27FC236}">
                <a16:creationId xmlns:a16="http://schemas.microsoft.com/office/drawing/2014/main" id="{FABEBECE-2917-5E68-FC1D-A2A9FCE0F199}"/>
              </a:ext>
            </a:extLst>
          </p:cNvPr>
          <p:cNvSpPr>
            <a:spLocks noGrp="1" noChangeArrowheads="1"/>
          </p:cNvSpPr>
          <p:nvPr>
            <p:ph type="title"/>
          </p:nvPr>
        </p:nvSpPr>
        <p:spPr>
          <a:xfrm>
            <a:off x="1219955" y="116632"/>
            <a:ext cx="7722034" cy="720080"/>
          </a:xfrm>
          <a:noFill/>
        </p:spPr>
        <p:txBody>
          <a:bodyPr lIns="92075" tIns="46038" rIns="92075" bIns="46038"/>
          <a:lstStyle/>
          <a:p>
            <a:pPr eaLnBrk="1" hangingPunct="1"/>
            <a:r>
              <a:rPr lang="en-GB" altLang="en-US" sz="3200" dirty="0"/>
              <a:t>Dublin Core as of 2021</a:t>
            </a:r>
            <a:br>
              <a:rPr lang="en-GB" altLang="en-US" sz="3200" dirty="0"/>
            </a:br>
            <a:r>
              <a:rPr lang="en-GB" altLang="en-US" sz="2400" dirty="0"/>
              <a:t>(15 basic properties and their typical datatypes):</a:t>
            </a:r>
          </a:p>
        </p:txBody>
      </p:sp>
      <p:pic>
        <p:nvPicPr>
          <p:cNvPr id="8" name="Picture 7">
            <a:extLst>
              <a:ext uri="{FF2B5EF4-FFF2-40B4-BE49-F238E27FC236}">
                <a16:creationId xmlns:a16="http://schemas.microsoft.com/office/drawing/2014/main" id="{8DA6B5D3-1E9D-2CBB-A155-0EFF376134D5}"/>
              </a:ext>
            </a:extLst>
          </p:cNvPr>
          <p:cNvPicPr>
            <a:picLocks noChangeAspect="1"/>
          </p:cNvPicPr>
          <p:nvPr/>
        </p:nvPicPr>
        <p:blipFill>
          <a:blip r:embed="rId3"/>
          <a:stretch>
            <a:fillRect/>
          </a:stretch>
        </p:blipFill>
        <p:spPr>
          <a:xfrm>
            <a:off x="4908457" y="1684556"/>
            <a:ext cx="4121089" cy="3199354"/>
          </a:xfrm>
          <a:prstGeom prst="rect">
            <a:avLst/>
          </a:prstGeom>
          <a:ln w="22225">
            <a:solidFill>
              <a:schemeClr val="tx2"/>
            </a:solidFill>
          </a:ln>
        </p:spPr>
      </p:pic>
    </p:spTree>
    <p:extLst>
      <p:ext uri="{BB962C8B-B14F-4D97-AF65-F5344CB8AC3E}">
        <p14:creationId xmlns:p14="http://schemas.microsoft.com/office/powerpoint/2010/main" val="23910413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2" y="3765624"/>
            <a:ext cx="9109075" cy="3040063"/>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1731" name="Rectangle 3"/>
          <p:cNvSpPr>
            <a:spLocks noChangeArrowheads="1"/>
          </p:cNvSpPr>
          <p:nvPr/>
        </p:nvSpPr>
        <p:spPr bwMode="auto">
          <a:xfrm>
            <a:off x="1295400" y="41349"/>
            <a:ext cx="77724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4000">
                <a:solidFill>
                  <a:schemeClr val="tx2"/>
                </a:solidFill>
              </a:rPr>
              <a:t>Dublin Core Example (RDF/N3)</a:t>
            </a:r>
          </a:p>
        </p:txBody>
      </p:sp>
      <p:pic>
        <p:nvPicPr>
          <p:cNvPr id="2017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9" y="692224"/>
            <a:ext cx="3910012" cy="298767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01734" name="Down Arrow 1"/>
          <p:cNvSpPr>
            <a:spLocks noChangeArrowheads="1"/>
          </p:cNvSpPr>
          <p:nvPr/>
        </p:nvSpPr>
        <p:spPr bwMode="auto">
          <a:xfrm rot="-2036403">
            <a:off x="3745673" y="3440553"/>
            <a:ext cx="357256" cy="478693"/>
          </a:xfrm>
          <a:prstGeom prst="downArrow">
            <a:avLst>
              <a:gd name="adj1" fmla="val 50000"/>
              <a:gd name="adj2" fmla="val 73893"/>
            </a:avLst>
          </a:prstGeom>
          <a:solidFill>
            <a:srgbClr val="0000FF"/>
          </a:solidFill>
          <a:ln w="1270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02991000"/>
              </p:ext>
            </p:extLst>
          </p:nvPr>
        </p:nvGraphicFramePr>
        <p:xfrm>
          <a:off x="539751" y="1197049"/>
          <a:ext cx="3960814" cy="3163887"/>
        </p:xfrm>
        <a:graphic>
          <a:graphicData uri="http://schemas.openxmlformats.org/drawingml/2006/table">
            <a:tbl>
              <a:tblPr firstRow="1" bandRow="1">
                <a:tableStyleId>{5C22544A-7EE6-4342-B048-85BDC9FD1C3A}</a:tableStyleId>
              </a:tblPr>
              <a:tblGrid>
                <a:gridCol w="1152237">
                  <a:extLst>
                    <a:ext uri="{9D8B030D-6E8A-4147-A177-3AD203B41FA5}">
                      <a16:colId xmlns:a16="http://schemas.microsoft.com/office/drawing/2014/main" val="20000"/>
                    </a:ext>
                  </a:extLst>
                </a:gridCol>
                <a:gridCol w="648133">
                  <a:extLst>
                    <a:ext uri="{9D8B030D-6E8A-4147-A177-3AD203B41FA5}">
                      <a16:colId xmlns:a16="http://schemas.microsoft.com/office/drawing/2014/main" val="20001"/>
                    </a:ext>
                  </a:extLst>
                </a:gridCol>
                <a:gridCol w="720148">
                  <a:extLst>
                    <a:ext uri="{9D8B030D-6E8A-4147-A177-3AD203B41FA5}">
                      <a16:colId xmlns:a16="http://schemas.microsoft.com/office/drawing/2014/main" val="20002"/>
                    </a:ext>
                  </a:extLst>
                </a:gridCol>
                <a:gridCol w="792163">
                  <a:extLst>
                    <a:ext uri="{9D8B030D-6E8A-4147-A177-3AD203B41FA5}">
                      <a16:colId xmlns:a16="http://schemas.microsoft.com/office/drawing/2014/main" val="20003"/>
                    </a:ext>
                  </a:extLst>
                </a:gridCol>
                <a:gridCol w="648133">
                  <a:extLst>
                    <a:ext uri="{9D8B030D-6E8A-4147-A177-3AD203B41FA5}">
                      <a16:colId xmlns:a16="http://schemas.microsoft.com/office/drawing/2014/main" val="20004"/>
                    </a:ext>
                  </a:extLst>
                </a:gridCol>
              </a:tblGrid>
              <a:tr h="1219383">
                <a:tc>
                  <a:txBody>
                    <a:bodyPr/>
                    <a:lstStyle/>
                    <a:p>
                      <a:r>
                        <a:rPr lang="en-US" sz="1800" baseline="0" dirty="0">
                          <a:solidFill>
                            <a:srgbClr val="FF0000"/>
                          </a:solidFill>
                        </a:rPr>
                        <a:t>   </a:t>
                      </a:r>
                    </a:p>
                    <a:p>
                      <a:endParaRPr lang="en-US" sz="1800" baseline="0" dirty="0">
                        <a:solidFill>
                          <a:srgbClr val="FF0000"/>
                        </a:solidFill>
                      </a:endParaRPr>
                    </a:p>
                    <a:p>
                      <a:endParaRPr lang="en-US" sz="1800" baseline="0" dirty="0">
                        <a:solidFill>
                          <a:srgbClr val="FF0000"/>
                        </a:solidFill>
                      </a:endParaRPr>
                    </a:p>
                    <a:p>
                      <a:pPr algn="ctr"/>
                      <a:r>
                        <a:rPr lang="en-US" sz="2000" baseline="0" dirty="0">
                          <a:solidFill>
                            <a:srgbClr val="FF0000"/>
                          </a:solidFill>
                        </a:rPr>
                        <a:t>HUMAN</a:t>
                      </a:r>
                    </a:p>
                  </a:txBody>
                  <a:tcPr marL="91449" marR="91449" marT="45727" marB="45727"/>
                </a:tc>
                <a:tc>
                  <a:txBody>
                    <a:bodyPr/>
                    <a:lstStyle/>
                    <a:p>
                      <a:endParaRPr lang="en-US" sz="1800" dirty="0"/>
                    </a:p>
                  </a:txBody>
                  <a:tcPr marL="91449" marR="91449" marT="45727" marB="45727"/>
                </a:tc>
                <a:tc>
                  <a:txBody>
                    <a:bodyPr/>
                    <a:lstStyle/>
                    <a:p>
                      <a:endParaRPr lang="en-US" sz="1800"/>
                    </a:p>
                  </a:txBody>
                  <a:tcPr marL="91449" marR="91449" marT="45727" marB="45727"/>
                </a:tc>
                <a:tc>
                  <a:txBody>
                    <a:bodyPr/>
                    <a:lstStyle/>
                    <a:p>
                      <a:endParaRPr lang="en-US" sz="1800"/>
                    </a:p>
                  </a:txBody>
                  <a:tcPr marL="91449" marR="91449" marT="45727" marB="45727"/>
                </a:tc>
                <a:tc>
                  <a:txBody>
                    <a:bodyPr/>
                    <a:lstStyle/>
                    <a:p>
                      <a:endParaRPr lang="en-US" sz="1800" dirty="0"/>
                    </a:p>
                  </a:txBody>
                  <a:tcPr marL="91449" marR="91449" marT="45727" marB="45727"/>
                </a:tc>
                <a:extLst>
                  <a:ext uri="{0D108BD9-81ED-4DB2-BD59-A6C34878D82A}">
                    <a16:rowId xmlns:a16="http://schemas.microsoft.com/office/drawing/2014/main" val="10000"/>
                  </a:ext>
                </a:extLst>
              </a:tr>
              <a:tr h="486126">
                <a:tc>
                  <a:txBody>
                    <a:bodyPr/>
                    <a:lstStyle/>
                    <a:p>
                      <a:r>
                        <a:rPr lang="en-US" sz="1800" baseline="0" dirty="0">
                          <a:solidFill>
                            <a:srgbClr val="C00000"/>
                          </a:solidFill>
                        </a:rPr>
                        <a:t>#Vagan</a:t>
                      </a:r>
                    </a:p>
                  </a:txBody>
                  <a:tcPr marL="91449" marR="91449" marT="45727" marB="45727" anchor="ctr"/>
                </a:tc>
                <a:tc>
                  <a:txBody>
                    <a:bodyPr/>
                    <a:lstStyle/>
                    <a:p>
                      <a:r>
                        <a:rPr lang="en-US" sz="1100" dirty="0"/>
                        <a:t>Vagan</a:t>
                      </a:r>
                    </a:p>
                  </a:txBody>
                  <a:tcPr marL="91449" marR="91449" marT="45727" marB="45727" anchor="ctr"/>
                </a:tc>
                <a:tc>
                  <a:txBody>
                    <a:bodyPr/>
                    <a:lstStyle/>
                    <a:p>
                      <a:r>
                        <a:rPr lang="en-US" sz="1100" dirty="0"/>
                        <a:t>Terziyan</a:t>
                      </a:r>
                    </a:p>
                  </a:txBody>
                  <a:tcPr marL="91449" marR="91449" marT="45727" marB="45727" anchor="ctr"/>
                </a:tc>
                <a:tc>
                  <a:txBody>
                    <a:bodyPr/>
                    <a:lstStyle/>
                    <a:p>
                      <a:r>
                        <a:rPr lang="en-US" sz="1100" dirty="0"/>
                        <a:t>xx/</a:t>
                      </a:r>
                      <a:r>
                        <a:rPr lang="en-US" sz="1100" dirty="0" err="1"/>
                        <a:t>yy</a:t>
                      </a:r>
                      <a:r>
                        <a:rPr lang="en-US" sz="1100" dirty="0"/>
                        <a:t>/</a:t>
                      </a:r>
                      <a:r>
                        <a:rPr lang="en-US" sz="1100" dirty="0" err="1"/>
                        <a:t>zz</a:t>
                      </a:r>
                      <a:endParaRPr lang="en-US" sz="1100" dirty="0"/>
                    </a:p>
                  </a:txBody>
                  <a:tcPr marL="91449" marR="91449" marT="45727" marB="45727" anchor="ctr"/>
                </a:tc>
                <a:tc>
                  <a:txBody>
                    <a:bodyPr/>
                    <a:lstStyle/>
                    <a:p>
                      <a:r>
                        <a:rPr lang="en-US" sz="1400" baseline="0" dirty="0">
                          <a:solidFill>
                            <a:srgbClr val="C00000"/>
                          </a:solidFill>
                        </a:rPr>
                        <a:t>#</a:t>
                      </a:r>
                      <a:r>
                        <a:rPr lang="en-US" sz="1400" baseline="0" dirty="0" err="1">
                          <a:solidFill>
                            <a:srgbClr val="C00000"/>
                          </a:solidFill>
                        </a:rPr>
                        <a:t>JyU</a:t>
                      </a:r>
                      <a:endParaRPr lang="en-US" sz="1400" baseline="0" dirty="0">
                        <a:solidFill>
                          <a:srgbClr val="C00000"/>
                        </a:solidFill>
                      </a:endParaRPr>
                    </a:p>
                  </a:txBody>
                  <a:tcPr marL="91449" marR="91449" marT="45727" marB="45727" anchor="ctr"/>
                </a:tc>
                <a:extLst>
                  <a:ext uri="{0D108BD9-81ED-4DB2-BD59-A6C34878D82A}">
                    <a16:rowId xmlns:a16="http://schemas.microsoft.com/office/drawing/2014/main" val="10001"/>
                  </a:ext>
                </a:extLst>
              </a:tr>
              <a:tr h="486126">
                <a:tc>
                  <a:txBody>
                    <a:bodyPr/>
                    <a:lstStyle/>
                    <a:p>
                      <a:r>
                        <a:rPr lang="en-US" sz="1800" baseline="0" dirty="0">
                          <a:solidFill>
                            <a:srgbClr val="C00000"/>
                          </a:solidFill>
                        </a:rPr>
                        <a:t>#John</a:t>
                      </a:r>
                    </a:p>
                  </a:txBody>
                  <a:tcPr marL="91449" marR="91449" marT="45727" marB="45727" anchor="ctr"/>
                </a:tc>
                <a:tc>
                  <a:txBody>
                    <a:bodyPr/>
                    <a:lstStyle/>
                    <a:p>
                      <a:endParaRPr lang="en-US" sz="1800"/>
                    </a:p>
                  </a:txBody>
                  <a:tcPr marL="91449" marR="91449" marT="45727" marB="45727" anchor="ctr"/>
                </a:tc>
                <a:tc>
                  <a:txBody>
                    <a:bodyPr/>
                    <a:lstStyle/>
                    <a:p>
                      <a:endParaRPr lang="en-US" sz="1800"/>
                    </a:p>
                  </a:txBody>
                  <a:tcPr marL="91449" marR="91449" marT="45727" marB="45727" anchor="ctr"/>
                </a:tc>
                <a:tc>
                  <a:txBody>
                    <a:bodyPr/>
                    <a:lstStyle/>
                    <a:p>
                      <a:endParaRPr lang="en-US" sz="1800"/>
                    </a:p>
                  </a:txBody>
                  <a:tcPr marL="91449" marR="91449" marT="45727" marB="45727" anchor="ctr"/>
                </a:tc>
                <a:tc>
                  <a:txBody>
                    <a:bodyPr/>
                    <a:lstStyle/>
                    <a:p>
                      <a:endParaRPr lang="en-US" sz="1800" dirty="0"/>
                    </a:p>
                  </a:txBody>
                  <a:tcPr marL="91449" marR="91449" marT="45727" marB="45727" anchor="ctr"/>
                </a:tc>
                <a:extLst>
                  <a:ext uri="{0D108BD9-81ED-4DB2-BD59-A6C34878D82A}">
                    <a16:rowId xmlns:a16="http://schemas.microsoft.com/office/drawing/2014/main" val="10002"/>
                  </a:ext>
                </a:extLst>
              </a:tr>
              <a:tr h="486126">
                <a:tc>
                  <a:txBody>
                    <a:bodyPr/>
                    <a:lstStyle/>
                    <a:p>
                      <a:r>
                        <a:rPr lang="en-US" sz="1800" baseline="0" dirty="0">
                          <a:solidFill>
                            <a:srgbClr val="C00000"/>
                          </a:solidFill>
                        </a:rPr>
                        <a:t>#</a:t>
                      </a:r>
                      <a:r>
                        <a:rPr lang="en-US" sz="1800" baseline="0" dirty="0" err="1">
                          <a:solidFill>
                            <a:srgbClr val="C00000"/>
                          </a:solidFill>
                        </a:rPr>
                        <a:t>Aino</a:t>
                      </a:r>
                      <a:endParaRPr lang="en-US" sz="1800" baseline="0" dirty="0">
                        <a:solidFill>
                          <a:srgbClr val="C00000"/>
                        </a:solidFill>
                      </a:endParaRPr>
                    </a:p>
                  </a:txBody>
                  <a:tcPr marL="91449" marR="91449" marT="45727" marB="45727" anchor="ctr"/>
                </a:tc>
                <a:tc>
                  <a:txBody>
                    <a:bodyPr/>
                    <a:lstStyle/>
                    <a:p>
                      <a:endParaRPr lang="en-US" sz="1800" dirty="0"/>
                    </a:p>
                  </a:txBody>
                  <a:tcPr marL="91449" marR="91449" marT="45727" marB="45727" anchor="ctr"/>
                </a:tc>
                <a:tc>
                  <a:txBody>
                    <a:bodyPr/>
                    <a:lstStyle/>
                    <a:p>
                      <a:endParaRPr lang="en-US" sz="1800" dirty="0"/>
                    </a:p>
                  </a:txBody>
                  <a:tcPr marL="91449" marR="91449" marT="45727" marB="45727" anchor="ctr"/>
                </a:tc>
                <a:tc>
                  <a:txBody>
                    <a:bodyPr/>
                    <a:lstStyle/>
                    <a:p>
                      <a:endParaRPr lang="en-US" sz="1800" dirty="0"/>
                    </a:p>
                  </a:txBody>
                  <a:tcPr marL="91449" marR="91449" marT="45727" marB="45727" anchor="ctr"/>
                </a:tc>
                <a:tc>
                  <a:txBody>
                    <a:bodyPr/>
                    <a:lstStyle/>
                    <a:p>
                      <a:endParaRPr lang="en-US" sz="1800" dirty="0"/>
                    </a:p>
                  </a:txBody>
                  <a:tcPr marL="91449" marR="91449" marT="45727" marB="45727" anchor="ctr"/>
                </a:tc>
                <a:extLst>
                  <a:ext uri="{0D108BD9-81ED-4DB2-BD59-A6C34878D82A}">
                    <a16:rowId xmlns:a16="http://schemas.microsoft.com/office/drawing/2014/main" val="10003"/>
                  </a:ext>
                </a:extLst>
              </a:tr>
              <a:tr h="486126">
                <a:tc>
                  <a:txBody>
                    <a:bodyPr/>
                    <a:lstStyle/>
                    <a:p>
                      <a:r>
                        <a:rPr lang="en-US" sz="1800" dirty="0"/>
                        <a:t>…</a:t>
                      </a:r>
                    </a:p>
                  </a:txBody>
                  <a:tcPr marL="91449" marR="91449" marT="45727" marB="45727" anchor="ctr"/>
                </a:tc>
                <a:tc>
                  <a:txBody>
                    <a:bodyPr/>
                    <a:lstStyle/>
                    <a:p>
                      <a:endParaRPr lang="en-US" sz="1800" dirty="0"/>
                    </a:p>
                  </a:txBody>
                  <a:tcPr marL="91449" marR="91449" marT="45727" marB="45727" anchor="ctr"/>
                </a:tc>
                <a:tc>
                  <a:txBody>
                    <a:bodyPr/>
                    <a:lstStyle/>
                    <a:p>
                      <a:endParaRPr lang="en-US" sz="1800"/>
                    </a:p>
                  </a:txBody>
                  <a:tcPr marL="91449" marR="91449" marT="45727" marB="45727" anchor="ctr"/>
                </a:tc>
                <a:tc>
                  <a:txBody>
                    <a:bodyPr/>
                    <a:lstStyle/>
                    <a:p>
                      <a:endParaRPr lang="en-US" sz="1800"/>
                    </a:p>
                  </a:txBody>
                  <a:tcPr marL="91449" marR="91449" marT="45727" marB="45727" anchor="ctr"/>
                </a:tc>
                <a:tc>
                  <a:txBody>
                    <a:bodyPr/>
                    <a:lstStyle/>
                    <a:p>
                      <a:endParaRPr lang="en-US" sz="1800" dirty="0"/>
                    </a:p>
                  </a:txBody>
                  <a:tcPr marL="91449" marR="91449" marT="45727" marB="45727" anchor="ctr"/>
                </a:tc>
                <a:extLst>
                  <a:ext uri="{0D108BD9-81ED-4DB2-BD59-A6C34878D82A}">
                    <a16:rowId xmlns:a16="http://schemas.microsoft.com/office/drawing/2014/main" val="10004"/>
                  </a:ext>
                </a:extLst>
              </a:tr>
            </a:tbl>
          </a:graphicData>
        </a:graphic>
      </p:graphicFrame>
      <p:sp>
        <p:nvSpPr>
          <p:cNvPr id="3" name="Oval 2"/>
          <p:cNvSpPr/>
          <p:nvPr/>
        </p:nvSpPr>
        <p:spPr bwMode="auto">
          <a:xfrm>
            <a:off x="769294" y="1291614"/>
            <a:ext cx="720080" cy="723138"/>
          </a:xfrm>
          <a:prstGeom prst="ellipse">
            <a:avLst/>
          </a:prstGeom>
          <a:solidFill>
            <a:srgbClr val="FFFF00"/>
          </a:solidFill>
          <a:ln w="9525" cap="flat" cmpd="sng" algn="ctr">
            <a:solidFill>
              <a:schemeClr val="tx1"/>
            </a:solidFill>
            <a:prstDash val="solid"/>
            <a:round/>
            <a:headEnd type="none" w="med" len="med"/>
            <a:tailEnd type="none" w="med" len="med"/>
          </a:ln>
          <a:effectLst/>
          <a:scene3d>
            <a:camera prst="orthographicFront"/>
            <a:lightRig rig="threePt" dir="t"/>
          </a:scene3d>
          <a:sp3d>
            <a:bevelT w="127000" h="127000"/>
            <a:bevelB w="127000" h="127000"/>
          </a:sp3d>
        </p:spPr>
        <p:txBody>
          <a:bodyPr lIns="18000" tIns="10800" rIns="18000" bIns="10800" anchor="ctr" anchorCtr="1">
            <a:spAutoFit/>
          </a:bodyPr>
          <a:lstStyle/>
          <a:p>
            <a:pPr>
              <a:defRPr/>
            </a:pPr>
            <a:r>
              <a:rPr lang="en-US" sz="3200" b="1" dirty="0"/>
              <a:t>C</a:t>
            </a:r>
          </a:p>
        </p:txBody>
      </p:sp>
      <p:sp>
        <p:nvSpPr>
          <p:cNvPr id="202801" name="TextBox 3"/>
          <p:cNvSpPr txBox="1">
            <a:spLocks noChangeArrowheads="1"/>
          </p:cNvSpPr>
          <p:nvPr/>
        </p:nvSpPr>
        <p:spPr bwMode="auto">
          <a:xfrm>
            <a:off x="2014538" y="850900"/>
            <a:ext cx="2305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Properties (predicate)</a:t>
            </a:r>
          </a:p>
        </p:txBody>
      </p:sp>
      <p:sp>
        <p:nvSpPr>
          <p:cNvPr id="202802" name="TextBox 4"/>
          <p:cNvSpPr txBox="1">
            <a:spLocks noChangeArrowheads="1"/>
          </p:cNvSpPr>
          <p:nvPr/>
        </p:nvSpPr>
        <p:spPr bwMode="auto">
          <a:xfrm rot="-5400000">
            <a:off x="-838993" y="3080336"/>
            <a:ext cx="2232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t>Resources (subject)</a:t>
            </a:r>
          </a:p>
        </p:txBody>
      </p:sp>
      <p:sp>
        <p:nvSpPr>
          <p:cNvPr id="202805" name="TextBox 8"/>
          <p:cNvSpPr txBox="1">
            <a:spLocks noChangeArrowheads="1"/>
          </p:cNvSpPr>
          <p:nvPr/>
        </p:nvSpPr>
        <p:spPr bwMode="auto">
          <a:xfrm rot="-5400000">
            <a:off x="2863093" y="1638399"/>
            <a:ext cx="1152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hasBirthday</a:t>
            </a:r>
          </a:p>
        </p:txBody>
      </p:sp>
      <p:sp>
        <p:nvSpPr>
          <p:cNvPr id="202806" name="TextBox 9"/>
          <p:cNvSpPr txBox="1">
            <a:spLocks noChangeArrowheads="1"/>
          </p:cNvSpPr>
          <p:nvPr/>
        </p:nvSpPr>
        <p:spPr bwMode="auto">
          <a:xfrm rot="-5400000">
            <a:off x="3449675" y="1611414"/>
            <a:ext cx="1368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isEmployedBy</a:t>
            </a:r>
          </a:p>
        </p:txBody>
      </p:sp>
      <p:sp>
        <p:nvSpPr>
          <p:cNvPr id="202807" name="TextBox 10"/>
          <p:cNvSpPr txBox="1">
            <a:spLocks noChangeArrowheads="1"/>
          </p:cNvSpPr>
          <p:nvPr/>
        </p:nvSpPr>
        <p:spPr bwMode="auto">
          <a:xfrm rot="-5400000">
            <a:off x="1507332" y="1621731"/>
            <a:ext cx="1109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hasName</a:t>
            </a:r>
          </a:p>
        </p:txBody>
      </p:sp>
      <p:sp>
        <p:nvSpPr>
          <p:cNvPr id="202808" name="TextBox 11"/>
          <p:cNvSpPr txBox="1">
            <a:spLocks noChangeArrowheads="1"/>
          </p:cNvSpPr>
          <p:nvPr/>
        </p:nvSpPr>
        <p:spPr bwMode="auto">
          <a:xfrm rot="-5400000">
            <a:off x="2109788" y="1666977"/>
            <a:ext cx="1200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hasSurname</a:t>
            </a:r>
          </a:p>
        </p:txBody>
      </p:sp>
      <p:sp>
        <p:nvSpPr>
          <p:cNvPr id="202809" name="TextBox 12"/>
          <p:cNvSpPr txBox="1">
            <a:spLocks noChangeArrowheads="1"/>
          </p:cNvSpPr>
          <p:nvPr/>
        </p:nvSpPr>
        <p:spPr bwMode="auto">
          <a:xfrm>
            <a:off x="223838" y="5122937"/>
            <a:ext cx="47529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:#JyU</a:t>
            </a:r>
            <a:r>
              <a:rPr lang="en-US" altLang="en-US" sz="1400"/>
              <a:t>	</a:t>
            </a:r>
            <a:r>
              <a:rPr lang="en-US" altLang="en-US" sz="1400">
                <a:solidFill>
                  <a:srgbClr val="0070C0"/>
                </a:solidFill>
              </a:rPr>
              <a:t>:hasTitle</a:t>
            </a:r>
            <a:r>
              <a:rPr lang="en-US" altLang="en-US" sz="1400"/>
              <a:t>		</a:t>
            </a:r>
            <a:r>
              <a:rPr lang="en-US" altLang="en-US" sz="1200"/>
              <a:t>“University of Jyvaskyla”</a:t>
            </a:r>
          </a:p>
        </p:txBody>
      </p:sp>
      <p:sp>
        <p:nvSpPr>
          <p:cNvPr id="202810" name="TextBox 13"/>
          <p:cNvSpPr txBox="1">
            <a:spLocks noChangeArrowheads="1"/>
          </p:cNvSpPr>
          <p:nvPr/>
        </p:nvSpPr>
        <p:spPr bwMode="auto">
          <a:xfrm>
            <a:off x="223840" y="5380112"/>
            <a:ext cx="38163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:#JyU</a:t>
            </a:r>
            <a:r>
              <a:rPr lang="en-US" altLang="en-US" sz="1400"/>
              <a:t>	</a:t>
            </a:r>
            <a:r>
              <a:rPr lang="en-US" altLang="en-US" sz="1400">
                <a:solidFill>
                  <a:srgbClr val="0070C0"/>
                </a:solidFill>
              </a:rPr>
              <a:t>:hasLocation</a:t>
            </a:r>
            <a:r>
              <a:rPr lang="en-US" altLang="en-US" sz="1400"/>
              <a:t>	“Finland”</a:t>
            </a:r>
          </a:p>
        </p:txBody>
      </p:sp>
      <p:sp>
        <p:nvSpPr>
          <p:cNvPr id="202811" name="TextBox 14"/>
          <p:cNvSpPr txBox="1">
            <a:spLocks noChangeArrowheads="1"/>
          </p:cNvSpPr>
          <p:nvPr/>
        </p:nvSpPr>
        <p:spPr bwMode="auto">
          <a:xfrm>
            <a:off x="220663" y="5626174"/>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:#JyU</a:t>
            </a:r>
            <a:r>
              <a:rPr lang="en-US" altLang="en-US" sz="1400"/>
              <a:t>	</a:t>
            </a:r>
            <a:r>
              <a:rPr lang="en-US" altLang="en-US" sz="1400">
                <a:solidFill>
                  <a:srgbClr val="0070C0"/>
                </a:solidFill>
              </a:rPr>
              <a:t>:hasWorldRank</a:t>
            </a:r>
            <a:r>
              <a:rPr lang="en-US" altLang="en-US" sz="1400"/>
              <a:t>	“204”</a:t>
            </a:r>
          </a:p>
        </p:txBody>
      </p:sp>
      <p:sp>
        <p:nvSpPr>
          <p:cNvPr id="202812" name="TextBox 15"/>
          <p:cNvSpPr txBox="1">
            <a:spLocks noChangeArrowheads="1"/>
          </p:cNvSpPr>
          <p:nvPr/>
        </p:nvSpPr>
        <p:spPr bwMode="auto">
          <a:xfrm>
            <a:off x="223840" y="5856362"/>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:#JyU</a:t>
            </a:r>
            <a:r>
              <a:rPr lang="en-US" altLang="en-US" sz="1400"/>
              <a:t>	</a:t>
            </a:r>
            <a:r>
              <a:rPr lang="en-US" altLang="en-US" sz="1400">
                <a:solidFill>
                  <a:srgbClr val="0070C0"/>
                </a:solidFill>
              </a:rPr>
              <a:t>:hasRector	</a:t>
            </a:r>
            <a:r>
              <a:rPr lang="en-US" altLang="en-US" sz="1400"/>
              <a:t>	</a:t>
            </a:r>
            <a:r>
              <a:rPr lang="en-US" altLang="en-US" sz="1400">
                <a:solidFill>
                  <a:srgbClr val="C00000"/>
                </a:solidFill>
              </a:rPr>
              <a:t>:#Aino</a:t>
            </a:r>
          </a:p>
        </p:txBody>
      </p:sp>
      <p:sp>
        <p:nvSpPr>
          <p:cNvPr id="202813" name="TextBox 16"/>
          <p:cNvSpPr txBox="1">
            <a:spLocks noChangeArrowheads="1"/>
          </p:cNvSpPr>
          <p:nvPr/>
        </p:nvSpPr>
        <p:spPr bwMode="auto">
          <a:xfrm>
            <a:off x="242889" y="4900687"/>
            <a:ext cx="401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:#JyU</a:t>
            </a:r>
            <a:r>
              <a:rPr lang="en-US" altLang="en-US" sz="1400"/>
              <a:t>	</a:t>
            </a:r>
            <a:r>
              <a:rPr lang="en-US" altLang="en-US" sz="1400">
                <a:solidFill>
                  <a:srgbClr val="0070C0"/>
                </a:solidFill>
              </a:rPr>
              <a:t>a</a:t>
            </a:r>
            <a:r>
              <a:rPr lang="en-US" altLang="en-US" sz="1400"/>
              <a:t>		</a:t>
            </a:r>
            <a:r>
              <a:rPr lang="en-US" altLang="en-US" sz="1400">
                <a:solidFill>
                  <a:srgbClr val="FF0000"/>
                </a:solidFill>
              </a:rPr>
              <a:t>UNIVERSITY</a:t>
            </a:r>
          </a:p>
        </p:txBody>
      </p:sp>
      <p:graphicFrame>
        <p:nvGraphicFramePr>
          <p:cNvPr id="18" name="Table 17"/>
          <p:cNvGraphicFramePr>
            <a:graphicFrameLocks noGrp="1"/>
          </p:cNvGraphicFramePr>
          <p:nvPr>
            <p:extLst>
              <p:ext uri="{D42A27DB-BD31-4B8C-83A1-F6EECF244321}">
                <p14:modId xmlns:p14="http://schemas.microsoft.com/office/powerpoint/2010/main" val="2291135975"/>
              </p:ext>
            </p:extLst>
          </p:nvPr>
        </p:nvGraphicFramePr>
        <p:xfrm>
          <a:off x="5183188" y="3689424"/>
          <a:ext cx="3960812" cy="3133725"/>
        </p:xfrm>
        <a:graphic>
          <a:graphicData uri="http://schemas.openxmlformats.org/drawingml/2006/table">
            <a:tbl>
              <a:tblPr firstRow="1" bandRow="1">
                <a:tableStyleId>{5C22544A-7EE6-4342-B048-85BDC9FD1C3A}</a:tableStyleId>
              </a:tblPr>
              <a:tblGrid>
                <a:gridCol w="1152236">
                  <a:extLst>
                    <a:ext uri="{9D8B030D-6E8A-4147-A177-3AD203B41FA5}">
                      <a16:colId xmlns:a16="http://schemas.microsoft.com/office/drawing/2014/main" val="20000"/>
                    </a:ext>
                  </a:extLst>
                </a:gridCol>
                <a:gridCol w="648133">
                  <a:extLst>
                    <a:ext uri="{9D8B030D-6E8A-4147-A177-3AD203B41FA5}">
                      <a16:colId xmlns:a16="http://schemas.microsoft.com/office/drawing/2014/main" val="20001"/>
                    </a:ext>
                  </a:extLst>
                </a:gridCol>
                <a:gridCol w="720148">
                  <a:extLst>
                    <a:ext uri="{9D8B030D-6E8A-4147-A177-3AD203B41FA5}">
                      <a16:colId xmlns:a16="http://schemas.microsoft.com/office/drawing/2014/main" val="20002"/>
                    </a:ext>
                  </a:extLst>
                </a:gridCol>
                <a:gridCol w="792162">
                  <a:extLst>
                    <a:ext uri="{9D8B030D-6E8A-4147-A177-3AD203B41FA5}">
                      <a16:colId xmlns:a16="http://schemas.microsoft.com/office/drawing/2014/main" val="20003"/>
                    </a:ext>
                  </a:extLst>
                </a:gridCol>
                <a:gridCol w="648133">
                  <a:extLst>
                    <a:ext uri="{9D8B030D-6E8A-4147-A177-3AD203B41FA5}">
                      <a16:colId xmlns:a16="http://schemas.microsoft.com/office/drawing/2014/main" val="20004"/>
                    </a:ext>
                  </a:extLst>
                </a:gridCol>
              </a:tblGrid>
              <a:tr h="1189021">
                <a:tc>
                  <a:txBody>
                    <a:bodyPr/>
                    <a:lstStyle/>
                    <a:p>
                      <a:r>
                        <a:rPr lang="en-US" sz="1800" baseline="0" dirty="0">
                          <a:solidFill>
                            <a:srgbClr val="FF0000"/>
                          </a:solidFill>
                        </a:rPr>
                        <a:t>   </a:t>
                      </a:r>
                    </a:p>
                    <a:p>
                      <a:endParaRPr lang="en-US" sz="1800" baseline="0" dirty="0">
                        <a:solidFill>
                          <a:srgbClr val="FF0000"/>
                        </a:solidFill>
                      </a:endParaRPr>
                    </a:p>
                    <a:p>
                      <a:pPr algn="ctr"/>
                      <a:endParaRPr lang="en-US" sz="1200" baseline="0" dirty="0">
                        <a:solidFill>
                          <a:srgbClr val="FF0000"/>
                        </a:solidFill>
                      </a:endParaRPr>
                    </a:p>
                    <a:p>
                      <a:pPr algn="ctr"/>
                      <a:endParaRPr lang="en-US" sz="1200" baseline="0" dirty="0">
                        <a:solidFill>
                          <a:srgbClr val="FF0000"/>
                        </a:solidFill>
                      </a:endParaRPr>
                    </a:p>
                    <a:p>
                      <a:pPr algn="ctr"/>
                      <a:r>
                        <a:rPr lang="en-US" sz="1200" baseline="0" dirty="0">
                          <a:solidFill>
                            <a:srgbClr val="FF0000"/>
                          </a:solidFill>
                        </a:rPr>
                        <a:t>UNIVERSITY</a:t>
                      </a:r>
                    </a:p>
                  </a:txBody>
                  <a:tcPr marL="91449" marR="91449" marT="45732" marB="45732"/>
                </a:tc>
                <a:tc>
                  <a:txBody>
                    <a:bodyPr/>
                    <a:lstStyle/>
                    <a:p>
                      <a:endParaRPr lang="en-US" sz="1800" dirty="0"/>
                    </a:p>
                  </a:txBody>
                  <a:tcPr marL="91449" marR="91449" marT="45732" marB="45732"/>
                </a:tc>
                <a:tc>
                  <a:txBody>
                    <a:bodyPr/>
                    <a:lstStyle/>
                    <a:p>
                      <a:endParaRPr lang="en-US" sz="1800"/>
                    </a:p>
                  </a:txBody>
                  <a:tcPr marL="91449" marR="91449" marT="45732" marB="45732"/>
                </a:tc>
                <a:tc>
                  <a:txBody>
                    <a:bodyPr/>
                    <a:lstStyle/>
                    <a:p>
                      <a:endParaRPr lang="en-US" sz="1800"/>
                    </a:p>
                  </a:txBody>
                  <a:tcPr marL="91449" marR="91449" marT="45732" marB="45732"/>
                </a:tc>
                <a:tc>
                  <a:txBody>
                    <a:bodyPr/>
                    <a:lstStyle/>
                    <a:p>
                      <a:endParaRPr lang="en-US" sz="1800" dirty="0"/>
                    </a:p>
                  </a:txBody>
                  <a:tcPr marL="91449" marR="91449" marT="45732" marB="45732"/>
                </a:tc>
                <a:extLst>
                  <a:ext uri="{0D108BD9-81ED-4DB2-BD59-A6C34878D82A}">
                    <a16:rowId xmlns:a16="http://schemas.microsoft.com/office/drawing/2014/main" val="10000"/>
                  </a:ext>
                </a:extLst>
              </a:tr>
              <a:tr h="486176">
                <a:tc>
                  <a:txBody>
                    <a:bodyPr/>
                    <a:lstStyle/>
                    <a:p>
                      <a:r>
                        <a:rPr lang="en-US" sz="1800" baseline="0" dirty="0">
                          <a:solidFill>
                            <a:srgbClr val="C00000"/>
                          </a:solidFill>
                        </a:rPr>
                        <a:t>#MIT</a:t>
                      </a:r>
                    </a:p>
                  </a:txBody>
                  <a:tcPr marL="91449" marR="91449" marT="45732" marB="45732" anchor="ctr"/>
                </a:tc>
                <a:tc>
                  <a:txBody>
                    <a:bodyPr/>
                    <a:lstStyle/>
                    <a:p>
                      <a:endParaRPr lang="en-US" sz="1100" dirty="0"/>
                    </a:p>
                  </a:txBody>
                  <a:tcPr marL="91449" marR="91449" marT="45732" marB="45732" anchor="ctr"/>
                </a:tc>
                <a:tc>
                  <a:txBody>
                    <a:bodyPr/>
                    <a:lstStyle/>
                    <a:p>
                      <a:endParaRPr lang="en-US" sz="1100" dirty="0"/>
                    </a:p>
                  </a:txBody>
                  <a:tcPr marL="91449" marR="91449" marT="45732" marB="45732" anchor="ctr"/>
                </a:tc>
                <a:tc>
                  <a:txBody>
                    <a:bodyPr/>
                    <a:lstStyle/>
                    <a:p>
                      <a:endParaRPr lang="en-US" sz="1100" dirty="0"/>
                    </a:p>
                  </a:txBody>
                  <a:tcPr marL="91449" marR="91449" marT="45732" marB="45732" anchor="ctr"/>
                </a:tc>
                <a:tc>
                  <a:txBody>
                    <a:bodyPr/>
                    <a:lstStyle/>
                    <a:p>
                      <a:endParaRPr lang="en-US" sz="1400" baseline="0" dirty="0">
                        <a:solidFill>
                          <a:srgbClr val="C00000"/>
                        </a:solidFill>
                      </a:endParaRPr>
                    </a:p>
                  </a:txBody>
                  <a:tcPr marL="91449" marR="91449" marT="45732" marB="45732" anchor="ctr"/>
                </a:tc>
                <a:extLst>
                  <a:ext uri="{0D108BD9-81ED-4DB2-BD59-A6C34878D82A}">
                    <a16:rowId xmlns:a16="http://schemas.microsoft.com/office/drawing/2014/main" val="10001"/>
                  </a:ext>
                </a:extLst>
              </a:tr>
              <a:tr h="486176">
                <a:tc>
                  <a:txBody>
                    <a:bodyPr/>
                    <a:lstStyle/>
                    <a:p>
                      <a:r>
                        <a:rPr lang="en-US" sz="1800" baseline="0" dirty="0">
                          <a:solidFill>
                            <a:srgbClr val="C00000"/>
                          </a:solidFill>
                        </a:rPr>
                        <a:t>#</a:t>
                      </a:r>
                      <a:r>
                        <a:rPr lang="en-US" sz="1800" baseline="0" dirty="0" err="1">
                          <a:solidFill>
                            <a:srgbClr val="C00000"/>
                          </a:solidFill>
                        </a:rPr>
                        <a:t>JyU</a:t>
                      </a:r>
                      <a:endParaRPr lang="en-US" sz="1800" baseline="0" dirty="0">
                        <a:solidFill>
                          <a:srgbClr val="C00000"/>
                        </a:solidFill>
                      </a:endParaRPr>
                    </a:p>
                  </a:txBody>
                  <a:tcPr marL="91449" marR="91449" marT="45732" marB="45732" anchor="ctr"/>
                </a:tc>
                <a:tc>
                  <a:txBody>
                    <a:bodyPr/>
                    <a:lstStyle/>
                    <a:p>
                      <a:r>
                        <a:rPr lang="en-US" sz="800" kern="1200" dirty="0">
                          <a:solidFill>
                            <a:schemeClr val="dk1"/>
                          </a:solidFill>
                          <a:latin typeface="+mn-lt"/>
                          <a:ea typeface="+mn-ea"/>
                          <a:cs typeface="+mn-cs"/>
                        </a:rPr>
                        <a:t>University of Jyvaskyla</a:t>
                      </a:r>
                    </a:p>
                  </a:txBody>
                  <a:tcPr marL="91449" marR="91449" marT="45732" marB="45732" anchor="ctr"/>
                </a:tc>
                <a:tc>
                  <a:txBody>
                    <a:bodyPr/>
                    <a:lstStyle/>
                    <a:p>
                      <a:pPr marL="0" algn="l" defTabSz="914400" rtl="0" eaLnBrk="1" latinLnBrk="0" hangingPunct="1"/>
                      <a:r>
                        <a:rPr lang="en-US" sz="1100" kern="1200" dirty="0">
                          <a:solidFill>
                            <a:schemeClr val="dk1"/>
                          </a:solidFill>
                          <a:latin typeface="+mn-lt"/>
                          <a:ea typeface="+mn-ea"/>
                          <a:cs typeface="+mn-cs"/>
                        </a:rPr>
                        <a:t>Finland</a:t>
                      </a:r>
                    </a:p>
                  </a:txBody>
                  <a:tcPr marL="91449" marR="91449" marT="45732" marB="45732" anchor="ctr"/>
                </a:tc>
                <a:tc>
                  <a:txBody>
                    <a:bodyPr/>
                    <a:lstStyle/>
                    <a:p>
                      <a:r>
                        <a:rPr lang="en-US" sz="1100" kern="1200" dirty="0">
                          <a:solidFill>
                            <a:schemeClr val="dk1"/>
                          </a:solidFill>
                          <a:latin typeface="+mn-lt"/>
                          <a:ea typeface="+mn-ea"/>
                          <a:cs typeface="+mn-cs"/>
                        </a:rPr>
                        <a:t>204</a:t>
                      </a:r>
                    </a:p>
                  </a:txBody>
                  <a:tcPr marL="91449" marR="91449" marT="45732" marB="45732" anchor="ctr"/>
                </a:tc>
                <a:tc>
                  <a:txBody>
                    <a:bodyPr/>
                    <a:lstStyle/>
                    <a:p>
                      <a:r>
                        <a:rPr lang="en-US" sz="1400" baseline="0" dirty="0">
                          <a:solidFill>
                            <a:srgbClr val="C00000"/>
                          </a:solidFill>
                        </a:rPr>
                        <a:t>#</a:t>
                      </a:r>
                      <a:r>
                        <a:rPr lang="en-US" sz="1400" baseline="0" dirty="0" err="1">
                          <a:solidFill>
                            <a:srgbClr val="C00000"/>
                          </a:solidFill>
                        </a:rPr>
                        <a:t>Aino</a:t>
                      </a:r>
                      <a:endParaRPr lang="en-US" sz="1400" baseline="0" dirty="0">
                        <a:solidFill>
                          <a:srgbClr val="C00000"/>
                        </a:solidFill>
                      </a:endParaRPr>
                    </a:p>
                  </a:txBody>
                  <a:tcPr marL="91449" marR="91449" marT="45732" marB="45732" anchor="ctr"/>
                </a:tc>
                <a:extLst>
                  <a:ext uri="{0D108BD9-81ED-4DB2-BD59-A6C34878D82A}">
                    <a16:rowId xmlns:a16="http://schemas.microsoft.com/office/drawing/2014/main" val="10002"/>
                  </a:ext>
                </a:extLst>
              </a:tr>
              <a:tr h="486176">
                <a:tc>
                  <a:txBody>
                    <a:bodyPr/>
                    <a:lstStyle/>
                    <a:p>
                      <a:r>
                        <a:rPr lang="en-US" sz="1800" baseline="0" dirty="0">
                          <a:solidFill>
                            <a:srgbClr val="C00000"/>
                          </a:solidFill>
                        </a:rPr>
                        <a:t>#NURE</a:t>
                      </a:r>
                    </a:p>
                  </a:txBody>
                  <a:tcPr marL="91449" marR="91449" marT="45732" marB="45732" anchor="ctr"/>
                </a:tc>
                <a:tc>
                  <a:txBody>
                    <a:bodyPr/>
                    <a:lstStyle/>
                    <a:p>
                      <a:endParaRPr lang="en-US" sz="1800" dirty="0"/>
                    </a:p>
                  </a:txBody>
                  <a:tcPr marL="91449" marR="91449" marT="45732" marB="45732" anchor="ctr"/>
                </a:tc>
                <a:tc>
                  <a:txBody>
                    <a:bodyPr/>
                    <a:lstStyle/>
                    <a:p>
                      <a:endParaRPr lang="en-US" sz="1800" dirty="0"/>
                    </a:p>
                  </a:txBody>
                  <a:tcPr marL="91449" marR="91449" marT="45732" marB="45732" anchor="ctr"/>
                </a:tc>
                <a:tc>
                  <a:txBody>
                    <a:bodyPr/>
                    <a:lstStyle/>
                    <a:p>
                      <a:endParaRPr lang="en-US" sz="1800" dirty="0"/>
                    </a:p>
                  </a:txBody>
                  <a:tcPr marL="91449" marR="91449" marT="45732" marB="45732" anchor="ctr"/>
                </a:tc>
                <a:tc>
                  <a:txBody>
                    <a:bodyPr/>
                    <a:lstStyle/>
                    <a:p>
                      <a:endParaRPr lang="en-US" sz="1800" dirty="0"/>
                    </a:p>
                  </a:txBody>
                  <a:tcPr marL="91449" marR="91449" marT="45732" marB="45732" anchor="ctr"/>
                </a:tc>
                <a:extLst>
                  <a:ext uri="{0D108BD9-81ED-4DB2-BD59-A6C34878D82A}">
                    <a16:rowId xmlns:a16="http://schemas.microsoft.com/office/drawing/2014/main" val="10003"/>
                  </a:ext>
                </a:extLst>
              </a:tr>
              <a:tr h="486176">
                <a:tc>
                  <a:txBody>
                    <a:bodyPr/>
                    <a:lstStyle/>
                    <a:p>
                      <a:r>
                        <a:rPr lang="en-US" sz="1800" dirty="0"/>
                        <a:t>…</a:t>
                      </a:r>
                    </a:p>
                  </a:txBody>
                  <a:tcPr marL="91449" marR="91449" marT="45732" marB="45732" anchor="ctr"/>
                </a:tc>
                <a:tc>
                  <a:txBody>
                    <a:bodyPr/>
                    <a:lstStyle/>
                    <a:p>
                      <a:endParaRPr lang="en-US" sz="1800" dirty="0"/>
                    </a:p>
                  </a:txBody>
                  <a:tcPr marL="91449" marR="91449" marT="45732" marB="45732" anchor="ctr"/>
                </a:tc>
                <a:tc>
                  <a:txBody>
                    <a:bodyPr/>
                    <a:lstStyle/>
                    <a:p>
                      <a:endParaRPr lang="en-US" sz="1800"/>
                    </a:p>
                  </a:txBody>
                  <a:tcPr marL="91449" marR="91449" marT="45732" marB="45732" anchor="ctr"/>
                </a:tc>
                <a:tc>
                  <a:txBody>
                    <a:bodyPr/>
                    <a:lstStyle/>
                    <a:p>
                      <a:endParaRPr lang="en-US" sz="1800"/>
                    </a:p>
                  </a:txBody>
                  <a:tcPr marL="91449" marR="91449" marT="45732" marB="45732" anchor="ctr"/>
                </a:tc>
                <a:tc>
                  <a:txBody>
                    <a:bodyPr/>
                    <a:lstStyle/>
                    <a:p>
                      <a:endParaRPr lang="en-US" sz="1800" dirty="0"/>
                    </a:p>
                  </a:txBody>
                  <a:tcPr marL="91449" marR="91449" marT="45732" marB="45732" anchor="ctr"/>
                </a:tc>
                <a:extLst>
                  <a:ext uri="{0D108BD9-81ED-4DB2-BD59-A6C34878D82A}">
                    <a16:rowId xmlns:a16="http://schemas.microsoft.com/office/drawing/2014/main" val="10004"/>
                  </a:ext>
                </a:extLst>
              </a:tr>
            </a:tbl>
          </a:graphicData>
        </a:graphic>
      </p:graphicFrame>
      <p:sp>
        <p:nvSpPr>
          <p:cNvPr id="19" name="Oval 18"/>
          <p:cNvSpPr/>
          <p:nvPr/>
        </p:nvSpPr>
        <p:spPr bwMode="auto">
          <a:xfrm>
            <a:off x="5394251" y="3860710"/>
            <a:ext cx="720080" cy="723138"/>
          </a:xfrm>
          <a:prstGeom prst="ellipse">
            <a:avLst/>
          </a:prstGeom>
          <a:solidFill>
            <a:srgbClr val="FFFF00"/>
          </a:solidFill>
          <a:ln w="9525" cap="flat" cmpd="sng" algn="ctr">
            <a:solidFill>
              <a:schemeClr val="tx1"/>
            </a:solidFill>
            <a:prstDash val="solid"/>
            <a:round/>
            <a:headEnd type="none" w="med" len="med"/>
            <a:tailEnd type="none" w="med" len="med"/>
          </a:ln>
          <a:effectLst/>
          <a:scene3d>
            <a:camera prst="orthographicFront"/>
            <a:lightRig rig="threePt" dir="t"/>
          </a:scene3d>
          <a:sp3d>
            <a:bevelT w="127000" h="127000"/>
            <a:bevelB w="127000" h="127000"/>
          </a:sp3d>
        </p:spPr>
        <p:txBody>
          <a:bodyPr lIns="18000" tIns="10800" rIns="18000" bIns="10800" anchor="ctr" anchorCtr="1">
            <a:spAutoFit/>
          </a:bodyPr>
          <a:lstStyle/>
          <a:p>
            <a:pPr>
              <a:defRPr/>
            </a:pPr>
            <a:r>
              <a:rPr lang="en-US" sz="3200" b="1" dirty="0"/>
              <a:t>C</a:t>
            </a:r>
          </a:p>
        </p:txBody>
      </p:sp>
      <p:sp>
        <p:nvSpPr>
          <p:cNvPr id="202857" name="TextBox 21"/>
          <p:cNvSpPr txBox="1">
            <a:spLocks noChangeArrowheads="1"/>
          </p:cNvSpPr>
          <p:nvPr/>
        </p:nvSpPr>
        <p:spPr bwMode="auto">
          <a:xfrm rot="-5400000">
            <a:off x="7439820" y="4078731"/>
            <a:ext cx="1287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a:solidFill>
                  <a:srgbClr val="0070C0"/>
                </a:solidFill>
              </a:rPr>
              <a:t>hasWorldRank</a:t>
            </a:r>
          </a:p>
        </p:txBody>
      </p:sp>
      <p:sp>
        <p:nvSpPr>
          <p:cNvPr id="202858" name="TextBox 22"/>
          <p:cNvSpPr txBox="1">
            <a:spLocks noChangeArrowheads="1"/>
          </p:cNvSpPr>
          <p:nvPr/>
        </p:nvSpPr>
        <p:spPr bwMode="auto">
          <a:xfrm rot="-5400000">
            <a:off x="8094700" y="4027594"/>
            <a:ext cx="1368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hasRector</a:t>
            </a:r>
          </a:p>
        </p:txBody>
      </p:sp>
      <p:sp>
        <p:nvSpPr>
          <p:cNvPr id="202859" name="TextBox 23"/>
          <p:cNvSpPr txBox="1">
            <a:spLocks noChangeArrowheads="1"/>
          </p:cNvSpPr>
          <p:nvPr/>
        </p:nvSpPr>
        <p:spPr bwMode="auto">
          <a:xfrm rot="-5400000">
            <a:off x="6151600" y="4114973"/>
            <a:ext cx="1108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hasTitle</a:t>
            </a:r>
          </a:p>
        </p:txBody>
      </p:sp>
      <p:sp>
        <p:nvSpPr>
          <p:cNvPr id="202860" name="TextBox 24"/>
          <p:cNvSpPr txBox="1">
            <a:spLocks noChangeArrowheads="1"/>
          </p:cNvSpPr>
          <p:nvPr/>
        </p:nvSpPr>
        <p:spPr bwMode="auto">
          <a:xfrm rot="-5400000">
            <a:off x="6754056" y="4160217"/>
            <a:ext cx="1198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70C0"/>
                </a:solidFill>
              </a:rPr>
              <a:t>hasLocation</a:t>
            </a:r>
          </a:p>
        </p:txBody>
      </p:sp>
      <p:sp>
        <p:nvSpPr>
          <p:cNvPr id="202861" name="TextBox 25"/>
          <p:cNvSpPr txBox="1">
            <a:spLocks noChangeArrowheads="1"/>
          </p:cNvSpPr>
          <p:nvPr/>
        </p:nvSpPr>
        <p:spPr bwMode="auto">
          <a:xfrm>
            <a:off x="4859338" y="1417712"/>
            <a:ext cx="38163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:#Vagan</a:t>
            </a:r>
            <a:r>
              <a:rPr lang="en-US" altLang="en-US" sz="1400"/>
              <a:t>	</a:t>
            </a:r>
            <a:r>
              <a:rPr lang="en-US" altLang="en-US" sz="1400">
                <a:solidFill>
                  <a:srgbClr val="0070C0"/>
                </a:solidFill>
              </a:rPr>
              <a:t>:hasName</a:t>
            </a:r>
            <a:r>
              <a:rPr lang="en-US" altLang="en-US" sz="1400"/>
              <a:t>		“Vagan”</a:t>
            </a:r>
          </a:p>
        </p:txBody>
      </p:sp>
      <p:sp>
        <p:nvSpPr>
          <p:cNvPr id="202862" name="TextBox 26"/>
          <p:cNvSpPr txBox="1">
            <a:spLocks noChangeArrowheads="1"/>
          </p:cNvSpPr>
          <p:nvPr/>
        </p:nvSpPr>
        <p:spPr bwMode="auto">
          <a:xfrm>
            <a:off x="4859338" y="1655766"/>
            <a:ext cx="38163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:#Vagan</a:t>
            </a:r>
            <a:r>
              <a:rPr lang="en-US" altLang="en-US" sz="1400"/>
              <a:t>	</a:t>
            </a:r>
            <a:r>
              <a:rPr lang="en-US" altLang="en-US" sz="1400">
                <a:solidFill>
                  <a:srgbClr val="0070C0"/>
                </a:solidFill>
              </a:rPr>
              <a:t>:hasSurname</a:t>
            </a:r>
            <a:r>
              <a:rPr lang="en-US" altLang="en-US" sz="1400"/>
              <a:t>	“Terziyan”</a:t>
            </a:r>
          </a:p>
        </p:txBody>
      </p:sp>
      <p:sp>
        <p:nvSpPr>
          <p:cNvPr id="202863" name="TextBox 27"/>
          <p:cNvSpPr txBox="1">
            <a:spLocks noChangeArrowheads="1"/>
          </p:cNvSpPr>
          <p:nvPr/>
        </p:nvSpPr>
        <p:spPr bwMode="auto">
          <a:xfrm>
            <a:off x="4856164" y="1901829"/>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solidFill>
                  <a:srgbClr val="C00000"/>
                </a:solidFill>
              </a:rPr>
              <a:t>:#Vagan</a:t>
            </a:r>
            <a:r>
              <a:rPr lang="en-US" altLang="en-US" sz="1400" dirty="0"/>
              <a:t>	</a:t>
            </a:r>
            <a:r>
              <a:rPr lang="en-US" altLang="en-US" sz="1400" dirty="0">
                <a:solidFill>
                  <a:srgbClr val="0070C0"/>
                </a:solidFill>
              </a:rPr>
              <a:t>:</a:t>
            </a:r>
            <a:r>
              <a:rPr lang="en-US" altLang="en-US" sz="1400" dirty="0" err="1">
                <a:solidFill>
                  <a:srgbClr val="0070C0"/>
                </a:solidFill>
              </a:rPr>
              <a:t>hasBirthday</a:t>
            </a:r>
            <a:r>
              <a:rPr lang="en-US" altLang="en-US" sz="1400" dirty="0"/>
              <a:t>	“xx/</a:t>
            </a:r>
            <a:r>
              <a:rPr lang="en-US" altLang="en-US" sz="1400" dirty="0" err="1"/>
              <a:t>yy</a:t>
            </a:r>
            <a:r>
              <a:rPr lang="en-US" altLang="en-US" sz="1400" dirty="0"/>
              <a:t>/</a:t>
            </a:r>
            <a:r>
              <a:rPr lang="en-US" altLang="en-US" sz="1400" dirty="0" err="1"/>
              <a:t>zz</a:t>
            </a:r>
            <a:r>
              <a:rPr lang="en-US" altLang="en-US" sz="1400" dirty="0"/>
              <a:t>”</a:t>
            </a:r>
          </a:p>
        </p:txBody>
      </p:sp>
      <p:sp>
        <p:nvSpPr>
          <p:cNvPr id="202864" name="TextBox 28"/>
          <p:cNvSpPr txBox="1">
            <a:spLocks noChangeArrowheads="1"/>
          </p:cNvSpPr>
          <p:nvPr/>
        </p:nvSpPr>
        <p:spPr bwMode="auto">
          <a:xfrm>
            <a:off x="4859338" y="2133600"/>
            <a:ext cx="38163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:#Vagan</a:t>
            </a:r>
            <a:r>
              <a:rPr lang="en-US" altLang="en-US" sz="1400"/>
              <a:t>	</a:t>
            </a:r>
            <a:r>
              <a:rPr lang="en-US" altLang="en-US" sz="1400">
                <a:solidFill>
                  <a:srgbClr val="0070C0"/>
                </a:solidFill>
              </a:rPr>
              <a:t>:isEmployedBy</a:t>
            </a:r>
            <a:r>
              <a:rPr lang="en-US" altLang="en-US" sz="1400"/>
              <a:t>	</a:t>
            </a:r>
            <a:r>
              <a:rPr lang="en-US" altLang="en-US" sz="1400">
                <a:solidFill>
                  <a:srgbClr val="C00000"/>
                </a:solidFill>
              </a:rPr>
              <a:t>:#JyU</a:t>
            </a:r>
          </a:p>
        </p:txBody>
      </p:sp>
      <p:sp>
        <p:nvSpPr>
          <p:cNvPr id="202865" name="TextBox 29"/>
          <p:cNvSpPr txBox="1">
            <a:spLocks noChangeArrowheads="1"/>
          </p:cNvSpPr>
          <p:nvPr/>
        </p:nvSpPr>
        <p:spPr bwMode="auto">
          <a:xfrm>
            <a:off x="4878388" y="1176412"/>
            <a:ext cx="3816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:#Vagan</a:t>
            </a:r>
            <a:r>
              <a:rPr lang="en-US" altLang="en-US" sz="1400"/>
              <a:t>	</a:t>
            </a:r>
            <a:r>
              <a:rPr lang="en-US" altLang="en-US" sz="1400">
                <a:solidFill>
                  <a:srgbClr val="0070C0"/>
                </a:solidFill>
              </a:rPr>
              <a:t>a</a:t>
            </a:r>
            <a:r>
              <a:rPr lang="en-US" altLang="en-US" sz="1400"/>
              <a:t>		</a:t>
            </a:r>
            <a:r>
              <a:rPr lang="en-US" altLang="en-US" sz="1400">
                <a:solidFill>
                  <a:srgbClr val="FF0000"/>
                </a:solidFill>
              </a:rPr>
              <a:t>HUMAN</a:t>
            </a:r>
          </a:p>
        </p:txBody>
      </p:sp>
      <p:sp>
        <p:nvSpPr>
          <p:cNvPr id="202866" name="TextBox 31"/>
          <p:cNvSpPr txBox="1">
            <a:spLocks noChangeArrowheads="1"/>
          </p:cNvSpPr>
          <p:nvPr/>
        </p:nvSpPr>
        <p:spPr bwMode="auto">
          <a:xfrm>
            <a:off x="223839" y="6129412"/>
            <a:ext cx="401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:#Aino</a:t>
            </a:r>
            <a:r>
              <a:rPr lang="en-US" altLang="en-US" sz="1400"/>
              <a:t>	</a:t>
            </a:r>
            <a:r>
              <a:rPr lang="en-US" altLang="en-US" sz="1400">
                <a:solidFill>
                  <a:srgbClr val="0070C0"/>
                </a:solidFill>
              </a:rPr>
              <a:t>a</a:t>
            </a:r>
            <a:r>
              <a:rPr lang="en-US" altLang="en-US" sz="1400"/>
              <a:t>		</a:t>
            </a:r>
            <a:r>
              <a:rPr lang="en-US" altLang="en-US" sz="1400">
                <a:solidFill>
                  <a:srgbClr val="FF0000"/>
                </a:solidFill>
              </a:rPr>
              <a:t>HUMAN</a:t>
            </a:r>
          </a:p>
        </p:txBody>
      </p:sp>
      <p:sp>
        <p:nvSpPr>
          <p:cNvPr id="202867" name="AutoShape 10"/>
          <p:cNvSpPr>
            <a:spLocks noChangeArrowheads="1"/>
          </p:cNvSpPr>
          <p:nvPr/>
        </p:nvSpPr>
        <p:spPr bwMode="auto">
          <a:xfrm>
            <a:off x="5508626" y="2924175"/>
            <a:ext cx="1655763" cy="577850"/>
          </a:xfrm>
          <a:prstGeom prst="wedgeRoundRectCallout">
            <a:avLst>
              <a:gd name="adj1" fmla="val -117088"/>
              <a:gd name="adj2" fmla="val -66657"/>
              <a:gd name="adj3" fmla="val 16667"/>
            </a:avLst>
          </a:prstGeom>
          <a:solidFill>
            <a:srgbClr val="FFFF00"/>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Each cell is an RDF triple</a:t>
            </a:r>
          </a:p>
        </p:txBody>
      </p:sp>
      <p:sp>
        <p:nvSpPr>
          <p:cNvPr id="202868" name="AutoShape 10"/>
          <p:cNvSpPr>
            <a:spLocks noChangeArrowheads="1"/>
          </p:cNvSpPr>
          <p:nvPr/>
        </p:nvSpPr>
        <p:spPr bwMode="auto">
          <a:xfrm>
            <a:off x="5508626" y="2924175"/>
            <a:ext cx="1655763" cy="577850"/>
          </a:xfrm>
          <a:prstGeom prst="wedgeRoundRectCallout">
            <a:avLst>
              <a:gd name="adj1" fmla="val -45778"/>
              <a:gd name="adj2" fmla="val -134366"/>
              <a:gd name="adj3" fmla="val 16667"/>
            </a:avLst>
          </a:prstGeom>
          <a:solidFill>
            <a:srgbClr val="FFFF00"/>
          </a:solidFill>
          <a:ln w="9525" algn="ctr">
            <a:solidFill>
              <a:schemeClr val="tx1"/>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a:t>Each cell is an RDF triple</a:t>
            </a:r>
          </a:p>
        </p:txBody>
      </p:sp>
      <p:sp>
        <p:nvSpPr>
          <p:cNvPr id="202869" name="Rounded Rectangle 34"/>
          <p:cNvSpPr>
            <a:spLocks noChangeArrowheads="1"/>
          </p:cNvSpPr>
          <p:nvPr/>
        </p:nvSpPr>
        <p:spPr bwMode="auto">
          <a:xfrm>
            <a:off x="4932400" y="2181299"/>
            <a:ext cx="3455987" cy="263525"/>
          </a:xfrm>
          <a:prstGeom prst="roundRect">
            <a:avLst>
              <a:gd name="adj" fmla="val 16667"/>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02870" name="Rounded Rectangle 35"/>
          <p:cNvSpPr>
            <a:spLocks noChangeArrowheads="1"/>
          </p:cNvSpPr>
          <p:nvPr/>
        </p:nvSpPr>
        <p:spPr bwMode="auto">
          <a:xfrm>
            <a:off x="3851277" y="2541662"/>
            <a:ext cx="649288" cy="261937"/>
          </a:xfrm>
          <a:prstGeom prst="roundRect">
            <a:avLst>
              <a:gd name="adj" fmla="val 16667"/>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02871" name="TextBox 37"/>
          <p:cNvSpPr txBox="1">
            <a:spLocks noChangeArrowheads="1"/>
          </p:cNvSpPr>
          <p:nvPr/>
        </p:nvSpPr>
        <p:spPr bwMode="auto">
          <a:xfrm>
            <a:off x="5435637" y="765175"/>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RDF triples</a:t>
            </a:r>
          </a:p>
        </p:txBody>
      </p:sp>
      <p:sp>
        <p:nvSpPr>
          <p:cNvPr id="202872" name="TextBox 38"/>
          <p:cNvSpPr txBox="1">
            <a:spLocks noChangeArrowheads="1"/>
          </p:cNvSpPr>
          <p:nvPr/>
        </p:nvSpPr>
        <p:spPr bwMode="auto">
          <a:xfrm>
            <a:off x="1331950" y="4608587"/>
            <a:ext cx="2016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RDF triples (continue)</a:t>
            </a:r>
          </a:p>
        </p:txBody>
      </p:sp>
      <p:sp>
        <p:nvSpPr>
          <p:cNvPr id="202873" name="TextBox 39"/>
          <p:cNvSpPr txBox="1">
            <a:spLocks noChangeArrowheads="1"/>
          </p:cNvSpPr>
          <p:nvPr/>
        </p:nvSpPr>
        <p:spPr bwMode="auto">
          <a:xfrm>
            <a:off x="233364" y="6396112"/>
            <a:ext cx="401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C00000"/>
                </a:solidFill>
              </a:rPr>
              <a:t>…</a:t>
            </a:r>
            <a:r>
              <a:rPr lang="en-US" altLang="en-US" sz="1400"/>
              <a:t>	</a:t>
            </a:r>
            <a:r>
              <a:rPr lang="en-US" altLang="en-US" sz="1400">
                <a:solidFill>
                  <a:srgbClr val="0070C0"/>
                </a:solidFill>
              </a:rPr>
              <a:t>…</a:t>
            </a:r>
            <a:r>
              <a:rPr lang="en-US" altLang="en-US" sz="1400"/>
              <a:t>		</a:t>
            </a:r>
            <a:r>
              <a:rPr lang="en-US" altLang="en-US" sz="1400">
                <a:solidFill>
                  <a:srgbClr val="FF0000"/>
                </a:solidFill>
              </a:rPr>
              <a:t>…</a:t>
            </a:r>
          </a:p>
        </p:txBody>
      </p:sp>
      <p:cxnSp>
        <p:nvCxnSpPr>
          <p:cNvPr id="202874" name="Straight Arrow Connector 43"/>
          <p:cNvCxnSpPr>
            <a:cxnSpLocks noChangeShapeType="1"/>
          </p:cNvCxnSpPr>
          <p:nvPr/>
        </p:nvCxnSpPr>
        <p:spPr bwMode="auto">
          <a:xfrm>
            <a:off x="4322765" y="2833688"/>
            <a:ext cx="935037" cy="2736850"/>
          </a:xfrm>
          <a:prstGeom prst="straightConnector1">
            <a:avLst/>
          </a:prstGeom>
          <a:noFill/>
          <a:ln w="31750" algn="ctr">
            <a:solidFill>
              <a:srgbClr val="FF0000"/>
            </a:solidFill>
            <a:round/>
            <a:headEnd type="stealth" w="med" len="lg"/>
            <a:tailEnd type="stealth" w="med" len="lg"/>
          </a:ln>
          <a:extLst>
            <a:ext uri="{909E8E84-426E-40DD-AFC4-6F175D3DCCD1}">
              <a14:hiddenFill xmlns:a14="http://schemas.microsoft.com/office/drawing/2010/main">
                <a:noFill/>
              </a14:hiddenFill>
            </a:ext>
          </a:extLst>
        </p:spPr>
      </p:cxnSp>
      <p:sp>
        <p:nvSpPr>
          <p:cNvPr id="202875" name="Oval 44"/>
          <p:cNvSpPr>
            <a:spLocks noChangeArrowheads="1"/>
          </p:cNvSpPr>
          <p:nvPr/>
        </p:nvSpPr>
        <p:spPr bwMode="auto">
          <a:xfrm>
            <a:off x="4595813" y="3979937"/>
            <a:ext cx="504825" cy="549275"/>
          </a:xfrm>
          <a:prstGeom prst="ellipse">
            <a:avLst/>
          </a:prstGeom>
          <a:solidFill>
            <a:srgbClr val="E2BCC2"/>
          </a:solidFill>
          <a:ln w="9525"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a:solidFill>
                  <a:srgbClr val="FF0000"/>
                </a:solidFill>
              </a:rPr>
              <a:t>!</a:t>
            </a:r>
          </a:p>
        </p:txBody>
      </p:sp>
      <p:sp>
        <p:nvSpPr>
          <p:cNvPr id="202876" name="Rectangle 6"/>
          <p:cNvSpPr>
            <a:spLocks noChangeArrowheads="1"/>
          </p:cNvSpPr>
          <p:nvPr/>
        </p:nvSpPr>
        <p:spPr bwMode="auto">
          <a:xfrm>
            <a:off x="1128713" y="0"/>
            <a:ext cx="7907337" cy="503238"/>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4000" i="1">
                <a:solidFill>
                  <a:schemeClr val="tx2"/>
                </a:solidFill>
              </a:rPr>
              <a:t>RDF (as a Linked Data) Illustrated</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1" name="Rectangle 2"/>
          <p:cNvSpPr>
            <a:spLocks noChangeArrowheads="1"/>
          </p:cNvSpPr>
          <p:nvPr/>
        </p:nvSpPr>
        <p:spPr bwMode="auto">
          <a:xfrm>
            <a:off x="508002" y="304800"/>
            <a:ext cx="849788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b="1">
                <a:solidFill>
                  <a:schemeClr val="tx2"/>
                </a:solidFill>
              </a:rPr>
              <a:t>Tutorial: Designing Ontologies with Protégé</a:t>
            </a:r>
          </a:p>
        </p:txBody>
      </p:sp>
      <p:sp>
        <p:nvSpPr>
          <p:cNvPr id="227332" name="Rectangle 5"/>
          <p:cNvSpPr>
            <a:spLocks noChangeArrowheads="1"/>
          </p:cNvSpPr>
          <p:nvPr/>
        </p:nvSpPr>
        <p:spPr bwMode="auto">
          <a:xfrm>
            <a:off x="179425" y="1196975"/>
            <a:ext cx="4537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r>
              <a:rPr lang="en-US" altLang="en-US" sz="2000" dirty="0"/>
              <a:t>Protégé is an ontology editor and a knowledge-base editor (download from: </a:t>
            </a:r>
            <a:r>
              <a:rPr lang="en-US" altLang="en-US" sz="2400" u="sng" dirty="0">
                <a:solidFill>
                  <a:srgbClr val="0033CC"/>
                </a:solidFill>
              </a:rPr>
              <a:t>http://protege.stanford.edu</a:t>
            </a:r>
            <a:r>
              <a:rPr lang="en-US" altLang="en-US" sz="2400" dirty="0"/>
              <a:t> ).</a:t>
            </a:r>
          </a:p>
          <a:p>
            <a:pPr algn="just" eaLnBrk="1" hangingPunct="1"/>
            <a:r>
              <a:rPr lang="en-US" altLang="en-US" sz="2000" dirty="0"/>
              <a:t>Protégé is also an open-source, Java tool that provides an extensible architecture for the creation of customized knowledge-based applications.</a:t>
            </a:r>
          </a:p>
          <a:p>
            <a:pPr algn="just" eaLnBrk="1" hangingPunct="1"/>
            <a:r>
              <a:rPr lang="en-US" altLang="en-US" sz="2000" dirty="0"/>
              <a:t>Protégé's OWL Plug-in now provides support for editing Semantic Web ontologies.</a:t>
            </a:r>
          </a:p>
        </p:txBody>
      </p:sp>
      <p:pic>
        <p:nvPicPr>
          <p:cNvPr id="227333" name="Picture 6" descr="The Protege Ne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108" y="621469"/>
            <a:ext cx="2267781" cy="2267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4" name="TextBox 6"/>
          <p:cNvSpPr txBox="1">
            <a:spLocks noChangeArrowheads="1"/>
          </p:cNvSpPr>
          <p:nvPr/>
        </p:nvSpPr>
        <p:spPr bwMode="auto">
          <a:xfrm>
            <a:off x="5364088" y="2780928"/>
            <a:ext cx="237648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dirty="0">
                <a:solidFill>
                  <a:srgbClr val="FF0000"/>
                </a:solidFill>
              </a:rPr>
              <a:t>PLEASE !!!</a:t>
            </a:r>
          </a:p>
          <a:p>
            <a:pPr eaLnBrk="1" hangingPunct="1">
              <a:spcBef>
                <a:spcPct val="0"/>
              </a:spcBef>
              <a:buFontTx/>
              <a:buNone/>
            </a:pPr>
            <a:r>
              <a:rPr lang="en-US" altLang="en-US" sz="2400" b="1" dirty="0">
                <a:solidFill>
                  <a:srgbClr val="FF0000"/>
                </a:solidFill>
              </a:rPr>
              <a:t>Download version:</a:t>
            </a:r>
          </a:p>
          <a:p>
            <a:pPr eaLnBrk="1" hangingPunct="1">
              <a:spcBef>
                <a:spcPct val="0"/>
              </a:spcBef>
              <a:buFontTx/>
              <a:buNone/>
            </a:pPr>
            <a:r>
              <a:rPr lang="en-US" altLang="en-US" sz="2400" b="1" dirty="0">
                <a:solidFill>
                  <a:srgbClr val="FF0000"/>
                </a:solidFill>
              </a:rPr>
              <a:t>Protégé 5.5.0 or later</a:t>
            </a:r>
          </a:p>
        </p:txBody>
      </p:sp>
      <p:grpSp>
        <p:nvGrpSpPr>
          <p:cNvPr id="227339" name="Group 2"/>
          <p:cNvGrpSpPr>
            <a:grpSpLocks/>
          </p:cNvGrpSpPr>
          <p:nvPr/>
        </p:nvGrpSpPr>
        <p:grpSpPr bwMode="auto">
          <a:xfrm>
            <a:off x="57150" y="5338837"/>
            <a:ext cx="4514850" cy="1470025"/>
            <a:chOff x="57150" y="5338633"/>
            <a:chExt cx="4514850" cy="1470155"/>
          </a:xfrm>
        </p:grpSpPr>
        <p:sp>
          <p:nvSpPr>
            <p:cNvPr id="3" name="Text Box 3"/>
            <p:cNvSpPr txBox="1">
              <a:spLocks noChangeArrowheads="1"/>
            </p:cNvSpPr>
            <p:nvPr/>
          </p:nvSpPr>
          <p:spPr bwMode="auto">
            <a:xfrm>
              <a:off x="57150" y="6092762"/>
              <a:ext cx="4514850" cy="339755"/>
            </a:xfrm>
            <a:prstGeom prst="rect">
              <a:avLst/>
            </a:prstGeom>
            <a:solidFill>
              <a:srgbClr val="C0C0C0"/>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r>
                <a:rPr lang="en-GB" altLang="en-US" sz="1600" u="sng" dirty="0">
                  <a:solidFill>
                    <a:srgbClr val="0033CC"/>
                  </a:solidFill>
                  <a:latin typeface="+mn-lt"/>
                  <a:ea typeface="Gulim" pitchFamily="34" charset="-127"/>
                  <a:hlinkClick r:id="rId3"/>
                </a:rPr>
                <a:t>http://ai.it.jyu.fi/vagan/ProtegeOWL_1.ppt</a:t>
              </a:r>
              <a:r>
                <a:rPr lang="en-GB" altLang="en-US" sz="1600" u="sng" dirty="0">
                  <a:solidFill>
                    <a:srgbClr val="0033CC"/>
                  </a:solidFill>
                  <a:latin typeface="+mn-lt"/>
                  <a:ea typeface="Gulim" pitchFamily="34" charset="-127"/>
                </a:rPr>
                <a:t> </a:t>
              </a:r>
            </a:p>
          </p:txBody>
        </p:sp>
        <p:sp>
          <p:nvSpPr>
            <p:cNvPr id="4" name="Text Box 4"/>
            <p:cNvSpPr txBox="1">
              <a:spLocks noChangeArrowheads="1"/>
            </p:cNvSpPr>
            <p:nvPr/>
          </p:nvSpPr>
          <p:spPr bwMode="auto">
            <a:xfrm>
              <a:off x="60325" y="6470620"/>
              <a:ext cx="4511675" cy="338168"/>
            </a:xfrm>
            <a:prstGeom prst="rect">
              <a:avLst/>
            </a:prstGeom>
            <a:solidFill>
              <a:srgbClr val="C0C0C0"/>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r>
                <a:rPr lang="en-GB" altLang="en-US" sz="1600" u="sng" dirty="0">
                  <a:solidFill>
                    <a:srgbClr val="0033CC"/>
                  </a:solidFill>
                  <a:latin typeface="+mn-lt"/>
                  <a:ea typeface="Gulim" pitchFamily="34" charset="-127"/>
                  <a:hlinkClick r:id="rId3"/>
                </a:rPr>
                <a:t>http://ai.it.jyu.fi/vagan/ProtegeOWL_2.ppt</a:t>
              </a:r>
              <a:r>
                <a:rPr lang="en-GB" altLang="en-US" sz="1600" u="sng" dirty="0">
                  <a:solidFill>
                    <a:srgbClr val="0033CC"/>
                  </a:solidFill>
                  <a:latin typeface="+mn-lt"/>
                  <a:ea typeface="Gulim" pitchFamily="34" charset="-127"/>
                </a:rPr>
                <a:t> </a:t>
              </a:r>
            </a:p>
          </p:txBody>
        </p:sp>
        <p:sp>
          <p:nvSpPr>
            <p:cNvPr id="227342" name="Text Box 3"/>
            <p:cNvSpPr txBox="1">
              <a:spLocks noChangeArrowheads="1"/>
            </p:cNvSpPr>
            <p:nvPr/>
          </p:nvSpPr>
          <p:spPr bwMode="auto">
            <a:xfrm>
              <a:off x="62865" y="5716270"/>
              <a:ext cx="4509135" cy="339725"/>
            </a:xfrm>
            <a:prstGeom prst="rect">
              <a:avLst/>
            </a:prstGeom>
            <a:solidFill>
              <a:srgbClr val="C0C0C0"/>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600" dirty="0">
                  <a:hlinkClick r:id="rId4"/>
                </a:rPr>
                <a:t>http://ai.it.jyu.fi/vagan/Ontologies.ppt</a:t>
              </a:r>
              <a:endParaRPr lang="en-GB" altLang="en-US" sz="1600" u="sng" dirty="0">
                <a:solidFill>
                  <a:srgbClr val="0033CC"/>
                </a:solidFill>
                <a:latin typeface="Times New Roman" pitchFamily="18" charset="0"/>
                <a:ea typeface="Gulim" pitchFamily="34" charset="-127"/>
              </a:endParaRPr>
            </a:p>
          </p:txBody>
        </p:sp>
        <p:sp>
          <p:nvSpPr>
            <p:cNvPr id="2" name="Rectangle 1"/>
            <p:cNvSpPr/>
            <p:nvPr/>
          </p:nvSpPr>
          <p:spPr>
            <a:xfrm>
              <a:off x="62865" y="5338633"/>
              <a:ext cx="4509135" cy="40011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These will help to enjoy Protégé:</a:t>
              </a:r>
            </a:p>
          </p:txBody>
        </p:sp>
      </p:gr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105753" y="3561057"/>
            <a:ext cx="5627635" cy="2931143"/>
          </a:xfrm>
          <a:prstGeom prst="rect">
            <a:avLst/>
          </a:prstGeom>
        </p:spPr>
      </p:pic>
      <p:sp>
        <p:nvSpPr>
          <p:cNvPr id="2" name="Title 1"/>
          <p:cNvSpPr txBox="1">
            <a:spLocks/>
          </p:cNvSpPr>
          <p:nvPr/>
        </p:nvSpPr>
        <p:spPr>
          <a:xfrm>
            <a:off x="1313290" y="-7938"/>
            <a:ext cx="7291158" cy="50482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defRPr/>
            </a:pPr>
            <a:r>
              <a:rPr lang="en-US" sz="3200" kern="0" dirty="0"/>
              <a:t>Download Protégé 5.5.0 or later</a:t>
            </a:r>
            <a:endParaRPr lang="en-US" sz="3600" kern="0" dirty="0"/>
          </a:p>
        </p:txBody>
      </p:sp>
      <p:sp>
        <p:nvSpPr>
          <p:cNvPr id="228355" name="TextBox 2"/>
          <p:cNvSpPr txBox="1">
            <a:spLocks noChangeArrowheads="1"/>
          </p:cNvSpPr>
          <p:nvPr/>
        </p:nvSpPr>
        <p:spPr bwMode="auto">
          <a:xfrm>
            <a:off x="6115444" y="1015065"/>
            <a:ext cx="3014663" cy="3698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hlinkClick r:id="rId3"/>
              </a:rPr>
              <a:t>http://protege.stanford.edu/</a:t>
            </a:r>
            <a:r>
              <a:rPr lang="en-US" altLang="en-US" sz="1800" dirty="0"/>
              <a:t> </a:t>
            </a:r>
          </a:p>
        </p:txBody>
      </p:sp>
      <p:grpSp>
        <p:nvGrpSpPr>
          <p:cNvPr id="228358" name="Group 5"/>
          <p:cNvGrpSpPr>
            <a:grpSpLocks/>
          </p:cNvGrpSpPr>
          <p:nvPr/>
        </p:nvGrpSpPr>
        <p:grpSpPr bwMode="auto">
          <a:xfrm>
            <a:off x="61915" y="666750"/>
            <a:ext cx="4942133" cy="3042852"/>
            <a:chOff x="52608" y="580710"/>
            <a:chExt cx="4752528" cy="2849282"/>
          </a:xfrm>
        </p:grpSpPr>
        <p:grpSp>
          <p:nvGrpSpPr>
            <p:cNvPr id="228373" name="Group 20"/>
            <p:cNvGrpSpPr>
              <a:grpSpLocks/>
            </p:cNvGrpSpPr>
            <p:nvPr/>
          </p:nvGrpSpPr>
          <p:grpSpPr bwMode="auto">
            <a:xfrm>
              <a:off x="52608" y="580710"/>
              <a:ext cx="4752528" cy="2849282"/>
              <a:chOff x="611560" y="1196752"/>
              <a:chExt cx="6467475" cy="4176464"/>
            </a:xfrm>
          </p:grpSpPr>
          <p:pic>
            <p:nvPicPr>
              <p:cNvPr id="22837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196752"/>
                <a:ext cx="6467475"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8377" name="Up Arrow 24"/>
              <p:cNvSpPr>
                <a:spLocks noChangeArrowheads="1"/>
              </p:cNvSpPr>
              <p:nvPr/>
            </p:nvSpPr>
            <p:spPr bwMode="auto">
              <a:xfrm>
                <a:off x="2411760" y="4869160"/>
                <a:ext cx="360040" cy="504056"/>
              </a:xfrm>
              <a:prstGeom prst="upArrow">
                <a:avLst>
                  <a:gd name="adj1" fmla="val 50000"/>
                  <a:gd name="adj2" fmla="val 65048"/>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grpSp>
        <p:sp>
          <p:nvSpPr>
            <p:cNvPr id="228374" name="Oval 21"/>
            <p:cNvSpPr>
              <a:spLocks noChangeArrowheads="1"/>
            </p:cNvSpPr>
            <p:nvPr/>
          </p:nvSpPr>
          <p:spPr bwMode="auto">
            <a:xfrm>
              <a:off x="171337" y="853917"/>
              <a:ext cx="504056" cy="483447"/>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3" name="Rectangle 22"/>
            <p:cNvSpPr/>
            <p:nvPr/>
          </p:nvSpPr>
          <p:spPr>
            <a:xfrm>
              <a:off x="252053" y="849208"/>
              <a:ext cx="356169" cy="46167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1</a:t>
              </a:r>
            </a:p>
          </p:txBody>
        </p:sp>
      </p:grpSp>
      <p:sp>
        <p:nvSpPr>
          <p:cNvPr id="228372" name="Up Arrow 19"/>
          <p:cNvSpPr>
            <a:spLocks noChangeArrowheads="1"/>
          </p:cNvSpPr>
          <p:nvPr/>
        </p:nvSpPr>
        <p:spPr bwMode="auto">
          <a:xfrm>
            <a:off x="7668344" y="6405181"/>
            <a:ext cx="264584" cy="343871"/>
          </a:xfrm>
          <a:prstGeom prst="upArrow">
            <a:avLst>
              <a:gd name="adj1" fmla="val 50000"/>
              <a:gd name="adj2" fmla="val 65048"/>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28369" name="Oval 16"/>
          <p:cNvSpPr>
            <a:spLocks noChangeArrowheads="1"/>
          </p:cNvSpPr>
          <p:nvPr/>
        </p:nvSpPr>
        <p:spPr bwMode="auto">
          <a:xfrm>
            <a:off x="2800239" y="4037447"/>
            <a:ext cx="504083" cy="483436"/>
          </a:xfrm>
          <a:prstGeom prst="ellipse">
            <a:avLst/>
          </a:prstGeom>
          <a:solidFill>
            <a:srgbClr val="0033CC"/>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18" name="Rectangle 17"/>
          <p:cNvSpPr/>
          <p:nvPr/>
        </p:nvSpPr>
        <p:spPr bwMode="auto">
          <a:xfrm>
            <a:off x="2880961" y="4032738"/>
            <a:ext cx="356188" cy="461665"/>
          </a:xfrm>
          <a:prstGeom prst="rect">
            <a:avLst/>
          </a:prstGeom>
          <a:noFill/>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2</a:t>
            </a:r>
          </a:p>
        </p:txBody>
      </p:sp>
      <p:pic>
        <p:nvPicPr>
          <p:cNvPr id="4" name="Picture 3"/>
          <p:cNvPicPr>
            <a:picLocks noChangeAspect="1"/>
          </p:cNvPicPr>
          <p:nvPr/>
        </p:nvPicPr>
        <p:blipFill>
          <a:blip r:embed="rId5"/>
          <a:stretch>
            <a:fillRect/>
          </a:stretch>
        </p:blipFill>
        <p:spPr>
          <a:xfrm>
            <a:off x="5397911" y="1988840"/>
            <a:ext cx="3746089" cy="928449"/>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9378" name="Group 6"/>
          <p:cNvGrpSpPr>
            <a:grpSpLocks/>
          </p:cNvGrpSpPr>
          <p:nvPr/>
        </p:nvGrpSpPr>
        <p:grpSpPr bwMode="auto">
          <a:xfrm>
            <a:off x="77788" y="569951"/>
            <a:ext cx="8937270" cy="1584894"/>
            <a:chOff x="107504" y="965488"/>
            <a:chExt cx="8937583" cy="1585470"/>
          </a:xfrm>
        </p:grpSpPr>
        <p:sp>
          <p:nvSpPr>
            <p:cNvPr id="229392" name="TextBox 3"/>
            <p:cNvSpPr txBox="1">
              <a:spLocks noChangeArrowheads="1"/>
            </p:cNvSpPr>
            <p:nvPr/>
          </p:nvSpPr>
          <p:spPr bwMode="auto">
            <a:xfrm>
              <a:off x="107504" y="980728"/>
              <a:ext cx="6336704" cy="1570230"/>
            </a:xfrm>
            <a:prstGeom prst="rect">
              <a:avLst/>
            </a:prstGeom>
            <a:solidFill>
              <a:schemeClr val="accent1"/>
            </a:solidFill>
            <a:ln w="25400">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u="sng">
                  <a:solidFill>
                    <a:srgbClr val="0000FF"/>
                  </a:solidFill>
                </a:rPr>
                <a:t>DBpedia</a:t>
              </a:r>
              <a:r>
                <a:rPr lang="en-US" altLang="en-US" sz="1600"/>
                <a:t> (</a:t>
              </a:r>
              <a:r>
                <a:rPr lang="en-US" altLang="en-US" sz="1600" b="1" u="sng">
                  <a:solidFill>
                    <a:srgbClr val="0000FF"/>
                  </a:solidFill>
                </a:rPr>
                <a:t>D</a:t>
              </a:r>
              <a:r>
                <a:rPr lang="en-US" altLang="en-US" sz="1600"/>
                <a:t>ata</a:t>
              </a:r>
              <a:r>
                <a:rPr lang="en-US" altLang="en-US" sz="1600" b="1" u="sng">
                  <a:solidFill>
                    <a:srgbClr val="0000FF"/>
                  </a:solidFill>
                </a:rPr>
                <a:t>B</a:t>
              </a:r>
              <a:r>
                <a:rPr lang="en-US" altLang="en-US" sz="1600"/>
                <a:t>ase</a:t>
              </a:r>
              <a:r>
                <a:rPr lang="en-US" altLang="en-US" sz="1600" b="1" u="sng">
                  <a:solidFill>
                    <a:srgbClr val="0000FF"/>
                  </a:solidFill>
                </a:rPr>
                <a:t>Pedia</a:t>
              </a:r>
              <a:r>
                <a:rPr lang="en-US" altLang="en-US" sz="1600"/>
                <a:t>) is a project aiming to extract </a:t>
              </a:r>
              <a:r>
                <a:rPr lang="en-US" altLang="en-US" sz="1600" i="1"/>
                <a:t>structured content</a:t>
              </a:r>
              <a:r>
                <a:rPr lang="en-US" altLang="en-US" sz="1600"/>
                <a:t> from the information created as part of the </a:t>
              </a:r>
              <a:r>
                <a:rPr lang="en-US" altLang="en-US" sz="1600" b="1"/>
                <a:t>Wikipedia</a:t>
              </a:r>
              <a:r>
                <a:rPr lang="en-US" altLang="en-US" sz="1600"/>
                <a:t> project and making it available in the Web. DBpedia allows querying  relationships and properties associated with Wikipedia resources, including links to other related datasets.</a:t>
              </a:r>
              <a:r>
                <a:rPr lang="en-US" altLang="en-US" sz="1600" baseline="30000"/>
                <a:t> </a:t>
              </a:r>
              <a:r>
                <a:rPr lang="en-US" altLang="en-US" sz="1600"/>
                <a:t> Therefore DBpedia is one of the more famous parts of the decentralized </a:t>
              </a:r>
              <a:r>
                <a:rPr lang="en-US" altLang="en-US" sz="1600" i="1"/>
                <a:t>Linked Data </a:t>
              </a:r>
              <a:r>
                <a:rPr lang="en-US" altLang="en-US" sz="1600"/>
                <a:t>effort.</a:t>
              </a:r>
            </a:p>
          </p:txBody>
        </p:sp>
        <p:pic>
          <p:nvPicPr>
            <p:cNvPr id="229393" name="Picture 2"/>
            <p:cNvPicPr>
              <a:picLocks noChangeAspect="1" noChangeArrowheads="1"/>
            </p:cNvPicPr>
            <p:nvPr/>
          </p:nvPicPr>
          <p:blipFill>
            <a:blip r:embed="rId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6497549" y="965488"/>
              <a:ext cx="2547538" cy="1564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29379" name="Rectangle 2"/>
          <p:cNvSpPr>
            <a:spLocks noGrp="1" noChangeArrowheads="1"/>
          </p:cNvSpPr>
          <p:nvPr>
            <p:ph type="title"/>
          </p:nvPr>
        </p:nvSpPr>
        <p:spPr>
          <a:xfrm>
            <a:off x="457200" y="-30163"/>
            <a:ext cx="5410200" cy="530226"/>
          </a:xfrm>
          <a:noFill/>
        </p:spPr>
        <p:txBody>
          <a:bodyPr lIns="92075" tIns="46038" rIns="92075" bIns="46038"/>
          <a:lstStyle/>
          <a:p>
            <a:pPr eaLnBrk="1" hangingPunct="1"/>
            <a:r>
              <a:rPr lang="en-GB" altLang="en-US" sz="3600"/>
              <a:t>DBpedia</a:t>
            </a:r>
          </a:p>
        </p:txBody>
      </p:sp>
      <p:sp>
        <p:nvSpPr>
          <p:cNvPr id="229380" name="Rectangle 7"/>
          <p:cNvSpPr>
            <a:spLocks noChangeArrowheads="1"/>
          </p:cNvSpPr>
          <p:nvPr/>
        </p:nvSpPr>
        <p:spPr bwMode="auto">
          <a:xfrm>
            <a:off x="4859338" y="38174"/>
            <a:ext cx="26661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hlinkClick r:id="rId3"/>
              </a:rPr>
              <a:t>http://dbpedia.org/</a:t>
            </a:r>
            <a:endParaRPr lang="en-US" altLang="en-US" sz="2400" dirty="0"/>
          </a:p>
        </p:txBody>
      </p:sp>
      <p:grpSp>
        <p:nvGrpSpPr>
          <p:cNvPr id="229381" name="Group 9"/>
          <p:cNvGrpSpPr>
            <a:grpSpLocks/>
          </p:cNvGrpSpPr>
          <p:nvPr/>
        </p:nvGrpSpPr>
        <p:grpSpPr bwMode="auto">
          <a:xfrm>
            <a:off x="87313" y="2238310"/>
            <a:ext cx="5632450" cy="4526028"/>
            <a:chOff x="1619672" y="2276872"/>
            <a:chExt cx="5631735" cy="4524956"/>
          </a:xfrm>
        </p:grpSpPr>
        <p:pic>
          <p:nvPicPr>
            <p:cNvPr id="229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2276872"/>
              <a:ext cx="5631735" cy="452495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29387" name="Picture 2"/>
            <p:cNvPicPr>
              <a:picLocks noChangeAspect="1" noChangeArrowheads="1"/>
            </p:cNvPicPr>
            <p:nvPr/>
          </p:nvPicPr>
          <p:blipFill>
            <a:blip r:embed="rId5" cstate="print">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4482201" y="5301208"/>
              <a:ext cx="907905"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9388" name="Picture 2"/>
            <p:cNvPicPr>
              <a:picLocks noChangeAspect="1" noChangeArrowheads="1"/>
            </p:cNvPicPr>
            <p:nvPr/>
          </p:nvPicPr>
          <p:blipFill>
            <a:blip r:embed="rId6">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3442732" y="5191100"/>
              <a:ext cx="853262" cy="940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29382" name="Group 16"/>
          <p:cNvGrpSpPr>
            <a:grpSpLocks/>
          </p:cNvGrpSpPr>
          <p:nvPr/>
        </p:nvGrpSpPr>
        <p:grpSpPr bwMode="auto">
          <a:xfrm>
            <a:off x="5796000" y="2243138"/>
            <a:ext cx="3271837" cy="2481262"/>
            <a:chOff x="5796136" y="2242963"/>
            <a:chExt cx="3271215" cy="2419713"/>
          </a:xfrm>
        </p:grpSpPr>
        <p:pic>
          <p:nvPicPr>
            <p:cNvPr id="22938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6136" y="2242963"/>
              <a:ext cx="3271215" cy="241971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29385" name="Oval 8"/>
            <p:cNvSpPr>
              <a:spLocks noChangeArrowheads="1"/>
            </p:cNvSpPr>
            <p:nvPr/>
          </p:nvSpPr>
          <p:spPr bwMode="auto">
            <a:xfrm>
              <a:off x="6827108" y="3282524"/>
              <a:ext cx="265062" cy="325349"/>
            </a:xfrm>
            <a:prstGeom prst="ellipse">
              <a:avLst/>
            </a:prstGeom>
            <a:solidFill>
              <a:srgbClr val="FF0000">
                <a:alpha val="54117"/>
              </a:srgbClr>
            </a:solidFill>
            <a:ln w="19050" algn="ctr">
              <a:solidFill>
                <a:schemeClr val="tx1"/>
              </a:solidFill>
              <a:round/>
              <a:headEnd/>
              <a:tailEnd/>
            </a:ln>
          </p:spPr>
          <p:txBody>
            <a:bodyPr wrap="squar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sp>
        <p:nvSpPr>
          <p:cNvPr id="229383" name="TextBox 15"/>
          <p:cNvSpPr txBox="1">
            <a:spLocks noChangeArrowheads="1"/>
          </p:cNvSpPr>
          <p:nvPr/>
        </p:nvSpPr>
        <p:spPr bwMode="auto">
          <a:xfrm>
            <a:off x="5580112" y="4827626"/>
            <a:ext cx="3487725" cy="1938992"/>
          </a:xfrm>
          <a:prstGeom prst="rect">
            <a:avLst/>
          </a:prstGeom>
          <a:solidFill>
            <a:srgbClr val="FFFF00"/>
          </a:solidFill>
          <a:ln w="25400">
            <a:solidFill>
              <a:schemeClr val="tx1"/>
            </a:solidFill>
            <a:miter lim="800000"/>
            <a:headEnd/>
            <a:tailEnd/>
          </a:ln>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t>The </a:t>
            </a:r>
            <a:r>
              <a:rPr lang="en-US" altLang="en-US" sz="1200" dirty="0" err="1"/>
              <a:t>DBpedia</a:t>
            </a:r>
            <a:r>
              <a:rPr lang="en-US" altLang="en-US" sz="1200" dirty="0"/>
              <a:t> data set uses a large multi-domain ontology which has been derived from Wikipedia. The English version of the </a:t>
            </a:r>
            <a:r>
              <a:rPr lang="en-US" altLang="en-US" sz="1200" dirty="0" err="1"/>
              <a:t>DBpedia</a:t>
            </a:r>
            <a:r>
              <a:rPr lang="en-US" altLang="en-US" sz="1200" dirty="0"/>
              <a:t> 2014 data set currently describes 4.58 million “things” with 583 million “facts” (</a:t>
            </a:r>
            <a:r>
              <a:rPr lang="en-US" altLang="en-US" sz="1200" dirty="0">
                <a:hlinkClick r:id="rId8"/>
              </a:rPr>
              <a:t>find new numbers here</a:t>
            </a:r>
            <a:r>
              <a:rPr lang="en-US" altLang="en-US" sz="1200" dirty="0"/>
              <a:t>). In addition, localized versions of </a:t>
            </a:r>
            <a:r>
              <a:rPr lang="en-US" altLang="en-US" sz="1200" dirty="0" err="1"/>
              <a:t>DBpedia</a:t>
            </a:r>
            <a:r>
              <a:rPr lang="en-US" altLang="en-US" sz="1200" dirty="0"/>
              <a:t> available in 125 languages. All these versions together describe 38.3 million things, out of which 23.8 million overlap (interlinked) with concepts from the English </a:t>
            </a:r>
            <a:r>
              <a:rPr lang="en-US" altLang="en-US" sz="1200" dirty="0" err="1"/>
              <a:t>DBpedia</a:t>
            </a:r>
            <a:r>
              <a:rPr lang="en-US" altLang="en-US" sz="1200" dirty="0"/>
              <a:t>.</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0402" name="Group 10"/>
          <p:cNvGrpSpPr>
            <a:grpSpLocks/>
          </p:cNvGrpSpPr>
          <p:nvPr/>
        </p:nvGrpSpPr>
        <p:grpSpPr bwMode="auto">
          <a:xfrm>
            <a:off x="30200" y="71438"/>
            <a:ext cx="7132637" cy="6310312"/>
            <a:chOff x="30540" y="71284"/>
            <a:chExt cx="7131973" cy="6310044"/>
          </a:xfrm>
        </p:grpSpPr>
        <p:grpSp>
          <p:nvGrpSpPr>
            <p:cNvPr id="230411" name="Group 9"/>
            <p:cNvGrpSpPr>
              <a:grpSpLocks/>
            </p:cNvGrpSpPr>
            <p:nvPr/>
          </p:nvGrpSpPr>
          <p:grpSpPr bwMode="auto">
            <a:xfrm>
              <a:off x="30540" y="71284"/>
              <a:ext cx="7131973" cy="5916533"/>
              <a:chOff x="236280" y="726604"/>
              <a:chExt cx="7776864" cy="6045490"/>
            </a:xfrm>
          </p:grpSpPr>
          <p:grpSp>
            <p:nvGrpSpPr>
              <p:cNvPr id="230413" name="Group 8"/>
              <p:cNvGrpSpPr>
                <a:grpSpLocks/>
              </p:cNvGrpSpPr>
              <p:nvPr/>
            </p:nvGrpSpPr>
            <p:grpSpPr bwMode="auto">
              <a:xfrm>
                <a:off x="236280" y="1291604"/>
                <a:ext cx="7776864" cy="5480490"/>
                <a:chOff x="365056" y="1011776"/>
                <a:chExt cx="7776864" cy="5480490"/>
              </a:xfrm>
            </p:grpSpPr>
            <p:sp>
              <p:nvSpPr>
                <p:cNvPr id="230416" name="Rectangle 7"/>
                <p:cNvSpPr>
                  <a:spLocks noChangeArrowheads="1"/>
                </p:cNvSpPr>
                <p:nvPr/>
              </p:nvSpPr>
              <p:spPr bwMode="auto">
                <a:xfrm>
                  <a:off x="365056" y="3626620"/>
                  <a:ext cx="7776864" cy="242416"/>
                </a:xfrm>
                <a:prstGeom prst="rect">
                  <a:avLst/>
                </a:prstGeom>
                <a:solidFill>
                  <a:schemeClr val="accent1"/>
                </a:solidFill>
                <a:ln w="254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nvGrpSpPr>
                <p:cNvPr id="230417" name="Group 6"/>
                <p:cNvGrpSpPr>
                  <a:grpSpLocks/>
                </p:cNvGrpSpPr>
                <p:nvPr/>
              </p:nvGrpSpPr>
              <p:grpSpPr bwMode="auto">
                <a:xfrm>
                  <a:off x="395536" y="1011776"/>
                  <a:ext cx="7706449" cy="5480490"/>
                  <a:chOff x="395536" y="1011776"/>
                  <a:chExt cx="7706449" cy="5480490"/>
                </a:xfrm>
              </p:grpSpPr>
              <p:grpSp>
                <p:nvGrpSpPr>
                  <p:cNvPr id="230418" name="Group 5"/>
                  <p:cNvGrpSpPr>
                    <a:grpSpLocks/>
                  </p:cNvGrpSpPr>
                  <p:nvPr/>
                </p:nvGrpSpPr>
                <p:grpSpPr bwMode="auto">
                  <a:xfrm>
                    <a:off x="395536" y="1628800"/>
                    <a:ext cx="7706449" cy="4863466"/>
                    <a:chOff x="467544" y="1405155"/>
                    <a:chExt cx="7706449" cy="4863466"/>
                  </a:xfrm>
                </p:grpSpPr>
                <p:pic>
                  <p:nvPicPr>
                    <p:cNvPr id="23042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05155"/>
                      <a:ext cx="3009900" cy="4855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04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8168" y="1420396"/>
                      <a:ext cx="4695825" cy="48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30419"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7" y="1011776"/>
                    <a:ext cx="6738271" cy="655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pic>
            <p:nvPicPr>
              <p:cNvPr id="23041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726604"/>
                <a:ext cx="3670483" cy="53943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0415"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3471" y="1291604"/>
                <a:ext cx="969737" cy="617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30412"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60" y="6021660"/>
              <a:ext cx="7124353" cy="35966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1" name="Rectangle 2"/>
          <p:cNvSpPr txBox="1">
            <a:spLocks noChangeArrowheads="1"/>
          </p:cNvSpPr>
          <p:nvPr/>
        </p:nvSpPr>
        <p:spPr>
          <a:xfrm>
            <a:off x="3565527" y="-30163"/>
            <a:ext cx="5411788" cy="530226"/>
          </a:xfrm>
          <a:prstGeom prst="rect">
            <a:avLst/>
          </a:prstGeom>
          <a:noFill/>
        </p:spPr>
        <p:txBody>
          <a:bodyPr lIns="92075" tIns="46038" rIns="92075" bIns="46038"/>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n-GB" altLang="en-US" sz="3600" b="1" kern="0" dirty="0"/>
              <a:t>Concepts in DBpedia</a:t>
            </a:r>
          </a:p>
        </p:txBody>
      </p:sp>
      <p:sp>
        <p:nvSpPr>
          <p:cNvPr id="15" name="TextBox 14"/>
          <p:cNvSpPr txBox="1"/>
          <p:nvPr/>
        </p:nvSpPr>
        <p:spPr>
          <a:xfrm>
            <a:off x="7210462" y="620774"/>
            <a:ext cx="1901825" cy="2462213"/>
          </a:xfrm>
          <a:prstGeom prst="rect">
            <a:avLst/>
          </a:prstGeom>
          <a:solidFill>
            <a:schemeClr val="bg2">
              <a:lumMod val="20000"/>
              <a:lumOff val="80000"/>
            </a:schemeClr>
          </a:solidFill>
          <a:ln w="25400">
            <a:solidFill>
              <a:schemeClr val="tx1"/>
            </a:solidFill>
          </a:ln>
        </p:spPr>
        <p:txBody>
          <a:bodyPr>
            <a:spAutoFit/>
          </a:bodyPr>
          <a:lstStyle/>
          <a:p>
            <a:pPr algn="ctr">
              <a:defRPr/>
            </a:pPr>
            <a:r>
              <a:rPr lang="en-US" sz="1100" b="1" dirty="0"/>
              <a:t>DBpedia Ontology (2014)</a:t>
            </a:r>
          </a:p>
          <a:p>
            <a:pPr>
              <a:defRPr/>
            </a:pPr>
            <a:br>
              <a:rPr lang="en-US" sz="1100" dirty="0"/>
            </a:br>
            <a:r>
              <a:rPr lang="en-US" sz="1100" dirty="0"/>
              <a:t>The DBpedia Ontology is a shallow, cross-domain ontology, which has been manually created based on the most commonly used infoboxes within Wikipedia. The ontology currently covers 685 classes which form a subsumption hierarchy and are described by 2,795 different properties.</a:t>
            </a:r>
          </a:p>
        </p:txBody>
      </p:sp>
      <p:grpSp>
        <p:nvGrpSpPr>
          <p:cNvPr id="230405" name="Group 15"/>
          <p:cNvGrpSpPr>
            <a:grpSpLocks/>
          </p:cNvGrpSpPr>
          <p:nvPr/>
        </p:nvGrpSpPr>
        <p:grpSpPr bwMode="auto">
          <a:xfrm>
            <a:off x="3916400" y="3441773"/>
            <a:ext cx="5203826" cy="3374211"/>
            <a:chOff x="3916308" y="3441973"/>
            <a:chExt cx="5203264" cy="3374107"/>
          </a:xfrm>
        </p:grpSpPr>
        <p:grpSp>
          <p:nvGrpSpPr>
            <p:cNvPr id="230406" name="Group 13"/>
            <p:cNvGrpSpPr>
              <a:grpSpLocks/>
            </p:cNvGrpSpPr>
            <p:nvPr/>
          </p:nvGrpSpPr>
          <p:grpSpPr bwMode="auto">
            <a:xfrm>
              <a:off x="7218265" y="3441973"/>
              <a:ext cx="1901307" cy="3374107"/>
              <a:chOff x="7233505" y="3464833"/>
              <a:chExt cx="1901307" cy="3374107"/>
            </a:xfrm>
          </p:grpSpPr>
          <p:pic>
            <p:nvPicPr>
              <p:cNvPr id="230409" name="Picture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3505" y="3854192"/>
                <a:ext cx="1901307" cy="298474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Rectangle 11"/>
              <p:cNvSpPr/>
              <p:nvPr/>
            </p:nvSpPr>
            <p:spPr>
              <a:xfrm>
                <a:off x="7558550" y="3464833"/>
                <a:ext cx="1297010" cy="46165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RDF/N3</a:t>
                </a:r>
              </a:p>
            </p:txBody>
          </p:sp>
        </p:grpSp>
        <p:sp>
          <p:nvSpPr>
            <p:cNvPr id="230407" name="Up Arrow 12"/>
            <p:cNvSpPr>
              <a:spLocks noChangeArrowheads="1"/>
            </p:cNvSpPr>
            <p:nvPr/>
          </p:nvSpPr>
          <p:spPr bwMode="auto">
            <a:xfrm>
              <a:off x="3916308" y="6431053"/>
              <a:ext cx="72331" cy="264781"/>
            </a:xfrm>
            <a:prstGeom prst="upArrow">
              <a:avLst>
                <a:gd name="adj1" fmla="val 50000"/>
                <a:gd name="adj2" fmla="val 78222"/>
              </a:avLst>
            </a:prstGeom>
            <a:solidFill>
              <a:srgbClr val="0000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30408" name="Up Arrow 32"/>
            <p:cNvSpPr>
              <a:spLocks noChangeArrowheads="1"/>
            </p:cNvSpPr>
            <p:nvPr/>
          </p:nvSpPr>
          <p:spPr bwMode="auto">
            <a:xfrm rot="5400000">
              <a:off x="5502030" y="5116704"/>
              <a:ext cx="72337" cy="3200054"/>
            </a:xfrm>
            <a:prstGeom prst="upArrow">
              <a:avLst>
                <a:gd name="adj1" fmla="val 50000"/>
                <a:gd name="adj2" fmla="val 78210"/>
              </a:avLst>
            </a:prstGeom>
            <a:solidFill>
              <a:srgbClr val="0000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550" y="1052587"/>
            <a:ext cx="8785225" cy="2185987"/>
          </a:xfrm>
          <a:prstGeom prst="rect">
            <a:avLst/>
          </a:prstGeom>
          <a:solidFill>
            <a:schemeClr val="bg2">
              <a:lumMod val="20000"/>
              <a:lumOff val="80000"/>
            </a:schemeClr>
          </a:solidFill>
          <a:ln w="25400">
            <a:solidFill>
              <a:schemeClr val="tx1"/>
            </a:solidFill>
          </a:ln>
        </p:spPr>
        <p:txBody>
          <a:bodyPr>
            <a:spAutoFit/>
          </a:bodyPr>
          <a:lstStyle/>
          <a:p>
            <a:pPr>
              <a:defRPr/>
            </a:pPr>
            <a:r>
              <a:rPr lang="en-US" dirty="0"/>
              <a:t>Each thing in the </a:t>
            </a:r>
            <a:r>
              <a:rPr lang="en-US" b="1" dirty="0"/>
              <a:t>DBpedia</a:t>
            </a:r>
            <a:r>
              <a:rPr lang="en-US" dirty="0"/>
              <a:t> data set is denoted by a de-referenceable URI-based reference of the form: </a:t>
            </a:r>
          </a:p>
          <a:p>
            <a:pPr>
              <a:defRPr/>
            </a:pPr>
            <a:endParaRPr lang="en-US" sz="800" dirty="0">
              <a:hlinkClick r:id="rId2"/>
            </a:endParaRPr>
          </a:p>
          <a:p>
            <a:pPr algn="ctr">
              <a:defRPr/>
            </a:pPr>
            <a:r>
              <a:rPr lang="en-US" sz="2400" dirty="0">
                <a:hlinkClick r:id="rId2"/>
              </a:rPr>
              <a:t>http://dbpedia.org/page/Name</a:t>
            </a:r>
            <a:r>
              <a:rPr lang="en-US" sz="2400" dirty="0"/>
              <a:t>   ,</a:t>
            </a:r>
          </a:p>
          <a:p>
            <a:pPr>
              <a:defRPr/>
            </a:pPr>
            <a:endParaRPr lang="en-US" sz="800" dirty="0"/>
          </a:p>
          <a:p>
            <a:pPr>
              <a:defRPr/>
            </a:pPr>
            <a:r>
              <a:rPr lang="en-US" dirty="0"/>
              <a:t>where Name is derived from the URL of the source </a:t>
            </a:r>
            <a:r>
              <a:rPr lang="en-US" b="1" dirty="0"/>
              <a:t>Wikipedia</a:t>
            </a:r>
            <a:r>
              <a:rPr lang="en-US" dirty="0"/>
              <a:t> article, which has the form:</a:t>
            </a:r>
          </a:p>
          <a:p>
            <a:pPr>
              <a:defRPr/>
            </a:pPr>
            <a:endParaRPr lang="en-US" sz="800" dirty="0"/>
          </a:p>
          <a:p>
            <a:pPr algn="ctr">
              <a:defRPr/>
            </a:pPr>
            <a:r>
              <a:rPr lang="en-US" dirty="0"/>
              <a:t> </a:t>
            </a:r>
            <a:r>
              <a:rPr lang="en-US" sz="2400" dirty="0">
                <a:hlinkClick r:id="rId3"/>
              </a:rPr>
              <a:t>http://en.wikipedia.org/wiki/Name</a:t>
            </a:r>
            <a:r>
              <a:rPr lang="en-US" sz="2400" dirty="0"/>
              <a:t>  .</a:t>
            </a:r>
          </a:p>
          <a:p>
            <a:pPr>
              <a:defRPr/>
            </a:pPr>
            <a:endParaRPr lang="en-US" sz="800" dirty="0"/>
          </a:p>
          <a:p>
            <a:pPr>
              <a:defRPr/>
            </a:pPr>
            <a:r>
              <a:rPr lang="en-US" dirty="0"/>
              <a:t>Thus, each DBpedia entity is tied directly to a Wikipedia article. Every DBpedia entity name resolves to a description-oriented Web document (or Web resource). Read more in: </a:t>
            </a:r>
            <a:r>
              <a:rPr lang="en-US" altLang="en-US" dirty="0">
                <a:hlinkClick r:id="rId4"/>
              </a:rPr>
              <a:t>http://wiki.dbpedia.org/Datasets</a:t>
            </a:r>
            <a:endParaRPr lang="en-US" dirty="0"/>
          </a:p>
        </p:txBody>
      </p:sp>
      <p:sp>
        <p:nvSpPr>
          <p:cNvPr id="231427" name="Rectangle 2"/>
          <p:cNvSpPr>
            <a:spLocks noChangeArrowheads="1"/>
          </p:cNvSpPr>
          <p:nvPr/>
        </p:nvSpPr>
        <p:spPr bwMode="auto">
          <a:xfrm>
            <a:off x="6353211" y="620787"/>
            <a:ext cx="26821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4"/>
              </a:rPr>
              <a:t>http://wiki.dbpedia.org/Datasets</a:t>
            </a:r>
            <a:endParaRPr lang="en-US" altLang="en-US" sz="1400"/>
          </a:p>
        </p:txBody>
      </p:sp>
      <p:sp>
        <p:nvSpPr>
          <p:cNvPr id="4" name="Rectangle 2"/>
          <p:cNvSpPr txBox="1">
            <a:spLocks noChangeArrowheads="1"/>
          </p:cNvSpPr>
          <p:nvPr/>
        </p:nvSpPr>
        <p:spPr>
          <a:xfrm>
            <a:off x="1476375" y="-53975"/>
            <a:ext cx="6351588" cy="530225"/>
          </a:xfrm>
          <a:prstGeom prst="rect">
            <a:avLst/>
          </a:prstGeom>
          <a:noFill/>
        </p:spPr>
        <p:txBody>
          <a:bodyPr lIns="92075" tIns="46038" rIns="92075" bIns="46038"/>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n-GB" altLang="en-US" sz="3600" b="1" kern="0" dirty="0"/>
              <a:t>Naming “things” in DBpedia</a:t>
            </a:r>
          </a:p>
        </p:txBody>
      </p:sp>
      <p:grpSp>
        <p:nvGrpSpPr>
          <p:cNvPr id="231429" name="Group 2"/>
          <p:cNvGrpSpPr>
            <a:grpSpLocks/>
          </p:cNvGrpSpPr>
          <p:nvPr/>
        </p:nvGrpSpPr>
        <p:grpSpPr bwMode="auto">
          <a:xfrm>
            <a:off x="275533" y="3365882"/>
            <a:ext cx="8626478" cy="3263353"/>
            <a:chOff x="276326" y="3365809"/>
            <a:chExt cx="8626478" cy="3263353"/>
          </a:xfrm>
        </p:grpSpPr>
        <p:grpSp>
          <p:nvGrpSpPr>
            <p:cNvPr id="231432" name="Group 8"/>
            <p:cNvGrpSpPr>
              <a:grpSpLocks/>
            </p:cNvGrpSpPr>
            <p:nvPr/>
          </p:nvGrpSpPr>
          <p:grpSpPr bwMode="auto">
            <a:xfrm>
              <a:off x="276326" y="3365809"/>
              <a:ext cx="8626478" cy="3263353"/>
              <a:chOff x="266760" y="3494638"/>
              <a:chExt cx="8625925" cy="3264354"/>
            </a:xfrm>
          </p:grpSpPr>
          <p:pic>
            <p:nvPicPr>
              <p:cNvPr id="2314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2715" y="4080808"/>
                <a:ext cx="2830841" cy="2678184"/>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143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3668" y="4084692"/>
                <a:ext cx="3036271" cy="267223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31437" name="Rectangle 4"/>
              <p:cNvSpPr>
                <a:spLocks noChangeArrowheads="1"/>
              </p:cNvSpPr>
              <p:nvPr/>
            </p:nvSpPr>
            <p:spPr bwMode="auto">
              <a:xfrm>
                <a:off x="4941670" y="3751692"/>
                <a:ext cx="2670753" cy="30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dirty="0">
                    <a:hlinkClick r:id="rId7"/>
                  </a:rPr>
                  <a:t>http://dbpedia.org/page/Kharkiv</a:t>
                </a:r>
                <a:endParaRPr lang="en-US" altLang="en-US" sz="1400" dirty="0"/>
              </a:p>
            </p:txBody>
          </p:sp>
          <p:sp>
            <p:nvSpPr>
              <p:cNvPr id="231438" name="TextBox 6"/>
              <p:cNvSpPr txBox="1">
                <a:spLocks noChangeArrowheads="1"/>
              </p:cNvSpPr>
              <p:nvPr/>
            </p:nvSpPr>
            <p:spPr bwMode="auto">
              <a:xfrm>
                <a:off x="2559791" y="3494638"/>
                <a:ext cx="4173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600" b="1" u="sng"/>
                  <a:t>Kharkiv</a:t>
                </a:r>
                <a:r>
                  <a:rPr lang="en-US" altLang="en-US" sz="1600" b="1"/>
                  <a:t> city in Wikipedia and DBpedia</a:t>
                </a:r>
              </a:p>
            </p:txBody>
          </p:sp>
          <p:pic>
            <p:nvPicPr>
              <p:cNvPr id="23143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60" y="3558618"/>
                <a:ext cx="999507" cy="2455845"/>
              </a:xfrm>
              <a:prstGeom prst="rect">
                <a:avLst/>
              </a:prstGeom>
              <a:noFill/>
              <a:ln w="254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23144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39361" y="3566237"/>
                <a:ext cx="1053324" cy="2455845"/>
              </a:xfrm>
              <a:prstGeom prst="rect">
                <a:avLst/>
              </a:prstGeom>
              <a:noFill/>
              <a:ln w="25400">
                <a:solidFill>
                  <a:schemeClr val="tx1"/>
                </a:solidFill>
                <a:prstDash val="dash"/>
                <a:miter lim="800000"/>
                <a:headEnd/>
                <a:tailEnd/>
              </a:ln>
              <a:extLst>
                <a:ext uri="{909E8E84-426E-40DD-AFC4-6F175D3DCCD1}">
                  <a14:hiddenFill xmlns:a14="http://schemas.microsoft.com/office/drawing/2010/main">
                    <a:solidFill>
                      <a:schemeClr val="accent1"/>
                    </a:solidFill>
                  </a14:hiddenFill>
                </a:ext>
              </a:extLst>
            </p:spPr>
          </p:pic>
          <p:pic>
            <p:nvPicPr>
              <p:cNvPr id="231441" name="Picture 2"/>
              <p:cNvPicPr>
                <a:picLocks noChangeAspect="1" noChangeArrowheads="1"/>
              </p:cNvPicPr>
              <p:nvPr/>
            </p:nvPicPr>
            <p:blipFill>
              <a:blip r:embed="rId10">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683568" y="5159855"/>
                <a:ext cx="603703" cy="665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1442"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51289" y="5346122"/>
                <a:ext cx="540564" cy="214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1443" name="Picture 2"/>
              <p:cNvPicPr>
                <a:picLocks noChangeAspect="1" noChangeArrowheads="1"/>
              </p:cNvPicPr>
              <p:nvPr/>
            </p:nvPicPr>
            <p:blipFill>
              <a:blip r:embed="rId12">
                <a:clrChange>
                  <a:clrFrom>
                    <a:srgbClr val="F9F9F9"/>
                  </a:clrFrom>
                  <a:clrTo>
                    <a:srgbClr val="F9F9F9">
                      <a:alpha val="0"/>
                    </a:srgbClr>
                  </a:clrTo>
                </a:clrChange>
                <a:extLst>
                  <a:ext uri="{28A0092B-C50C-407E-A947-70E740481C1C}">
                    <a14:useLocalDpi xmlns:a14="http://schemas.microsoft.com/office/drawing/2010/main" val="0"/>
                  </a:ext>
                </a:extLst>
              </a:blip>
              <a:srcRect/>
              <a:stretch>
                <a:fillRect/>
              </a:stretch>
            </p:blipFill>
            <p:spPr bwMode="auto">
              <a:xfrm>
                <a:off x="7838411" y="5228119"/>
                <a:ext cx="620405" cy="492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31431" name="Rectangle 5"/>
            <p:cNvSpPr>
              <a:spLocks noChangeArrowheads="1"/>
            </p:cNvSpPr>
            <p:nvPr/>
          </p:nvSpPr>
          <p:spPr bwMode="auto">
            <a:xfrm>
              <a:off x="1516782" y="3627240"/>
              <a:ext cx="2907301" cy="307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1400">
                  <a:hlinkClick r:id="rId13"/>
                </a:rPr>
                <a:t>http://en.wikipedia.org/wiki/Kharkiv</a:t>
              </a:r>
              <a:endParaRPr lang="en-US" altLang="en-US" sz="1400"/>
            </a:p>
          </p:txBody>
        </p:sp>
      </p:grpSp>
      <p:sp>
        <p:nvSpPr>
          <p:cNvPr id="3" name="Rectangle 2"/>
          <p:cNvSpPr/>
          <p:nvPr/>
        </p:nvSpPr>
        <p:spPr>
          <a:xfrm>
            <a:off x="1778404" y="6490736"/>
            <a:ext cx="5421156" cy="276999"/>
          </a:xfrm>
          <a:prstGeom prst="rect">
            <a:avLst/>
          </a:prstGeom>
          <a:solidFill>
            <a:schemeClr val="bg1"/>
          </a:solidFill>
          <a:ln w="12700">
            <a:solidFill>
              <a:schemeClr val="tx1"/>
            </a:solidFill>
          </a:ln>
        </p:spPr>
        <p:txBody>
          <a:bodyPr wrap="square">
            <a:spAutoFit/>
          </a:bodyPr>
          <a:lstStyle/>
          <a:p>
            <a:r>
              <a:rPr lang="en-US" sz="1200" dirty="0">
                <a:hlinkClick r:id="rId14"/>
              </a:rPr>
              <a:t>http://www.snee.com/bobdc.blog/2011/03/from-a-wikipedia-page-to-the-c.html</a:t>
            </a:r>
            <a:r>
              <a:rPr lang="en-US" sz="1200" dirty="0"/>
              <a:t>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2"/>
          <p:cNvSpPr txBox="1">
            <a:spLocks noChangeArrowheads="1"/>
          </p:cNvSpPr>
          <p:nvPr/>
        </p:nvSpPr>
        <p:spPr>
          <a:xfrm>
            <a:off x="960440" y="-53975"/>
            <a:ext cx="8181975" cy="530225"/>
          </a:xfrm>
          <a:prstGeom prst="rect">
            <a:avLst/>
          </a:prstGeom>
          <a:noFill/>
        </p:spPr>
        <p:txBody>
          <a:bodyPr lIns="92075" tIns="46038" rIns="92075" bIns="46038"/>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n-GB" altLang="en-US" sz="3200" b="1" kern="0" dirty="0"/>
              <a:t>Building personal graph as Linked Data</a:t>
            </a:r>
          </a:p>
        </p:txBody>
      </p:sp>
      <p:grpSp>
        <p:nvGrpSpPr>
          <p:cNvPr id="232451" name="Group 322585"/>
          <p:cNvGrpSpPr>
            <a:grpSpLocks/>
          </p:cNvGrpSpPr>
          <p:nvPr/>
        </p:nvGrpSpPr>
        <p:grpSpPr bwMode="auto">
          <a:xfrm>
            <a:off x="-22225" y="655639"/>
            <a:ext cx="9190038" cy="6099650"/>
            <a:chOff x="-22860" y="654864"/>
            <a:chExt cx="9190482" cy="6100894"/>
          </a:xfrm>
        </p:grpSpPr>
        <p:sp>
          <p:nvSpPr>
            <p:cNvPr id="2" name="TextBox 1"/>
            <p:cNvSpPr txBox="1"/>
            <p:nvPr/>
          </p:nvSpPr>
          <p:spPr>
            <a:xfrm>
              <a:off x="72395" y="654864"/>
              <a:ext cx="6048667" cy="738338"/>
            </a:xfrm>
            <a:prstGeom prst="rect">
              <a:avLst/>
            </a:prstGeom>
            <a:solidFill>
              <a:schemeClr val="bg1">
                <a:lumMod val="85000"/>
              </a:schemeClr>
            </a:solidFill>
            <a:ln w="19050">
              <a:solidFill>
                <a:schemeClr val="tx1"/>
              </a:solidFill>
            </a:ln>
          </p:spPr>
          <p:txBody>
            <a:bodyPr>
              <a:spAutoFit/>
            </a:bodyPr>
            <a:lstStyle/>
            <a:p>
              <a:pPr>
                <a:defRPr/>
              </a:pPr>
              <a:r>
                <a:rPr lang="en-US" dirty="0"/>
                <a:t>@base             </a:t>
              </a:r>
              <a:r>
                <a:rPr lang="en-US" altLang="en-US" dirty="0"/>
                <a:t>&lt;</a:t>
              </a:r>
              <a:r>
                <a:rPr lang="en-US" dirty="0">
                  <a:hlinkClick r:id="rId2"/>
                </a:rPr>
                <a:t>http://ai.it.jyu.fi/vagan/ontologies/university.owl#</a:t>
              </a:r>
              <a:r>
                <a:rPr lang="en-US" altLang="en-US" dirty="0"/>
                <a:t>&gt; .</a:t>
              </a:r>
            </a:p>
            <a:p>
              <a:pPr>
                <a:defRPr/>
              </a:pPr>
              <a:r>
                <a:rPr lang="en-US" dirty="0"/>
                <a:t>@prefix     </a:t>
              </a:r>
              <a:r>
                <a:rPr lang="en-US" dirty="0" err="1"/>
                <a:t>db</a:t>
              </a:r>
              <a:r>
                <a:rPr lang="en-US" dirty="0"/>
                <a:t>:</a:t>
              </a:r>
              <a:r>
                <a:rPr lang="en-US" altLang="en-US" dirty="0"/>
                <a:t>  &lt;</a:t>
              </a:r>
              <a:r>
                <a:rPr lang="en-US" dirty="0">
                  <a:hlinkClick r:id="rId3"/>
                </a:rPr>
                <a:t>http://dbpedia.org/page/</a:t>
              </a:r>
              <a:r>
                <a:rPr lang="en-US" altLang="en-US" dirty="0"/>
                <a:t>&gt;  .</a:t>
              </a:r>
            </a:p>
            <a:p>
              <a:pPr>
                <a:defRPr/>
              </a:pPr>
              <a:r>
                <a:rPr lang="en-US" dirty="0"/>
                <a:t>@prefix     </a:t>
              </a:r>
              <a:r>
                <a:rPr lang="en-US" dirty="0" err="1"/>
                <a:t>gs</a:t>
              </a:r>
              <a:r>
                <a:rPr lang="en-US" dirty="0"/>
                <a:t>:</a:t>
              </a:r>
              <a:r>
                <a:rPr lang="en-US" altLang="en-US" dirty="0"/>
                <a:t>  &lt;</a:t>
              </a:r>
              <a:r>
                <a:rPr lang="en-US" dirty="0">
                  <a:hlinkClick r:id="rId4"/>
                </a:rPr>
                <a:t>http://scholar.google.com/citations?user=</a:t>
              </a:r>
              <a:r>
                <a:rPr lang="en-US" altLang="en-US" dirty="0"/>
                <a:t>&gt;  .</a:t>
              </a:r>
              <a:endParaRPr lang="en-US" dirty="0"/>
            </a:p>
          </p:txBody>
        </p:sp>
        <p:sp>
          <p:nvSpPr>
            <p:cNvPr id="232453" name="TextBox 3"/>
            <p:cNvSpPr txBox="1">
              <a:spLocks noChangeArrowheads="1"/>
            </p:cNvSpPr>
            <p:nvPr/>
          </p:nvSpPr>
          <p:spPr bwMode="auto">
            <a:xfrm>
              <a:off x="99620" y="4670837"/>
              <a:ext cx="14972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db:</a:t>
              </a:r>
              <a:r>
                <a:rPr lang="en-US" altLang="en-US" sz="2000" b="1">
                  <a:solidFill>
                    <a:srgbClr val="FF0000"/>
                  </a:solidFill>
                </a:rPr>
                <a:t>Kharkiv</a:t>
              </a:r>
            </a:p>
          </p:txBody>
        </p:sp>
        <p:sp>
          <p:nvSpPr>
            <p:cNvPr id="232454" name="TextBox 4"/>
            <p:cNvSpPr txBox="1">
              <a:spLocks noChangeArrowheads="1"/>
            </p:cNvSpPr>
            <p:nvPr/>
          </p:nvSpPr>
          <p:spPr bwMode="auto">
            <a:xfrm>
              <a:off x="7036022" y="3010601"/>
              <a:ext cx="14972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db:</a:t>
              </a:r>
              <a:r>
                <a:rPr lang="en-US" altLang="en-US" sz="2000" b="1">
                  <a:solidFill>
                    <a:srgbClr val="FF0000"/>
                  </a:solidFill>
                </a:rPr>
                <a:t>Ukraine</a:t>
              </a:r>
            </a:p>
          </p:txBody>
        </p:sp>
        <p:sp>
          <p:nvSpPr>
            <p:cNvPr id="232455" name="TextBox 5"/>
            <p:cNvSpPr txBox="1">
              <a:spLocks noChangeArrowheads="1"/>
            </p:cNvSpPr>
            <p:nvPr/>
          </p:nvSpPr>
          <p:spPr bwMode="auto">
            <a:xfrm>
              <a:off x="7530740" y="4998646"/>
              <a:ext cx="14972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a:t>db:</a:t>
              </a:r>
              <a:r>
                <a:rPr lang="en-US" altLang="en-US" sz="2000" b="1">
                  <a:solidFill>
                    <a:srgbClr val="FF0000"/>
                  </a:solidFill>
                </a:rPr>
                <a:t>Finland</a:t>
              </a:r>
            </a:p>
          </p:txBody>
        </p:sp>
        <p:sp>
          <p:nvSpPr>
            <p:cNvPr id="232456" name="TextBox 6"/>
            <p:cNvSpPr txBox="1">
              <a:spLocks noChangeArrowheads="1"/>
            </p:cNvSpPr>
            <p:nvPr/>
          </p:nvSpPr>
          <p:spPr bwMode="auto">
            <a:xfrm>
              <a:off x="1492175" y="585041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err="1"/>
                <a:t>db:</a:t>
              </a:r>
              <a:r>
                <a:rPr lang="en-US" altLang="en-US" sz="2000" b="1" dirty="0" err="1">
                  <a:solidFill>
                    <a:srgbClr val="FF0000"/>
                  </a:solidFill>
                </a:rPr>
                <a:t>University_of_Jyvaskyla</a:t>
              </a:r>
              <a:endParaRPr lang="en-US" altLang="en-US" sz="2000" b="1" dirty="0">
                <a:solidFill>
                  <a:srgbClr val="FF0000"/>
                </a:solidFill>
              </a:endParaRPr>
            </a:p>
          </p:txBody>
        </p:sp>
        <p:sp>
          <p:nvSpPr>
            <p:cNvPr id="232457" name="Rectangle 9"/>
            <p:cNvSpPr>
              <a:spLocks noChangeArrowheads="1"/>
            </p:cNvSpPr>
            <p:nvPr/>
          </p:nvSpPr>
          <p:spPr bwMode="auto">
            <a:xfrm>
              <a:off x="-22860" y="1435525"/>
              <a:ext cx="6661120" cy="4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err="1"/>
                <a:t>db:</a:t>
              </a:r>
              <a:r>
                <a:rPr lang="en-US" altLang="en-US" sz="2000" b="1" dirty="0" err="1">
                  <a:solidFill>
                    <a:srgbClr val="FF0000"/>
                  </a:solidFill>
                </a:rPr>
                <a:t>Kharkiv_National_University_of_Radioelectronics</a:t>
              </a:r>
              <a:r>
                <a:rPr lang="en-US" altLang="en-US" sz="1400" dirty="0"/>
                <a:t> </a:t>
              </a:r>
            </a:p>
          </p:txBody>
        </p:sp>
        <p:sp>
          <p:nvSpPr>
            <p:cNvPr id="232458" name="TextBox 10"/>
            <p:cNvSpPr txBox="1">
              <a:spLocks noChangeArrowheads="1"/>
            </p:cNvSpPr>
            <p:nvPr/>
          </p:nvSpPr>
          <p:spPr bwMode="auto">
            <a:xfrm>
              <a:off x="1715883" y="3692928"/>
              <a:ext cx="2088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hasPlaceOf Birth</a:t>
              </a:r>
            </a:p>
          </p:txBody>
        </p:sp>
        <p:sp>
          <p:nvSpPr>
            <p:cNvPr id="232459" name="TextBox 11"/>
            <p:cNvSpPr txBox="1">
              <a:spLocks noChangeArrowheads="1"/>
            </p:cNvSpPr>
            <p:nvPr/>
          </p:nvSpPr>
          <p:spPr bwMode="auto">
            <a:xfrm rot="1674049">
              <a:off x="5496166" y="4780916"/>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isResidentOf</a:t>
              </a:r>
            </a:p>
          </p:txBody>
        </p:sp>
        <p:sp>
          <p:nvSpPr>
            <p:cNvPr id="232460" name="TextBox 12"/>
            <p:cNvSpPr txBox="1">
              <a:spLocks noChangeArrowheads="1"/>
            </p:cNvSpPr>
            <p:nvPr/>
          </p:nvSpPr>
          <p:spPr bwMode="auto">
            <a:xfrm>
              <a:off x="5533256" y="3692088"/>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isCitizenOf</a:t>
              </a:r>
            </a:p>
          </p:txBody>
        </p:sp>
        <p:grpSp>
          <p:nvGrpSpPr>
            <p:cNvPr id="232461" name="Group 23"/>
            <p:cNvGrpSpPr>
              <a:grpSpLocks/>
            </p:cNvGrpSpPr>
            <p:nvPr/>
          </p:nvGrpSpPr>
          <p:grpSpPr bwMode="auto">
            <a:xfrm>
              <a:off x="145256" y="5262338"/>
              <a:ext cx="1371666" cy="1371881"/>
              <a:chOff x="3384991" y="2996782"/>
              <a:chExt cx="1371666" cy="1371881"/>
            </a:xfrm>
          </p:grpSpPr>
          <p:sp>
            <p:nvSpPr>
              <p:cNvPr id="30" name="Oval 29"/>
              <p:cNvSpPr/>
              <p:nvPr/>
            </p:nvSpPr>
            <p:spPr bwMode="auto">
              <a:xfrm>
                <a:off x="3384991" y="2996782"/>
                <a:ext cx="1371666" cy="1371881"/>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505"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2117" y="3291711"/>
                <a:ext cx="939494" cy="75415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32462" name="TextBox 14"/>
            <p:cNvSpPr txBox="1">
              <a:spLocks noChangeArrowheads="1"/>
            </p:cNvSpPr>
            <p:nvPr/>
          </p:nvSpPr>
          <p:spPr bwMode="auto">
            <a:xfrm rot="-1622890">
              <a:off x="1657919" y="4701615"/>
              <a:ext cx="1665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isEmployedBy</a:t>
              </a:r>
            </a:p>
          </p:txBody>
        </p:sp>
        <p:sp>
          <p:nvSpPr>
            <p:cNvPr id="232463" name="TextBox 15"/>
            <p:cNvSpPr txBox="1">
              <a:spLocks noChangeArrowheads="1"/>
            </p:cNvSpPr>
            <p:nvPr/>
          </p:nvSpPr>
          <p:spPr bwMode="auto">
            <a:xfrm rot="1358362">
              <a:off x="2058860" y="2935782"/>
              <a:ext cx="158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hasPhDFrom</a:t>
              </a:r>
            </a:p>
          </p:txBody>
        </p:sp>
        <p:grpSp>
          <p:nvGrpSpPr>
            <p:cNvPr id="232464" name="Group 24"/>
            <p:cNvGrpSpPr>
              <a:grpSpLocks/>
            </p:cNvGrpSpPr>
            <p:nvPr/>
          </p:nvGrpSpPr>
          <p:grpSpPr bwMode="auto">
            <a:xfrm>
              <a:off x="34428" y="1811180"/>
              <a:ext cx="1371666" cy="1371880"/>
              <a:chOff x="3765007" y="3398023"/>
              <a:chExt cx="1371666" cy="1371880"/>
            </a:xfrm>
          </p:grpSpPr>
          <p:sp>
            <p:nvSpPr>
              <p:cNvPr id="29" name="Oval 28"/>
              <p:cNvSpPr/>
              <p:nvPr/>
            </p:nvSpPr>
            <p:spPr bwMode="auto">
              <a:xfrm>
                <a:off x="3765007" y="3398023"/>
                <a:ext cx="1371666" cy="137188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501" name="Picture 3">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7471" y="3633830"/>
                <a:ext cx="863041" cy="849885"/>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32465" name="TextBox 17"/>
            <p:cNvSpPr txBox="1">
              <a:spLocks noChangeArrowheads="1"/>
            </p:cNvSpPr>
            <p:nvPr/>
          </p:nvSpPr>
          <p:spPr bwMode="auto">
            <a:xfrm rot="-1440428">
              <a:off x="4932589" y="2738644"/>
              <a:ext cx="27550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t>:</a:t>
              </a:r>
              <a:r>
                <a:rPr lang="en-US" altLang="en-US" sz="1600" b="1">
                  <a:solidFill>
                    <a:srgbClr val="0000FF"/>
                  </a:solidFill>
                </a:rPr>
                <a:t>hasPublicationRecord</a:t>
              </a:r>
            </a:p>
          </p:txBody>
        </p:sp>
        <p:grpSp>
          <p:nvGrpSpPr>
            <p:cNvPr id="232466" name="Group 20"/>
            <p:cNvGrpSpPr>
              <a:grpSpLocks/>
            </p:cNvGrpSpPr>
            <p:nvPr/>
          </p:nvGrpSpPr>
          <p:grpSpPr bwMode="auto">
            <a:xfrm>
              <a:off x="50334" y="3338428"/>
              <a:ext cx="1371666" cy="1371880"/>
              <a:chOff x="3891146" y="3394520"/>
              <a:chExt cx="1371666" cy="1371880"/>
            </a:xfrm>
          </p:grpSpPr>
          <p:sp>
            <p:nvSpPr>
              <p:cNvPr id="31" name="Oval 30"/>
              <p:cNvSpPr/>
              <p:nvPr/>
            </p:nvSpPr>
            <p:spPr bwMode="auto">
              <a:xfrm>
                <a:off x="3891146" y="3394520"/>
                <a:ext cx="1371666" cy="137188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497" name="Picture 4">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4638" y="3603318"/>
                <a:ext cx="758053" cy="958294"/>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232467" name="Group 322559"/>
            <p:cNvGrpSpPr>
              <a:grpSpLocks/>
            </p:cNvGrpSpPr>
            <p:nvPr/>
          </p:nvGrpSpPr>
          <p:grpSpPr bwMode="auto">
            <a:xfrm>
              <a:off x="7302796" y="5383877"/>
              <a:ext cx="1371666" cy="1371881"/>
              <a:chOff x="2910162" y="2502343"/>
              <a:chExt cx="1371666" cy="1371881"/>
            </a:xfrm>
          </p:grpSpPr>
          <p:sp>
            <p:nvSpPr>
              <p:cNvPr id="17" name="Oval 16"/>
              <p:cNvSpPr/>
              <p:nvPr/>
            </p:nvSpPr>
            <p:spPr bwMode="auto">
              <a:xfrm>
                <a:off x="2910162" y="2502343"/>
                <a:ext cx="1371666" cy="1371881"/>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493" name="Picture 5">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20460" y="2866315"/>
                <a:ext cx="948072" cy="656031"/>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232468" name="Group 26"/>
            <p:cNvGrpSpPr>
              <a:grpSpLocks/>
            </p:cNvGrpSpPr>
            <p:nvPr/>
          </p:nvGrpSpPr>
          <p:grpSpPr bwMode="auto">
            <a:xfrm>
              <a:off x="7675631" y="3347117"/>
              <a:ext cx="1371666" cy="1371880"/>
              <a:chOff x="3062562" y="2670645"/>
              <a:chExt cx="1371666" cy="1371880"/>
            </a:xfrm>
          </p:grpSpPr>
          <p:sp>
            <p:nvSpPr>
              <p:cNvPr id="28" name="Oval 27"/>
              <p:cNvSpPr/>
              <p:nvPr/>
            </p:nvSpPr>
            <p:spPr bwMode="auto">
              <a:xfrm>
                <a:off x="3062562" y="2670645"/>
                <a:ext cx="1371666" cy="137188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489" name="Picture 6">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93118" y="3035886"/>
                <a:ext cx="930654" cy="65099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32469" name="TextBox 22"/>
            <p:cNvSpPr txBox="1">
              <a:spLocks noChangeArrowheads="1"/>
            </p:cNvSpPr>
            <p:nvPr/>
          </p:nvSpPr>
          <p:spPr bwMode="auto">
            <a:xfrm>
              <a:off x="3417908" y="4826338"/>
              <a:ext cx="20542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a:t>:</a:t>
              </a:r>
              <a:r>
                <a:rPr lang="en-US" altLang="en-US" sz="2000" b="1">
                  <a:solidFill>
                    <a:srgbClr val="FF0000"/>
                  </a:solidFill>
                </a:rPr>
                <a:t>VaganTerziyan</a:t>
              </a:r>
            </a:p>
          </p:txBody>
        </p:sp>
        <p:grpSp>
          <p:nvGrpSpPr>
            <p:cNvPr id="232470" name="Group 19"/>
            <p:cNvGrpSpPr>
              <a:grpSpLocks/>
            </p:cNvGrpSpPr>
            <p:nvPr/>
          </p:nvGrpSpPr>
          <p:grpSpPr bwMode="auto">
            <a:xfrm>
              <a:off x="7721350" y="1579277"/>
              <a:ext cx="1371666" cy="1371881"/>
              <a:chOff x="5024529" y="2376514"/>
              <a:chExt cx="1371666" cy="1371881"/>
            </a:xfrm>
          </p:grpSpPr>
          <p:sp>
            <p:nvSpPr>
              <p:cNvPr id="32" name="Oval 31"/>
              <p:cNvSpPr/>
              <p:nvPr/>
            </p:nvSpPr>
            <p:spPr bwMode="auto">
              <a:xfrm>
                <a:off x="5024529" y="2376514"/>
                <a:ext cx="1371666" cy="1371881"/>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wrap="none" lIns="18000" tIns="10800" rIns="18000" bIns="10800" anchor="ctr" anchorCtr="1">
                <a:spAutoFit/>
              </a:bodyPr>
              <a:lstStyle/>
              <a:p>
                <a:pPr>
                  <a:defRPr/>
                </a:pPr>
                <a:endParaRPr lang="en-US"/>
              </a:p>
            </p:txBody>
          </p:sp>
          <p:pic>
            <p:nvPicPr>
              <p:cNvPr id="232485" name="Picture 7">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59528" y="2645114"/>
                <a:ext cx="915748" cy="832326"/>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32471" name="TextBox 25"/>
            <p:cNvSpPr txBox="1">
              <a:spLocks noChangeArrowheads="1"/>
            </p:cNvSpPr>
            <p:nvPr/>
          </p:nvSpPr>
          <p:spPr bwMode="auto">
            <a:xfrm>
              <a:off x="6702916" y="1235701"/>
              <a:ext cx="24647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en-US" altLang="en-US" sz="2000" dirty="0"/>
                <a:t>gs:</a:t>
              </a:r>
              <a:r>
                <a:rPr lang="en-US" altLang="en-US" sz="2000" b="1" dirty="0">
                  <a:solidFill>
                    <a:srgbClr val="FF0000"/>
                  </a:solidFill>
                </a:rPr>
                <a:t>4U8ydfgAAAAJ</a:t>
              </a:r>
            </a:p>
          </p:txBody>
        </p:sp>
        <p:cxnSp>
          <p:nvCxnSpPr>
            <p:cNvPr id="232472" name="Straight Arrow Connector 322567"/>
            <p:cNvCxnSpPr>
              <a:cxnSpLocks noChangeShapeType="1"/>
            </p:cNvCxnSpPr>
            <p:nvPr/>
          </p:nvCxnSpPr>
          <p:spPr bwMode="auto">
            <a:xfrm>
              <a:off x="4974312" y="4417394"/>
              <a:ext cx="2398380" cy="1315862"/>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cxnSp>
          <p:nvCxnSpPr>
            <p:cNvPr id="232473" name="Straight Arrow Connector 42"/>
            <p:cNvCxnSpPr>
              <a:cxnSpLocks noChangeShapeType="1"/>
            </p:cNvCxnSpPr>
            <p:nvPr/>
          </p:nvCxnSpPr>
          <p:spPr bwMode="auto">
            <a:xfrm flipH="1" flipV="1">
              <a:off x="1402703" y="4022221"/>
              <a:ext cx="2297581" cy="15147"/>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cxnSp>
          <p:nvCxnSpPr>
            <p:cNvPr id="232474" name="Straight Arrow Connector 45"/>
            <p:cNvCxnSpPr>
              <a:cxnSpLocks noChangeShapeType="1"/>
            </p:cNvCxnSpPr>
            <p:nvPr/>
          </p:nvCxnSpPr>
          <p:spPr bwMode="auto">
            <a:xfrm flipH="1">
              <a:off x="1419036" y="4365104"/>
              <a:ext cx="2425265" cy="1224136"/>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cxnSp>
          <p:nvCxnSpPr>
            <p:cNvPr id="232475" name="Straight Arrow Connector 52"/>
            <p:cNvCxnSpPr>
              <a:cxnSpLocks noChangeShapeType="1"/>
            </p:cNvCxnSpPr>
            <p:nvPr/>
          </p:nvCxnSpPr>
          <p:spPr bwMode="auto">
            <a:xfrm flipV="1">
              <a:off x="5017183" y="2420888"/>
              <a:ext cx="2715549" cy="1260834"/>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cxnSp>
          <p:nvCxnSpPr>
            <p:cNvPr id="232476" name="Straight Arrow Connector 54"/>
            <p:cNvCxnSpPr>
              <a:cxnSpLocks noChangeShapeType="1"/>
            </p:cNvCxnSpPr>
            <p:nvPr/>
          </p:nvCxnSpPr>
          <p:spPr bwMode="auto">
            <a:xfrm>
              <a:off x="5096040" y="4015670"/>
              <a:ext cx="2541288" cy="6551"/>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cxnSp>
          <p:nvCxnSpPr>
            <p:cNvPr id="232477" name="Straight Arrow Connector 60"/>
            <p:cNvCxnSpPr>
              <a:cxnSpLocks noChangeShapeType="1"/>
            </p:cNvCxnSpPr>
            <p:nvPr/>
          </p:nvCxnSpPr>
          <p:spPr bwMode="auto">
            <a:xfrm flipH="1" flipV="1">
              <a:off x="1324021" y="2680204"/>
              <a:ext cx="2520280" cy="1032154"/>
            </a:xfrm>
            <a:prstGeom prst="straightConnector1">
              <a:avLst/>
            </a:prstGeom>
            <a:noFill/>
            <a:ln w="5080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33" name="Oval 32"/>
            <p:cNvSpPr/>
            <p:nvPr/>
          </p:nvSpPr>
          <p:spPr bwMode="auto">
            <a:xfrm>
              <a:off x="3601988" y="3264959"/>
              <a:ext cx="1618304" cy="1554798"/>
            </a:xfrm>
            <a:prstGeom prst="ellipse">
              <a:avLst/>
            </a:prstGeom>
            <a:solidFill>
              <a:srgbClr val="FF0000"/>
            </a:solidFill>
            <a:ln w="25400" cap="flat" cmpd="sng" algn="ctr">
              <a:solidFill>
                <a:schemeClr val="tx1"/>
              </a:solidFill>
              <a:prstDash val="solid"/>
              <a:round/>
              <a:headEnd type="none" w="med" len="med"/>
              <a:tailEnd type="none" w="med" len="med"/>
            </a:ln>
            <a:effectLst/>
            <a:scene3d>
              <a:camera prst="orthographicFront"/>
              <a:lightRig rig="threePt" dir="t"/>
            </a:scene3d>
            <a:sp3d>
              <a:bevelT/>
              <a:bevelB/>
            </a:sp3d>
          </p:spPr>
          <p:txBody>
            <a:bodyPr lIns="18000" tIns="10800" rIns="18000" bIns="10800" anchor="ctr" anchorCtr="1">
              <a:spAutoFit/>
            </a:bodyPr>
            <a:lstStyle/>
            <a:p>
              <a:pPr>
                <a:defRPr/>
              </a:pPr>
              <a:endParaRPr lang="en-US"/>
            </a:p>
          </p:txBody>
        </p:sp>
        <p:pic>
          <p:nvPicPr>
            <p:cNvPr id="232481" name="Picture 3">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80315" y="3410711"/>
              <a:ext cx="864477" cy="124621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570" name="Group 3"/>
          <p:cNvGrpSpPr>
            <a:grpSpLocks/>
          </p:cNvGrpSpPr>
          <p:nvPr/>
        </p:nvGrpSpPr>
        <p:grpSpPr bwMode="auto">
          <a:xfrm>
            <a:off x="900114" y="620713"/>
            <a:ext cx="8123237" cy="6192837"/>
            <a:chOff x="2161014" y="620687"/>
            <a:chExt cx="6861954" cy="5822922"/>
          </a:xfrm>
        </p:grpSpPr>
        <p:grpSp>
          <p:nvGrpSpPr>
            <p:cNvPr id="237571" name="Group 1"/>
            <p:cNvGrpSpPr>
              <a:grpSpLocks/>
            </p:cNvGrpSpPr>
            <p:nvPr/>
          </p:nvGrpSpPr>
          <p:grpSpPr bwMode="auto">
            <a:xfrm>
              <a:off x="2161014" y="620687"/>
              <a:ext cx="6850554" cy="3521815"/>
              <a:chOff x="251520" y="848652"/>
              <a:chExt cx="6527800" cy="3144258"/>
            </a:xfrm>
          </p:grpSpPr>
          <p:pic>
            <p:nvPicPr>
              <p:cNvPr id="2375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6527800" cy="272415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757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848652"/>
                <a:ext cx="6527800" cy="41248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237572" name="Group 2"/>
            <p:cNvGrpSpPr>
              <a:grpSpLocks/>
            </p:cNvGrpSpPr>
            <p:nvPr/>
          </p:nvGrpSpPr>
          <p:grpSpPr bwMode="auto">
            <a:xfrm>
              <a:off x="2161014" y="4142503"/>
              <a:ext cx="6861954" cy="2301106"/>
              <a:chOff x="160472" y="4437112"/>
              <a:chExt cx="6861954" cy="2301106"/>
            </a:xfrm>
          </p:grpSpPr>
          <p:pic>
            <p:nvPicPr>
              <p:cNvPr id="23757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776" y="4941168"/>
                <a:ext cx="6851650" cy="179705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3757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472" y="4437112"/>
                <a:ext cx="6861954" cy="47625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body" idx="1"/>
          </p:nvPr>
        </p:nvSpPr>
        <p:spPr>
          <a:xfrm>
            <a:off x="179388" y="765175"/>
            <a:ext cx="5688012" cy="4953000"/>
          </a:xfrm>
        </p:spPr>
        <p:txBody>
          <a:bodyPr/>
          <a:lstStyle/>
          <a:p>
            <a:pPr eaLnBrk="1" hangingPunct="1">
              <a:lnSpc>
                <a:spcPct val="90000"/>
              </a:lnSpc>
            </a:pPr>
            <a:r>
              <a:rPr lang="en-US" altLang="en-US" sz="1600" b="1" dirty="0"/>
              <a:t>Symmetric</a:t>
            </a:r>
            <a:r>
              <a:rPr lang="en-US" altLang="en-US" sz="1600" dirty="0"/>
              <a:t>: if P(x, y) then P(y, x)</a:t>
            </a:r>
          </a:p>
          <a:p>
            <a:pPr eaLnBrk="1" hangingPunct="1">
              <a:lnSpc>
                <a:spcPct val="90000"/>
              </a:lnSpc>
            </a:pPr>
            <a:r>
              <a:rPr lang="en-US" altLang="en-US" sz="1600" b="1" dirty="0"/>
              <a:t>Transitive</a:t>
            </a:r>
            <a:r>
              <a:rPr lang="en-US" altLang="en-US" sz="1600" dirty="0"/>
              <a:t>: if P(</a:t>
            </a:r>
            <a:r>
              <a:rPr lang="en-US" altLang="en-US" sz="1600" dirty="0" err="1"/>
              <a:t>x,y</a:t>
            </a:r>
            <a:r>
              <a:rPr lang="en-US" altLang="en-US" sz="1600" dirty="0"/>
              <a:t>) and P(</a:t>
            </a:r>
            <a:r>
              <a:rPr lang="en-US" altLang="en-US" sz="1600" dirty="0" err="1"/>
              <a:t>y,z</a:t>
            </a:r>
            <a:r>
              <a:rPr lang="en-US" altLang="en-US" sz="1600" dirty="0"/>
              <a:t>) then P(x, z)</a:t>
            </a:r>
          </a:p>
          <a:p>
            <a:pPr eaLnBrk="1" hangingPunct="1">
              <a:lnSpc>
                <a:spcPct val="90000"/>
              </a:lnSpc>
            </a:pPr>
            <a:r>
              <a:rPr lang="en-US" altLang="en-US" sz="1600" b="1" dirty="0"/>
              <a:t>Functional</a:t>
            </a:r>
            <a:r>
              <a:rPr lang="en-US" altLang="en-US" sz="1600" dirty="0"/>
              <a:t>: if P(</a:t>
            </a:r>
            <a:r>
              <a:rPr lang="en-US" altLang="en-US" sz="1600" dirty="0" err="1"/>
              <a:t>x,y</a:t>
            </a:r>
            <a:r>
              <a:rPr lang="en-US" altLang="en-US" sz="1600" dirty="0"/>
              <a:t>) and P(</a:t>
            </a:r>
            <a:r>
              <a:rPr lang="en-US" altLang="en-US" sz="1600" dirty="0" err="1"/>
              <a:t>x,z</a:t>
            </a:r>
            <a:r>
              <a:rPr lang="en-US" altLang="en-US" sz="1600" dirty="0"/>
              <a:t>) then y=z</a:t>
            </a:r>
          </a:p>
          <a:p>
            <a:pPr eaLnBrk="1" hangingPunct="1">
              <a:lnSpc>
                <a:spcPct val="90000"/>
              </a:lnSpc>
            </a:pPr>
            <a:r>
              <a:rPr lang="en-US" altLang="en-US" sz="1600" b="1" dirty="0" err="1"/>
              <a:t>InverseOf</a:t>
            </a:r>
            <a:r>
              <a:rPr lang="en-US" altLang="en-US" sz="1600" dirty="0"/>
              <a:t>: if P1(</a:t>
            </a:r>
            <a:r>
              <a:rPr lang="en-US" altLang="en-US" sz="1600" dirty="0" err="1"/>
              <a:t>x,y</a:t>
            </a:r>
            <a:r>
              <a:rPr lang="en-US" altLang="en-US" sz="1600" dirty="0"/>
              <a:t>) then P2(</a:t>
            </a:r>
            <a:r>
              <a:rPr lang="en-US" altLang="en-US" sz="1600" dirty="0" err="1"/>
              <a:t>y,x</a:t>
            </a:r>
            <a:r>
              <a:rPr lang="en-US" altLang="en-US" sz="1600" dirty="0"/>
              <a:t>)</a:t>
            </a:r>
          </a:p>
          <a:p>
            <a:pPr eaLnBrk="1" hangingPunct="1">
              <a:lnSpc>
                <a:spcPct val="90000"/>
              </a:lnSpc>
            </a:pPr>
            <a:r>
              <a:rPr lang="en-US" altLang="en-US" sz="1600" b="1" dirty="0" err="1"/>
              <a:t>InverseFunctional</a:t>
            </a:r>
            <a:r>
              <a:rPr lang="en-US" altLang="en-US" sz="1600" dirty="0"/>
              <a:t>: if P(</a:t>
            </a:r>
            <a:r>
              <a:rPr lang="en-US" altLang="en-US" sz="1600" dirty="0" err="1"/>
              <a:t>y,x</a:t>
            </a:r>
            <a:r>
              <a:rPr lang="en-US" altLang="en-US" sz="1600" dirty="0"/>
              <a:t>) and P(</a:t>
            </a:r>
            <a:r>
              <a:rPr lang="en-US" altLang="en-US" sz="1600" dirty="0" err="1"/>
              <a:t>z,x</a:t>
            </a:r>
            <a:r>
              <a:rPr lang="en-US" altLang="en-US" sz="1600" dirty="0"/>
              <a:t>) then y=z</a:t>
            </a:r>
          </a:p>
          <a:p>
            <a:pPr eaLnBrk="1" hangingPunct="1">
              <a:lnSpc>
                <a:spcPct val="90000"/>
              </a:lnSpc>
            </a:pPr>
            <a:r>
              <a:rPr lang="en-US" altLang="en-US" sz="1600" b="1" dirty="0" err="1"/>
              <a:t>allValuesFrom</a:t>
            </a:r>
            <a:r>
              <a:rPr lang="en-US" altLang="en-US" sz="1600" dirty="0"/>
              <a:t>: P(</a:t>
            </a:r>
            <a:r>
              <a:rPr lang="en-US" altLang="en-US" sz="1600" dirty="0" err="1"/>
              <a:t>x,y</a:t>
            </a:r>
            <a:r>
              <a:rPr lang="en-US" altLang="en-US" sz="1600" dirty="0"/>
              <a:t>) and y=</a:t>
            </a:r>
            <a:r>
              <a:rPr lang="en-US" altLang="en-US" sz="1600" dirty="0" err="1"/>
              <a:t>allValuesFrom</a:t>
            </a:r>
            <a:r>
              <a:rPr lang="en-US" altLang="en-US" sz="1600" dirty="0"/>
              <a:t>(C)</a:t>
            </a:r>
          </a:p>
          <a:p>
            <a:pPr eaLnBrk="1" hangingPunct="1">
              <a:lnSpc>
                <a:spcPct val="90000"/>
              </a:lnSpc>
            </a:pPr>
            <a:r>
              <a:rPr lang="en-US" altLang="en-US" sz="1600" b="1" dirty="0" err="1"/>
              <a:t>someValuesFrom</a:t>
            </a:r>
            <a:r>
              <a:rPr lang="en-US" altLang="en-US" sz="1600" dirty="0"/>
              <a:t>: P(</a:t>
            </a:r>
            <a:r>
              <a:rPr lang="en-US" altLang="en-US" sz="1600" dirty="0" err="1"/>
              <a:t>x,y</a:t>
            </a:r>
            <a:r>
              <a:rPr lang="en-US" altLang="en-US" sz="1600" dirty="0"/>
              <a:t>) and y=</a:t>
            </a:r>
            <a:r>
              <a:rPr lang="en-US" altLang="en-US" sz="1600" dirty="0" err="1"/>
              <a:t>someValuesFrom</a:t>
            </a:r>
            <a:r>
              <a:rPr lang="en-US" altLang="en-US" sz="1600" dirty="0"/>
              <a:t>(C)</a:t>
            </a:r>
          </a:p>
          <a:p>
            <a:pPr eaLnBrk="1" hangingPunct="1">
              <a:lnSpc>
                <a:spcPct val="90000"/>
              </a:lnSpc>
            </a:pPr>
            <a:r>
              <a:rPr lang="en-US" altLang="en-US" sz="1600" b="1" dirty="0" err="1"/>
              <a:t>hasValue</a:t>
            </a:r>
            <a:r>
              <a:rPr lang="en-US" altLang="en-US" sz="1600" dirty="0"/>
              <a:t>: P(</a:t>
            </a:r>
            <a:r>
              <a:rPr lang="en-US" altLang="en-US" sz="1600" dirty="0" err="1"/>
              <a:t>x,y</a:t>
            </a:r>
            <a:r>
              <a:rPr lang="en-US" altLang="en-US" sz="1600" dirty="0"/>
              <a:t>) and y=</a:t>
            </a:r>
            <a:r>
              <a:rPr lang="en-US" altLang="en-US" sz="1600" dirty="0" err="1"/>
              <a:t>hasValue</a:t>
            </a:r>
            <a:r>
              <a:rPr lang="en-US" altLang="en-US" sz="1600" dirty="0"/>
              <a:t>(v)</a:t>
            </a:r>
          </a:p>
          <a:p>
            <a:pPr eaLnBrk="1" hangingPunct="1">
              <a:lnSpc>
                <a:spcPct val="90000"/>
              </a:lnSpc>
            </a:pPr>
            <a:r>
              <a:rPr lang="en-US" altLang="en-US" sz="1600" b="1" dirty="0"/>
              <a:t>cardinality</a:t>
            </a:r>
            <a:r>
              <a:rPr lang="en-US" altLang="en-US" sz="1600" dirty="0"/>
              <a:t>: cardinality(P) = N</a:t>
            </a:r>
          </a:p>
          <a:p>
            <a:pPr eaLnBrk="1" hangingPunct="1">
              <a:lnSpc>
                <a:spcPct val="90000"/>
              </a:lnSpc>
            </a:pPr>
            <a:r>
              <a:rPr lang="en-US" altLang="en-US" sz="1600" b="1" dirty="0" err="1"/>
              <a:t>minCardinality</a:t>
            </a:r>
            <a:r>
              <a:rPr lang="en-US" altLang="en-US" sz="1600" dirty="0"/>
              <a:t>: </a:t>
            </a:r>
            <a:r>
              <a:rPr lang="en-US" altLang="en-US" sz="1600" dirty="0" err="1"/>
              <a:t>minCardinality</a:t>
            </a:r>
            <a:r>
              <a:rPr lang="en-US" altLang="en-US" sz="1600" dirty="0"/>
              <a:t>(P) = N</a:t>
            </a:r>
          </a:p>
          <a:p>
            <a:pPr eaLnBrk="1" hangingPunct="1">
              <a:lnSpc>
                <a:spcPct val="90000"/>
              </a:lnSpc>
            </a:pPr>
            <a:r>
              <a:rPr lang="en-US" altLang="en-US" sz="1600" b="1" dirty="0" err="1"/>
              <a:t>maxCardinality</a:t>
            </a:r>
            <a:r>
              <a:rPr lang="en-US" altLang="en-US" sz="1600" dirty="0"/>
              <a:t>: </a:t>
            </a:r>
            <a:r>
              <a:rPr lang="en-US" altLang="en-US" sz="1600" dirty="0" err="1"/>
              <a:t>maxCardinality</a:t>
            </a:r>
            <a:r>
              <a:rPr lang="en-US" altLang="en-US" sz="1600" dirty="0"/>
              <a:t>(P) = N</a:t>
            </a:r>
          </a:p>
          <a:p>
            <a:pPr eaLnBrk="1" hangingPunct="1">
              <a:lnSpc>
                <a:spcPct val="90000"/>
              </a:lnSpc>
            </a:pPr>
            <a:r>
              <a:rPr lang="en-US" altLang="en-US" sz="1600" b="1" dirty="0" err="1"/>
              <a:t>equivalentProperty</a:t>
            </a:r>
            <a:r>
              <a:rPr lang="en-US" altLang="en-US" sz="1600" dirty="0"/>
              <a:t>: P1 = P2</a:t>
            </a:r>
          </a:p>
          <a:p>
            <a:pPr eaLnBrk="1" hangingPunct="1">
              <a:lnSpc>
                <a:spcPct val="90000"/>
              </a:lnSpc>
            </a:pPr>
            <a:r>
              <a:rPr lang="en-US" altLang="en-US" sz="1600" b="1" dirty="0" err="1"/>
              <a:t>intersectionOf</a:t>
            </a:r>
            <a:r>
              <a:rPr lang="en-US" altLang="en-US" sz="1600" dirty="0"/>
              <a:t>: C = </a:t>
            </a:r>
            <a:r>
              <a:rPr lang="en-US" altLang="en-US" sz="1600" dirty="0" err="1"/>
              <a:t>intersectionOf</a:t>
            </a:r>
            <a:r>
              <a:rPr lang="en-US" altLang="en-US" sz="1600" dirty="0"/>
              <a:t>(C1, C2, …)</a:t>
            </a:r>
          </a:p>
          <a:p>
            <a:pPr eaLnBrk="1" hangingPunct="1">
              <a:lnSpc>
                <a:spcPct val="90000"/>
              </a:lnSpc>
            </a:pPr>
            <a:r>
              <a:rPr lang="en-US" altLang="en-US" sz="1600" b="1" dirty="0" err="1"/>
              <a:t>unionOf</a:t>
            </a:r>
            <a:r>
              <a:rPr lang="en-US" altLang="en-US" sz="1600" dirty="0"/>
              <a:t>: C = </a:t>
            </a:r>
            <a:r>
              <a:rPr lang="en-US" altLang="en-US" sz="1600" dirty="0" err="1"/>
              <a:t>unionOf</a:t>
            </a:r>
            <a:r>
              <a:rPr lang="en-US" altLang="en-US" sz="1600" dirty="0"/>
              <a:t>(C1, C2, …)</a:t>
            </a:r>
          </a:p>
          <a:p>
            <a:pPr eaLnBrk="1" hangingPunct="1">
              <a:lnSpc>
                <a:spcPct val="90000"/>
              </a:lnSpc>
            </a:pPr>
            <a:r>
              <a:rPr lang="en-US" altLang="en-US" sz="1600" b="1" dirty="0" err="1"/>
              <a:t>complementOf</a:t>
            </a:r>
            <a:r>
              <a:rPr lang="en-US" altLang="en-US" sz="1600" dirty="0"/>
              <a:t>: C = </a:t>
            </a:r>
            <a:r>
              <a:rPr lang="en-US" altLang="en-US" sz="1600" dirty="0" err="1"/>
              <a:t>complementOf</a:t>
            </a:r>
            <a:r>
              <a:rPr lang="en-US" altLang="en-US" sz="1600" dirty="0"/>
              <a:t>(C1)</a:t>
            </a:r>
          </a:p>
          <a:p>
            <a:pPr eaLnBrk="1" hangingPunct="1">
              <a:lnSpc>
                <a:spcPct val="90000"/>
              </a:lnSpc>
            </a:pPr>
            <a:r>
              <a:rPr lang="en-US" altLang="en-US" sz="1600" b="1" dirty="0" err="1"/>
              <a:t>oneOf</a:t>
            </a:r>
            <a:r>
              <a:rPr lang="en-US" altLang="en-US" sz="1600" dirty="0"/>
              <a:t>: C = one of(v1, v2, …)</a:t>
            </a:r>
          </a:p>
          <a:p>
            <a:pPr eaLnBrk="1" hangingPunct="1">
              <a:lnSpc>
                <a:spcPct val="90000"/>
              </a:lnSpc>
            </a:pPr>
            <a:r>
              <a:rPr lang="en-US" altLang="en-US" sz="1600" b="1" dirty="0" err="1"/>
              <a:t>equivalentClass</a:t>
            </a:r>
            <a:r>
              <a:rPr lang="en-US" altLang="en-US" sz="1600" dirty="0"/>
              <a:t>: C1 = C2</a:t>
            </a:r>
          </a:p>
          <a:p>
            <a:pPr eaLnBrk="1" hangingPunct="1">
              <a:lnSpc>
                <a:spcPct val="90000"/>
              </a:lnSpc>
            </a:pPr>
            <a:r>
              <a:rPr lang="en-US" altLang="en-US" sz="1600" b="1" dirty="0" err="1"/>
              <a:t>disjointWith</a:t>
            </a:r>
            <a:r>
              <a:rPr lang="en-US" altLang="en-US" sz="1600" dirty="0"/>
              <a:t>: C1 != C2</a:t>
            </a:r>
          </a:p>
          <a:p>
            <a:pPr eaLnBrk="1" hangingPunct="1">
              <a:lnSpc>
                <a:spcPct val="90000"/>
              </a:lnSpc>
            </a:pPr>
            <a:r>
              <a:rPr lang="en-US" altLang="en-US" sz="1600" b="1" dirty="0" err="1"/>
              <a:t>sameIndividualAs</a:t>
            </a:r>
            <a:r>
              <a:rPr lang="en-US" altLang="en-US" sz="1600" dirty="0"/>
              <a:t>: I1 = I2</a:t>
            </a:r>
          </a:p>
          <a:p>
            <a:pPr eaLnBrk="1" hangingPunct="1">
              <a:lnSpc>
                <a:spcPct val="90000"/>
              </a:lnSpc>
            </a:pPr>
            <a:r>
              <a:rPr lang="en-US" altLang="en-US" sz="1600" b="1" dirty="0" err="1"/>
              <a:t>differentFrom</a:t>
            </a:r>
            <a:r>
              <a:rPr lang="en-US" altLang="en-US" sz="1600" dirty="0"/>
              <a:t>: I1 != I2</a:t>
            </a:r>
          </a:p>
          <a:p>
            <a:pPr eaLnBrk="1" hangingPunct="1">
              <a:lnSpc>
                <a:spcPct val="90000"/>
              </a:lnSpc>
            </a:pPr>
            <a:r>
              <a:rPr lang="en-US" altLang="en-US" sz="1600" b="1" dirty="0" err="1"/>
              <a:t>AllDifferent</a:t>
            </a:r>
            <a:r>
              <a:rPr lang="en-US" altLang="en-US" sz="1600" dirty="0"/>
              <a:t>: I1 != I2, I1 != I3, I2 != I3, …</a:t>
            </a:r>
          </a:p>
          <a:p>
            <a:pPr eaLnBrk="1" hangingPunct="1">
              <a:lnSpc>
                <a:spcPct val="90000"/>
              </a:lnSpc>
            </a:pPr>
            <a:r>
              <a:rPr lang="en-US" altLang="en-US" sz="1600" b="1" dirty="0"/>
              <a:t>Thing</a:t>
            </a:r>
            <a:r>
              <a:rPr lang="en-US" altLang="en-US" sz="1600" dirty="0"/>
              <a:t>: I1, I2, …</a:t>
            </a:r>
          </a:p>
        </p:txBody>
      </p:sp>
      <p:sp>
        <p:nvSpPr>
          <p:cNvPr id="238595" name="Rectangle 3"/>
          <p:cNvSpPr>
            <a:spLocks noGrp="1" noChangeArrowheads="1"/>
          </p:cNvSpPr>
          <p:nvPr>
            <p:ph type="title"/>
          </p:nvPr>
        </p:nvSpPr>
        <p:spPr>
          <a:xfrm>
            <a:off x="1371600" y="0"/>
            <a:ext cx="7772400" cy="603250"/>
          </a:xfrm>
        </p:spPr>
        <p:txBody>
          <a:bodyPr/>
          <a:lstStyle/>
          <a:p>
            <a:pPr eaLnBrk="1" hangingPunct="1"/>
            <a:r>
              <a:rPr lang="en-US" altLang="en-US" sz="4000"/>
              <a:t>OWL on one Slide</a:t>
            </a:r>
          </a:p>
        </p:txBody>
      </p:sp>
      <p:sp>
        <p:nvSpPr>
          <p:cNvPr id="238596" name="Text Box 4"/>
          <p:cNvSpPr txBox="1">
            <a:spLocks noChangeArrowheads="1"/>
          </p:cNvSpPr>
          <p:nvPr/>
        </p:nvSpPr>
        <p:spPr bwMode="auto">
          <a:xfrm>
            <a:off x="4800600" y="5022850"/>
            <a:ext cx="4343400" cy="1835150"/>
          </a:xfrm>
          <a:prstGeom prst="rect">
            <a:avLst/>
          </a:prstGeom>
          <a:solidFill>
            <a:schemeClr val="folHlink"/>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ea typeface="Gulim" pitchFamily="34" charset="-127"/>
              </a:rPr>
              <a:t>Legend:</a:t>
            </a:r>
          </a:p>
          <a:p>
            <a:pPr eaLnBrk="1" hangingPunct="1">
              <a:spcBef>
                <a:spcPct val="0"/>
              </a:spcBef>
              <a:buFontTx/>
              <a:buNone/>
            </a:pPr>
            <a:r>
              <a:rPr lang="en-US" altLang="en-US" sz="1400">
                <a:ea typeface="Gulim" pitchFamily="34" charset="-127"/>
              </a:rPr>
              <a:t>Properties are indicated by: P, P1, P2, etc</a:t>
            </a:r>
          </a:p>
          <a:p>
            <a:pPr eaLnBrk="1" hangingPunct="1">
              <a:spcBef>
                <a:spcPct val="0"/>
              </a:spcBef>
              <a:buFontTx/>
              <a:buNone/>
            </a:pPr>
            <a:r>
              <a:rPr lang="en-US" altLang="en-US" sz="1400">
                <a:ea typeface="Gulim" pitchFamily="34" charset="-127"/>
              </a:rPr>
              <a:t>Specific classes are indicated by: x, y, z</a:t>
            </a:r>
          </a:p>
          <a:p>
            <a:pPr eaLnBrk="1" hangingPunct="1">
              <a:spcBef>
                <a:spcPct val="0"/>
              </a:spcBef>
              <a:buFontTx/>
              <a:buNone/>
            </a:pPr>
            <a:r>
              <a:rPr lang="en-US" altLang="en-US" sz="1400">
                <a:ea typeface="Gulim" pitchFamily="34" charset="-127"/>
              </a:rPr>
              <a:t>Generic classes are indicated by: C, C1, C2</a:t>
            </a:r>
          </a:p>
          <a:p>
            <a:pPr eaLnBrk="1" hangingPunct="1">
              <a:spcBef>
                <a:spcPct val="0"/>
              </a:spcBef>
              <a:buFontTx/>
              <a:buNone/>
            </a:pPr>
            <a:r>
              <a:rPr lang="en-US" altLang="en-US" sz="1400">
                <a:ea typeface="Gulim" pitchFamily="34" charset="-127"/>
              </a:rPr>
              <a:t>Values are indicated by: v, v1, v2</a:t>
            </a:r>
          </a:p>
          <a:p>
            <a:pPr eaLnBrk="1" hangingPunct="1">
              <a:spcBef>
                <a:spcPct val="0"/>
              </a:spcBef>
              <a:buFontTx/>
              <a:buNone/>
            </a:pPr>
            <a:r>
              <a:rPr lang="en-US" altLang="en-US" sz="1400">
                <a:ea typeface="Gulim" pitchFamily="34" charset="-127"/>
              </a:rPr>
              <a:t>Instance documents are indicated by: I1, I2, I3, etc.</a:t>
            </a:r>
          </a:p>
          <a:p>
            <a:pPr eaLnBrk="1" hangingPunct="1">
              <a:spcBef>
                <a:spcPct val="0"/>
              </a:spcBef>
              <a:buFontTx/>
              <a:buNone/>
            </a:pPr>
            <a:r>
              <a:rPr lang="en-US" altLang="en-US" sz="1400">
                <a:ea typeface="Gulim" pitchFamily="34" charset="-127"/>
              </a:rPr>
              <a:t>A number is indicated by: N</a:t>
            </a:r>
          </a:p>
          <a:p>
            <a:pPr eaLnBrk="1" hangingPunct="1">
              <a:spcBef>
                <a:spcPct val="0"/>
              </a:spcBef>
              <a:buFontTx/>
              <a:buNone/>
            </a:pPr>
            <a:r>
              <a:rPr lang="en-US" altLang="en-US" sz="1400">
                <a:ea typeface="Gulim" pitchFamily="34" charset="-127"/>
              </a:rPr>
              <a:t>P(x,y) is read as: “property P relates x to y”</a:t>
            </a:r>
          </a:p>
        </p:txBody>
      </p:sp>
      <p:pic>
        <p:nvPicPr>
          <p:cNvPr id="2385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873377"/>
            <a:ext cx="4140200" cy="2151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4"/>
          <p:cNvSpPr>
            <a:spLocks noChangeArrowheads="1"/>
          </p:cNvSpPr>
          <p:nvPr/>
        </p:nvSpPr>
        <p:spPr bwMode="auto">
          <a:xfrm>
            <a:off x="1116013" y="74"/>
            <a:ext cx="77724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4400">
                <a:solidFill>
                  <a:schemeClr val="tx2"/>
                </a:solidFill>
              </a:rPr>
              <a:t>An Example</a:t>
            </a:r>
          </a:p>
        </p:txBody>
      </p:sp>
      <p:sp>
        <p:nvSpPr>
          <p:cNvPr id="239619" name="Rectangle 5"/>
          <p:cNvSpPr>
            <a:spLocks noChangeArrowheads="1"/>
          </p:cNvSpPr>
          <p:nvPr/>
        </p:nvSpPr>
        <p:spPr bwMode="auto">
          <a:xfrm>
            <a:off x="813021" y="1049792"/>
            <a:ext cx="7772400" cy="497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s-ES_tradnl" altLang="en-US" sz="2400">
                <a:cs typeface="Arial" pitchFamily="34" charset="0"/>
              </a:rPr>
              <a:t>Woman  </a:t>
            </a:r>
            <a:r>
              <a:rPr lang="en-US" altLang="en-US" sz="2400">
                <a:sym typeface="Symbol" pitchFamily="18" charset="2"/>
              </a:rPr>
              <a:t>≡</a:t>
            </a:r>
            <a:r>
              <a:rPr lang="es-ES_tradnl" altLang="en-US" sz="2400">
                <a:cs typeface="Arial" pitchFamily="34" charset="0"/>
              </a:rPr>
              <a:t> Person </a:t>
            </a:r>
            <a:r>
              <a:rPr lang="ru-RU" altLang="en-US" sz="2400">
                <a:latin typeface="Arial Unicode MS" pitchFamily="34" charset="-128"/>
                <a:ea typeface="Arial Unicode MS" pitchFamily="34" charset="-128"/>
                <a:cs typeface="Arial Unicode MS" pitchFamily="34" charset="-128"/>
              </a:rPr>
              <a:t>⊓</a:t>
            </a:r>
            <a:r>
              <a:rPr lang="es-ES_tradnl" altLang="en-US" sz="2400">
                <a:cs typeface="Arial" pitchFamily="34" charset="0"/>
              </a:rPr>
              <a:t> Female</a:t>
            </a:r>
          </a:p>
          <a:p>
            <a:pPr eaLnBrk="1" hangingPunct="1"/>
            <a:r>
              <a:rPr lang="es-ES_tradnl" altLang="en-US" sz="2400">
                <a:cs typeface="Arial" pitchFamily="34" charset="0"/>
              </a:rPr>
              <a:t>Man       </a:t>
            </a:r>
            <a:r>
              <a:rPr lang="en-US" altLang="en-US" sz="2400">
                <a:sym typeface="Symbol" pitchFamily="18" charset="2"/>
              </a:rPr>
              <a:t>≡</a:t>
            </a:r>
            <a:r>
              <a:rPr lang="es-ES_tradnl" altLang="en-US" sz="2400">
                <a:cs typeface="Arial" pitchFamily="34" charset="0"/>
              </a:rPr>
              <a:t> Person </a:t>
            </a:r>
            <a:r>
              <a:rPr lang="ru-RU" altLang="en-US" sz="2400">
                <a:latin typeface="Arial Unicode MS" pitchFamily="34" charset="-128"/>
                <a:ea typeface="Arial Unicode MS" pitchFamily="34" charset="-128"/>
                <a:cs typeface="Arial Unicode MS" pitchFamily="34" charset="-128"/>
              </a:rPr>
              <a:t>⊓</a:t>
            </a:r>
            <a:r>
              <a:rPr lang="es-ES_tradnl" altLang="en-US" sz="2400">
                <a:cs typeface="Arial" pitchFamily="34" charset="0"/>
              </a:rPr>
              <a:t> </a:t>
            </a:r>
            <a:r>
              <a:rPr lang="en-US" altLang="en-US" sz="2400" b="1">
                <a:cs typeface="Times New Roman" pitchFamily="18" charset="0"/>
                <a:sym typeface="Symbol" pitchFamily="18" charset="2"/>
              </a:rPr>
              <a:t></a:t>
            </a:r>
            <a:r>
              <a:rPr lang="en-US" altLang="en-US" sz="2400">
                <a:cs typeface="Times New Roman" pitchFamily="18" charset="0"/>
                <a:sym typeface="Symbol" pitchFamily="18" charset="2"/>
              </a:rPr>
              <a:t>Woman</a:t>
            </a:r>
          </a:p>
          <a:p>
            <a:pPr eaLnBrk="1" hangingPunct="1"/>
            <a:r>
              <a:rPr lang="en-US" altLang="en-US" sz="2400">
                <a:cs typeface="Times New Roman" pitchFamily="18" charset="0"/>
                <a:sym typeface="Symbol" pitchFamily="18" charset="2"/>
              </a:rPr>
              <a:t>Mother   </a:t>
            </a:r>
            <a:r>
              <a:rPr lang="en-US" altLang="en-US" sz="2400">
                <a:sym typeface="Symbol" pitchFamily="18" charset="2"/>
              </a:rPr>
              <a:t>≡</a:t>
            </a:r>
            <a:r>
              <a:rPr lang="es-ES_tradnl" altLang="en-US" sz="2400">
                <a:cs typeface="Arial" pitchFamily="34" charset="0"/>
              </a:rPr>
              <a:t> Woman </a:t>
            </a:r>
            <a:r>
              <a:rPr lang="ru-RU" altLang="en-US" sz="2400">
                <a:latin typeface="Arial Unicode MS" pitchFamily="34" charset="-128"/>
                <a:ea typeface="Arial Unicode MS" pitchFamily="34" charset="-128"/>
                <a:cs typeface="Arial Unicode MS" pitchFamily="34" charset="-128"/>
              </a:rPr>
              <a:t>⊓</a:t>
            </a:r>
            <a:r>
              <a:rPr lang="es-ES_tradnl" altLang="en-US" sz="2400">
                <a:cs typeface="Arial" pitchFamily="34" charset="0"/>
              </a:rPr>
              <a:t> </a:t>
            </a:r>
            <a:r>
              <a:rPr lang="en-US" altLang="en-US" sz="2400">
                <a:sym typeface="Symbol" pitchFamily="18" charset="2"/>
              </a:rPr>
              <a:t>hasChild.Person</a:t>
            </a:r>
          </a:p>
          <a:p>
            <a:pPr eaLnBrk="1" hangingPunct="1"/>
            <a:r>
              <a:rPr lang="en-US" altLang="en-US" sz="2400">
                <a:sym typeface="Symbol" pitchFamily="18" charset="2"/>
              </a:rPr>
              <a:t>Father     ≡</a:t>
            </a:r>
            <a:r>
              <a:rPr lang="es-ES_tradnl" altLang="en-US" sz="2400">
                <a:cs typeface="Arial" pitchFamily="34" charset="0"/>
              </a:rPr>
              <a:t> Man </a:t>
            </a:r>
            <a:r>
              <a:rPr lang="ru-RU" altLang="en-US" sz="2400">
                <a:latin typeface="Arial Unicode MS" pitchFamily="34" charset="-128"/>
                <a:ea typeface="Arial Unicode MS" pitchFamily="34" charset="-128"/>
                <a:cs typeface="Arial Unicode MS" pitchFamily="34" charset="-128"/>
              </a:rPr>
              <a:t>⊓</a:t>
            </a:r>
            <a:r>
              <a:rPr lang="es-ES_tradnl" altLang="en-US" sz="2400">
                <a:cs typeface="Arial" pitchFamily="34" charset="0"/>
              </a:rPr>
              <a:t> </a:t>
            </a:r>
            <a:r>
              <a:rPr lang="en-US" altLang="en-US" sz="2400">
                <a:sym typeface="Symbol" pitchFamily="18" charset="2"/>
              </a:rPr>
              <a:t>hasChild.Person</a:t>
            </a:r>
          </a:p>
          <a:p>
            <a:pPr eaLnBrk="1" hangingPunct="1"/>
            <a:r>
              <a:rPr lang="en-US" altLang="en-US" sz="2400">
                <a:sym typeface="Symbol" pitchFamily="18" charset="2"/>
              </a:rPr>
              <a:t>Parent     ≡</a:t>
            </a:r>
            <a:r>
              <a:rPr lang="es-ES_tradnl" altLang="en-US" sz="2400">
                <a:cs typeface="Arial" pitchFamily="34" charset="0"/>
              </a:rPr>
              <a:t> Father </a:t>
            </a:r>
            <a:r>
              <a:rPr lang="de-DE" altLang="en-US" sz="2400"/>
              <a:t>⊔</a:t>
            </a:r>
            <a:r>
              <a:rPr lang="es-ES_tradnl" altLang="en-US" sz="2400">
                <a:cs typeface="Arial" pitchFamily="34" charset="0"/>
              </a:rPr>
              <a:t> Mother</a:t>
            </a:r>
          </a:p>
          <a:p>
            <a:pPr eaLnBrk="1" hangingPunct="1"/>
            <a:r>
              <a:rPr lang="es-ES_tradnl" altLang="en-US" sz="2400">
                <a:cs typeface="Arial" pitchFamily="34" charset="0"/>
              </a:rPr>
              <a:t>Grandmother </a:t>
            </a:r>
            <a:r>
              <a:rPr lang="en-US" altLang="en-US" sz="2400">
                <a:sym typeface="Symbol" pitchFamily="18" charset="2"/>
              </a:rPr>
              <a:t>≡</a:t>
            </a:r>
            <a:r>
              <a:rPr lang="es-ES_tradnl" altLang="en-US" sz="2400">
                <a:cs typeface="Arial" pitchFamily="34" charset="0"/>
              </a:rPr>
              <a:t> Mother </a:t>
            </a:r>
            <a:r>
              <a:rPr lang="ru-RU" altLang="en-US" sz="2400">
                <a:latin typeface="Arial Unicode MS" pitchFamily="34" charset="-128"/>
                <a:ea typeface="Arial Unicode MS" pitchFamily="34" charset="-128"/>
                <a:cs typeface="Arial Unicode MS" pitchFamily="34" charset="-128"/>
              </a:rPr>
              <a:t>⊓</a:t>
            </a:r>
            <a:r>
              <a:rPr lang="es-ES_tradnl" altLang="en-US" sz="2400">
                <a:cs typeface="Arial" pitchFamily="34" charset="0"/>
              </a:rPr>
              <a:t> </a:t>
            </a:r>
            <a:r>
              <a:rPr lang="en-US" altLang="en-US" sz="2400">
                <a:sym typeface="Symbol" pitchFamily="18" charset="2"/>
              </a:rPr>
              <a:t>hasChild.Parent</a:t>
            </a:r>
          </a:p>
          <a:p>
            <a:pPr eaLnBrk="1" hangingPunct="1"/>
            <a:endParaRPr lang="en-US" altLang="en-US" sz="2400">
              <a:sym typeface="Symbol" pitchFamily="18" charset="2"/>
            </a:endParaRPr>
          </a:p>
          <a:p>
            <a:pPr eaLnBrk="1" hangingPunct="1">
              <a:buFontTx/>
              <a:buNone/>
            </a:pPr>
            <a:r>
              <a:rPr lang="en-US" altLang="en-US" sz="2400">
                <a:sym typeface="Symbol" pitchFamily="18" charset="2"/>
              </a:rPr>
              <a:t>We can further infer (though not explicitly stated):</a:t>
            </a:r>
          </a:p>
          <a:p>
            <a:pPr eaLnBrk="1" hangingPunct="1">
              <a:buFontTx/>
              <a:buNone/>
            </a:pPr>
            <a:r>
              <a:rPr lang="en-US" altLang="en-US" sz="2400">
                <a:sym typeface="Symbol" pitchFamily="18" charset="2"/>
              </a:rPr>
              <a:t>	</a:t>
            </a:r>
            <a:r>
              <a:rPr lang="en-US" altLang="en-US" sz="2400">
                <a:sym typeface="Wingdings" pitchFamily="2" charset="2"/>
              </a:rPr>
              <a:t> Grandmother </a:t>
            </a:r>
            <a:r>
              <a:rPr lang="en-US" altLang="en-US" sz="2400">
                <a:sym typeface="Symbol" pitchFamily="18" charset="2"/>
              </a:rPr>
              <a:t>⊑ Person</a:t>
            </a:r>
          </a:p>
          <a:p>
            <a:pPr eaLnBrk="1" hangingPunct="1">
              <a:buFontTx/>
              <a:buNone/>
            </a:pPr>
            <a:r>
              <a:rPr lang="en-US" altLang="en-US" sz="2400">
                <a:sym typeface="Symbol" pitchFamily="18" charset="2"/>
              </a:rPr>
              <a:t>	    Grandmother ⊑ Man </a:t>
            </a:r>
            <a:r>
              <a:rPr lang="de-DE" altLang="en-US" sz="2400"/>
              <a:t>⊔ </a:t>
            </a:r>
            <a:r>
              <a:rPr lang="es-ES_tradnl" altLang="en-US" sz="2400">
                <a:cs typeface="Arial" pitchFamily="34" charset="0"/>
              </a:rPr>
              <a:t>Woman</a:t>
            </a:r>
            <a:r>
              <a:rPr lang="en-US" altLang="en-US" sz="2400">
                <a:sym typeface="Symbol" pitchFamily="18" charset="2"/>
              </a:rPr>
              <a:t> </a:t>
            </a:r>
          </a:p>
          <a:p>
            <a:pPr eaLnBrk="1" hangingPunct="1">
              <a:buFontTx/>
              <a:buNone/>
            </a:pPr>
            <a:r>
              <a:rPr lang="en-US" altLang="en-US" sz="2400">
                <a:sym typeface="Symbol" pitchFamily="18" charset="2"/>
              </a:rPr>
              <a:t>	    etc.</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extBox 1"/>
          <p:cNvSpPr txBox="1">
            <a:spLocks noChangeArrowheads="1"/>
          </p:cNvSpPr>
          <p:nvPr/>
        </p:nvSpPr>
        <p:spPr bwMode="auto">
          <a:xfrm>
            <a:off x="611190" y="908124"/>
            <a:ext cx="8424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i="1"/>
              <a:t>"Red wine is a subclass of all things that have a red color." </a:t>
            </a:r>
            <a:endParaRPr lang="en-US" altLang="en-US" sz="2400"/>
          </a:p>
        </p:txBody>
      </p:sp>
      <p:sp>
        <p:nvSpPr>
          <p:cNvPr id="240643" name="TextBox 2"/>
          <p:cNvSpPr txBox="1">
            <a:spLocks noChangeArrowheads="1"/>
          </p:cNvSpPr>
          <p:nvPr/>
        </p:nvSpPr>
        <p:spPr bwMode="auto">
          <a:xfrm>
            <a:off x="136390" y="1564743"/>
            <a:ext cx="89281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t>@prefix  </a:t>
            </a:r>
            <a:r>
              <a:rPr lang="en-US" altLang="en-US" sz="1800" dirty="0" err="1"/>
              <a:t>rdfs</a:t>
            </a:r>
            <a:r>
              <a:rPr lang="en-US" altLang="en-US" sz="1800" dirty="0"/>
              <a:t>:  &lt;http://www.w3.org/2000/01/rdf-schema#&gt; .</a:t>
            </a:r>
          </a:p>
          <a:p>
            <a:pPr eaLnBrk="1" hangingPunct="1">
              <a:spcBef>
                <a:spcPct val="0"/>
              </a:spcBef>
              <a:buFontTx/>
              <a:buNone/>
            </a:pPr>
            <a:r>
              <a:rPr lang="en-US" altLang="en-US" sz="1800" dirty="0"/>
              <a:t>@prefix  owl:   &lt;http://www.w3.org/2002/07/owl#&gt; .</a:t>
            </a:r>
          </a:p>
          <a:p>
            <a:pPr eaLnBrk="1" hangingPunct="1">
              <a:spcBef>
                <a:spcPct val="0"/>
              </a:spcBef>
              <a:buFontTx/>
              <a:buNone/>
            </a:pPr>
            <a:r>
              <a:rPr lang="en-US" altLang="en-US" sz="1800" dirty="0"/>
              <a:t>@prefix  </a:t>
            </a:r>
            <a:r>
              <a:rPr lang="en-US" altLang="en-US" sz="1800" dirty="0" err="1"/>
              <a:t>xsd</a:t>
            </a:r>
            <a:r>
              <a:rPr lang="en-US" altLang="en-US" sz="1800" dirty="0"/>
              <a:t>:   &lt;http://www.w3.org/2001/XMLSchema#&gt; .</a:t>
            </a:r>
          </a:p>
          <a:p>
            <a:pPr eaLnBrk="1" hangingPunct="1">
              <a:spcBef>
                <a:spcPct val="0"/>
              </a:spcBef>
              <a:buFontTx/>
              <a:buNone/>
            </a:pPr>
            <a:r>
              <a:rPr lang="en-US" altLang="en-US" sz="1800" dirty="0"/>
              <a:t>@prefix  : &lt;http://ai.it.jyu.fi/vagan/LifeInFinland.owl#&gt; .</a:t>
            </a:r>
          </a:p>
          <a:p>
            <a:pPr eaLnBrk="1" hangingPunct="1">
              <a:spcBef>
                <a:spcPct val="0"/>
              </a:spcBef>
              <a:buFontTx/>
              <a:buNone/>
            </a:pPr>
            <a:endParaRPr lang="en-US" altLang="en-US" sz="1800" dirty="0"/>
          </a:p>
          <a:p>
            <a:pPr eaLnBrk="1" hangingPunct="1">
              <a:spcBef>
                <a:spcPct val="0"/>
              </a:spcBef>
              <a:buFontTx/>
              <a:buNone/>
            </a:pPr>
            <a:endParaRPr lang="en-US" altLang="en-US" sz="1800" dirty="0"/>
          </a:p>
          <a:p>
            <a:pPr eaLnBrk="1" hangingPunct="1">
              <a:spcBef>
                <a:spcPct val="0"/>
              </a:spcBef>
              <a:buFontTx/>
              <a:buNone/>
            </a:pPr>
            <a:r>
              <a:rPr lang="en-US" altLang="en-US" sz="1800" dirty="0"/>
              <a:t>:</a:t>
            </a:r>
            <a:r>
              <a:rPr lang="en-US" altLang="en-US" sz="1800" dirty="0" err="1"/>
              <a:t>RedWine</a:t>
            </a:r>
            <a:r>
              <a:rPr lang="en-US" altLang="en-US" sz="1800" dirty="0"/>
              <a:t>    a    </a:t>
            </a:r>
            <a:r>
              <a:rPr lang="en-US" altLang="en-US" sz="1800" dirty="0" err="1"/>
              <a:t>owl:Class</a:t>
            </a:r>
            <a:r>
              <a:rPr lang="en-US" altLang="en-US" sz="1800" dirty="0"/>
              <a:t> ;</a:t>
            </a:r>
          </a:p>
          <a:p>
            <a:pPr eaLnBrk="1" hangingPunct="1">
              <a:spcBef>
                <a:spcPct val="0"/>
              </a:spcBef>
              <a:buFontTx/>
              <a:buNone/>
            </a:pPr>
            <a:r>
              <a:rPr lang="en-US" altLang="en-US" sz="1800" dirty="0"/>
              <a:t>              </a:t>
            </a:r>
            <a:r>
              <a:rPr lang="en-US" altLang="en-US" sz="1800" dirty="0" err="1"/>
              <a:t>rdfs:subClassOf</a:t>
            </a:r>
            <a:endParaRPr lang="en-US" altLang="en-US" sz="1800" dirty="0"/>
          </a:p>
          <a:p>
            <a:pPr eaLnBrk="1" hangingPunct="1">
              <a:spcBef>
                <a:spcPct val="0"/>
              </a:spcBef>
              <a:buFontTx/>
              <a:buNone/>
            </a:pPr>
            <a:r>
              <a:rPr lang="en-US" altLang="en-US" sz="1800" dirty="0"/>
              <a:t>                          </a:t>
            </a:r>
          </a:p>
          <a:p>
            <a:pPr eaLnBrk="1" hangingPunct="1">
              <a:spcBef>
                <a:spcPct val="0"/>
              </a:spcBef>
              <a:buFontTx/>
              <a:buNone/>
            </a:pPr>
            <a:r>
              <a:rPr lang="en-US" altLang="en-US" sz="1800" dirty="0"/>
              <a:t>                           [          a                              </a:t>
            </a:r>
            <a:r>
              <a:rPr lang="en-US" altLang="en-US" sz="1800" dirty="0" err="1"/>
              <a:t>owl:Restriction</a:t>
            </a:r>
            <a:r>
              <a:rPr lang="en-US" altLang="en-US" sz="1800" dirty="0"/>
              <a:t> ;</a:t>
            </a:r>
          </a:p>
          <a:p>
            <a:pPr eaLnBrk="1" hangingPunct="1">
              <a:spcBef>
                <a:spcPct val="0"/>
              </a:spcBef>
              <a:buFontTx/>
              <a:buNone/>
            </a:pPr>
            <a:r>
              <a:rPr lang="en-US" altLang="en-US" sz="1800" dirty="0"/>
              <a:t>                                      </a:t>
            </a:r>
            <a:r>
              <a:rPr lang="en-US" altLang="en-US" sz="1800" dirty="0" err="1"/>
              <a:t>owl:onProperty</a:t>
            </a:r>
            <a:r>
              <a:rPr lang="en-US" altLang="en-US" sz="1800" dirty="0"/>
              <a:t>             :</a:t>
            </a:r>
            <a:r>
              <a:rPr lang="en-US" altLang="en-US" sz="1800" dirty="0" err="1"/>
              <a:t>hasColor</a:t>
            </a:r>
            <a:r>
              <a:rPr lang="en-US" altLang="en-US" sz="1800" dirty="0"/>
              <a:t> ;</a:t>
            </a:r>
          </a:p>
          <a:p>
            <a:pPr eaLnBrk="1" hangingPunct="1">
              <a:spcBef>
                <a:spcPct val="0"/>
              </a:spcBef>
              <a:buFontTx/>
              <a:buNone/>
            </a:pPr>
            <a:r>
              <a:rPr lang="en-US" altLang="en-US" sz="1800" dirty="0"/>
              <a:t>                                      </a:t>
            </a:r>
            <a:r>
              <a:rPr lang="en-US" altLang="en-US" sz="1800" dirty="0" err="1"/>
              <a:t>owl:hasValue</a:t>
            </a:r>
            <a:r>
              <a:rPr lang="en-US" altLang="en-US" sz="1800" dirty="0"/>
              <a:t>          "red"^^</a:t>
            </a:r>
            <a:r>
              <a:rPr lang="en-US" altLang="en-US" sz="1800" dirty="0" err="1"/>
              <a:t>xsd:string</a:t>
            </a:r>
            <a:endParaRPr lang="en-US" altLang="en-US" sz="1800" dirty="0"/>
          </a:p>
          <a:p>
            <a:pPr eaLnBrk="1" hangingPunct="1">
              <a:spcBef>
                <a:spcPct val="0"/>
              </a:spcBef>
              <a:buFontTx/>
              <a:buNone/>
            </a:pPr>
            <a:r>
              <a:rPr lang="en-US" altLang="en-US" sz="1800" dirty="0"/>
              <a:t>                           ]  .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extBox 1"/>
          <p:cNvSpPr txBox="1">
            <a:spLocks noChangeArrowheads="1"/>
          </p:cNvSpPr>
          <p:nvPr/>
        </p:nvSpPr>
        <p:spPr bwMode="auto">
          <a:xfrm>
            <a:off x="160340" y="2210752"/>
            <a:ext cx="244792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a:t>Class i:</a:t>
            </a:r>
          </a:p>
          <a:p>
            <a:pPr eaLnBrk="1" hangingPunct="1">
              <a:spcBef>
                <a:spcPct val="0"/>
              </a:spcBef>
              <a:buFontTx/>
              <a:buNone/>
            </a:pPr>
            <a:r>
              <a:rPr lang="en-US" altLang="en-US" sz="1400"/>
              <a:t>Round-Shaped_2D_Object</a:t>
            </a:r>
          </a:p>
        </p:txBody>
      </p:sp>
      <p:sp>
        <p:nvSpPr>
          <p:cNvPr id="241667" name="TextBox 2"/>
          <p:cNvSpPr txBox="1">
            <a:spLocks noChangeArrowheads="1"/>
          </p:cNvSpPr>
          <p:nvPr/>
        </p:nvSpPr>
        <p:spPr bwMode="auto">
          <a:xfrm>
            <a:off x="6200812" y="2112327"/>
            <a:ext cx="244951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a:t>Class j:</a:t>
            </a:r>
          </a:p>
          <a:p>
            <a:pPr eaLnBrk="1" hangingPunct="1">
              <a:spcBef>
                <a:spcPct val="0"/>
              </a:spcBef>
              <a:buFontTx/>
              <a:buNone/>
            </a:pPr>
            <a:r>
              <a:rPr lang="en-US" altLang="en-US" sz="1400"/>
              <a:t>Green_Object</a:t>
            </a:r>
          </a:p>
        </p:txBody>
      </p:sp>
      <p:sp>
        <p:nvSpPr>
          <p:cNvPr id="241668" name="Oval 3"/>
          <p:cNvSpPr>
            <a:spLocks noChangeArrowheads="1"/>
          </p:cNvSpPr>
          <p:nvPr/>
        </p:nvSpPr>
        <p:spPr bwMode="auto">
          <a:xfrm>
            <a:off x="1384302" y="1265946"/>
            <a:ext cx="1097280" cy="1097280"/>
          </a:xfrm>
          <a:prstGeom prst="ellipse">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pic>
        <p:nvPicPr>
          <p:cNvPr id="2416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87" y="740727"/>
            <a:ext cx="1374775" cy="1312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1670" name="Rectangle 4"/>
          <p:cNvSpPr>
            <a:spLocks noChangeArrowheads="1"/>
          </p:cNvSpPr>
          <p:nvPr/>
        </p:nvSpPr>
        <p:spPr bwMode="auto">
          <a:xfrm>
            <a:off x="1287463" y="38174"/>
            <a:ext cx="77724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US" altLang="en-US" sz="4400">
                <a:solidFill>
                  <a:schemeClr val="tx2"/>
                </a:solidFill>
              </a:rPr>
              <a:t>Multiple Inheritance illustrated</a:t>
            </a:r>
          </a:p>
        </p:txBody>
      </p:sp>
      <p:sp>
        <p:nvSpPr>
          <p:cNvPr id="241671" name="TextBox 6"/>
          <p:cNvSpPr txBox="1">
            <a:spLocks noChangeArrowheads="1"/>
          </p:cNvSpPr>
          <p:nvPr/>
        </p:nvSpPr>
        <p:spPr bwMode="auto">
          <a:xfrm>
            <a:off x="3783013" y="3593464"/>
            <a:ext cx="31432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a:t>Class k:</a:t>
            </a:r>
          </a:p>
          <a:p>
            <a:pPr eaLnBrk="1" hangingPunct="1">
              <a:spcBef>
                <a:spcPct val="0"/>
              </a:spcBef>
              <a:buFontTx/>
              <a:buNone/>
            </a:pPr>
            <a:r>
              <a:rPr lang="en-US" altLang="en-US" sz="1400"/>
              <a:t>Green_Round-Shaped_2D_Object</a:t>
            </a:r>
          </a:p>
        </p:txBody>
      </p:sp>
      <p:cxnSp>
        <p:nvCxnSpPr>
          <p:cNvPr id="241672" name="Straight Arrow Connector 7"/>
          <p:cNvCxnSpPr>
            <a:cxnSpLocks noChangeShapeType="1"/>
          </p:cNvCxnSpPr>
          <p:nvPr/>
        </p:nvCxnSpPr>
        <p:spPr bwMode="auto">
          <a:xfrm flipH="1" flipV="1">
            <a:off x="2378077" y="2363226"/>
            <a:ext cx="1404938" cy="1347787"/>
          </a:xfrm>
          <a:prstGeom prst="straightConnector1">
            <a:avLst/>
          </a:prstGeom>
          <a:noFill/>
          <a:ln w="25400" algn="ctr">
            <a:solidFill>
              <a:srgbClr val="0000FF"/>
            </a:solidFill>
            <a:round/>
            <a:headEnd/>
            <a:tailEnd type="stealth" w="med" len="lg"/>
          </a:ln>
          <a:extLst>
            <a:ext uri="{909E8E84-426E-40DD-AFC4-6F175D3DCCD1}">
              <a14:hiddenFill xmlns:a14="http://schemas.microsoft.com/office/drawing/2010/main">
                <a:noFill/>
              </a14:hiddenFill>
            </a:ext>
          </a:extLst>
        </p:spPr>
      </p:cxnSp>
      <p:cxnSp>
        <p:nvCxnSpPr>
          <p:cNvPr id="241673" name="Straight Arrow Connector 12"/>
          <p:cNvCxnSpPr>
            <a:cxnSpLocks noChangeShapeType="1"/>
          </p:cNvCxnSpPr>
          <p:nvPr/>
        </p:nvCxnSpPr>
        <p:spPr bwMode="auto">
          <a:xfrm flipV="1">
            <a:off x="4932365" y="2728277"/>
            <a:ext cx="1152525" cy="927100"/>
          </a:xfrm>
          <a:prstGeom prst="straightConnector1">
            <a:avLst/>
          </a:prstGeom>
          <a:noFill/>
          <a:ln w="25400" algn="ctr">
            <a:solidFill>
              <a:srgbClr val="0000FF"/>
            </a:solidFill>
            <a:round/>
            <a:headEnd/>
            <a:tailEnd type="stealth" w="med" len="lg"/>
          </a:ln>
          <a:extLst>
            <a:ext uri="{909E8E84-426E-40DD-AFC4-6F175D3DCCD1}">
              <a14:hiddenFill xmlns:a14="http://schemas.microsoft.com/office/drawing/2010/main">
                <a:noFill/>
              </a14:hiddenFill>
            </a:ext>
          </a:extLst>
        </p:spPr>
      </p:cxnSp>
      <p:sp>
        <p:nvSpPr>
          <p:cNvPr id="241674" name="TextBox 15"/>
          <p:cNvSpPr txBox="1">
            <a:spLocks noChangeArrowheads="1"/>
          </p:cNvSpPr>
          <p:nvPr/>
        </p:nvSpPr>
        <p:spPr bwMode="auto">
          <a:xfrm>
            <a:off x="2933700" y="2707713"/>
            <a:ext cx="1485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00FF"/>
                </a:solidFill>
              </a:rPr>
              <a:t>rdfs:subClassOf</a:t>
            </a:r>
          </a:p>
        </p:txBody>
      </p:sp>
      <p:sp>
        <p:nvSpPr>
          <p:cNvPr id="241675" name="TextBox 16"/>
          <p:cNvSpPr txBox="1">
            <a:spLocks noChangeArrowheads="1"/>
          </p:cNvSpPr>
          <p:nvPr/>
        </p:nvSpPr>
        <p:spPr bwMode="auto">
          <a:xfrm>
            <a:off x="5508625" y="3134677"/>
            <a:ext cx="1485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00FF"/>
                </a:solidFill>
              </a:rPr>
              <a:t>rdfs:subClassOf</a:t>
            </a:r>
          </a:p>
        </p:txBody>
      </p:sp>
      <p:sp>
        <p:nvSpPr>
          <p:cNvPr id="241676" name="Oval 17"/>
          <p:cNvSpPr>
            <a:spLocks noChangeArrowheads="1"/>
          </p:cNvSpPr>
          <p:nvPr/>
        </p:nvSpPr>
        <p:spPr bwMode="auto">
          <a:xfrm>
            <a:off x="3923928" y="4233153"/>
            <a:ext cx="1280160" cy="1280160"/>
          </a:xfrm>
          <a:prstGeom prst="ellipse">
            <a:avLst/>
          </a:prstGeom>
          <a:solidFill>
            <a:srgbClr val="00B050"/>
          </a:solidFill>
          <a:ln>
            <a:noFill/>
          </a:ln>
          <a:extLst>
            <a:ext uri="{91240B29-F687-4F45-9708-019B960494DF}">
              <a14:hiddenLine xmlns:a14="http://schemas.microsoft.com/office/drawing/2010/main" w="38100" algn="ctr">
                <a:solidFill>
                  <a:srgbClr val="000000"/>
                </a:solidFill>
                <a:round/>
                <a:headEnd/>
                <a:tailEnd/>
              </a14:hiddenLine>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41677" name="Rectangle 14"/>
          <p:cNvSpPr>
            <a:spLocks noChangeArrowheads="1"/>
          </p:cNvSpPr>
          <p:nvPr/>
        </p:nvSpPr>
        <p:spPr bwMode="auto">
          <a:xfrm>
            <a:off x="359452" y="5429924"/>
            <a:ext cx="81083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t>Other way to define:</a:t>
            </a:r>
          </a:p>
          <a:p>
            <a:pPr eaLnBrk="1" hangingPunct="1">
              <a:spcBef>
                <a:spcPct val="0"/>
              </a:spcBef>
              <a:buFontTx/>
              <a:buNone/>
            </a:pPr>
            <a:r>
              <a:rPr lang="en-US" altLang="en-US" sz="1600" dirty="0">
                <a:solidFill>
                  <a:srgbClr val="0000FF"/>
                </a:solidFill>
              </a:rPr>
              <a:t>Green_Round-Shaped_2D_Object</a:t>
            </a:r>
            <a:r>
              <a:rPr lang="es-ES_tradnl" altLang="en-US" sz="1600" dirty="0">
                <a:solidFill>
                  <a:srgbClr val="0000FF"/>
                </a:solidFill>
                <a:cs typeface="Arial" pitchFamily="34" charset="0"/>
              </a:rPr>
              <a:t>   </a:t>
            </a:r>
            <a:r>
              <a:rPr lang="en-US" altLang="en-US" sz="1600" dirty="0">
                <a:solidFill>
                  <a:srgbClr val="0000FF"/>
                </a:solidFill>
                <a:sym typeface="Symbol" pitchFamily="18" charset="2"/>
              </a:rPr>
              <a:t>≡</a:t>
            </a:r>
            <a:r>
              <a:rPr lang="es-ES_tradnl" altLang="en-US" sz="1600" dirty="0">
                <a:solidFill>
                  <a:srgbClr val="0000FF"/>
                </a:solidFill>
                <a:cs typeface="Arial" pitchFamily="34" charset="0"/>
              </a:rPr>
              <a:t>     </a:t>
            </a:r>
            <a:r>
              <a:rPr lang="en-US" altLang="en-US" sz="1600" dirty="0">
                <a:solidFill>
                  <a:srgbClr val="0000FF"/>
                </a:solidFill>
              </a:rPr>
              <a:t>Round-Shaped_2D_Object </a:t>
            </a:r>
            <a:r>
              <a:rPr lang="es-ES_tradnl" altLang="en-US" sz="1600" dirty="0">
                <a:solidFill>
                  <a:srgbClr val="0000FF"/>
                </a:solidFill>
                <a:cs typeface="Arial" pitchFamily="34" charset="0"/>
              </a:rPr>
              <a:t> </a:t>
            </a:r>
            <a:r>
              <a:rPr lang="ru-RU" altLang="en-US" sz="2400" dirty="0">
                <a:solidFill>
                  <a:srgbClr val="0000FF"/>
                </a:solidFill>
                <a:latin typeface="Arial Unicode MS" pitchFamily="34" charset="-128"/>
                <a:ea typeface="Arial Unicode MS" pitchFamily="34" charset="-128"/>
                <a:cs typeface="Arial Unicode MS" pitchFamily="34" charset="-128"/>
              </a:rPr>
              <a:t>⊓</a:t>
            </a:r>
            <a:r>
              <a:rPr lang="es-ES_tradnl" altLang="en-US" sz="1600" dirty="0">
                <a:solidFill>
                  <a:srgbClr val="0000FF"/>
                </a:solidFill>
                <a:cs typeface="Arial" pitchFamily="34" charset="0"/>
              </a:rPr>
              <a:t>   </a:t>
            </a:r>
            <a:r>
              <a:rPr lang="en-US" altLang="en-US" sz="1600" dirty="0" err="1">
                <a:solidFill>
                  <a:srgbClr val="0000FF"/>
                </a:solidFill>
              </a:rPr>
              <a:t>Green_Object</a:t>
            </a:r>
            <a:endParaRPr lang="en-US" altLang="en-US" sz="1600" dirty="0">
              <a:solidFill>
                <a:srgbClr val="0000FF"/>
              </a:solidFill>
              <a:cs typeface="Times New Roman" pitchFamily="18" charset="0"/>
              <a:sym typeface="Symbol" pitchFamily="18" charset="2"/>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extBox 1"/>
          <p:cNvSpPr txBox="1">
            <a:spLocks noChangeArrowheads="1"/>
          </p:cNvSpPr>
          <p:nvPr/>
        </p:nvSpPr>
        <p:spPr bwMode="auto">
          <a:xfrm>
            <a:off x="4211638" y="106437"/>
            <a:ext cx="49323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dirty="0">
                <a:hlinkClick r:id="rId2"/>
              </a:rPr>
              <a:t>http://rhizomik.net/html/redefer/rdf2html-form/</a:t>
            </a:r>
            <a:endParaRPr lang="en-US" altLang="en-US" sz="1800" dirty="0"/>
          </a:p>
        </p:txBody>
      </p:sp>
      <p:sp>
        <p:nvSpPr>
          <p:cNvPr id="244739" name="TextBox 3"/>
          <p:cNvSpPr txBox="1">
            <a:spLocks noChangeArrowheads="1"/>
          </p:cNvSpPr>
          <p:nvPr/>
        </p:nvSpPr>
        <p:spPr bwMode="auto">
          <a:xfrm>
            <a:off x="1346200" y="-93663"/>
            <a:ext cx="3009900" cy="70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4000" b="1"/>
              <a:t>RDF2HTML</a:t>
            </a:r>
          </a:p>
        </p:txBody>
      </p:sp>
      <p:pic>
        <p:nvPicPr>
          <p:cNvPr id="2447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12" y="908124"/>
            <a:ext cx="3673475" cy="2449513"/>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47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7013" y="1593850"/>
            <a:ext cx="5110162" cy="424656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474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38" y="3765550"/>
            <a:ext cx="5207000" cy="62388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474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063" y="4581525"/>
            <a:ext cx="4154487" cy="218598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44744" name="Down Arrow 1"/>
          <p:cNvSpPr>
            <a:spLocks noChangeArrowheads="1"/>
          </p:cNvSpPr>
          <p:nvPr/>
        </p:nvSpPr>
        <p:spPr bwMode="auto">
          <a:xfrm rot="-3593718">
            <a:off x="3898143" y="2135981"/>
            <a:ext cx="276225" cy="338214"/>
          </a:xfrm>
          <a:prstGeom prst="downArrow">
            <a:avLst>
              <a:gd name="adj1" fmla="val 50000"/>
              <a:gd name="adj2" fmla="val 73867"/>
            </a:avLst>
          </a:prstGeom>
          <a:solidFill>
            <a:srgbClr val="0000FF"/>
          </a:solidFill>
          <a:ln w="127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44745" name="Down Arrow 1"/>
          <p:cNvSpPr>
            <a:spLocks noChangeArrowheads="1"/>
          </p:cNvSpPr>
          <p:nvPr/>
        </p:nvSpPr>
        <p:spPr bwMode="auto">
          <a:xfrm rot="2853321">
            <a:off x="3433006" y="4412456"/>
            <a:ext cx="276225" cy="338214"/>
          </a:xfrm>
          <a:prstGeom prst="downArrow">
            <a:avLst>
              <a:gd name="adj1" fmla="val 50000"/>
              <a:gd name="adj2" fmla="val 73867"/>
            </a:avLst>
          </a:prstGeom>
          <a:solidFill>
            <a:srgbClr val="0000FF"/>
          </a:solidFill>
          <a:ln w="12700" algn="ctr">
            <a:solidFill>
              <a:schemeClr val="tx1"/>
            </a:solidFill>
            <a:round/>
            <a:headEnd/>
            <a:tailEnd/>
          </a:ln>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244746" name="TextBox 4"/>
          <p:cNvSpPr txBox="1">
            <a:spLocks noChangeArrowheads="1"/>
          </p:cNvSpPr>
          <p:nvPr/>
        </p:nvSpPr>
        <p:spPr bwMode="auto">
          <a:xfrm>
            <a:off x="1595439" y="587449"/>
            <a:ext cx="4824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dirty="0">
                <a:hlinkClick r:id="rId7"/>
              </a:rPr>
              <a:t>http://ai.it.jyu.fi/vagan/ontologies/2014/demo-record.owl</a:t>
            </a:r>
            <a:r>
              <a:rPr lang="en-US" altLang="en-US" sz="1200" dirty="0"/>
              <a:t> </a:t>
            </a:r>
          </a:p>
        </p:txBody>
      </p:sp>
      <p:sp>
        <p:nvSpPr>
          <p:cNvPr id="244747" name="TextBox 11"/>
          <p:cNvSpPr txBox="1">
            <a:spLocks noChangeArrowheads="1"/>
          </p:cNvSpPr>
          <p:nvPr/>
        </p:nvSpPr>
        <p:spPr bwMode="auto">
          <a:xfrm>
            <a:off x="4211638" y="1187450"/>
            <a:ext cx="4932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hlinkClick r:id="rId2"/>
              </a:rPr>
              <a:t>http://rhizomik.net/html/redefer/rdf2html-form/</a:t>
            </a:r>
            <a:endParaRPr lang="en-US" altLang="en-US" sz="1800"/>
          </a:p>
        </p:txBody>
      </p:sp>
      <p:sp>
        <p:nvSpPr>
          <p:cNvPr id="6" name="TextBox 5"/>
          <p:cNvSpPr txBox="1"/>
          <p:nvPr/>
        </p:nvSpPr>
        <p:spPr>
          <a:xfrm>
            <a:off x="4735513" y="6261100"/>
            <a:ext cx="4373562" cy="522288"/>
          </a:xfrm>
          <a:prstGeom prst="rect">
            <a:avLst/>
          </a:prstGeom>
          <a:solidFill>
            <a:schemeClr val="bg1">
              <a:lumMod val="85000"/>
            </a:schemeClr>
          </a:solidFill>
          <a:ln w="19050">
            <a:solidFill>
              <a:schemeClr val="tx1"/>
            </a:solidFill>
          </a:ln>
        </p:spPr>
        <p:txBody>
          <a:bodyPr>
            <a:spAutoFit/>
          </a:bodyPr>
          <a:lstStyle/>
          <a:p>
            <a:pPr>
              <a:defRPr/>
            </a:pPr>
            <a:r>
              <a:rPr lang="en-US" dirty="0"/>
              <a:t>Check also the Online SPARQL Query Demonstrator on top of some ontology:       </a:t>
            </a:r>
            <a:r>
              <a:rPr lang="en-US" dirty="0">
                <a:hlinkClick r:id="rId8"/>
              </a:rPr>
              <a:t>http://librdf.org/query</a:t>
            </a:r>
            <a:endParaRPr lang="en-US" dirty="0"/>
          </a:p>
        </p:txBody>
      </p:sp>
      <p:sp>
        <p:nvSpPr>
          <p:cNvPr id="2" name="Rectangle 1"/>
          <p:cNvSpPr/>
          <p:nvPr/>
        </p:nvSpPr>
        <p:spPr>
          <a:xfrm>
            <a:off x="4640841" y="5876925"/>
            <a:ext cx="3926075" cy="307777"/>
          </a:xfrm>
          <a:prstGeom prst="rect">
            <a:avLst/>
          </a:prstGeom>
        </p:spPr>
        <p:txBody>
          <a:bodyPr wrap="none">
            <a:spAutoFit/>
          </a:bodyPr>
          <a:lstStyle/>
          <a:p>
            <a:r>
              <a:rPr lang="en-US" altLang="en-US" dirty="0">
                <a:solidFill>
                  <a:srgbClr val="000000"/>
                </a:solidFill>
                <a:hlinkClick r:id="rId9"/>
              </a:rPr>
              <a:t>http://ai.it.jyu.fi/vagan/ontologies/2016/Cars.owl</a:t>
            </a: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TextBox 4"/>
          <p:cNvSpPr txBox="1">
            <a:spLocks noChangeArrowheads="1"/>
          </p:cNvSpPr>
          <p:nvPr/>
        </p:nvSpPr>
        <p:spPr bwMode="auto">
          <a:xfrm>
            <a:off x="82550" y="876362"/>
            <a:ext cx="90201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000000"/>
                </a:solidFill>
              </a:rPr>
              <a:t>SPARQL </a:t>
            </a:r>
            <a:r>
              <a:rPr lang="en-US" altLang="en-US" sz="1800" dirty="0">
                <a:solidFill>
                  <a:srgbClr val="000000"/>
                </a:solidFill>
              </a:rPr>
              <a:t>is an RDF query language (semantic query language) for databases, able to retrieve and manipulate data stored in Resource Description Framework (RDF) format. It was made a standard by the </a:t>
            </a:r>
            <a:r>
              <a:rPr lang="en-US" altLang="en-US" sz="1800" i="1" dirty="0">
                <a:solidFill>
                  <a:srgbClr val="000000"/>
                </a:solidFill>
              </a:rPr>
              <a:t>RDF Data Access Working Group</a:t>
            </a:r>
            <a:r>
              <a:rPr lang="en-US" altLang="en-US" sz="1800" dirty="0">
                <a:solidFill>
                  <a:srgbClr val="000000"/>
                </a:solidFill>
              </a:rPr>
              <a:t> (DAWG) of the World Wide Web Consortium, and is recognized as one of the key technologies of the Semantic Web. On 15 January 2008, SPARQL 1.0 became an official W3C Recommendation,</a:t>
            </a:r>
            <a:r>
              <a:rPr lang="en-US" altLang="en-US" sz="1800" baseline="30000" dirty="0">
                <a:solidFill>
                  <a:srgbClr val="000000"/>
                </a:solidFill>
              </a:rPr>
              <a:t> </a:t>
            </a:r>
            <a:r>
              <a:rPr lang="en-US" altLang="en-US" sz="1800" dirty="0">
                <a:solidFill>
                  <a:srgbClr val="000000"/>
                </a:solidFill>
              </a:rPr>
              <a:t>and SPARQL 1.1 in March, 2013.</a:t>
            </a:r>
          </a:p>
          <a:p>
            <a:pPr eaLnBrk="1" hangingPunct="1">
              <a:spcBef>
                <a:spcPct val="0"/>
              </a:spcBef>
              <a:buFontTx/>
              <a:buNone/>
            </a:pPr>
            <a:r>
              <a:rPr lang="en-US" altLang="en-US" sz="1800" dirty="0">
                <a:solidFill>
                  <a:srgbClr val="000000"/>
                </a:solidFill>
              </a:rPr>
              <a:t>There exist tools that allow one to connect and semi-automatically construct a SPARQL query for a SPARQL endpoint, for example </a:t>
            </a:r>
            <a:r>
              <a:rPr lang="en-US" altLang="en-US" sz="1800" dirty="0" err="1">
                <a:solidFill>
                  <a:srgbClr val="000000"/>
                </a:solidFill>
              </a:rPr>
              <a:t>ViziQuer</a:t>
            </a:r>
            <a:r>
              <a:rPr lang="en-US" altLang="en-US" sz="1800" dirty="0">
                <a:solidFill>
                  <a:srgbClr val="000000"/>
                </a:solidFill>
              </a:rPr>
              <a:t> (</a:t>
            </a:r>
            <a:r>
              <a:rPr lang="en-US" altLang="en-US" sz="1800" dirty="0">
                <a:solidFill>
                  <a:srgbClr val="000000"/>
                </a:solidFill>
                <a:hlinkClick r:id="rId2"/>
              </a:rPr>
              <a:t>http://viziquer.lumii.lv/</a:t>
            </a:r>
            <a:r>
              <a:rPr lang="en-US" altLang="en-US" sz="1800" dirty="0">
                <a:solidFill>
                  <a:srgbClr val="000000"/>
                </a:solidFill>
              </a:rPr>
              <a:t> ). In addition, there exist tools that translate SPARQL queries to other query languages, for example to SQL and to XQuery.</a:t>
            </a:r>
          </a:p>
        </p:txBody>
      </p:sp>
      <p:pic>
        <p:nvPicPr>
          <p:cNvPr id="2457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1" y="3460750"/>
            <a:ext cx="9061450" cy="339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23529" y="116632"/>
            <a:ext cx="8137420"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Semantic Query Language (SPARQL):</a:t>
            </a:r>
          </a:p>
        </p:txBody>
      </p:sp>
      <p:sp>
        <p:nvSpPr>
          <p:cNvPr id="6" name="TextBox 5"/>
          <p:cNvSpPr txBox="1"/>
          <p:nvPr/>
        </p:nvSpPr>
        <p:spPr>
          <a:xfrm>
            <a:off x="4151315" y="4005263"/>
            <a:ext cx="4962525" cy="830262"/>
          </a:xfrm>
          <a:prstGeom prst="rect">
            <a:avLst/>
          </a:prstGeom>
          <a:solidFill>
            <a:schemeClr val="bg1">
              <a:lumMod val="85000"/>
            </a:schemeClr>
          </a:solidFill>
          <a:ln w="19050">
            <a:solidFill>
              <a:srgbClr val="FF0000"/>
            </a:solidFill>
          </a:ln>
        </p:spPr>
        <p:txBody>
          <a:bodyPr>
            <a:spAutoFit/>
          </a:bodyPr>
          <a:lstStyle/>
          <a:p>
            <a:pPr fontAlgn="auto">
              <a:spcBef>
                <a:spcPts val="0"/>
              </a:spcBef>
              <a:spcAft>
                <a:spcPts val="0"/>
              </a:spcAft>
              <a:defRPr/>
            </a:pPr>
            <a:r>
              <a:rPr lang="en-US" sz="2400" dirty="0">
                <a:solidFill>
                  <a:prstClr val="black"/>
                </a:solidFill>
                <a:latin typeface="Calibri"/>
              </a:rPr>
              <a:t>Link (Wikipedia): </a:t>
            </a:r>
            <a:r>
              <a:rPr lang="en-US" sz="2400" dirty="0">
                <a:solidFill>
                  <a:prstClr val="black"/>
                </a:solidFill>
                <a:latin typeface="Calibri"/>
                <a:hlinkClick r:id="rId4"/>
              </a:rPr>
              <a:t>https://en.wikipedia.org/wiki/SPARQL</a:t>
            </a:r>
            <a:r>
              <a:rPr lang="en-US" sz="2400" dirty="0">
                <a:solidFill>
                  <a:prstClr val="black"/>
                </a:solidFill>
                <a:latin typeface="Calibri"/>
              </a:rPr>
              <a:t>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403350" y="-30163"/>
            <a:ext cx="7283450" cy="633413"/>
          </a:xfrm>
          <a:prstGeom prst="rect">
            <a:avLst/>
          </a:prstGeom>
          <a:noFill/>
        </p:spPr>
        <p:txBody>
          <a:bodyPr lIns="92075" tIns="46038" rIns="92075" bIns="46038"/>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n-GB" altLang="en-US" sz="3200" kern="0" dirty="0"/>
              <a:t>Where to try your own SPARQL query?</a:t>
            </a:r>
          </a:p>
        </p:txBody>
      </p:sp>
      <p:grpSp>
        <p:nvGrpSpPr>
          <p:cNvPr id="246787" name="Group 7"/>
          <p:cNvGrpSpPr>
            <a:grpSpLocks/>
          </p:cNvGrpSpPr>
          <p:nvPr/>
        </p:nvGrpSpPr>
        <p:grpSpPr bwMode="auto">
          <a:xfrm>
            <a:off x="4941890" y="614363"/>
            <a:ext cx="4211637" cy="6178550"/>
            <a:chOff x="4941565" y="613581"/>
            <a:chExt cx="4211960" cy="6179430"/>
          </a:xfrm>
        </p:grpSpPr>
        <p:sp>
          <p:nvSpPr>
            <p:cNvPr id="246797" name="TextBox 4"/>
            <p:cNvSpPr txBox="1">
              <a:spLocks noChangeArrowheads="1"/>
            </p:cNvSpPr>
            <p:nvPr/>
          </p:nvSpPr>
          <p:spPr bwMode="auto">
            <a:xfrm>
              <a:off x="4941565" y="613581"/>
              <a:ext cx="4211960" cy="273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a:solidFill>
                    <a:srgbClr val="0000FF"/>
                  </a:solidFill>
                </a:rPr>
                <a:t>SPARQL</a:t>
              </a:r>
              <a:r>
                <a:rPr lang="en-US" altLang="en-US" sz="1600"/>
                <a:t>  is an RDF query language (i.e., a semantic query language) for databases, able to retrieve and manipulate data stored in RDF format. </a:t>
              </a:r>
            </a:p>
            <a:p>
              <a:pPr eaLnBrk="1" hangingPunct="1">
                <a:spcBef>
                  <a:spcPct val="0"/>
                </a:spcBef>
                <a:buFontTx/>
                <a:buNone/>
              </a:pPr>
              <a:endParaRPr lang="en-US" altLang="en-US" sz="1200"/>
            </a:p>
            <a:p>
              <a:pPr eaLnBrk="1" hangingPunct="1">
                <a:spcBef>
                  <a:spcPct val="0"/>
                </a:spcBef>
                <a:buFontTx/>
                <a:buNone/>
              </a:pPr>
              <a:r>
                <a:rPr lang="en-US" altLang="en-US" sz="1200"/>
                <a:t>On 15 January 2008, SPARQL 1.0 became an official W3C Recommendation and SPARQL 1.1 in March, 2013</a:t>
              </a:r>
            </a:p>
            <a:p>
              <a:pPr eaLnBrk="1" hangingPunct="1">
                <a:spcBef>
                  <a:spcPct val="0"/>
                </a:spcBef>
                <a:buFontTx/>
                <a:buNone/>
              </a:pPr>
              <a:r>
                <a:rPr lang="en-US" altLang="en-US" sz="1200"/>
                <a:t>(</a:t>
              </a:r>
              <a:r>
                <a:rPr lang="en-US" altLang="en-US" sz="1200">
                  <a:hlinkClick r:id="rId2"/>
                </a:rPr>
                <a:t>http://www.w3.org/TR/sparql11-query/</a:t>
              </a:r>
              <a:r>
                <a:rPr lang="en-US" altLang="en-US" sz="1200"/>
                <a:t> )</a:t>
              </a:r>
            </a:p>
            <a:p>
              <a:pPr eaLnBrk="1" hangingPunct="1">
                <a:spcBef>
                  <a:spcPct val="0"/>
                </a:spcBef>
                <a:buFontTx/>
                <a:buNone/>
              </a:pPr>
              <a:endParaRPr lang="en-US" altLang="en-US" sz="1200"/>
            </a:p>
            <a:p>
              <a:pPr eaLnBrk="1" hangingPunct="1">
                <a:spcBef>
                  <a:spcPct val="0"/>
                </a:spcBef>
                <a:buFontTx/>
                <a:buNone/>
              </a:pPr>
              <a:r>
                <a:rPr lang="en-US" altLang="en-US" sz="1200"/>
                <a:t>The example below demonstrates a simple query that leverages the ontology definition "foaf", often called the "friend-of-a-friend" ontology. Specifically, the following query returns names and emails of every person in the dataset:</a:t>
              </a:r>
            </a:p>
          </p:txBody>
        </p:sp>
        <p:pic>
          <p:nvPicPr>
            <p:cNvPr id="2467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7533" y="4913030"/>
              <a:ext cx="4030621" cy="187998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679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5224" y="3352792"/>
              <a:ext cx="3919264" cy="146698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246788" name="Group 2"/>
          <p:cNvGrpSpPr>
            <a:grpSpLocks/>
          </p:cNvGrpSpPr>
          <p:nvPr/>
        </p:nvGrpSpPr>
        <p:grpSpPr bwMode="auto">
          <a:xfrm>
            <a:off x="19050" y="865188"/>
            <a:ext cx="4922838" cy="4171950"/>
            <a:chOff x="1625894" y="1116892"/>
            <a:chExt cx="5895977" cy="5487381"/>
          </a:xfrm>
        </p:grpSpPr>
        <p:pic>
          <p:nvPicPr>
            <p:cNvPr id="2467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2060848"/>
              <a:ext cx="5876925" cy="45434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467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3537" y="1639185"/>
              <a:ext cx="5876925" cy="4216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46796" name="Rectangle 1"/>
            <p:cNvSpPr>
              <a:spLocks noChangeArrowheads="1"/>
            </p:cNvSpPr>
            <p:nvPr/>
          </p:nvSpPr>
          <p:spPr bwMode="auto">
            <a:xfrm>
              <a:off x="1625894" y="1116892"/>
              <a:ext cx="5895977" cy="5262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hlinkClick r:id="rId7"/>
                </a:rPr>
                <a:t>http://sparql.org/sparql.html</a:t>
              </a:r>
              <a:r>
                <a:rPr lang="en-US" altLang="en-US" sz="2000" dirty="0"/>
                <a:t> </a:t>
              </a:r>
            </a:p>
          </p:txBody>
        </p:sp>
      </p:grpSp>
      <p:pic>
        <p:nvPicPr>
          <p:cNvPr id="246789"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0615" y="614437"/>
            <a:ext cx="2600325" cy="484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6790" name="Group 8"/>
          <p:cNvGrpSpPr>
            <a:grpSpLocks/>
          </p:cNvGrpSpPr>
          <p:nvPr/>
        </p:nvGrpSpPr>
        <p:grpSpPr bwMode="auto">
          <a:xfrm>
            <a:off x="1476376" y="4819724"/>
            <a:ext cx="3400425" cy="1992313"/>
            <a:chOff x="1476380" y="4819780"/>
            <a:chExt cx="3400560" cy="1991872"/>
          </a:xfrm>
        </p:grpSpPr>
        <p:pic>
          <p:nvPicPr>
            <p:cNvPr id="246792" name="Picture 7">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6380" y="4819780"/>
              <a:ext cx="3400560" cy="1991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6793"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9936" y="5176130"/>
              <a:ext cx="530399" cy="25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46791" name="TextBox 9"/>
          <p:cNvSpPr txBox="1">
            <a:spLocks noChangeArrowheads="1"/>
          </p:cNvSpPr>
          <p:nvPr/>
        </p:nvSpPr>
        <p:spPr bwMode="auto">
          <a:xfrm>
            <a:off x="274640" y="5800725"/>
            <a:ext cx="11525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ct val="0"/>
              </a:spcBef>
              <a:buFontTx/>
              <a:buNone/>
            </a:pPr>
            <a:r>
              <a:rPr lang="en-US" altLang="en-US" sz="1400"/>
              <a:t>SPARQL quick tutorial</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Box 1"/>
          <p:cNvSpPr txBox="1">
            <a:spLocks noChangeArrowheads="1"/>
          </p:cNvSpPr>
          <p:nvPr/>
        </p:nvSpPr>
        <p:spPr bwMode="auto">
          <a:xfrm>
            <a:off x="166690" y="2147962"/>
            <a:ext cx="8856662"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0000"/>
                </a:solidFill>
              </a:rPr>
              <a:t>“Select full names of all employees working for Nokia and provide information about period of their employment.”</a:t>
            </a:r>
          </a:p>
        </p:txBody>
      </p:sp>
      <p:sp>
        <p:nvSpPr>
          <p:cNvPr id="247811" name="TextBox 2"/>
          <p:cNvSpPr txBox="1">
            <a:spLocks noChangeArrowheads="1"/>
          </p:cNvSpPr>
          <p:nvPr/>
        </p:nvSpPr>
        <p:spPr bwMode="auto">
          <a:xfrm>
            <a:off x="485812" y="4254573"/>
            <a:ext cx="73453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hlinkClick r:id="rId2"/>
              </a:rPr>
              <a:t>http://ai.it.jyu.fi/vagan/ontologies/2016/Cars.owl</a:t>
            </a:r>
            <a:r>
              <a:rPr lang="en-US" altLang="en-US" sz="2400" dirty="0">
                <a:solidFill>
                  <a:srgbClr val="000000"/>
                </a:solidFill>
              </a:rPr>
              <a:t>  (version 7.10.2016) </a:t>
            </a:r>
          </a:p>
        </p:txBody>
      </p:sp>
      <p:sp>
        <p:nvSpPr>
          <p:cNvPr id="7" name="Rectangle 6"/>
          <p:cNvSpPr/>
          <p:nvPr/>
        </p:nvSpPr>
        <p:spPr>
          <a:xfrm>
            <a:off x="2025846" y="3292686"/>
            <a:ext cx="4753289"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Take data from:</a:t>
            </a:r>
          </a:p>
        </p:txBody>
      </p:sp>
      <p:sp>
        <p:nvSpPr>
          <p:cNvPr id="8" name="Rectangle 7"/>
          <p:cNvSpPr/>
          <p:nvPr/>
        </p:nvSpPr>
        <p:spPr>
          <a:xfrm>
            <a:off x="3138002" y="1060125"/>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9" name="Rectangle 8"/>
          <p:cNvSpPr/>
          <p:nvPr/>
        </p:nvSpPr>
        <p:spPr>
          <a:xfrm>
            <a:off x="784471" y="116632"/>
            <a:ext cx="7621766" cy="92333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54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Sparql  query Example</a:t>
            </a:r>
          </a:p>
        </p:txBody>
      </p:sp>
      <p:sp>
        <p:nvSpPr>
          <p:cNvPr id="247815" name="TextBox 9"/>
          <p:cNvSpPr txBox="1">
            <a:spLocks noChangeArrowheads="1"/>
          </p:cNvSpPr>
          <p:nvPr/>
        </p:nvSpPr>
        <p:spPr bwMode="auto">
          <a:xfrm>
            <a:off x="107504" y="6092899"/>
            <a:ext cx="89158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hlinkClick r:id="rId3"/>
              </a:rPr>
              <a:t>http://librdf.org/query</a:t>
            </a:r>
            <a:r>
              <a:rPr lang="en-US" altLang="en-US" sz="2000" dirty="0">
                <a:solidFill>
                  <a:srgbClr val="000000"/>
                </a:solidFill>
              </a:rPr>
              <a:t> ... or, if it does not work, try: </a:t>
            </a:r>
            <a:r>
              <a:rPr lang="en-US" altLang="en-US" sz="2000" dirty="0">
                <a:hlinkClick r:id="rId4"/>
              </a:rPr>
              <a:t>http://sparql.org/sparql.html</a:t>
            </a:r>
            <a:r>
              <a:rPr lang="en-US" altLang="en-US" sz="2000" dirty="0">
                <a:solidFill>
                  <a:srgbClr val="000000"/>
                </a:solidFill>
              </a:rPr>
              <a:t> </a:t>
            </a:r>
          </a:p>
        </p:txBody>
      </p:sp>
      <p:sp>
        <p:nvSpPr>
          <p:cNvPr id="11" name="Rectangle 10"/>
          <p:cNvSpPr/>
          <p:nvPr/>
        </p:nvSpPr>
        <p:spPr>
          <a:xfrm>
            <a:off x="706343" y="5025950"/>
            <a:ext cx="672408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Use SPARQL endpoint:</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Box 4"/>
          <p:cNvSpPr txBox="1">
            <a:spLocks noChangeArrowheads="1"/>
          </p:cNvSpPr>
          <p:nvPr/>
        </p:nvSpPr>
        <p:spPr bwMode="auto">
          <a:xfrm>
            <a:off x="169864" y="930275"/>
            <a:ext cx="88566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rdf</a:t>
            </a:r>
            <a:r>
              <a:rPr lang="en-US" altLang="en-US" sz="2400" dirty="0">
                <a:solidFill>
                  <a:srgbClr val="000000"/>
                </a:solidFill>
              </a:rPr>
              <a:t>: &lt;http://www.w3.org/1999/02/22-rdf-syntax-ns#&gt;</a:t>
            </a:r>
          </a:p>
          <a:p>
            <a:pPr eaLnBrk="1" hangingPunct="1">
              <a:spcBef>
                <a:spcPct val="0"/>
              </a:spcBef>
              <a:buFontTx/>
              <a:buNone/>
            </a:pPr>
            <a:r>
              <a:rPr lang="en-US" altLang="en-US" sz="2400" dirty="0">
                <a:solidFill>
                  <a:srgbClr val="000000"/>
                </a:solidFill>
              </a:rPr>
              <a:t>PREFIX onto: &lt;</a:t>
            </a:r>
            <a:r>
              <a:rPr lang="en-US" altLang="en-US" sz="2000" dirty="0">
                <a:solidFill>
                  <a:srgbClr val="000000"/>
                </a:solidFill>
                <a:hlinkClick r:id="rId2"/>
              </a:rPr>
              <a:t>http://ai.it.jyu.fi/vagan/ontologies/2016/Cars.owl#</a:t>
            </a:r>
            <a:r>
              <a:rPr lang="en-US" altLang="en-US" sz="2400" dirty="0">
                <a:solidFill>
                  <a:srgbClr val="000000"/>
                </a:solidFill>
              </a:rPr>
              <a:t>&gt;</a:t>
            </a:r>
          </a:p>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db</a:t>
            </a:r>
            <a:r>
              <a:rPr lang="en-US" altLang="en-US" sz="2400" dirty="0">
                <a:solidFill>
                  <a:srgbClr val="000000"/>
                </a:solidFill>
              </a:rPr>
              <a:t>: &lt;</a:t>
            </a:r>
            <a:r>
              <a:rPr lang="en-US" altLang="en-US" sz="2400" dirty="0">
                <a:solidFill>
                  <a:srgbClr val="000000"/>
                </a:solidFill>
                <a:hlinkClick r:id="rId3"/>
              </a:rPr>
              <a:t>http://dbpedia.org/page/</a:t>
            </a:r>
            <a:r>
              <a:rPr lang="en-US" altLang="en-US" sz="2400" dirty="0">
                <a:solidFill>
                  <a:srgbClr val="000000"/>
                </a:solidFill>
              </a:rPr>
              <a:t>&gt; </a:t>
            </a:r>
          </a:p>
          <a:p>
            <a:pPr eaLnBrk="1" hangingPunct="1">
              <a:spcBef>
                <a:spcPct val="0"/>
              </a:spcBef>
              <a:buFontTx/>
              <a:buNone/>
            </a:pPr>
            <a:r>
              <a:rPr lang="en-US" altLang="en-US" sz="2400" dirty="0">
                <a:solidFill>
                  <a:srgbClr val="000000"/>
                </a:solidFill>
              </a:rPr>
              <a:t>SELECT DISTINCT ?name ?familyname  ?begins  ?ends</a:t>
            </a:r>
          </a:p>
          <a:p>
            <a:pPr eaLnBrk="1" hangingPunct="1">
              <a:spcBef>
                <a:spcPct val="0"/>
              </a:spcBef>
              <a:buFontTx/>
              <a:buNone/>
            </a:pPr>
            <a:r>
              <a:rPr lang="en-US" altLang="en-US" sz="2400" dirty="0">
                <a:solidFill>
                  <a:srgbClr val="000000"/>
                </a:solidFill>
              </a:rPr>
              <a:t>WHERE {</a:t>
            </a:r>
          </a:p>
          <a:p>
            <a:pPr eaLnBrk="1" hangingPunct="1">
              <a:spcBef>
                <a:spcPct val="0"/>
              </a:spcBef>
              <a:buFontTx/>
              <a:buNone/>
            </a:pPr>
            <a:r>
              <a:rPr lang="en-US" altLang="en-US" sz="2400" dirty="0">
                <a:solidFill>
                  <a:srgbClr val="000000"/>
                </a:solidFill>
              </a:rPr>
              <a:t>  ?x rdf:type </a:t>
            </a:r>
            <a:r>
              <a:rPr lang="en-US" altLang="en-US" sz="2400" dirty="0" err="1">
                <a:solidFill>
                  <a:srgbClr val="000000"/>
                </a:solidFill>
              </a:rPr>
              <a:t>onto:Employee</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onto:hasFirstName</a:t>
            </a:r>
            <a:r>
              <a:rPr lang="en-US" altLang="en-US" sz="2400" dirty="0">
                <a:solidFill>
                  <a:srgbClr val="000000"/>
                </a:solidFill>
              </a:rPr>
              <a:t> ?name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onto:hasFamilyName</a:t>
            </a:r>
            <a:r>
              <a:rPr lang="en-US" altLang="en-US" sz="2400" dirty="0">
                <a:solidFill>
                  <a:srgbClr val="000000"/>
                </a:solidFill>
              </a:rPr>
              <a:t> ?familyname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onto:hasJobRecord</a:t>
            </a:r>
            <a:r>
              <a:rPr lang="en-US" altLang="en-US" sz="2400" dirty="0">
                <a:solidFill>
                  <a:srgbClr val="000000"/>
                </a:solidFill>
              </a:rPr>
              <a:t> ?record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onto:hasReferenceToEmployer</a:t>
            </a:r>
            <a:r>
              <a:rPr lang="en-US" altLang="en-US" sz="2400" dirty="0">
                <a:solidFill>
                  <a:srgbClr val="000000"/>
                </a:solidFill>
              </a:rPr>
              <a:t> </a:t>
            </a:r>
            <a:r>
              <a:rPr lang="en-US" altLang="en-US" sz="2400" dirty="0" err="1">
                <a:solidFill>
                  <a:srgbClr val="000000"/>
                </a:solidFill>
              </a:rPr>
              <a:t>db:Nokia</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onto:hasValidityInterval</a:t>
            </a:r>
            <a:r>
              <a:rPr lang="en-US" altLang="en-US" sz="2400" dirty="0">
                <a:solidFill>
                  <a:srgbClr val="000000"/>
                </a:solidFill>
              </a:rPr>
              <a:t> ?interval .</a:t>
            </a:r>
          </a:p>
          <a:p>
            <a:pPr eaLnBrk="1" hangingPunct="1">
              <a:spcBef>
                <a:spcPct val="0"/>
              </a:spcBef>
              <a:buFontTx/>
              <a:buNone/>
            </a:pPr>
            <a:r>
              <a:rPr lang="en-US" altLang="en-US" sz="2400" dirty="0">
                <a:solidFill>
                  <a:srgbClr val="000000"/>
                </a:solidFill>
              </a:rPr>
              <a:t>  ?interval </a:t>
            </a:r>
            <a:r>
              <a:rPr lang="en-US" altLang="en-US" sz="2400" dirty="0" err="1">
                <a:solidFill>
                  <a:srgbClr val="000000"/>
                </a:solidFill>
              </a:rPr>
              <a:t>onto:hasStartingTime</a:t>
            </a:r>
            <a:r>
              <a:rPr lang="en-US" altLang="en-US" sz="2400" dirty="0">
                <a:solidFill>
                  <a:srgbClr val="000000"/>
                </a:solidFill>
              </a:rPr>
              <a:t> ?begins .</a:t>
            </a:r>
          </a:p>
          <a:p>
            <a:pPr eaLnBrk="1" hangingPunct="1">
              <a:spcBef>
                <a:spcPct val="0"/>
              </a:spcBef>
              <a:buFontTx/>
              <a:buNone/>
            </a:pPr>
            <a:r>
              <a:rPr lang="en-US" altLang="en-US" sz="2400" dirty="0">
                <a:solidFill>
                  <a:srgbClr val="000000"/>
                </a:solidFill>
              </a:rPr>
              <a:t>  ?interval </a:t>
            </a:r>
            <a:r>
              <a:rPr lang="en-US" altLang="en-US" sz="2400" dirty="0" err="1">
                <a:solidFill>
                  <a:srgbClr val="000000"/>
                </a:solidFill>
              </a:rPr>
              <a:t>onto:hasFinishingTime</a:t>
            </a:r>
            <a:r>
              <a:rPr lang="en-US" altLang="en-US" sz="2400" dirty="0">
                <a:solidFill>
                  <a:srgbClr val="000000"/>
                </a:solidFill>
              </a:rPr>
              <a:t> ?ends .</a:t>
            </a:r>
          </a:p>
          <a:p>
            <a:pPr eaLnBrk="1" hangingPunct="1">
              <a:spcBef>
                <a:spcPct val="0"/>
              </a:spcBef>
              <a:buFontTx/>
              <a:buNone/>
            </a:pPr>
            <a:r>
              <a:rPr lang="en-US" altLang="en-US" sz="2400" dirty="0">
                <a:solidFill>
                  <a:srgbClr val="000000"/>
                </a:solidFill>
              </a:rPr>
              <a:t>}</a:t>
            </a:r>
          </a:p>
          <a:p>
            <a:pPr eaLnBrk="1" hangingPunct="1">
              <a:spcBef>
                <a:spcPct val="0"/>
              </a:spcBef>
              <a:buFontTx/>
              <a:buNone/>
            </a:pPr>
            <a:r>
              <a:rPr lang="en-US" altLang="en-US" sz="2400" dirty="0">
                <a:solidFill>
                  <a:srgbClr val="000000"/>
                </a:solidFill>
              </a:rPr>
              <a:t>ORDER BY ?name</a:t>
            </a:r>
          </a:p>
        </p:txBody>
      </p:sp>
      <p:sp>
        <p:nvSpPr>
          <p:cNvPr id="2" name="TextBox 1"/>
          <p:cNvSpPr txBox="1"/>
          <p:nvPr/>
        </p:nvSpPr>
        <p:spPr>
          <a:xfrm>
            <a:off x="179389" y="44452"/>
            <a:ext cx="8856662" cy="830263"/>
          </a:xfrm>
          <a:prstGeom prst="rect">
            <a:avLst/>
          </a:prstGeom>
          <a:solidFill>
            <a:schemeClr val="bg1">
              <a:lumMod val="85000"/>
            </a:schemeClr>
          </a:solidFill>
          <a:ln w="19050">
            <a:solidFill>
              <a:schemeClr val="accent1"/>
            </a:solidFill>
          </a:ln>
        </p:spPr>
        <p:txBody>
          <a:bodyPr>
            <a:spAutoFit/>
          </a:bodyPr>
          <a:lstStyle/>
          <a:p>
            <a:pPr fontAlgn="auto">
              <a:spcBef>
                <a:spcPts val="0"/>
              </a:spcBef>
              <a:spcAft>
                <a:spcPts val="0"/>
              </a:spcAft>
              <a:defRPr/>
            </a:pPr>
            <a:r>
              <a:rPr lang="en-US" sz="2400" dirty="0">
                <a:solidFill>
                  <a:prstClr val="black"/>
                </a:solidFill>
                <a:latin typeface="Calibri"/>
              </a:rPr>
              <a:t>“Select full names of all employees working for Nokia and provide information about period of their employment.”</a:t>
            </a:r>
          </a:p>
        </p:txBody>
      </p:sp>
      <p:sp>
        <p:nvSpPr>
          <p:cNvPr id="4" name="Rectangle 3"/>
          <p:cNvSpPr/>
          <p:nvPr/>
        </p:nvSpPr>
        <p:spPr>
          <a:xfrm>
            <a:off x="6660232" y="3284984"/>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ChangeArrowheads="1"/>
          </p:cNvSpPr>
          <p:nvPr/>
        </p:nvSpPr>
        <p:spPr bwMode="auto">
          <a:xfrm>
            <a:off x="1908212" y="1519239"/>
            <a:ext cx="45207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0000"/>
                </a:solidFill>
                <a:hlinkClick r:id="rId2"/>
              </a:rPr>
              <a:t>http://librdf.org/query</a:t>
            </a:r>
            <a:r>
              <a:rPr lang="en-US" altLang="en-US" sz="3600">
                <a:solidFill>
                  <a:srgbClr val="000000"/>
                </a:solidFill>
              </a:rPr>
              <a:t> </a:t>
            </a:r>
          </a:p>
        </p:txBody>
      </p:sp>
      <p:sp>
        <p:nvSpPr>
          <p:cNvPr id="5" name="Rectangle 4"/>
          <p:cNvSpPr/>
          <p:nvPr/>
        </p:nvSpPr>
        <p:spPr>
          <a:xfrm>
            <a:off x="131656" y="25040"/>
            <a:ext cx="8941615"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endpoint</a:t>
            </a:r>
          </a:p>
          <a:p>
            <a:pPr algn="ctr" fontAlgn="auto">
              <a:spcBef>
                <a:spcPts val="0"/>
              </a:spcBef>
              <a:spcAft>
                <a:spcPts val="0"/>
              </a:spcAft>
              <a:defRPr/>
            </a:pP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(Redland </a:t>
            </a:r>
            <a:r>
              <a:rPr lang="en-US" sz="36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Rasqal</a:t>
            </a: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RDF Query Demonstration):</a:t>
            </a:r>
          </a:p>
        </p:txBody>
      </p:sp>
      <p:pic>
        <p:nvPicPr>
          <p:cNvPr id="2498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4" y="2466975"/>
            <a:ext cx="8832850" cy="379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pic>
        <p:nvPicPr>
          <p:cNvPr id="25088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214" y="1268487"/>
            <a:ext cx="7427912"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08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5299149"/>
            <a:ext cx="9036050"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wn Arrow 1"/>
          <p:cNvSpPr/>
          <p:nvPr/>
        </p:nvSpPr>
        <p:spPr>
          <a:xfrm>
            <a:off x="4297364" y="4652963"/>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2232" y="-65490"/>
            <a:ext cx="8064260"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 (XML)</a:t>
            </a:r>
          </a:p>
        </p:txBody>
      </p:sp>
      <p:pic>
        <p:nvPicPr>
          <p:cNvPr id="25190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9175" y="1008063"/>
            <a:ext cx="4537075" cy="194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wn Arrow 1"/>
          <p:cNvSpPr/>
          <p:nvPr/>
        </p:nvSpPr>
        <p:spPr>
          <a:xfrm>
            <a:off x="3924302" y="2900437"/>
            <a:ext cx="360363" cy="661987"/>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519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5" y="3644974"/>
            <a:ext cx="8999537" cy="312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8837" y="-65490"/>
            <a:ext cx="8271047"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 (JSON)</a:t>
            </a:r>
          </a:p>
        </p:txBody>
      </p:sp>
      <p:pic>
        <p:nvPicPr>
          <p:cNvPr id="25293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9175" y="1008063"/>
            <a:ext cx="4537075" cy="194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wn Arrow 1"/>
          <p:cNvSpPr/>
          <p:nvPr/>
        </p:nvSpPr>
        <p:spPr>
          <a:xfrm>
            <a:off x="3924302" y="2900437"/>
            <a:ext cx="360363" cy="661987"/>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5293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2" y="3600524"/>
            <a:ext cx="5689600" cy="3262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13" y="2260600"/>
            <a:ext cx="7993062" cy="453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3955" name="Group 4"/>
          <p:cNvGrpSpPr>
            <a:grpSpLocks/>
          </p:cNvGrpSpPr>
          <p:nvPr/>
        </p:nvGrpSpPr>
        <p:grpSpPr bwMode="auto">
          <a:xfrm>
            <a:off x="74613" y="60399"/>
            <a:ext cx="4584700" cy="2417763"/>
            <a:chOff x="131067" y="219023"/>
            <a:chExt cx="4198987" cy="1855075"/>
          </a:xfrm>
        </p:grpSpPr>
        <p:pic>
          <p:nvPicPr>
            <p:cNvPr id="25395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67" y="219023"/>
              <a:ext cx="4198987" cy="185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p:nvPr/>
          </p:nvSpPr>
          <p:spPr>
            <a:xfrm>
              <a:off x="1025241" y="1584446"/>
              <a:ext cx="1152977" cy="17905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grpSp>
      <p:sp>
        <p:nvSpPr>
          <p:cNvPr id="7" name="Rectangle 6"/>
          <p:cNvSpPr/>
          <p:nvPr/>
        </p:nvSpPr>
        <p:spPr>
          <a:xfrm>
            <a:off x="4858797" y="69789"/>
            <a:ext cx="3855223" cy="1938992"/>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Execute SPARQL</a:t>
            </a:r>
          </a:p>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 directly</a:t>
            </a:r>
          </a:p>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from Protégé 3.5</a:t>
            </a:r>
          </a:p>
        </p:txBody>
      </p:sp>
      <p:sp>
        <p:nvSpPr>
          <p:cNvPr id="8" name="Rounded Rectangle 7"/>
          <p:cNvSpPr/>
          <p:nvPr/>
        </p:nvSpPr>
        <p:spPr>
          <a:xfrm>
            <a:off x="4337087" y="3633788"/>
            <a:ext cx="3844925" cy="2159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23884" y="499160"/>
            <a:ext cx="3820116" cy="1938992"/>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Execute SPARQL</a:t>
            </a:r>
          </a:p>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 directly</a:t>
            </a:r>
          </a:p>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from Protégé 5.5</a:t>
            </a:r>
          </a:p>
        </p:txBody>
      </p:sp>
      <p:pic>
        <p:nvPicPr>
          <p:cNvPr id="2" name="Picture 1"/>
          <p:cNvPicPr>
            <a:picLocks noChangeAspect="1"/>
          </p:cNvPicPr>
          <p:nvPr/>
        </p:nvPicPr>
        <p:blipFill>
          <a:blip r:embed="rId2"/>
          <a:stretch>
            <a:fillRect/>
          </a:stretch>
        </p:blipFill>
        <p:spPr>
          <a:xfrm>
            <a:off x="114147" y="1163608"/>
            <a:ext cx="5180529" cy="2304256"/>
          </a:xfrm>
          <a:prstGeom prst="rect">
            <a:avLst/>
          </a:prstGeom>
        </p:spPr>
      </p:pic>
      <p:pic>
        <p:nvPicPr>
          <p:cNvPr id="3" name="Picture 2"/>
          <p:cNvPicPr>
            <a:picLocks noChangeAspect="1"/>
          </p:cNvPicPr>
          <p:nvPr/>
        </p:nvPicPr>
        <p:blipFill>
          <a:blip r:embed="rId3"/>
          <a:stretch>
            <a:fillRect/>
          </a:stretch>
        </p:blipFill>
        <p:spPr>
          <a:xfrm>
            <a:off x="34871" y="3641006"/>
            <a:ext cx="9077325" cy="3019425"/>
          </a:xfrm>
          <a:prstGeom prst="rect">
            <a:avLst/>
          </a:prstGeom>
        </p:spPr>
      </p:pic>
      <p:sp>
        <p:nvSpPr>
          <p:cNvPr id="8" name="Rounded Rectangle 7"/>
          <p:cNvSpPr/>
          <p:nvPr/>
        </p:nvSpPr>
        <p:spPr>
          <a:xfrm>
            <a:off x="78820" y="5364816"/>
            <a:ext cx="9033376" cy="2244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5" name="Picture 4"/>
          <p:cNvPicPr>
            <a:picLocks noChangeAspect="1"/>
          </p:cNvPicPr>
          <p:nvPr/>
        </p:nvPicPr>
        <p:blipFill>
          <a:blip r:embed="rId4"/>
          <a:stretch>
            <a:fillRect/>
          </a:stretch>
        </p:blipFill>
        <p:spPr>
          <a:xfrm>
            <a:off x="66852" y="116632"/>
            <a:ext cx="5081212" cy="698526"/>
          </a:xfrm>
          <a:prstGeom prst="rect">
            <a:avLst/>
          </a:prstGeom>
        </p:spPr>
      </p:pic>
      <p:sp>
        <p:nvSpPr>
          <p:cNvPr id="11" name="Rounded Rectangle 10"/>
          <p:cNvSpPr/>
          <p:nvPr/>
        </p:nvSpPr>
        <p:spPr>
          <a:xfrm>
            <a:off x="610668" y="470369"/>
            <a:ext cx="4248472" cy="2891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extLst>
      <p:ext uri="{BB962C8B-B14F-4D97-AF65-F5344CB8AC3E}">
        <p14:creationId xmlns:p14="http://schemas.microsoft.com/office/powerpoint/2010/main" val="324067511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extBox 4"/>
          <p:cNvSpPr txBox="1">
            <a:spLocks noChangeArrowheads="1"/>
          </p:cNvSpPr>
          <p:nvPr/>
        </p:nvSpPr>
        <p:spPr bwMode="auto">
          <a:xfrm>
            <a:off x="169864" y="877888"/>
            <a:ext cx="885666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rdf</a:t>
            </a:r>
            <a:r>
              <a:rPr lang="en-US" altLang="en-US" sz="2400" dirty="0">
                <a:solidFill>
                  <a:srgbClr val="000000"/>
                </a:solidFill>
              </a:rPr>
              <a:t>: &lt;http://www.w3.org/1999/02/22-rdf-syntax-ns#&gt;</a:t>
            </a:r>
          </a:p>
          <a:p>
            <a:pPr eaLnBrk="1" hangingPunct="1">
              <a:spcBef>
                <a:spcPct val="0"/>
              </a:spcBef>
              <a:buFontTx/>
              <a:buNone/>
            </a:pPr>
            <a:r>
              <a:rPr lang="en-US" altLang="en-US" sz="2400" dirty="0">
                <a:solidFill>
                  <a:srgbClr val="000000"/>
                </a:solidFill>
              </a:rPr>
              <a:t>PREFIX onto: &lt;</a:t>
            </a:r>
            <a:r>
              <a:rPr lang="en-US" altLang="en-US" sz="2000" dirty="0">
                <a:solidFill>
                  <a:srgbClr val="000000"/>
                </a:solidFill>
                <a:hlinkClick r:id="rId2"/>
              </a:rPr>
              <a:t>http://ai.it.jyu.fi/vagan/ontologies/2016/Cars.owl#</a:t>
            </a:r>
            <a:r>
              <a:rPr lang="en-US" altLang="en-US" sz="2400" dirty="0">
                <a:solidFill>
                  <a:srgbClr val="000000"/>
                </a:solidFill>
              </a:rPr>
              <a:t>&gt;</a:t>
            </a:r>
          </a:p>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db</a:t>
            </a:r>
            <a:r>
              <a:rPr lang="en-US" altLang="en-US" sz="2400" dirty="0">
                <a:solidFill>
                  <a:srgbClr val="000000"/>
                </a:solidFill>
              </a:rPr>
              <a:t>: &lt;</a:t>
            </a:r>
            <a:r>
              <a:rPr lang="en-US" altLang="en-US" sz="2400" dirty="0">
                <a:solidFill>
                  <a:srgbClr val="000000"/>
                </a:solidFill>
                <a:hlinkClick r:id="rId3"/>
              </a:rPr>
              <a:t>http://dbpedia.org/page/</a:t>
            </a:r>
            <a:r>
              <a:rPr lang="en-US" altLang="en-US" sz="2400" dirty="0">
                <a:solidFill>
                  <a:srgbClr val="000000"/>
                </a:solidFill>
              </a:rPr>
              <a:t>&gt; </a:t>
            </a:r>
          </a:p>
          <a:p>
            <a:pPr eaLnBrk="1" hangingPunct="1">
              <a:spcBef>
                <a:spcPct val="0"/>
              </a:spcBef>
              <a:buFontTx/>
              <a:buNone/>
            </a:pPr>
            <a:r>
              <a:rPr lang="en-US" altLang="en-US" sz="2400" dirty="0">
                <a:solidFill>
                  <a:srgbClr val="000000"/>
                </a:solidFill>
              </a:rPr>
              <a:t>SELECT DISTINCT ?name ?familyname  ?begins  ?ends</a:t>
            </a:r>
          </a:p>
          <a:p>
            <a:pPr eaLnBrk="1" hangingPunct="1">
              <a:spcBef>
                <a:spcPct val="0"/>
              </a:spcBef>
              <a:buFontTx/>
              <a:buNone/>
            </a:pPr>
            <a:r>
              <a:rPr lang="en-US" altLang="en-US" sz="2400" dirty="0">
                <a:solidFill>
                  <a:srgbClr val="000000"/>
                </a:solidFill>
              </a:rPr>
              <a:t>WHERE {</a:t>
            </a:r>
          </a:p>
          <a:p>
            <a:pPr eaLnBrk="1" hangingPunct="1">
              <a:spcBef>
                <a:spcPct val="0"/>
              </a:spcBef>
              <a:buFontTx/>
              <a:buNone/>
            </a:pPr>
            <a:r>
              <a:rPr lang="en-US" altLang="en-US" sz="2400" dirty="0">
                <a:solidFill>
                  <a:srgbClr val="000000"/>
                </a:solidFill>
              </a:rPr>
              <a:t>  ?x rdf:type </a:t>
            </a:r>
            <a:r>
              <a:rPr lang="en-US" altLang="en-US" sz="2400" dirty="0" err="1">
                <a:solidFill>
                  <a:srgbClr val="000000"/>
                </a:solidFill>
              </a:rPr>
              <a:t>onto:Scholar</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onto:hasFirstName</a:t>
            </a:r>
            <a:r>
              <a:rPr lang="en-US" altLang="en-US" sz="2400" dirty="0">
                <a:solidFill>
                  <a:srgbClr val="000000"/>
                </a:solidFill>
              </a:rPr>
              <a:t> ?name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onto:hasFamilyName</a:t>
            </a:r>
            <a:r>
              <a:rPr lang="en-US" altLang="en-US" sz="2400" dirty="0">
                <a:solidFill>
                  <a:srgbClr val="000000"/>
                </a:solidFill>
              </a:rPr>
              <a:t> ?familyname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onto:hasStudyRecord</a:t>
            </a:r>
            <a:r>
              <a:rPr lang="en-US" altLang="en-US" sz="2400" dirty="0">
                <a:solidFill>
                  <a:srgbClr val="000000"/>
                </a:solidFill>
              </a:rPr>
              <a:t> ?record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onto:hasReferenceToSchool</a:t>
            </a:r>
            <a:r>
              <a:rPr lang="en-US" altLang="en-US" sz="2400" dirty="0">
                <a:solidFill>
                  <a:srgbClr val="000000"/>
                </a:solidFill>
              </a:rPr>
              <a:t> </a:t>
            </a:r>
            <a:r>
              <a:rPr lang="en-US" altLang="en-US" sz="2400" dirty="0" err="1">
                <a:solidFill>
                  <a:srgbClr val="000000"/>
                </a:solidFill>
              </a:rPr>
              <a:t>db:University_of_Jyvaskyla</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onto:hasValidityInterval</a:t>
            </a:r>
            <a:r>
              <a:rPr lang="en-US" altLang="en-US" sz="2400" dirty="0">
                <a:solidFill>
                  <a:srgbClr val="000000"/>
                </a:solidFill>
              </a:rPr>
              <a:t> ?interval .</a:t>
            </a:r>
          </a:p>
          <a:p>
            <a:pPr eaLnBrk="1" hangingPunct="1">
              <a:spcBef>
                <a:spcPct val="0"/>
              </a:spcBef>
              <a:buFontTx/>
              <a:buNone/>
            </a:pPr>
            <a:r>
              <a:rPr lang="en-US" altLang="en-US" sz="2400" dirty="0">
                <a:solidFill>
                  <a:srgbClr val="000000"/>
                </a:solidFill>
              </a:rPr>
              <a:t>  ?interval </a:t>
            </a:r>
            <a:r>
              <a:rPr lang="en-US" altLang="en-US" sz="2400" dirty="0" err="1">
                <a:solidFill>
                  <a:srgbClr val="000000"/>
                </a:solidFill>
              </a:rPr>
              <a:t>onto:hasStartingTime</a:t>
            </a:r>
            <a:r>
              <a:rPr lang="en-US" altLang="en-US" sz="2400" dirty="0">
                <a:solidFill>
                  <a:srgbClr val="000000"/>
                </a:solidFill>
              </a:rPr>
              <a:t> ?begins .</a:t>
            </a:r>
          </a:p>
          <a:p>
            <a:pPr eaLnBrk="1" hangingPunct="1">
              <a:spcBef>
                <a:spcPct val="0"/>
              </a:spcBef>
              <a:buFontTx/>
              <a:buNone/>
            </a:pPr>
            <a:r>
              <a:rPr lang="en-US" altLang="en-US" sz="2400" dirty="0">
                <a:solidFill>
                  <a:srgbClr val="000000"/>
                </a:solidFill>
              </a:rPr>
              <a:t>  ?interval </a:t>
            </a:r>
            <a:r>
              <a:rPr lang="en-US" altLang="en-US" sz="2400" dirty="0" err="1">
                <a:solidFill>
                  <a:srgbClr val="000000"/>
                </a:solidFill>
              </a:rPr>
              <a:t>onto:hasFinishingTime</a:t>
            </a:r>
            <a:r>
              <a:rPr lang="en-US" altLang="en-US" sz="2400" dirty="0">
                <a:solidFill>
                  <a:srgbClr val="000000"/>
                </a:solidFill>
              </a:rPr>
              <a:t> ?ends .</a:t>
            </a:r>
          </a:p>
          <a:p>
            <a:pPr eaLnBrk="1" hangingPunct="1">
              <a:spcBef>
                <a:spcPct val="0"/>
              </a:spcBef>
              <a:buFontTx/>
              <a:buNone/>
            </a:pPr>
            <a:r>
              <a:rPr lang="en-US" altLang="en-US" sz="2400" dirty="0">
                <a:solidFill>
                  <a:srgbClr val="000000"/>
                </a:solidFill>
              </a:rPr>
              <a:t>}</a:t>
            </a:r>
          </a:p>
          <a:p>
            <a:pPr eaLnBrk="1" hangingPunct="1">
              <a:spcBef>
                <a:spcPct val="0"/>
              </a:spcBef>
              <a:buFontTx/>
              <a:buNone/>
            </a:pPr>
            <a:r>
              <a:rPr lang="en-US" altLang="en-US" sz="2400" dirty="0">
                <a:solidFill>
                  <a:srgbClr val="000000"/>
                </a:solidFill>
              </a:rPr>
              <a:t>ORDER BY ?name</a:t>
            </a:r>
          </a:p>
        </p:txBody>
      </p:sp>
      <p:sp>
        <p:nvSpPr>
          <p:cNvPr id="2" name="TextBox 1"/>
          <p:cNvSpPr txBox="1"/>
          <p:nvPr/>
        </p:nvSpPr>
        <p:spPr>
          <a:xfrm>
            <a:off x="169864" y="44452"/>
            <a:ext cx="8856662" cy="830263"/>
          </a:xfrm>
          <a:prstGeom prst="rect">
            <a:avLst/>
          </a:prstGeom>
          <a:solidFill>
            <a:schemeClr val="bg1">
              <a:lumMod val="85000"/>
            </a:schemeClr>
          </a:solidFill>
          <a:ln w="19050">
            <a:solidFill>
              <a:schemeClr val="accent1"/>
            </a:solidFill>
          </a:ln>
        </p:spPr>
        <p:txBody>
          <a:bodyPr>
            <a:spAutoFit/>
          </a:bodyPr>
          <a:lstStyle/>
          <a:p>
            <a:pPr fontAlgn="auto">
              <a:spcBef>
                <a:spcPts val="0"/>
              </a:spcBef>
              <a:spcAft>
                <a:spcPts val="0"/>
              </a:spcAft>
              <a:defRPr/>
            </a:pPr>
            <a:r>
              <a:rPr lang="en-US" sz="2400" dirty="0">
                <a:solidFill>
                  <a:prstClr val="black"/>
                </a:solidFill>
                <a:latin typeface="Calibri"/>
              </a:rPr>
              <a:t>“Select full names of all scholars studying in University of Jyvaskyla and provide information about period of their study.”</a:t>
            </a:r>
          </a:p>
        </p:txBody>
      </p:sp>
      <p:sp>
        <p:nvSpPr>
          <p:cNvPr id="4" name="Rectangle 3"/>
          <p:cNvSpPr/>
          <p:nvPr/>
        </p:nvSpPr>
        <p:spPr>
          <a:xfrm>
            <a:off x="6660232" y="3284984"/>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sp>
        <p:nvSpPr>
          <p:cNvPr id="2" name="Down Arrow 1"/>
          <p:cNvSpPr/>
          <p:nvPr/>
        </p:nvSpPr>
        <p:spPr>
          <a:xfrm>
            <a:off x="4297364" y="4652963"/>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560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2925" y="950987"/>
            <a:ext cx="4765675" cy="366553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5600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2" y="5732537"/>
            <a:ext cx="9109075" cy="1125537"/>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extBox 4"/>
          <p:cNvSpPr txBox="1">
            <a:spLocks noChangeArrowheads="1"/>
          </p:cNvSpPr>
          <p:nvPr/>
        </p:nvSpPr>
        <p:spPr bwMode="auto">
          <a:xfrm>
            <a:off x="64756" y="1214380"/>
            <a:ext cx="9073008"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rPr>
              <a:t>PREFIX tutorial: &lt;http://ai.it.jyu.fi/vagan/ontologies/2019/tutorial.owl#&gt;</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SELECT DISTINCT ?firstname ?familyname ?birthday ?country ?city ?capital</a:t>
            </a:r>
          </a:p>
          <a:p>
            <a:pPr eaLnBrk="1" hangingPunct="1">
              <a:spcBef>
                <a:spcPct val="0"/>
              </a:spcBef>
              <a:buFontTx/>
              <a:buNone/>
            </a:pPr>
            <a:r>
              <a:rPr lang="en-US" altLang="en-US" sz="2000" dirty="0">
                <a:solidFill>
                  <a:srgbClr val="000000"/>
                </a:solidFill>
              </a:rPr>
              <a:t>	</a:t>
            </a:r>
          </a:p>
          <a:p>
            <a:pPr eaLnBrk="1" hangingPunct="1">
              <a:spcBef>
                <a:spcPct val="0"/>
              </a:spcBef>
              <a:buFontTx/>
              <a:buNone/>
            </a:pPr>
            <a:r>
              <a:rPr lang="en-US" altLang="en-US" sz="2000" dirty="0">
                <a:solidFill>
                  <a:srgbClr val="000000"/>
                </a:solidFill>
              </a:rPr>
              <a:t>WHERE {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?someone tutorial:hasPet tutorial:Tom .</a:t>
            </a:r>
          </a:p>
          <a:p>
            <a:pPr eaLnBrk="1" hangingPunct="1">
              <a:spcBef>
                <a:spcPct val="0"/>
              </a:spcBef>
              <a:buFontTx/>
              <a:buNone/>
            </a:pPr>
            <a:r>
              <a:rPr lang="en-US" altLang="en-US" sz="2000" dirty="0">
                <a:solidFill>
                  <a:srgbClr val="000000"/>
                </a:solidFill>
              </a:rPr>
              <a:t>?someone tutorial:hasFirstName ?firstname .</a:t>
            </a:r>
          </a:p>
          <a:p>
            <a:pPr eaLnBrk="1" hangingPunct="1">
              <a:spcBef>
                <a:spcPct val="0"/>
              </a:spcBef>
              <a:buFontTx/>
              <a:buNone/>
            </a:pPr>
            <a:r>
              <a:rPr lang="en-US" altLang="en-US" sz="2000" dirty="0">
                <a:solidFill>
                  <a:srgbClr val="000000"/>
                </a:solidFill>
              </a:rPr>
              <a:t>?someone tutorial:hasFamilyName ?familyname .</a:t>
            </a:r>
          </a:p>
          <a:p>
            <a:pPr eaLnBrk="1" hangingPunct="1">
              <a:spcBef>
                <a:spcPct val="0"/>
              </a:spcBef>
              <a:buFontTx/>
              <a:buNone/>
            </a:pPr>
            <a:r>
              <a:rPr lang="en-US" altLang="en-US" sz="2000" dirty="0">
                <a:solidFill>
                  <a:srgbClr val="000000"/>
                </a:solidFill>
              </a:rPr>
              <a:t>?someone tutorial:hasBirthday ?birthday .</a:t>
            </a:r>
          </a:p>
          <a:p>
            <a:pPr eaLnBrk="1" hangingPunct="1">
              <a:spcBef>
                <a:spcPct val="0"/>
              </a:spcBef>
              <a:buFontTx/>
              <a:buNone/>
            </a:pPr>
            <a:r>
              <a:rPr lang="en-US" altLang="en-US" sz="2000" dirty="0">
                <a:solidFill>
                  <a:srgbClr val="000000"/>
                </a:solidFill>
              </a:rPr>
              <a:t>?someone tutorial:hasCityOfResidence ?city .</a:t>
            </a:r>
          </a:p>
          <a:p>
            <a:pPr eaLnBrk="1" hangingPunct="1">
              <a:spcBef>
                <a:spcPct val="0"/>
              </a:spcBef>
              <a:buFontTx/>
              <a:buNone/>
            </a:pPr>
            <a:r>
              <a:rPr lang="en-US" altLang="en-US" sz="2000" dirty="0">
                <a:solidFill>
                  <a:srgbClr val="000000"/>
                </a:solidFill>
              </a:rPr>
              <a:t>?city tutorial:isCityOf ?country .</a:t>
            </a:r>
          </a:p>
          <a:p>
            <a:pPr eaLnBrk="1" hangingPunct="1">
              <a:spcBef>
                <a:spcPct val="0"/>
              </a:spcBef>
              <a:buFontTx/>
              <a:buNone/>
            </a:pPr>
            <a:r>
              <a:rPr lang="en-US" altLang="en-US" sz="2000" dirty="0">
                <a:solidFill>
                  <a:srgbClr val="000000"/>
                </a:solidFill>
              </a:rPr>
              <a:t>?country tutorial:hasCapital ?capital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                                         }</a:t>
            </a:r>
          </a:p>
        </p:txBody>
      </p:sp>
      <p:sp>
        <p:nvSpPr>
          <p:cNvPr id="2" name="TextBox 1"/>
          <p:cNvSpPr txBox="1"/>
          <p:nvPr/>
        </p:nvSpPr>
        <p:spPr>
          <a:xfrm>
            <a:off x="169900" y="44454"/>
            <a:ext cx="7354465" cy="830997"/>
          </a:xfrm>
          <a:prstGeom prst="rect">
            <a:avLst/>
          </a:prstGeom>
          <a:solidFill>
            <a:schemeClr val="bg1">
              <a:lumMod val="85000"/>
            </a:schemeClr>
          </a:solidFill>
          <a:ln w="19050">
            <a:solidFill>
              <a:schemeClr val="accent1"/>
            </a:solidFill>
          </a:ln>
        </p:spPr>
        <p:txBody>
          <a:bodyPr wrap="square">
            <a:spAutoFit/>
          </a:bodyPr>
          <a:lstStyle/>
          <a:p>
            <a:pPr fontAlgn="auto">
              <a:spcBef>
                <a:spcPts val="0"/>
              </a:spcBef>
              <a:spcAft>
                <a:spcPts val="0"/>
              </a:spcAft>
              <a:defRPr/>
            </a:pPr>
            <a:r>
              <a:rPr lang="en-US" sz="2400" dirty="0">
                <a:solidFill>
                  <a:prstClr val="black"/>
                </a:solidFill>
                <a:latin typeface="Calibri"/>
              </a:rPr>
              <a:t>“Select full name, birthday, city and county of residence with its capital of a person who owns pet Tom”</a:t>
            </a:r>
          </a:p>
        </p:txBody>
      </p:sp>
      <p:sp>
        <p:nvSpPr>
          <p:cNvPr id="4" name="Rectangle 3"/>
          <p:cNvSpPr/>
          <p:nvPr/>
        </p:nvSpPr>
        <p:spPr>
          <a:xfrm>
            <a:off x="6660232" y="3284984"/>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Tree>
    <p:extLst>
      <p:ext uri="{BB962C8B-B14F-4D97-AF65-F5344CB8AC3E}">
        <p14:creationId xmlns:p14="http://schemas.microsoft.com/office/powerpoint/2010/main" val="325616922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sp>
        <p:nvSpPr>
          <p:cNvPr id="2" name="Down Arrow 1"/>
          <p:cNvSpPr/>
          <p:nvPr/>
        </p:nvSpPr>
        <p:spPr>
          <a:xfrm>
            <a:off x="755577" y="4541022"/>
            <a:ext cx="432048" cy="5441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grpSp>
        <p:nvGrpSpPr>
          <p:cNvPr id="4" name="Group 3"/>
          <p:cNvGrpSpPr/>
          <p:nvPr/>
        </p:nvGrpSpPr>
        <p:grpSpPr>
          <a:xfrm>
            <a:off x="611560" y="1035822"/>
            <a:ext cx="7543800" cy="3505200"/>
            <a:chOff x="611560" y="1196752"/>
            <a:chExt cx="7543800" cy="3505200"/>
          </a:xfrm>
        </p:grpSpPr>
        <p:pic>
          <p:nvPicPr>
            <p:cNvPr id="3543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75438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43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426" y="2593022"/>
              <a:ext cx="6348586" cy="1368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543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968" y="5119110"/>
            <a:ext cx="8928992" cy="880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07079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B7F62C-0B4B-7751-8ABC-16C73A552E09}"/>
              </a:ext>
            </a:extLst>
          </p:cNvPr>
          <p:cNvSpPr txBox="1"/>
          <p:nvPr/>
        </p:nvSpPr>
        <p:spPr>
          <a:xfrm>
            <a:off x="246039" y="908720"/>
            <a:ext cx="8712968" cy="2677656"/>
          </a:xfrm>
          <a:prstGeom prst="rect">
            <a:avLst/>
          </a:prstGeom>
          <a:noFill/>
        </p:spPr>
        <p:txBody>
          <a:bodyPr wrap="square">
            <a:spAutoFit/>
          </a:bodyPr>
          <a:lstStyle/>
          <a:p>
            <a:r>
              <a:rPr lang="fi-FI" dirty="0"/>
              <a:t>PREFIX : &lt;http://ai.it.jyu.fi/vagan/ontologies/2024/OurClass.owl#&gt;</a:t>
            </a:r>
          </a:p>
          <a:p>
            <a:endParaRPr lang="fi-FI" dirty="0"/>
          </a:p>
          <a:p>
            <a:r>
              <a:rPr lang="fi-FI" dirty="0"/>
              <a:t>PREFIX </a:t>
            </a:r>
            <a:r>
              <a:rPr lang="fi-FI" dirty="0" err="1"/>
              <a:t>rdf</a:t>
            </a:r>
            <a:r>
              <a:rPr lang="fi-FI" dirty="0"/>
              <a:t>: &lt;http://www.w3.org/1999/02/22-rdf-syntax-ns#&gt;</a:t>
            </a:r>
          </a:p>
          <a:p>
            <a:r>
              <a:rPr lang="fi-FI" dirty="0"/>
              <a:t>PREFIX </a:t>
            </a:r>
            <a:r>
              <a:rPr lang="fi-FI" dirty="0" err="1"/>
              <a:t>owl</a:t>
            </a:r>
            <a:r>
              <a:rPr lang="fi-FI" dirty="0"/>
              <a:t>: &lt;http://www.w3.org/2002/07/owl#&gt;</a:t>
            </a:r>
          </a:p>
          <a:p>
            <a:r>
              <a:rPr lang="fi-FI" dirty="0"/>
              <a:t>PREFIX </a:t>
            </a:r>
            <a:r>
              <a:rPr lang="fi-FI" dirty="0" err="1"/>
              <a:t>rdfs</a:t>
            </a:r>
            <a:r>
              <a:rPr lang="fi-FI" dirty="0"/>
              <a:t>: &lt;http://www.w3.org/2000/01/rdf-schema#&gt;</a:t>
            </a:r>
          </a:p>
          <a:p>
            <a:r>
              <a:rPr lang="fi-FI" dirty="0"/>
              <a:t>PREFIX </a:t>
            </a:r>
            <a:r>
              <a:rPr lang="fi-FI" dirty="0" err="1"/>
              <a:t>xsd</a:t>
            </a:r>
            <a:r>
              <a:rPr lang="fi-FI" dirty="0"/>
              <a:t>: &lt;http://www.w3.org/2001/XMLSchema#&gt;</a:t>
            </a:r>
          </a:p>
          <a:p>
            <a:endParaRPr lang="fi-FI" dirty="0"/>
          </a:p>
          <a:p>
            <a:r>
              <a:rPr lang="fi-FI" dirty="0"/>
              <a:t>SELECT ?person ?</a:t>
            </a:r>
            <a:r>
              <a:rPr lang="fi-FI" dirty="0" err="1"/>
              <a:t>firstName</a:t>
            </a:r>
            <a:r>
              <a:rPr lang="fi-FI" dirty="0"/>
              <a:t> ?</a:t>
            </a:r>
            <a:r>
              <a:rPr lang="fi-FI" dirty="0" err="1"/>
              <a:t>familyName</a:t>
            </a:r>
            <a:r>
              <a:rPr lang="fi-FI" dirty="0"/>
              <a:t> ?</a:t>
            </a:r>
            <a:r>
              <a:rPr lang="fi-FI" dirty="0" err="1"/>
              <a:t>birthday</a:t>
            </a:r>
            <a:endParaRPr lang="fi-FI" dirty="0"/>
          </a:p>
          <a:p>
            <a:endParaRPr lang="fi-FI" dirty="0"/>
          </a:p>
          <a:p>
            <a:r>
              <a:rPr lang="fi-FI" dirty="0"/>
              <a:t>WHERE { </a:t>
            </a:r>
          </a:p>
          <a:p>
            <a:r>
              <a:rPr lang="fi-FI" dirty="0"/>
              <a:t>?person a :Person ; :</a:t>
            </a:r>
            <a:r>
              <a:rPr lang="fi-FI" dirty="0" err="1"/>
              <a:t>hasFirstName</a:t>
            </a:r>
            <a:r>
              <a:rPr lang="fi-FI" dirty="0"/>
              <a:t> ?</a:t>
            </a:r>
            <a:r>
              <a:rPr lang="fi-FI" dirty="0" err="1"/>
              <a:t>firstName</a:t>
            </a:r>
            <a:r>
              <a:rPr lang="fi-FI" dirty="0"/>
              <a:t> ; :</a:t>
            </a:r>
            <a:r>
              <a:rPr lang="fi-FI" dirty="0" err="1"/>
              <a:t>hasFamilyName</a:t>
            </a:r>
            <a:r>
              <a:rPr lang="fi-FI" dirty="0"/>
              <a:t> ?</a:t>
            </a:r>
            <a:r>
              <a:rPr lang="fi-FI" dirty="0" err="1"/>
              <a:t>familyName</a:t>
            </a:r>
            <a:r>
              <a:rPr lang="fi-FI" dirty="0"/>
              <a:t> ; :</a:t>
            </a:r>
            <a:r>
              <a:rPr lang="fi-FI" dirty="0" err="1"/>
              <a:t>hasBirthday</a:t>
            </a:r>
            <a:r>
              <a:rPr lang="fi-FI" dirty="0"/>
              <a:t> ?</a:t>
            </a:r>
            <a:r>
              <a:rPr lang="fi-FI" dirty="0" err="1"/>
              <a:t>birthday</a:t>
            </a:r>
            <a:endParaRPr lang="fi-FI" dirty="0"/>
          </a:p>
          <a:p>
            <a:r>
              <a:rPr lang="fi-FI" dirty="0"/>
              <a:t>}</a:t>
            </a:r>
          </a:p>
        </p:txBody>
      </p:sp>
      <p:sp>
        <p:nvSpPr>
          <p:cNvPr id="6" name="Rectangle 5">
            <a:extLst>
              <a:ext uri="{FF2B5EF4-FFF2-40B4-BE49-F238E27FC236}">
                <a16:creationId xmlns:a16="http://schemas.microsoft.com/office/drawing/2014/main" id="{1BAB7975-B03C-2437-33FF-C6B6B6300822}"/>
              </a:ext>
            </a:extLst>
          </p:cNvPr>
          <p:cNvSpPr/>
          <p:nvPr/>
        </p:nvSpPr>
        <p:spPr>
          <a:xfrm>
            <a:off x="595464" y="25040"/>
            <a:ext cx="8014118"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queries from our 2024 class</a:t>
            </a:r>
          </a:p>
        </p:txBody>
      </p:sp>
      <p:sp>
        <p:nvSpPr>
          <p:cNvPr id="7" name="TextBox 6">
            <a:extLst>
              <a:ext uri="{FF2B5EF4-FFF2-40B4-BE49-F238E27FC236}">
                <a16:creationId xmlns:a16="http://schemas.microsoft.com/office/drawing/2014/main" id="{2A536D14-C0AB-338F-6390-987EA3CCAE8D}"/>
              </a:ext>
            </a:extLst>
          </p:cNvPr>
          <p:cNvSpPr txBox="1"/>
          <p:nvPr/>
        </p:nvSpPr>
        <p:spPr>
          <a:xfrm>
            <a:off x="107504" y="3861048"/>
            <a:ext cx="8712968" cy="2677656"/>
          </a:xfrm>
          <a:prstGeom prst="rect">
            <a:avLst/>
          </a:prstGeom>
          <a:noFill/>
        </p:spPr>
        <p:txBody>
          <a:bodyPr wrap="square">
            <a:spAutoFit/>
          </a:bodyPr>
          <a:lstStyle/>
          <a:p>
            <a:r>
              <a:rPr lang="fi-FI" dirty="0"/>
              <a:t>PREFIX : &lt;http://ai.it.jyu.fi/vagan/ontologies/2024/OurClass.owl#&gt;</a:t>
            </a:r>
          </a:p>
          <a:p>
            <a:endParaRPr lang="fi-FI" dirty="0"/>
          </a:p>
          <a:p>
            <a:r>
              <a:rPr lang="fi-FI" dirty="0"/>
              <a:t>PREFIX </a:t>
            </a:r>
            <a:r>
              <a:rPr lang="fi-FI" dirty="0" err="1"/>
              <a:t>rdf</a:t>
            </a:r>
            <a:r>
              <a:rPr lang="fi-FI" dirty="0"/>
              <a:t>: &lt;http://www.w3.org/1999/02/22-rdf-syntax-ns#&gt;</a:t>
            </a:r>
          </a:p>
          <a:p>
            <a:r>
              <a:rPr lang="fi-FI" dirty="0"/>
              <a:t>PREFIX </a:t>
            </a:r>
            <a:r>
              <a:rPr lang="fi-FI" dirty="0" err="1"/>
              <a:t>owl</a:t>
            </a:r>
            <a:r>
              <a:rPr lang="fi-FI" dirty="0"/>
              <a:t>: &lt;http://www.w3.org/2002/07/owl#&gt;</a:t>
            </a:r>
          </a:p>
          <a:p>
            <a:r>
              <a:rPr lang="fi-FI" dirty="0"/>
              <a:t>PREFIX </a:t>
            </a:r>
            <a:r>
              <a:rPr lang="fi-FI" dirty="0" err="1"/>
              <a:t>rdfs</a:t>
            </a:r>
            <a:r>
              <a:rPr lang="fi-FI" dirty="0"/>
              <a:t>: &lt;http://www.w3.org/2000/01/rdf-schema#&gt;</a:t>
            </a:r>
          </a:p>
          <a:p>
            <a:r>
              <a:rPr lang="fi-FI" dirty="0"/>
              <a:t>PREFIX </a:t>
            </a:r>
            <a:r>
              <a:rPr lang="fi-FI" dirty="0" err="1"/>
              <a:t>xsd</a:t>
            </a:r>
            <a:r>
              <a:rPr lang="fi-FI" dirty="0"/>
              <a:t>: &lt;http://www.w3.org/2001/XMLSchema#&gt;</a:t>
            </a:r>
          </a:p>
          <a:p>
            <a:endParaRPr lang="fi-FI" dirty="0"/>
          </a:p>
          <a:p>
            <a:r>
              <a:rPr lang="fi-FI" dirty="0"/>
              <a:t>SELECT ?</a:t>
            </a:r>
            <a:r>
              <a:rPr lang="fi-FI" dirty="0" err="1"/>
              <a:t>firstName</a:t>
            </a:r>
            <a:r>
              <a:rPr lang="fi-FI" dirty="0"/>
              <a:t> ?</a:t>
            </a:r>
            <a:r>
              <a:rPr lang="fi-FI" dirty="0" err="1"/>
              <a:t>familyName</a:t>
            </a:r>
            <a:r>
              <a:rPr lang="fi-FI" dirty="0"/>
              <a:t> ?</a:t>
            </a:r>
            <a:r>
              <a:rPr lang="fi-FI" dirty="0" err="1"/>
              <a:t>child</a:t>
            </a:r>
            <a:r>
              <a:rPr lang="fi-FI" dirty="0"/>
              <a:t> ?</a:t>
            </a:r>
            <a:r>
              <a:rPr lang="fi-FI" dirty="0" err="1"/>
              <a:t>mother</a:t>
            </a:r>
            <a:endParaRPr lang="fi-FI" dirty="0"/>
          </a:p>
          <a:p>
            <a:endParaRPr lang="fi-FI" dirty="0"/>
          </a:p>
          <a:p>
            <a:r>
              <a:rPr lang="fi-FI" dirty="0"/>
              <a:t>WHERE { </a:t>
            </a:r>
          </a:p>
          <a:p>
            <a:r>
              <a:rPr lang="fi-FI" dirty="0"/>
              <a:t>?</a:t>
            </a:r>
            <a:r>
              <a:rPr lang="fi-FI" dirty="0" err="1"/>
              <a:t>child</a:t>
            </a:r>
            <a:r>
              <a:rPr lang="fi-FI" dirty="0"/>
              <a:t> a :Person ; :</a:t>
            </a:r>
            <a:r>
              <a:rPr lang="fi-FI" dirty="0" err="1"/>
              <a:t>hasFirstName</a:t>
            </a:r>
            <a:r>
              <a:rPr lang="fi-FI" dirty="0"/>
              <a:t> ?</a:t>
            </a:r>
            <a:r>
              <a:rPr lang="fi-FI" dirty="0" err="1"/>
              <a:t>firstName</a:t>
            </a:r>
            <a:r>
              <a:rPr lang="fi-FI" dirty="0"/>
              <a:t> ; :</a:t>
            </a:r>
            <a:r>
              <a:rPr lang="fi-FI" dirty="0" err="1"/>
              <a:t>hasFamilyName</a:t>
            </a:r>
            <a:r>
              <a:rPr lang="fi-FI" dirty="0"/>
              <a:t> ?</a:t>
            </a:r>
            <a:r>
              <a:rPr lang="fi-FI" dirty="0" err="1"/>
              <a:t>familyName</a:t>
            </a:r>
            <a:r>
              <a:rPr lang="fi-FI" dirty="0"/>
              <a:t> ; :</a:t>
            </a:r>
            <a:r>
              <a:rPr lang="fi-FI" dirty="0" err="1"/>
              <a:t>hasMother</a:t>
            </a:r>
            <a:r>
              <a:rPr lang="fi-FI" dirty="0"/>
              <a:t> ?</a:t>
            </a:r>
            <a:r>
              <a:rPr lang="fi-FI" dirty="0" err="1"/>
              <a:t>mother</a:t>
            </a:r>
            <a:endParaRPr lang="fi-FI" dirty="0"/>
          </a:p>
          <a:p>
            <a:r>
              <a:rPr lang="fi-FI" dirty="0"/>
              <a:t>}</a:t>
            </a:r>
          </a:p>
        </p:txBody>
      </p:sp>
    </p:spTree>
    <p:extLst>
      <p:ext uri="{BB962C8B-B14F-4D97-AF65-F5344CB8AC3E}">
        <p14:creationId xmlns:p14="http://schemas.microsoft.com/office/powerpoint/2010/main" val="100499089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09657" y="116632"/>
            <a:ext cx="6971397" cy="707886"/>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4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Sparql  query Example</a:t>
            </a:r>
          </a:p>
        </p:txBody>
      </p:sp>
      <p:sp>
        <p:nvSpPr>
          <p:cNvPr id="9" name="Rectangle 8"/>
          <p:cNvSpPr/>
          <p:nvPr/>
        </p:nvSpPr>
        <p:spPr>
          <a:xfrm>
            <a:off x="939783" y="908794"/>
            <a:ext cx="7042313" cy="46166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Using “CONSTRUCT” to make query aka rule</a:t>
            </a:r>
          </a:p>
        </p:txBody>
      </p:sp>
      <p:sp>
        <p:nvSpPr>
          <p:cNvPr id="257028" name="TextBox 9"/>
          <p:cNvSpPr txBox="1">
            <a:spLocks noChangeArrowheads="1"/>
          </p:cNvSpPr>
          <p:nvPr/>
        </p:nvSpPr>
        <p:spPr bwMode="auto">
          <a:xfrm>
            <a:off x="152400" y="2349500"/>
            <a:ext cx="8713788"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pitchFamily="34" charset="0"/>
              </a:rPr>
              <a:t>PREFIX onto: &lt;</a:t>
            </a:r>
            <a:r>
              <a:rPr lang="en-US" altLang="en-US" sz="2000" dirty="0">
                <a:latin typeface="Arial" pitchFamily="34" charset="0"/>
                <a:hlinkClick r:id="rId2"/>
              </a:rPr>
              <a:t>http://ai.it.jyu.fi/vagan/ontologies/2016/Cars.owl#</a:t>
            </a:r>
            <a:r>
              <a:rPr lang="en-US" altLang="en-US" sz="2400" dirty="0">
                <a:latin typeface="Arial" pitchFamily="34" charset="0"/>
              </a:rPr>
              <a:t>&gt;</a:t>
            </a:r>
          </a:p>
          <a:p>
            <a:pPr eaLnBrk="1" hangingPunct="1">
              <a:spcBef>
                <a:spcPct val="0"/>
              </a:spcBef>
              <a:buFontTx/>
              <a:buNone/>
            </a:pPr>
            <a:r>
              <a:rPr lang="en-US" altLang="en-US" sz="2400" dirty="0">
                <a:solidFill>
                  <a:srgbClr val="000000"/>
                </a:solidFill>
                <a:latin typeface="Arial" pitchFamily="34" charset="0"/>
                <a:cs typeface="Arial" pitchFamily="34" charset="0"/>
              </a:rPr>
              <a:t>PREFIX owl: </a:t>
            </a:r>
            <a:r>
              <a:rPr lang="en-US" altLang="en-US" sz="2000" dirty="0">
                <a:latin typeface="Arial" pitchFamily="34" charset="0"/>
              </a:rPr>
              <a:t>&lt;</a:t>
            </a:r>
            <a:r>
              <a:rPr lang="en-US" altLang="en-US" sz="2000" dirty="0">
                <a:solidFill>
                  <a:srgbClr val="000000"/>
                </a:solidFill>
                <a:hlinkClick r:id="rId3"/>
              </a:rPr>
              <a:t>http://www.w3.org/2002/07/owl#</a:t>
            </a:r>
            <a:r>
              <a:rPr lang="en-US" altLang="en-US" sz="2000" dirty="0">
                <a:latin typeface="Arial" pitchFamily="34" charset="0"/>
              </a:rPr>
              <a:t>&gt;</a:t>
            </a:r>
            <a:endParaRPr lang="en-US" altLang="en-US" sz="2000" dirty="0">
              <a:solidFill>
                <a:srgbClr val="000000"/>
              </a:solidFill>
            </a:endParaRPr>
          </a:p>
          <a:p>
            <a:pPr eaLnBrk="1" hangingPunct="1">
              <a:spcBef>
                <a:spcPct val="0"/>
              </a:spcBef>
              <a:buFontTx/>
              <a:buNone/>
            </a:pPr>
            <a:endParaRPr lang="en-US" altLang="en-US" sz="2400" dirty="0">
              <a:latin typeface="Arial" pitchFamily="34" charset="0"/>
            </a:endParaRPr>
          </a:p>
          <a:p>
            <a:pPr eaLnBrk="1" hangingPunct="1">
              <a:spcBef>
                <a:spcPct val="0"/>
              </a:spcBef>
              <a:buFontTx/>
              <a:buNone/>
            </a:pPr>
            <a:r>
              <a:rPr lang="en-US" altLang="en-US" sz="2400" dirty="0">
                <a:latin typeface="Arial" pitchFamily="34" charset="0"/>
              </a:rPr>
              <a:t>CONSTRUCT { ?x </a:t>
            </a:r>
            <a:r>
              <a:rPr lang="en-US" altLang="en-US" sz="2400" dirty="0" err="1">
                <a:latin typeface="Arial" pitchFamily="34" charset="0"/>
              </a:rPr>
              <a:t>onto:isPotentialFriendOf</a:t>
            </a:r>
            <a:r>
              <a:rPr lang="en-US" altLang="en-US" sz="2400" dirty="0">
                <a:latin typeface="Arial" pitchFamily="34" charset="0"/>
              </a:rPr>
              <a:t>  ?z .}</a:t>
            </a:r>
          </a:p>
          <a:p>
            <a:pPr eaLnBrk="1" hangingPunct="1">
              <a:spcBef>
                <a:spcPct val="0"/>
              </a:spcBef>
              <a:buFontTx/>
              <a:buNone/>
            </a:pPr>
            <a:endParaRPr lang="en-US" altLang="en-US" sz="2400" dirty="0">
              <a:latin typeface="Arial" pitchFamily="34" charset="0"/>
            </a:endParaRPr>
          </a:p>
          <a:p>
            <a:pPr eaLnBrk="1" hangingPunct="1">
              <a:spcBef>
                <a:spcPct val="0"/>
              </a:spcBef>
              <a:buFontTx/>
              <a:buNone/>
            </a:pPr>
            <a:r>
              <a:rPr lang="en-US" altLang="en-US" sz="2400" dirty="0">
                <a:latin typeface="Arial" pitchFamily="34" charset="0"/>
              </a:rPr>
              <a:t>WHERE {</a:t>
            </a:r>
          </a:p>
          <a:p>
            <a:pPr eaLnBrk="1" hangingPunct="1">
              <a:spcBef>
                <a:spcPct val="0"/>
              </a:spcBef>
              <a:buFontTx/>
              <a:buNone/>
            </a:pPr>
            <a:r>
              <a:rPr lang="en-US" altLang="en-US" sz="2400" dirty="0">
                <a:latin typeface="Arial" pitchFamily="34" charset="0"/>
              </a:rPr>
              <a:t>    ?x </a:t>
            </a:r>
            <a:r>
              <a:rPr lang="en-US" altLang="en-US" sz="2400" dirty="0" err="1">
                <a:latin typeface="Arial" pitchFamily="34" charset="0"/>
              </a:rPr>
              <a:t>onto:isFriendOf</a:t>
            </a:r>
            <a:r>
              <a:rPr lang="en-US" altLang="en-US" sz="2400" dirty="0">
                <a:latin typeface="Arial" pitchFamily="34" charset="0"/>
              </a:rPr>
              <a:t>  ?y . </a:t>
            </a:r>
          </a:p>
          <a:p>
            <a:pPr eaLnBrk="1" hangingPunct="1">
              <a:spcBef>
                <a:spcPct val="0"/>
              </a:spcBef>
              <a:buFontTx/>
              <a:buNone/>
            </a:pPr>
            <a:r>
              <a:rPr lang="en-US" altLang="en-US" sz="2400" dirty="0">
                <a:latin typeface="Arial" pitchFamily="34" charset="0"/>
              </a:rPr>
              <a:t>    ?y </a:t>
            </a:r>
            <a:r>
              <a:rPr lang="en-US" altLang="en-US" sz="2400" dirty="0" err="1">
                <a:latin typeface="Arial" pitchFamily="34" charset="0"/>
              </a:rPr>
              <a:t>onto:isFriendOf</a:t>
            </a:r>
            <a:r>
              <a:rPr lang="en-US" altLang="en-US" sz="2400" dirty="0">
                <a:latin typeface="Arial" pitchFamily="34" charset="0"/>
              </a:rPr>
              <a:t>  ?z . </a:t>
            </a:r>
          </a:p>
          <a:p>
            <a:pPr eaLnBrk="1" hangingPunct="1">
              <a:spcBef>
                <a:spcPct val="0"/>
              </a:spcBef>
              <a:buFont typeface="Arial" pitchFamily="34" charset="0"/>
              <a:buNone/>
            </a:pPr>
            <a:r>
              <a:rPr lang="en-US" altLang="en-US" sz="2400" dirty="0">
                <a:latin typeface="Arial" pitchFamily="34" charset="0"/>
              </a:rPr>
              <a:t>    ?x </a:t>
            </a:r>
            <a:r>
              <a:rPr lang="en-US" altLang="en-US" sz="2400" dirty="0" err="1">
                <a:latin typeface="Arial" pitchFamily="34" charset="0"/>
              </a:rPr>
              <a:t>owl:differentFrom</a:t>
            </a:r>
            <a:r>
              <a:rPr lang="en-US" altLang="en-US" sz="2400" dirty="0">
                <a:latin typeface="Arial" pitchFamily="34" charset="0"/>
              </a:rPr>
              <a:t> ?z . </a:t>
            </a:r>
          </a:p>
          <a:p>
            <a:pPr eaLnBrk="1" hangingPunct="1">
              <a:spcBef>
                <a:spcPct val="0"/>
              </a:spcBef>
              <a:buFontTx/>
              <a:buNone/>
            </a:pPr>
            <a:endParaRPr lang="en-US" altLang="en-US" sz="2400" dirty="0">
              <a:latin typeface="Arial" pitchFamily="34" charset="0"/>
            </a:endParaRPr>
          </a:p>
          <a:p>
            <a:pPr eaLnBrk="1" hangingPunct="1">
              <a:spcBef>
                <a:spcPct val="0"/>
              </a:spcBef>
              <a:buFontTx/>
              <a:buNone/>
            </a:pPr>
            <a:r>
              <a:rPr lang="en-US" altLang="en-US" sz="2400" dirty="0">
                <a:latin typeface="Arial" pitchFamily="34" charset="0"/>
              </a:rPr>
              <a:t>}</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05074" y="25114"/>
            <a:ext cx="5994783" cy="769441"/>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SPARQL query result</a:t>
            </a:r>
          </a:p>
        </p:txBody>
      </p:sp>
      <p:sp>
        <p:nvSpPr>
          <p:cNvPr id="2" name="Down Arrow 1"/>
          <p:cNvSpPr/>
          <p:nvPr/>
        </p:nvSpPr>
        <p:spPr>
          <a:xfrm>
            <a:off x="3492501" y="3513138"/>
            <a:ext cx="611188"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5805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87" y="1181100"/>
            <a:ext cx="8975725" cy="248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805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32" y="4633913"/>
            <a:ext cx="9070975" cy="129381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4226" y="25114"/>
            <a:ext cx="7756483" cy="769441"/>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SPARQL query result (XML)</a:t>
            </a:r>
          </a:p>
        </p:txBody>
      </p:sp>
      <p:sp>
        <p:nvSpPr>
          <p:cNvPr id="2" name="Down Arrow 1"/>
          <p:cNvSpPr/>
          <p:nvPr/>
        </p:nvSpPr>
        <p:spPr>
          <a:xfrm>
            <a:off x="3492501" y="3513138"/>
            <a:ext cx="611188"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5907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87" y="1181100"/>
            <a:ext cx="8975725" cy="248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907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0" y="4541838"/>
            <a:ext cx="9121775" cy="12636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5907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8963" y="5486400"/>
            <a:ext cx="5791200" cy="133350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900" y="44516"/>
            <a:ext cx="7714505" cy="830997"/>
          </a:xfrm>
          <a:prstGeom prst="rect">
            <a:avLst/>
          </a:prstGeom>
          <a:solidFill>
            <a:schemeClr val="bg1">
              <a:lumMod val="85000"/>
            </a:schemeClr>
          </a:solidFill>
          <a:ln w="19050">
            <a:solidFill>
              <a:schemeClr val="accent1"/>
            </a:solidFill>
          </a:ln>
        </p:spPr>
        <p:txBody>
          <a:bodyPr wrap="square">
            <a:spAutoFit/>
          </a:bodyPr>
          <a:lstStyle/>
          <a:p>
            <a:pPr fontAlgn="auto">
              <a:spcBef>
                <a:spcPts val="0"/>
              </a:spcBef>
              <a:spcAft>
                <a:spcPts val="0"/>
              </a:spcAft>
              <a:defRPr/>
            </a:pPr>
            <a:r>
              <a:rPr lang="en-US" sz="2400" dirty="0">
                <a:solidFill>
                  <a:prstClr val="black"/>
                </a:solidFill>
                <a:latin typeface="Calibri"/>
              </a:rPr>
              <a:t>Construct the missing values for the inverse property pair: </a:t>
            </a:r>
            <a:r>
              <a:rPr lang="en-US" sz="2400" dirty="0" err="1">
                <a:solidFill>
                  <a:prstClr val="black"/>
                </a:solidFill>
                <a:latin typeface="Calibri"/>
              </a:rPr>
              <a:t>hasPet</a:t>
            </a:r>
            <a:r>
              <a:rPr lang="en-US" sz="2400" dirty="0">
                <a:solidFill>
                  <a:prstClr val="black"/>
                </a:solidFill>
                <a:latin typeface="Calibri"/>
              </a:rPr>
              <a:t> - </a:t>
            </a:r>
            <a:r>
              <a:rPr lang="en-US" sz="2400" dirty="0" err="1">
                <a:solidFill>
                  <a:prstClr val="black"/>
                </a:solidFill>
                <a:latin typeface="Calibri"/>
              </a:rPr>
              <a:t>isPetOf</a:t>
            </a:r>
            <a:endParaRPr lang="en-US" sz="2400" dirty="0">
              <a:solidFill>
                <a:prstClr val="black"/>
              </a:solidFill>
              <a:latin typeface="Calibri"/>
            </a:endParaRPr>
          </a:p>
        </p:txBody>
      </p:sp>
      <p:sp>
        <p:nvSpPr>
          <p:cNvPr id="4" name="Rectangle 3"/>
          <p:cNvSpPr/>
          <p:nvPr/>
        </p:nvSpPr>
        <p:spPr>
          <a:xfrm>
            <a:off x="107503" y="1007150"/>
            <a:ext cx="1136850"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5" name="TextBox 4"/>
          <p:cNvSpPr txBox="1">
            <a:spLocks noChangeArrowheads="1"/>
          </p:cNvSpPr>
          <p:nvPr/>
        </p:nvSpPr>
        <p:spPr bwMode="auto">
          <a:xfrm>
            <a:off x="169863" y="1540047"/>
            <a:ext cx="85334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400" dirty="0">
                <a:solidFill>
                  <a:srgbClr val="000000"/>
                </a:solidFill>
              </a:rPr>
              <a:t>PREFIX tutorial: &lt;http://ai.it.jyu.fi/vagan/ontologies/2019/tutorial.owl#&gt;</a:t>
            </a:r>
          </a:p>
          <a:p>
            <a:pPr eaLnBrk="1" hangingPunct="1">
              <a:spcBef>
                <a:spcPct val="0"/>
              </a:spcBef>
              <a:buFontTx/>
              <a:buNone/>
            </a:pPr>
            <a:r>
              <a:rPr lang="en-US" altLang="en-US" sz="1400" dirty="0">
                <a:solidFill>
                  <a:srgbClr val="000000"/>
                </a:solidFill>
              </a:rPr>
              <a:t>CONSTRUCT { ?pet </a:t>
            </a:r>
            <a:r>
              <a:rPr lang="en-US" altLang="en-US" sz="1400" dirty="0" err="1">
                <a:solidFill>
                  <a:srgbClr val="000000"/>
                </a:solidFill>
              </a:rPr>
              <a:t>tutorial:isPetOf</a:t>
            </a:r>
            <a:r>
              <a:rPr lang="en-US" altLang="en-US" sz="1400" dirty="0">
                <a:solidFill>
                  <a:srgbClr val="000000"/>
                </a:solidFill>
              </a:rPr>
              <a:t> ?owner }</a:t>
            </a:r>
          </a:p>
          <a:p>
            <a:pPr eaLnBrk="1" hangingPunct="1">
              <a:spcBef>
                <a:spcPct val="0"/>
              </a:spcBef>
              <a:buFontTx/>
              <a:buNone/>
            </a:pPr>
            <a:r>
              <a:rPr lang="en-US" altLang="en-US" sz="1400" dirty="0">
                <a:solidFill>
                  <a:srgbClr val="000000"/>
                </a:solidFill>
              </a:rPr>
              <a:t>WHERE { ?owner tutorial:hasPet ?pet  }</a:t>
            </a:r>
          </a:p>
        </p:txBody>
      </p:sp>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49" y="2568241"/>
            <a:ext cx="8781049" cy="1242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574649" y="2644277"/>
            <a:ext cx="2786340" cy="246221"/>
          </a:xfrm>
          <a:prstGeom prst="rect">
            <a:avLst/>
          </a:prstGeom>
        </p:spPr>
        <p:txBody>
          <a:bodyPr wrap="none">
            <a:spAutoFit/>
          </a:bodyPr>
          <a:lstStyle/>
          <a:p>
            <a:r>
              <a:rPr lang="en-US" sz="1000" b="1" dirty="0"/>
              <a:t>Redland </a:t>
            </a:r>
            <a:r>
              <a:rPr lang="en-US" sz="1000" b="1" dirty="0" err="1"/>
              <a:t>Rasqal</a:t>
            </a:r>
            <a:r>
              <a:rPr lang="en-US" sz="1000" b="1" dirty="0"/>
              <a:t> RDF Query Demonstration</a:t>
            </a:r>
            <a:endParaRPr lang="en-US" sz="1000" dirty="0"/>
          </a:p>
        </p:txBody>
      </p:sp>
      <p:sp>
        <p:nvSpPr>
          <p:cNvPr id="9" name="Down Arrow 8"/>
          <p:cNvSpPr/>
          <p:nvPr/>
        </p:nvSpPr>
        <p:spPr>
          <a:xfrm>
            <a:off x="1222390" y="2305907"/>
            <a:ext cx="305593" cy="584120"/>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3563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332" y="4941168"/>
            <a:ext cx="5516787" cy="1867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454754" y="2484725"/>
            <a:ext cx="1149225"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Result</a:t>
            </a:r>
          </a:p>
        </p:txBody>
      </p:sp>
      <p:pic>
        <p:nvPicPr>
          <p:cNvPr id="3563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812" y="3903490"/>
            <a:ext cx="8895684" cy="944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516253" y="2567556"/>
            <a:ext cx="1874231" cy="307777"/>
          </a:xfrm>
          <a:prstGeom prst="rect">
            <a:avLst/>
          </a:prstGeom>
        </p:spPr>
        <p:txBody>
          <a:bodyPr wrap="none">
            <a:spAutoFit/>
          </a:bodyPr>
          <a:lstStyle/>
          <a:p>
            <a:r>
              <a:rPr lang="en-US" dirty="0">
                <a:hlinkClick r:id="rId5"/>
              </a:rPr>
              <a:t>http://librdf.org/query</a:t>
            </a:r>
            <a:r>
              <a:rPr lang="en-US" dirty="0"/>
              <a:t> </a:t>
            </a:r>
          </a:p>
        </p:txBody>
      </p:sp>
    </p:spTree>
    <p:extLst>
      <p:ext uri="{BB962C8B-B14F-4D97-AF65-F5344CB8AC3E}">
        <p14:creationId xmlns:p14="http://schemas.microsoft.com/office/powerpoint/2010/main" val="2139438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4542" y="5236477"/>
            <a:ext cx="3636169" cy="1581150"/>
          </a:xfrm>
          <a:prstGeom prst="rect">
            <a:avLst/>
          </a:prstGeom>
        </p:spPr>
      </p:pic>
      <p:pic>
        <p:nvPicPr>
          <p:cNvPr id="5" name="Picture 4"/>
          <p:cNvPicPr>
            <a:picLocks noChangeAspect="1"/>
          </p:cNvPicPr>
          <p:nvPr/>
        </p:nvPicPr>
        <p:blipFill>
          <a:blip r:embed="rId3"/>
          <a:stretch>
            <a:fillRect/>
          </a:stretch>
        </p:blipFill>
        <p:spPr>
          <a:xfrm>
            <a:off x="818563" y="642500"/>
            <a:ext cx="5240699" cy="4170018"/>
          </a:xfrm>
          <a:prstGeom prst="rect">
            <a:avLst/>
          </a:prstGeom>
        </p:spPr>
      </p:pic>
      <p:sp>
        <p:nvSpPr>
          <p:cNvPr id="6" name="TextBox 5"/>
          <p:cNvSpPr txBox="1"/>
          <p:nvPr/>
        </p:nvSpPr>
        <p:spPr>
          <a:xfrm>
            <a:off x="134540" y="44489"/>
            <a:ext cx="7749827" cy="461665"/>
          </a:xfrm>
          <a:prstGeom prst="rect">
            <a:avLst/>
          </a:prstGeom>
          <a:solidFill>
            <a:schemeClr val="bg1">
              <a:lumMod val="85000"/>
            </a:schemeClr>
          </a:solidFill>
          <a:ln w="19050">
            <a:solidFill>
              <a:schemeClr val="accent1"/>
            </a:solidFill>
          </a:ln>
        </p:spPr>
        <p:txBody>
          <a:bodyPr wrap="square">
            <a:spAutoFit/>
          </a:bodyPr>
          <a:lstStyle/>
          <a:p>
            <a:pPr fontAlgn="auto">
              <a:spcBef>
                <a:spcPts val="0"/>
              </a:spcBef>
              <a:spcAft>
                <a:spcPts val="0"/>
              </a:spcAft>
              <a:defRPr/>
            </a:pPr>
            <a:r>
              <a:rPr lang="en-US" altLang="en-US" sz="2400" dirty="0">
                <a:solidFill>
                  <a:srgbClr val="000000"/>
                </a:solidFill>
                <a:latin typeface="Calibri" panose="020F0502020204030204"/>
              </a:rPr>
              <a:t>“Find the birth place of William Shakespeare in DBPedia”.</a:t>
            </a:r>
          </a:p>
        </p:txBody>
      </p:sp>
      <p:sp>
        <p:nvSpPr>
          <p:cNvPr id="7" name="Rectangle 6"/>
          <p:cNvSpPr/>
          <p:nvPr/>
        </p:nvSpPr>
        <p:spPr>
          <a:xfrm>
            <a:off x="6312510" y="597676"/>
            <a:ext cx="2741263" cy="369332"/>
          </a:xfrm>
          <a:prstGeom prst="rect">
            <a:avLst/>
          </a:prstGeom>
        </p:spPr>
        <p:txBody>
          <a:bodyPr wrap="none">
            <a:spAutoFit/>
          </a:bodyPr>
          <a:lstStyle/>
          <a:p>
            <a:pPr fontAlgn="auto">
              <a:spcBef>
                <a:spcPts val="0"/>
              </a:spcBef>
              <a:spcAft>
                <a:spcPts val="0"/>
              </a:spcAft>
            </a:pPr>
            <a:r>
              <a:rPr lang="fi-FI" sz="1800" b="1" dirty="0">
                <a:solidFill>
                  <a:prstClr val="black"/>
                </a:solidFill>
                <a:latin typeface="Calibri" panose="020F0502020204030204"/>
                <a:hlinkClick r:id="rId4"/>
              </a:rPr>
              <a:t>http://dbpedia.org/sparql</a:t>
            </a:r>
            <a:r>
              <a:rPr lang="fi-FI" sz="1800" b="1" dirty="0">
                <a:solidFill>
                  <a:prstClr val="black"/>
                </a:solidFill>
                <a:latin typeface="Calibri" panose="020F0502020204030204"/>
              </a:rPr>
              <a:t> </a:t>
            </a:r>
            <a:endParaRPr lang="en-US" sz="1800" dirty="0">
              <a:solidFill>
                <a:prstClr val="black"/>
              </a:solidFill>
              <a:latin typeface="Calibri" panose="020F0502020204030204"/>
            </a:endParaRPr>
          </a:p>
        </p:txBody>
      </p:sp>
      <p:sp>
        <p:nvSpPr>
          <p:cNvPr id="2" name="Rectangle 1"/>
          <p:cNvSpPr/>
          <p:nvPr/>
        </p:nvSpPr>
        <p:spPr>
          <a:xfrm>
            <a:off x="6520361" y="980728"/>
            <a:ext cx="2533412" cy="2123658"/>
          </a:xfrm>
          <a:prstGeom prst="rect">
            <a:avLst/>
          </a:prstGeom>
          <a:solidFill>
            <a:schemeClr val="bg1">
              <a:lumMod val="85000"/>
            </a:schemeClr>
          </a:solidFill>
          <a:ln w="25400">
            <a:solidFill>
              <a:schemeClr val="tx1"/>
            </a:solidFill>
          </a:ln>
        </p:spPr>
        <p:txBody>
          <a:bodyPr wrap="square">
            <a:spAutoFit/>
          </a:bodyPr>
          <a:lstStyle/>
          <a:p>
            <a:pPr fontAlgn="auto">
              <a:spcAft>
                <a:spcPts val="0"/>
              </a:spcAft>
            </a:pPr>
            <a:r>
              <a:rPr lang="en-US" altLang="en-US" sz="1200" dirty="0">
                <a:solidFill>
                  <a:srgbClr val="000000"/>
                </a:solidFill>
                <a:latin typeface="Calibri" panose="020F0502020204030204"/>
              </a:rPr>
              <a:t>PREFIX dbo: &lt;http://dbpedia.org/ontology/&gt; </a:t>
            </a:r>
          </a:p>
          <a:p>
            <a:pPr fontAlgn="auto">
              <a:spcAft>
                <a:spcPts val="0"/>
              </a:spcAft>
            </a:pPr>
            <a:r>
              <a:rPr lang="fi-FI" sz="1200" dirty="0">
                <a:solidFill>
                  <a:prstClr val="black"/>
                </a:solidFill>
                <a:latin typeface="Calibri" panose="020F0502020204030204"/>
              </a:rPr>
              <a:t>PREFIX </a:t>
            </a:r>
            <a:r>
              <a:rPr lang="fi-FI" sz="1200" dirty="0" err="1">
                <a:solidFill>
                  <a:prstClr val="black"/>
                </a:solidFill>
                <a:latin typeface="Calibri" panose="020F0502020204030204"/>
              </a:rPr>
              <a:t>dbr</a:t>
            </a:r>
            <a:r>
              <a:rPr lang="fi-FI" sz="1200" dirty="0">
                <a:solidFill>
                  <a:prstClr val="black"/>
                </a:solidFill>
                <a:latin typeface="Calibri" panose="020F0502020204030204"/>
              </a:rPr>
              <a:t>: &lt;http://dbpedia.org/resource/&gt;</a:t>
            </a:r>
            <a:endParaRPr lang="en-US" altLang="en-US" sz="1200" dirty="0">
              <a:solidFill>
                <a:srgbClr val="000000"/>
              </a:solidFill>
              <a:latin typeface="Calibri" panose="020F0502020204030204"/>
            </a:endParaRPr>
          </a:p>
          <a:p>
            <a:pPr fontAlgn="auto">
              <a:spcAft>
                <a:spcPts val="0"/>
              </a:spcAft>
            </a:pPr>
            <a:endParaRPr lang="en-US" altLang="en-US" sz="1200" dirty="0">
              <a:solidFill>
                <a:srgbClr val="000000"/>
              </a:solidFill>
              <a:latin typeface="Calibri" panose="020F0502020204030204"/>
            </a:endParaRPr>
          </a:p>
          <a:p>
            <a:pPr fontAlgn="auto">
              <a:spcAft>
                <a:spcPts val="0"/>
              </a:spcAft>
            </a:pPr>
            <a:r>
              <a:rPr lang="en-US" altLang="en-US" sz="1200" dirty="0">
                <a:solidFill>
                  <a:srgbClr val="000000"/>
                </a:solidFill>
                <a:latin typeface="Calibri" panose="020F0502020204030204"/>
              </a:rPr>
              <a:t>SELECT DISTINCT ?place</a:t>
            </a:r>
            <a:endParaRPr lang="en-US" sz="1200" dirty="0">
              <a:solidFill>
                <a:prstClr val="black"/>
              </a:solidFill>
              <a:latin typeface="Calibri" panose="020F0502020204030204"/>
            </a:endParaRPr>
          </a:p>
          <a:p>
            <a:pPr fontAlgn="auto">
              <a:spcAft>
                <a:spcPts val="0"/>
              </a:spcAft>
            </a:pPr>
            <a:endParaRPr lang="en-US" altLang="en-US" sz="1200" dirty="0">
              <a:solidFill>
                <a:srgbClr val="000000"/>
              </a:solidFill>
              <a:latin typeface="Calibri" panose="020F0502020204030204"/>
            </a:endParaRPr>
          </a:p>
          <a:p>
            <a:pPr fontAlgn="auto">
              <a:spcAft>
                <a:spcPts val="0"/>
              </a:spcAft>
            </a:pPr>
            <a:r>
              <a:rPr lang="en-US" altLang="en-US" sz="1200" dirty="0">
                <a:solidFill>
                  <a:srgbClr val="000000"/>
                </a:solidFill>
                <a:latin typeface="Calibri" panose="020F0502020204030204"/>
              </a:rPr>
              <a:t>WHERE {</a:t>
            </a:r>
          </a:p>
          <a:p>
            <a:pPr fontAlgn="auto">
              <a:spcAft>
                <a:spcPts val="0"/>
              </a:spcAft>
            </a:pPr>
            <a:r>
              <a:rPr lang="en-US" altLang="en-US" sz="1200" dirty="0">
                <a:solidFill>
                  <a:srgbClr val="000000"/>
                </a:solidFill>
                <a:latin typeface="Calibri" panose="020F0502020204030204"/>
              </a:rPr>
              <a:t>  </a:t>
            </a:r>
            <a:r>
              <a:rPr lang="en-US" altLang="en-US" sz="1200" dirty="0" err="1">
                <a:solidFill>
                  <a:srgbClr val="000000"/>
                </a:solidFill>
                <a:latin typeface="Calibri" panose="020F0502020204030204"/>
              </a:rPr>
              <a:t>dbr:William_Shakespeare</a:t>
            </a:r>
            <a:r>
              <a:rPr lang="en-US" altLang="en-US" sz="1200" dirty="0">
                <a:solidFill>
                  <a:srgbClr val="000000"/>
                </a:solidFill>
                <a:latin typeface="Calibri" panose="020F0502020204030204"/>
              </a:rPr>
              <a:t> </a:t>
            </a:r>
            <a:r>
              <a:rPr lang="en-US" altLang="en-US" sz="1200" dirty="0" err="1">
                <a:solidFill>
                  <a:srgbClr val="000000"/>
                </a:solidFill>
                <a:latin typeface="Calibri" panose="020F0502020204030204"/>
              </a:rPr>
              <a:t>dbo:birthPlace</a:t>
            </a:r>
            <a:r>
              <a:rPr lang="en-US" altLang="en-US" sz="1200" dirty="0">
                <a:solidFill>
                  <a:srgbClr val="000000"/>
                </a:solidFill>
                <a:latin typeface="Calibri" panose="020F0502020204030204"/>
              </a:rPr>
              <a:t> ?place .</a:t>
            </a:r>
          </a:p>
          <a:p>
            <a:pPr fontAlgn="auto">
              <a:spcAft>
                <a:spcPts val="0"/>
              </a:spcAft>
            </a:pPr>
            <a:r>
              <a:rPr lang="en-US" altLang="en-US" sz="1200" dirty="0">
                <a:solidFill>
                  <a:srgbClr val="000000"/>
                </a:solidFill>
                <a:latin typeface="Calibri" panose="020F0502020204030204"/>
              </a:rPr>
              <a:t>               }</a:t>
            </a:r>
          </a:p>
        </p:txBody>
      </p:sp>
      <p:sp>
        <p:nvSpPr>
          <p:cNvPr id="8" name="Down Arrow 7"/>
          <p:cNvSpPr/>
          <p:nvPr/>
        </p:nvSpPr>
        <p:spPr>
          <a:xfrm>
            <a:off x="1431667" y="4732449"/>
            <a:ext cx="229195" cy="504031"/>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9" name="Rectangle 8"/>
          <p:cNvSpPr/>
          <p:nvPr/>
        </p:nvSpPr>
        <p:spPr>
          <a:xfrm>
            <a:off x="5402004" y="6391486"/>
            <a:ext cx="3651769"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Try also: </a:t>
            </a:r>
            <a:r>
              <a:rPr lang="en-US" sz="1800" dirty="0">
                <a:solidFill>
                  <a:prstClr val="black"/>
                </a:solidFill>
                <a:latin typeface="Calibri" panose="020F0502020204030204"/>
                <a:hlinkClick r:id="rId5"/>
              </a:rPr>
              <a:t>http://dbpedia.org/snorql/</a:t>
            </a:r>
            <a:r>
              <a:rPr lang="en-US" sz="1800" dirty="0">
                <a:solidFill>
                  <a:prstClr val="black"/>
                </a:solidFill>
                <a:latin typeface="Calibri" panose="020F0502020204030204"/>
              </a:rPr>
              <a:t>  </a:t>
            </a:r>
          </a:p>
        </p:txBody>
      </p:sp>
    </p:spTree>
    <p:extLst>
      <p:ext uri="{BB962C8B-B14F-4D97-AF65-F5344CB8AC3E}">
        <p14:creationId xmlns:p14="http://schemas.microsoft.com/office/powerpoint/2010/main" val="368918300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551" y="1757656"/>
            <a:ext cx="8154305" cy="4524315"/>
          </a:xfrm>
          <a:prstGeom prst="rect">
            <a:avLst/>
          </a:prstGeom>
        </p:spPr>
        <p:txBody>
          <a:bodyPr wrap="square">
            <a:spAutoFit/>
          </a:bodyPr>
          <a:lstStyle/>
          <a:p>
            <a:pPr fontAlgn="auto">
              <a:spcBef>
                <a:spcPts val="0"/>
              </a:spcBef>
              <a:spcAft>
                <a:spcPts val="0"/>
              </a:spcAft>
            </a:pPr>
            <a:r>
              <a:rPr lang="en-US" sz="1600" dirty="0">
                <a:solidFill>
                  <a:prstClr val="black"/>
                </a:solidFill>
                <a:latin typeface="Calibri" panose="020F0502020204030204"/>
              </a:rPr>
              <a:t>PREFIX owl: &lt;http://www.w3.org/2002/07/owl#&gt;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xsd</a:t>
            </a:r>
            <a:r>
              <a:rPr lang="en-US" sz="1600" dirty="0">
                <a:solidFill>
                  <a:prstClr val="black"/>
                </a:solidFill>
                <a:latin typeface="Calibri" panose="020F0502020204030204"/>
              </a:rPr>
              <a:t>: &lt;http://www.w3.org/2001/XMLSchema#&gt;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rdfs</a:t>
            </a:r>
            <a:r>
              <a:rPr lang="en-US" sz="1600" dirty="0">
                <a:solidFill>
                  <a:prstClr val="black"/>
                </a:solidFill>
                <a:latin typeface="Calibri" panose="020F0502020204030204"/>
              </a:rPr>
              <a:t>: &lt;http://www.w3.org/2000/01/rdf-schema#&gt;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a:t>
            </a:r>
            <a:r>
              <a:rPr lang="en-US" sz="1600" dirty="0">
                <a:solidFill>
                  <a:prstClr val="black"/>
                </a:solidFill>
                <a:latin typeface="Calibri" panose="020F0502020204030204"/>
              </a:rPr>
              <a:t>: &lt;http://www.w3.org/1999/02/22-rdf-syntax-ns#&gt;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a:t>
            </a:r>
            <a:r>
              <a:rPr lang="en-US" sz="1600" dirty="0">
                <a:solidFill>
                  <a:prstClr val="black"/>
                </a:solidFill>
                <a:latin typeface="Calibri" panose="020F0502020204030204"/>
              </a:rPr>
              <a:t>: &lt;http://dbpedia.org/page/&gt;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dbpedia</a:t>
            </a:r>
            <a:r>
              <a:rPr lang="en-US" sz="1600" dirty="0">
                <a:solidFill>
                  <a:prstClr val="black"/>
                </a:solidFill>
                <a:latin typeface="Calibri" panose="020F0502020204030204"/>
              </a:rPr>
              <a:t>: &lt;http://dbpedia.org/&gt;</a:t>
            </a:r>
          </a:p>
          <a:p>
            <a:pPr fontAlgn="auto">
              <a:spcBef>
                <a:spcPts val="0"/>
              </a:spcBef>
              <a:spcAft>
                <a:spcPts val="0"/>
              </a:spcAft>
            </a:pPr>
            <a:r>
              <a:rPr lang="en-US" sz="1600" dirty="0">
                <a:solidFill>
                  <a:prstClr val="black"/>
                </a:solidFill>
                <a:latin typeface="Calibri" panose="020F0502020204030204"/>
              </a:rPr>
              <a:t>PREFIX dbo: &lt;http://dbpedia.org/ontology/&gt;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PREFIX : &lt;</a:t>
            </a:r>
            <a:r>
              <a:rPr lang="en-US" sz="1600" dirty="0">
                <a:solidFill>
                  <a:srgbClr val="FF0000"/>
                </a:solidFill>
                <a:latin typeface="Calibri" panose="020F0502020204030204"/>
              </a:rPr>
              <a:t>http://ai.it.jyu.fi/vagan/ontologies/2019/import.owl</a:t>
            </a:r>
            <a:r>
              <a:rPr lang="en-US" sz="1600" dirty="0">
                <a:solidFill>
                  <a:prstClr val="black"/>
                </a:solidFill>
                <a:latin typeface="Calibri" panose="020F0502020204030204"/>
              </a:rPr>
              <a:t>#&gt;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CONSTRUCT {dbo:height a owl:DatatypeProperty . dbo:height a </a:t>
            </a:r>
            <a:r>
              <a:rPr lang="en-US" sz="1600" dirty="0" err="1">
                <a:solidFill>
                  <a:prstClr val="black"/>
                </a:solidFill>
                <a:latin typeface="Calibri" panose="020F0502020204030204"/>
              </a:rPr>
              <a:t>owl:FunctionalProperty</a:t>
            </a:r>
            <a:r>
              <a:rPr lang="en-US" sz="1600" dirty="0">
                <a:solidFill>
                  <a:prstClr val="black"/>
                </a:solidFill>
                <a:latin typeface="Calibri" panose="020F0502020204030204"/>
              </a:rPr>
              <a:t>.  dbo:height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dbo:Person . dbo:height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xsd:double</a:t>
            </a:r>
            <a:r>
              <a:rPr lang="en-US" sz="1600" dirty="0">
                <a:solidFill>
                  <a:prstClr val="black"/>
                </a:solidFill>
                <a:latin typeface="Calibri" panose="020F0502020204030204"/>
              </a:rPr>
              <a:t> .  dbo:Person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?hero dbo:height ?height . ?hero rdf:type dbo:Person</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WHERE {</a:t>
            </a:r>
          </a:p>
          <a:p>
            <a:pPr fontAlgn="auto">
              <a:spcBef>
                <a:spcPts val="0"/>
              </a:spcBef>
              <a:spcAft>
                <a:spcPts val="0"/>
              </a:spcAft>
            </a:pPr>
            <a:r>
              <a:rPr lang="en-US" sz="1600" dirty="0">
                <a:solidFill>
                  <a:prstClr val="black"/>
                </a:solidFill>
                <a:latin typeface="Calibri" panose="020F0502020204030204"/>
              </a:rPr>
              <a:t>    ?hero rdf:type dbo:Person . ?hero dbo:height ?height .</a:t>
            </a:r>
          </a:p>
          <a:p>
            <a:pPr fontAlgn="auto">
              <a:spcBef>
                <a:spcPts val="0"/>
              </a:spcBef>
              <a:spcAft>
                <a:spcPts val="0"/>
              </a:spcAft>
            </a:pPr>
            <a:r>
              <a:rPr lang="en-US" sz="1600" dirty="0">
                <a:solidFill>
                  <a:prstClr val="black"/>
                </a:solidFill>
                <a:latin typeface="Calibri" panose="020F0502020204030204"/>
              </a:rPr>
              <a:t>}</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a:t>
            </a:r>
            <a:r>
              <a:rPr lang="en-US" sz="28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DBPedia</a:t>
            </a: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graph to populate the ontology using SPARQL CONSTRUCT query</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203100323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551" y="1757656"/>
            <a:ext cx="8348897" cy="4524315"/>
          </a:xfrm>
          <a:prstGeom prst="rect">
            <a:avLst/>
          </a:prstGeom>
        </p:spPr>
        <p:txBody>
          <a:bodyPr wrap="square">
            <a:spAutoFit/>
          </a:bodyPr>
          <a:lstStyle/>
          <a:p>
            <a:pPr fontAlgn="auto">
              <a:spcBef>
                <a:spcPts val="0"/>
              </a:spcBef>
              <a:spcAft>
                <a:spcPts val="0"/>
              </a:spcAft>
            </a:pPr>
            <a:r>
              <a:rPr lang="en-US" sz="1600" dirty="0">
                <a:solidFill>
                  <a:prstClr val="black"/>
                </a:solidFill>
                <a:latin typeface="Calibri" panose="020F0502020204030204"/>
              </a:rPr>
              <a:t>PREFIX owl: &lt;http://www.w3.org/2002/07/owl#&gt;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xsd</a:t>
            </a:r>
            <a:r>
              <a:rPr lang="en-US" sz="1600" dirty="0">
                <a:solidFill>
                  <a:prstClr val="black"/>
                </a:solidFill>
                <a:latin typeface="Calibri" panose="020F0502020204030204"/>
              </a:rPr>
              <a:t>: &lt;http://www.w3.org/2001/XMLSchema#&gt;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rdfs</a:t>
            </a:r>
            <a:r>
              <a:rPr lang="en-US" sz="1600" dirty="0">
                <a:solidFill>
                  <a:prstClr val="black"/>
                </a:solidFill>
                <a:latin typeface="Calibri" panose="020F0502020204030204"/>
              </a:rPr>
              <a:t>: &lt;http://www.w3.org/2000/01/rdf-schema#&gt;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a:t>
            </a:r>
            <a:r>
              <a:rPr lang="en-US" sz="1600" dirty="0">
                <a:solidFill>
                  <a:prstClr val="black"/>
                </a:solidFill>
                <a:latin typeface="Calibri" panose="020F0502020204030204"/>
              </a:rPr>
              <a:t>: &lt;http://www.w3.org/1999/02/22-rdf-syntax-ns#&gt;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a:t>
            </a:r>
            <a:r>
              <a:rPr lang="en-US" sz="1600" dirty="0">
                <a:solidFill>
                  <a:prstClr val="black"/>
                </a:solidFill>
                <a:latin typeface="Calibri" panose="020F0502020204030204"/>
              </a:rPr>
              <a:t>: &lt;http://dbpedia.org/page/&gt;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dbpedia</a:t>
            </a:r>
            <a:r>
              <a:rPr lang="en-US" sz="1600" dirty="0">
                <a:solidFill>
                  <a:prstClr val="black"/>
                </a:solidFill>
                <a:latin typeface="Calibri" panose="020F0502020204030204"/>
              </a:rPr>
              <a:t>: &lt;http://dbpedia.org/&gt;</a:t>
            </a:r>
          </a:p>
          <a:p>
            <a:pPr fontAlgn="auto">
              <a:spcBef>
                <a:spcPts val="0"/>
              </a:spcBef>
              <a:spcAft>
                <a:spcPts val="0"/>
              </a:spcAft>
            </a:pPr>
            <a:r>
              <a:rPr lang="en-US" sz="1600" dirty="0">
                <a:solidFill>
                  <a:prstClr val="black"/>
                </a:solidFill>
                <a:latin typeface="Calibri" panose="020F0502020204030204"/>
              </a:rPr>
              <a:t>PREFIX dbo: &lt;http://dbpedia.org/ontology/&gt;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PREFIX : &lt;</a:t>
            </a:r>
            <a:r>
              <a:rPr lang="en-US" sz="1600" dirty="0">
                <a:solidFill>
                  <a:srgbClr val="FF0000"/>
                </a:solidFill>
                <a:latin typeface="Calibri" panose="020F0502020204030204"/>
              </a:rPr>
              <a:t>http://ai.it.jyu.fi/vagan/ontologies/2019/WEIGHT.owl</a:t>
            </a:r>
            <a:r>
              <a:rPr lang="en-US" sz="1600" dirty="0">
                <a:solidFill>
                  <a:prstClr val="black"/>
                </a:solidFill>
                <a:latin typeface="Calibri" panose="020F0502020204030204"/>
              </a:rPr>
              <a:t>#&gt;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CONSTRUCT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a owl:DatatypeProperty .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a </a:t>
            </a:r>
            <a:r>
              <a:rPr lang="en-US" sz="1600" dirty="0" err="1">
                <a:solidFill>
                  <a:prstClr val="black"/>
                </a:solidFill>
                <a:latin typeface="Calibri" panose="020F0502020204030204"/>
              </a:rPr>
              <a:t>owl:FunctionalProperty</a:t>
            </a:r>
            <a:r>
              <a:rPr lang="en-US" sz="1600" dirty="0">
                <a:solidFill>
                  <a:prstClr val="black"/>
                </a:solidFill>
                <a:latin typeface="Calibri" panose="020F0502020204030204"/>
              </a:rPr>
              <a:t>.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dbo:Person .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xsd:double</a:t>
            </a:r>
            <a:r>
              <a:rPr lang="en-US" sz="1600" dirty="0">
                <a:solidFill>
                  <a:prstClr val="black"/>
                </a:solidFill>
                <a:latin typeface="Calibri" panose="020F0502020204030204"/>
              </a:rPr>
              <a:t> .  dbo:Person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?hero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?weight . ?hero rdf:type dbo:Person</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WHERE {</a:t>
            </a:r>
          </a:p>
          <a:p>
            <a:pPr fontAlgn="auto">
              <a:spcBef>
                <a:spcPts val="0"/>
              </a:spcBef>
              <a:spcAft>
                <a:spcPts val="0"/>
              </a:spcAft>
            </a:pPr>
            <a:r>
              <a:rPr lang="en-US" sz="1600" dirty="0">
                <a:solidFill>
                  <a:prstClr val="black"/>
                </a:solidFill>
                <a:latin typeface="Calibri" panose="020F0502020204030204"/>
              </a:rPr>
              <a:t>    ?hero rdf:type dbo:Person . ?hero </a:t>
            </a:r>
            <a:r>
              <a:rPr lang="en-US" sz="1600" dirty="0" err="1">
                <a:solidFill>
                  <a:prstClr val="black"/>
                </a:solidFill>
                <a:latin typeface="Calibri" panose="020F0502020204030204"/>
              </a:rPr>
              <a:t>dbo:weight</a:t>
            </a:r>
            <a:r>
              <a:rPr lang="en-US" sz="1600" dirty="0">
                <a:solidFill>
                  <a:prstClr val="black"/>
                </a:solidFill>
                <a:latin typeface="Calibri" panose="020F0502020204030204"/>
              </a:rPr>
              <a:t> ?weight .</a:t>
            </a:r>
          </a:p>
          <a:p>
            <a:pPr fontAlgn="auto">
              <a:spcBef>
                <a:spcPts val="0"/>
              </a:spcBef>
              <a:spcAft>
                <a:spcPts val="0"/>
              </a:spcAft>
            </a:pPr>
            <a:r>
              <a:rPr lang="en-US" sz="1600" dirty="0">
                <a:solidFill>
                  <a:prstClr val="black"/>
                </a:solidFill>
                <a:latin typeface="Calibri" panose="020F0502020204030204"/>
              </a:rPr>
              <a:t>}</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DBPedia graph to populate the ontology using SPARQL CONSTRUCT query (almost similar)</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194349894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790343"/>
            <a:ext cx="8928992" cy="5262979"/>
          </a:xfrm>
          <a:prstGeom prst="rect">
            <a:avLst/>
          </a:prstGeom>
        </p:spPr>
        <p:txBody>
          <a:bodyPr wrap="square">
            <a:spAutoFit/>
          </a:bodyPr>
          <a:lstStyle/>
          <a:p>
            <a:pPr fontAlgn="auto">
              <a:spcBef>
                <a:spcPts val="0"/>
              </a:spcBef>
              <a:spcAft>
                <a:spcPts val="0"/>
              </a:spcAft>
            </a:pPr>
            <a:r>
              <a:rPr lang="en-US" dirty="0">
                <a:solidFill>
                  <a:prstClr val="black"/>
                </a:solidFill>
                <a:latin typeface="Calibri" panose="020F0502020204030204"/>
              </a:rPr>
              <a:t>PREFIX owl: &lt;http://www.w3.org/2002/07/owl#&gt;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xsd</a:t>
            </a:r>
            <a:r>
              <a:rPr lang="en-US" dirty="0">
                <a:solidFill>
                  <a:prstClr val="black"/>
                </a:solidFill>
                <a:latin typeface="Calibri" panose="020F0502020204030204"/>
              </a:rPr>
              <a:t>: &lt;http://www.w3.org/2001/XMLSchema#&gt;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rdfs</a:t>
            </a:r>
            <a:r>
              <a:rPr lang="en-US" dirty="0">
                <a:solidFill>
                  <a:prstClr val="black"/>
                </a:solidFill>
                <a:latin typeface="Calibri" panose="020F0502020204030204"/>
              </a:rPr>
              <a:t>: &lt;http://www.w3.org/2000/01/rdf-schema#&gt;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rdf</a:t>
            </a:r>
            <a:r>
              <a:rPr lang="en-US" dirty="0">
                <a:solidFill>
                  <a:prstClr val="black"/>
                </a:solidFill>
                <a:latin typeface="Calibri" panose="020F0502020204030204"/>
              </a:rPr>
              <a:t>: &lt;http://www.w3.org/1999/02/22-rdf-syntax-ns#&gt;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db</a:t>
            </a:r>
            <a:r>
              <a:rPr lang="en-US" dirty="0">
                <a:solidFill>
                  <a:prstClr val="black"/>
                </a:solidFill>
                <a:latin typeface="Calibri" panose="020F0502020204030204"/>
              </a:rPr>
              <a:t>: &lt;http://dbpedia.org/page/&gt;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dbpedia</a:t>
            </a:r>
            <a:r>
              <a:rPr lang="en-US" dirty="0">
                <a:solidFill>
                  <a:prstClr val="black"/>
                </a:solidFill>
                <a:latin typeface="Calibri" panose="020F0502020204030204"/>
              </a:rPr>
              <a:t>: &lt;http://dbpedia.org/&gt;</a:t>
            </a:r>
          </a:p>
          <a:p>
            <a:pPr fontAlgn="auto">
              <a:spcBef>
                <a:spcPts val="0"/>
              </a:spcBef>
              <a:spcAft>
                <a:spcPts val="0"/>
              </a:spcAft>
            </a:pPr>
            <a:r>
              <a:rPr lang="en-US" dirty="0">
                <a:solidFill>
                  <a:prstClr val="black"/>
                </a:solidFill>
                <a:latin typeface="Calibri" panose="020F0502020204030204"/>
              </a:rPr>
              <a:t>PREFIX dbo: &lt;http://dbpedia.org/ontology/&gt;</a:t>
            </a:r>
          </a:p>
          <a:p>
            <a:pPr fontAlgn="auto">
              <a:spcBef>
                <a:spcPts val="0"/>
              </a:spcBef>
              <a:spcAft>
                <a:spcPts val="0"/>
              </a:spcAft>
            </a:pPr>
            <a:r>
              <a:rPr lang="en-US" dirty="0">
                <a:solidFill>
                  <a:prstClr val="black"/>
                </a:solidFill>
                <a:latin typeface="+mn-lt"/>
                <a:cs typeface="Arial" panose="020B0604020202020204" pitchFamily="34" charset="0"/>
              </a:rPr>
              <a:t>PREFIX </a:t>
            </a:r>
            <a:r>
              <a:rPr lang="en-US" dirty="0" err="1">
                <a:solidFill>
                  <a:prstClr val="black"/>
                </a:solidFill>
                <a:latin typeface="+mn-lt"/>
                <a:cs typeface="Arial" panose="020B0604020202020204" pitchFamily="34" charset="0"/>
              </a:rPr>
              <a:t>foaf</a:t>
            </a:r>
            <a:r>
              <a:rPr lang="en-US" dirty="0">
                <a:solidFill>
                  <a:prstClr val="black"/>
                </a:solidFill>
                <a:latin typeface="+mn-lt"/>
                <a:cs typeface="Arial" panose="020B0604020202020204" pitchFamily="34" charset="0"/>
              </a:rPr>
              <a:t>: &lt;http://xmlns.com/foaf/0.1/&gt;</a:t>
            </a:r>
            <a:endParaRPr lang="en-US" dirty="0">
              <a:solidFill>
                <a:prstClr val="black"/>
              </a:solidFill>
              <a:latin typeface="+mn-lt"/>
            </a:endParaRP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PREFIX : &lt;</a:t>
            </a:r>
            <a:r>
              <a:rPr lang="en-US" dirty="0">
                <a:solidFill>
                  <a:srgbClr val="FF0000"/>
                </a:solidFill>
                <a:latin typeface="Calibri" panose="020F0502020204030204"/>
              </a:rPr>
              <a:t>http://ai.it.jyu.fi/vagan/ontologies/2020/PARAMETERS.owl</a:t>
            </a:r>
            <a:r>
              <a:rPr lang="en-US" dirty="0">
                <a:solidFill>
                  <a:prstClr val="black"/>
                </a:solidFill>
                <a:latin typeface="Calibri" panose="020F0502020204030204"/>
              </a:rPr>
              <a:t>#&gt;</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CONSTRUCT {</a:t>
            </a:r>
          </a:p>
          <a:p>
            <a:pPr fontAlgn="auto">
              <a:spcBef>
                <a:spcPts val="0"/>
              </a:spcBef>
              <a:spcAft>
                <a:spcPts val="0"/>
              </a:spcAft>
            </a:pPr>
            <a:r>
              <a:rPr lang="en-US" dirty="0" err="1">
                <a:solidFill>
                  <a:prstClr val="black"/>
                </a:solidFill>
                <a:latin typeface="Calibri" panose="020F0502020204030204"/>
              </a:rPr>
              <a:t>dbo:Person</a:t>
            </a:r>
            <a:r>
              <a:rPr lang="en-US" dirty="0">
                <a:solidFill>
                  <a:prstClr val="black"/>
                </a:solidFill>
                <a:latin typeface="Calibri" panose="020F0502020204030204"/>
              </a:rPr>
              <a:t> a </a:t>
            </a:r>
            <a:r>
              <a:rPr lang="en-US" dirty="0" err="1">
                <a:solidFill>
                  <a:prstClr val="black"/>
                </a:solidFill>
                <a:latin typeface="Calibri" panose="020F0502020204030204"/>
              </a:rPr>
              <a:t>owl:Class</a:t>
            </a:r>
            <a:r>
              <a:rPr lang="en-US" dirty="0">
                <a:solidFill>
                  <a:prstClr val="black"/>
                </a:solidFill>
                <a:latin typeface="Calibri" panose="020F0502020204030204"/>
              </a:rPr>
              <a:t> . ?hero rdf:type </a:t>
            </a:r>
            <a:r>
              <a:rPr lang="en-US" dirty="0" err="1">
                <a:solidFill>
                  <a:prstClr val="black"/>
                </a:solidFill>
                <a:latin typeface="Calibri" panose="020F0502020204030204"/>
              </a:rPr>
              <a:t>dbo:Person</a:t>
            </a:r>
            <a:r>
              <a:rPr lang="en-US" dirty="0">
                <a:solidFill>
                  <a:prstClr val="black"/>
                </a:solidFill>
                <a:latin typeface="Calibri" panose="020F0502020204030204"/>
              </a:rPr>
              <a:t>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err="1">
                <a:solidFill>
                  <a:prstClr val="black"/>
                </a:solidFill>
                <a:latin typeface="Calibri" panose="020F0502020204030204"/>
              </a:rPr>
              <a:t>dbo:weight</a:t>
            </a:r>
            <a:r>
              <a:rPr lang="en-US" dirty="0">
                <a:solidFill>
                  <a:prstClr val="black"/>
                </a:solidFill>
                <a:latin typeface="Calibri" panose="020F0502020204030204"/>
              </a:rPr>
              <a:t> a owl:DatatypeProperty . </a:t>
            </a:r>
            <a:r>
              <a:rPr lang="en-US" dirty="0" err="1">
                <a:solidFill>
                  <a:prstClr val="black"/>
                </a:solidFill>
                <a:latin typeface="Calibri" panose="020F0502020204030204"/>
              </a:rPr>
              <a:t>dbo:weight</a:t>
            </a:r>
            <a:r>
              <a:rPr lang="en-US" dirty="0">
                <a:solidFill>
                  <a:prstClr val="black"/>
                </a:solidFill>
                <a:latin typeface="Calibri" panose="020F0502020204030204"/>
              </a:rPr>
              <a:t> a </a:t>
            </a:r>
            <a:r>
              <a:rPr lang="en-US" dirty="0" err="1">
                <a:solidFill>
                  <a:prstClr val="black"/>
                </a:solidFill>
                <a:latin typeface="Calibri" panose="020F0502020204030204"/>
              </a:rPr>
              <a:t>owl:FunctionalProperty</a:t>
            </a:r>
            <a:r>
              <a:rPr lang="en-US" dirty="0">
                <a:solidFill>
                  <a:prstClr val="black"/>
                </a:solidFill>
                <a:latin typeface="Calibri" panose="020F0502020204030204"/>
              </a:rPr>
              <a:t>.  </a:t>
            </a:r>
            <a:r>
              <a:rPr lang="en-US" dirty="0" err="1">
                <a:solidFill>
                  <a:prstClr val="black"/>
                </a:solidFill>
                <a:latin typeface="Calibri" panose="020F0502020204030204"/>
              </a:rPr>
              <a:t>dbo:weight</a:t>
            </a:r>
            <a:r>
              <a:rPr lang="en-US" dirty="0">
                <a:solidFill>
                  <a:prstClr val="black"/>
                </a:solidFill>
                <a:latin typeface="Calibri" panose="020F0502020204030204"/>
              </a:rPr>
              <a:t> </a:t>
            </a:r>
            <a:r>
              <a:rPr lang="en-US" dirty="0" err="1">
                <a:solidFill>
                  <a:prstClr val="black"/>
                </a:solidFill>
                <a:latin typeface="Calibri" panose="020F0502020204030204"/>
              </a:rPr>
              <a:t>rdfs:domain</a:t>
            </a:r>
            <a:r>
              <a:rPr lang="en-US" dirty="0">
                <a:solidFill>
                  <a:prstClr val="black"/>
                </a:solidFill>
                <a:latin typeface="Calibri" panose="020F0502020204030204"/>
              </a:rPr>
              <a:t> dbo:Person . </a:t>
            </a:r>
            <a:r>
              <a:rPr lang="en-US" dirty="0" err="1">
                <a:solidFill>
                  <a:prstClr val="black"/>
                </a:solidFill>
                <a:latin typeface="Calibri" panose="020F0502020204030204"/>
              </a:rPr>
              <a:t>dbo:weight</a:t>
            </a:r>
            <a:r>
              <a:rPr lang="en-US" dirty="0">
                <a:solidFill>
                  <a:prstClr val="black"/>
                </a:solidFill>
                <a:latin typeface="Calibri" panose="020F0502020204030204"/>
              </a:rPr>
              <a:t> </a:t>
            </a:r>
            <a:r>
              <a:rPr lang="en-US" dirty="0" err="1">
                <a:solidFill>
                  <a:prstClr val="black"/>
                </a:solidFill>
                <a:latin typeface="Calibri" panose="020F0502020204030204"/>
              </a:rPr>
              <a:t>rdfs:range</a:t>
            </a:r>
            <a:r>
              <a:rPr lang="en-US" dirty="0">
                <a:solidFill>
                  <a:prstClr val="black"/>
                </a:solidFill>
                <a:latin typeface="Calibri" panose="020F0502020204030204"/>
              </a:rPr>
              <a:t> </a:t>
            </a:r>
            <a:r>
              <a:rPr lang="en-US" dirty="0" err="1">
                <a:solidFill>
                  <a:prstClr val="black"/>
                </a:solidFill>
                <a:latin typeface="Calibri" panose="020F0502020204030204"/>
              </a:rPr>
              <a:t>xsd:double</a:t>
            </a:r>
            <a:r>
              <a:rPr lang="en-US" dirty="0">
                <a:solidFill>
                  <a:prstClr val="black"/>
                </a:solidFill>
                <a:latin typeface="Calibri" panose="020F0502020204030204"/>
              </a:rPr>
              <a: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err="1">
                <a:solidFill>
                  <a:prstClr val="black"/>
                </a:solidFill>
                <a:latin typeface="Calibri" panose="020F0502020204030204"/>
              </a:rPr>
              <a:t>dbo:height</a:t>
            </a:r>
            <a:r>
              <a:rPr lang="en-US" dirty="0">
                <a:solidFill>
                  <a:prstClr val="black"/>
                </a:solidFill>
                <a:latin typeface="Calibri" panose="020F0502020204030204"/>
              </a:rPr>
              <a:t> a </a:t>
            </a:r>
            <a:r>
              <a:rPr lang="en-US" dirty="0" err="1">
                <a:solidFill>
                  <a:prstClr val="black"/>
                </a:solidFill>
                <a:latin typeface="Calibri" panose="020F0502020204030204"/>
              </a:rPr>
              <a:t>owl:DatatypeProperty</a:t>
            </a:r>
            <a:r>
              <a:rPr lang="en-US" dirty="0">
                <a:solidFill>
                  <a:prstClr val="black"/>
                </a:solidFill>
                <a:latin typeface="Calibri" panose="020F0502020204030204"/>
              </a:rPr>
              <a:t> . </a:t>
            </a:r>
            <a:r>
              <a:rPr lang="en-US" dirty="0" err="1">
                <a:solidFill>
                  <a:prstClr val="black"/>
                </a:solidFill>
                <a:latin typeface="Calibri" panose="020F0502020204030204"/>
              </a:rPr>
              <a:t>dbo:height</a:t>
            </a:r>
            <a:r>
              <a:rPr lang="en-US" dirty="0">
                <a:solidFill>
                  <a:prstClr val="black"/>
                </a:solidFill>
                <a:latin typeface="Calibri" panose="020F0502020204030204"/>
              </a:rPr>
              <a:t> a </a:t>
            </a:r>
            <a:r>
              <a:rPr lang="en-US" dirty="0" err="1">
                <a:solidFill>
                  <a:prstClr val="black"/>
                </a:solidFill>
                <a:latin typeface="Calibri" panose="020F0502020204030204"/>
              </a:rPr>
              <a:t>owl:FunctionalProperty</a:t>
            </a:r>
            <a:r>
              <a:rPr lang="en-US" dirty="0">
                <a:solidFill>
                  <a:prstClr val="black"/>
                </a:solidFill>
                <a:latin typeface="Calibri" panose="020F0502020204030204"/>
              </a:rPr>
              <a:t>.  </a:t>
            </a:r>
            <a:r>
              <a:rPr lang="en-US" dirty="0" err="1">
                <a:solidFill>
                  <a:prstClr val="black"/>
                </a:solidFill>
                <a:latin typeface="Calibri" panose="020F0502020204030204"/>
              </a:rPr>
              <a:t>dbo:height</a:t>
            </a:r>
            <a:r>
              <a:rPr lang="en-US" dirty="0">
                <a:solidFill>
                  <a:prstClr val="black"/>
                </a:solidFill>
                <a:latin typeface="Calibri" panose="020F0502020204030204"/>
              </a:rPr>
              <a:t> </a:t>
            </a:r>
            <a:r>
              <a:rPr lang="en-US" dirty="0" err="1">
                <a:solidFill>
                  <a:prstClr val="black"/>
                </a:solidFill>
                <a:latin typeface="Calibri" panose="020F0502020204030204"/>
              </a:rPr>
              <a:t>rdfs:domain</a:t>
            </a:r>
            <a:r>
              <a:rPr lang="en-US" dirty="0">
                <a:solidFill>
                  <a:prstClr val="black"/>
                </a:solidFill>
                <a:latin typeface="Calibri" panose="020F0502020204030204"/>
              </a:rPr>
              <a:t> </a:t>
            </a:r>
            <a:r>
              <a:rPr lang="en-US" dirty="0" err="1">
                <a:solidFill>
                  <a:prstClr val="black"/>
                </a:solidFill>
                <a:latin typeface="Calibri" panose="020F0502020204030204"/>
              </a:rPr>
              <a:t>dbo:Person</a:t>
            </a:r>
            <a:r>
              <a:rPr lang="en-US" dirty="0">
                <a:solidFill>
                  <a:prstClr val="black"/>
                </a:solidFill>
                <a:latin typeface="Calibri" panose="020F0502020204030204"/>
              </a:rPr>
              <a:t> . </a:t>
            </a:r>
            <a:r>
              <a:rPr lang="en-US" dirty="0" err="1">
                <a:solidFill>
                  <a:prstClr val="black"/>
                </a:solidFill>
                <a:latin typeface="Calibri" panose="020F0502020204030204"/>
              </a:rPr>
              <a:t>dbo:height</a:t>
            </a:r>
            <a:r>
              <a:rPr lang="en-US" dirty="0">
                <a:solidFill>
                  <a:prstClr val="black"/>
                </a:solidFill>
                <a:latin typeface="Calibri" panose="020F0502020204030204"/>
              </a:rPr>
              <a:t> </a:t>
            </a:r>
            <a:r>
              <a:rPr lang="en-US" dirty="0" err="1">
                <a:solidFill>
                  <a:prstClr val="black"/>
                </a:solidFill>
                <a:latin typeface="Calibri" panose="020F0502020204030204"/>
              </a:rPr>
              <a:t>rdfs:range</a:t>
            </a:r>
            <a:r>
              <a:rPr lang="en-US" dirty="0">
                <a:solidFill>
                  <a:prstClr val="black"/>
                </a:solidFill>
                <a:latin typeface="Calibri" panose="020F0502020204030204"/>
              </a:rPr>
              <a:t> </a:t>
            </a:r>
            <a:r>
              <a:rPr lang="en-US" dirty="0" err="1">
                <a:solidFill>
                  <a:prstClr val="black"/>
                </a:solidFill>
                <a:latin typeface="Calibri" panose="020F0502020204030204"/>
              </a:rPr>
              <a:t>xsd:double</a:t>
            </a:r>
            <a:r>
              <a:rPr lang="en-US" dirty="0">
                <a:solidFill>
                  <a:prstClr val="black"/>
                </a:solidFill>
                <a:latin typeface="Calibri" panose="020F0502020204030204"/>
              </a:rPr>
              <a: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?hero </a:t>
            </a:r>
            <a:r>
              <a:rPr lang="en-US" dirty="0" err="1">
                <a:solidFill>
                  <a:prstClr val="black"/>
                </a:solidFill>
                <a:latin typeface="Calibri" panose="020F0502020204030204"/>
              </a:rPr>
              <a:t>dbo:weight</a:t>
            </a:r>
            <a:r>
              <a:rPr lang="en-US" dirty="0">
                <a:solidFill>
                  <a:prstClr val="black"/>
                </a:solidFill>
                <a:latin typeface="Calibri" panose="020F0502020204030204"/>
              </a:rPr>
              <a:t> ?weight . ?hero </a:t>
            </a:r>
            <a:r>
              <a:rPr lang="en-US" dirty="0" err="1">
                <a:solidFill>
                  <a:prstClr val="black"/>
                </a:solidFill>
                <a:latin typeface="Calibri" panose="020F0502020204030204"/>
              </a:rPr>
              <a:t>dbo:height</a:t>
            </a:r>
            <a:r>
              <a:rPr lang="en-US" dirty="0">
                <a:solidFill>
                  <a:prstClr val="black"/>
                </a:solidFill>
                <a:latin typeface="Calibri" panose="020F0502020204030204"/>
              </a:rPr>
              <a:t> ?height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WHERE {</a:t>
            </a:r>
          </a:p>
          <a:p>
            <a:pPr fontAlgn="auto">
              <a:spcBef>
                <a:spcPts val="0"/>
              </a:spcBef>
              <a:spcAft>
                <a:spcPts val="0"/>
              </a:spcAft>
            </a:pPr>
            <a:r>
              <a:rPr lang="en-US" dirty="0">
                <a:solidFill>
                  <a:prstClr val="black"/>
                </a:solidFill>
                <a:latin typeface="Calibri" panose="020F0502020204030204"/>
              </a:rPr>
              <a:t>?hero rdf:type  </a:t>
            </a:r>
            <a:r>
              <a:rPr lang="en-US" dirty="0" err="1">
                <a:solidFill>
                  <a:prstClr val="black"/>
                </a:solidFill>
                <a:latin typeface="Calibri" panose="020F0502020204030204"/>
              </a:rPr>
              <a:t>dbo:Person</a:t>
            </a:r>
            <a:r>
              <a:rPr lang="en-US" dirty="0">
                <a:solidFill>
                  <a:prstClr val="black"/>
                </a:solidFill>
                <a:latin typeface="Calibri" panose="020F0502020204030204"/>
              </a:rPr>
              <a:t> . ?hero </a:t>
            </a:r>
            <a:r>
              <a:rPr lang="en-US" dirty="0" err="1">
                <a:solidFill>
                  <a:prstClr val="black"/>
                </a:solidFill>
                <a:latin typeface="Calibri" panose="020F0502020204030204"/>
              </a:rPr>
              <a:t>dbo:height</a:t>
            </a:r>
            <a:r>
              <a:rPr lang="en-US" dirty="0">
                <a:solidFill>
                  <a:prstClr val="black"/>
                </a:solidFill>
                <a:latin typeface="Calibri" panose="020F0502020204030204"/>
              </a:rPr>
              <a:t>   ?height . ?hero </a:t>
            </a:r>
            <a:r>
              <a:rPr lang="en-US" dirty="0" err="1">
                <a:solidFill>
                  <a:prstClr val="black"/>
                </a:solidFill>
                <a:latin typeface="Calibri" panose="020F0502020204030204"/>
              </a:rPr>
              <a:t>dbo:weight</a:t>
            </a:r>
            <a:r>
              <a:rPr lang="en-US" dirty="0">
                <a:solidFill>
                  <a:prstClr val="black"/>
                </a:solidFill>
                <a:latin typeface="Calibri" panose="020F0502020204030204"/>
              </a:rPr>
              <a:t>   ?weight }</a:t>
            </a:r>
          </a:p>
        </p:txBody>
      </p:sp>
      <p:sp>
        <p:nvSpPr>
          <p:cNvPr id="5" name="Rectangle 4"/>
          <p:cNvSpPr/>
          <p:nvPr/>
        </p:nvSpPr>
        <p:spPr>
          <a:xfrm>
            <a:off x="5694535" y="144117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2" name="Rectangle 1"/>
          <p:cNvSpPr/>
          <p:nvPr/>
        </p:nvSpPr>
        <p:spPr>
          <a:xfrm>
            <a:off x="5708673" y="112644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
        <p:nvSpPr>
          <p:cNvPr id="7" name="Rectangle 6"/>
          <p:cNvSpPr/>
          <p:nvPr/>
        </p:nvSpPr>
        <p:spPr>
          <a:xfrm>
            <a:off x="165538" y="57932"/>
            <a:ext cx="8678918" cy="707886"/>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DBPedia graph to populate the ontology using SPARQL CONSTRUCT query (both together)</a:t>
            </a:r>
          </a:p>
        </p:txBody>
      </p:sp>
    </p:spTree>
    <p:extLst>
      <p:ext uri="{BB962C8B-B14F-4D97-AF65-F5344CB8AC3E}">
        <p14:creationId xmlns:p14="http://schemas.microsoft.com/office/powerpoint/2010/main" val="324835948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D4CF96-5A67-4D89-885B-E6580D96E1AE}"/>
              </a:ext>
            </a:extLst>
          </p:cNvPr>
          <p:cNvSpPr txBox="1"/>
          <p:nvPr/>
        </p:nvSpPr>
        <p:spPr>
          <a:xfrm>
            <a:off x="251520" y="797510"/>
            <a:ext cx="8280920" cy="5909310"/>
          </a:xfrm>
          <a:prstGeom prst="rect">
            <a:avLst/>
          </a:prstGeom>
          <a:noFill/>
        </p:spPr>
        <p:txBody>
          <a:bodyPr wrap="square">
            <a:spAutoFit/>
          </a:bodyPr>
          <a:lstStyle/>
          <a:p>
            <a:pPr fontAlgn="auto">
              <a:spcBef>
                <a:spcPts val="0"/>
              </a:spcBef>
              <a:spcAft>
                <a:spcPts val="0"/>
              </a:spcAft>
            </a:pPr>
            <a:r>
              <a:rPr lang="en-US" dirty="0">
                <a:solidFill>
                  <a:prstClr val="black"/>
                </a:solidFill>
                <a:latin typeface="Calibri" panose="020F0502020204030204"/>
              </a:rPr>
              <a:t>PREFIX owl: &lt;http://www.w3.org/2002/07/owl#&gt;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xsd</a:t>
            </a:r>
            <a:r>
              <a:rPr lang="en-US" dirty="0">
                <a:solidFill>
                  <a:prstClr val="black"/>
                </a:solidFill>
                <a:latin typeface="Calibri" panose="020F0502020204030204"/>
              </a:rPr>
              <a:t>: &lt;http://www.w3.org/2001/XMLSchema#&gt;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rdfs</a:t>
            </a:r>
            <a:r>
              <a:rPr lang="en-US" dirty="0">
                <a:solidFill>
                  <a:prstClr val="black"/>
                </a:solidFill>
                <a:latin typeface="Calibri" panose="020F0502020204030204"/>
              </a:rPr>
              <a:t>: &lt;http://www.w3.org/2000/01/rdf-schema#&gt;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rdf</a:t>
            </a:r>
            <a:r>
              <a:rPr lang="en-US" dirty="0">
                <a:solidFill>
                  <a:prstClr val="black"/>
                </a:solidFill>
                <a:latin typeface="Calibri" panose="020F0502020204030204"/>
              </a:rPr>
              <a:t>: &lt;http://www.w3.org/1999/02/22-rdf-syntax-ns#&gt;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db</a:t>
            </a:r>
            <a:r>
              <a:rPr lang="en-US" dirty="0">
                <a:solidFill>
                  <a:prstClr val="black"/>
                </a:solidFill>
                <a:latin typeface="Calibri" panose="020F0502020204030204"/>
              </a:rPr>
              <a:t>: &lt;http://dbpedia.org/page/&gt;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dbpedia</a:t>
            </a:r>
            <a:r>
              <a:rPr lang="en-US" dirty="0">
                <a:solidFill>
                  <a:prstClr val="black"/>
                </a:solidFill>
                <a:latin typeface="Calibri" panose="020F0502020204030204"/>
              </a:rPr>
              <a:t>: &lt;http://dbpedia.org/&gt;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dbo</a:t>
            </a:r>
            <a:r>
              <a:rPr lang="en-US" dirty="0">
                <a:solidFill>
                  <a:prstClr val="black"/>
                </a:solidFill>
                <a:latin typeface="Calibri" panose="020F0502020204030204"/>
              </a:rPr>
              <a:t>: &lt;http://dbpedia.org/ontology/&gt;</a:t>
            </a:r>
          </a:p>
          <a:p>
            <a:pPr fontAlgn="auto">
              <a:spcBef>
                <a:spcPts val="0"/>
              </a:spcBef>
              <a:spcAft>
                <a:spcPts val="0"/>
              </a:spcAft>
            </a:pPr>
            <a:r>
              <a:rPr lang="en-US" dirty="0">
                <a:solidFill>
                  <a:prstClr val="black"/>
                </a:solidFill>
                <a:latin typeface="Calibri" panose="020F0502020204030204"/>
              </a:rPr>
              <a:t>PREFIX </a:t>
            </a:r>
            <a:r>
              <a:rPr lang="en-US" dirty="0" err="1">
                <a:solidFill>
                  <a:prstClr val="black"/>
                </a:solidFill>
                <a:latin typeface="Calibri" panose="020F0502020204030204"/>
              </a:rPr>
              <a:t>foaf</a:t>
            </a:r>
            <a:r>
              <a:rPr lang="en-US" dirty="0">
                <a:solidFill>
                  <a:prstClr val="black"/>
                </a:solidFill>
                <a:latin typeface="Calibri" panose="020F0502020204030204"/>
              </a:rPr>
              <a:t>: &lt;http://xmlns.com/foaf/0.1/&gt;</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PREFIX : &lt;http://ai.it.jyu.fi/vagan/ontologies/2024/OurClass.owl#&gt;</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CONSTRUCT {</a:t>
            </a:r>
          </a:p>
          <a:p>
            <a:pPr fontAlgn="auto">
              <a:spcBef>
                <a:spcPts val="0"/>
              </a:spcBef>
              <a:spcAft>
                <a:spcPts val="0"/>
              </a:spcAft>
            </a:pPr>
            <a:r>
              <a:rPr lang="en-US" dirty="0">
                <a:solidFill>
                  <a:prstClr val="black"/>
                </a:solidFill>
                <a:latin typeface="Calibri" panose="020F0502020204030204"/>
              </a:rPr>
              <a:t>?hero </a:t>
            </a:r>
            <a:r>
              <a:rPr lang="en-US" dirty="0" err="1">
                <a:solidFill>
                  <a:prstClr val="black"/>
                </a:solidFill>
                <a:latin typeface="Calibri" panose="020F0502020204030204"/>
              </a:rPr>
              <a:t>rdf:type</a:t>
            </a:r>
            <a:r>
              <a:rPr lang="en-US" dirty="0">
                <a:solidFill>
                  <a:prstClr val="black"/>
                </a:solidFill>
                <a:latin typeface="Calibri" panose="020F0502020204030204"/>
              </a:rPr>
              <a:t> :Person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err="1">
                <a:solidFill>
                  <a:prstClr val="black"/>
                </a:solidFill>
                <a:latin typeface="Calibri" panose="020F0502020204030204"/>
              </a:rPr>
              <a:t>dbo:weight</a:t>
            </a:r>
            <a:r>
              <a:rPr lang="en-US" dirty="0">
                <a:solidFill>
                  <a:prstClr val="black"/>
                </a:solidFill>
                <a:latin typeface="Calibri" panose="020F0502020204030204"/>
              </a:rPr>
              <a:t> a </a:t>
            </a:r>
            <a:r>
              <a:rPr lang="en-US" dirty="0" err="1">
                <a:solidFill>
                  <a:prstClr val="black"/>
                </a:solidFill>
                <a:latin typeface="Calibri" panose="020F0502020204030204"/>
              </a:rPr>
              <a:t>owl:DatatypeProperty</a:t>
            </a:r>
            <a:r>
              <a:rPr lang="en-US" dirty="0">
                <a:solidFill>
                  <a:prstClr val="black"/>
                </a:solidFill>
                <a:latin typeface="Calibri" panose="020F0502020204030204"/>
              </a:rPr>
              <a:t> . </a:t>
            </a:r>
            <a:r>
              <a:rPr lang="en-US" dirty="0" err="1">
                <a:solidFill>
                  <a:prstClr val="black"/>
                </a:solidFill>
                <a:latin typeface="Calibri" panose="020F0502020204030204"/>
              </a:rPr>
              <a:t>dbo:weight</a:t>
            </a:r>
            <a:r>
              <a:rPr lang="en-US" dirty="0">
                <a:solidFill>
                  <a:prstClr val="black"/>
                </a:solidFill>
                <a:latin typeface="Calibri" panose="020F0502020204030204"/>
              </a:rPr>
              <a:t> a </a:t>
            </a:r>
            <a:r>
              <a:rPr lang="en-US" dirty="0" err="1">
                <a:solidFill>
                  <a:prstClr val="black"/>
                </a:solidFill>
                <a:latin typeface="Calibri" panose="020F0502020204030204"/>
              </a:rPr>
              <a:t>owl:FunctionalProperty</a:t>
            </a:r>
            <a:r>
              <a:rPr lang="en-US" dirty="0">
                <a:solidFill>
                  <a:prstClr val="black"/>
                </a:solidFill>
                <a:latin typeface="Calibri" panose="020F0502020204030204"/>
              </a:rPr>
              <a:t>.  </a:t>
            </a:r>
            <a:r>
              <a:rPr lang="en-US" dirty="0" err="1">
                <a:solidFill>
                  <a:prstClr val="black"/>
                </a:solidFill>
                <a:latin typeface="Calibri" panose="020F0502020204030204"/>
              </a:rPr>
              <a:t>dbo:weight</a:t>
            </a:r>
            <a:r>
              <a:rPr lang="en-US" dirty="0">
                <a:solidFill>
                  <a:prstClr val="black"/>
                </a:solidFill>
                <a:latin typeface="Calibri" panose="020F0502020204030204"/>
              </a:rPr>
              <a:t> </a:t>
            </a:r>
            <a:r>
              <a:rPr lang="en-US" dirty="0" err="1">
                <a:solidFill>
                  <a:prstClr val="black"/>
                </a:solidFill>
                <a:latin typeface="Calibri" panose="020F0502020204030204"/>
              </a:rPr>
              <a:t>rdfs:domain</a:t>
            </a:r>
            <a:r>
              <a:rPr lang="en-US" dirty="0">
                <a:solidFill>
                  <a:prstClr val="black"/>
                </a:solidFill>
                <a:latin typeface="Calibri" panose="020F0502020204030204"/>
              </a:rPr>
              <a:t> :Person . </a:t>
            </a:r>
            <a:r>
              <a:rPr lang="en-US" dirty="0" err="1">
                <a:solidFill>
                  <a:prstClr val="black"/>
                </a:solidFill>
                <a:latin typeface="Calibri" panose="020F0502020204030204"/>
              </a:rPr>
              <a:t>dbo:weight</a:t>
            </a:r>
            <a:r>
              <a:rPr lang="en-US" dirty="0">
                <a:solidFill>
                  <a:prstClr val="black"/>
                </a:solidFill>
                <a:latin typeface="Calibri" panose="020F0502020204030204"/>
              </a:rPr>
              <a:t> </a:t>
            </a:r>
            <a:r>
              <a:rPr lang="en-US" dirty="0" err="1">
                <a:solidFill>
                  <a:prstClr val="black"/>
                </a:solidFill>
                <a:latin typeface="Calibri" panose="020F0502020204030204"/>
              </a:rPr>
              <a:t>rdfs:range</a:t>
            </a:r>
            <a:r>
              <a:rPr lang="en-US" dirty="0">
                <a:solidFill>
                  <a:prstClr val="black"/>
                </a:solidFill>
                <a:latin typeface="Calibri" panose="020F0502020204030204"/>
              </a:rPr>
              <a:t> </a:t>
            </a:r>
            <a:r>
              <a:rPr lang="en-US" dirty="0" err="1">
                <a:solidFill>
                  <a:prstClr val="black"/>
                </a:solidFill>
                <a:latin typeface="Calibri" panose="020F0502020204030204"/>
              </a:rPr>
              <a:t>xsd:double</a:t>
            </a:r>
            <a:r>
              <a:rPr lang="en-US" dirty="0">
                <a:solidFill>
                  <a:prstClr val="black"/>
                </a:solidFill>
                <a:latin typeface="Calibri" panose="020F0502020204030204"/>
              </a:rPr>
              <a: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err="1">
                <a:solidFill>
                  <a:prstClr val="black"/>
                </a:solidFill>
                <a:latin typeface="Calibri" panose="020F0502020204030204"/>
              </a:rPr>
              <a:t>dbo:height</a:t>
            </a:r>
            <a:r>
              <a:rPr lang="en-US" dirty="0">
                <a:solidFill>
                  <a:prstClr val="black"/>
                </a:solidFill>
                <a:latin typeface="Calibri" panose="020F0502020204030204"/>
              </a:rPr>
              <a:t> a </a:t>
            </a:r>
            <a:r>
              <a:rPr lang="en-US" dirty="0" err="1">
                <a:solidFill>
                  <a:prstClr val="black"/>
                </a:solidFill>
                <a:latin typeface="Calibri" panose="020F0502020204030204"/>
              </a:rPr>
              <a:t>owl:DatatypeProperty</a:t>
            </a:r>
            <a:r>
              <a:rPr lang="en-US" dirty="0">
                <a:solidFill>
                  <a:prstClr val="black"/>
                </a:solidFill>
                <a:latin typeface="Calibri" panose="020F0502020204030204"/>
              </a:rPr>
              <a:t> . </a:t>
            </a:r>
            <a:r>
              <a:rPr lang="en-US" dirty="0" err="1">
                <a:solidFill>
                  <a:prstClr val="black"/>
                </a:solidFill>
                <a:latin typeface="Calibri" panose="020F0502020204030204"/>
              </a:rPr>
              <a:t>dbo:height</a:t>
            </a:r>
            <a:r>
              <a:rPr lang="en-US" dirty="0">
                <a:solidFill>
                  <a:prstClr val="black"/>
                </a:solidFill>
                <a:latin typeface="Calibri" panose="020F0502020204030204"/>
              </a:rPr>
              <a:t> a </a:t>
            </a:r>
            <a:r>
              <a:rPr lang="en-US" dirty="0" err="1">
                <a:solidFill>
                  <a:prstClr val="black"/>
                </a:solidFill>
                <a:latin typeface="Calibri" panose="020F0502020204030204"/>
              </a:rPr>
              <a:t>owl:FunctionalProperty</a:t>
            </a:r>
            <a:r>
              <a:rPr lang="en-US" dirty="0">
                <a:solidFill>
                  <a:prstClr val="black"/>
                </a:solidFill>
                <a:latin typeface="Calibri" panose="020F0502020204030204"/>
              </a:rPr>
              <a:t>.  </a:t>
            </a:r>
            <a:r>
              <a:rPr lang="en-US" dirty="0" err="1">
                <a:solidFill>
                  <a:prstClr val="black"/>
                </a:solidFill>
                <a:latin typeface="Calibri" panose="020F0502020204030204"/>
              </a:rPr>
              <a:t>dbo:height</a:t>
            </a:r>
            <a:r>
              <a:rPr lang="en-US" dirty="0">
                <a:solidFill>
                  <a:prstClr val="black"/>
                </a:solidFill>
                <a:latin typeface="Calibri" panose="020F0502020204030204"/>
              </a:rPr>
              <a:t> </a:t>
            </a:r>
            <a:r>
              <a:rPr lang="en-US" dirty="0" err="1">
                <a:solidFill>
                  <a:prstClr val="black"/>
                </a:solidFill>
                <a:latin typeface="Calibri" panose="020F0502020204030204"/>
              </a:rPr>
              <a:t>rdfs:domain</a:t>
            </a:r>
            <a:r>
              <a:rPr lang="en-US" dirty="0">
                <a:solidFill>
                  <a:prstClr val="black"/>
                </a:solidFill>
                <a:latin typeface="Calibri" panose="020F0502020204030204"/>
              </a:rPr>
              <a:t> :Person . </a:t>
            </a:r>
            <a:r>
              <a:rPr lang="en-US" dirty="0" err="1">
                <a:solidFill>
                  <a:prstClr val="black"/>
                </a:solidFill>
                <a:latin typeface="Calibri" panose="020F0502020204030204"/>
              </a:rPr>
              <a:t>dbo:height</a:t>
            </a:r>
            <a:r>
              <a:rPr lang="en-US" dirty="0">
                <a:solidFill>
                  <a:prstClr val="black"/>
                </a:solidFill>
                <a:latin typeface="Calibri" panose="020F0502020204030204"/>
              </a:rPr>
              <a:t> </a:t>
            </a:r>
            <a:r>
              <a:rPr lang="en-US" dirty="0" err="1">
                <a:solidFill>
                  <a:prstClr val="black"/>
                </a:solidFill>
                <a:latin typeface="Calibri" panose="020F0502020204030204"/>
              </a:rPr>
              <a:t>rdfs:range</a:t>
            </a:r>
            <a:r>
              <a:rPr lang="en-US" dirty="0">
                <a:solidFill>
                  <a:prstClr val="black"/>
                </a:solidFill>
                <a:latin typeface="Calibri" panose="020F0502020204030204"/>
              </a:rPr>
              <a:t> </a:t>
            </a:r>
            <a:r>
              <a:rPr lang="en-US" dirty="0" err="1">
                <a:solidFill>
                  <a:prstClr val="black"/>
                </a:solidFill>
                <a:latin typeface="Calibri" panose="020F0502020204030204"/>
              </a:rPr>
              <a:t>xsd:double</a:t>
            </a:r>
            <a:r>
              <a:rPr lang="en-US" dirty="0">
                <a:solidFill>
                  <a:prstClr val="black"/>
                </a:solidFill>
                <a:latin typeface="Calibri" panose="020F0502020204030204"/>
              </a:rPr>
              <a: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?hero </a:t>
            </a:r>
            <a:r>
              <a:rPr lang="en-US" dirty="0" err="1">
                <a:solidFill>
                  <a:prstClr val="black"/>
                </a:solidFill>
                <a:latin typeface="Calibri" panose="020F0502020204030204"/>
              </a:rPr>
              <a:t>dbo:weight</a:t>
            </a:r>
            <a:r>
              <a:rPr lang="en-US" dirty="0">
                <a:solidFill>
                  <a:prstClr val="black"/>
                </a:solidFill>
                <a:latin typeface="Calibri" panose="020F0502020204030204"/>
              </a:rPr>
              <a:t> ?weight . ?hero </a:t>
            </a:r>
            <a:r>
              <a:rPr lang="en-US" dirty="0" err="1">
                <a:solidFill>
                  <a:prstClr val="black"/>
                </a:solidFill>
                <a:latin typeface="Calibri" panose="020F0502020204030204"/>
              </a:rPr>
              <a:t>dbo:height</a:t>
            </a:r>
            <a:r>
              <a:rPr lang="en-US" dirty="0">
                <a:solidFill>
                  <a:prstClr val="black"/>
                </a:solidFill>
                <a:latin typeface="Calibri" panose="020F0502020204030204"/>
              </a:rPr>
              <a:t> ?height  }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WHERE {</a:t>
            </a:r>
          </a:p>
          <a:p>
            <a:pPr fontAlgn="auto">
              <a:spcBef>
                <a:spcPts val="0"/>
              </a:spcBef>
              <a:spcAft>
                <a:spcPts val="0"/>
              </a:spcAft>
            </a:pPr>
            <a:r>
              <a:rPr lang="en-US" dirty="0">
                <a:solidFill>
                  <a:prstClr val="black"/>
                </a:solidFill>
                <a:latin typeface="Calibri" panose="020F0502020204030204"/>
              </a:rPr>
              <a:t>?hero </a:t>
            </a:r>
            <a:r>
              <a:rPr lang="en-US" dirty="0" err="1">
                <a:solidFill>
                  <a:prstClr val="black"/>
                </a:solidFill>
                <a:latin typeface="Calibri" panose="020F0502020204030204"/>
              </a:rPr>
              <a:t>rdf:type</a:t>
            </a:r>
            <a:r>
              <a:rPr lang="en-US" dirty="0">
                <a:solidFill>
                  <a:prstClr val="black"/>
                </a:solidFill>
                <a:latin typeface="Calibri" panose="020F0502020204030204"/>
              </a:rPr>
              <a:t>  </a:t>
            </a:r>
            <a:r>
              <a:rPr lang="en-US" dirty="0" err="1">
                <a:solidFill>
                  <a:prstClr val="black"/>
                </a:solidFill>
                <a:latin typeface="Calibri" panose="020F0502020204030204"/>
              </a:rPr>
              <a:t>dbo:Person</a:t>
            </a:r>
            <a:r>
              <a:rPr lang="en-US" dirty="0">
                <a:solidFill>
                  <a:prstClr val="black"/>
                </a:solidFill>
                <a:latin typeface="Calibri" panose="020F0502020204030204"/>
              </a:rPr>
              <a:t> . ?hero </a:t>
            </a:r>
            <a:r>
              <a:rPr lang="en-US" dirty="0" err="1">
                <a:solidFill>
                  <a:prstClr val="black"/>
                </a:solidFill>
                <a:latin typeface="Calibri" panose="020F0502020204030204"/>
              </a:rPr>
              <a:t>dbo:height</a:t>
            </a:r>
            <a:r>
              <a:rPr lang="en-US" dirty="0">
                <a:solidFill>
                  <a:prstClr val="black"/>
                </a:solidFill>
                <a:latin typeface="Calibri" panose="020F0502020204030204"/>
              </a:rPr>
              <a:t>   ?height . ?hero </a:t>
            </a:r>
            <a:r>
              <a:rPr lang="en-US" dirty="0" err="1">
                <a:solidFill>
                  <a:prstClr val="black"/>
                </a:solidFill>
                <a:latin typeface="Calibri" panose="020F0502020204030204"/>
              </a:rPr>
              <a:t>dbo:weight</a:t>
            </a:r>
            <a:r>
              <a:rPr lang="en-US" dirty="0">
                <a:solidFill>
                  <a:prstClr val="black"/>
                </a:solidFill>
                <a:latin typeface="Calibri" panose="020F0502020204030204"/>
              </a:rPr>
              <a:t>   ?weight }</a:t>
            </a:r>
          </a:p>
          <a:p>
            <a:pPr fontAlgn="auto">
              <a:spcBef>
                <a:spcPts val="0"/>
              </a:spcBef>
              <a:spcAft>
                <a:spcPts val="0"/>
              </a:spcAft>
            </a:pPr>
            <a:endParaRPr lang="en-US" dirty="0">
              <a:solidFill>
                <a:prstClr val="black"/>
              </a:solidFill>
              <a:latin typeface="Calibri" panose="020F0502020204030204"/>
            </a:endParaRPr>
          </a:p>
          <a:p>
            <a:pPr fontAlgn="auto">
              <a:spcBef>
                <a:spcPts val="0"/>
              </a:spcBef>
              <a:spcAft>
                <a:spcPts val="0"/>
              </a:spcAft>
            </a:pPr>
            <a:r>
              <a:rPr lang="en-US" dirty="0">
                <a:solidFill>
                  <a:prstClr val="black"/>
                </a:solidFill>
                <a:latin typeface="Calibri" panose="020F0502020204030204"/>
              </a:rPr>
              <a:t>LIMIT 1000</a:t>
            </a:r>
          </a:p>
        </p:txBody>
      </p:sp>
      <p:sp>
        <p:nvSpPr>
          <p:cNvPr id="6" name="Rectangle 5">
            <a:extLst>
              <a:ext uri="{FF2B5EF4-FFF2-40B4-BE49-F238E27FC236}">
                <a16:creationId xmlns:a16="http://schemas.microsoft.com/office/drawing/2014/main" id="{BAB050E2-ED73-90C8-480F-C3BD99319365}"/>
              </a:ext>
            </a:extLst>
          </p:cNvPr>
          <p:cNvSpPr/>
          <p:nvPr/>
        </p:nvSpPr>
        <p:spPr>
          <a:xfrm>
            <a:off x="4918820" y="260648"/>
            <a:ext cx="4006206" cy="1754326"/>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Test in 2024 classwork</a:t>
            </a:r>
          </a:p>
        </p:txBody>
      </p:sp>
      <p:sp>
        <p:nvSpPr>
          <p:cNvPr id="3" name="TextBox 2">
            <a:extLst>
              <a:ext uri="{FF2B5EF4-FFF2-40B4-BE49-F238E27FC236}">
                <a16:creationId xmlns:a16="http://schemas.microsoft.com/office/drawing/2014/main" id="{FDBDCCB0-9C11-5A68-BB85-1A98FF90B6BC}"/>
              </a:ext>
            </a:extLst>
          </p:cNvPr>
          <p:cNvSpPr txBox="1"/>
          <p:nvPr/>
        </p:nvSpPr>
        <p:spPr>
          <a:xfrm>
            <a:off x="218974" y="106759"/>
            <a:ext cx="4710222" cy="307777"/>
          </a:xfrm>
          <a:prstGeom prst="rect">
            <a:avLst/>
          </a:prstGeom>
          <a:noFill/>
        </p:spPr>
        <p:txBody>
          <a:bodyPr wrap="square">
            <a:spAutoFit/>
          </a:bodyPr>
          <a:lstStyle/>
          <a:p>
            <a:r>
              <a:rPr lang="fi-FI" dirty="0" err="1">
                <a:hlinkClick r:id="rId2"/>
              </a:rPr>
              <a:t>OpenLink</a:t>
            </a:r>
            <a:r>
              <a:rPr lang="fi-FI" dirty="0">
                <a:hlinkClick r:id="rId2"/>
              </a:rPr>
              <a:t> </a:t>
            </a:r>
            <a:r>
              <a:rPr lang="fi-FI" dirty="0" err="1">
                <a:hlinkClick r:id="rId2"/>
              </a:rPr>
              <a:t>Virtuoso</a:t>
            </a:r>
            <a:r>
              <a:rPr lang="fi-FI" dirty="0">
                <a:hlinkClick r:id="rId2"/>
              </a:rPr>
              <a:t> SPARQL </a:t>
            </a:r>
            <a:r>
              <a:rPr lang="fi-FI" dirty="0" err="1">
                <a:hlinkClick r:id="rId2"/>
              </a:rPr>
              <a:t>Query</a:t>
            </a:r>
            <a:r>
              <a:rPr lang="fi-FI" dirty="0">
                <a:hlinkClick r:id="rId2"/>
              </a:rPr>
              <a:t> </a:t>
            </a:r>
            <a:r>
              <a:rPr lang="fi-FI" dirty="0" err="1">
                <a:hlinkClick r:id="rId2"/>
              </a:rPr>
              <a:t>Editor</a:t>
            </a:r>
            <a:r>
              <a:rPr lang="fi-FI" dirty="0">
                <a:hlinkClick r:id="rId2"/>
              </a:rPr>
              <a:t> (dbpedia.org)</a:t>
            </a:r>
            <a:endParaRPr lang="fi-FI" dirty="0"/>
          </a:p>
        </p:txBody>
      </p:sp>
    </p:spTree>
    <p:extLst>
      <p:ext uri="{BB962C8B-B14F-4D97-AF65-F5344CB8AC3E}">
        <p14:creationId xmlns:p14="http://schemas.microsoft.com/office/powerpoint/2010/main" val="5656269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33B0C5-A908-3D6D-2539-56486277077B}"/>
              </a:ext>
            </a:extLst>
          </p:cNvPr>
          <p:cNvSpPr txBox="1"/>
          <p:nvPr/>
        </p:nvSpPr>
        <p:spPr>
          <a:xfrm>
            <a:off x="323528" y="2900854"/>
            <a:ext cx="6174432" cy="307777"/>
          </a:xfrm>
          <a:prstGeom prst="rect">
            <a:avLst/>
          </a:prstGeom>
          <a:noFill/>
        </p:spPr>
        <p:txBody>
          <a:bodyPr wrap="square">
            <a:spAutoFit/>
          </a:bodyPr>
          <a:lstStyle/>
          <a:p>
            <a:r>
              <a:rPr lang="fi-FI" dirty="0"/>
              <a:t>Person(?x), </a:t>
            </a:r>
            <a:r>
              <a:rPr lang="fi-FI" dirty="0" err="1"/>
              <a:t>dbo:height</a:t>
            </a:r>
            <a:r>
              <a:rPr lang="fi-FI" dirty="0"/>
              <a:t>(?x, ?y), </a:t>
            </a:r>
            <a:r>
              <a:rPr lang="fi-FI" dirty="0" err="1"/>
              <a:t>greaterThan</a:t>
            </a:r>
            <a:r>
              <a:rPr lang="fi-FI" dirty="0"/>
              <a:t>(?y, 2) -&gt; </a:t>
            </a:r>
            <a:r>
              <a:rPr lang="fi-FI" dirty="0" err="1"/>
              <a:t>TallPerson</a:t>
            </a:r>
            <a:r>
              <a:rPr lang="fi-FI" dirty="0"/>
              <a:t>(?x)</a:t>
            </a:r>
          </a:p>
        </p:txBody>
      </p:sp>
      <p:sp>
        <p:nvSpPr>
          <p:cNvPr id="7" name="TextBox 6">
            <a:extLst>
              <a:ext uri="{FF2B5EF4-FFF2-40B4-BE49-F238E27FC236}">
                <a16:creationId xmlns:a16="http://schemas.microsoft.com/office/drawing/2014/main" id="{D0DF0BBA-F673-7E7D-6B84-A445954B4BB4}"/>
              </a:ext>
            </a:extLst>
          </p:cNvPr>
          <p:cNvSpPr txBox="1"/>
          <p:nvPr/>
        </p:nvSpPr>
        <p:spPr>
          <a:xfrm>
            <a:off x="323528" y="3645024"/>
            <a:ext cx="7977679" cy="523220"/>
          </a:xfrm>
          <a:prstGeom prst="rect">
            <a:avLst/>
          </a:prstGeom>
          <a:noFill/>
        </p:spPr>
        <p:txBody>
          <a:bodyPr wrap="square">
            <a:spAutoFit/>
          </a:bodyPr>
          <a:lstStyle/>
          <a:p>
            <a:r>
              <a:rPr lang="fi-FI" dirty="0"/>
              <a:t>Person(?x), Person(?y), Person(?z), </a:t>
            </a:r>
            <a:r>
              <a:rPr lang="fi-FI" dirty="0" err="1"/>
              <a:t>hasMother</a:t>
            </a:r>
            <a:r>
              <a:rPr lang="fi-FI" dirty="0"/>
              <a:t>(?x, ?y), </a:t>
            </a:r>
            <a:r>
              <a:rPr lang="fi-FI" dirty="0" err="1"/>
              <a:t>hasFather</a:t>
            </a:r>
            <a:r>
              <a:rPr lang="fi-FI" dirty="0"/>
              <a:t>(?y, ?z),  </a:t>
            </a:r>
            <a:r>
              <a:rPr lang="fi-FI" dirty="0" err="1"/>
              <a:t>DifferentFrom</a:t>
            </a:r>
            <a:r>
              <a:rPr lang="fi-FI" dirty="0"/>
              <a:t> (?x, ?y),  </a:t>
            </a:r>
            <a:r>
              <a:rPr lang="fi-FI" dirty="0" err="1"/>
              <a:t>DifferentFrom</a:t>
            </a:r>
            <a:r>
              <a:rPr lang="fi-FI" dirty="0"/>
              <a:t> (?x, ?z),  </a:t>
            </a:r>
            <a:r>
              <a:rPr lang="fi-FI" dirty="0" err="1"/>
              <a:t>DifferentFrom</a:t>
            </a:r>
            <a:r>
              <a:rPr lang="fi-FI" dirty="0"/>
              <a:t> (?y, ?z) -&gt; </a:t>
            </a:r>
            <a:r>
              <a:rPr lang="fi-FI" dirty="0" err="1"/>
              <a:t>hasGrandfather</a:t>
            </a:r>
            <a:r>
              <a:rPr lang="fi-FI" dirty="0"/>
              <a:t>(?x, ?z), </a:t>
            </a:r>
            <a:r>
              <a:rPr lang="fi-FI" dirty="0" err="1"/>
              <a:t>isGrandfatherOf</a:t>
            </a:r>
            <a:r>
              <a:rPr lang="fi-FI" dirty="0"/>
              <a:t>(?z, ?x)</a:t>
            </a:r>
          </a:p>
        </p:txBody>
      </p:sp>
      <p:sp>
        <p:nvSpPr>
          <p:cNvPr id="9" name="TextBox 8">
            <a:extLst>
              <a:ext uri="{FF2B5EF4-FFF2-40B4-BE49-F238E27FC236}">
                <a16:creationId xmlns:a16="http://schemas.microsoft.com/office/drawing/2014/main" id="{DF74F270-6755-8DE9-389B-A0DE0C878D45}"/>
              </a:ext>
            </a:extLst>
          </p:cNvPr>
          <p:cNvSpPr txBox="1"/>
          <p:nvPr/>
        </p:nvSpPr>
        <p:spPr>
          <a:xfrm>
            <a:off x="323528" y="4509120"/>
            <a:ext cx="8136904" cy="523220"/>
          </a:xfrm>
          <a:prstGeom prst="rect">
            <a:avLst/>
          </a:prstGeom>
          <a:noFill/>
        </p:spPr>
        <p:txBody>
          <a:bodyPr wrap="square">
            <a:spAutoFit/>
          </a:bodyPr>
          <a:lstStyle/>
          <a:p>
            <a:r>
              <a:rPr lang="fi-FI" dirty="0"/>
              <a:t>Person(?x), Person(?y), Person(?z), </a:t>
            </a:r>
            <a:r>
              <a:rPr lang="fi-FI" dirty="0" err="1"/>
              <a:t>hasFather</a:t>
            </a:r>
            <a:r>
              <a:rPr lang="fi-FI" dirty="0"/>
              <a:t>(?x, ?y), </a:t>
            </a:r>
            <a:r>
              <a:rPr lang="fi-FI" dirty="0" err="1"/>
              <a:t>hasFather</a:t>
            </a:r>
            <a:r>
              <a:rPr lang="fi-FI" dirty="0"/>
              <a:t>(?y, ?z),  </a:t>
            </a:r>
            <a:r>
              <a:rPr lang="fi-FI" dirty="0" err="1"/>
              <a:t>DifferentFrom</a:t>
            </a:r>
            <a:r>
              <a:rPr lang="fi-FI" dirty="0"/>
              <a:t> (?x, ?y),  </a:t>
            </a:r>
            <a:r>
              <a:rPr lang="fi-FI" dirty="0" err="1"/>
              <a:t>DifferentFrom</a:t>
            </a:r>
            <a:r>
              <a:rPr lang="fi-FI" dirty="0"/>
              <a:t> (?x, ?z),  </a:t>
            </a:r>
            <a:r>
              <a:rPr lang="fi-FI" dirty="0" err="1"/>
              <a:t>DifferentFrom</a:t>
            </a:r>
            <a:r>
              <a:rPr lang="fi-FI" dirty="0"/>
              <a:t> (?y, ?z) -&gt; </a:t>
            </a:r>
            <a:r>
              <a:rPr lang="fi-FI" dirty="0" err="1"/>
              <a:t>hasGrandfather</a:t>
            </a:r>
            <a:r>
              <a:rPr lang="fi-FI" dirty="0"/>
              <a:t>(?x, ?z), </a:t>
            </a:r>
            <a:r>
              <a:rPr lang="fi-FI" dirty="0" err="1"/>
              <a:t>isGrandfatherOf</a:t>
            </a:r>
            <a:r>
              <a:rPr lang="fi-FI" dirty="0"/>
              <a:t>(?z, ?x)</a:t>
            </a:r>
          </a:p>
        </p:txBody>
      </p:sp>
      <p:sp>
        <p:nvSpPr>
          <p:cNvPr id="10" name="Rectangle 9">
            <a:extLst>
              <a:ext uri="{FF2B5EF4-FFF2-40B4-BE49-F238E27FC236}">
                <a16:creationId xmlns:a16="http://schemas.microsoft.com/office/drawing/2014/main" id="{4FCB13A2-9FE4-D6CB-62FD-434C5A2842DD}"/>
              </a:ext>
            </a:extLst>
          </p:cNvPr>
          <p:cNvSpPr/>
          <p:nvPr/>
        </p:nvSpPr>
        <p:spPr>
          <a:xfrm>
            <a:off x="4427984" y="260648"/>
            <a:ext cx="4497042" cy="1754326"/>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Rules in 2024 classwork</a:t>
            </a:r>
          </a:p>
        </p:txBody>
      </p:sp>
      <p:sp>
        <p:nvSpPr>
          <p:cNvPr id="12" name="TextBox 11">
            <a:extLst>
              <a:ext uri="{FF2B5EF4-FFF2-40B4-BE49-F238E27FC236}">
                <a16:creationId xmlns:a16="http://schemas.microsoft.com/office/drawing/2014/main" id="{1D889E24-AD39-BCD5-9A5C-D14BAEDA8CDA}"/>
              </a:ext>
            </a:extLst>
          </p:cNvPr>
          <p:cNvSpPr txBox="1"/>
          <p:nvPr/>
        </p:nvSpPr>
        <p:spPr>
          <a:xfrm>
            <a:off x="4572000" y="6093296"/>
            <a:ext cx="4497042" cy="307777"/>
          </a:xfrm>
          <a:prstGeom prst="rect">
            <a:avLst/>
          </a:prstGeom>
          <a:noFill/>
        </p:spPr>
        <p:txBody>
          <a:bodyPr wrap="square">
            <a:spAutoFit/>
          </a:bodyPr>
          <a:lstStyle/>
          <a:p>
            <a:r>
              <a:rPr lang="fi-FI" dirty="0"/>
              <a:t>http://ai.it.jyu.fi/vagan/ontologies/2022/family_A.owl</a:t>
            </a:r>
          </a:p>
        </p:txBody>
      </p:sp>
      <p:sp>
        <p:nvSpPr>
          <p:cNvPr id="14" name="TextBox 13">
            <a:extLst>
              <a:ext uri="{FF2B5EF4-FFF2-40B4-BE49-F238E27FC236}">
                <a16:creationId xmlns:a16="http://schemas.microsoft.com/office/drawing/2014/main" id="{3870CCBA-3624-8F40-D29A-741CFB215B82}"/>
              </a:ext>
            </a:extLst>
          </p:cNvPr>
          <p:cNvSpPr txBox="1"/>
          <p:nvPr/>
        </p:nvSpPr>
        <p:spPr>
          <a:xfrm>
            <a:off x="4572000" y="5785519"/>
            <a:ext cx="4088153" cy="307777"/>
          </a:xfrm>
          <a:prstGeom prst="rect">
            <a:avLst/>
          </a:prstGeom>
          <a:noFill/>
        </p:spPr>
        <p:txBody>
          <a:bodyPr wrap="square">
            <a:spAutoFit/>
          </a:bodyPr>
          <a:lstStyle/>
          <a:p>
            <a:r>
              <a:rPr lang="en-US" dirty="0">
                <a:solidFill>
                  <a:srgbClr val="FF0000"/>
                </a:solidFill>
                <a:latin typeface="Calibri" panose="020F0502020204030204"/>
              </a:rPr>
              <a:t>http://ai.it.jyu.fi/vagan/ontologies/2024/Import2.owl</a:t>
            </a:r>
            <a:endParaRPr lang="fi-FI" dirty="0"/>
          </a:p>
        </p:txBody>
      </p:sp>
    </p:spTree>
    <p:extLst>
      <p:ext uri="{BB962C8B-B14F-4D97-AF65-F5344CB8AC3E}">
        <p14:creationId xmlns:p14="http://schemas.microsoft.com/office/powerpoint/2010/main" val="101405989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5" y="1363176"/>
            <a:ext cx="8928992" cy="5509200"/>
          </a:xfrm>
          <a:prstGeom prst="rect">
            <a:avLst/>
          </a:prstGeom>
        </p:spPr>
        <p:txBody>
          <a:bodyPr wrap="square">
            <a:spAutoFit/>
          </a:bodyPr>
          <a:lstStyle/>
          <a:p>
            <a:pPr fontAlgn="auto">
              <a:spcBef>
                <a:spcPts val="0"/>
              </a:spcBef>
              <a:spcAft>
                <a:spcPts val="0"/>
              </a:spcAft>
            </a:pPr>
            <a:r>
              <a:rPr lang="en-US" sz="1600" dirty="0">
                <a:solidFill>
                  <a:prstClr val="black"/>
                </a:solidFill>
                <a:latin typeface="Calibri" panose="020F0502020204030204"/>
              </a:rPr>
              <a:t>PREFIX owl: &lt;http://www.w3.org/2002/07/owl#&gt;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xsd</a:t>
            </a:r>
            <a:r>
              <a:rPr lang="en-US" sz="1600" dirty="0">
                <a:solidFill>
                  <a:prstClr val="black"/>
                </a:solidFill>
                <a:latin typeface="Calibri" panose="020F0502020204030204"/>
              </a:rPr>
              <a:t>: &lt;http://www.w3.org/2001/XMLSchema#&gt;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rdfs</a:t>
            </a:r>
            <a:r>
              <a:rPr lang="en-US" sz="1600" dirty="0">
                <a:solidFill>
                  <a:prstClr val="black"/>
                </a:solidFill>
                <a:latin typeface="Calibri" panose="020F0502020204030204"/>
              </a:rPr>
              <a:t>: &lt;http://www.w3.org/2000/01/rdf-schema#&gt;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a:t>
            </a:r>
            <a:r>
              <a:rPr lang="en-US" sz="1600" dirty="0">
                <a:solidFill>
                  <a:prstClr val="black"/>
                </a:solidFill>
                <a:latin typeface="Calibri" panose="020F0502020204030204"/>
              </a:rPr>
              <a:t>: &lt;http://www.w3.org/1999/02/22-rdf-syntax-ns#&gt;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a:t>
            </a:r>
            <a:r>
              <a:rPr lang="en-US" sz="1600" dirty="0">
                <a:solidFill>
                  <a:prstClr val="black"/>
                </a:solidFill>
                <a:latin typeface="Calibri" panose="020F0502020204030204"/>
              </a:rPr>
              <a:t>: &lt;http://dbpedia.org/page/&gt;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dbpedia</a:t>
            </a:r>
            <a:r>
              <a:rPr lang="en-US" sz="1600" dirty="0">
                <a:solidFill>
                  <a:prstClr val="black"/>
                </a:solidFill>
                <a:latin typeface="Calibri" panose="020F0502020204030204"/>
              </a:rPr>
              <a:t>: &lt;http://dbpedia.org/&gt;</a:t>
            </a:r>
          </a:p>
          <a:p>
            <a:pPr fontAlgn="auto">
              <a:spcBef>
                <a:spcPts val="0"/>
              </a:spcBef>
              <a:spcAft>
                <a:spcPts val="0"/>
              </a:spcAft>
            </a:pPr>
            <a:r>
              <a:rPr lang="en-US" sz="1600" dirty="0">
                <a:solidFill>
                  <a:prstClr val="black"/>
                </a:solidFill>
                <a:latin typeface="Calibri" panose="020F0502020204030204"/>
              </a:rPr>
              <a:t>PREFIX dbo: &lt;http://dbpedia.org/ontology/&gt;</a:t>
            </a:r>
          </a:p>
          <a:p>
            <a:pPr fontAlgn="auto">
              <a:spcBef>
                <a:spcPts val="0"/>
              </a:spcBef>
              <a:spcAft>
                <a:spcPts val="0"/>
              </a:spcAft>
            </a:pPr>
            <a:r>
              <a:rPr lang="en-US" sz="1600" dirty="0">
                <a:solidFill>
                  <a:prstClr val="black"/>
                </a:solidFill>
                <a:latin typeface="Calibri" panose="020F0502020204030204"/>
              </a:rPr>
              <a:t>PREFIX import: &lt;http://ai.it.jyu.fi/vagan/ontologies/2019/CX.owl#&gt;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PREFIX : &lt;</a:t>
            </a:r>
            <a:r>
              <a:rPr lang="en-US" sz="1600" dirty="0">
                <a:solidFill>
                  <a:srgbClr val="FF0000"/>
                </a:solidFill>
                <a:latin typeface="Calibri" panose="020F0502020204030204"/>
              </a:rPr>
              <a:t>http://ai.it.jyu.fi/vagan/ontologies/2019/import3.owl</a:t>
            </a:r>
            <a:r>
              <a:rPr lang="en-US" sz="1600" dirty="0">
                <a:solidFill>
                  <a:prstClr val="black"/>
                </a:solidFill>
                <a:latin typeface="Calibri" panose="020F0502020204030204"/>
              </a:rPr>
              <a:t>#&gt;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CONSTRUCT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import:Product</a:t>
            </a:r>
            <a:r>
              <a:rPr lang="en-US" sz="1600" dirty="0">
                <a:solidFill>
                  <a:prstClr val="black"/>
                </a:solidFill>
                <a:latin typeface="Calibri" panose="020F0502020204030204"/>
              </a:rPr>
              <a:t>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a:t>
            </a:r>
          </a:p>
          <a:p>
            <a:pPr fontAlgn="auto">
              <a:spcBef>
                <a:spcPts val="0"/>
              </a:spcBef>
              <a:spcAft>
                <a:spcPts val="0"/>
              </a:spcAft>
            </a:pPr>
            <a:r>
              <a:rPr lang="en-US" sz="1600" dirty="0">
                <a:solidFill>
                  <a:prstClr val="black"/>
                </a:solidFill>
                <a:latin typeface="Calibri" panose="020F0502020204030204"/>
              </a:rPr>
              <a:t>           ?product rdf:type </a:t>
            </a:r>
            <a:r>
              <a:rPr lang="en-US" sz="1600" dirty="0" err="1">
                <a:solidFill>
                  <a:prstClr val="black"/>
                </a:solidFill>
                <a:latin typeface="Calibri" panose="020F0502020204030204"/>
              </a:rPr>
              <a:t>import:Product</a:t>
            </a:r>
            <a:r>
              <a:rPr lang="en-US" sz="1600" dirty="0">
                <a:solidFill>
                  <a:prstClr val="black"/>
                </a:solidFill>
                <a:latin typeface="Calibri" panose="020F0502020204030204"/>
              </a:rPr>
              <a:t> . ?company rdf:type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import:hasProducer</a:t>
            </a:r>
            <a:r>
              <a:rPr lang="en-US" sz="1600" dirty="0">
                <a:solidFill>
                  <a:prstClr val="black"/>
                </a:solidFill>
                <a:latin typeface="Calibri" panose="020F0502020204030204"/>
              </a:rPr>
              <a:t> a owl:ObjectProperty . </a:t>
            </a:r>
            <a:r>
              <a:rPr lang="en-US" sz="1600" dirty="0" err="1">
                <a:solidFill>
                  <a:prstClr val="black"/>
                </a:solidFill>
                <a:latin typeface="Calibri" panose="020F0502020204030204"/>
              </a:rPr>
              <a:t>import:isProducerOf</a:t>
            </a:r>
            <a:r>
              <a:rPr lang="en-US" sz="1600" dirty="0">
                <a:solidFill>
                  <a:prstClr val="black"/>
                </a:solidFill>
                <a:latin typeface="Calibri" panose="020F0502020204030204"/>
              </a:rPr>
              <a:t> a owl:ObjectProperty .</a:t>
            </a:r>
          </a:p>
          <a:p>
            <a:pPr fontAlgn="auto">
              <a:spcBef>
                <a:spcPts val="0"/>
              </a:spcBef>
              <a:spcAft>
                <a:spcPts val="0"/>
              </a:spcAft>
            </a:pPr>
            <a:r>
              <a:rPr lang="en-US" sz="1600" dirty="0">
                <a:solidFill>
                  <a:prstClr val="black"/>
                </a:solidFill>
                <a:latin typeface="Calibri" panose="020F0502020204030204"/>
              </a:rPr>
              <a:t>           </a:t>
            </a:r>
            <a:r>
              <a:rPr lang="en-US" sz="1600" dirty="0" err="1">
                <a:solidFill>
                  <a:prstClr val="black"/>
                </a:solidFill>
                <a:latin typeface="Calibri" panose="020F0502020204030204"/>
              </a:rPr>
              <a:t>import:hasProducer</a:t>
            </a:r>
            <a:r>
              <a:rPr lang="en-US" sz="1600" dirty="0">
                <a:solidFill>
                  <a:prstClr val="black"/>
                </a:solidFill>
                <a:latin typeface="Calibri" panose="020F0502020204030204"/>
              </a:rPr>
              <a: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import:Product</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import:hasProducer</a:t>
            </a:r>
            <a:r>
              <a:rPr lang="en-US" sz="1600" dirty="0">
                <a:solidFill>
                  <a:prstClr val="black"/>
                </a:solidFill>
                <a:latin typeface="Calibri" panose="020F0502020204030204"/>
              </a:rPr>
              <a: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?product </a:t>
            </a:r>
            <a:r>
              <a:rPr lang="en-US" sz="1600" dirty="0" err="1">
                <a:solidFill>
                  <a:prstClr val="black"/>
                </a:solidFill>
                <a:latin typeface="Calibri" panose="020F0502020204030204"/>
              </a:rPr>
              <a:t>import:hasProducer</a:t>
            </a:r>
            <a:r>
              <a:rPr lang="en-US" sz="1600" dirty="0">
                <a:solidFill>
                  <a:prstClr val="black"/>
                </a:solidFill>
                <a:latin typeface="Calibri" panose="020F0502020204030204"/>
              </a:rPr>
              <a:t> ?company . ?company </a:t>
            </a:r>
            <a:r>
              <a:rPr lang="en-US" sz="1600" dirty="0" err="1">
                <a:solidFill>
                  <a:prstClr val="black"/>
                </a:solidFill>
                <a:latin typeface="Calibri" panose="020F0502020204030204"/>
              </a:rPr>
              <a:t>import:isProducerOf</a:t>
            </a:r>
            <a:r>
              <a:rPr lang="en-US" sz="1600" dirty="0">
                <a:solidFill>
                  <a:prstClr val="black"/>
                </a:solidFill>
                <a:latin typeface="Calibri" panose="020F0502020204030204"/>
              </a:rPr>
              <a:t> ?product .</a:t>
            </a:r>
          </a:p>
          <a:p>
            <a:pPr fontAlgn="auto">
              <a:spcBef>
                <a:spcPts val="0"/>
              </a:spcBef>
              <a:spcAft>
                <a:spcPts val="0"/>
              </a:spcAft>
            </a:pPr>
            <a:r>
              <a:rPr lang="en-US" sz="1600" dirty="0">
                <a:solidFill>
                  <a:prstClr val="black"/>
                </a:solidFill>
                <a:latin typeface="Calibri" panose="020F0502020204030204"/>
              </a:rPr>
              <a:t>           </a:t>
            </a:r>
            <a:r>
              <a:rPr lang="en-US" sz="1600" dirty="0" err="1">
                <a:solidFill>
                  <a:prstClr val="black"/>
                </a:solidFill>
                <a:latin typeface="Calibri" panose="020F0502020204030204"/>
              </a:rPr>
              <a:t>import:isProducerOf</a:t>
            </a:r>
            <a:r>
              <a:rPr lang="en-US" sz="1600" dirty="0">
                <a:solidFill>
                  <a:prstClr val="black"/>
                </a:solidFill>
                <a:latin typeface="Calibri" panose="020F0502020204030204"/>
              </a:rPr>
              <a: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import:Product</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import:isProducerOf</a:t>
            </a:r>
            <a:r>
              <a:rPr lang="en-US" sz="1600" dirty="0">
                <a:solidFill>
                  <a:prstClr val="black"/>
                </a:solidFill>
                <a:latin typeface="Calibri" panose="020F0502020204030204"/>
              </a:rPr>
              <a: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import:isProducerOf</a:t>
            </a:r>
            <a:r>
              <a:rPr lang="en-US" sz="1600" dirty="0">
                <a:solidFill>
                  <a:prstClr val="black"/>
                </a:solidFill>
                <a:latin typeface="Calibri" panose="020F0502020204030204"/>
              </a:rPr>
              <a:t> </a:t>
            </a:r>
            <a:r>
              <a:rPr lang="en-US" sz="1600" dirty="0" err="1">
                <a:solidFill>
                  <a:prstClr val="black"/>
                </a:solidFill>
                <a:latin typeface="Calibri" panose="020F0502020204030204"/>
              </a:rPr>
              <a:t>owl:inverseOf</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import:hasProducer</a:t>
            </a:r>
            <a:endParaRPr lang="en-US" sz="1600" dirty="0">
              <a:solidFill>
                <a:prstClr val="black"/>
              </a:solidFill>
              <a:latin typeface="Calibri" panose="020F0502020204030204"/>
            </a:endParaRP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WHERE {</a:t>
            </a:r>
          </a:p>
          <a:p>
            <a:pPr fontAlgn="auto">
              <a:spcBef>
                <a:spcPts val="0"/>
              </a:spcBef>
              <a:spcAft>
                <a:spcPts val="0"/>
              </a:spcAft>
            </a:pPr>
            <a:r>
              <a:rPr lang="en-US" sz="1600" dirty="0">
                <a:solidFill>
                  <a:prstClr val="black"/>
                </a:solidFill>
                <a:latin typeface="Calibri" panose="020F0502020204030204"/>
              </a:rPr>
              <a:t>     ?company </a:t>
            </a:r>
            <a:r>
              <a:rPr lang="en-US" sz="1600" dirty="0" err="1">
                <a:solidFill>
                  <a:prstClr val="black"/>
                </a:solidFill>
                <a:latin typeface="Calibri" panose="020F0502020204030204"/>
              </a:rPr>
              <a:t>dbo:product</a:t>
            </a:r>
            <a:r>
              <a:rPr lang="en-US" sz="1600" dirty="0">
                <a:solidFill>
                  <a:prstClr val="black"/>
                </a:solidFill>
                <a:latin typeface="Calibri" panose="020F0502020204030204"/>
              </a:rPr>
              <a:t> ?product .</a:t>
            </a:r>
          </a:p>
          <a:p>
            <a:pPr fontAlgn="auto">
              <a:spcBef>
                <a:spcPts val="0"/>
              </a:spcBef>
              <a:spcAft>
                <a:spcPts val="0"/>
              </a:spcAft>
            </a:pPr>
            <a:r>
              <a:rPr lang="en-US" sz="1600" dirty="0">
                <a:solidFill>
                  <a:prstClr val="black"/>
                </a:solidFill>
                <a:latin typeface="Calibri" panose="020F0502020204030204"/>
              </a:rPr>
              <a:t>}</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a:t>
            </a:r>
            <a:r>
              <a:rPr lang="en-US" sz="28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DBPedia</a:t>
            </a: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graph to populate the ontology using SPARQL CONSTRUCT query</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84092393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5" y="1363176"/>
            <a:ext cx="8928992" cy="5509200"/>
          </a:xfrm>
          <a:prstGeom prst="rect">
            <a:avLst/>
          </a:prstGeom>
        </p:spPr>
        <p:txBody>
          <a:bodyPr wrap="square">
            <a:spAutoFit/>
          </a:bodyPr>
          <a:lstStyle/>
          <a:p>
            <a:pPr fontAlgn="auto">
              <a:spcBef>
                <a:spcPts val="0"/>
              </a:spcBef>
              <a:spcAft>
                <a:spcPts val="0"/>
              </a:spcAft>
            </a:pPr>
            <a:r>
              <a:rPr lang="en-US" sz="1600" dirty="0">
                <a:solidFill>
                  <a:prstClr val="black"/>
                </a:solidFill>
                <a:latin typeface="Calibri" panose="020F0502020204030204"/>
              </a:rPr>
              <a:t>PREFIX owl: &lt;http://www.w3.org/2002/07/owl#&gt;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xsd</a:t>
            </a:r>
            <a:r>
              <a:rPr lang="en-US" sz="1600" dirty="0">
                <a:solidFill>
                  <a:prstClr val="black"/>
                </a:solidFill>
                <a:latin typeface="Calibri" panose="020F0502020204030204"/>
              </a:rPr>
              <a:t>: &lt;http://www.w3.org/2001/XMLSchema#&gt;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rdfs</a:t>
            </a:r>
            <a:r>
              <a:rPr lang="en-US" sz="1600" dirty="0">
                <a:solidFill>
                  <a:prstClr val="black"/>
                </a:solidFill>
                <a:latin typeface="Calibri" panose="020F0502020204030204"/>
              </a:rPr>
              <a:t>: &lt;http://www.w3.org/2000/01/rdf-schema#&gt;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rdf</a:t>
            </a:r>
            <a:r>
              <a:rPr lang="en-US" sz="1600" dirty="0">
                <a:solidFill>
                  <a:prstClr val="black"/>
                </a:solidFill>
                <a:latin typeface="Calibri" panose="020F0502020204030204"/>
              </a:rPr>
              <a:t>: &lt;http://www.w3.org/1999/02/22-rdf-syntax-ns#&gt;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a:t>
            </a:r>
            <a:r>
              <a:rPr lang="en-US" sz="1600" dirty="0">
                <a:solidFill>
                  <a:prstClr val="black"/>
                </a:solidFill>
                <a:latin typeface="Calibri" panose="020F0502020204030204"/>
              </a:rPr>
              <a:t>: &lt;http://dbpedia.org/page/&gt;</a:t>
            </a:r>
          </a:p>
          <a:p>
            <a:pPr fontAlgn="auto">
              <a:spcBef>
                <a:spcPts val="0"/>
              </a:spcBef>
              <a:spcAft>
                <a:spcPts val="0"/>
              </a:spcAft>
            </a:pPr>
            <a:r>
              <a:rPr lang="en-US" sz="1600" dirty="0">
                <a:solidFill>
                  <a:prstClr val="black"/>
                </a:solidFill>
                <a:latin typeface="Calibri" panose="020F0502020204030204"/>
              </a:rPr>
              <a:t>PREFIX </a:t>
            </a:r>
            <a:r>
              <a:rPr lang="en-US" sz="1600" dirty="0" err="1">
                <a:solidFill>
                  <a:prstClr val="black"/>
                </a:solidFill>
                <a:latin typeface="Calibri" panose="020F0502020204030204"/>
              </a:rPr>
              <a:t>dbpedia</a:t>
            </a:r>
            <a:r>
              <a:rPr lang="en-US" sz="1600" dirty="0">
                <a:solidFill>
                  <a:prstClr val="black"/>
                </a:solidFill>
                <a:latin typeface="Calibri" panose="020F0502020204030204"/>
              </a:rPr>
              <a:t>: &lt;http://dbpedia.org/&gt;</a:t>
            </a:r>
          </a:p>
          <a:p>
            <a:pPr fontAlgn="auto">
              <a:spcBef>
                <a:spcPts val="0"/>
              </a:spcBef>
              <a:spcAft>
                <a:spcPts val="0"/>
              </a:spcAft>
            </a:pPr>
            <a:r>
              <a:rPr lang="en-US" sz="1600" dirty="0">
                <a:solidFill>
                  <a:prstClr val="black"/>
                </a:solidFill>
                <a:latin typeface="Calibri" panose="020F0502020204030204"/>
              </a:rPr>
              <a:t>PREFIX dbo: &lt;http://dbpedia.org/ontology/&gt;</a:t>
            </a:r>
          </a:p>
          <a:p>
            <a:pPr fontAlgn="auto">
              <a:spcBef>
                <a:spcPts val="0"/>
              </a:spcBef>
              <a:spcAft>
                <a:spcPts val="0"/>
              </a:spcAft>
            </a:pPr>
            <a:r>
              <a:rPr lang="en-US" sz="1600" dirty="0">
                <a:solidFill>
                  <a:prstClr val="black"/>
                </a:solidFill>
                <a:latin typeface="Calibri" panose="020F0502020204030204"/>
              </a:rPr>
              <a:t>PREFIX import: &lt;http://ai.it.jyu.fi/vagan/ontologies/2019/CX.owl#&gt;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PREFIX : &lt;http://ai.it.jyu.fi/vagan/ontologies/2019/import6.owl#&gt;</a:t>
            </a: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CONSTRUCT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import:Service</a:t>
            </a:r>
            <a:r>
              <a:rPr lang="en-US" sz="1600" dirty="0">
                <a:solidFill>
                  <a:prstClr val="black"/>
                </a:solidFill>
                <a:latin typeface="Calibri" panose="020F0502020204030204"/>
              </a:rPr>
              <a:t> a </a:t>
            </a:r>
            <a:r>
              <a:rPr lang="en-US" sz="1600" dirty="0" err="1">
                <a:solidFill>
                  <a:prstClr val="black"/>
                </a:solidFill>
                <a:latin typeface="Calibri" panose="020F0502020204030204"/>
              </a:rPr>
              <a:t>owl:Class</a:t>
            </a:r>
            <a:r>
              <a:rPr lang="en-US" sz="1600" dirty="0">
                <a:solidFill>
                  <a:prstClr val="black"/>
                </a:solidFill>
                <a:latin typeface="Calibri" panose="020F0502020204030204"/>
              </a:rPr>
              <a:t> .</a:t>
            </a:r>
          </a:p>
          <a:p>
            <a:pPr fontAlgn="auto">
              <a:spcBef>
                <a:spcPts val="0"/>
              </a:spcBef>
              <a:spcAft>
                <a:spcPts val="0"/>
              </a:spcAft>
            </a:pPr>
            <a:r>
              <a:rPr lang="en-US" sz="1600" dirty="0">
                <a:solidFill>
                  <a:prstClr val="black"/>
                </a:solidFill>
                <a:latin typeface="Calibri" panose="020F0502020204030204"/>
              </a:rPr>
              <a:t>           ?service rdf:type </a:t>
            </a:r>
            <a:r>
              <a:rPr lang="en-US" sz="1600" dirty="0" err="1">
                <a:solidFill>
                  <a:prstClr val="black"/>
                </a:solidFill>
                <a:latin typeface="Calibri" panose="020F0502020204030204"/>
              </a:rPr>
              <a:t>import:Service</a:t>
            </a:r>
            <a:r>
              <a:rPr lang="en-US" sz="1600" dirty="0">
                <a:solidFill>
                  <a:prstClr val="black"/>
                </a:solidFill>
                <a:latin typeface="Calibri" panose="020F0502020204030204"/>
              </a:rPr>
              <a:t> . ?company rdf:type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import:hasProvider</a:t>
            </a:r>
            <a:r>
              <a:rPr lang="en-US" sz="1600" dirty="0">
                <a:solidFill>
                  <a:prstClr val="black"/>
                </a:solidFill>
                <a:latin typeface="Calibri" panose="020F0502020204030204"/>
              </a:rPr>
              <a:t> a owl:ObjectProperty . </a:t>
            </a:r>
            <a:r>
              <a:rPr lang="en-US" sz="1600" dirty="0" err="1">
                <a:solidFill>
                  <a:prstClr val="black"/>
                </a:solidFill>
                <a:latin typeface="Calibri" panose="020F0502020204030204"/>
              </a:rPr>
              <a:t>import:isProviderOf</a:t>
            </a:r>
            <a:r>
              <a:rPr lang="en-US" sz="1600" dirty="0">
                <a:solidFill>
                  <a:prstClr val="black"/>
                </a:solidFill>
                <a:latin typeface="Calibri" panose="020F0502020204030204"/>
              </a:rPr>
              <a:t> a owl:ObjectProperty .</a:t>
            </a:r>
          </a:p>
          <a:p>
            <a:pPr fontAlgn="auto">
              <a:spcBef>
                <a:spcPts val="0"/>
              </a:spcBef>
              <a:spcAft>
                <a:spcPts val="0"/>
              </a:spcAft>
            </a:pPr>
            <a:r>
              <a:rPr lang="en-US" sz="1600" dirty="0">
                <a:solidFill>
                  <a:prstClr val="black"/>
                </a:solidFill>
                <a:latin typeface="Calibri" panose="020F0502020204030204"/>
              </a:rPr>
              <a:t>           </a:t>
            </a:r>
            <a:r>
              <a:rPr lang="en-US" sz="1600" dirty="0" err="1">
                <a:solidFill>
                  <a:prstClr val="black"/>
                </a:solidFill>
                <a:latin typeface="Calibri" panose="020F0502020204030204"/>
              </a:rPr>
              <a:t>import:hasProvider</a:t>
            </a:r>
            <a:r>
              <a:rPr lang="en-US" sz="1600" dirty="0">
                <a:solidFill>
                  <a:prstClr val="black"/>
                </a:solidFill>
                <a:latin typeface="Calibri" panose="020F0502020204030204"/>
              </a:rPr>
              <a: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import:Service</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import:hasProvider</a:t>
            </a:r>
            <a:r>
              <a:rPr lang="en-US" sz="1600" dirty="0">
                <a:solidFill>
                  <a:prstClr val="black"/>
                </a:solidFill>
                <a:latin typeface="Calibri" panose="020F0502020204030204"/>
              </a:rPr>
              <a: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?service </a:t>
            </a:r>
            <a:r>
              <a:rPr lang="en-US" sz="1600" dirty="0" err="1">
                <a:solidFill>
                  <a:prstClr val="black"/>
                </a:solidFill>
                <a:latin typeface="Calibri" panose="020F0502020204030204"/>
              </a:rPr>
              <a:t>import:hasProvider</a:t>
            </a:r>
            <a:r>
              <a:rPr lang="en-US" sz="1600" dirty="0">
                <a:solidFill>
                  <a:prstClr val="black"/>
                </a:solidFill>
                <a:latin typeface="Calibri" panose="020F0502020204030204"/>
              </a:rPr>
              <a:t> ?company . ?company </a:t>
            </a:r>
            <a:r>
              <a:rPr lang="en-US" sz="1600" dirty="0" err="1">
                <a:solidFill>
                  <a:prstClr val="black"/>
                </a:solidFill>
                <a:latin typeface="Calibri" panose="020F0502020204030204"/>
              </a:rPr>
              <a:t>import:isProviderOf</a:t>
            </a:r>
            <a:r>
              <a:rPr lang="en-US" sz="1600" dirty="0">
                <a:solidFill>
                  <a:prstClr val="black"/>
                </a:solidFill>
                <a:latin typeface="Calibri" panose="020F0502020204030204"/>
              </a:rPr>
              <a:t> ?service .</a:t>
            </a:r>
          </a:p>
          <a:p>
            <a:pPr fontAlgn="auto">
              <a:spcBef>
                <a:spcPts val="0"/>
              </a:spcBef>
              <a:spcAft>
                <a:spcPts val="0"/>
              </a:spcAft>
            </a:pPr>
            <a:r>
              <a:rPr lang="en-US" sz="1600" dirty="0">
                <a:solidFill>
                  <a:prstClr val="black"/>
                </a:solidFill>
                <a:latin typeface="Calibri" panose="020F0502020204030204"/>
              </a:rPr>
              <a:t>           </a:t>
            </a:r>
            <a:r>
              <a:rPr lang="en-US" sz="1600" dirty="0" err="1">
                <a:solidFill>
                  <a:prstClr val="black"/>
                </a:solidFill>
                <a:latin typeface="Calibri" panose="020F0502020204030204"/>
              </a:rPr>
              <a:t>import:isProviderOf</a:t>
            </a:r>
            <a:r>
              <a:rPr lang="en-US" sz="1600" dirty="0">
                <a:solidFill>
                  <a:prstClr val="black"/>
                </a:solidFill>
                <a:latin typeface="Calibri" panose="020F0502020204030204"/>
              </a:rPr>
              <a:t> </a:t>
            </a:r>
            <a:r>
              <a:rPr lang="en-US" sz="1600" dirty="0" err="1">
                <a:solidFill>
                  <a:prstClr val="black"/>
                </a:solidFill>
                <a:latin typeface="Calibri" panose="020F0502020204030204"/>
              </a:rPr>
              <a:t>rdfs:range</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import:Service</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import:isProviderOf</a:t>
            </a:r>
            <a:r>
              <a:rPr lang="en-US" sz="1600" dirty="0">
                <a:solidFill>
                  <a:prstClr val="black"/>
                </a:solidFill>
                <a:latin typeface="Calibri" panose="020F0502020204030204"/>
              </a:rPr>
              <a:t> </a:t>
            </a:r>
            <a:r>
              <a:rPr lang="en-US" sz="1600" dirty="0" err="1">
                <a:solidFill>
                  <a:prstClr val="black"/>
                </a:solidFill>
                <a:latin typeface="Calibri" panose="020F0502020204030204"/>
              </a:rPr>
              <a:t>rdfs:domain</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import:Business</a:t>
            </a:r>
            <a:r>
              <a:rPr lang="en-US" sz="1600" dirty="0">
                <a:solidFill>
                  <a:prstClr val="black"/>
                </a:solidFill>
                <a:latin typeface="Calibri" panose="020F0502020204030204"/>
              </a:rPr>
              <a:t> . </a:t>
            </a:r>
            <a:r>
              <a:rPr lang="en-US" sz="1600" dirty="0" err="1">
                <a:solidFill>
                  <a:prstClr val="black"/>
                </a:solidFill>
                <a:latin typeface="Calibri" panose="020F0502020204030204"/>
              </a:rPr>
              <a:t>import:isProviderOf</a:t>
            </a:r>
            <a:r>
              <a:rPr lang="en-US" sz="1600" dirty="0">
                <a:solidFill>
                  <a:prstClr val="black"/>
                </a:solidFill>
                <a:latin typeface="Calibri" panose="020F0502020204030204"/>
              </a:rPr>
              <a:t> </a:t>
            </a:r>
            <a:r>
              <a:rPr lang="en-US" sz="1600" dirty="0" err="1">
                <a:solidFill>
                  <a:prstClr val="black"/>
                </a:solidFill>
                <a:latin typeface="Calibri" panose="020F0502020204030204"/>
              </a:rPr>
              <a:t>owl:inverseOf</a:t>
            </a:r>
            <a:r>
              <a:rPr lang="en-US" sz="1600" dirty="0">
                <a:solidFill>
                  <a:prstClr val="black"/>
                </a:solidFill>
                <a:latin typeface="Calibri" panose="020F0502020204030204"/>
              </a:rPr>
              <a:t> </a:t>
            </a:r>
            <a:r>
              <a:rPr lang="en-US" sz="1600" dirty="0" err="1">
                <a:solidFill>
                  <a:prstClr val="black"/>
                </a:solidFill>
                <a:latin typeface="Calibri" panose="020F0502020204030204"/>
              </a:rPr>
              <a:t>import:hasProvider</a:t>
            </a:r>
            <a:endParaRPr lang="en-US" sz="1600" dirty="0">
              <a:solidFill>
                <a:prstClr val="black"/>
              </a:solidFill>
              <a:latin typeface="Calibri" panose="020F0502020204030204"/>
            </a:endParaRPr>
          </a:p>
          <a:p>
            <a:pPr fontAlgn="auto">
              <a:spcBef>
                <a:spcPts val="0"/>
              </a:spcBef>
              <a:spcAft>
                <a:spcPts val="0"/>
              </a:spcAft>
            </a:pPr>
            <a:endParaRPr lang="en-US" sz="1600" dirty="0">
              <a:solidFill>
                <a:prstClr val="black"/>
              </a:solidFill>
              <a:latin typeface="Calibri" panose="020F0502020204030204"/>
            </a:endParaRPr>
          </a:p>
          <a:p>
            <a:pPr fontAlgn="auto">
              <a:spcBef>
                <a:spcPts val="0"/>
              </a:spcBef>
              <a:spcAft>
                <a:spcPts val="0"/>
              </a:spcAft>
            </a:pPr>
            <a:r>
              <a:rPr lang="en-US" sz="1600" dirty="0">
                <a:solidFill>
                  <a:prstClr val="black"/>
                </a:solidFill>
                <a:latin typeface="Calibri" panose="020F0502020204030204"/>
              </a:rPr>
              <a:t>} WHERE {</a:t>
            </a:r>
          </a:p>
          <a:p>
            <a:pPr fontAlgn="auto">
              <a:spcBef>
                <a:spcPts val="0"/>
              </a:spcBef>
              <a:spcAft>
                <a:spcPts val="0"/>
              </a:spcAft>
            </a:pPr>
            <a:r>
              <a:rPr lang="en-US" sz="1600" dirty="0">
                <a:solidFill>
                  <a:prstClr val="black"/>
                </a:solidFill>
                <a:latin typeface="Calibri" panose="020F0502020204030204"/>
              </a:rPr>
              <a:t>     ?company </a:t>
            </a:r>
            <a:r>
              <a:rPr lang="en-US" sz="1600" dirty="0" err="1">
                <a:solidFill>
                  <a:prstClr val="black"/>
                </a:solidFill>
                <a:latin typeface="Calibri" panose="020F0502020204030204"/>
              </a:rPr>
              <a:t>dbo:service</a:t>
            </a:r>
            <a:r>
              <a:rPr lang="en-US" sz="1600" dirty="0">
                <a:solidFill>
                  <a:prstClr val="black"/>
                </a:solidFill>
                <a:latin typeface="Calibri" panose="020F0502020204030204"/>
              </a:rPr>
              <a:t> ?service .</a:t>
            </a:r>
          </a:p>
          <a:p>
            <a:pPr fontAlgn="auto">
              <a:spcBef>
                <a:spcPts val="0"/>
              </a:spcBef>
              <a:spcAft>
                <a:spcPts val="0"/>
              </a:spcAft>
            </a:pPr>
            <a:r>
              <a:rPr lang="en-US" sz="1600" dirty="0">
                <a:solidFill>
                  <a:prstClr val="black"/>
                </a:solidFill>
                <a:latin typeface="Calibri" panose="020F0502020204030204"/>
              </a:rPr>
              <a:t>}</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a:t>
            </a:r>
            <a:r>
              <a:rPr lang="en-US" sz="28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DBPedia</a:t>
            </a: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graph to populate the ontology using SPARQL CONSTRUCT query</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212061177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190" y="1370491"/>
            <a:ext cx="8928992" cy="5478423"/>
          </a:xfrm>
          <a:prstGeom prst="rect">
            <a:avLst/>
          </a:prstGeom>
        </p:spPr>
        <p:txBody>
          <a:bodyPr wrap="square">
            <a:spAutoFit/>
          </a:bodyPr>
          <a:lstStyle/>
          <a:p>
            <a:r>
              <a:rPr lang="en-US" dirty="0"/>
              <a:t>PREFIX owl: &lt;http://www.w3.org/2002/07/owl#&gt;</a:t>
            </a:r>
          </a:p>
          <a:p>
            <a:r>
              <a:rPr lang="en-US" dirty="0"/>
              <a:t>PREFIX </a:t>
            </a:r>
            <a:r>
              <a:rPr lang="en-US" dirty="0" err="1"/>
              <a:t>xsd</a:t>
            </a:r>
            <a:r>
              <a:rPr lang="en-US" dirty="0"/>
              <a:t>: &lt;http://www.w3.org/2001/XMLSchema#&gt;</a:t>
            </a:r>
          </a:p>
          <a:p>
            <a:r>
              <a:rPr lang="en-US" dirty="0"/>
              <a:t>PREFIX </a:t>
            </a:r>
            <a:r>
              <a:rPr lang="en-US" dirty="0" err="1"/>
              <a:t>rdfs</a:t>
            </a:r>
            <a:r>
              <a:rPr lang="en-US" dirty="0"/>
              <a:t>: &lt;http://www.w3.org/2000/01/rdf-schema#&gt;</a:t>
            </a:r>
          </a:p>
          <a:p>
            <a:r>
              <a:rPr lang="en-US" dirty="0"/>
              <a:t>PREFIX </a:t>
            </a:r>
            <a:r>
              <a:rPr lang="en-US" dirty="0" err="1"/>
              <a:t>rdf</a:t>
            </a:r>
            <a:r>
              <a:rPr lang="en-US" dirty="0"/>
              <a:t>: &lt;http://www.w3.org/1999/02/22-rdf-syntax-ns#&gt;</a:t>
            </a:r>
          </a:p>
          <a:p>
            <a:r>
              <a:rPr lang="en-US" dirty="0"/>
              <a:t>PREFIX </a:t>
            </a:r>
            <a:r>
              <a:rPr lang="en-US" dirty="0" err="1"/>
              <a:t>db</a:t>
            </a:r>
            <a:r>
              <a:rPr lang="en-US" dirty="0"/>
              <a:t>: &lt;http://dbpedia.org/page/&gt;</a:t>
            </a:r>
          </a:p>
          <a:p>
            <a:r>
              <a:rPr lang="en-US" dirty="0"/>
              <a:t>PREFIX </a:t>
            </a:r>
            <a:r>
              <a:rPr lang="en-US" dirty="0" err="1"/>
              <a:t>dbpedia</a:t>
            </a:r>
            <a:r>
              <a:rPr lang="en-US" dirty="0"/>
              <a:t>: &lt;http://dbpedia.org/&gt;</a:t>
            </a:r>
          </a:p>
          <a:p>
            <a:r>
              <a:rPr lang="en-US" dirty="0"/>
              <a:t>PREFIX dbo: &lt;http://dbpedia.org/ontology/&gt;</a:t>
            </a:r>
          </a:p>
          <a:p>
            <a:r>
              <a:rPr lang="en-US" dirty="0"/>
              <a:t>PREFIX CX: &lt;</a:t>
            </a:r>
            <a:r>
              <a:rPr lang="en-US" dirty="0">
                <a:solidFill>
                  <a:srgbClr val="0000FF"/>
                </a:solidFill>
              </a:rPr>
              <a:t>http://ai.it.jyu.fi/vagan/ontologies/2019/CX.owl</a:t>
            </a:r>
            <a:r>
              <a:rPr lang="en-US" dirty="0"/>
              <a:t>#&gt;</a:t>
            </a:r>
          </a:p>
          <a:p>
            <a:r>
              <a:rPr lang="en-US" dirty="0"/>
              <a:t>PREFIX : &lt;</a:t>
            </a:r>
            <a:r>
              <a:rPr lang="en-US" dirty="0">
                <a:solidFill>
                  <a:srgbClr val="FF0000"/>
                </a:solidFill>
              </a:rPr>
              <a:t>http://ai.it.jyu.fi/vagan/ontologies/2019/import5.owl</a:t>
            </a:r>
            <a:r>
              <a:rPr lang="en-US" dirty="0"/>
              <a:t>#&gt;</a:t>
            </a:r>
          </a:p>
          <a:p>
            <a:endParaRPr lang="en-US" dirty="0"/>
          </a:p>
          <a:p>
            <a:r>
              <a:rPr lang="en-US" dirty="0"/>
              <a:t>CONSTRUCT {</a:t>
            </a:r>
          </a:p>
          <a:p>
            <a:r>
              <a:rPr lang="en-US" dirty="0" err="1"/>
              <a:t>dbo:Person</a:t>
            </a:r>
            <a:r>
              <a:rPr lang="en-US" dirty="0"/>
              <a:t> a </a:t>
            </a:r>
            <a:r>
              <a:rPr lang="en-US" dirty="0" err="1"/>
              <a:t>owl:Class</a:t>
            </a:r>
            <a:r>
              <a:rPr lang="en-US" dirty="0"/>
              <a:t> . </a:t>
            </a:r>
            <a:r>
              <a:rPr lang="en-US" dirty="0" err="1"/>
              <a:t>CX:City</a:t>
            </a:r>
            <a:r>
              <a:rPr lang="en-US" dirty="0"/>
              <a:t> a </a:t>
            </a:r>
            <a:r>
              <a:rPr lang="en-US" dirty="0" err="1"/>
              <a:t>owl:Class</a:t>
            </a:r>
            <a:r>
              <a:rPr lang="en-US" dirty="0"/>
              <a:t> . </a:t>
            </a:r>
            <a:r>
              <a:rPr lang="en-US" dirty="0" err="1"/>
              <a:t>CX:Country</a:t>
            </a:r>
            <a:r>
              <a:rPr lang="en-US" dirty="0"/>
              <a:t> a </a:t>
            </a:r>
            <a:r>
              <a:rPr lang="en-US" dirty="0" err="1"/>
              <a:t>owl:Class</a:t>
            </a:r>
            <a:r>
              <a:rPr lang="en-US" dirty="0"/>
              <a:t> . </a:t>
            </a:r>
            <a:r>
              <a:rPr lang="en-US" dirty="0" err="1"/>
              <a:t>CX:Business</a:t>
            </a:r>
            <a:r>
              <a:rPr lang="en-US" dirty="0"/>
              <a:t> a </a:t>
            </a:r>
            <a:r>
              <a:rPr lang="en-US" dirty="0" err="1"/>
              <a:t>owl:Class</a:t>
            </a:r>
            <a:r>
              <a:rPr lang="en-US" dirty="0"/>
              <a:t> . </a:t>
            </a:r>
          </a:p>
          <a:p>
            <a:r>
              <a:rPr lang="en-US" dirty="0"/>
              <a:t>?organization rdf:type </a:t>
            </a:r>
            <a:r>
              <a:rPr lang="en-US" dirty="0" err="1"/>
              <a:t>CX:Business</a:t>
            </a:r>
            <a:r>
              <a:rPr lang="en-US" dirty="0"/>
              <a:t> . ?city rdf:type </a:t>
            </a:r>
            <a:r>
              <a:rPr lang="en-US" dirty="0" err="1"/>
              <a:t>CX:City</a:t>
            </a:r>
            <a:r>
              <a:rPr lang="en-US" dirty="0"/>
              <a:t> . ?country rdf:type </a:t>
            </a:r>
            <a:r>
              <a:rPr lang="en-US" dirty="0" err="1"/>
              <a:t>CX:Country</a:t>
            </a:r>
            <a:r>
              <a:rPr lang="en-US" dirty="0"/>
              <a:t> .</a:t>
            </a:r>
          </a:p>
          <a:p>
            <a:r>
              <a:rPr lang="en-US" dirty="0" err="1"/>
              <a:t>CX:hasCity</a:t>
            </a:r>
            <a:r>
              <a:rPr lang="en-US" dirty="0"/>
              <a:t> a owl:ObjectProperty ; </a:t>
            </a:r>
            <a:r>
              <a:rPr lang="en-US" dirty="0" err="1"/>
              <a:t>rdfs:domain</a:t>
            </a:r>
            <a:r>
              <a:rPr lang="en-US" dirty="0"/>
              <a:t> </a:t>
            </a:r>
            <a:r>
              <a:rPr lang="en-US" dirty="0" err="1"/>
              <a:t>CX:Country</a:t>
            </a:r>
            <a:r>
              <a:rPr lang="en-US" dirty="0"/>
              <a:t> ; </a:t>
            </a:r>
            <a:r>
              <a:rPr lang="en-US" dirty="0" err="1"/>
              <a:t>rdfs:range</a:t>
            </a:r>
            <a:r>
              <a:rPr lang="en-US" dirty="0"/>
              <a:t> </a:t>
            </a:r>
            <a:r>
              <a:rPr lang="en-US" dirty="0" err="1"/>
              <a:t>CX:City</a:t>
            </a:r>
            <a:r>
              <a:rPr lang="en-US" dirty="0"/>
              <a:t> . </a:t>
            </a:r>
          </a:p>
          <a:p>
            <a:r>
              <a:rPr lang="en-US" dirty="0" err="1"/>
              <a:t>CX:isCityOf</a:t>
            </a:r>
            <a:r>
              <a:rPr lang="en-US" dirty="0"/>
              <a:t> a owl:ObjectProperty ; </a:t>
            </a:r>
            <a:r>
              <a:rPr lang="en-US" dirty="0" err="1"/>
              <a:t>rdfs:domain</a:t>
            </a:r>
            <a:r>
              <a:rPr lang="en-US" dirty="0"/>
              <a:t> </a:t>
            </a:r>
            <a:r>
              <a:rPr lang="en-US" dirty="0" err="1"/>
              <a:t>CX:City</a:t>
            </a:r>
            <a:r>
              <a:rPr lang="en-US" dirty="0"/>
              <a:t> ; </a:t>
            </a:r>
            <a:r>
              <a:rPr lang="en-US" dirty="0" err="1"/>
              <a:t>rdfs:range</a:t>
            </a:r>
            <a:r>
              <a:rPr lang="en-US" dirty="0"/>
              <a:t> </a:t>
            </a:r>
            <a:r>
              <a:rPr lang="en-US" dirty="0" err="1"/>
              <a:t>CX:Country</a:t>
            </a:r>
            <a:r>
              <a:rPr lang="en-US" dirty="0"/>
              <a:t> .</a:t>
            </a:r>
          </a:p>
          <a:p>
            <a:r>
              <a:rPr lang="en-US" dirty="0" err="1"/>
              <a:t>CX:isCityOf</a:t>
            </a:r>
            <a:r>
              <a:rPr lang="en-US" dirty="0"/>
              <a:t> </a:t>
            </a:r>
            <a:r>
              <a:rPr lang="en-US" dirty="0" err="1"/>
              <a:t>owl:inverseOf</a:t>
            </a:r>
            <a:r>
              <a:rPr lang="en-US" dirty="0"/>
              <a:t> </a:t>
            </a:r>
            <a:r>
              <a:rPr lang="en-US" dirty="0" err="1"/>
              <a:t>CX:hasCity</a:t>
            </a:r>
            <a:r>
              <a:rPr lang="en-US" dirty="0"/>
              <a:t> .</a:t>
            </a:r>
          </a:p>
          <a:p>
            <a:r>
              <a:rPr lang="en-US" dirty="0" err="1"/>
              <a:t>CX:hasLocation</a:t>
            </a:r>
            <a:r>
              <a:rPr lang="en-US" dirty="0"/>
              <a:t> a owl:ObjectProperty ; </a:t>
            </a:r>
            <a:r>
              <a:rPr lang="en-US" dirty="0" err="1"/>
              <a:t>rdfs:domain</a:t>
            </a:r>
            <a:r>
              <a:rPr lang="en-US" dirty="0"/>
              <a:t> [ a </a:t>
            </a:r>
            <a:r>
              <a:rPr lang="en-US" dirty="0" err="1"/>
              <a:t>owl:Class</a:t>
            </a:r>
            <a:r>
              <a:rPr lang="en-US" dirty="0"/>
              <a:t> ; </a:t>
            </a:r>
            <a:r>
              <a:rPr lang="en-US" dirty="0" err="1"/>
              <a:t>owl:unionOf</a:t>
            </a:r>
            <a:r>
              <a:rPr lang="en-US" dirty="0"/>
              <a:t> (</a:t>
            </a:r>
            <a:r>
              <a:rPr lang="en-US" dirty="0" err="1"/>
              <a:t>CX:Business</a:t>
            </a:r>
            <a:r>
              <a:rPr lang="en-US" dirty="0"/>
              <a:t> </a:t>
            </a:r>
            <a:r>
              <a:rPr lang="en-US" dirty="0" err="1"/>
              <a:t>dbo:Person</a:t>
            </a:r>
            <a:r>
              <a:rPr lang="en-US" dirty="0"/>
              <a:t>) ]  ;</a:t>
            </a:r>
          </a:p>
          <a:p>
            <a:r>
              <a:rPr lang="en-US" dirty="0"/>
              <a:t> </a:t>
            </a:r>
            <a:r>
              <a:rPr lang="en-US" dirty="0" err="1"/>
              <a:t>rdfs:range</a:t>
            </a:r>
            <a:r>
              <a:rPr lang="en-US" dirty="0"/>
              <a:t> </a:t>
            </a:r>
            <a:r>
              <a:rPr lang="en-US" dirty="0" err="1"/>
              <a:t>CX:City</a:t>
            </a:r>
            <a:r>
              <a:rPr lang="en-US" dirty="0"/>
              <a:t> . </a:t>
            </a:r>
            <a:r>
              <a:rPr lang="en-US" dirty="0" err="1"/>
              <a:t>CX:isLocationFor</a:t>
            </a:r>
            <a:r>
              <a:rPr lang="en-US" dirty="0"/>
              <a:t> a owl:ObjectProperty ; </a:t>
            </a:r>
          </a:p>
          <a:p>
            <a:r>
              <a:rPr lang="en-US" dirty="0" err="1"/>
              <a:t>rdfs:range</a:t>
            </a:r>
            <a:r>
              <a:rPr lang="en-US" dirty="0"/>
              <a:t> [ a </a:t>
            </a:r>
            <a:r>
              <a:rPr lang="en-US" dirty="0" err="1"/>
              <a:t>owl:Class</a:t>
            </a:r>
            <a:r>
              <a:rPr lang="en-US" dirty="0"/>
              <a:t> ; </a:t>
            </a:r>
            <a:r>
              <a:rPr lang="en-US" dirty="0" err="1"/>
              <a:t>owl:unionOf</a:t>
            </a:r>
            <a:r>
              <a:rPr lang="en-US" dirty="0"/>
              <a:t> (</a:t>
            </a:r>
            <a:r>
              <a:rPr lang="en-US" dirty="0" err="1"/>
              <a:t>CX:Business</a:t>
            </a:r>
            <a:r>
              <a:rPr lang="en-US" dirty="0"/>
              <a:t> </a:t>
            </a:r>
            <a:r>
              <a:rPr lang="en-US" dirty="0" err="1"/>
              <a:t>dbo:Person</a:t>
            </a:r>
            <a:r>
              <a:rPr lang="en-US" dirty="0"/>
              <a:t>) ] ; </a:t>
            </a:r>
            <a:r>
              <a:rPr lang="en-US" dirty="0" err="1"/>
              <a:t>rdfs:domain</a:t>
            </a:r>
            <a:r>
              <a:rPr lang="en-US" dirty="0"/>
              <a:t> </a:t>
            </a:r>
            <a:r>
              <a:rPr lang="en-US" dirty="0" err="1"/>
              <a:t>CX:City</a:t>
            </a:r>
            <a:r>
              <a:rPr lang="en-US" dirty="0"/>
              <a:t> . </a:t>
            </a:r>
          </a:p>
          <a:p>
            <a:r>
              <a:rPr lang="en-US" dirty="0" err="1"/>
              <a:t>CX:isLocationFor</a:t>
            </a:r>
            <a:r>
              <a:rPr lang="en-US" dirty="0"/>
              <a:t> </a:t>
            </a:r>
            <a:r>
              <a:rPr lang="en-US" dirty="0" err="1"/>
              <a:t>owl:inverseOf</a:t>
            </a:r>
            <a:r>
              <a:rPr lang="en-US" dirty="0"/>
              <a:t> </a:t>
            </a:r>
            <a:r>
              <a:rPr lang="en-US" dirty="0" err="1"/>
              <a:t>CX:hasLocation</a:t>
            </a:r>
            <a:r>
              <a:rPr lang="en-US" dirty="0"/>
              <a:t> . ?organization </a:t>
            </a:r>
            <a:r>
              <a:rPr lang="en-US" dirty="0" err="1"/>
              <a:t>CX:hasLocation</a:t>
            </a:r>
            <a:r>
              <a:rPr lang="en-US" dirty="0"/>
              <a:t> ?city . ?city </a:t>
            </a:r>
            <a:r>
              <a:rPr lang="en-US" dirty="0" err="1"/>
              <a:t>CX:isLocationFor</a:t>
            </a:r>
            <a:r>
              <a:rPr lang="en-US" dirty="0"/>
              <a:t> ?organization . </a:t>
            </a:r>
          </a:p>
          <a:p>
            <a:r>
              <a:rPr lang="en-US" dirty="0"/>
              <a:t>?city </a:t>
            </a:r>
            <a:r>
              <a:rPr lang="en-US" dirty="0" err="1"/>
              <a:t>CX:isCityOf</a:t>
            </a:r>
            <a:r>
              <a:rPr lang="en-US" dirty="0"/>
              <a:t> ?country . ?country </a:t>
            </a:r>
            <a:r>
              <a:rPr lang="en-US" dirty="0" err="1"/>
              <a:t>CX:hasCity</a:t>
            </a:r>
            <a:r>
              <a:rPr lang="en-US" dirty="0"/>
              <a:t> ?city .</a:t>
            </a:r>
          </a:p>
          <a:p>
            <a:r>
              <a:rPr lang="en-US" dirty="0"/>
              <a:t>} WHERE {</a:t>
            </a:r>
          </a:p>
          <a:p>
            <a:r>
              <a:rPr lang="en-US" dirty="0"/>
              <a:t>    ?organization rdf:type </a:t>
            </a:r>
            <a:r>
              <a:rPr lang="en-US" dirty="0" err="1"/>
              <a:t>dbo:Organisation</a:t>
            </a:r>
            <a:r>
              <a:rPr lang="en-US" dirty="0"/>
              <a:t> . ?organization </a:t>
            </a:r>
            <a:r>
              <a:rPr lang="en-US" dirty="0" err="1"/>
              <a:t>dbo:locationCity</a:t>
            </a:r>
            <a:r>
              <a:rPr lang="en-US" dirty="0"/>
              <a:t> ?city . ?city </a:t>
            </a:r>
            <a:r>
              <a:rPr lang="en-US" dirty="0" err="1"/>
              <a:t>dbo:country</a:t>
            </a:r>
            <a:r>
              <a:rPr lang="en-US" dirty="0"/>
              <a:t> ?country . </a:t>
            </a:r>
          </a:p>
          <a:p>
            <a:r>
              <a:rPr lang="en-US" dirty="0"/>
              <a:t>}</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a:t>
            </a:r>
            <a:r>
              <a:rPr lang="en-US" sz="28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DBPedia</a:t>
            </a: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graph to populate the ontology using SPARQL CONSTRUCT query</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204701685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190" y="2204864"/>
            <a:ext cx="8928992" cy="3754874"/>
          </a:xfrm>
          <a:prstGeom prst="rect">
            <a:avLst/>
          </a:prstGeom>
        </p:spPr>
        <p:txBody>
          <a:bodyPr wrap="square">
            <a:spAutoFit/>
          </a:bodyPr>
          <a:lstStyle/>
          <a:p>
            <a:pPr fontAlgn="auto"/>
            <a:r>
              <a:rPr lang="en-US" dirty="0"/>
              <a:t>PREFIX owl: &lt;http://www.w3.org/2002/07/owl#&gt;</a:t>
            </a:r>
          </a:p>
          <a:p>
            <a:pPr fontAlgn="auto"/>
            <a:r>
              <a:rPr lang="en-US" dirty="0"/>
              <a:t>PREFIX </a:t>
            </a:r>
            <a:r>
              <a:rPr lang="en-US" dirty="0" err="1"/>
              <a:t>xsd</a:t>
            </a:r>
            <a:r>
              <a:rPr lang="en-US" dirty="0"/>
              <a:t>: &lt;http://www.w3.org/2001/XMLSchema#&gt;</a:t>
            </a:r>
          </a:p>
          <a:p>
            <a:pPr fontAlgn="auto"/>
            <a:r>
              <a:rPr lang="en-US" dirty="0"/>
              <a:t>PREFIX </a:t>
            </a:r>
            <a:r>
              <a:rPr lang="en-US" dirty="0" err="1"/>
              <a:t>rdfs</a:t>
            </a:r>
            <a:r>
              <a:rPr lang="en-US" dirty="0"/>
              <a:t>: &lt;http://www.w3.org/2000/01/rdf-schema#&gt;</a:t>
            </a:r>
          </a:p>
          <a:p>
            <a:pPr fontAlgn="auto"/>
            <a:r>
              <a:rPr lang="en-US" dirty="0"/>
              <a:t>PREFIX </a:t>
            </a:r>
            <a:r>
              <a:rPr lang="en-US" dirty="0" err="1"/>
              <a:t>rdf</a:t>
            </a:r>
            <a:r>
              <a:rPr lang="en-US" dirty="0"/>
              <a:t>: &lt;http://www.w3.org/1999/02/22-rdf-syntax-ns#&gt;</a:t>
            </a:r>
          </a:p>
          <a:p>
            <a:pPr fontAlgn="auto"/>
            <a:r>
              <a:rPr lang="en-US" dirty="0"/>
              <a:t>PREFIX </a:t>
            </a:r>
            <a:r>
              <a:rPr lang="en-US" dirty="0" err="1"/>
              <a:t>db</a:t>
            </a:r>
            <a:r>
              <a:rPr lang="en-US" dirty="0"/>
              <a:t>: &lt;http://dbpedia.org/page/&gt;</a:t>
            </a:r>
          </a:p>
          <a:p>
            <a:pPr fontAlgn="auto"/>
            <a:r>
              <a:rPr lang="en-US" dirty="0"/>
              <a:t>PREFIX </a:t>
            </a:r>
            <a:r>
              <a:rPr lang="en-US" dirty="0" err="1"/>
              <a:t>dbpedia</a:t>
            </a:r>
            <a:r>
              <a:rPr lang="en-US" dirty="0"/>
              <a:t>: &lt;http://dbpedia.org/&gt;</a:t>
            </a:r>
          </a:p>
          <a:p>
            <a:pPr fontAlgn="auto"/>
            <a:r>
              <a:rPr lang="en-US" dirty="0"/>
              <a:t>PREFIX dbo: &lt;http://dbpedia.org/ontology/&gt;</a:t>
            </a:r>
          </a:p>
          <a:p>
            <a:pPr fontAlgn="auto"/>
            <a:r>
              <a:rPr lang="en-US" dirty="0"/>
              <a:t>PREFIX dc: &lt;http://purl.org/dc/terms/&gt;</a:t>
            </a:r>
          </a:p>
          <a:p>
            <a:pPr fontAlgn="auto"/>
            <a:r>
              <a:rPr lang="en-US" dirty="0"/>
              <a:t>PREFIX : &lt;http://ai.it.jyu.fi/vagan/ontologies/2019/import8.owl#&gt;</a:t>
            </a:r>
          </a:p>
          <a:p>
            <a:pPr fontAlgn="auto"/>
            <a:endParaRPr lang="en-US" dirty="0"/>
          </a:p>
          <a:p>
            <a:pPr fontAlgn="auto"/>
            <a:r>
              <a:rPr lang="en-US" dirty="0">
                <a:solidFill>
                  <a:srgbClr val="FF0000"/>
                </a:solidFill>
              </a:rPr>
              <a:t>PREFIX import: &lt;http://ai.it.jyu.fi/vagan/ontologies/2019/CX.owl</a:t>
            </a:r>
            <a:r>
              <a:rPr lang="en-US" dirty="0"/>
              <a:t>#&gt;</a:t>
            </a:r>
          </a:p>
          <a:p>
            <a:pPr fontAlgn="auto"/>
            <a:endParaRPr lang="en-US" dirty="0"/>
          </a:p>
          <a:p>
            <a:pPr fontAlgn="auto"/>
            <a:endParaRPr lang="en-US" dirty="0"/>
          </a:p>
          <a:p>
            <a:pPr fontAlgn="auto"/>
            <a:r>
              <a:rPr lang="en-US" dirty="0"/>
              <a:t>PREFIX </a:t>
            </a:r>
            <a:r>
              <a:rPr lang="en-US" dirty="0" err="1"/>
              <a:t>yago</a:t>
            </a:r>
            <a:r>
              <a:rPr lang="en-US" dirty="0"/>
              <a:t>: &lt;http://dbpedia.org/class/yago/&gt;</a:t>
            </a:r>
          </a:p>
          <a:p>
            <a:pPr fontAlgn="auto"/>
            <a:r>
              <a:rPr lang="en-US" dirty="0"/>
              <a:t>CONSTRUCT {</a:t>
            </a:r>
            <a:r>
              <a:rPr lang="en-US" dirty="0" err="1"/>
              <a:t>import:AdvertisingCampaign</a:t>
            </a:r>
            <a:r>
              <a:rPr lang="en-US" dirty="0"/>
              <a:t> a </a:t>
            </a:r>
            <a:r>
              <a:rPr lang="en-US" dirty="0" err="1"/>
              <a:t>owl:Class</a:t>
            </a:r>
            <a:r>
              <a:rPr lang="en-US" dirty="0"/>
              <a:t> . ?x a </a:t>
            </a:r>
            <a:r>
              <a:rPr lang="en-US" dirty="0" err="1"/>
              <a:t>import:AdvertisingCampaign</a:t>
            </a:r>
            <a:r>
              <a:rPr lang="en-US" dirty="0"/>
              <a:t> }</a:t>
            </a:r>
          </a:p>
          <a:p>
            <a:pPr fontAlgn="auto"/>
            <a:r>
              <a:rPr lang="en-US" dirty="0"/>
              <a:t>           </a:t>
            </a:r>
          </a:p>
          <a:p>
            <a:pPr fontAlgn="auto"/>
            <a:r>
              <a:rPr lang="en-US" dirty="0"/>
              <a:t>WHERE {?x a yago:AdvertisingCampaign100798959}</a:t>
            </a:r>
          </a:p>
        </p:txBody>
      </p:sp>
      <p:sp>
        <p:nvSpPr>
          <p:cNvPr id="5" name="Rectangle 4"/>
          <p:cNvSpPr/>
          <p:nvPr/>
        </p:nvSpPr>
        <p:spPr>
          <a:xfrm>
            <a:off x="5751596" y="1326727"/>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2"/>
              </a:rPr>
              <a:t>http://dbpedia.org/sparql</a:t>
            </a:r>
            <a:r>
              <a:rPr lang="en-US" sz="1800" dirty="0">
                <a:solidFill>
                  <a:prstClr val="black"/>
                </a:solidFill>
                <a:latin typeface="Calibri" panose="020F0502020204030204"/>
              </a:rPr>
              <a:t>  </a:t>
            </a:r>
          </a:p>
        </p:txBody>
      </p:sp>
      <p:sp>
        <p:nvSpPr>
          <p:cNvPr id="6" name="Rectangle 5"/>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complete ontology and cut a part of </a:t>
            </a:r>
            <a:r>
              <a:rPr lang="en-US" sz="28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DBPedia</a:t>
            </a: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graph to populate the ontology using SPARQL CONSTRUCT query</a:t>
            </a:r>
          </a:p>
        </p:txBody>
      </p:sp>
      <p:sp>
        <p:nvSpPr>
          <p:cNvPr id="2" name="Rectangle 1"/>
          <p:cNvSpPr/>
          <p:nvPr/>
        </p:nvSpPr>
        <p:spPr>
          <a:xfrm>
            <a:off x="5765734" y="1011998"/>
            <a:ext cx="264412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http://dbpedia.org</a:t>
            </a:r>
          </a:p>
        </p:txBody>
      </p:sp>
    </p:spTree>
    <p:extLst>
      <p:ext uri="{BB962C8B-B14F-4D97-AF65-F5344CB8AC3E}">
        <p14:creationId xmlns:p14="http://schemas.microsoft.com/office/powerpoint/2010/main" val="38068135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556792"/>
            <a:ext cx="7704856" cy="5262979"/>
          </a:xfrm>
          <a:prstGeom prst="rect">
            <a:avLst/>
          </a:prstGeom>
        </p:spPr>
        <p:txBody>
          <a:bodyPr wrap="square">
            <a:spAutoFit/>
          </a:bodyPr>
          <a:lstStyle/>
          <a:p>
            <a:r>
              <a:rPr lang="en-US" dirty="0"/>
              <a:t>PREFIX owl: &lt;http://www.w3.org/2002/07/owl#&gt;</a:t>
            </a:r>
          </a:p>
          <a:p>
            <a:r>
              <a:rPr lang="en-US" dirty="0"/>
              <a:t>PREFIX </a:t>
            </a:r>
            <a:r>
              <a:rPr lang="en-US" dirty="0" err="1"/>
              <a:t>xsd</a:t>
            </a:r>
            <a:r>
              <a:rPr lang="en-US" dirty="0"/>
              <a:t>: &lt;http://www.w3.org/2001/XMLSchema#&gt;</a:t>
            </a:r>
          </a:p>
          <a:p>
            <a:r>
              <a:rPr lang="en-US" dirty="0"/>
              <a:t>PREFIX </a:t>
            </a:r>
            <a:r>
              <a:rPr lang="en-US" dirty="0" err="1"/>
              <a:t>rdfs</a:t>
            </a:r>
            <a:r>
              <a:rPr lang="en-US" dirty="0"/>
              <a:t>: &lt;http://www.w3.org/2000/01/rdf-schema#&gt;</a:t>
            </a:r>
          </a:p>
          <a:p>
            <a:r>
              <a:rPr lang="en-US" dirty="0"/>
              <a:t>PREFIX </a:t>
            </a:r>
            <a:r>
              <a:rPr lang="en-US" dirty="0" err="1"/>
              <a:t>rdf</a:t>
            </a:r>
            <a:r>
              <a:rPr lang="en-US" dirty="0"/>
              <a:t>: &lt;http://www.w3.org/1999/02/22-rdf-syntax-ns#&gt;</a:t>
            </a:r>
          </a:p>
          <a:p>
            <a:r>
              <a:rPr lang="en-US" dirty="0"/>
              <a:t>PREFIX </a:t>
            </a:r>
            <a:r>
              <a:rPr lang="en-US" dirty="0" err="1"/>
              <a:t>db</a:t>
            </a:r>
            <a:r>
              <a:rPr lang="en-US" dirty="0"/>
              <a:t>: &lt;http://dbpedia.org/page/&gt;</a:t>
            </a:r>
          </a:p>
          <a:p>
            <a:r>
              <a:rPr lang="en-US" dirty="0"/>
              <a:t>PREFIX </a:t>
            </a:r>
            <a:r>
              <a:rPr lang="en-US" dirty="0" err="1"/>
              <a:t>dbpedia</a:t>
            </a:r>
            <a:r>
              <a:rPr lang="en-US" dirty="0"/>
              <a:t>: &lt;http://dbpedia.org/&gt;</a:t>
            </a:r>
          </a:p>
          <a:p>
            <a:r>
              <a:rPr lang="en-US" dirty="0"/>
              <a:t>PREFIX dbo: &lt;http://dbpedia.org/ontology/&gt;</a:t>
            </a:r>
          </a:p>
          <a:p>
            <a:r>
              <a:rPr lang="en-US" dirty="0"/>
              <a:t>PREFIX dbr: &lt;http://dbpedia.org/resource/&gt;</a:t>
            </a:r>
          </a:p>
          <a:p>
            <a:endParaRPr lang="en-US" dirty="0"/>
          </a:p>
          <a:p>
            <a:r>
              <a:rPr lang="en-US" dirty="0"/>
              <a:t>PREFIX : &lt;http://ai.it.jyu.fi/vagan/ontologies/2020/country-city.owl#&gt;</a:t>
            </a:r>
          </a:p>
          <a:p>
            <a:endParaRPr lang="en-US" dirty="0"/>
          </a:p>
          <a:p>
            <a:r>
              <a:rPr lang="en-US" dirty="0"/>
              <a:t>CONSTRUCT </a:t>
            </a:r>
          </a:p>
          <a:p>
            <a:r>
              <a:rPr lang="en-US" dirty="0"/>
              <a:t>{</a:t>
            </a:r>
          </a:p>
          <a:p>
            <a:r>
              <a:rPr lang="en-US" dirty="0"/>
              <a:t>:City          a          </a:t>
            </a:r>
            <a:r>
              <a:rPr lang="en-US" dirty="0" err="1"/>
              <a:t>owl:Class</a:t>
            </a:r>
            <a:r>
              <a:rPr lang="en-US" dirty="0"/>
              <a:t> .</a:t>
            </a:r>
          </a:p>
          <a:p>
            <a:r>
              <a:rPr lang="en-US" dirty="0"/>
              <a:t>:Country   a          </a:t>
            </a:r>
            <a:r>
              <a:rPr lang="en-US" dirty="0" err="1"/>
              <a:t>owl:Class</a:t>
            </a:r>
            <a:r>
              <a:rPr lang="en-US" dirty="0"/>
              <a:t> .</a:t>
            </a:r>
          </a:p>
          <a:p>
            <a:r>
              <a:rPr lang="en-US" dirty="0"/>
              <a:t>?x         a   :Country .</a:t>
            </a:r>
          </a:p>
          <a:p>
            <a:r>
              <a:rPr lang="en-US" dirty="0"/>
              <a:t>?y         a   :City .</a:t>
            </a:r>
          </a:p>
          <a:p>
            <a:r>
              <a:rPr lang="en-US" dirty="0"/>
              <a:t>:</a:t>
            </a:r>
            <a:r>
              <a:rPr lang="en-US" dirty="0" err="1"/>
              <a:t>isCityOf</a:t>
            </a:r>
            <a:r>
              <a:rPr lang="en-US" dirty="0"/>
              <a:t>  a          owl:ObjectProperty .</a:t>
            </a:r>
          </a:p>
          <a:p>
            <a:r>
              <a:rPr lang="en-US" dirty="0"/>
              <a:t>:</a:t>
            </a:r>
            <a:r>
              <a:rPr lang="en-US" dirty="0" err="1"/>
              <a:t>hasCity</a:t>
            </a:r>
            <a:r>
              <a:rPr lang="en-US" dirty="0"/>
              <a:t>   a          owl:ObjectProperty .</a:t>
            </a:r>
          </a:p>
          <a:p>
            <a:r>
              <a:rPr lang="en-US" dirty="0"/>
              <a:t>?y         :</a:t>
            </a:r>
            <a:r>
              <a:rPr lang="en-US" dirty="0" err="1"/>
              <a:t>isCityOf</a:t>
            </a:r>
            <a:r>
              <a:rPr lang="en-US" dirty="0"/>
              <a:t>  ?x .</a:t>
            </a:r>
          </a:p>
          <a:p>
            <a:r>
              <a:rPr lang="en-US" dirty="0"/>
              <a:t>?x         :</a:t>
            </a:r>
            <a:r>
              <a:rPr lang="en-US" dirty="0" err="1"/>
              <a:t>hasCity</a:t>
            </a:r>
            <a:r>
              <a:rPr lang="en-US" dirty="0"/>
              <a:t>   ?y </a:t>
            </a:r>
          </a:p>
          <a:p>
            <a:r>
              <a:rPr lang="en-US" dirty="0"/>
              <a:t>}</a:t>
            </a:r>
          </a:p>
          <a:p>
            <a:endParaRPr lang="en-US" dirty="0"/>
          </a:p>
          <a:p>
            <a:r>
              <a:rPr lang="en-US" dirty="0"/>
              <a:t>WHERE {?x a </a:t>
            </a:r>
            <a:r>
              <a:rPr lang="en-US" dirty="0" err="1"/>
              <a:t>dbo:Country</a:t>
            </a:r>
            <a:r>
              <a:rPr lang="en-US" dirty="0"/>
              <a:t> . ?y a </a:t>
            </a:r>
            <a:r>
              <a:rPr lang="en-US" dirty="0" err="1"/>
              <a:t>dbo:City</a:t>
            </a:r>
            <a:r>
              <a:rPr lang="en-US" dirty="0"/>
              <a:t> . ?y </a:t>
            </a:r>
            <a:r>
              <a:rPr lang="en-US" dirty="0" err="1"/>
              <a:t>dbo:country</a:t>
            </a:r>
            <a:r>
              <a:rPr lang="en-US" dirty="0"/>
              <a:t> ?x   }</a:t>
            </a:r>
          </a:p>
        </p:txBody>
      </p:sp>
      <p:sp>
        <p:nvSpPr>
          <p:cNvPr id="5" name="Rectangle 4"/>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import containing cities and countries from DBPedia and their relationships using SPARQL CONSTRUCT query</a:t>
            </a:r>
          </a:p>
        </p:txBody>
      </p:sp>
    </p:spTree>
    <p:extLst>
      <p:ext uri="{BB962C8B-B14F-4D97-AF65-F5344CB8AC3E}">
        <p14:creationId xmlns:p14="http://schemas.microsoft.com/office/powerpoint/2010/main" val="187148544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556792"/>
            <a:ext cx="8640960" cy="5047536"/>
          </a:xfrm>
          <a:prstGeom prst="rect">
            <a:avLst/>
          </a:prstGeom>
        </p:spPr>
        <p:txBody>
          <a:bodyPr wrap="square">
            <a:spAutoFit/>
          </a:bodyPr>
          <a:lstStyle/>
          <a:p>
            <a:r>
              <a:rPr lang="en-US" dirty="0"/>
              <a:t>PREFIX owl: &lt;http://www.w3.org/2002/07/owl#&gt;</a:t>
            </a:r>
          </a:p>
          <a:p>
            <a:r>
              <a:rPr lang="en-US" dirty="0"/>
              <a:t>PREFIX </a:t>
            </a:r>
            <a:r>
              <a:rPr lang="en-US" dirty="0" err="1"/>
              <a:t>xsd</a:t>
            </a:r>
            <a:r>
              <a:rPr lang="en-US" dirty="0"/>
              <a:t>: &lt;http://www.w3.org/2001/XMLSchema#&gt;</a:t>
            </a:r>
          </a:p>
          <a:p>
            <a:r>
              <a:rPr lang="en-US" dirty="0"/>
              <a:t>PREFIX </a:t>
            </a:r>
            <a:r>
              <a:rPr lang="en-US" dirty="0" err="1"/>
              <a:t>rdfs</a:t>
            </a:r>
            <a:r>
              <a:rPr lang="en-US" dirty="0"/>
              <a:t>: &lt;http://www.w3.org/2000/01/rdf-schema#&gt;</a:t>
            </a:r>
          </a:p>
          <a:p>
            <a:r>
              <a:rPr lang="en-US" dirty="0"/>
              <a:t>PREFIX </a:t>
            </a:r>
            <a:r>
              <a:rPr lang="en-US" dirty="0" err="1"/>
              <a:t>rdf</a:t>
            </a:r>
            <a:r>
              <a:rPr lang="en-US" dirty="0"/>
              <a:t>: &lt;http://www.w3.org/1999/02/22-rdf-syntax-ns#&gt;</a:t>
            </a:r>
          </a:p>
          <a:p>
            <a:r>
              <a:rPr lang="en-US" dirty="0"/>
              <a:t>PREFIX </a:t>
            </a:r>
            <a:r>
              <a:rPr lang="en-US" dirty="0" err="1"/>
              <a:t>db</a:t>
            </a:r>
            <a:r>
              <a:rPr lang="en-US" dirty="0"/>
              <a:t>: &lt;http://dbpedia.org/page/&gt;</a:t>
            </a:r>
          </a:p>
          <a:p>
            <a:r>
              <a:rPr lang="en-US" dirty="0"/>
              <a:t>PREFIX </a:t>
            </a:r>
            <a:r>
              <a:rPr lang="en-US" dirty="0" err="1"/>
              <a:t>dbpedia</a:t>
            </a:r>
            <a:r>
              <a:rPr lang="en-US" dirty="0"/>
              <a:t>: &lt;http://dbpedia.org/&gt;</a:t>
            </a:r>
          </a:p>
          <a:p>
            <a:r>
              <a:rPr lang="en-US" dirty="0"/>
              <a:t>PREFIX dbo: &lt;http://dbpedia.org/ontology/&gt;</a:t>
            </a:r>
          </a:p>
          <a:p>
            <a:r>
              <a:rPr lang="en-US" dirty="0"/>
              <a:t>PREFIX dbr: &lt;http://dbpedia.org/resource/&gt;</a:t>
            </a:r>
          </a:p>
          <a:p>
            <a:endParaRPr lang="en-US" dirty="0"/>
          </a:p>
          <a:p>
            <a:r>
              <a:rPr lang="en-US" dirty="0"/>
              <a:t>PREFIX : &lt;</a:t>
            </a:r>
            <a:r>
              <a:rPr lang="en-US" dirty="0">
                <a:solidFill>
                  <a:srgbClr val="FF0000"/>
                </a:solidFill>
              </a:rPr>
              <a:t>http://ai.it.jyu.fi/vagan/ontologies/2022/Kate.owl</a:t>
            </a:r>
            <a:r>
              <a:rPr lang="en-US" dirty="0"/>
              <a:t>#&gt;</a:t>
            </a:r>
          </a:p>
          <a:p>
            <a:endParaRPr lang="en-US" dirty="0"/>
          </a:p>
          <a:p>
            <a:r>
              <a:rPr lang="en-US" dirty="0"/>
              <a:t>CONSTRUCT </a:t>
            </a:r>
          </a:p>
          <a:p>
            <a:r>
              <a:rPr lang="en-US" dirty="0"/>
              <a:t>{</a:t>
            </a:r>
          </a:p>
          <a:p>
            <a:r>
              <a:rPr lang="en-US" dirty="0"/>
              <a:t>:Country   a          </a:t>
            </a:r>
            <a:r>
              <a:rPr lang="en-US" dirty="0" err="1"/>
              <a:t>owl:Class</a:t>
            </a:r>
            <a:r>
              <a:rPr lang="en-US" dirty="0"/>
              <a:t> .</a:t>
            </a:r>
          </a:p>
          <a:p>
            <a:r>
              <a:rPr lang="en-US" dirty="0"/>
              <a:t>?x         a   :Country .</a:t>
            </a:r>
          </a:p>
          <a:p>
            <a:r>
              <a:rPr lang="en-US" dirty="0"/>
              <a:t>?y         a   :City .</a:t>
            </a:r>
          </a:p>
          <a:p>
            <a:r>
              <a:rPr lang="en-US" dirty="0"/>
              <a:t>:</a:t>
            </a:r>
            <a:r>
              <a:rPr lang="en-US" dirty="0" err="1"/>
              <a:t>isCityOf</a:t>
            </a:r>
            <a:r>
              <a:rPr lang="en-US" dirty="0"/>
              <a:t>  a          </a:t>
            </a:r>
            <a:r>
              <a:rPr lang="en-US" dirty="0" err="1"/>
              <a:t>owl:ObjectProperty</a:t>
            </a:r>
            <a:r>
              <a:rPr lang="en-US" dirty="0"/>
              <a:t> ; </a:t>
            </a:r>
            <a:r>
              <a:rPr lang="en-US" dirty="0" err="1">
                <a:solidFill>
                  <a:prstClr val="black"/>
                </a:solidFill>
                <a:cs typeface="Arial" panose="020B0604020202020204" pitchFamily="34" charset="0"/>
              </a:rPr>
              <a:t>rdfs:domain</a:t>
            </a:r>
            <a:r>
              <a:rPr lang="en-US" dirty="0">
                <a:solidFill>
                  <a:prstClr val="black"/>
                </a:solidFill>
                <a:cs typeface="Arial" panose="020B0604020202020204" pitchFamily="34" charset="0"/>
              </a:rPr>
              <a:t> :City ; </a:t>
            </a:r>
            <a:r>
              <a:rPr lang="en-US" dirty="0" err="1">
                <a:solidFill>
                  <a:prstClr val="black"/>
                </a:solidFill>
                <a:cs typeface="Arial" panose="020B0604020202020204" pitchFamily="34" charset="0"/>
              </a:rPr>
              <a:t>rdfs:range</a:t>
            </a:r>
            <a:r>
              <a:rPr lang="en-US" dirty="0">
                <a:solidFill>
                  <a:prstClr val="black"/>
                </a:solidFill>
                <a:cs typeface="Arial" panose="020B0604020202020204" pitchFamily="34" charset="0"/>
              </a:rPr>
              <a:t> :Country</a:t>
            </a:r>
            <a:r>
              <a:rPr lang="en-US" dirty="0"/>
              <a:t> .</a:t>
            </a:r>
          </a:p>
          <a:p>
            <a:r>
              <a:rPr lang="en-US" dirty="0"/>
              <a:t>:</a:t>
            </a:r>
            <a:r>
              <a:rPr lang="en-US" dirty="0" err="1"/>
              <a:t>hasCity</a:t>
            </a:r>
            <a:r>
              <a:rPr lang="en-US" dirty="0"/>
              <a:t>   a         </a:t>
            </a:r>
            <a:r>
              <a:rPr lang="en-US" dirty="0" err="1"/>
              <a:t>owl:ObjectProperty</a:t>
            </a:r>
            <a:r>
              <a:rPr lang="en-US" dirty="0"/>
              <a:t> ; </a:t>
            </a:r>
            <a:r>
              <a:rPr lang="en-US" dirty="0" err="1">
                <a:solidFill>
                  <a:prstClr val="black"/>
                </a:solidFill>
                <a:cs typeface="Arial" panose="020B0604020202020204" pitchFamily="34" charset="0"/>
              </a:rPr>
              <a:t>rdfs:domain</a:t>
            </a:r>
            <a:r>
              <a:rPr lang="en-US" dirty="0">
                <a:solidFill>
                  <a:prstClr val="black"/>
                </a:solidFill>
                <a:cs typeface="Arial" panose="020B0604020202020204" pitchFamily="34" charset="0"/>
              </a:rPr>
              <a:t> :Country ; </a:t>
            </a:r>
            <a:r>
              <a:rPr lang="en-US" dirty="0" err="1">
                <a:solidFill>
                  <a:prstClr val="black"/>
                </a:solidFill>
                <a:cs typeface="Arial" panose="020B0604020202020204" pitchFamily="34" charset="0"/>
              </a:rPr>
              <a:t>rdfs:range</a:t>
            </a:r>
            <a:r>
              <a:rPr lang="en-US" dirty="0">
                <a:solidFill>
                  <a:prstClr val="black"/>
                </a:solidFill>
                <a:cs typeface="Arial" panose="020B0604020202020204" pitchFamily="34" charset="0"/>
              </a:rPr>
              <a:t> :City</a:t>
            </a:r>
            <a:r>
              <a:rPr lang="en-US" dirty="0"/>
              <a:t> ; </a:t>
            </a:r>
            <a:r>
              <a:rPr lang="en-US" dirty="0" err="1"/>
              <a:t>owl:inverseOf</a:t>
            </a:r>
            <a:r>
              <a:rPr lang="en-US" dirty="0"/>
              <a:t>  :</a:t>
            </a:r>
            <a:r>
              <a:rPr lang="en-US" dirty="0" err="1"/>
              <a:t>isCityOf</a:t>
            </a:r>
            <a:r>
              <a:rPr lang="en-US" dirty="0"/>
              <a:t> .</a:t>
            </a:r>
          </a:p>
          <a:p>
            <a:r>
              <a:rPr lang="en-US" dirty="0"/>
              <a:t>?y         :</a:t>
            </a:r>
            <a:r>
              <a:rPr lang="en-US" dirty="0" err="1"/>
              <a:t>isCityOf</a:t>
            </a:r>
            <a:r>
              <a:rPr lang="en-US" dirty="0"/>
              <a:t>  ?x .</a:t>
            </a:r>
          </a:p>
          <a:p>
            <a:r>
              <a:rPr lang="en-US" dirty="0"/>
              <a:t>?x         :</a:t>
            </a:r>
            <a:r>
              <a:rPr lang="en-US" dirty="0" err="1"/>
              <a:t>hasCity</a:t>
            </a:r>
            <a:r>
              <a:rPr lang="en-US" dirty="0"/>
              <a:t>   ?y </a:t>
            </a:r>
          </a:p>
          <a:p>
            <a:r>
              <a:rPr lang="en-US" dirty="0"/>
              <a:t>}</a:t>
            </a:r>
          </a:p>
          <a:p>
            <a:endParaRPr lang="en-US" dirty="0"/>
          </a:p>
          <a:p>
            <a:r>
              <a:rPr lang="en-US" dirty="0"/>
              <a:t>WHERE {?x a </a:t>
            </a:r>
            <a:r>
              <a:rPr lang="en-US" dirty="0" err="1"/>
              <a:t>dbo:Country</a:t>
            </a:r>
            <a:r>
              <a:rPr lang="en-US" dirty="0"/>
              <a:t> . ?y a </a:t>
            </a:r>
            <a:r>
              <a:rPr lang="en-US" dirty="0" err="1"/>
              <a:t>dbo:City</a:t>
            </a:r>
            <a:r>
              <a:rPr lang="en-US" dirty="0"/>
              <a:t> . ?y </a:t>
            </a:r>
            <a:r>
              <a:rPr lang="en-US" dirty="0" err="1"/>
              <a:t>dbo:country</a:t>
            </a:r>
            <a:r>
              <a:rPr lang="en-US" dirty="0"/>
              <a:t> ?x   }</a:t>
            </a:r>
          </a:p>
        </p:txBody>
      </p:sp>
      <p:sp>
        <p:nvSpPr>
          <p:cNvPr id="5" name="Rectangle 4"/>
          <p:cNvSpPr/>
          <p:nvPr/>
        </p:nvSpPr>
        <p:spPr>
          <a:xfrm>
            <a:off x="165538" y="57932"/>
            <a:ext cx="8678918" cy="138499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Constructing import containing cities and countries from DBPedia and their relationships using SPARQL CONSTRUCT query</a:t>
            </a:r>
          </a:p>
        </p:txBody>
      </p:sp>
      <p:sp>
        <p:nvSpPr>
          <p:cNvPr id="3" name="Rectangle 2"/>
          <p:cNvSpPr/>
          <p:nvPr/>
        </p:nvSpPr>
        <p:spPr>
          <a:xfrm>
            <a:off x="4932040" y="1052736"/>
            <a:ext cx="4128440" cy="1384995"/>
          </a:xfrm>
          <a:prstGeom prst="rect">
            <a:avLst/>
          </a:prstGeom>
          <a:noFill/>
        </p:spPr>
        <p:txBody>
          <a:bodyPr wrap="square" lIns="91440" tIns="45720" rIns="91440" bIns="45720">
            <a:spAutoFit/>
          </a:bodyPr>
          <a:lstStyle/>
          <a:p>
            <a:pPr algn="ct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Generating import for a particular ontology (… </a:t>
            </a:r>
            <a:r>
              <a:rPr lang="en-US" sz="28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Kate.owl</a:t>
            </a: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21539274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236" y="603245"/>
            <a:ext cx="4824536" cy="3046988"/>
          </a:xfrm>
          <a:prstGeom prst="rect">
            <a:avLst/>
          </a:prstGeom>
          <a:solidFill>
            <a:schemeClr val="bg1">
              <a:lumMod val="85000"/>
            </a:schemeClr>
          </a:solidFill>
          <a:ln w="25400">
            <a:solidFill>
              <a:schemeClr val="tx1"/>
            </a:solidFill>
          </a:ln>
        </p:spPr>
        <p:txBody>
          <a:bodyPr wrap="square">
            <a:spAutoFit/>
          </a:bodyPr>
          <a:lstStyle/>
          <a:p>
            <a:r>
              <a:rPr lang="fi-FI" sz="1200" dirty="0"/>
              <a:t>PREFIX </a:t>
            </a:r>
            <a:r>
              <a:rPr lang="fi-FI" sz="1200" dirty="0" err="1"/>
              <a:t>rdf</a:t>
            </a:r>
            <a:r>
              <a:rPr lang="fi-FI" sz="1200" dirty="0"/>
              <a:t>: &lt;http://www.w3.org/1999/02/22-rdf-syntax-ns#&gt;</a:t>
            </a:r>
          </a:p>
          <a:p>
            <a:r>
              <a:rPr lang="fi-FI" sz="1200" dirty="0"/>
              <a:t>PREFIX </a:t>
            </a:r>
            <a:r>
              <a:rPr lang="fi-FI" sz="1200" dirty="0" err="1"/>
              <a:t>owl</a:t>
            </a:r>
            <a:r>
              <a:rPr lang="fi-FI" sz="1200" dirty="0"/>
              <a:t>: &lt;http://www.w3.org/2002/07/owl#&gt;</a:t>
            </a:r>
          </a:p>
          <a:p>
            <a:r>
              <a:rPr lang="fi-FI" sz="1200" dirty="0"/>
              <a:t>PREFIX </a:t>
            </a:r>
            <a:r>
              <a:rPr lang="fi-FI" sz="1200" dirty="0" err="1"/>
              <a:t>dbr</a:t>
            </a:r>
            <a:r>
              <a:rPr lang="fi-FI" sz="1200" dirty="0"/>
              <a:t>: &lt;http://dbpedia.org/resource/&gt;</a:t>
            </a:r>
          </a:p>
          <a:p>
            <a:r>
              <a:rPr lang="fi-FI" sz="1200" dirty="0"/>
              <a:t>PREFIX </a:t>
            </a:r>
            <a:r>
              <a:rPr lang="fi-FI" sz="1200" dirty="0" err="1"/>
              <a:t>dbo</a:t>
            </a:r>
            <a:r>
              <a:rPr lang="fi-FI" sz="1200" dirty="0"/>
              <a:t>: &lt;http://dbpedia.org/ontology/&gt;</a:t>
            </a:r>
          </a:p>
          <a:p>
            <a:r>
              <a:rPr lang="fi-FI" sz="1200" dirty="0"/>
              <a:t>PREFIX </a:t>
            </a:r>
            <a:r>
              <a:rPr lang="fi-FI" sz="1200" dirty="0" err="1"/>
              <a:t>foaf</a:t>
            </a:r>
            <a:r>
              <a:rPr lang="fi-FI" sz="1200" dirty="0"/>
              <a:t>: &lt;http://xmlns.com/foaf/0.1/&gt;</a:t>
            </a:r>
          </a:p>
          <a:p>
            <a:r>
              <a:rPr lang="en-US" sz="1200" dirty="0"/>
              <a:t>PREFIX </a:t>
            </a:r>
            <a:r>
              <a:rPr lang="en-US" sz="1200" dirty="0" err="1"/>
              <a:t>xsd</a:t>
            </a:r>
            <a:r>
              <a:rPr lang="en-US" sz="1200" dirty="0"/>
              <a:t>: &lt;</a:t>
            </a:r>
            <a:r>
              <a:rPr lang="fi-FI" sz="1200" dirty="0"/>
              <a:t>http://www.w3.org/2001/XMLSchema#</a:t>
            </a:r>
            <a:r>
              <a:rPr lang="en-US" sz="1200" dirty="0"/>
              <a:t>&gt;</a:t>
            </a:r>
          </a:p>
          <a:p>
            <a:endParaRPr lang="fi-FI" sz="1200" dirty="0"/>
          </a:p>
          <a:p>
            <a:r>
              <a:rPr lang="fi-FI" sz="1200" dirty="0"/>
              <a:t>PREFIX : &lt;</a:t>
            </a:r>
            <a:r>
              <a:rPr lang="fi-FI" sz="1200" dirty="0">
                <a:solidFill>
                  <a:srgbClr val="FF0000"/>
                </a:solidFill>
              </a:rPr>
              <a:t>http://ai.it.jyu.fi/vagan/ontologies/2022/Kate.owl</a:t>
            </a:r>
            <a:r>
              <a:rPr lang="fi-FI" sz="1200" dirty="0"/>
              <a:t>#&gt;</a:t>
            </a:r>
          </a:p>
          <a:p>
            <a:endParaRPr lang="fi-FI" sz="1200" dirty="0"/>
          </a:p>
          <a:p>
            <a:r>
              <a:rPr lang="fi-FI" sz="1200" dirty="0"/>
              <a:t>SELECT DISTINCT ?y ?z </a:t>
            </a:r>
          </a:p>
          <a:p>
            <a:endParaRPr lang="fi-FI" sz="1200" dirty="0"/>
          </a:p>
          <a:p>
            <a:r>
              <a:rPr lang="fi-FI" sz="1200" dirty="0"/>
              <a:t>FROM &lt;</a:t>
            </a:r>
            <a:r>
              <a:rPr lang="fi-FI" sz="1200" dirty="0">
                <a:solidFill>
                  <a:srgbClr val="FF0000"/>
                </a:solidFill>
              </a:rPr>
              <a:t>http://ai.it.jyu.fi/vagan/ontologies/2022/Kate.owl</a:t>
            </a:r>
            <a:r>
              <a:rPr lang="fi-FI" sz="1200" dirty="0"/>
              <a:t>&gt;</a:t>
            </a:r>
          </a:p>
          <a:p>
            <a:endParaRPr lang="fi-FI" sz="1200" dirty="0"/>
          </a:p>
          <a:p>
            <a:r>
              <a:rPr lang="fi-FI" sz="1200" dirty="0"/>
              <a:t>WHERE { :</a:t>
            </a:r>
            <a:r>
              <a:rPr lang="fi-FI" sz="1200" dirty="0" err="1"/>
              <a:t>KateBeautiful</a:t>
            </a:r>
            <a:r>
              <a:rPr lang="fi-FI" sz="1200" dirty="0"/>
              <a:t>  ?y  ?z }</a:t>
            </a:r>
          </a:p>
          <a:p>
            <a:endParaRPr lang="fi-FI" sz="1200" dirty="0"/>
          </a:p>
          <a:p>
            <a:r>
              <a:rPr lang="fi-FI" sz="1200" dirty="0"/>
              <a:t>ORDER BY ?y</a:t>
            </a:r>
          </a:p>
        </p:txBody>
      </p:sp>
      <p:sp>
        <p:nvSpPr>
          <p:cNvPr id="6" name="Rectangle 5"/>
          <p:cNvSpPr/>
          <p:nvPr/>
        </p:nvSpPr>
        <p:spPr>
          <a:xfrm>
            <a:off x="165538" y="57932"/>
            <a:ext cx="8942966" cy="52322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Querying Kate ontology using </a:t>
            </a:r>
            <a:r>
              <a:rPr lang="en-US" sz="2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hlinkClick r:id="rId2"/>
              </a:rPr>
              <a:t>http://sparql.org/sparql.html</a:t>
            </a:r>
            <a:r>
              <a:rPr lang="en-US" sz="2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a:t>
            </a:r>
          </a:p>
        </p:txBody>
      </p:sp>
      <p:sp>
        <p:nvSpPr>
          <p:cNvPr id="7" name="Rectangle 6"/>
          <p:cNvSpPr/>
          <p:nvPr/>
        </p:nvSpPr>
        <p:spPr>
          <a:xfrm>
            <a:off x="4862772" y="1484784"/>
            <a:ext cx="4245731" cy="954107"/>
          </a:xfrm>
          <a:prstGeom prst="rect">
            <a:avLst/>
          </a:prstGeom>
          <a:noFill/>
        </p:spPr>
        <p:txBody>
          <a:bodyPr wrap="square" lIns="91440" tIns="45720" rIns="91440" bIns="45720">
            <a:spAutoFit/>
          </a:bodyPr>
          <a:lstStyle/>
          <a:p>
            <a:pPr algn="ct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What do you know about “</a:t>
            </a:r>
            <a:r>
              <a:rPr lang="en-US" sz="28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KateBeautiful</a:t>
            </a: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8" name="Down Arrow 7"/>
          <p:cNvSpPr/>
          <p:nvPr/>
        </p:nvSpPr>
        <p:spPr>
          <a:xfrm>
            <a:off x="2271086" y="3679408"/>
            <a:ext cx="504056" cy="718760"/>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3" name="Picture 2"/>
          <p:cNvPicPr>
            <a:picLocks noChangeAspect="1"/>
          </p:cNvPicPr>
          <p:nvPr/>
        </p:nvPicPr>
        <p:blipFill>
          <a:blip r:embed="rId3"/>
          <a:stretch>
            <a:fillRect/>
          </a:stretch>
        </p:blipFill>
        <p:spPr>
          <a:xfrm>
            <a:off x="662247" y="4531772"/>
            <a:ext cx="4200525" cy="1552575"/>
          </a:xfrm>
          <a:prstGeom prst="rect">
            <a:avLst/>
          </a:prstGeom>
        </p:spPr>
      </p:pic>
      <p:pic>
        <p:nvPicPr>
          <p:cNvPr id="10" name="Picture 9"/>
          <p:cNvPicPr>
            <a:picLocks noChangeAspect="1"/>
          </p:cNvPicPr>
          <p:nvPr/>
        </p:nvPicPr>
        <p:blipFill>
          <a:blip r:embed="rId4"/>
          <a:stretch>
            <a:fillRect/>
          </a:stretch>
        </p:blipFill>
        <p:spPr>
          <a:xfrm>
            <a:off x="4862772" y="4149080"/>
            <a:ext cx="4166046" cy="2554868"/>
          </a:xfrm>
          <a:prstGeom prst="rect">
            <a:avLst/>
          </a:prstGeom>
        </p:spPr>
      </p:pic>
    </p:spTree>
    <p:extLst>
      <p:ext uri="{BB962C8B-B14F-4D97-AF65-F5344CB8AC3E}">
        <p14:creationId xmlns:p14="http://schemas.microsoft.com/office/powerpoint/2010/main" val="76331936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236" y="866593"/>
            <a:ext cx="4824536" cy="2308324"/>
          </a:xfrm>
          <a:prstGeom prst="rect">
            <a:avLst/>
          </a:prstGeom>
          <a:solidFill>
            <a:schemeClr val="bg1">
              <a:lumMod val="85000"/>
            </a:schemeClr>
          </a:solidFill>
          <a:ln w="25400">
            <a:solidFill>
              <a:schemeClr val="tx1"/>
            </a:solidFill>
          </a:ln>
        </p:spPr>
        <p:txBody>
          <a:bodyPr wrap="square">
            <a:spAutoFit/>
          </a:bodyPr>
          <a:lstStyle/>
          <a:p>
            <a:r>
              <a:rPr lang="fi-FI" sz="1200" dirty="0"/>
              <a:t>PREFIX </a:t>
            </a:r>
            <a:r>
              <a:rPr lang="fi-FI" sz="1200" dirty="0" err="1"/>
              <a:t>rdf</a:t>
            </a:r>
            <a:r>
              <a:rPr lang="fi-FI" sz="1200" dirty="0"/>
              <a:t>: &lt;http://www.w3.org/1999/02/22-rdf-syntax-ns#&gt;</a:t>
            </a:r>
          </a:p>
          <a:p>
            <a:r>
              <a:rPr lang="fi-FI" sz="1200" dirty="0"/>
              <a:t>PREFIX </a:t>
            </a:r>
            <a:r>
              <a:rPr lang="fi-FI" sz="1200" dirty="0" err="1"/>
              <a:t>owl</a:t>
            </a:r>
            <a:r>
              <a:rPr lang="fi-FI" sz="1200" dirty="0"/>
              <a:t>: &lt;http://www.w3.org/2002/07/owl#&gt;</a:t>
            </a:r>
          </a:p>
          <a:p>
            <a:r>
              <a:rPr lang="fi-FI" sz="1200" dirty="0"/>
              <a:t>PREFIX </a:t>
            </a:r>
            <a:r>
              <a:rPr lang="fi-FI" sz="1200" dirty="0" err="1"/>
              <a:t>dbr</a:t>
            </a:r>
            <a:r>
              <a:rPr lang="fi-FI" sz="1200" dirty="0"/>
              <a:t>: &lt;http://dbpedia.org/resource/&gt;</a:t>
            </a:r>
          </a:p>
          <a:p>
            <a:r>
              <a:rPr lang="fi-FI" sz="1200" dirty="0"/>
              <a:t>PREFIX </a:t>
            </a:r>
            <a:r>
              <a:rPr lang="fi-FI" sz="1200" dirty="0" err="1"/>
              <a:t>dbo</a:t>
            </a:r>
            <a:r>
              <a:rPr lang="fi-FI" sz="1200" dirty="0"/>
              <a:t>: &lt;http://dbpedia.org/ontology/&gt;</a:t>
            </a:r>
          </a:p>
          <a:p>
            <a:r>
              <a:rPr lang="fi-FI" sz="1200" dirty="0"/>
              <a:t>PREFIX : &lt;</a:t>
            </a:r>
            <a:r>
              <a:rPr lang="fi-FI" sz="1200" dirty="0">
                <a:solidFill>
                  <a:srgbClr val="FF0000"/>
                </a:solidFill>
              </a:rPr>
              <a:t>http://ai.it.jyu.fi/vagan/ontologies/2022/Kate.owl</a:t>
            </a:r>
            <a:r>
              <a:rPr lang="fi-FI" sz="1200" dirty="0"/>
              <a:t>#&gt;</a:t>
            </a:r>
          </a:p>
          <a:p>
            <a:endParaRPr lang="fi-FI" sz="1200" dirty="0"/>
          </a:p>
          <a:p>
            <a:r>
              <a:rPr lang="fi-FI" sz="1200" dirty="0"/>
              <a:t>SELECT DISTINCT ?x </a:t>
            </a:r>
          </a:p>
          <a:p>
            <a:endParaRPr lang="fi-FI" sz="1200" dirty="0"/>
          </a:p>
          <a:p>
            <a:r>
              <a:rPr lang="fi-FI" sz="1200" dirty="0"/>
              <a:t>FROM &lt;</a:t>
            </a:r>
            <a:r>
              <a:rPr lang="fi-FI" sz="1200" dirty="0">
                <a:solidFill>
                  <a:srgbClr val="FF0000"/>
                </a:solidFill>
              </a:rPr>
              <a:t>http://ai.it.jyu.fi/vagan/ontologies/2022/Kate.owl</a:t>
            </a:r>
            <a:r>
              <a:rPr lang="fi-FI" sz="1200" dirty="0"/>
              <a:t>&gt;</a:t>
            </a:r>
          </a:p>
          <a:p>
            <a:endParaRPr lang="fi-FI" sz="1200" dirty="0"/>
          </a:p>
          <a:p>
            <a:r>
              <a:rPr lang="fi-FI" sz="1200" dirty="0"/>
              <a:t>WHERE { :Alex   ?x    :</a:t>
            </a:r>
            <a:r>
              <a:rPr lang="fi-FI" sz="1200" dirty="0" err="1"/>
              <a:t>KateBeautiful</a:t>
            </a:r>
            <a:r>
              <a:rPr lang="fi-FI" sz="1200" dirty="0"/>
              <a:t> }</a:t>
            </a:r>
          </a:p>
          <a:p>
            <a:endParaRPr lang="fi-FI" sz="1200" dirty="0"/>
          </a:p>
        </p:txBody>
      </p:sp>
      <p:sp>
        <p:nvSpPr>
          <p:cNvPr id="6" name="Rectangle 5"/>
          <p:cNvSpPr/>
          <p:nvPr/>
        </p:nvSpPr>
        <p:spPr>
          <a:xfrm>
            <a:off x="165538" y="57932"/>
            <a:ext cx="8942966" cy="52322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fontAlgn="auto">
              <a:spcBef>
                <a:spcPts val="0"/>
              </a:spcBef>
              <a:spcAft>
                <a:spcPts val="0"/>
              </a:spcAft>
              <a:defRPr/>
            </a:pPr>
            <a:r>
              <a:rPr lang="en-US" sz="2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Querying Kate ontology using </a:t>
            </a:r>
            <a:r>
              <a:rPr lang="en-US" sz="2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hlinkClick r:id="rId2"/>
              </a:rPr>
              <a:t>http://sparql.org/sparql.html</a:t>
            </a:r>
            <a:r>
              <a:rPr lang="en-US" sz="2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a:t>
            </a:r>
          </a:p>
        </p:txBody>
      </p:sp>
      <p:sp>
        <p:nvSpPr>
          <p:cNvPr id="7" name="Rectangle 6"/>
          <p:cNvSpPr/>
          <p:nvPr/>
        </p:nvSpPr>
        <p:spPr>
          <a:xfrm>
            <a:off x="4896577" y="1484784"/>
            <a:ext cx="4128440" cy="1384995"/>
          </a:xfrm>
          <a:prstGeom prst="rect">
            <a:avLst/>
          </a:prstGeom>
          <a:noFill/>
        </p:spPr>
        <p:txBody>
          <a:bodyPr wrap="square" lIns="91440" tIns="45720" rIns="91440" bIns="45720">
            <a:spAutoFit/>
          </a:bodyPr>
          <a:lstStyle/>
          <a:p>
            <a:pPr algn="ct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What is the relation(s) between “Alex” and “</a:t>
            </a:r>
            <a:r>
              <a:rPr lang="en-US" sz="28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KateBeautiful</a:t>
            </a:r>
            <a:r>
              <a:rPr lang="en-US" sz="2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8" name="Down Arrow 7"/>
          <p:cNvSpPr/>
          <p:nvPr/>
        </p:nvSpPr>
        <p:spPr>
          <a:xfrm>
            <a:off x="1043608" y="3302618"/>
            <a:ext cx="504056" cy="718760"/>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 name="Picture 1"/>
          <p:cNvPicPr>
            <a:picLocks noChangeAspect="1"/>
          </p:cNvPicPr>
          <p:nvPr/>
        </p:nvPicPr>
        <p:blipFill>
          <a:blip r:embed="rId3"/>
          <a:stretch>
            <a:fillRect/>
          </a:stretch>
        </p:blipFill>
        <p:spPr>
          <a:xfrm>
            <a:off x="809861" y="4021378"/>
            <a:ext cx="971550" cy="695325"/>
          </a:xfrm>
          <a:prstGeom prst="rect">
            <a:avLst/>
          </a:prstGeom>
        </p:spPr>
      </p:pic>
      <p:pic>
        <p:nvPicPr>
          <p:cNvPr id="3" name="Picture 2"/>
          <p:cNvPicPr>
            <a:picLocks noChangeAspect="1"/>
          </p:cNvPicPr>
          <p:nvPr/>
        </p:nvPicPr>
        <p:blipFill>
          <a:blip r:embed="rId4"/>
          <a:stretch>
            <a:fillRect/>
          </a:stretch>
        </p:blipFill>
        <p:spPr>
          <a:xfrm>
            <a:off x="3059832" y="4581128"/>
            <a:ext cx="5324475" cy="1685925"/>
          </a:xfrm>
          <a:prstGeom prst="rect">
            <a:avLst/>
          </a:prstGeom>
        </p:spPr>
      </p:pic>
    </p:spTree>
    <p:extLst>
      <p:ext uri="{BB962C8B-B14F-4D97-AF65-F5344CB8AC3E}">
        <p14:creationId xmlns:p14="http://schemas.microsoft.com/office/powerpoint/2010/main" val="312439846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Box 1"/>
          <p:cNvSpPr txBox="1">
            <a:spLocks noChangeArrowheads="1"/>
          </p:cNvSpPr>
          <p:nvPr/>
        </p:nvSpPr>
        <p:spPr bwMode="auto">
          <a:xfrm>
            <a:off x="166690" y="2147962"/>
            <a:ext cx="8856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800">
                <a:solidFill>
                  <a:srgbClr val="000000"/>
                </a:solidFill>
              </a:rPr>
              <a:t>“Select full names of all researchers born in Berlin”</a:t>
            </a:r>
          </a:p>
        </p:txBody>
      </p:sp>
      <p:sp>
        <p:nvSpPr>
          <p:cNvPr id="260099" name="TextBox 2"/>
          <p:cNvSpPr txBox="1">
            <a:spLocks noChangeArrowheads="1"/>
          </p:cNvSpPr>
          <p:nvPr/>
        </p:nvSpPr>
        <p:spPr bwMode="auto">
          <a:xfrm>
            <a:off x="166690" y="3864048"/>
            <a:ext cx="87423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hlinkClick r:id="rId2"/>
              </a:rPr>
              <a:t>http://ai.it.jyu.fi/vagan/ontologies/2016/Cars.owl</a:t>
            </a:r>
            <a:endParaRPr lang="en-US" altLang="en-US" sz="2400" dirty="0">
              <a:solidFill>
                <a:srgbClr val="000000"/>
              </a:solidFill>
            </a:endParaRPr>
          </a:p>
          <a:p>
            <a:pPr eaLnBrk="1" hangingPunct="1">
              <a:spcBef>
                <a:spcPct val="0"/>
              </a:spcBef>
              <a:buFontTx/>
              <a:buNone/>
            </a:pPr>
            <a:r>
              <a:rPr lang="en-US" altLang="en-US" sz="2400" dirty="0">
                <a:solidFill>
                  <a:srgbClr val="000000"/>
                </a:solidFill>
                <a:hlinkClick r:id="rId3"/>
              </a:rPr>
              <a:t>http://ai.it.jyu.fi/vagan/ontologies/2016/SWRL_Example.owl</a:t>
            </a:r>
            <a:r>
              <a:rPr lang="en-US" altLang="en-US" sz="2400" dirty="0">
                <a:solidFill>
                  <a:srgbClr val="000000"/>
                </a:solidFill>
              </a:rPr>
              <a:t>  (version 13.10.2016) </a:t>
            </a:r>
          </a:p>
        </p:txBody>
      </p:sp>
      <p:sp>
        <p:nvSpPr>
          <p:cNvPr id="7" name="Rectangle 6"/>
          <p:cNvSpPr/>
          <p:nvPr/>
        </p:nvSpPr>
        <p:spPr>
          <a:xfrm>
            <a:off x="737790" y="2924944"/>
            <a:ext cx="7273210"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Take data from 2 places:</a:t>
            </a:r>
          </a:p>
        </p:txBody>
      </p:sp>
      <p:sp>
        <p:nvSpPr>
          <p:cNvPr id="8" name="Rectangle 7"/>
          <p:cNvSpPr/>
          <p:nvPr/>
        </p:nvSpPr>
        <p:spPr>
          <a:xfrm>
            <a:off x="3138002" y="1060125"/>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9" name="Rectangle 8"/>
          <p:cNvSpPr/>
          <p:nvPr/>
        </p:nvSpPr>
        <p:spPr>
          <a:xfrm>
            <a:off x="281419" y="116632"/>
            <a:ext cx="8627876" cy="707886"/>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4000" b="1" cap="all" dirty="0" err="1">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Sparql</a:t>
            </a:r>
            <a:r>
              <a:rPr lang="en-US" sz="40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  </a:t>
            </a:r>
            <a:r>
              <a:rPr lang="en-US" sz="4000" b="1" cap="all" dirty="0">
                <a:ln w="0"/>
                <a:solidFill>
                  <a:srgbClr val="FF0000"/>
                </a:solidFill>
                <a:effectLst>
                  <a:reflection blurRad="12700" stA="50000" endPos="50000" dist="5000" dir="5400000" sy="-100000" rotWithShape="0"/>
                </a:effectLst>
                <a:latin typeface="Calibri"/>
              </a:rPr>
              <a:t>Distributed</a:t>
            </a:r>
            <a:r>
              <a:rPr lang="en-US" sz="40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 query Example</a:t>
            </a:r>
          </a:p>
        </p:txBody>
      </p:sp>
      <p:sp>
        <p:nvSpPr>
          <p:cNvPr id="11" name="Rectangle 10"/>
          <p:cNvSpPr/>
          <p:nvPr/>
        </p:nvSpPr>
        <p:spPr>
          <a:xfrm>
            <a:off x="706343" y="5025950"/>
            <a:ext cx="672408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Use SPARQL endpoint:</a:t>
            </a:r>
          </a:p>
        </p:txBody>
      </p:sp>
      <p:sp>
        <p:nvSpPr>
          <p:cNvPr id="260104" name="TextBox 1"/>
          <p:cNvSpPr txBox="1">
            <a:spLocks noChangeArrowheads="1"/>
          </p:cNvSpPr>
          <p:nvPr/>
        </p:nvSpPr>
        <p:spPr bwMode="auto">
          <a:xfrm>
            <a:off x="601700" y="5988050"/>
            <a:ext cx="50895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800" dirty="0">
                <a:latin typeface="Arial" pitchFamily="34" charset="0"/>
                <a:hlinkClick r:id="rId4"/>
              </a:rPr>
              <a:t>http://sparql.org/sparql.html</a:t>
            </a:r>
            <a:r>
              <a:rPr lang="en-US" altLang="en-US" sz="2800" dirty="0">
                <a:latin typeface="Arial" pitchFamily="34" charset="0"/>
              </a:rPr>
              <a:t> </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7" y="2708349"/>
            <a:ext cx="8101013" cy="868363"/>
          </a:xfrm>
          <a:prstGeom prst="roundRect">
            <a:avLst/>
          </a:prstGeom>
          <a:solidFill>
            <a:schemeClr val="bg1">
              <a:lumMod val="8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1123" name="TextBox 4"/>
          <p:cNvSpPr txBox="1">
            <a:spLocks noChangeArrowheads="1"/>
          </p:cNvSpPr>
          <p:nvPr/>
        </p:nvSpPr>
        <p:spPr bwMode="auto">
          <a:xfrm>
            <a:off x="0" y="606431"/>
            <a:ext cx="91440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rPr>
              <a:t>PREFIX </a:t>
            </a:r>
            <a:r>
              <a:rPr lang="en-US" altLang="en-US" sz="2000" dirty="0" err="1">
                <a:solidFill>
                  <a:srgbClr val="000000"/>
                </a:solidFill>
              </a:rPr>
              <a:t>rdf</a:t>
            </a:r>
            <a:r>
              <a:rPr lang="en-US" altLang="en-US" sz="2000" dirty="0">
                <a:solidFill>
                  <a:srgbClr val="000000"/>
                </a:solidFill>
              </a:rPr>
              <a:t>: &lt;http://www.w3.org/1999/02/22-rdf-syntax-ns#&gt;</a:t>
            </a:r>
          </a:p>
          <a:p>
            <a:pPr eaLnBrk="1" hangingPunct="1">
              <a:spcBef>
                <a:spcPct val="0"/>
              </a:spcBef>
              <a:buFontTx/>
              <a:buNone/>
            </a:pPr>
            <a:r>
              <a:rPr lang="en-US" altLang="en-US" sz="2000" dirty="0">
                <a:solidFill>
                  <a:srgbClr val="000000"/>
                </a:solidFill>
              </a:rPr>
              <a:t>PREFIX onto: &lt;http://ai.it.jyu.fi/vagan/ontologies/2016/Cars.owl#&gt;</a:t>
            </a:r>
          </a:p>
          <a:p>
            <a:pPr eaLnBrk="1" hangingPunct="1">
              <a:spcBef>
                <a:spcPct val="0"/>
              </a:spcBef>
              <a:buFontTx/>
              <a:buNone/>
            </a:pPr>
            <a:r>
              <a:rPr lang="en-US" altLang="en-US" sz="2000" dirty="0">
                <a:solidFill>
                  <a:srgbClr val="000000"/>
                </a:solidFill>
              </a:rPr>
              <a:t>PREFIX onto2: &lt;http://ai.it.jyu.fi/vagan/ontologies/2016/SWRL_Example.owl#&gt;</a:t>
            </a:r>
          </a:p>
          <a:p>
            <a:pPr eaLnBrk="1" hangingPunct="1">
              <a:spcBef>
                <a:spcPct val="0"/>
              </a:spcBef>
              <a:buFontTx/>
              <a:buNone/>
            </a:pPr>
            <a:r>
              <a:rPr lang="en-US" altLang="en-US" sz="2000" dirty="0">
                <a:solidFill>
                  <a:srgbClr val="000000"/>
                </a:solidFill>
              </a:rPr>
              <a:t>PREFIX </a:t>
            </a:r>
            <a:r>
              <a:rPr lang="en-US" altLang="en-US" sz="2000" dirty="0" err="1">
                <a:solidFill>
                  <a:srgbClr val="000000"/>
                </a:solidFill>
              </a:rPr>
              <a:t>db</a:t>
            </a:r>
            <a:r>
              <a:rPr lang="en-US" altLang="en-US" sz="2000" dirty="0">
                <a:solidFill>
                  <a:srgbClr val="000000"/>
                </a:solidFill>
              </a:rPr>
              <a:t>: &lt;http://dbpedia.org/page/&gt;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SELECT DISTINCT ?name ?familyname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FROM &lt;http://ai.it.jyu.fi/vagan/ontologies/2016/Cars.owl&gt;</a:t>
            </a:r>
          </a:p>
          <a:p>
            <a:pPr eaLnBrk="1" hangingPunct="1">
              <a:spcBef>
                <a:spcPct val="0"/>
              </a:spcBef>
              <a:buFontTx/>
              <a:buNone/>
            </a:pPr>
            <a:r>
              <a:rPr lang="en-US" altLang="en-US" sz="2000" dirty="0">
                <a:solidFill>
                  <a:srgbClr val="000000"/>
                </a:solidFill>
              </a:rPr>
              <a:t>FROM &lt;http://ai.it.jyu.fi/vagan/ontologies/2016/SWRL_Example.owl&gt;</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WHERE {</a:t>
            </a:r>
          </a:p>
          <a:p>
            <a:pPr eaLnBrk="1" hangingPunct="1">
              <a:spcBef>
                <a:spcPct val="0"/>
              </a:spcBef>
              <a:buFontTx/>
              <a:buNone/>
            </a:pPr>
            <a:r>
              <a:rPr lang="en-US" altLang="en-US" sz="2000" dirty="0">
                <a:solidFill>
                  <a:srgbClr val="000000"/>
                </a:solidFill>
              </a:rPr>
              <a:t>  ?x rdf:type </a:t>
            </a:r>
            <a:r>
              <a:rPr lang="en-US" altLang="en-US" sz="2000" dirty="0" err="1">
                <a:solidFill>
                  <a:srgbClr val="000000"/>
                </a:solidFill>
              </a:rPr>
              <a:t>onto:Person</a:t>
            </a:r>
            <a:r>
              <a:rPr lang="en-US" altLang="en-US" sz="2000" dirty="0">
                <a:solidFill>
                  <a:srgbClr val="000000"/>
                </a:solidFill>
              </a:rPr>
              <a:t> .</a:t>
            </a:r>
          </a:p>
          <a:p>
            <a:pPr eaLnBrk="1" hangingPunct="1">
              <a:spcBef>
                <a:spcPct val="0"/>
              </a:spcBef>
              <a:buFontTx/>
              <a:buNone/>
            </a:pPr>
            <a:r>
              <a:rPr lang="en-US" altLang="en-US" sz="2000" dirty="0">
                <a:solidFill>
                  <a:srgbClr val="000000"/>
                </a:solidFill>
              </a:rPr>
              <a:t>  ?x </a:t>
            </a:r>
            <a:r>
              <a:rPr lang="en-US" altLang="en-US" sz="2000" dirty="0" err="1">
                <a:solidFill>
                  <a:srgbClr val="000000"/>
                </a:solidFill>
              </a:rPr>
              <a:t>onto:hasCityofBirth</a:t>
            </a:r>
            <a:r>
              <a:rPr lang="en-US" altLang="en-US" sz="2000" dirty="0">
                <a:solidFill>
                  <a:srgbClr val="000000"/>
                </a:solidFill>
              </a:rPr>
              <a:t> </a:t>
            </a:r>
            <a:r>
              <a:rPr lang="en-US" altLang="en-US" sz="2000" dirty="0" err="1">
                <a:solidFill>
                  <a:srgbClr val="000000"/>
                </a:solidFill>
              </a:rPr>
              <a:t>db:Berlin</a:t>
            </a:r>
            <a:r>
              <a:rPr lang="en-US" altLang="en-US" sz="2000" dirty="0">
                <a:solidFill>
                  <a:srgbClr val="000000"/>
                </a:solidFill>
              </a:rPr>
              <a:t> .</a:t>
            </a:r>
          </a:p>
          <a:p>
            <a:pPr eaLnBrk="1" hangingPunct="1">
              <a:spcBef>
                <a:spcPct val="0"/>
              </a:spcBef>
              <a:buFontTx/>
              <a:buNone/>
            </a:pPr>
            <a:r>
              <a:rPr lang="en-US" altLang="en-US" sz="2000" dirty="0">
                <a:solidFill>
                  <a:srgbClr val="000000"/>
                </a:solidFill>
              </a:rPr>
              <a:t>  ?x </a:t>
            </a:r>
            <a:r>
              <a:rPr lang="en-US" altLang="en-US" sz="2000" dirty="0" err="1">
                <a:solidFill>
                  <a:srgbClr val="000000"/>
                </a:solidFill>
              </a:rPr>
              <a:t>onto:hasFirstName</a:t>
            </a:r>
            <a:r>
              <a:rPr lang="en-US" altLang="en-US" sz="2000" dirty="0">
                <a:solidFill>
                  <a:srgbClr val="000000"/>
                </a:solidFill>
              </a:rPr>
              <a:t> ?name .  </a:t>
            </a:r>
          </a:p>
          <a:p>
            <a:pPr eaLnBrk="1" hangingPunct="1">
              <a:spcBef>
                <a:spcPct val="0"/>
              </a:spcBef>
              <a:buFontTx/>
              <a:buNone/>
            </a:pPr>
            <a:r>
              <a:rPr lang="en-US" altLang="en-US" sz="2000" dirty="0">
                <a:solidFill>
                  <a:srgbClr val="000000"/>
                </a:solidFill>
              </a:rPr>
              <a:t>  ?x </a:t>
            </a:r>
            <a:r>
              <a:rPr lang="en-US" altLang="en-US" sz="2000" dirty="0" err="1">
                <a:solidFill>
                  <a:srgbClr val="000000"/>
                </a:solidFill>
              </a:rPr>
              <a:t>onto:hasFamilyName</a:t>
            </a:r>
            <a:r>
              <a:rPr lang="en-US" altLang="en-US" sz="2000" dirty="0">
                <a:solidFill>
                  <a:srgbClr val="000000"/>
                </a:solidFill>
              </a:rPr>
              <a:t> ?familyname .</a:t>
            </a:r>
          </a:p>
          <a:p>
            <a:pPr eaLnBrk="1" hangingPunct="1">
              <a:spcBef>
                <a:spcPct val="0"/>
              </a:spcBef>
              <a:buFontTx/>
              <a:buNone/>
            </a:pPr>
            <a:r>
              <a:rPr lang="en-US" altLang="en-US" sz="2000" dirty="0">
                <a:solidFill>
                  <a:srgbClr val="000000"/>
                </a:solidFill>
              </a:rPr>
              <a:t>  ?x rdf:type onto2:Researcher .</a:t>
            </a:r>
          </a:p>
          <a:p>
            <a:pPr eaLnBrk="1" hangingPunct="1">
              <a:spcBef>
                <a:spcPct val="0"/>
              </a:spcBef>
              <a:buFontTx/>
              <a:buNone/>
            </a:pPr>
            <a:r>
              <a:rPr lang="en-US" altLang="en-US" sz="2000" dirty="0">
                <a:solidFill>
                  <a:srgbClr val="000000"/>
                </a:solidFill>
              </a:rPr>
              <a:t>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ORDER BY ?name</a:t>
            </a:r>
          </a:p>
        </p:txBody>
      </p:sp>
      <p:sp>
        <p:nvSpPr>
          <p:cNvPr id="2" name="TextBox 1"/>
          <p:cNvSpPr txBox="1"/>
          <p:nvPr/>
        </p:nvSpPr>
        <p:spPr>
          <a:xfrm>
            <a:off x="179388" y="44524"/>
            <a:ext cx="7129462" cy="461963"/>
          </a:xfrm>
          <a:prstGeom prst="rect">
            <a:avLst/>
          </a:prstGeom>
          <a:solidFill>
            <a:schemeClr val="bg1">
              <a:lumMod val="85000"/>
            </a:schemeClr>
          </a:solidFill>
          <a:ln w="19050">
            <a:solidFill>
              <a:schemeClr val="accent1"/>
            </a:solidFill>
          </a:ln>
        </p:spPr>
        <p:txBody>
          <a:bodyPr>
            <a:spAutoFit/>
          </a:bodyPr>
          <a:lstStyle/>
          <a:p>
            <a:pPr>
              <a:defRPr/>
            </a:pPr>
            <a:r>
              <a:rPr lang="en-US" altLang="en-US" sz="2400" dirty="0">
                <a:solidFill>
                  <a:srgbClr val="000000"/>
                </a:solidFill>
              </a:rPr>
              <a:t>“Select full names of all researchers born in Berlin”.</a:t>
            </a:r>
          </a:p>
        </p:txBody>
      </p:sp>
      <p:sp>
        <p:nvSpPr>
          <p:cNvPr id="4" name="Rectangle 3"/>
          <p:cNvSpPr/>
          <p:nvPr/>
        </p:nvSpPr>
        <p:spPr>
          <a:xfrm>
            <a:off x="6660232" y="3770759"/>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5" name="Rectangle 4"/>
          <p:cNvSpPr/>
          <p:nvPr/>
        </p:nvSpPr>
        <p:spPr>
          <a:xfrm>
            <a:off x="5609656" y="4581202"/>
            <a:ext cx="3397405" cy="646331"/>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notice: “FROM” </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46739" y="25040"/>
            <a:ext cx="8311571"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endpoint</a:t>
            </a:r>
          </a:p>
          <a:p>
            <a:pPr algn="ctr" fontAlgn="auto">
              <a:spcBef>
                <a:spcPts val="0"/>
              </a:spcBef>
              <a:spcAft>
                <a:spcPts val="0"/>
              </a:spcAft>
              <a:defRPr/>
            </a:pP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a:t>
            </a:r>
            <a:r>
              <a:rPr lang="en-US" sz="36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SPARQLer</a:t>
            </a: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 General purpose processor):</a:t>
            </a:r>
          </a:p>
        </p:txBody>
      </p:sp>
      <p:pic>
        <p:nvPicPr>
          <p:cNvPr id="2621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265363"/>
            <a:ext cx="7345362" cy="4259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2148" name="TextBox 7"/>
          <p:cNvSpPr txBox="1">
            <a:spLocks noChangeArrowheads="1"/>
          </p:cNvSpPr>
          <p:nvPr/>
        </p:nvSpPr>
        <p:spPr bwMode="auto">
          <a:xfrm>
            <a:off x="1738314" y="1628778"/>
            <a:ext cx="50911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800" dirty="0">
                <a:latin typeface="Arial" pitchFamily="34" charset="0"/>
                <a:hlinkClick r:id="rId3"/>
              </a:rPr>
              <a:t>http://sparql.org/sparql.html</a:t>
            </a:r>
            <a:r>
              <a:rPr lang="en-US" altLang="en-US" sz="2800" dirty="0">
                <a:latin typeface="Arial" pitchFamily="34" charset="0"/>
              </a:rPr>
              <a:t> </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025" y="965200"/>
            <a:ext cx="7204075" cy="4243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sp>
        <p:nvSpPr>
          <p:cNvPr id="7" name="Down Arrow 6"/>
          <p:cNvSpPr/>
          <p:nvPr/>
        </p:nvSpPr>
        <p:spPr>
          <a:xfrm>
            <a:off x="4297364" y="4424363"/>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631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1" y="5546725"/>
            <a:ext cx="3198813" cy="107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317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1" y="5576962"/>
            <a:ext cx="3168650" cy="1201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extBox 4"/>
          <p:cNvSpPr txBox="1">
            <a:spLocks noChangeArrowheads="1"/>
          </p:cNvSpPr>
          <p:nvPr/>
        </p:nvSpPr>
        <p:spPr bwMode="auto">
          <a:xfrm>
            <a:off x="46726" y="692770"/>
            <a:ext cx="9073008"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rPr>
              <a:t>PREFIX tutorial: &lt;http://ai.it.jyu.fi/vagan/ontologies/2019/tutorial.owl#&gt;</a:t>
            </a:r>
          </a:p>
          <a:p>
            <a:pPr eaLnBrk="1" hangingPunct="1">
              <a:spcBef>
                <a:spcPct val="0"/>
              </a:spcBef>
              <a:buNone/>
            </a:pPr>
            <a:r>
              <a:rPr lang="en-US" altLang="en-US" sz="2000" dirty="0">
                <a:solidFill>
                  <a:srgbClr val="000000"/>
                </a:solidFill>
              </a:rPr>
              <a:t>PREFIX industry: &lt;http://ai.it.jyu.fi/vagan/ontologies/2019/industry.owl#&gt;</a:t>
            </a:r>
          </a:p>
          <a:p>
            <a:pPr eaLnBrk="1" hangingPunct="1">
              <a:spcBef>
                <a:spcPct val="0"/>
              </a:spcBef>
              <a:buFontTx/>
              <a:buNone/>
            </a:pPr>
            <a:r>
              <a:rPr lang="en-US" altLang="en-US" sz="2000" dirty="0">
                <a:solidFill>
                  <a:srgbClr val="000000"/>
                </a:solidFill>
              </a:rPr>
              <a:t>PREFIX </a:t>
            </a:r>
            <a:r>
              <a:rPr lang="en-US" altLang="en-US" sz="2000" dirty="0" err="1">
                <a:solidFill>
                  <a:srgbClr val="000000"/>
                </a:solidFill>
              </a:rPr>
              <a:t>db</a:t>
            </a:r>
            <a:r>
              <a:rPr lang="en-US" altLang="en-US" sz="2000" dirty="0">
                <a:solidFill>
                  <a:srgbClr val="000000"/>
                </a:solidFill>
              </a:rPr>
              <a:t>: &lt;http://dbpedia.org/page/&gt;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SELECT DISTINCT ?industry</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FROM &lt;http://ai.it.jyu.fi/vagan/ontologies/2019/tutorial.owl&gt;</a:t>
            </a:r>
          </a:p>
          <a:p>
            <a:pPr eaLnBrk="1" hangingPunct="1">
              <a:spcBef>
                <a:spcPct val="0"/>
              </a:spcBef>
              <a:buFontTx/>
              <a:buNone/>
            </a:pPr>
            <a:r>
              <a:rPr lang="en-US" altLang="en-US" sz="2000" dirty="0">
                <a:solidFill>
                  <a:srgbClr val="000000"/>
                </a:solidFill>
              </a:rPr>
              <a:t>FROM &lt;http://ai.it.jyu.fi/vagan/ontologies/2019/industry.owl&gt;</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WHERE {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?someone tutorial:hasPet tutorial:Tom .</a:t>
            </a:r>
          </a:p>
          <a:p>
            <a:pPr eaLnBrk="1" hangingPunct="1">
              <a:spcBef>
                <a:spcPct val="0"/>
              </a:spcBef>
              <a:buFontTx/>
              <a:buNone/>
            </a:pPr>
            <a:r>
              <a:rPr lang="en-US" altLang="en-US" sz="2000" dirty="0">
                <a:solidFill>
                  <a:srgbClr val="000000"/>
                </a:solidFill>
              </a:rPr>
              <a:t>?someone tutorial:hasCityOfResidence ?city .</a:t>
            </a:r>
          </a:p>
          <a:p>
            <a:pPr eaLnBrk="1" hangingPunct="1">
              <a:spcBef>
                <a:spcPct val="0"/>
              </a:spcBef>
              <a:buFontTx/>
              <a:buNone/>
            </a:pPr>
            <a:r>
              <a:rPr lang="en-US" altLang="en-US" sz="2000" dirty="0">
                <a:solidFill>
                  <a:srgbClr val="000000"/>
                </a:solidFill>
              </a:rPr>
              <a:t>?city tutorial:isCityOf ?country .</a:t>
            </a:r>
          </a:p>
          <a:p>
            <a:pPr eaLnBrk="1" hangingPunct="1">
              <a:spcBef>
                <a:spcPct val="0"/>
              </a:spcBef>
              <a:buFontTx/>
              <a:buNone/>
            </a:pPr>
            <a:r>
              <a:rPr lang="en-US" altLang="en-US" sz="2000" dirty="0">
                <a:solidFill>
                  <a:srgbClr val="000000"/>
                </a:solidFill>
              </a:rPr>
              <a:t>?country </a:t>
            </a:r>
            <a:r>
              <a:rPr lang="en-US" altLang="en-US" sz="2000" dirty="0" err="1">
                <a:solidFill>
                  <a:srgbClr val="000000"/>
                </a:solidFill>
              </a:rPr>
              <a:t>industry:hasMainIndustry</a:t>
            </a:r>
            <a:r>
              <a:rPr lang="en-US" altLang="en-US" sz="2000" dirty="0">
                <a:solidFill>
                  <a:srgbClr val="000000"/>
                </a:solidFill>
              </a:rPr>
              <a:t> ?industry </a:t>
            </a:r>
          </a:p>
          <a:p>
            <a:pPr eaLnBrk="1" hangingPunct="1">
              <a:spcBef>
                <a:spcPct val="0"/>
              </a:spcBef>
              <a:buFontTx/>
              <a:buNone/>
            </a:pPr>
            <a:endParaRPr lang="en-US" altLang="en-US" sz="2000" dirty="0">
              <a:solidFill>
                <a:srgbClr val="000000"/>
              </a:solidFill>
            </a:endParaRPr>
          </a:p>
          <a:p>
            <a:pPr eaLnBrk="1" hangingPunct="1">
              <a:spcBef>
                <a:spcPct val="0"/>
              </a:spcBef>
              <a:buFontTx/>
              <a:buNone/>
            </a:pPr>
            <a:r>
              <a:rPr lang="en-US" altLang="en-US" sz="2000" dirty="0">
                <a:solidFill>
                  <a:srgbClr val="000000"/>
                </a:solidFill>
              </a:rPr>
              <a:t>                                         }</a:t>
            </a:r>
          </a:p>
        </p:txBody>
      </p:sp>
      <p:sp>
        <p:nvSpPr>
          <p:cNvPr id="2" name="TextBox 1"/>
          <p:cNvSpPr txBox="1"/>
          <p:nvPr/>
        </p:nvSpPr>
        <p:spPr>
          <a:xfrm>
            <a:off x="169900" y="44524"/>
            <a:ext cx="8434585" cy="461665"/>
          </a:xfrm>
          <a:prstGeom prst="rect">
            <a:avLst/>
          </a:prstGeom>
          <a:solidFill>
            <a:schemeClr val="bg1">
              <a:lumMod val="85000"/>
            </a:schemeClr>
          </a:solidFill>
          <a:ln w="19050">
            <a:solidFill>
              <a:schemeClr val="accent1"/>
            </a:solidFill>
          </a:ln>
        </p:spPr>
        <p:txBody>
          <a:bodyPr wrap="square">
            <a:spAutoFit/>
          </a:bodyPr>
          <a:lstStyle/>
          <a:p>
            <a:pPr fontAlgn="auto">
              <a:spcBef>
                <a:spcPts val="0"/>
              </a:spcBef>
              <a:spcAft>
                <a:spcPts val="0"/>
              </a:spcAft>
              <a:defRPr/>
            </a:pPr>
            <a:r>
              <a:rPr lang="en-US" sz="2400" dirty="0">
                <a:solidFill>
                  <a:prstClr val="black"/>
                </a:solidFill>
                <a:latin typeface="Calibri"/>
              </a:rPr>
              <a:t>“Select the main industry of the county where pet Tom lives”</a:t>
            </a:r>
          </a:p>
        </p:txBody>
      </p:sp>
      <p:sp>
        <p:nvSpPr>
          <p:cNvPr id="4" name="Rectangle 3"/>
          <p:cNvSpPr/>
          <p:nvPr/>
        </p:nvSpPr>
        <p:spPr>
          <a:xfrm>
            <a:off x="6417824" y="3933056"/>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5" name="Rounded Rectangle 4"/>
          <p:cNvSpPr/>
          <p:nvPr/>
        </p:nvSpPr>
        <p:spPr>
          <a:xfrm>
            <a:off x="58521" y="2488899"/>
            <a:ext cx="7452616" cy="868363"/>
          </a:xfrm>
          <a:prstGeom prst="roundRect">
            <a:avLst/>
          </a:prstGeom>
          <a:solidFill>
            <a:schemeClr val="bg1">
              <a:lumMod val="8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6310364" y="4856460"/>
            <a:ext cx="2401619" cy="307777"/>
          </a:xfrm>
          <a:prstGeom prst="rect">
            <a:avLst/>
          </a:prstGeom>
        </p:spPr>
        <p:txBody>
          <a:bodyPr wrap="none">
            <a:spAutoFit/>
          </a:bodyPr>
          <a:lstStyle/>
          <a:p>
            <a:r>
              <a:rPr lang="en-US" altLang="en-US" dirty="0">
                <a:hlinkClick r:id="rId2"/>
              </a:rPr>
              <a:t>http://sparql.org/sparql.html</a:t>
            </a:r>
            <a:r>
              <a:rPr lang="en-US" altLang="en-US" dirty="0"/>
              <a:t> </a:t>
            </a:r>
          </a:p>
        </p:txBody>
      </p:sp>
    </p:spTree>
    <p:extLst>
      <p:ext uri="{BB962C8B-B14F-4D97-AF65-F5344CB8AC3E}">
        <p14:creationId xmlns:p14="http://schemas.microsoft.com/office/powerpoint/2010/main" val="152934836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sp>
        <p:nvSpPr>
          <p:cNvPr id="7" name="Down Arrow 6"/>
          <p:cNvSpPr/>
          <p:nvPr/>
        </p:nvSpPr>
        <p:spPr>
          <a:xfrm>
            <a:off x="4297364" y="4424363"/>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355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044" y="948444"/>
            <a:ext cx="4187232" cy="3695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53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5517306"/>
            <a:ext cx="3139722" cy="1112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965277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Box 1"/>
          <p:cNvSpPr txBox="1">
            <a:spLocks noChangeArrowheads="1"/>
          </p:cNvSpPr>
          <p:nvPr/>
        </p:nvSpPr>
        <p:spPr bwMode="auto">
          <a:xfrm>
            <a:off x="81216" y="2170822"/>
            <a:ext cx="89878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None/>
            </a:pPr>
            <a:r>
              <a:rPr lang="en-US" altLang="en-US" sz="2800" dirty="0">
                <a:solidFill>
                  <a:srgbClr val="000000"/>
                </a:solidFill>
              </a:rPr>
              <a:t>“</a:t>
            </a:r>
            <a:r>
              <a:rPr lang="en-US" sz="2800" dirty="0">
                <a:solidFill>
                  <a:prstClr val="black"/>
                </a:solidFill>
                <a:latin typeface="Calibri"/>
              </a:rPr>
              <a:t>Provide information about the employment period of Nokia workers from Jyvaskyla whose favorite fish is RuslkaNo1.</a:t>
            </a:r>
            <a:r>
              <a:rPr lang="en-US" altLang="en-US" sz="2800" dirty="0">
                <a:solidFill>
                  <a:srgbClr val="000000"/>
                </a:solidFill>
              </a:rPr>
              <a:t>”</a:t>
            </a:r>
          </a:p>
        </p:txBody>
      </p:sp>
      <p:sp>
        <p:nvSpPr>
          <p:cNvPr id="247811" name="TextBox 2"/>
          <p:cNvSpPr txBox="1">
            <a:spLocks noChangeArrowheads="1"/>
          </p:cNvSpPr>
          <p:nvPr/>
        </p:nvSpPr>
        <p:spPr bwMode="auto">
          <a:xfrm>
            <a:off x="485812" y="4254574"/>
            <a:ext cx="73453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hlinkClick r:id="rId2"/>
              </a:rPr>
              <a:t>http://ai.it.jyu.fi/vagan/ontologies/2017/MyFirstOntology.owl</a:t>
            </a:r>
            <a:r>
              <a:rPr lang="en-US" altLang="en-US" sz="2000" dirty="0">
                <a:solidFill>
                  <a:srgbClr val="000000"/>
                </a:solidFill>
              </a:rPr>
              <a:t>  </a:t>
            </a:r>
            <a:r>
              <a:rPr lang="en-US" altLang="en-US" sz="2400" dirty="0">
                <a:solidFill>
                  <a:srgbClr val="000000"/>
                </a:solidFill>
              </a:rPr>
              <a:t>(version 9.10.2017) </a:t>
            </a:r>
          </a:p>
        </p:txBody>
      </p:sp>
      <p:sp>
        <p:nvSpPr>
          <p:cNvPr id="7" name="Rectangle 6"/>
          <p:cNvSpPr/>
          <p:nvPr/>
        </p:nvSpPr>
        <p:spPr>
          <a:xfrm>
            <a:off x="2025846" y="3292686"/>
            <a:ext cx="4753289"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Take data from:</a:t>
            </a:r>
          </a:p>
        </p:txBody>
      </p:sp>
      <p:sp>
        <p:nvSpPr>
          <p:cNvPr id="8" name="Rectangle 7"/>
          <p:cNvSpPr/>
          <p:nvPr/>
        </p:nvSpPr>
        <p:spPr>
          <a:xfrm>
            <a:off x="3138002" y="1060125"/>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9" name="Rectangle 8"/>
          <p:cNvSpPr/>
          <p:nvPr/>
        </p:nvSpPr>
        <p:spPr>
          <a:xfrm>
            <a:off x="612149" y="116632"/>
            <a:ext cx="7966413" cy="92333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54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Sparql  query Example*</a:t>
            </a:r>
          </a:p>
        </p:txBody>
      </p:sp>
      <p:sp>
        <p:nvSpPr>
          <p:cNvPr id="247815" name="TextBox 9"/>
          <p:cNvSpPr txBox="1">
            <a:spLocks noChangeArrowheads="1"/>
          </p:cNvSpPr>
          <p:nvPr/>
        </p:nvSpPr>
        <p:spPr bwMode="auto">
          <a:xfrm>
            <a:off x="701712" y="6092899"/>
            <a:ext cx="7345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hlinkClick r:id="rId3"/>
              </a:rPr>
              <a:t>http://librdf.org/query</a:t>
            </a:r>
            <a:r>
              <a:rPr lang="en-US" altLang="en-US" sz="2400" dirty="0">
                <a:solidFill>
                  <a:srgbClr val="000000"/>
                </a:solidFill>
              </a:rPr>
              <a:t> </a:t>
            </a:r>
          </a:p>
        </p:txBody>
      </p:sp>
      <p:sp>
        <p:nvSpPr>
          <p:cNvPr id="11" name="Rectangle 10"/>
          <p:cNvSpPr/>
          <p:nvPr/>
        </p:nvSpPr>
        <p:spPr>
          <a:xfrm>
            <a:off x="706343" y="5025950"/>
            <a:ext cx="672408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Use SPARQL endpoint:</a:t>
            </a:r>
          </a:p>
        </p:txBody>
      </p:sp>
    </p:spTree>
    <p:extLst>
      <p:ext uri="{BB962C8B-B14F-4D97-AF65-F5344CB8AC3E}">
        <p14:creationId xmlns:p14="http://schemas.microsoft.com/office/powerpoint/2010/main" val="192486025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Box 4"/>
          <p:cNvSpPr txBox="1">
            <a:spLocks noChangeArrowheads="1"/>
          </p:cNvSpPr>
          <p:nvPr/>
        </p:nvSpPr>
        <p:spPr bwMode="auto">
          <a:xfrm>
            <a:off x="169864" y="930337"/>
            <a:ext cx="885666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rdf</a:t>
            </a:r>
            <a:r>
              <a:rPr lang="en-US" altLang="en-US" sz="2400" dirty="0">
                <a:solidFill>
                  <a:srgbClr val="000000"/>
                </a:solidFill>
              </a:rPr>
              <a:t>: &lt;http://www.w3.org/1999/02/22-rdf-syntax-ns#&gt;</a:t>
            </a:r>
          </a:p>
          <a:p>
            <a:pPr eaLnBrk="1" hangingPunct="1">
              <a:spcBef>
                <a:spcPct val="0"/>
              </a:spcBef>
              <a:buFontTx/>
              <a:buNone/>
            </a:pPr>
            <a:r>
              <a:rPr lang="en-US" altLang="en-US" sz="2400" dirty="0">
                <a:solidFill>
                  <a:srgbClr val="000000"/>
                </a:solidFill>
              </a:rPr>
              <a:t>PREFIX onto: &lt;</a:t>
            </a:r>
            <a:r>
              <a:rPr lang="en-US" altLang="en-US" sz="2000" dirty="0">
                <a:solidFill>
                  <a:srgbClr val="000000"/>
                </a:solidFill>
                <a:hlinkClick r:id="rId2"/>
              </a:rPr>
              <a:t>http://ai.it.jyu.fi/vagan/ontologies/2017/MyFirstOntology.owl#</a:t>
            </a:r>
            <a:r>
              <a:rPr lang="en-US" altLang="en-US" sz="2400" dirty="0">
                <a:solidFill>
                  <a:srgbClr val="000000"/>
                </a:solidFill>
              </a:rPr>
              <a:t>&gt;</a:t>
            </a:r>
          </a:p>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db</a:t>
            </a:r>
            <a:r>
              <a:rPr lang="en-US" altLang="en-US" sz="2400" dirty="0">
                <a:solidFill>
                  <a:srgbClr val="000000"/>
                </a:solidFill>
              </a:rPr>
              <a:t>: &lt;</a:t>
            </a:r>
            <a:r>
              <a:rPr lang="en-US" altLang="en-US" sz="2400" dirty="0">
                <a:solidFill>
                  <a:srgbClr val="000000"/>
                </a:solidFill>
                <a:hlinkClick r:id="rId3"/>
              </a:rPr>
              <a:t>http://dbpedia.org/page/</a:t>
            </a:r>
            <a:r>
              <a:rPr lang="en-US" altLang="en-US" sz="2400" dirty="0">
                <a:solidFill>
                  <a:srgbClr val="000000"/>
                </a:solidFill>
              </a:rPr>
              <a:t>&gt; </a:t>
            </a:r>
          </a:p>
          <a:p>
            <a:pPr eaLnBrk="1" hangingPunct="1">
              <a:spcBef>
                <a:spcPct val="0"/>
              </a:spcBef>
              <a:buFontTx/>
              <a:buNone/>
            </a:pPr>
            <a:r>
              <a:rPr lang="en-US" altLang="en-US" sz="2400" dirty="0">
                <a:solidFill>
                  <a:srgbClr val="000000"/>
                </a:solidFill>
              </a:rPr>
              <a:t>SELECT DISTINCT ?begins  ?ends</a:t>
            </a:r>
          </a:p>
          <a:p>
            <a:pPr eaLnBrk="1" hangingPunct="1">
              <a:spcBef>
                <a:spcPct val="0"/>
              </a:spcBef>
              <a:buFontTx/>
              <a:buNone/>
            </a:pPr>
            <a:r>
              <a:rPr lang="en-US" altLang="en-US" sz="2400" dirty="0">
                <a:solidFill>
                  <a:srgbClr val="000000"/>
                </a:solidFill>
              </a:rPr>
              <a:t>WHERE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onto:isLivingIn</a:t>
            </a:r>
            <a:r>
              <a:rPr lang="en-US" altLang="en-US" sz="2400" dirty="0">
                <a:solidFill>
                  <a:srgbClr val="000000"/>
                </a:solidFill>
              </a:rPr>
              <a:t> </a:t>
            </a:r>
            <a:r>
              <a:rPr lang="en-US" altLang="en-US" sz="2400" dirty="0" err="1">
                <a:solidFill>
                  <a:srgbClr val="000000"/>
                </a:solidFill>
              </a:rPr>
              <a:t>db:Jyvaskyla</a:t>
            </a:r>
            <a:r>
              <a:rPr lang="en-US" altLang="en-US" sz="2400" dirty="0">
                <a:solidFill>
                  <a:srgbClr val="000000"/>
                </a:solidFill>
              </a:rPr>
              <a:t> .</a:t>
            </a:r>
          </a:p>
          <a:p>
            <a:pPr eaLnBrk="1" hangingPunct="1">
              <a:spcBef>
                <a:spcPct val="0"/>
              </a:spcBef>
              <a:buNone/>
            </a:pPr>
            <a:r>
              <a:rPr lang="en-US" altLang="en-US" sz="2400" dirty="0">
                <a:solidFill>
                  <a:srgbClr val="000000"/>
                </a:solidFill>
              </a:rPr>
              <a:t>  ?x </a:t>
            </a:r>
            <a:r>
              <a:rPr lang="en-US" altLang="en-US" sz="2400" dirty="0" err="1">
                <a:solidFill>
                  <a:srgbClr val="000000"/>
                </a:solidFill>
              </a:rPr>
              <a:t>onto:hasFavouriteFish</a:t>
            </a:r>
            <a:r>
              <a:rPr lang="en-US" altLang="en-US" sz="2400" dirty="0">
                <a:solidFill>
                  <a:srgbClr val="000000"/>
                </a:solidFill>
              </a:rPr>
              <a:t> onto:RuslkaNo1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onto:hasJobRecord</a:t>
            </a:r>
            <a:r>
              <a:rPr lang="en-US" altLang="en-US" sz="2400" dirty="0">
                <a:solidFill>
                  <a:srgbClr val="000000"/>
                </a:solidFill>
              </a:rPr>
              <a:t> ?record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onto:hasCompany</a:t>
            </a:r>
            <a:r>
              <a:rPr lang="en-US" altLang="en-US" sz="2400" dirty="0">
                <a:solidFill>
                  <a:srgbClr val="000000"/>
                </a:solidFill>
              </a:rPr>
              <a:t> </a:t>
            </a:r>
            <a:r>
              <a:rPr lang="en-US" altLang="en-US" sz="2400" dirty="0" err="1">
                <a:solidFill>
                  <a:srgbClr val="000000"/>
                </a:solidFill>
              </a:rPr>
              <a:t>onto:Nokia</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onto:hasStartingDate</a:t>
            </a:r>
            <a:r>
              <a:rPr lang="en-US" altLang="en-US" sz="2400" dirty="0">
                <a:solidFill>
                  <a:srgbClr val="000000"/>
                </a:solidFill>
              </a:rPr>
              <a:t> ?begins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onto:hasFinishingDate</a:t>
            </a:r>
            <a:r>
              <a:rPr lang="en-US" altLang="en-US" sz="2400" dirty="0">
                <a:solidFill>
                  <a:srgbClr val="000000"/>
                </a:solidFill>
              </a:rPr>
              <a:t> ?ends .</a:t>
            </a:r>
          </a:p>
          <a:p>
            <a:pPr eaLnBrk="1" hangingPunct="1">
              <a:spcBef>
                <a:spcPct val="0"/>
              </a:spcBef>
              <a:buFontTx/>
              <a:buNone/>
            </a:pPr>
            <a:r>
              <a:rPr lang="en-US" altLang="en-US" sz="2400" dirty="0">
                <a:solidFill>
                  <a:srgbClr val="000000"/>
                </a:solidFill>
              </a:rPr>
              <a:t>}</a:t>
            </a:r>
          </a:p>
          <a:p>
            <a:pPr eaLnBrk="1" hangingPunct="1">
              <a:spcBef>
                <a:spcPct val="0"/>
              </a:spcBef>
              <a:buFontTx/>
              <a:buNone/>
            </a:pPr>
            <a:r>
              <a:rPr lang="en-US" altLang="en-US" sz="2400" dirty="0">
                <a:solidFill>
                  <a:srgbClr val="000000"/>
                </a:solidFill>
              </a:rPr>
              <a:t>ORDER BY ?record</a:t>
            </a:r>
          </a:p>
        </p:txBody>
      </p:sp>
      <p:sp>
        <p:nvSpPr>
          <p:cNvPr id="2" name="TextBox 1"/>
          <p:cNvSpPr txBox="1"/>
          <p:nvPr/>
        </p:nvSpPr>
        <p:spPr>
          <a:xfrm>
            <a:off x="179389" y="44454"/>
            <a:ext cx="8856662" cy="830997"/>
          </a:xfrm>
          <a:prstGeom prst="rect">
            <a:avLst/>
          </a:prstGeom>
          <a:solidFill>
            <a:schemeClr val="bg1">
              <a:lumMod val="85000"/>
            </a:schemeClr>
          </a:solidFill>
          <a:ln w="19050">
            <a:solidFill>
              <a:schemeClr val="accent1"/>
            </a:solidFill>
          </a:ln>
        </p:spPr>
        <p:txBody>
          <a:bodyPr>
            <a:spAutoFit/>
          </a:bodyPr>
          <a:lstStyle/>
          <a:p>
            <a:pPr fontAlgn="auto">
              <a:spcBef>
                <a:spcPts val="0"/>
              </a:spcBef>
              <a:spcAft>
                <a:spcPts val="0"/>
              </a:spcAft>
              <a:defRPr/>
            </a:pPr>
            <a:r>
              <a:rPr lang="en-US" sz="2400" dirty="0">
                <a:solidFill>
                  <a:prstClr val="black"/>
                </a:solidFill>
                <a:latin typeface="Calibri"/>
              </a:rPr>
              <a:t>“Provide information about the employment period of Nokia workers from Jyvaskyla whose favorite fish is RuslkaNo1.”</a:t>
            </a:r>
          </a:p>
        </p:txBody>
      </p:sp>
      <p:sp>
        <p:nvSpPr>
          <p:cNvPr id="4" name="Rectangle 3"/>
          <p:cNvSpPr/>
          <p:nvPr/>
        </p:nvSpPr>
        <p:spPr>
          <a:xfrm>
            <a:off x="6660232" y="3284984"/>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Tree>
    <p:extLst>
      <p:ext uri="{BB962C8B-B14F-4D97-AF65-F5344CB8AC3E}">
        <p14:creationId xmlns:p14="http://schemas.microsoft.com/office/powerpoint/2010/main" val="292356541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ChangeArrowheads="1"/>
          </p:cNvSpPr>
          <p:nvPr/>
        </p:nvSpPr>
        <p:spPr bwMode="auto">
          <a:xfrm>
            <a:off x="1908212" y="1519239"/>
            <a:ext cx="45207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000000"/>
                </a:solidFill>
                <a:hlinkClick r:id="rId2"/>
              </a:rPr>
              <a:t>http://librdf.org/query</a:t>
            </a:r>
            <a:r>
              <a:rPr lang="en-US" altLang="en-US" sz="3600" dirty="0">
                <a:solidFill>
                  <a:srgbClr val="000000"/>
                </a:solidFill>
              </a:rPr>
              <a:t> </a:t>
            </a:r>
          </a:p>
        </p:txBody>
      </p:sp>
      <p:sp>
        <p:nvSpPr>
          <p:cNvPr id="5" name="Rectangle 4"/>
          <p:cNvSpPr/>
          <p:nvPr/>
        </p:nvSpPr>
        <p:spPr>
          <a:xfrm>
            <a:off x="131656" y="25040"/>
            <a:ext cx="8941615"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endpoint</a:t>
            </a:r>
          </a:p>
          <a:p>
            <a:pPr algn="ctr" fontAlgn="auto">
              <a:spcBef>
                <a:spcPts val="0"/>
              </a:spcBef>
              <a:spcAft>
                <a:spcPts val="0"/>
              </a:spcAft>
              <a:defRPr/>
            </a:pP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(Redland </a:t>
            </a:r>
            <a:r>
              <a:rPr lang="en-US" sz="36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Rasqal</a:t>
            </a: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RDF Query Demonstration):</a:t>
            </a:r>
          </a:p>
        </p:txBody>
      </p:sp>
      <p:pic>
        <p:nvPicPr>
          <p:cNvPr id="3543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38" y="2717550"/>
            <a:ext cx="8989750" cy="3800938"/>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5226746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740483"/>
            <a:ext cx="8352928" cy="2987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pic>
        <p:nvPicPr>
          <p:cNvPr id="3553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69" y="3876888"/>
            <a:ext cx="8064896" cy="1390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wn Arrow 1"/>
          <p:cNvSpPr/>
          <p:nvPr/>
        </p:nvSpPr>
        <p:spPr>
          <a:xfrm>
            <a:off x="4267361" y="3447872"/>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3553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792" y="4994508"/>
            <a:ext cx="7629994" cy="1835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101227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Box 1"/>
          <p:cNvSpPr txBox="1">
            <a:spLocks noChangeArrowheads="1"/>
          </p:cNvSpPr>
          <p:nvPr/>
        </p:nvSpPr>
        <p:spPr bwMode="auto">
          <a:xfrm>
            <a:off x="81216" y="2170785"/>
            <a:ext cx="89878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None/>
            </a:pPr>
            <a:r>
              <a:rPr lang="en-US" altLang="en-US" sz="2800" dirty="0">
                <a:solidFill>
                  <a:srgbClr val="000000"/>
                </a:solidFill>
              </a:rPr>
              <a:t>“</a:t>
            </a:r>
            <a:r>
              <a:rPr lang="en-US" sz="2800" dirty="0">
                <a:solidFill>
                  <a:prstClr val="black"/>
                </a:solidFill>
                <a:latin typeface="Calibri"/>
              </a:rPr>
              <a:t>Provide information about the salaries of the University of Jyvaskyla employees</a:t>
            </a:r>
            <a:r>
              <a:rPr lang="en-US" altLang="en-US" sz="2800" dirty="0">
                <a:solidFill>
                  <a:srgbClr val="000000"/>
                </a:solidFill>
              </a:rPr>
              <a:t>”</a:t>
            </a:r>
          </a:p>
        </p:txBody>
      </p:sp>
      <p:sp>
        <p:nvSpPr>
          <p:cNvPr id="247811" name="TextBox 2"/>
          <p:cNvSpPr txBox="1">
            <a:spLocks noChangeArrowheads="1"/>
          </p:cNvSpPr>
          <p:nvPr/>
        </p:nvSpPr>
        <p:spPr bwMode="auto">
          <a:xfrm>
            <a:off x="485812" y="4254574"/>
            <a:ext cx="73453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dirty="0">
                <a:solidFill>
                  <a:srgbClr val="000000"/>
                </a:solidFill>
                <a:hlinkClick r:id="rId2"/>
              </a:rPr>
              <a:t>http://ai.it.jyu.fi/vagan/ontologies/2018/dynamics.owl</a:t>
            </a:r>
            <a:r>
              <a:rPr lang="en-US" altLang="en-US" sz="2000" dirty="0">
                <a:solidFill>
                  <a:srgbClr val="000000"/>
                </a:solidFill>
              </a:rPr>
              <a:t>  </a:t>
            </a:r>
            <a:r>
              <a:rPr lang="en-US" altLang="en-US" sz="2400" dirty="0">
                <a:solidFill>
                  <a:srgbClr val="000000"/>
                </a:solidFill>
              </a:rPr>
              <a:t>(version 2.10.2018) </a:t>
            </a:r>
          </a:p>
        </p:txBody>
      </p:sp>
      <p:sp>
        <p:nvSpPr>
          <p:cNvPr id="7" name="Rectangle 6"/>
          <p:cNvSpPr/>
          <p:nvPr/>
        </p:nvSpPr>
        <p:spPr>
          <a:xfrm>
            <a:off x="2025846" y="3292686"/>
            <a:ext cx="4753289"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Take data from:</a:t>
            </a:r>
          </a:p>
        </p:txBody>
      </p:sp>
      <p:sp>
        <p:nvSpPr>
          <p:cNvPr id="8" name="Rectangle 7"/>
          <p:cNvSpPr/>
          <p:nvPr/>
        </p:nvSpPr>
        <p:spPr>
          <a:xfrm>
            <a:off x="3138002" y="1060125"/>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
        <p:nvSpPr>
          <p:cNvPr id="9" name="Rectangle 8"/>
          <p:cNvSpPr/>
          <p:nvPr/>
        </p:nvSpPr>
        <p:spPr>
          <a:xfrm>
            <a:off x="612149" y="116632"/>
            <a:ext cx="7966413" cy="92333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5400" b="1" cap="all" dirty="0">
                <a:ln w="0"/>
                <a:gradFill flip="none">
                  <a:gsLst>
                    <a:gs pos="0">
                      <a:srgbClr val="4F81BD">
                        <a:tint val="75000"/>
                        <a:shade val="75000"/>
                        <a:satMod val="170000"/>
                      </a:srgbClr>
                    </a:gs>
                    <a:gs pos="49000">
                      <a:srgbClr val="4F81BD">
                        <a:tint val="88000"/>
                        <a:shade val="65000"/>
                        <a:satMod val="172000"/>
                      </a:srgbClr>
                    </a:gs>
                    <a:gs pos="50000">
                      <a:srgbClr val="4F81BD">
                        <a:shade val="65000"/>
                        <a:satMod val="130000"/>
                      </a:srgbClr>
                    </a:gs>
                    <a:gs pos="92000">
                      <a:srgbClr val="4F81BD">
                        <a:shade val="50000"/>
                        <a:satMod val="120000"/>
                      </a:srgbClr>
                    </a:gs>
                    <a:gs pos="100000">
                      <a:srgbClr val="4F81BD">
                        <a:shade val="48000"/>
                        <a:satMod val="120000"/>
                      </a:srgbClr>
                    </a:gs>
                  </a:gsLst>
                  <a:lin ang="5400000"/>
                </a:gradFill>
                <a:effectLst>
                  <a:reflection blurRad="12700" stA="50000" endPos="50000" dist="5000" dir="5400000" sy="-100000" rotWithShape="0"/>
                </a:effectLst>
                <a:latin typeface="Calibri"/>
              </a:rPr>
              <a:t>Sparql  query Example*</a:t>
            </a:r>
          </a:p>
        </p:txBody>
      </p:sp>
      <p:sp>
        <p:nvSpPr>
          <p:cNvPr id="247815" name="TextBox 9"/>
          <p:cNvSpPr txBox="1">
            <a:spLocks noChangeArrowheads="1"/>
          </p:cNvSpPr>
          <p:nvPr/>
        </p:nvSpPr>
        <p:spPr bwMode="auto">
          <a:xfrm>
            <a:off x="701712" y="6092899"/>
            <a:ext cx="7345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hlinkClick r:id="rId3"/>
              </a:rPr>
              <a:t>http://librdf.org/query</a:t>
            </a:r>
            <a:r>
              <a:rPr lang="en-US" altLang="en-US" sz="2400" dirty="0">
                <a:solidFill>
                  <a:srgbClr val="000000"/>
                </a:solidFill>
              </a:rPr>
              <a:t> </a:t>
            </a:r>
          </a:p>
        </p:txBody>
      </p:sp>
      <p:sp>
        <p:nvSpPr>
          <p:cNvPr id="11" name="Rectangle 10"/>
          <p:cNvSpPr/>
          <p:nvPr/>
        </p:nvSpPr>
        <p:spPr>
          <a:xfrm>
            <a:off x="706343" y="5025950"/>
            <a:ext cx="672408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Use SPARQL endpoint:</a:t>
            </a:r>
          </a:p>
        </p:txBody>
      </p:sp>
    </p:spTree>
    <p:extLst>
      <p:ext uri="{BB962C8B-B14F-4D97-AF65-F5344CB8AC3E}">
        <p14:creationId xmlns:p14="http://schemas.microsoft.com/office/powerpoint/2010/main" val="103706767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Box 4"/>
          <p:cNvSpPr txBox="1">
            <a:spLocks noChangeArrowheads="1"/>
          </p:cNvSpPr>
          <p:nvPr/>
        </p:nvSpPr>
        <p:spPr bwMode="auto">
          <a:xfrm>
            <a:off x="169864" y="930277"/>
            <a:ext cx="885666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dirty="0">
                <a:solidFill>
                  <a:srgbClr val="000000"/>
                </a:solidFill>
              </a:rPr>
              <a:t>PREFIX </a:t>
            </a:r>
            <a:r>
              <a:rPr lang="en-US" altLang="en-US" sz="2400" dirty="0" err="1">
                <a:solidFill>
                  <a:srgbClr val="000000"/>
                </a:solidFill>
              </a:rPr>
              <a:t>rdf</a:t>
            </a:r>
            <a:r>
              <a:rPr lang="en-US" altLang="en-US" sz="2400" dirty="0">
                <a:solidFill>
                  <a:srgbClr val="000000"/>
                </a:solidFill>
              </a:rPr>
              <a:t>: &lt;http://www.w3.org/1999/02/22-rdf-syntax-ns#&gt;</a:t>
            </a:r>
          </a:p>
          <a:p>
            <a:pPr eaLnBrk="1" hangingPunct="1">
              <a:spcBef>
                <a:spcPct val="0"/>
              </a:spcBef>
              <a:buFontTx/>
              <a:buNone/>
            </a:pPr>
            <a:r>
              <a:rPr lang="en-US" altLang="en-US" sz="2400" dirty="0">
                <a:solidFill>
                  <a:srgbClr val="000000"/>
                </a:solidFill>
              </a:rPr>
              <a:t>PREFIX onto: &lt;http://ai.it.jyu.fi/vagan/ontologies/2018/dynamics.owl#&gt;</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SELECT DISTINCT ?record ?salary  </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WHERE {</a:t>
            </a:r>
          </a:p>
          <a:p>
            <a:pPr eaLnBrk="1" hangingPunct="1">
              <a:spcBef>
                <a:spcPct val="0"/>
              </a:spcBef>
              <a:buFontTx/>
              <a:buNone/>
            </a:pPr>
            <a:r>
              <a:rPr lang="en-US" altLang="en-US" sz="2400" dirty="0">
                <a:solidFill>
                  <a:srgbClr val="000000"/>
                </a:solidFill>
              </a:rPr>
              <a:t>  ?x rdf:type </a:t>
            </a:r>
            <a:r>
              <a:rPr lang="en-US" altLang="en-US" sz="2400" dirty="0" err="1">
                <a:solidFill>
                  <a:srgbClr val="000000"/>
                </a:solidFill>
              </a:rPr>
              <a:t>onto:Employee</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?record rdf:type </a:t>
            </a:r>
            <a:r>
              <a:rPr lang="en-US" altLang="en-US" sz="2400" dirty="0" err="1">
                <a:solidFill>
                  <a:srgbClr val="000000"/>
                </a:solidFill>
              </a:rPr>
              <a:t>onto:JobRecord</a:t>
            </a:r>
            <a:r>
              <a:rPr lang="en-US" altLang="en-US" sz="2400" dirty="0">
                <a:solidFill>
                  <a:srgbClr val="000000"/>
                </a:solidFill>
              </a:rPr>
              <a:t> .</a:t>
            </a:r>
          </a:p>
          <a:p>
            <a:pPr eaLnBrk="1" hangingPunct="1">
              <a:spcBef>
                <a:spcPct val="0"/>
              </a:spcBef>
              <a:buFontTx/>
              <a:buNone/>
            </a:pPr>
            <a:r>
              <a:rPr lang="en-US" altLang="en-US" sz="2400" dirty="0">
                <a:solidFill>
                  <a:srgbClr val="000000"/>
                </a:solidFill>
              </a:rPr>
              <a:t>  ?x </a:t>
            </a:r>
            <a:r>
              <a:rPr lang="en-US" altLang="en-US" sz="2400" dirty="0" err="1">
                <a:solidFill>
                  <a:srgbClr val="000000"/>
                </a:solidFill>
              </a:rPr>
              <a:t>onto:isEmployeeIn</a:t>
            </a:r>
            <a:r>
              <a:rPr lang="en-US" altLang="en-US" sz="2400" dirty="0">
                <a:solidFill>
                  <a:srgbClr val="000000"/>
                </a:solidFill>
              </a:rPr>
              <a:t> ?record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onto:hasEmployer</a:t>
            </a:r>
            <a:r>
              <a:rPr lang="en-US" altLang="en-US" sz="2400" dirty="0">
                <a:solidFill>
                  <a:srgbClr val="000000"/>
                </a:solidFill>
              </a:rPr>
              <a:t> </a:t>
            </a:r>
            <a:r>
              <a:rPr lang="en-US" altLang="en-US" sz="2400" dirty="0" err="1">
                <a:solidFill>
                  <a:srgbClr val="000000"/>
                </a:solidFill>
              </a:rPr>
              <a:t>onto:UniversityOfJyvaskyla</a:t>
            </a:r>
            <a:r>
              <a:rPr lang="en-US" altLang="en-US" sz="2400" dirty="0">
                <a:solidFill>
                  <a:srgbClr val="000000"/>
                </a:solidFill>
              </a:rPr>
              <a:t> . </a:t>
            </a:r>
          </a:p>
          <a:p>
            <a:pPr eaLnBrk="1" hangingPunct="1">
              <a:spcBef>
                <a:spcPct val="0"/>
              </a:spcBef>
              <a:buFontTx/>
              <a:buNone/>
            </a:pPr>
            <a:r>
              <a:rPr lang="en-US" altLang="en-US" sz="2400" dirty="0">
                <a:solidFill>
                  <a:srgbClr val="000000"/>
                </a:solidFill>
              </a:rPr>
              <a:t>  ?record </a:t>
            </a:r>
            <a:r>
              <a:rPr lang="en-US" altLang="en-US" sz="2400" dirty="0" err="1">
                <a:solidFill>
                  <a:srgbClr val="000000"/>
                </a:solidFill>
              </a:rPr>
              <a:t>onto:hasSalaryEuro</a:t>
            </a:r>
            <a:r>
              <a:rPr lang="en-US" altLang="en-US" sz="2400" dirty="0">
                <a:solidFill>
                  <a:srgbClr val="000000"/>
                </a:solidFill>
              </a:rPr>
              <a:t> ?salary .  </a:t>
            </a:r>
          </a:p>
          <a:p>
            <a:pPr eaLnBrk="1" hangingPunct="1">
              <a:spcBef>
                <a:spcPct val="0"/>
              </a:spcBef>
              <a:buFontTx/>
              <a:buNone/>
            </a:pPr>
            <a:r>
              <a:rPr lang="en-US" altLang="en-US" sz="2400" dirty="0">
                <a:solidFill>
                  <a:srgbClr val="000000"/>
                </a:solidFill>
              </a:rPr>
              <a:t>    }</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ORDER BY ?record</a:t>
            </a:r>
          </a:p>
        </p:txBody>
      </p:sp>
      <p:sp>
        <p:nvSpPr>
          <p:cNvPr id="2" name="TextBox 1"/>
          <p:cNvSpPr txBox="1"/>
          <p:nvPr/>
        </p:nvSpPr>
        <p:spPr>
          <a:xfrm>
            <a:off x="179389" y="44516"/>
            <a:ext cx="8856662" cy="830997"/>
          </a:xfrm>
          <a:prstGeom prst="rect">
            <a:avLst/>
          </a:prstGeom>
          <a:solidFill>
            <a:schemeClr val="bg1">
              <a:lumMod val="85000"/>
            </a:schemeClr>
          </a:solidFill>
          <a:ln w="19050">
            <a:solidFill>
              <a:schemeClr val="accent1"/>
            </a:solidFill>
          </a:ln>
        </p:spPr>
        <p:txBody>
          <a:bodyPr>
            <a:spAutoFit/>
          </a:bodyPr>
          <a:lstStyle/>
          <a:p>
            <a:r>
              <a:rPr lang="en-US" altLang="en-US" sz="2400" dirty="0">
                <a:solidFill>
                  <a:srgbClr val="000000"/>
                </a:solidFill>
              </a:rPr>
              <a:t>“</a:t>
            </a:r>
            <a:r>
              <a:rPr lang="en-US" sz="2400" dirty="0">
                <a:solidFill>
                  <a:prstClr val="black"/>
                </a:solidFill>
                <a:latin typeface="Calibri"/>
              </a:rPr>
              <a:t>Provide information about the salaries of the University of Jyvaskyla employees</a:t>
            </a:r>
            <a:r>
              <a:rPr lang="en-US" altLang="en-US" sz="2400" dirty="0">
                <a:solidFill>
                  <a:srgbClr val="000000"/>
                </a:solidFill>
              </a:rPr>
              <a:t>”</a:t>
            </a:r>
          </a:p>
        </p:txBody>
      </p:sp>
      <p:sp>
        <p:nvSpPr>
          <p:cNvPr id="4" name="Rectangle 3"/>
          <p:cNvSpPr/>
          <p:nvPr/>
        </p:nvSpPr>
        <p:spPr>
          <a:xfrm>
            <a:off x="6660232" y="3284984"/>
            <a:ext cx="218662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Query:</a:t>
            </a:r>
          </a:p>
        </p:txBody>
      </p:sp>
    </p:spTree>
    <p:extLst>
      <p:ext uri="{BB962C8B-B14F-4D97-AF65-F5344CB8AC3E}">
        <p14:creationId xmlns:p14="http://schemas.microsoft.com/office/powerpoint/2010/main" val="42957733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ChangeArrowheads="1"/>
          </p:cNvSpPr>
          <p:nvPr/>
        </p:nvSpPr>
        <p:spPr bwMode="auto">
          <a:xfrm>
            <a:off x="1908212" y="1519239"/>
            <a:ext cx="45207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dirty="0">
                <a:solidFill>
                  <a:srgbClr val="000000"/>
                </a:solidFill>
                <a:hlinkClick r:id="rId2"/>
              </a:rPr>
              <a:t>http://librdf.org/query</a:t>
            </a:r>
            <a:r>
              <a:rPr lang="en-US" altLang="en-US" sz="3600" dirty="0">
                <a:solidFill>
                  <a:srgbClr val="000000"/>
                </a:solidFill>
              </a:rPr>
              <a:t> </a:t>
            </a:r>
          </a:p>
        </p:txBody>
      </p:sp>
      <p:sp>
        <p:nvSpPr>
          <p:cNvPr id="5" name="Rectangle 4"/>
          <p:cNvSpPr/>
          <p:nvPr/>
        </p:nvSpPr>
        <p:spPr>
          <a:xfrm>
            <a:off x="131656" y="25040"/>
            <a:ext cx="8941615"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endpoint</a:t>
            </a:r>
          </a:p>
          <a:p>
            <a:pPr algn="ctr" fontAlgn="auto">
              <a:spcBef>
                <a:spcPts val="0"/>
              </a:spcBef>
              <a:spcAft>
                <a:spcPts val="0"/>
              </a:spcAft>
              <a:defRPr/>
            </a:pP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(Redland </a:t>
            </a:r>
            <a:r>
              <a:rPr lang="en-US" sz="3600" b="1" spc="50" dirty="0" err="1">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Rasqal</a:t>
            </a:r>
            <a:r>
              <a:rPr lang="en-US" sz="36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 RDF Query Demonstration):</a:t>
            </a:r>
          </a:p>
        </p:txBody>
      </p:sp>
      <p:pic>
        <p:nvPicPr>
          <p:cNvPr id="2" name="Picture 1"/>
          <p:cNvPicPr>
            <a:picLocks noChangeAspect="1"/>
          </p:cNvPicPr>
          <p:nvPr/>
        </p:nvPicPr>
        <p:blipFill>
          <a:blip r:embed="rId3"/>
          <a:stretch>
            <a:fillRect/>
          </a:stretch>
        </p:blipFill>
        <p:spPr>
          <a:xfrm>
            <a:off x="539552" y="2276872"/>
            <a:ext cx="7686822" cy="4323838"/>
          </a:xfrm>
          <a:prstGeom prst="rect">
            <a:avLst/>
          </a:prstGeom>
        </p:spPr>
      </p:pic>
    </p:spTree>
    <p:extLst>
      <p:ext uri="{BB962C8B-B14F-4D97-AF65-F5344CB8AC3E}">
        <p14:creationId xmlns:p14="http://schemas.microsoft.com/office/powerpoint/2010/main" val="301302791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3565" y="764704"/>
            <a:ext cx="8507737" cy="3168352"/>
          </a:xfrm>
          <a:prstGeom prst="rect">
            <a:avLst/>
          </a:prstGeom>
        </p:spPr>
      </p:pic>
      <p:sp>
        <p:nvSpPr>
          <p:cNvPr id="5" name="Rectangle 4"/>
          <p:cNvSpPr/>
          <p:nvPr/>
        </p:nvSpPr>
        <p:spPr>
          <a:xfrm>
            <a:off x="1524977" y="25040"/>
            <a:ext cx="6155083"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SPARQL query result</a:t>
            </a:r>
          </a:p>
        </p:txBody>
      </p:sp>
      <p:sp>
        <p:nvSpPr>
          <p:cNvPr id="2" name="Down Arrow 1"/>
          <p:cNvSpPr/>
          <p:nvPr/>
        </p:nvSpPr>
        <p:spPr>
          <a:xfrm>
            <a:off x="4267361" y="3447872"/>
            <a:ext cx="611187" cy="1008062"/>
          </a:xfrm>
          <a:prstGeom prst="downArrow">
            <a:avLst>
              <a:gd name="adj1" fmla="val 50000"/>
              <a:gd name="adj2" fmla="val 7327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4" name="Picture 3"/>
          <p:cNvPicPr>
            <a:picLocks noChangeAspect="1"/>
          </p:cNvPicPr>
          <p:nvPr/>
        </p:nvPicPr>
        <p:blipFill>
          <a:blip r:embed="rId3"/>
          <a:stretch>
            <a:fillRect/>
          </a:stretch>
        </p:blipFill>
        <p:spPr>
          <a:xfrm>
            <a:off x="83391" y="4800830"/>
            <a:ext cx="8979124" cy="1655459"/>
          </a:xfrm>
          <a:prstGeom prst="rect">
            <a:avLst/>
          </a:prstGeom>
          <a:ln w="25400">
            <a:solidFill>
              <a:schemeClr val="accent1"/>
            </a:solidFill>
          </a:ln>
        </p:spPr>
      </p:pic>
    </p:spTree>
    <p:extLst>
      <p:ext uri="{BB962C8B-B14F-4D97-AF65-F5344CB8AC3E}">
        <p14:creationId xmlns:p14="http://schemas.microsoft.com/office/powerpoint/2010/main" val="414918011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17C8CA56-3F7E-42F1-85E1-CA34CC1316D8}" type="slidenum">
              <a:rPr kumimoji="0" lang="en-US" sz="1400" b="0" i="0" u="none" strike="noStrike" kern="1200" cap="none" spc="0" normalizeH="0" baseline="0" noProof="0" smtClean="0">
                <a:ln>
                  <a:noFill/>
                </a:ln>
                <a:solidFill>
                  <a:srgbClr val="578963"/>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207</a:t>
            </a:fld>
            <a:endParaRPr kumimoji="0" lang="en-US" sz="1400" b="0" i="0" u="none" strike="noStrike" kern="1200" cap="none" spc="0" normalizeH="0" baseline="0" noProof="0" dirty="0">
              <a:ln>
                <a:noFill/>
              </a:ln>
              <a:solidFill>
                <a:srgbClr val="578963"/>
              </a:solidFill>
              <a:effectLst/>
              <a:uLnTx/>
              <a:uFillTx/>
              <a:latin typeface="Times New Roman" pitchFamily="18" charset="0"/>
              <a:ea typeface="+mn-ea"/>
              <a:cs typeface="+mn-cs"/>
            </a:endParaRPr>
          </a:p>
        </p:txBody>
      </p:sp>
      <p:sp>
        <p:nvSpPr>
          <p:cNvPr id="3" name="Rectangle 2"/>
          <p:cNvSpPr>
            <a:spLocks noChangeArrowheads="1"/>
          </p:cNvSpPr>
          <p:nvPr/>
        </p:nvSpPr>
        <p:spPr bwMode="auto">
          <a:xfrm>
            <a:off x="323850" y="-58738"/>
            <a:ext cx="8569325" cy="13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3600" b="0" i="0" u="none" strike="noStrike" kern="1200" cap="none" spc="0" normalizeH="0" baseline="0" noProof="0" dirty="0">
                <a:ln>
                  <a:noFill/>
                </a:ln>
                <a:solidFill>
                  <a:srgbClr val="004C2B"/>
                </a:solidFill>
                <a:effectLst/>
                <a:uLnTx/>
                <a:uFillTx/>
                <a:latin typeface="Times New Roman" pitchFamily="18" charset="0"/>
                <a:ea typeface="+mn-ea"/>
                <a:cs typeface="+mn-cs"/>
              </a:rPr>
              <a:t>Check an excellent summary of the 20 years of Semantic Web history and current status:</a:t>
            </a:r>
            <a:endParaRPr kumimoji="1" lang="en-US" altLang="en-US" sz="4400" b="0" i="0" u="none" strike="noStrike" kern="1200" cap="none" spc="0" normalizeH="0" baseline="0" noProof="0" dirty="0">
              <a:ln>
                <a:noFill/>
              </a:ln>
              <a:solidFill>
                <a:srgbClr val="004C2B"/>
              </a:solidFill>
              <a:effectLst/>
              <a:uLnTx/>
              <a:uFillTx/>
              <a:latin typeface="Times New Roman" pitchFamily="18" charset="0"/>
              <a:ea typeface="+mn-ea"/>
              <a:cs typeface="+mn-cs"/>
            </a:endParaRPr>
          </a:p>
        </p:txBody>
      </p:sp>
      <p:pic>
        <p:nvPicPr>
          <p:cNvPr id="4" name="Picture 3"/>
          <p:cNvPicPr>
            <a:picLocks noChangeAspect="1"/>
          </p:cNvPicPr>
          <p:nvPr/>
        </p:nvPicPr>
        <p:blipFill>
          <a:blip r:embed="rId3"/>
          <a:stretch>
            <a:fillRect/>
          </a:stretch>
        </p:blipFill>
        <p:spPr>
          <a:xfrm>
            <a:off x="172011" y="2712407"/>
            <a:ext cx="3823926" cy="3850761"/>
          </a:xfrm>
          <a:prstGeom prst="rect">
            <a:avLst/>
          </a:prstGeom>
          <a:ln w="25400">
            <a:solidFill>
              <a:schemeClr val="tx1"/>
            </a:solidFill>
          </a:ln>
        </p:spPr>
      </p:pic>
      <p:sp>
        <p:nvSpPr>
          <p:cNvPr id="5" name="Rectangle 4"/>
          <p:cNvSpPr/>
          <p:nvPr/>
        </p:nvSpPr>
        <p:spPr>
          <a:xfrm>
            <a:off x="140733" y="2366238"/>
            <a:ext cx="3887455" cy="338554"/>
          </a:xfrm>
          <a:prstGeom prst="rect">
            <a:avLst/>
          </a:prstGeom>
          <a:solidFill>
            <a:srgbClr val="0033C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222222"/>
                </a:solidFill>
                <a:effectLst/>
                <a:uLnTx/>
                <a:uFillTx/>
                <a:latin typeface="Times New Roman" pitchFamily="18" charset="0"/>
                <a:ea typeface="SimSun" panose="02010600030101010101" pitchFamily="2" charset="-122"/>
                <a:cs typeface="+mn-cs"/>
                <a:hlinkClick r:id="rId4"/>
              </a:rPr>
              <a:t>https://dl.acm.org/doi/pdf/10.1145/3397512</a:t>
            </a:r>
            <a:r>
              <a:rPr kumimoji="0" lang="en-GB" sz="1600" b="0" i="0" u="none" strike="noStrike" kern="1200" cap="none" spc="0" normalizeH="0" baseline="0" noProof="0" dirty="0">
                <a:ln>
                  <a:noFill/>
                </a:ln>
                <a:solidFill>
                  <a:srgbClr val="222222"/>
                </a:solidFill>
                <a:effectLst/>
                <a:uLnTx/>
                <a:uFillTx/>
                <a:latin typeface="Times New Roman" pitchFamily="18" charset="0"/>
                <a:ea typeface="SimSun" panose="02010600030101010101" pitchFamily="2" charset="-122"/>
                <a:cs typeface="+mn-cs"/>
              </a:rPr>
              <a:t> </a:t>
            </a:r>
            <a:endParaRPr kumimoji="0" lang="en-US" sz="1600" b="0" i="0" u="none" strike="noStrike" kern="1200" cap="none" spc="0" normalizeH="0" baseline="0" noProof="0" dirty="0">
              <a:ln>
                <a:noFill/>
              </a:ln>
              <a:solidFill>
                <a:srgbClr val="333333"/>
              </a:solidFill>
              <a:effectLst/>
              <a:uLnTx/>
              <a:uFillTx/>
              <a:latin typeface="Times New Roman" pitchFamily="18" charset="0"/>
              <a:ea typeface="+mn-ea"/>
              <a:cs typeface="+mn-cs"/>
            </a:endParaRPr>
          </a:p>
        </p:txBody>
      </p:sp>
      <p:sp>
        <p:nvSpPr>
          <p:cNvPr id="6" name="Rectangle 5"/>
          <p:cNvSpPr/>
          <p:nvPr/>
        </p:nvSpPr>
        <p:spPr>
          <a:xfrm>
            <a:off x="4355976" y="2531965"/>
            <a:ext cx="4197078" cy="800219"/>
          </a:xfrm>
          <a:prstGeom prst="rect">
            <a:avLst/>
          </a:prstGeom>
          <a:solidFill>
            <a:srgbClr val="0033C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222222"/>
                </a:solidFill>
                <a:effectLst/>
                <a:uLnTx/>
                <a:uFillTx/>
                <a:latin typeface="Times New Roman" pitchFamily="18" charset="0"/>
                <a:ea typeface="SimSun" panose="02010600030101010101" pitchFamily="2" charset="-122"/>
                <a:cs typeface="+mn-cs"/>
                <a:hlinkClick r:id="rId5"/>
              </a:rPr>
              <a:t>And watch the video about it here: </a:t>
            </a:r>
            <a:r>
              <a:rPr kumimoji="0" lang="en-GB" sz="1400" b="0" i="0" u="none" strike="noStrike" kern="1200" cap="none" spc="0" normalizeH="0" baseline="0" noProof="0" dirty="0">
                <a:ln>
                  <a:noFill/>
                </a:ln>
                <a:solidFill>
                  <a:srgbClr val="222222"/>
                </a:solidFill>
                <a:effectLst/>
                <a:uLnTx/>
                <a:uFillTx/>
                <a:latin typeface="Times New Roman" pitchFamily="18" charset="0"/>
                <a:ea typeface="SimSun" panose="02010600030101010101" pitchFamily="2" charset="-122"/>
                <a:cs typeface="+mn-cs"/>
                <a:hlinkClick r:id="rId5"/>
              </a:rPr>
              <a:t>https://dl.acm.org/doi/abs/10.1145/3397512</a:t>
            </a:r>
            <a:endParaRPr kumimoji="0" lang="en-GB" sz="1400" b="0" i="0" u="none" strike="noStrike" kern="1200" cap="none" spc="0" normalizeH="0" baseline="0" noProof="0" dirty="0">
              <a:ln>
                <a:noFill/>
              </a:ln>
              <a:solidFill>
                <a:srgbClr val="222222"/>
              </a:solidFill>
              <a:effectLst/>
              <a:uLnTx/>
              <a:uFillTx/>
              <a:latin typeface="Times New Roman" pitchFamily="18" charset="0"/>
              <a:ea typeface="SimSun"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Times New Roman" pitchFamily="18" charset="0"/>
                <a:ea typeface="+mn-ea"/>
                <a:cs typeface="+mn-cs"/>
                <a:hlinkClick r:id="rId6"/>
              </a:rPr>
              <a:t>https://www.youtube.com/watch?v=1FmzOlsGAG8</a:t>
            </a:r>
            <a:r>
              <a:rPr kumimoji="0" lang="en-US" sz="1400" b="0" i="0" u="none" strike="noStrike" kern="1200" cap="none" spc="0" normalizeH="0" baseline="0" noProof="0" dirty="0">
                <a:ln>
                  <a:noFill/>
                </a:ln>
                <a:solidFill>
                  <a:srgbClr val="333333"/>
                </a:solidFill>
                <a:effectLst/>
                <a:uLnTx/>
                <a:uFillTx/>
                <a:latin typeface="Times New Roman" pitchFamily="18" charset="0"/>
                <a:ea typeface="+mn-ea"/>
                <a:cs typeface="+mn-cs"/>
              </a:rPr>
              <a:t> </a:t>
            </a:r>
          </a:p>
        </p:txBody>
      </p:sp>
      <p:sp>
        <p:nvSpPr>
          <p:cNvPr id="7" name="Rectangle 6"/>
          <p:cNvSpPr/>
          <p:nvPr/>
        </p:nvSpPr>
        <p:spPr>
          <a:xfrm>
            <a:off x="279294" y="1369849"/>
            <a:ext cx="6264697" cy="830997"/>
          </a:xfrm>
          <a:prstGeom prst="rect">
            <a:avLst/>
          </a:prstGeom>
          <a:solidFill>
            <a:schemeClr val="accent4">
              <a:lumMod val="25000"/>
              <a:lumOff val="75000"/>
            </a:schemeClr>
          </a:solidFill>
          <a:ln w="38100">
            <a:solidFill>
              <a:schemeClr val="tx1"/>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SimSun" panose="02010600030101010101" pitchFamily="2" charset="-122"/>
                <a:cs typeface="+mn-cs"/>
              </a:rPr>
              <a:t>Hitzler, P. (2021). </a:t>
            </a:r>
            <a:r>
              <a:rPr kumimoji="0" lang="en-US" sz="2400" b="1" i="0" u="none" strike="noStrike" kern="1200" cap="none" spc="0" normalizeH="0" baseline="0" noProof="0" dirty="0">
                <a:ln>
                  <a:noFill/>
                </a:ln>
                <a:solidFill>
                  <a:srgbClr val="FF0000"/>
                </a:solidFill>
                <a:effectLst/>
                <a:uLnTx/>
                <a:uFillTx/>
                <a:latin typeface="Times New Roman" pitchFamily="18" charset="0"/>
                <a:ea typeface="SimSun" panose="02010600030101010101" pitchFamily="2" charset="-122"/>
                <a:cs typeface="+mn-cs"/>
              </a:rPr>
              <a:t>A review of the semantic web field</a:t>
            </a:r>
            <a:r>
              <a:rPr kumimoji="0" lang="en-US" sz="2400" b="0" i="0" u="none" strike="noStrike" kern="1200" cap="none" spc="0" normalizeH="0" baseline="0" noProof="0" dirty="0">
                <a:ln>
                  <a:noFill/>
                </a:ln>
                <a:solidFill>
                  <a:srgbClr val="FF0000"/>
                </a:solidFill>
                <a:effectLst/>
                <a:uLnTx/>
                <a:uFillTx/>
                <a:latin typeface="Times New Roman" pitchFamily="18" charset="0"/>
                <a:ea typeface="SimSun" panose="02010600030101010101" pitchFamily="2" charset="-122"/>
                <a:cs typeface="+mn-cs"/>
              </a:rPr>
              <a:t>. </a:t>
            </a:r>
            <a:r>
              <a:rPr kumimoji="0" lang="en-US" sz="2400" b="0" i="1" u="none" strike="noStrike" kern="1200" cap="none" spc="0" normalizeH="0" baseline="0" noProof="0" dirty="0">
                <a:ln>
                  <a:noFill/>
                </a:ln>
                <a:solidFill>
                  <a:srgbClr val="FF0000"/>
                </a:solidFill>
                <a:effectLst/>
                <a:uLnTx/>
                <a:uFillTx/>
                <a:latin typeface="Times New Roman" pitchFamily="18" charset="0"/>
                <a:ea typeface="+mn-ea"/>
                <a:cs typeface="+mn-cs"/>
              </a:rPr>
              <a:t>Communications of the ACM, 64</a:t>
            </a:r>
            <a:r>
              <a:rPr kumimoji="0" lang="en-US" sz="2400" b="0" i="0" u="none" strike="noStrike" kern="1200" cap="none" spc="0" normalizeH="0" baseline="0" noProof="0" dirty="0">
                <a:ln>
                  <a:noFill/>
                </a:ln>
                <a:solidFill>
                  <a:srgbClr val="FF0000"/>
                </a:solidFill>
                <a:effectLst/>
                <a:uLnTx/>
                <a:uFillTx/>
                <a:latin typeface="Times New Roman" pitchFamily="18" charset="0"/>
                <a:ea typeface="SimSun" panose="02010600030101010101" pitchFamily="2" charset="-122"/>
                <a:cs typeface="+mn-cs"/>
              </a:rPr>
              <a:t>(2), 76-83.</a:t>
            </a:r>
          </a:p>
        </p:txBody>
      </p:sp>
      <p:pic>
        <p:nvPicPr>
          <p:cNvPr id="11" name="1FmzOlsGAG8"/>
          <p:cNvPicPr>
            <a:picLocks noRot="1" noChangeAspect="1"/>
          </p:cNvPicPr>
          <p:nvPr>
            <a:videoFile r:link="rId1"/>
          </p:nvPr>
        </p:nvPicPr>
        <p:blipFill>
          <a:blip r:embed="rId7"/>
          <a:stretch>
            <a:fillRect/>
          </a:stretch>
        </p:blipFill>
        <p:spPr>
          <a:xfrm>
            <a:off x="3619994" y="3493057"/>
            <a:ext cx="5502475" cy="3095142"/>
          </a:xfrm>
          <a:prstGeom prst="rect">
            <a:avLst/>
          </a:prstGeom>
        </p:spPr>
      </p:pic>
      <p:pic>
        <p:nvPicPr>
          <p:cNvPr id="8" name="Picture 7"/>
          <p:cNvPicPr>
            <a:picLocks noChangeAspect="1"/>
          </p:cNvPicPr>
          <p:nvPr/>
        </p:nvPicPr>
        <p:blipFill>
          <a:blip r:embed="rId8"/>
          <a:stretch>
            <a:fillRect/>
          </a:stretch>
        </p:blipFill>
        <p:spPr>
          <a:xfrm>
            <a:off x="7892908" y="1331615"/>
            <a:ext cx="1020185" cy="1435590"/>
          </a:xfrm>
          <a:prstGeom prst="rect">
            <a:avLst/>
          </a:prstGeom>
        </p:spPr>
      </p:pic>
    </p:spTree>
    <p:extLst>
      <p:ext uri="{BB962C8B-B14F-4D97-AF65-F5344CB8AC3E}">
        <p14:creationId xmlns:p14="http://schemas.microsoft.com/office/powerpoint/2010/main" val="178971232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43569" y="29167"/>
            <a:ext cx="8569325" cy="13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3600" b="0" i="0" u="none" strike="noStrike" kern="1200" cap="none" spc="0" normalizeH="0" baseline="0" noProof="0" dirty="0">
                <a:ln>
                  <a:noFill/>
                </a:ln>
                <a:solidFill>
                  <a:srgbClr val="004C2B"/>
                </a:solidFill>
                <a:effectLst/>
                <a:uLnTx/>
                <a:uFillTx/>
                <a:latin typeface="Times New Roman" pitchFamily="18" charset="0"/>
                <a:ea typeface="+mn-ea"/>
                <a:cs typeface="+mn-cs"/>
              </a:rPr>
              <a:t>Beyond Semantic Web and Linked Data:</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4000" b="1" i="1" u="none" strike="noStrike" kern="1200" cap="none" spc="0" normalizeH="0" baseline="0" noProof="0" dirty="0">
                <a:ln>
                  <a:noFill/>
                </a:ln>
                <a:solidFill>
                  <a:srgbClr val="FF0000"/>
                </a:solidFill>
                <a:effectLst/>
                <a:uLnTx/>
                <a:uFillTx/>
                <a:latin typeface="Times New Roman" pitchFamily="18" charset="0"/>
                <a:ea typeface="+mn-ea"/>
                <a:cs typeface="+mn-cs"/>
              </a:rPr>
              <a:t>Knowledge Graphs</a:t>
            </a:r>
          </a:p>
        </p:txBody>
      </p:sp>
      <p:grpSp>
        <p:nvGrpSpPr>
          <p:cNvPr id="40" name="Group 39"/>
          <p:cNvGrpSpPr/>
          <p:nvPr/>
        </p:nvGrpSpPr>
        <p:grpSpPr>
          <a:xfrm>
            <a:off x="0" y="1429727"/>
            <a:ext cx="9144000" cy="5421341"/>
            <a:chOff x="0" y="1429727"/>
            <a:chExt cx="9144000" cy="5421341"/>
          </a:xfrm>
        </p:grpSpPr>
        <p:sp>
          <p:nvSpPr>
            <p:cNvPr id="39" name="Rectangle 38"/>
            <p:cNvSpPr/>
            <p:nvPr/>
          </p:nvSpPr>
          <p:spPr bwMode="auto">
            <a:xfrm>
              <a:off x="0" y="1429727"/>
              <a:ext cx="9144000" cy="5421341"/>
            </a:xfrm>
            <a:prstGeom prst="rect">
              <a:avLst/>
            </a:prstGeom>
            <a:solidFill>
              <a:schemeClr val="tx1">
                <a:lumMod val="40000"/>
                <a:lumOff val="60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nvGrpSpPr>
            <p:cNvPr id="38" name="Group 37"/>
            <p:cNvGrpSpPr/>
            <p:nvPr/>
          </p:nvGrpSpPr>
          <p:grpSpPr>
            <a:xfrm>
              <a:off x="107504" y="1494001"/>
              <a:ext cx="8907292" cy="5288464"/>
              <a:chOff x="107504" y="1666791"/>
              <a:chExt cx="8907292" cy="5132347"/>
            </a:xfrm>
          </p:grpSpPr>
          <p:pic>
            <p:nvPicPr>
              <p:cNvPr id="4" name="Picture 3"/>
              <p:cNvPicPr>
                <a:picLocks noChangeAspect="1"/>
              </p:cNvPicPr>
              <p:nvPr/>
            </p:nvPicPr>
            <p:blipFill>
              <a:blip r:embed="rId2"/>
              <a:stretch>
                <a:fillRect/>
              </a:stretch>
            </p:blipFill>
            <p:spPr>
              <a:xfrm>
                <a:off x="107504" y="2324581"/>
                <a:ext cx="2306526" cy="2808312"/>
              </a:xfrm>
              <a:prstGeom prst="rect">
                <a:avLst/>
              </a:prstGeom>
              <a:ln w="38100">
                <a:solidFill>
                  <a:srgbClr val="0033CC"/>
                </a:solidFill>
              </a:ln>
            </p:spPr>
          </p:pic>
          <p:grpSp>
            <p:nvGrpSpPr>
              <p:cNvPr id="9" name="Group 8"/>
              <p:cNvGrpSpPr/>
              <p:nvPr/>
            </p:nvGrpSpPr>
            <p:grpSpPr>
              <a:xfrm>
                <a:off x="2843808" y="2274560"/>
                <a:ext cx="2304256" cy="3348821"/>
                <a:chOff x="3783964" y="1910827"/>
                <a:chExt cx="2588236" cy="3609879"/>
              </a:xfrm>
            </p:grpSpPr>
            <p:grpSp>
              <p:nvGrpSpPr>
                <p:cNvPr id="7" name="Group 6"/>
                <p:cNvGrpSpPr/>
                <p:nvPr/>
              </p:nvGrpSpPr>
              <p:grpSpPr>
                <a:xfrm>
                  <a:off x="3783964" y="1910827"/>
                  <a:ext cx="2588236" cy="3609879"/>
                  <a:chOff x="4283968" y="571500"/>
                  <a:chExt cx="2788344" cy="3854485"/>
                </a:xfrm>
              </p:grpSpPr>
              <p:pic>
                <p:nvPicPr>
                  <p:cNvPr id="5" name="Picture 4"/>
                  <p:cNvPicPr>
                    <a:picLocks noChangeAspect="1"/>
                  </p:cNvPicPr>
                  <p:nvPr/>
                </p:nvPicPr>
                <p:blipFill>
                  <a:blip r:embed="rId3"/>
                  <a:stretch>
                    <a:fillRect/>
                  </a:stretch>
                </p:blipFill>
                <p:spPr>
                  <a:xfrm>
                    <a:off x="4283968" y="571500"/>
                    <a:ext cx="2788344" cy="3186679"/>
                  </a:xfrm>
                  <a:prstGeom prst="rect">
                    <a:avLst/>
                  </a:prstGeom>
                </p:spPr>
              </p:pic>
              <p:pic>
                <p:nvPicPr>
                  <p:cNvPr id="6" name="Picture 5"/>
                  <p:cNvPicPr>
                    <a:picLocks noChangeAspect="1"/>
                  </p:cNvPicPr>
                  <p:nvPr/>
                </p:nvPicPr>
                <p:blipFill>
                  <a:blip r:embed="rId4"/>
                  <a:stretch>
                    <a:fillRect/>
                  </a:stretch>
                </p:blipFill>
                <p:spPr>
                  <a:xfrm>
                    <a:off x="4283968" y="3757236"/>
                    <a:ext cx="2788344" cy="668749"/>
                  </a:xfrm>
                  <a:prstGeom prst="rect">
                    <a:avLst/>
                  </a:prstGeom>
                </p:spPr>
              </p:pic>
            </p:grpSp>
            <p:sp>
              <p:nvSpPr>
                <p:cNvPr id="8" name="Rectangle 7"/>
                <p:cNvSpPr/>
                <p:nvPr/>
              </p:nvSpPr>
              <p:spPr bwMode="auto">
                <a:xfrm>
                  <a:off x="3783964" y="1910827"/>
                  <a:ext cx="2588236" cy="360987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grpSp>
            <p:nvGrpSpPr>
              <p:cNvPr id="19" name="Group 18"/>
              <p:cNvGrpSpPr/>
              <p:nvPr/>
            </p:nvGrpSpPr>
            <p:grpSpPr>
              <a:xfrm>
                <a:off x="5636667" y="2007818"/>
                <a:ext cx="2041293" cy="2767804"/>
                <a:chOff x="6082792" y="1654851"/>
                <a:chExt cx="2553505" cy="3527034"/>
              </a:xfrm>
            </p:grpSpPr>
            <p:grpSp>
              <p:nvGrpSpPr>
                <p:cNvPr id="12" name="Group 11"/>
                <p:cNvGrpSpPr/>
                <p:nvPr/>
              </p:nvGrpSpPr>
              <p:grpSpPr>
                <a:xfrm>
                  <a:off x="6082793" y="1654851"/>
                  <a:ext cx="2553504" cy="3527034"/>
                  <a:chOff x="6082793" y="1654851"/>
                  <a:chExt cx="2553504" cy="3527034"/>
                </a:xfrm>
              </p:grpSpPr>
              <p:pic>
                <p:nvPicPr>
                  <p:cNvPr id="10" name="Picture 9"/>
                  <p:cNvPicPr>
                    <a:picLocks noChangeAspect="1"/>
                  </p:cNvPicPr>
                  <p:nvPr/>
                </p:nvPicPr>
                <p:blipFill>
                  <a:blip r:embed="rId5"/>
                  <a:stretch>
                    <a:fillRect/>
                  </a:stretch>
                </p:blipFill>
                <p:spPr>
                  <a:xfrm>
                    <a:off x="6084168" y="1654851"/>
                    <a:ext cx="2552129" cy="2936569"/>
                  </a:xfrm>
                  <a:prstGeom prst="rect">
                    <a:avLst/>
                  </a:prstGeom>
                </p:spPr>
              </p:pic>
              <p:pic>
                <p:nvPicPr>
                  <p:cNvPr id="11" name="Picture 10"/>
                  <p:cNvPicPr>
                    <a:picLocks noChangeAspect="1"/>
                  </p:cNvPicPr>
                  <p:nvPr/>
                </p:nvPicPr>
                <p:blipFill>
                  <a:blip r:embed="rId6"/>
                  <a:stretch>
                    <a:fillRect/>
                  </a:stretch>
                </p:blipFill>
                <p:spPr>
                  <a:xfrm>
                    <a:off x="6082793" y="4591420"/>
                    <a:ext cx="2553503" cy="590465"/>
                  </a:xfrm>
                  <a:prstGeom prst="rect">
                    <a:avLst/>
                  </a:prstGeom>
                </p:spPr>
              </p:pic>
            </p:grpSp>
            <p:sp>
              <p:nvSpPr>
                <p:cNvPr id="18" name="Rectangle 17"/>
                <p:cNvSpPr/>
                <p:nvPr/>
              </p:nvSpPr>
              <p:spPr bwMode="auto">
                <a:xfrm>
                  <a:off x="6082792" y="1654851"/>
                  <a:ext cx="2553504" cy="3527034"/>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pic>
            <p:nvPicPr>
              <p:cNvPr id="20" name="Picture 19"/>
              <p:cNvPicPr>
                <a:picLocks noChangeAspect="1"/>
              </p:cNvPicPr>
              <p:nvPr/>
            </p:nvPicPr>
            <p:blipFill>
              <a:blip r:embed="rId7"/>
              <a:stretch>
                <a:fillRect/>
              </a:stretch>
            </p:blipFill>
            <p:spPr>
              <a:xfrm>
                <a:off x="7340929" y="4869160"/>
                <a:ext cx="1673867" cy="1929978"/>
              </a:xfrm>
              <a:prstGeom prst="rect">
                <a:avLst/>
              </a:prstGeom>
              <a:ln w="38100">
                <a:solidFill>
                  <a:srgbClr val="0033CC"/>
                </a:solidFill>
              </a:ln>
            </p:spPr>
          </p:pic>
          <p:sp>
            <p:nvSpPr>
              <p:cNvPr id="21" name="Rectangle 20"/>
              <p:cNvSpPr/>
              <p:nvPr/>
            </p:nvSpPr>
            <p:spPr>
              <a:xfrm>
                <a:off x="2870447" y="3162958"/>
                <a:ext cx="670375" cy="400110"/>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w="0"/>
                    <a:solidFill>
                      <a:srgbClr val="333333">
                        <a:lumMod val="75000"/>
                      </a:srgbClr>
                    </a:solidFill>
                    <a:effectLst>
                      <a:outerShdw blurRad="38100" dist="19050" dir="2700000" algn="tl" rotWithShape="0">
                        <a:srgbClr val="333333">
                          <a:alpha val="40000"/>
                        </a:srgbClr>
                      </a:outerShdw>
                    </a:effectLst>
                    <a:uLnTx/>
                    <a:uFillTx/>
                    <a:latin typeface="Arial" panose="020B0604020202020204" pitchFamily="34" charset="0"/>
                    <a:ea typeface="+mn-ea"/>
                    <a:cs typeface="Arial" panose="020B0604020202020204" pitchFamily="34" charset="0"/>
                  </a:rPr>
                  <a:t>Kyiv</a:t>
                </a:r>
              </a:p>
            </p:txBody>
          </p:sp>
          <p:cxnSp>
            <p:nvCxnSpPr>
              <p:cNvPr id="23" name="Straight Arrow Connector 22"/>
              <p:cNvCxnSpPr/>
              <p:nvPr/>
            </p:nvCxnSpPr>
            <p:spPr bwMode="auto">
              <a:xfrm flipV="1">
                <a:off x="1307996" y="3373151"/>
                <a:ext cx="1592921" cy="0"/>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26" name="Rectangle 25"/>
              <p:cNvSpPr/>
              <p:nvPr/>
            </p:nvSpPr>
            <p:spPr>
              <a:xfrm>
                <a:off x="1424846" y="3054961"/>
                <a:ext cx="944489" cy="307777"/>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w="0"/>
                    <a:solidFill>
                      <a:srgbClr val="FF0000"/>
                    </a:solidFill>
                    <a:effectLst>
                      <a:outerShdw blurRad="38100" dist="19050" dir="2700000" algn="tl" rotWithShape="0">
                        <a:srgbClr val="333333">
                          <a:alpha val="40000"/>
                        </a:srgbClr>
                      </a:outerShdw>
                    </a:effectLst>
                    <a:uLnTx/>
                    <a:uFillTx/>
                    <a:latin typeface="Times New Roman" pitchFamily="18" charset="0"/>
                    <a:ea typeface="+mn-ea"/>
                    <a:cs typeface="+mn-cs"/>
                  </a:rPr>
                  <a:t>hasCapital</a:t>
                </a:r>
              </a:p>
            </p:txBody>
          </p:sp>
          <p:cxnSp>
            <p:nvCxnSpPr>
              <p:cNvPr id="27" name="Straight Arrow Connector 26"/>
              <p:cNvCxnSpPr/>
              <p:nvPr/>
            </p:nvCxnSpPr>
            <p:spPr bwMode="auto">
              <a:xfrm>
                <a:off x="3580578" y="3380610"/>
                <a:ext cx="2183306" cy="3159"/>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28" name="Rectangle 27"/>
              <p:cNvSpPr/>
              <p:nvPr/>
            </p:nvSpPr>
            <p:spPr>
              <a:xfrm>
                <a:off x="3655932" y="3064573"/>
                <a:ext cx="1462259" cy="307777"/>
              </a:xfrm>
              <a:prstGeom prst="rect">
                <a:avLst/>
              </a:prstGeom>
              <a:solidFill>
                <a:srgbClr val="FFFFFF">
                  <a:alpha val="63000"/>
                </a:srgbClr>
              </a:solid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w="0"/>
                    <a:solidFill>
                      <a:srgbClr val="FF0000"/>
                    </a:solidFill>
                    <a:effectLst>
                      <a:outerShdw blurRad="38100" dist="19050" dir="2700000" algn="tl" rotWithShape="0">
                        <a:srgbClr val="333333">
                          <a:alpha val="40000"/>
                        </a:srgbClr>
                      </a:outerShdw>
                    </a:effectLst>
                    <a:uLnTx/>
                    <a:uFillTx/>
                    <a:latin typeface="Times New Roman" pitchFamily="18" charset="0"/>
                    <a:ea typeface="+mn-ea"/>
                    <a:cs typeface="+mn-cs"/>
                  </a:rPr>
                  <a:t>hasNeighborhood</a:t>
                </a:r>
              </a:p>
            </p:txBody>
          </p:sp>
          <p:cxnSp>
            <p:nvCxnSpPr>
              <p:cNvPr id="30" name="Straight Arrow Connector 29"/>
              <p:cNvCxnSpPr/>
              <p:nvPr/>
            </p:nvCxnSpPr>
            <p:spPr bwMode="auto">
              <a:xfrm>
                <a:off x="7370371" y="3068702"/>
                <a:ext cx="1234077" cy="1706920"/>
              </a:xfrm>
              <a:prstGeom prst="straightConnector1">
                <a:avLst/>
              </a:prstGeom>
              <a:solidFill>
                <a:schemeClr val="accent1"/>
              </a:solidFill>
              <a:ln w="57150" cap="flat" cmpd="sng" algn="ctr">
                <a:solidFill>
                  <a:srgbClr val="FF0000"/>
                </a:solidFill>
                <a:prstDash val="solid"/>
                <a:round/>
                <a:headEnd type="none" w="lg" len="lg"/>
                <a:tailEnd type="triangle"/>
              </a:ln>
              <a:effectLst/>
            </p:spPr>
          </p:cxnSp>
          <p:sp>
            <p:nvSpPr>
              <p:cNvPr id="32" name="Rectangle 31"/>
              <p:cNvSpPr/>
              <p:nvPr/>
            </p:nvSpPr>
            <p:spPr>
              <a:xfrm rot="3107942">
                <a:off x="7765539" y="3653714"/>
                <a:ext cx="824265" cy="307777"/>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w="0"/>
                    <a:solidFill>
                      <a:srgbClr val="FF0000"/>
                    </a:solidFill>
                    <a:effectLst>
                      <a:outerShdw blurRad="38100" dist="19050" dir="2700000" algn="tl" rotWithShape="0">
                        <a:srgbClr val="333333">
                          <a:alpha val="40000"/>
                        </a:srgbClr>
                      </a:outerShdw>
                    </a:effectLst>
                    <a:uLnTx/>
                    <a:uFillTx/>
                    <a:latin typeface="Times New Roman" pitchFamily="18" charset="0"/>
                    <a:ea typeface="+mn-ea"/>
                    <a:cs typeface="+mn-cs"/>
                  </a:rPr>
                  <a:t>hasHotel</a:t>
                </a:r>
              </a:p>
            </p:txBody>
          </p:sp>
          <p:sp>
            <p:nvSpPr>
              <p:cNvPr id="34" name="Rectangle 33"/>
              <p:cNvSpPr/>
              <p:nvPr/>
            </p:nvSpPr>
            <p:spPr>
              <a:xfrm>
                <a:off x="501868" y="1666791"/>
                <a:ext cx="4172937" cy="523220"/>
              </a:xfrm>
              <a:prstGeom prst="rect">
                <a:avLst/>
              </a:prstGeom>
              <a:solidFill>
                <a:srgbClr val="0033CC"/>
              </a:solidFill>
              <a:ln>
                <a:noFill/>
              </a:ln>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w="0"/>
                    <a:solidFill>
                      <a:srgbClr val="0033CC"/>
                    </a:solidFill>
                    <a:effectLst>
                      <a:outerShdw blurRad="38100" dist="19050" dir="2700000" algn="tl" rotWithShape="0">
                        <a:srgbClr val="333333">
                          <a:alpha val="40000"/>
                        </a:srgbClr>
                      </a:outerShdw>
                    </a:effectLst>
                    <a:uLnTx/>
                    <a:uFillTx/>
                    <a:latin typeface="Times New Roman" pitchFamily="18" charset="0"/>
                    <a:ea typeface="+mn-ea"/>
                    <a:cs typeface="+mn-cs"/>
                    <a:hlinkClick r:id="rId8"/>
                  </a:rPr>
                  <a:t>Google Knowledge Graph</a:t>
                </a:r>
                <a:endParaRPr kumimoji="0" lang="en-US" sz="2800" b="1" i="0" u="none" strike="noStrike" kern="1200" cap="none" spc="0" normalizeH="0" baseline="0" noProof="0" dirty="0">
                  <a:ln w="0"/>
                  <a:solidFill>
                    <a:srgbClr val="0033CC"/>
                  </a:solidFill>
                  <a:effectLst>
                    <a:outerShdw blurRad="38100" dist="19050" dir="2700000" algn="tl" rotWithShape="0">
                      <a:srgbClr val="333333">
                        <a:alpha val="40000"/>
                      </a:srgbClr>
                    </a:outerShdw>
                  </a:effectLst>
                  <a:uLnTx/>
                  <a:uFillTx/>
                  <a:latin typeface="Times New Roman" pitchFamily="18" charset="0"/>
                  <a:ea typeface="+mn-ea"/>
                  <a:cs typeface="+mn-cs"/>
                </a:endParaRPr>
              </a:p>
            </p:txBody>
          </p:sp>
          <p:sp>
            <p:nvSpPr>
              <p:cNvPr id="35" name="Rounded Rectangle 34"/>
              <p:cNvSpPr/>
              <p:nvPr/>
            </p:nvSpPr>
            <p:spPr bwMode="auto">
              <a:xfrm>
                <a:off x="3667865" y="5274773"/>
                <a:ext cx="336022" cy="132941"/>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sp>
            <p:nvSpPr>
              <p:cNvPr id="36" name="Rounded Rectangle 35"/>
              <p:cNvSpPr/>
              <p:nvPr/>
            </p:nvSpPr>
            <p:spPr bwMode="auto">
              <a:xfrm>
                <a:off x="531678" y="4218806"/>
                <a:ext cx="223898" cy="202403"/>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sp>
            <p:nvSpPr>
              <p:cNvPr id="37" name="Rounded Rectangle 36"/>
              <p:cNvSpPr/>
              <p:nvPr/>
            </p:nvSpPr>
            <p:spPr bwMode="auto">
              <a:xfrm>
                <a:off x="6837166" y="4458437"/>
                <a:ext cx="607126" cy="186747"/>
              </a:xfrm>
              <a:prstGeom prst="roundRect">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grpSp>
      <p:sp>
        <p:nvSpPr>
          <p:cNvPr id="41" name="Rectangle 40"/>
          <p:cNvSpPr/>
          <p:nvPr/>
        </p:nvSpPr>
        <p:spPr>
          <a:xfrm>
            <a:off x="210952" y="5789021"/>
            <a:ext cx="6377272" cy="861774"/>
          </a:xfrm>
          <a:prstGeom prst="rect">
            <a:avLst/>
          </a:prstGeom>
          <a:solidFill>
            <a:srgbClr val="0033C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Read this: </a:t>
            </a:r>
            <a:r>
              <a:rPr kumimoji="0" lang="en-US" sz="1600" b="0" i="0" u="none" strike="noStrike" kern="1200" cap="none" spc="0" normalizeH="0" baseline="0" noProof="0" dirty="0" err="1">
                <a:ln>
                  <a:noFill/>
                </a:ln>
                <a:solidFill>
                  <a:srgbClr val="FFFF00"/>
                </a:solidFill>
                <a:effectLst/>
                <a:uLnTx/>
                <a:uFillTx/>
                <a:latin typeface="Arial" panose="020B0604020202020204" pitchFamily="34" charset="0"/>
                <a:ea typeface="+mn-ea"/>
                <a:cs typeface="+mn-cs"/>
              </a:rPr>
              <a:t>Noy</a:t>
            </a: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 N., Gao, Y., Jain, A., Narayanan, A., Patterson, A., &amp; Taylor, J. (2019). </a:t>
            </a:r>
            <a:r>
              <a:rPr kumimoji="0" lang="en-US" sz="1600" b="1" i="0" u="none" strike="noStrike" kern="1200" cap="none" spc="0" normalizeH="0" baseline="0" noProof="0" dirty="0">
                <a:ln>
                  <a:noFill/>
                </a:ln>
                <a:solidFill>
                  <a:srgbClr val="0033CC"/>
                </a:solidFill>
                <a:effectLst/>
                <a:uLnTx/>
                <a:uFillTx/>
                <a:latin typeface="Arial" panose="020B0604020202020204" pitchFamily="34" charset="0"/>
                <a:ea typeface="+mn-ea"/>
                <a:cs typeface="+mn-cs"/>
                <a:hlinkClick r:id="rId9"/>
              </a:rPr>
              <a:t>Industry-Scale Knowledge Graphs: Lessons and Challenges</a:t>
            </a: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 </a:t>
            </a:r>
            <a:r>
              <a:rPr kumimoji="0" lang="en-US" sz="1600" b="0" i="1"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Communications of the ACM</a:t>
            </a: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 </a:t>
            </a:r>
            <a:r>
              <a:rPr kumimoji="0" lang="en-US" sz="1600" b="0" i="1" u="none" strike="noStrike" kern="1200" cap="none" spc="0" normalizeH="0" baseline="0" noProof="0" dirty="0">
                <a:ln>
                  <a:noFill/>
                </a:ln>
                <a:solidFill>
                  <a:srgbClr val="FFFF00"/>
                </a:solidFill>
                <a:effectLst/>
                <a:uLnTx/>
                <a:uFillTx/>
                <a:latin typeface="Arial" panose="020B0604020202020204" pitchFamily="34" charset="0"/>
                <a:ea typeface="+mn-ea"/>
                <a:cs typeface="+mn-cs"/>
              </a:rPr>
              <a:t>62</a:t>
            </a: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(8), 36-43.</a:t>
            </a:r>
            <a:endParaRPr kumimoji="0" lang="en-US" sz="1600" b="0"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
        <p:nvSpPr>
          <p:cNvPr id="42" name="Rectangle 41"/>
          <p:cNvSpPr/>
          <p:nvPr/>
        </p:nvSpPr>
        <p:spPr>
          <a:xfrm>
            <a:off x="4798738" y="871679"/>
            <a:ext cx="4322017" cy="461665"/>
          </a:xfrm>
          <a:prstGeom prst="rect">
            <a:avLst/>
          </a:prstGeom>
          <a:solidFill>
            <a:srgbClr val="0033CC"/>
          </a:solidFill>
          <a:ln>
            <a:noFill/>
          </a:ln>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w="0"/>
                <a:solidFill>
                  <a:srgbClr val="FFFF00"/>
                </a:solidFill>
                <a:effectLst>
                  <a:outerShdw blurRad="38100" dist="19050" dir="2700000" algn="tl" rotWithShape="0">
                    <a:srgbClr val="333333">
                      <a:alpha val="40000"/>
                    </a:srgbClr>
                  </a:outerShdw>
                </a:effectLst>
                <a:uLnTx/>
                <a:uFillTx/>
                <a:latin typeface="Times New Roman" pitchFamily="18" charset="0"/>
                <a:ea typeface="+mn-ea"/>
                <a:cs typeface="+mn-cs"/>
              </a:rPr>
              <a:t>See also: </a:t>
            </a:r>
            <a:r>
              <a:rPr kumimoji="0" lang="en-US" sz="2400" b="1" i="0" u="none" strike="noStrike" kern="1200" cap="none" spc="0" normalizeH="0" baseline="0" noProof="0" dirty="0">
                <a:ln w="0"/>
                <a:solidFill>
                  <a:srgbClr val="0033CC"/>
                </a:solidFill>
                <a:effectLst>
                  <a:outerShdw blurRad="38100" dist="19050" dir="2700000" algn="tl" rotWithShape="0">
                    <a:srgbClr val="333333">
                      <a:alpha val="40000"/>
                    </a:srgbClr>
                  </a:outerShdw>
                </a:effectLst>
                <a:uLnTx/>
                <a:uFillTx/>
                <a:latin typeface="Times New Roman" pitchFamily="18" charset="0"/>
                <a:ea typeface="+mn-ea"/>
                <a:cs typeface="+mn-cs"/>
                <a:hlinkClick r:id="rId10"/>
              </a:rPr>
              <a:t>EU Knowledge Graph</a:t>
            </a:r>
            <a:endParaRPr kumimoji="0" lang="en-US" sz="2400" b="1" i="0" u="none" strike="noStrike" kern="1200" cap="none" spc="0" normalizeH="0" baseline="0" noProof="0" dirty="0">
              <a:ln w="0"/>
              <a:solidFill>
                <a:srgbClr val="0033CC"/>
              </a:solidFill>
              <a:effectLst>
                <a:outerShdw blurRad="38100" dist="19050" dir="2700000" algn="tl" rotWithShape="0">
                  <a:srgbClr val="333333">
                    <a:alpha val="40000"/>
                  </a:srgbClr>
                </a:outerShdw>
              </a:effectLst>
              <a:uLnTx/>
              <a:uFillTx/>
              <a:latin typeface="Times New Roman" pitchFamily="18" charset="0"/>
              <a:ea typeface="+mn-ea"/>
              <a:cs typeface="+mn-cs"/>
            </a:endParaRPr>
          </a:p>
        </p:txBody>
      </p:sp>
    </p:spTree>
    <p:extLst>
      <p:ext uri="{BB962C8B-B14F-4D97-AF65-F5344CB8AC3E}">
        <p14:creationId xmlns:p14="http://schemas.microsoft.com/office/powerpoint/2010/main" val="295764884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43569" y="5314"/>
            <a:ext cx="8569325" cy="13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eaLnBrk="0" hangingPunct="0">
              <a:spcBef>
                <a:spcPct val="20000"/>
              </a:spcBef>
              <a:buClr>
                <a:schemeClr val="bg2"/>
              </a:buClr>
              <a:buFont typeface="Monotype Sorts" charset="0"/>
              <a:buChar char="§"/>
              <a:defRPr kumimoji="1" sz="3200">
                <a:solidFill>
                  <a:schemeClr val="tx1"/>
                </a:solidFill>
                <a:latin typeface="Times New Roman" pitchFamily="18" charset="0"/>
              </a:defRPr>
            </a:lvl1pPr>
            <a:lvl2pPr marL="742950" indent="-285750" eaLnBrk="0" hangingPunct="0">
              <a:spcBef>
                <a:spcPct val="20000"/>
              </a:spcBef>
              <a:buClr>
                <a:schemeClr val="bg2"/>
              </a:buClr>
              <a:buSzPct val="50000"/>
              <a:buFont typeface="Monotype Sorts" charset="0"/>
              <a:buChar char="l"/>
              <a:defRPr kumimoji="1" sz="2800">
                <a:solidFill>
                  <a:schemeClr val="tx1"/>
                </a:solidFill>
                <a:latin typeface="Times New Roman" pitchFamily="18" charset="0"/>
              </a:defRPr>
            </a:lvl2pPr>
            <a:lvl3pPr marL="1143000" indent="-228600" eaLnBrk="0" hangingPunct="0">
              <a:spcBef>
                <a:spcPct val="20000"/>
              </a:spcBef>
              <a:buChar char="•"/>
              <a:defRPr kumimoji="1" sz="2400">
                <a:solidFill>
                  <a:schemeClr val="tx1"/>
                </a:solidFill>
                <a:latin typeface="Times New Roman" pitchFamily="18" charset="0"/>
              </a:defRPr>
            </a:lvl3pPr>
            <a:lvl4pPr marL="1600200" indent="-228600" eaLnBrk="0" hangingPunct="0">
              <a:spcBef>
                <a:spcPct val="20000"/>
              </a:spcBef>
              <a:buChar char="–"/>
              <a:defRPr kumimoji="1" sz="2000">
                <a:solidFill>
                  <a:schemeClr val="tx1"/>
                </a:solidFill>
                <a:latin typeface="Times New Roman" pitchFamily="18" charset="0"/>
              </a:defRPr>
            </a:lvl4pPr>
            <a:lvl5pPr marL="2057400" indent="-228600" eaLnBrk="0" hangingPunct="0">
              <a:spcBef>
                <a:spcPct val="20000"/>
              </a:spcBef>
              <a:buChar char="»"/>
              <a:defRPr kumimoji="1" sz="2000">
                <a:solidFill>
                  <a:schemeClr val="tx1"/>
                </a:solidFill>
                <a:latin typeface="Times New Roman"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3600" b="0" i="0" u="none" strike="noStrike" kern="1200" cap="none" spc="0" normalizeH="0" baseline="0" noProof="0" dirty="0">
                <a:ln>
                  <a:noFill/>
                </a:ln>
                <a:solidFill>
                  <a:srgbClr val="004C2B"/>
                </a:solidFill>
                <a:effectLst/>
                <a:uLnTx/>
                <a:uFillTx/>
                <a:latin typeface="Times New Roman" pitchFamily="18" charset="0"/>
                <a:ea typeface="+mn-ea"/>
                <a:cs typeface="+mn-cs"/>
              </a:rPr>
              <a:t>Beyond Semantic Web and Linked Data:</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4000" b="1" i="1" u="none" strike="noStrike" kern="1200" cap="none" spc="0" normalizeH="0" baseline="0" noProof="0" dirty="0">
                <a:ln>
                  <a:noFill/>
                </a:ln>
                <a:solidFill>
                  <a:srgbClr val="FF0000"/>
                </a:solidFill>
                <a:effectLst/>
                <a:uLnTx/>
                <a:uFillTx/>
                <a:latin typeface="Times New Roman" pitchFamily="18" charset="0"/>
                <a:ea typeface="+mn-ea"/>
                <a:cs typeface="+mn-cs"/>
              </a:rPr>
              <a:t>Wikidata</a:t>
            </a:r>
          </a:p>
        </p:txBody>
      </p:sp>
      <p:sp>
        <p:nvSpPr>
          <p:cNvPr id="2" name="Rectangle 1"/>
          <p:cNvSpPr/>
          <p:nvPr/>
        </p:nvSpPr>
        <p:spPr>
          <a:xfrm>
            <a:off x="3918652" y="661253"/>
            <a:ext cx="4741659" cy="646331"/>
          </a:xfrm>
          <a:prstGeom prst="rect">
            <a:avLst/>
          </a:prstGeom>
          <a:solidFill>
            <a:srgbClr val="0033C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Times New Roman" pitchFamily="18" charset="0"/>
                <a:ea typeface="+mn-ea"/>
                <a:cs typeface="+mn-cs"/>
                <a:hlinkClick r:id="rId2"/>
              </a:rPr>
              <a:t>WIKIDATA</a:t>
            </a:r>
            <a:r>
              <a:rPr kumimoji="0" lang="en-US" sz="1800" b="0" i="0" u="none" strike="noStrike" kern="1200" cap="none" spc="0" normalizeH="0" baseline="0" noProof="0" dirty="0">
                <a:ln>
                  <a:noFill/>
                </a:ln>
                <a:solidFill>
                  <a:srgbClr val="333333"/>
                </a:solidFill>
                <a:effectLst/>
                <a:uLnTx/>
                <a:uFillTx/>
                <a:latin typeface="Times New Roman" pitchFamily="18" charset="0"/>
                <a:ea typeface="+mn-ea"/>
                <a:cs typeface="+mn-cs"/>
              </a:rPr>
              <a:t> </a:t>
            </a:r>
            <a:r>
              <a:rPr kumimoji="0" lang="en-US" sz="1800" b="0" i="0" u="none" strike="noStrike" kern="1200" cap="none" spc="0" normalizeH="0" baseline="0" noProof="0" dirty="0">
                <a:ln>
                  <a:noFill/>
                </a:ln>
                <a:solidFill>
                  <a:srgbClr val="FFFF00"/>
                </a:solidFill>
                <a:effectLst/>
                <a:uLnTx/>
                <a:uFillTx/>
                <a:latin typeface="Times New Roman" pitchFamily="18" charset="0"/>
                <a:ea typeface="+mn-ea"/>
                <a:cs typeface="+mn-cs"/>
              </a:rPr>
              <a:t>is a crowdsourced knowledge graph, like Wikipedia is a crowdsourced encyclopedia</a:t>
            </a:r>
            <a:r>
              <a:rPr kumimoji="0" lang="en-US" sz="1800" b="0" i="0" u="none" strike="noStrike" kern="1200" cap="none" spc="0" normalizeH="0" baseline="0" noProof="0" dirty="0">
                <a:ln>
                  <a:noFill/>
                </a:ln>
                <a:solidFill>
                  <a:srgbClr val="333333"/>
                </a:solidFill>
                <a:effectLst/>
                <a:uLnTx/>
                <a:uFillTx/>
                <a:latin typeface="Times New Roman" pitchFamily="18" charset="0"/>
                <a:ea typeface="+mn-ea"/>
                <a:cs typeface="+mn-cs"/>
              </a:rPr>
              <a:t>.</a:t>
            </a:r>
          </a:p>
        </p:txBody>
      </p:sp>
      <p:grpSp>
        <p:nvGrpSpPr>
          <p:cNvPr id="24" name="Group 23"/>
          <p:cNvGrpSpPr/>
          <p:nvPr/>
        </p:nvGrpSpPr>
        <p:grpSpPr>
          <a:xfrm>
            <a:off x="391560" y="1372041"/>
            <a:ext cx="8273342" cy="5500236"/>
            <a:chOff x="391560" y="1372041"/>
            <a:chExt cx="8273342" cy="5500236"/>
          </a:xfrm>
        </p:grpSpPr>
        <p:grpSp>
          <p:nvGrpSpPr>
            <p:cNvPr id="17" name="Group 16"/>
            <p:cNvGrpSpPr/>
            <p:nvPr/>
          </p:nvGrpSpPr>
          <p:grpSpPr>
            <a:xfrm>
              <a:off x="391560" y="1372041"/>
              <a:ext cx="8273342" cy="5485959"/>
              <a:chOff x="391560" y="1372041"/>
              <a:chExt cx="8273342" cy="5485959"/>
            </a:xfrm>
          </p:grpSpPr>
          <p:sp>
            <p:nvSpPr>
              <p:cNvPr id="16" name="Rectangle 15"/>
              <p:cNvSpPr/>
              <p:nvPr/>
            </p:nvSpPr>
            <p:spPr bwMode="auto">
              <a:xfrm>
                <a:off x="391560" y="1372041"/>
                <a:ext cx="8273342" cy="5485959"/>
              </a:xfrm>
              <a:prstGeom prst="rect">
                <a:avLst/>
              </a:prstGeom>
              <a:solidFill>
                <a:srgbClr val="0033CC"/>
              </a:solidFill>
              <a:ln w="635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1" u="none" strike="noStrike" kern="1200" cap="none" spc="0" normalizeH="0" baseline="0" noProof="0">
                  <a:ln>
                    <a:noFill/>
                  </a:ln>
                  <a:solidFill>
                    <a:srgbClr val="333333"/>
                  </a:solidFill>
                  <a:effectLst/>
                  <a:uLnTx/>
                  <a:uFillTx/>
                  <a:latin typeface="Times New Roman" pitchFamily="18" charset="0"/>
                  <a:ea typeface="+mn-ea"/>
                  <a:cs typeface="+mn-cs"/>
                </a:endParaRPr>
              </a:p>
            </p:txBody>
          </p:sp>
          <p:grpSp>
            <p:nvGrpSpPr>
              <p:cNvPr id="15" name="Group 14"/>
              <p:cNvGrpSpPr/>
              <p:nvPr/>
            </p:nvGrpSpPr>
            <p:grpSpPr>
              <a:xfrm>
                <a:off x="391560" y="1372041"/>
                <a:ext cx="8273342" cy="5478667"/>
                <a:chOff x="539552" y="1379333"/>
                <a:chExt cx="7848872" cy="5158189"/>
              </a:xfrm>
            </p:grpSpPr>
            <p:pic>
              <p:nvPicPr>
                <p:cNvPr id="13" name="Picture 12"/>
                <p:cNvPicPr>
                  <a:picLocks noChangeAspect="1"/>
                </p:cNvPicPr>
                <p:nvPr/>
              </p:nvPicPr>
              <p:blipFill>
                <a:blip r:embed="rId3"/>
                <a:stretch>
                  <a:fillRect/>
                </a:stretch>
              </p:blipFill>
              <p:spPr>
                <a:xfrm>
                  <a:off x="539552" y="1379333"/>
                  <a:ext cx="7848872" cy="3762873"/>
                </a:xfrm>
                <a:prstGeom prst="rect">
                  <a:avLst/>
                </a:prstGeom>
              </p:spPr>
            </p:pic>
            <p:pic>
              <p:nvPicPr>
                <p:cNvPr id="14" name="Picture 13"/>
                <p:cNvPicPr>
                  <a:picLocks noChangeAspect="1"/>
                </p:cNvPicPr>
                <p:nvPr/>
              </p:nvPicPr>
              <p:blipFill>
                <a:blip r:embed="rId4"/>
                <a:stretch>
                  <a:fillRect/>
                </a:stretch>
              </p:blipFill>
              <p:spPr>
                <a:xfrm>
                  <a:off x="1763688" y="5144358"/>
                  <a:ext cx="6624736" cy="1393164"/>
                </a:xfrm>
                <a:prstGeom prst="rect">
                  <a:avLst/>
                </a:prstGeom>
              </p:spPr>
            </p:pic>
          </p:grpSp>
        </p:gr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927" y="5392028"/>
              <a:ext cx="1084096" cy="1480249"/>
            </a:xfrm>
            <a:prstGeom prst="rect">
              <a:avLst/>
            </a:prstGeom>
          </p:spPr>
        </p:pic>
      </p:grpSp>
      <p:sp>
        <p:nvSpPr>
          <p:cNvPr id="25" name="Rectangle 24"/>
          <p:cNvSpPr/>
          <p:nvPr/>
        </p:nvSpPr>
        <p:spPr>
          <a:xfrm>
            <a:off x="4827779" y="2543824"/>
            <a:ext cx="3760388" cy="461665"/>
          </a:xfrm>
          <a:prstGeom prst="rect">
            <a:avLst/>
          </a:prstGeom>
          <a:solidFill>
            <a:srgbClr val="0033CC"/>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inux Libertine"/>
                <a:ea typeface="+mn-ea"/>
                <a:cs typeface="+mn-cs"/>
                <a:hlinkClick r:id="rId6"/>
              </a:rPr>
              <a:t>Wikidata: SPARQL tutorial</a:t>
            </a:r>
            <a:endParaRPr kumimoji="0" lang="en-US" sz="2400" b="0" i="0" u="none" strike="noStrike" kern="1200" cap="none" spc="0" normalizeH="0" baseline="0" noProof="0" dirty="0">
              <a:ln>
                <a:noFill/>
              </a:ln>
              <a:solidFill>
                <a:srgbClr val="000000"/>
              </a:solidFill>
              <a:effectLst/>
              <a:uLnTx/>
              <a:uFillTx/>
              <a:latin typeface="Linux Libertine"/>
              <a:ea typeface="+mn-ea"/>
              <a:cs typeface="+mn-cs"/>
            </a:endParaRPr>
          </a:p>
        </p:txBody>
      </p:sp>
      <p:sp>
        <p:nvSpPr>
          <p:cNvPr id="29" name="Rectangle 28"/>
          <p:cNvSpPr/>
          <p:nvPr/>
        </p:nvSpPr>
        <p:spPr>
          <a:xfrm>
            <a:off x="4827779" y="1895651"/>
            <a:ext cx="3760388" cy="646331"/>
          </a:xfrm>
          <a:prstGeom prst="rect">
            <a:avLst/>
          </a:prstGeom>
          <a:solidFill>
            <a:srgbClr val="0033CC"/>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READ THI</a:t>
            </a:r>
            <a:r>
              <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S: Vrandečić, D., &amp; Krötzsch, M. (2014). </a:t>
            </a:r>
            <a:r>
              <a:rPr kumimoji="0" lang="en-US" sz="1200" b="1"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7"/>
              </a:rPr>
              <a:t>Wikidata: a Free Collaborative Knowledgebase</a:t>
            </a: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dirty="0">
                <a:ln>
                  <a:noFill/>
                </a:ln>
                <a:solidFill>
                  <a:srgbClr val="FFFF00"/>
                </a:solidFill>
                <a:effectLst/>
                <a:uLnTx/>
                <a:uFillTx/>
                <a:latin typeface="Arial" panose="020B0604020202020204" pitchFamily="34" charset="0"/>
                <a:ea typeface="+mn-ea"/>
                <a:cs typeface="+mn-cs"/>
              </a:rPr>
              <a:t>Communications of the ACM</a:t>
            </a:r>
            <a:r>
              <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 </a:t>
            </a:r>
            <a:r>
              <a:rPr kumimoji="0" lang="en-US" sz="1200" b="0" i="1" u="none" strike="noStrike" kern="1200" cap="none" spc="0" normalizeH="0" baseline="0" noProof="0" dirty="0">
                <a:ln>
                  <a:noFill/>
                </a:ln>
                <a:solidFill>
                  <a:srgbClr val="FFFF00"/>
                </a:solidFill>
                <a:effectLst/>
                <a:uLnTx/>
                <a:uFillTx/>
                <a:latin typeface="Arial" panose="020B0604020202020204" pitchFamily="34" charset="0"/>
                <a:ea typeface="+mn-ea"/>
                <a:cs typeface="+mn-cs"/>
              </a:rPr>
              <a:t>57</a:t>
            </a:r>
            <a:r>
              <a:rPr kumimoji="0" lang="en-US" sz="12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(10), 78-85.</a:t>
            </a:r>
            <a:endParaRPr kumimoji="0" lang="en-US" sz="1200" b="0" i="1" u="none" strike="noStrike" kern="1200" cap="none" spc="0" normalizeH="0" baseline="0" noProof="0" dirty="0">
              <a:ln>
                <a:noFill/>
              </a:ln>
              <a:solidFill>
                <a:srgbClr val="FFFF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2050244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42" name="Group 1"/>
          <p:cNvGrpSpPr>
            <a:grpSpLocks/>
          </p:cNvGrpSpPr>
          <p:nvPr/>
        </p:nvGrpSpPr>
        <p:grpSpPr bwMode="auto">
          <a:xfrm>
            <a:off x="35160" y="131765"/>
            <a:ext cx="9042168" cy="6637337"/>
            <a:chOff x="35158" y="131763"/>
            <a:chExt cx="9042167" cy="6637337"/>
          </a:xfrm>
        </p:grpSpPr>
        <p:grpSp>
          <p:nvGrpSpPr>
            <p:cNvPr id="266243" name="Group 15"/>
            <p:cNvGrpSpPr>
              <a:grpSpLocks/>
            </p:cNvGrpSpPr>
            <p:nvPr/>
          </p:nvGrpSpPr>
          <p:grpSpPr bwMode="auto">
            <a:xfrm>
              <a:off x="35158" y="131763"/>
              <a:ext cx="9042167" cy="6637337"/>
              <a:chOff x="-30831" y="113355"/>
              <a:chExt cx="9040976" cy="6636651"/>
            </a:xfrm>
          </p:grpSpPr>
          <p:sp>
            <p:nvSpPr>
              <p:cNvPr id="266245" name="Rectangle 14"/>
              <p:cNvSpPr>
                <a:spLocks noChangeArrowheads="1"/>
              </p:cNvSpPr>
              <p:nvPr/>
            </p:nvSpPr>
            <p:spPr bwMode="auto">
              <a:xfrm>
                <a:off x="47625" y="491722"/>
                <a:ext cx="36411" cy="237230"/>
              </a:xfrm>
              <a:prstGeom prst="rect">
                <a:avLst/>
              </a:prstGeom>
              <a:solidFill>
                <a:schemeClr val="bg1"/>
              </a:solidFill>
              <a:ln w="9525"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nvGrpSpPr>
              <p:cNvPr id="266246" name="Group 1"/>
              <p:cNvGrpSpPr>
                <a:grpSpLocks/>
              </p:cNvGrpSpPr>
              <p:nvPr/>
            </p:nvGrpSpPr>
            <p:grpSpPr bwMode="auto">
              <a:xfrm>
                <a:off x="-30831" y="113355"/>
                <a:ext cx="9040976" cy="6636651"/>
                <a:chOff x="-30831" y="0"/>
                <a:chExt cx="9040976" cy="6636651"/>
              </a:xfrm>
            </p:grpSpPr>
            <p:grpSp>
              <p:nvGrpSpPr>
                <p:cNvPr id="266247" name="Group 2"/>
                <p:cNvGrpSpPr>
                  <a:grpSpLocks/>
                </p:cNvGrpSpPr>
                <p:nvPr/>
              </p:nvGrpSpPr>
              <p:grpSpPr bwMode="auto">
                <a:xfrm>
                  <a:off x="299126" y="991201"/>
                  <a:ext cx="8665361" cy="2639417"/>
                  <a:chOff x="395536" y="2705298"/>
                  <a:chExt cx="8110414" cy="2363370"/>
                </a:xfrm>
              </p:grpSpPr>
              <p:pic>
                <p:nvPicPr>
                  <p:cNvPr id="2662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52936"/>
                    <a:ext cx="8110414" cy="22157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625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347" y="3027778"/>
                    <a:ext cx="734365" cy="610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5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93" y="2705298"/>
                    <a:ext cx="295275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66248" name="Group 3"/>
                <p:cNvGrpSpPr>
                  <a:grpSpLocks/>
                </p:cNvGrpSpPr>
                <p:nvPr/>
              </p:nvGrpSpPr>
              <p:grpSpPr bwMode="auto">
                <a:xfrm>
                  <a:off x="230351" y="3980665"/>
                  <a:ext cx="8734137" cy="1805814"/>
                  <a:chOff x="230351" y="3936402"/>
                  <a:chExt cx="8734137" cy="1805814"/>
                </a:xfrm>
              </p:grpSpPr>
              <p:pic>
                <p:nvPicPr>
                  <p:cNvPr id="26625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3936402"/>
                    <a:ext cx="8712968" cy="13395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625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351" y="4200898"/>
                    <a:ext cx="8734137" cy="154131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26624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351" y="5878103"/>
                  <a:ext cx="8734137" cy="7585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6250"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9769" y="59915"/>
                  <a:ext cx="5470376" cy="134748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30831" y="0"/>
                  <a:ext cx="3543837" cy="923235"/>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5400" b="1" cap="all" dirty="0">
                      <a:ln w="0"/>
                      <a:solidFill>
                        <a:srgbClr val="0000FF"/>
                      </a:solidFill>
                      <a:effectLst>
                        <a:reflection blurRad="12700" stA="50000" endPos="50000" dist="5000" dir="5400000" sy="-100000" rotWithShape="0"/>
                      </a:effectLst>
                    </a:rPr>
                    <a:t>WIKIDATA</a:t>
                  </a:r>
                </a:p>
              </p:txBody>
            </p:sp>
            <p:sp>
              <p:nvSpPr>
                <p:cNvPr id="266252" name="TextBox 7"/>
                <p:cNvSpPr txBox="1">
                  <a:spLocks noChangeArrowheads="1"/>
                </p:cNvSpPr>
                <p:nvPr/>
              </p:nvSpPr>
              <p:spPr bwMode="auto">
                <a:xfrm>
                  <a:off x="198621" y="3601355"/>
                  <a:ext cx="2808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a:hlinkClick r:id="rId9"/>
                    </a:rPr>
                    <a:t>http://www.wikidata.org/</a:t>
                  </a:r>
                  <a:r>
                    <a:rPr lang="en-US" altLang="en-US" sz="1600"/>
                    <a:t> </a:t>
                  </a:r>
                </a:p>
              </p:txBody>
            </p:sp>
            <p:sp>
              <p:nvSpPr>
                <p:cNvPr id="266253" name="TextBox 8"/>
                <p:cNvSpPr txBox="1">
                  <a:spLocks noChangeArrowheads="1"/>
                </p:cNvSpPr>
                <p:nvPr/>
              </p:nvSpPr>
              <p:spPr bwMode="auto">
                <a:xfrm>
                  <a:off x="6168752" y="2881511"/>
                  <a:ext cx="1008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200" b="1">
                      <a:solidFill>
                        <a:srgbClr val="0070C0"/>
                      </a:solidFill>
                    </a:rPr>
                    <a:t>31.07.2015</a:t>
                  </a:r>
                </a:p>
              </p:txBody>
            </p:sp>
          </p:grpSp>
        </p:grpSp>
        <p:pic>
          <p:nvPicPr>
            <p:cNvPr id="266244" name="Picture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47281" y="3290600"/>
              <a:ext cx="3888432" cy="7010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635000"/>
            <a:ext cx="7810500" cy="61658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txBox="1">
            <a:spLocks noChangeArrowheads="1"/>
          </p:cNvSpPr>
          <p:nvPr/>
        </p:nvSpPr>
        <p:spPr>
          <a:xfrm>
            <a:off x="960440" y="-53975"/>
            <a:ext cx="8181975" cy="530225"/>
          </a:xfrm>
          <a:prstGeom prst="rect">
            <a:avLst/>
          </a:prstGeom>
          <a:noFill/>
        </p:spPr>
        <p:txBody>
          <a:bodyPr lIns="92075" tIns="46038" rIns="92075" bIns="46038"/>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n-GB" altLang="en-US" sz="3200" b="1" kern="0" dirty="0"/>
              <a:t>Wikidata Example</a:t>
            </a:r>
          </a:p>
        </p:txBody>
      </p:sp>
      <p:sp>
        <p:nvSpPr>
          <p:cNvPr id="267268" name="Rectangle 1"/>
          <p:cNvSpPr>
            <a:spLocks noChangeArrowheads="1"/>
          </p:cNvSpPr>
          <p:nvPr/>
        </p:nvSpPr>
        <p:spPr bwMode="auto">
          <a:xfrm>
            <a:off x="2879725" y="635074"/>
            <a:ext cx="3759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3"/>
              </a:rPr>
              <a:t>https://tools.wmflabs.org/reasonator/?q=Q42</a:t>
            </a:r>
            <a:r>
              <a:rPr lang="en-US" altLang="en-US" sz="1400"/>
              <a:t> </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496" y="4890787"/>
            <a:ext cx="9073008" cy="1938992"/>
          </a:xfrm>
          <a:prstGeom prst="rect">
            <a:avLst/>
          </a:prstGeom>
          <a:solidFill>
            <a:srgbClr val="0033CC"/>
          </a:solid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DBpedia and Wikidata are two online projects focused on offering structured data from Wikipedia in order to ease its exploitation on the Linked Data Web. A fundamental differences between both projects is that Wikidata has an open centralized nature, whereas DBpedia is more popular in the Semantic Web and the Linked Open Data communities and depends on the different linguistic editions of Wikipedia. [</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hlinkClick r:id="rId2"/>
              </a:rPr>
              <a:t>source</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t>
            </a:r>
            <a:endPar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p:txBody>
      </p:sp>
      <p:sp>
        <p:nvSpPr>
          <p:cNvPr id="4" name="Rectangle 3"/>
          <p:cNvSpPr/>
          <p:nvPr/>
        </p:nvSpPr>
        <p:spPr>
          <a:xfrm>
            <a:off x="35496" y="1884582"/>
            <a:ext cx="9073008" cy="2923877"/>
          </a:xfrm>
          <a:prstGeom prst="rect">
            <a:avLst/>
          </a:prstGeom>
          <a:solidFill>
            <a:srgbClr val="0033CC"/>
          </a:solid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sng"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hlinkClick r:id="rId3"/>
              </a:rPr>
              <a:t>DBpedia</a:t>
            </a:r>
            <a:r>
              <a:rPr kumimoji="0" lang="en-US" sz="2000" b="0"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and</a:t>
            </a:r>
            <a:r>
              <a:rPr kumimoji="0" lang="en-US" sz="2000" b="0"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 </a:t>
            </a:r>
            <a:r>
              <a:rPr kumimoji="0" lang="en-US" sz="2000" b="0" i="0" u="sng"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hlinkClick r:id="rId4"/>
              </a:rPr>
              <a:t>Wikidata</a:t>
            </a:r>
            <a:r>
              <a:rPr kumimoji="0" lang="en-US" sz="2000" b="0" i="0" u="none" strike="noStrike" kern="1200" cap="none" spc="0" normalizeH="0" baseline="0" noProof="0" dirty="0">
                <a:ln>
                  <a:noFill/>
                </a:ln>
                <a:solidFill>
                  <a:srgbClr val="292929"/>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are two related and similar, but still very different, </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hlinkClick r:id="rId5"/>
              </a:rPr>
              <a:t>Linked Data</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projects, both built around Wikipedia.</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DBpedia’s focus is on </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generating </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hlinkClick r:id="rId6"/>
              </a:rPr>
              <a:t>Linked Open Data</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from</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hlinkClick r:id="rId7"/>
              </a:rPr>
              <a:t>Wikipedia</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documents.</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Wikidata’s focus is on </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creating Linked Open (meta)Data to supplement</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Wikipedia documents.</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Both projects provide access to their respective Linked Open Data via SPARQL Query Service endpoints. [</a:t>
            </a:r>
            <a:r>
              <a:rPr kumimoji="0" lang="en-US" sz="2000" b="0"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hlinkClick r:id="rId8"/>
              </a:rPr>
              <a:t>source</a:t>
            </a:r>
            <a:r>
              <a:rPr kumimoji="0" lang="en-US" sz="20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t>
            </a:r>
          </a:p>
        </p:txBody>
      </p:sp>
      <p:pic>
        <p:nvPicPr>
          <p:cNvPr id="5" name="Picture 4"/>
          <p:cNvPicPr>
            <a:picLocks noChangeAspect="1"/>
          </p:cNvPicPr>
          <p:nvPr/>
        </p:nvPicPr>
        <p:blipFill>
          <a:blip r:embed="rId9"/>
          <a:stretch>
            <a:fillRect/>
          </a:stretch>
        </p:blipFill>
        <p:spPr>
          <a:xfrm>
            <a:off x="5618892" y="169288"/>
            <a:ext cx="1944216" cy="1581011"/>
          </a:xfrm>
          <a:prstGeom prst="rect">
            <a:avLst/>
          </a:prstGeom>
          <a:ln w="38100">
            <a:solidFill>
              <a:srgbClr val="0033CC"/>
            </a:solidFill>
          </a:ln>
        </p:spPr>
      </p:pic>
      <p:pic>
        <p:nvPicPr>
          <p:cNvPr id="6" name="Picture 5"/>
          <p:cNvPicPr>
            <a:picLocks noChangeAspect="1"/>
          </p:cNvPicPr>
          <p:nvPr/>
        </p:nvPicPr>
        <p:blipFill>
          <a:blip r:embed="rId10"/>
          <a:stretch>
            <a:fillRect/>
          </a:stretch>
        </p:blipFill>
        <p:spPr>
          <a:xfrm>
            <a:off x="1410707" y="169289"/>
            <a:ext cx="2632894" cy="1560888"/>
          </a:xfrm>
          <a:prstGeom prst="rect">
            <a:avLst/>
          </a:prstGeom>
          <a:ln w="38100">
            <a:solidFill>
              <a:srgbClr val="0033CC"/>
            </a:solidFill>
          </a:ln>
        </p:spPr>
      </p:pic>
      <p:sp>
        <p:nvSpPr>
          <p:cNvPr id="7" name="Rectangle 6"/>
          <p:cNvSpPr/>
          <p:nvPr/>
        </p:nvSpPr>
        <p:spPr>
          <a:xfrm>
            <a:off x="4276355" y="620688"/>
            <a:ext cx="1107997" cy="923330"/>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0"/>
                <a:solidFill>
                  <a:srgbClr val="3366FF"/>
                </a:solidFill>
                <a:effectLst>
                  <a:outerShdw blurRad="38100" dist="19050" dir="2700000" algn="tl" rotWithShape="0">
                    <a:srgbClr val="333333">
                      <a:alpha val="40000"/>
                    </a:srgbClr>
                  </a:outerShdw>
                </a:effectLst>
                <a:uLnTx/>
                <a:uFillTx/>
                <a:latin typeface="Arial" panose="020B0604020202020204" pitchFamily="34" charset="0"/>
                <a:ea typeface="+mn-ea"/>
                <a:cs typeface="Arial" panose="020B0604020202020204" pitchFamily="34" charset="0"/>
              </a:rPr>
              <a:t>VS</a:t>
            </a:r>
          </a:p>
        </p:txBody>
      </p:sp>
    </p:spTree>
    <p:extLst>
      <p:ext uri="{BB962C8B-B14F-4D97-AF65-F5344CB8AC3E}">
        <p14:creationId xmlns:p14="http://schemas.microsoft.com/office/powerpoint/2010/main" val="801194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052815" y="1166482"/>
            <a:ext cx="3991719" cy="1754326"/>
          </a:xfrm>
          <a:prstGeom prst="rect">
            <a:avLst/>
          </a:prstGeom>
          <a:noFill/>
        </p:spPr>
        <p:txBody>
          <a:bodyPr>
            <a:spAutoFit/>
          </a:bodyPr>
          <a:lstStyle/>
          <a:p>
            <a:pPr algn="ctr">
              <a:defRPr/>
            </a:pPr>
            <a:r>
              <a:rPr lang="en-US" sz="3600" b="1" dirty="0">
                <a:ln w="10541" cmpd="sng">
                  <a:solidFill>
                    <a:schemeClr val="accent1">
                      <a:shade val="88000"/>
                      <a:satMod val="110000"/>
                    </a:schemeClr>
                  </a:solidFill>
                  <a:prstDash val="solid"/>
                </a:ln>
                <a:solidFill>
                  <a:srgbClr val="0000FF"/>
                </a:solidFill>
              </a:rPr>
              <a:t>… understanding the Semantic Web reasoning !</a:t>
            </a:r>
            <a:r>
              <a:rPr lang="ru-RU" sz="3600" b="1" dirty="0">
                <a:ln w="10541" cmpd="sng">
                  <a:solidFill>
                    <a:schemeClr val="accent1">
                      <a:shade val="88000"/>
                      <a:satMod val="110000"/>
                    </a:schemeClr>
                  </a:solidFill>
                  <a:prstDash val="solid"/>
                </a:ln>
                <a:solidFill>
                  <a:srgbClr val="0000FF"/>
                </a:solidFill>
              </a:rPr>
              <a:t> </a:t>
            </a:r>
            <a:endParaRPr lang="en-US" sz="3600" b="1" dirty="0">
              <a:ln w="10541" cmpd="sng">
                <a:solidFill>
                  <a:schemeClr val="accent1">
                    <a:shade val="88000"/>
                    <a:satMod val="110000"/>
                  </a:schemeClr>
                </a:solidFill>
                <a:prstDash val="solid"/>
              </a:ln>
              <a:solidFill>
                <a:srgbClr val="0000FF"/>
              </a:solidFill>
            </a:endParaRPr>
          </a:p>
        </p:txBody>
      </p:sp>
      <p:grpSp>
        <p:nvGrpSpPr>
          <p:cNvPr id="269315" name="Group 12"/>
          <p:cNvGrpSpPr>
            <a:grpSpLocks/>
          </p:cNvGrpSpPr>
          <p:nvPr/>
        </p:nvGrpSpPr>
        <p:grpSpPr bwMode="auto">
          <a:xfrm>
            <a:off x="47662" y="190500"/>
            <a:ext cx="5337175" cy="6369050"/>
            <a:chOff x="48402" y="191055"/>
            <a:chExt cx="5337018" cy="6368827"/>
          </a:xfrm>
        </p:grpSpPr>
        <p:grpSp>
          <p:nvGrpSpPr>
            <p:cNvPr id="269318" name="Group 3"/>
            <p:cNvGrpSpPr>
              <a:grpSpLocks/>
            </p:cNvGrpSpPr>
            <p:nvPr/>
          </p:nvGrpSpPr>
          <p:grpSpPr bwMode="auto">
            <a:xfrm>
              <a:off x="48402" y="270609"/>
              <a:ext cx="4896544" cy="6289273"/>
              <a:chOff x="611560" y="242616"/>
              <a:chExt cx="4896544" cy="6289273"/>
            </a:xfrm>
          </p:grpSpPr>
          <p:pic>
            <p:nvPicPr>
              <p:cNvPr id="26932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42616"/>
                <a:ext cx="4896544" cy="6289273"/>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660328" y="6062356"/>
                <a:ext cx="4802777" cy="461649"/>
              </a:xfrm>
              <a:prstGeom prst="rect">
                <a:avLst/>
              </a:prstGeom>
              <a:noFill/>
              <a:ln w="25400">
                <a:noFill/>
              </a:ln>
            </p:spPr>
            <p:txBody>
              <a:bodyPr wrap="none">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What can make me even better?..</a:t>
                </a:r>
              </a:p>
            </p:txBody>
          </p:sp>
        </p:grpSp>
        <p:grpSp>
          <p:nvGrpSpPr>
            <p:cNvPr id="269319" name="Group 7"/>
            <p:cNvGrpSpPr>
              <a:grpSpLocks/>
            </p:cNvGrpSpPr>
            <p:nvPr/>
          </p:nvGrpSpPr>
          <p:grpSpPr bwMode="auto">
            <a:xfrm>
              <a:off x="4017268" y="191055"/>
              <a:ext cx="1368152" cy="432048"/>
              <a:chOff x="2339752" y="260648"/>
              <a:chExt cx="2304256" cy="648072"/>
            </a:xfrm>
          </p:grpSpPr>
          <p:sp>
            <p:nvSpPr>
              <p:cNvPr id="9" name="Rounded Rectangle 8"/>
              <p:cNvSpPr/>
              <p:nvPr/>
            </p:nvSpPr>
            <p:spPr>
              <a:xfrm>
                <a:off x="2339360" y="260648"/>
                <a:ext cx="2304648" cy="64767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9321" name="Group 9"/>
              <p:cNvGrpSpPr>
                <a:grpSpLocks/>
              </p:cNvGrpSpPr>
              <p:nvPr/>
            </p:nvGrpSpPr>
            <p:grpSpPr bwMode="auto">
              <a:xfrm>
                <a:off x="2462260" y="351707"/>
                <a:ext cx="2076450" cy="478529"/>
                <a:chOff x="3286125" y="3050025"/>
                <a:chExt cx="2076450" cy="478529"/>
              </a:xfrm>
            </p:grpSpPr>
            <p:pic>
              <p:nvPicPr>
                <p:cNvPr id="269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25" y="3267075"/>
                  <a:ext cx="2076450" cy="261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93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3050025"/>
                  <a:ext cx="207645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pic>
        <p:nvPicPr>
          <p:cNvPr id="269316"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462" y="4765675"/>
            <a:ext cx="201612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4915357" y="3415010"/>
            <a:ext cx="4224426" cy="144655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Rules and Reasoning</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1487" y="911261"/>
            <a:ext cx="3889375" cy="1200329"/>
          </a:xfrm>
          <a:prstGeom prst="rect">
            <a:avLst/>
          </a:prstGeom>
          <a:solidFill>
            <a:schemeClr val="bg1">
              <a:lumMod val="85000"/>
            </a:schemeClr>
          </a:solidFill>
          <a:ln w="19050">
            <a:solidFill>
              <a:schemeClr val="tx1"/>
            </a:solidFill>
          </a:ln>
        </p:spPr>
        <p:txBody>
          <a:bodyPr>
            <a:spAutoFit/>
          </a:bodyPr>
          <a:lstStyle/>
          <a:p>
            <a:pPr>
              <a:defRPr/>
            </a:pPr>
            <a:r>
              <a:rPr lang="en-US" sz="1800" dirty="0"/>
              <a:t>Semantic Web / Ontologies / OWL are based on the </a:t>
            </a:r>
            <a:r>
              <a:rPr lang="en-US" sz="1800" b="1" dirty="0">
                <a:solidFill>
                  <a:srgbClr val="FF0000"/>
                </a:solidFill>
              </a:rPr>
              <a:t>Open World Assumption</a:t>
            </a:r>
            <a:r>
              <a:rPr lang="en-US" sz="1800" dirty="0"/>
              <a:t>: “</a:t>
            </a:r>
            <a:r>
              <a:rPr lang="en-US" sz="1800"/>
              <a:t>everything is allowed </a:t>
            </a:r>
            <a:r>
              <a:rPr lang="en-US" sz="1800" dirty="0"/>
              <a:t>if not explicitly prohibited”</a:t>
            </a:r>
          </a:p>
        </p:txBody>
      </p:sp>
      <p:sp>
        <p:nvSpPr>
          <p:cNvPr id="3" name="TextBox 2"/>
          <p:cNvSpPr txBox="1"/>
          <p:nvPr/>
        </p:nvSpPr>
        <p:spPr>
          <a:xfrm>
            <a:off x="5407025" y="896974"/>
            <a:ext cx="3600450" cy="1200329"/>
          </a:xfrm>
          <a:prstGeom prst="rect">
            <a:avLst/>
          </a:prstGeom>
          <a:solidFill>
            <a:schemeClr val="bg1">
              <a:lumMod val="85000"/>
            </a:schemeClr>
          </a:solidFill>
          <a:ln w="19050">
            <a:solidFill>
              <a:schemeClr val="tx1"/>
            </a:solidFill>
          </a:ln>
        </p:spPr>
        <p:txBody>
          <a:bodyPr>
            <a:spAutoFit/>
          </a:bodyPr>
          <a:lstStyle/>
          <a:p>
            <a:pPr>
              <a:defRPr/>
            </a:pPr>
            <a:r>
              <a:rPr lang="en-US" sz="1800" dirty="0"/>
              <a:t>Databases / SQL / Prologue are based on the </a:t>
            </a:r>
            <a:r>
              <a:rPr lang="en-US" sz="1800" b="1" dirty="0">
                <a:solidFill>
                  <a:srgbClr val="FF0000"/>
                </a:solidFill>
              </a:rPr>
              <a:t>Closed World Assumption</a:t>
            </a:r>
            <a:r>
              <a:rPr lang="en-US" sz="1800" dirty="0"/>
              <a:t>: “everything is prohibited if not explicitly allowed”</a:t>
            </a:r>
          </a:p>
        </p:txBody>
      </p:sp>
      <p:grpSp>
        <p:nvGrpSpPr>
          <p:cNvPr id="270340" name="Group 11"/>
          <p:cNvGrpSpPr>
            <a:grpSpLocks/>
          </p:cNvGrpSpPr>
          <p:nvPr/>
        </p:nvGrpSpPr>
        <p:grpSpPr bwMode="auto">
          <a:xfrm>
            <a:off x="206375" y="2738438"/>
            <a:ext cx="2360613" cy="2124719"/>
            <a:chOff x="266760" y="2951231"/>
            <a:chExt cx="2361024" cy="2125162"/>
          </a:xfrm>
        </p:grpSpPr>
        <p:sp>
          <p:nvSpPr>
            <p:cNvPr id="11" name="Rounded Rectangle 10"/>
            <p:cNvSpPr/>
            <p:nvPr/>
          </p:nvSpPr>
          <p:spPr bwMode="auto">
            <a:xfrm>
              <a:off x="266760" y="3887425"/>
              <a:ext cx="2361024" cy="1188968"/>
            </a:xfrm>
            <a:prstGeom prst="roundRect">
              <a:avLst>
                <a:gd name="adj" fmla="val 6071"/>
              </a:avLst>
            </a:prstGeom>
            <a:solidFill>
              <a:schemeClr val="bg2">
                <a:lumMod val="20000"/>
                <a:lumOff val="80000"/>
              </a:schemeClr>
            </a:solidFill>
            <a:ln w="25400" cap="flat" cmpd="sng" algn="ctr">
              <a:solidFill>
                <a:schemeClr val="tx1"/>
              </a:solidFill>
              <a:prstDash val="solid"/>
              <a:round/>
              <a:headEnd type="none" w="med" len="med"/>
              <a:tailEnd type="none" w="med" len="med"/>
            </a:ln>
            <a:effectLst/>
          </p:spPr>
          <p:txBody>
            <a:bodyPr lIns="18000" tIns="10800" rIns="18000" bIns="10800" anchor="ctr" anchorCtr="1">
              <a:spAutoFit/>
            </a:bodyPr>
            <a:lstStyle/>
            <a:p>
              <a:pPr>
                <a:defRPr/>
              </a:pPr>
              <a:endParaRPr lang="en-US"/>
            </a:p>
          </p:txBody>
        </p:sp>
        <p:sp>
          <p:nvSpPr>
            <p:cNvPr id="270357" name="Oval 3"/>
            <p:cNvSpPr>
              <a:spLocks noChangeArrowheads="1"/>
            </p:cNvSpPr>
            <p:nvPr/>
          </p:nvSpPr>
          <p:spPr bwMode="auto">
            <a:xfrm>
              <a:off x="395536" y="3406168"/>
              <a:ext cx="596720" cy="333695"/>
            </a:xfrm>
            <a:prstGeom prst="ellipse">
              <a:avLst/>
            </a:prstGeom>
            <a:solidFill>
              <a:srgbClr val="FFFF00"/>
            </a:solidFill>
            <a:ln w="9525"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John</a:t>
              </a:r>
            </a:p>
          </p:txBody>
        </p:sp>
        <p:sp>
          <p:nvSpPr>
            <p:cNvPr id="270358" name="Oval 4"/>
            <p:cNvSpPr>
              <a:spLocks noChangeArrowheads="1"/>
            </p:cNvSpPr>
            <p:nvPr/>
          </p:nvSpPr>
          <p:spPr bwMode="auto">
            <a:xfrm>
              <a:off x="1927900" y="3420643"/>
              <a:ext cx="610246" cy="333695"/>
            </a:xfrm>
            <a:prstGeom prst="ellipse">
              <a:avLst/>
            </a:prstGeom>
            <a:solidFill>
              <a:srgbClr val="FFFF00"/>
            </a:solidFill>
            <a:ln w="9525"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Mary</a:t>
              </a:r>
            </a:p>
          </p:txBody>
        </p:sp>
        <p:cxnSp>
          <p:nvCxnSpPr>
            <p:cNvPr id="270359" name="Straight Arrow Connector 6"/>
            <p:cNvCxnSpPr>
              <a:cxnSpLocks noChangeShapeType="1"/>
            </p:cNvCxnSpPr>
            <p:nvPr/>
          </p:nvCxnSpPr>
          <p:spPr bwMode="auto">
            <a:xfrm>
              <a:off x="992152" y="3596246"/>
              <a:ext cx="936104" cy="0"/>
            </a:xfrm>
            <a:prstGeom prst="straightConnector1">
              <a:avLst/>
            </a:prstGeom>
            <a:noFill/>
            <a:ln w="1270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270360" name="TextBox 7"/>
            <p:cNvSpPr txBox="1">
              <a:spLocks noChangeArrowheads="1"/>
            </p:cNvSpPr>
            <p:nvPr/>
          </p:nvSpPr>
          <p:spPr bwMode="auto">
            <a:xfrm>
              <a:off x="1163271" y="3317813"/>
              <a:ext cx="685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loves</a:t>
              </a:r>
            </a:p>
          </p:txBody>
        </p:sp>
        <p:sp>
          <p:nvSpPr>
            <p:cNvPr id="270361" name="TextBox 8"/>
            <p:cNvSpPr txBox="1">
              <a:spLocks noChangeArrowheads="1"/>
            </p:cNvSpPr>
            <p:nvPr/>
          </p:nvSpPr>
          <p:spPr bwMode="auto">
            <a:xfrm>
              <a:off x="414204" y="3867140"/>
              <a:ext cx="21238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00FF"/>
                  </a:solidFill>
                </a:rPr>
                <a:t>Q: John loves Mary?</a:t>
              </a:r>
            </a:p>
            <a:p>
              <a:pPr eaLnBrk="1" hangingPunct="1">
                <a:spcBef>
                  <a:spcPct val="0"/>
                </a:spcBef>
                <a:buFontTx/>
                <a:buNone/>
              </a:pPr>
              <a:r>
                <a:rPr lang="en-US" altLang="en-US" sz="1400">
                  <a:solidFill>
                    <a:srgbClr val="FF0000"/>
                  </a:solidFill>
                </a:rPr>
                <a:t>A: yes</a:t>
              </a:r>
            </a:p>
            <a:p>
              <a:pPr eaLnBrk="1" hangingPunct="1">
                <a:spcBef>
                  <a:spcPct val="0"/>
                </a:spcBef>
                <a:buFontTx/>
                <a:buNone/>
              </a:pPr>
              <a:endParaRPr lang="en-US" altLang="en-US" sz="1400"/>
            </a:p>
            <a:p>
              <a:pPr eaLnBrk="1" hangingPunct="1">
                <a:spcBef>
                  <a:spcPct val="0"/>
                </a:spcBef>
                <a:buFontTx/>
                <a:buNone/>
              </a:pPr>
              <a:r>
                <a:rPr lang="en-US" altLang="en-US" sz="1400">
                  <a:solidFill>
                    <a:srgbClr val="0000FF"/>
                  </a:solidFill>
                </a:rPr>
                <a:t>Q: Mary loves John?</a:t>
              </a:r>
            </a:p>
            <a:p>
              <a:pPr eaLnBrk="1" hangingPunct="1">
                <a:spcBef>
                  <a:spcPct val="0"/>
                </a:spcBef>
                <a:buFontTx/>
                <a:buNone/>
              </a:pPr>
              <a:r>
                <a:rPr lang="en-US" altLang="en-US" sz="1400">
                  <a:solidFill>
                    <a:srgbClr val="FF0000"/>
                  </a:solidFill>
                </a:rPr>
                <a:t>A: I do not know …</a:t>
              </a:r>
            </a:p>
          </p:txBody>
        </p:sp>
        <p:sp>
          <p:nvSpPr>
            <p:cNvPr id="270362" name="TextBox 9"/>
            <p:cNvSpPr txBox="1">
              <a:spLocks noChangeArrowheads="1"/>
            </p:cNvSpPr>
            <p:nvPr/>
          </p:nvSpPr>
          <p:spPr bwMode="auto">
            <a:xfrm>
              <a:off x="391344" y="2951231"/>
              <a:ext cx="1152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solidFill>
                    <a:srgbClr val="C00000"/>
                  </a:solidFill>
                </a:rPr>
                <a:t>Example:</a:t>
              </a:r>
            </a:p>
          </p:txBody>
        </p:sp>
      </p:grpSp>
      <p:grpSp>
        <p:nvGrpSpPr>
          <p:cNvPr id="270341" name="Group 12"/>
          <p:cNvGrpSpPr>
            <a:grpSpLocks/>
          </p:cNvGrpSpPr>
          <p:nvPr/>
        </p:nvGrpSpPr>
        <p:grpSpPr bwMode="auto">
          <a:xfrm>
            <a:off x="6508751" y="2722566"/>
            <a:ext cx="2360613" cy="2124719"/>
            <a:chOff x="266760" y="2951231"/>
            <a:chExt cx="2361024" cy="2125162"/>
          </a:xfrm>
        </p:grpSpPr>
        <p:sp>
          <p:nvSpPr>
            <p:cNvPr id="14" name="Rounded Rectangle 13"/>
            <p:cNvSpPr/>
            <p:nvPr/>
          </p:nvSpPr>
          <p:spPr bwMode="auto">
            <a:xfrm>
              <a:off x="266760" y="3887425"/>
              <a:ext cx="2361024" cy="1188968"/>
            </a:xfrm>
            <a:prstGeom prst="roundRect">
              <a:avLst>
                <a:gd name="adj" fmla="val 6071"/>
              </a:avLst>
            </a:prstGeom>
            <a:solidFill>
              <a:schemeClr val="bg2">
                <a:lumMod val="20000"/>
                <a:lumOff val="80000"/>
              </a:schemeClr>
            </a:solidFill>
            <a:ln w="25400" cap="flat" cmpd="sng" algn="ctr">
              <a:solidFill>
                <a:schemeClr val="tx1"/>
              </a:solidFill>
              <a:prstDash val="solid"/>
              <a:round/>
              <a:headEnd type="none" w="med" len="med"/>
              <a:tailEnd type="none" w="med" len="med"/>
            </a:ln>
            <a:effectLst/>
          </p:spPr>
          <p:txBody>
            <a:bodyPr lIns="18000" tIns="10800" rIns="18000" bIns="10800" anchor="ctr" anchorCtr="1">
              <a:spAutoFit/>
            </a:bodyPr>
            <a:lstStyle/>
            <a:p>
              <a:pPr>
                <a:defRPr/>
              </a:pPr>
              <a:endParaRPr lang="en-US"/>
            </a:p>
          </p:txBody>
        </p:sp>
        <p:sp>
          <p:nvSpPr>
            <p:cNvPr id="270350" name="Oval 14"/>
            <p:cNvSpPr>
              <a:spLocks noChangeArrowheads="1"/>
            </p:cNvSpPr>
            <p:nvPr/>
          </p:nvSpPr>
          <p:spPr bwMode="auto">
            <a:xfrm>
              <a:off x="395536" y="3406168"/>
              <a:ext cx="596720" cy="333695"/>
            </a:xfrm>
            <a:prstGeom prst="ellipse">
              <a:avLst/>
            </a:prstGeom>
            <a:solidFill>
              <a:srgbClr val="FFFF00"/>
            </a:solidFill>
            <a:ln w="9525"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John</a:t>
              </a:r>
            </a:p>
          </p:txBody>
        </p:sp>
        <p:sp>
          <p:nvSpPr>
            <p:cNvPr id="270351" name="Oval 15"/>
            <p:cNvSpPr>
              <a:spLocks noChangeArrowheads="1"/>
            </p:cNvSpPr>
            <p:nvPr/>
          </p:nvSpPr>
          <p:spPr bwMode="auto">
            <a:xfrm>
              <a:off x="1927900" y="3420643"/>
              <a:ext cx="610246" cy="333695"/>
            </a:xfrm>
            <a:prstGeom prst="ellipse">
              <a:avLst/>
            </a:prstGeom>
            <a:solidFill>
              <a:srgbClr val="FFFF00"/>
            </a:solidFill>
            <a:ln w="9525" algn="ctr">
              <a:solidFill>
                <a:schemeClr val="tx1"/>
              </a:solidFill>
              <a:round/>
              <a:headEnd/>
              <a:tailEnd/>
            </a:ln>
          </p:spPr>
          <p:txBody>
            <a:bodyPr wrap="none"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Mary</a:t>
              </a:r>
            </a:p>
          </p:txBody>
        </p:sp>
        <p:cxnSp>
          <p:nvCxnSpPr>
            <p:cNvPr id="270352" name="Straight Arrow Connector 16"/>
            <p:cNvCxnSpPr>
              <a:cxnSpLocks noChangeShapeType="1"/>
            </p:cNvCxnSpPr>
            <p:nvPr/>
          </p:nvCxnSpPr>
          <p:spPr bwMode="auto">
            <a:xfrm>
              <a:off x="992152" y="3596246"/>
              <a:ext cx="936104" cy="0"/>
            </a:xfrm>
            <a:prstGeom prst="straightConnector1">
              <a:avLst/>
            </a:prstGeom>
            <a:noFill/>
            <a:ln w="12700" algn="ctr">
              <a:solidFill>
                <a:schemeClr val="tx1"/>
              </a:solidFill>
              <a:round/>
              <a:headEnd/>
              <a:tailEnd type="stealth" w="med" len="lg"/>
            </a:ln>
            <a:extLst>
              <a:ext uri="{909E8E84-426E-40DD-AFC4-6F175D3DCCD1}">
                <a14:hiddenFill xmlns:a14="http://schemas.microsoft.com/office/drawing/2010/main">
                  <a:noFill/>
                </a14:hiddenFill>
              </a:ext>
            </a:extLst>
          </p:spPr>
        </p:cxnSp>
        <p:sp>
          <p:nvSpPr>
            <p:cNvPr id="270353" name="TextBox 17"/>
            <p:cNvSpPr txBox="1">
              <a:spLocks noChangeArrowheads="1"/>
            </p:cNvSpPr>
            <p:nvPr/>
          </p:nvSpPr>
          <p:spPr bwMode="auto">
            <a:xfrm>
              <a:off x="1163271" y="3317813"/>
              <a:ext cx="685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t>loves</a:t>
              </a:r>
            </a:p>
          </p:txBody>
        </p:sp>
        <p:sp>
          <p:nvSpPr>
            <p:cNvPr id="270354" name="TextBox 18"/>
            <p:cNvSpPr txBox="1">
              <a:spLocks noChangeArrowheads="1"/>
            </p:cNvSpPr>
            <p:nvPr/>
          </p:nvSpPr>
          <p:spPr bwMode="auto">
            <a:xfrm>
              <a:off x="414204" y="3867140"/>
              <a:ext cx="21238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solidFill>
                    <a:srgbClr val="0000FF"/>
                  </a:solidFill>
                </a:rPr>
                <a:t>Q: John loves Mary?</a:t>
              </a:r>
            </a:p>
            <a:p>
              <a:pPr eaLnBrk="1" hangingPunct="1">
                <a:spcBef>
                  <a:spcPct val="0"/>
                </a:spcBef>
                <a:buFontTx/>
                <a:buNone/>
              </a:pPr>
              <a:r>
                <a:rPr lang="en-US" altLang="en-US" sz="1400">
                  <a:solidFill>
                    <a:srgbClr val="FF0000"/>
                  </a:solidFill>
                </a:rPr>
                <a:t>A: yes</a:t>
              </a:r>
            </a:p>
            <a:p>
              <a:pPr eaLnBrk="1" hangingPunct="1">
                <a:spcBef>
                  <a:spcPct val="0"/>
                </a:spcBef>
                <a:buFontTx/>
                <a:buNone/>
              </a:pPr>
              <a:endParaRPr lang="en-US" altLang="en-US" sz="1400"/>
            </a:p>
            <a:p>
              <a:pPr eaLnBrk="1" hangingPunct="1">
                <a:spcBef>
                  <a:spcPct val="0"/>
                </a:spcBef>
                <a:buFontTx/>
                <a:buNone/>
              </a:pPr>
              <a:r>
                <a:rPr lang="en-US" altLang="en-US" sz="1400">
                  <a:solidFill>
                    <a:srgbClr val="0000FF"/>
                  </a:solidFill>
                </a:rPr>
                <a:t>Q: Mary loves John?</a:t>
              </a:r>
            </a:p>
            <a:p>
              <a:pPr eaLnBrk="1" hangingPunct="1">
                <a:spcBef>
                  <a:spcPct val="0"/>
                </a:spcBef>
                <a:buFontTx/>
                <a:buNone/>
              </a:pPr>
              <a:r>
                <a:rPr lang="en-US" altLang="en-US" sz="1400">
                  <a:solidFill>
                    <a:srgbClr val="FF0000"/>
                  </a:solidFill>
                </a:rPr>
                <a:t>A: no</a:t>
              </a:r>
            </a:p>
          </p:txBody>
        </p:sp>
        <p:sp>
          <p:nvSpPr>
            <p:cNvPr id="270355" name="TextBox 19"/>
            <p:cNvSpPr txBox="1">
              <a:spLocks noChangeArrowheads="1"/>
            </p:cNvSpPr>
            <p:nvPr/>
          </p:nvSpPr>
          <p:spPr bwMode="auto">
            <a:xfrm>
              <a:off x="391344" y="2951231"/>
              <a:ext cx="1152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a:solidFill>
                    <a:srgbClr val="C00000"/>
                  </a:solidFill>
                </a:rPr>
                <a:t>Example:</a:t>
              </a:r>
            </a:p>
          </p:txBody>
        </p:sp>
      </p:grpSp>
      <p:sp>
        <p:nvSpPr>
          <p:cNvPr id="270342" name="Up Arrow 24"/>
          <p:cNvSpPr>
            <a:spLocks noChangeArrowheads="1"/>
          </p:cNvSpPr>
          <p:nvPr/>
        </p:nvSpPr>
        <p:spPr bwMode="auto">
          <a:xfrm rot="10800000">
            <a:off x="7542250" y="2135262"/>
            <a:ext cx="263525" cy="579437"/>
          </a:xfrm>
          <a:prstGeom prst="upArrow">
            <a:avLst>
              <a:gd name="adj1" fmla="val 50000"/>
              <a:gd name="adj2" fmla="val 65200"/>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70343" name="Up Arrow 24"/>
          <p:cNvSpPr>
            <a:spLocks noChangeArrowheads="1"/>
          </p:cNvSpPr>
          <p:nvPr/>
        </p:nvSpPr>
        <p:spPr bwMode="auto">
          <a:xfrm rot="10800000">
            <a:off x="1266827" y="2141612"/>
            <a:ext cx="265113" cy="581025"/>
          </a:xfrm>
          <a:prstGeom prst="upArrow">
            <a:avLst>
              <a:gd name="adj1" fmla="val 50000"/>
              <a:gd name="adj2" fmla="val 64987"/>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3" name="TextBox 22"/>
          <p:cNvSpPr txBox="1"/>
          <p:nvPr/>
        </p:nvSpPr>
        <p:spPr>
          <a:xfrm>
            <a:off x="3492537" y="2927352"/>
            <a:ext cx="2879725" cy="2492990"/>
          </a:xfrm>
          <a:prstGeom prst="rect">
            <a:avLst/>
          </a:prstGeom>
          <a:solidFill>
            <a:schemeClr val="bg2">
              <a:lumMod val="20000"/>
              <a:lumOff val="80000"/>
            </a:schemeClr>
          </a:solidFill>
          <a:ln w="19050">
            <a:solidFill>
              <a:schemeClr val="tx1"/>
            </a:solidFill>
          </a:ln>
        </p:spPr>
        <p:txBody>
          <a:bodyPr>
            <a:spAutoFit/>
          </a:bodyPr>
          <a:lstStyle/>
          <a:p>
            <a:pPr>
              <a:defRPr/>
            </a:pPr>
            <a:r>
              <a:rPr lang="en-US" sz="1600" b="1" dirty="0">
                <a:solidFill>
                  <a:srgbClr val="FF0000"/>
                </a:solidFill>
              </a:rPr>
              <a:t>Non-Monotonic Logic </a:t>
            </a:r>
            <a:r>
              <a:rPr lang="en-US" dirty="0"/>
              <a:t>driven by the “negation as failure” rule is used for reasoning. For example “belief revision” can be applied as the process of changing beliefs to accommodate a new belief that might be inconsistent with the old ones. In the assumption that the new belief is correct, some of the old ones have to be retracted in order to maintain consistency.</a:t>
            </a:r>
          </a:p>
        </p:txBody>
      </p:sp>
      <p:sp>
        <p:nvSpPr>
          <p:cNvPr id="24" name="TextBox 23"/>
          <p:cNvSpPr txBox="1"/>
          <p:nvPr/>
        </p:nvSpPr>
        <p:spPr>
          <a:xfrm>
            <a:off x="201615" y="5578548"/>
            <a:ext cx="8653462" cy="1200329"/>
          </a:xfrm>
          <a:prstGeom prst="rect">
            <a:avLst/>
          </a:prstGeom>
          <a:solidFill>
            <a:schemeClr val="bg2">
              <a:lumMod val="20000"/>
              <a:lumOff val="80000"/>
            </a:schemeClr>
          </a:solidFill>
          <a:ln w="19050">
            <a:solidFill>
              <a:schemeClr val="tx1"/>
            </a:solidFill>
          </a:ln>
        </p:spPr>
        <p:txBody>
          <a:bodyPr>
            <a:spAutoFit/>
          </a:bodyPr>
          <a:lstStyle/>
          <a:p>
            <a:pPr>
              <a:defRPr/>
            </a:pPr>
            <a:r>
              <a:rPr lang="en-US" sz="1600" b="1" dirty="0">
                <a:solidFill>
                  <a:srgbClr val="FF0000"/>
                </a:solidFill>
              </a:rPr>
              <a:t>Monotonic Logic </a:t>
            </a:r>
            <a:r>
              <a:rPr lang="en-US" dirty="0"/>
              <a:t>assumes that adding a formula to a theory never produces a reduction of its set of consequences, i.e., learning a new piece of knowledge cannot reduce the set of what is known. Therefore monotonic logic cannot handle various reasoning tasks such as: reasoning by default (consequences may be derived only because of lack of evidence of the contrary); abductive reasoning (consequences are only deduced as most likely explanations); belief revision (when new knowledge may contradict old beliefs), etc.</a:t>
            </a:r>
          </a:p>
        </p:txBody>
      </p:sp>
      <p:sp>
        <p:nvSpPr>
          <p:cNvPr id="270346" name="Up Arrow 24"/>
          <p:cNvSpPr>
            <a:spLocks noChangeArrowheads="1"/>
          </p:cNvSpPr>
          <p:nvPr/>
        </p:nvSpPr>
        <p:spPr bwMode="auto">
          <a:xfrm rot="10800000">
            <a:off x="5724562" y="2157487"/>
            <a:ext cx="263525" cy="695325"/>
          </a:xfrm>
          <a:prstGeom prst="upArrow">
            <a:avLst>
              <a:gd name="adj1" fmla="val 50000"/>
              <a:gd name="adj2" fmla="val 65292"/>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70347" name="Up Arrow 25"/>
          <p:cNvSpPr>
            <a:spLocks noChangeArrowheads="1"/>
          </p:cNvSpPr>
          <p:nvPr/>
        </p:nvSpPr>
        <p:spPr bwMode="auto">
          <a:xfrm rot="10800000">
            <a:off x="2700348" y="2135189"/>
            <a:ext cx="263525" cy="3381375"/>
          </a:xfrm>
          <a:prstGeom prst="upArrow">
            <a:avLst>
              <a:gd name="adj1" fmla="val 50000"/>
              <a:gd name="adj2" fmla="val 65285"/>
            </a:avLst>
          </a:prstGeom>
          <a:solidFill>
            <a:srgbClr val="3366FF"/>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400" i="1">
              <a:latin typeface="Times New Roman" pitchFamily="18" charset="0"/>
            </a:endParaRPr>
          </a:p>
        </p:txBody>
      </p:sp>
      <p:sp>
        <p:nvSpPr>
          <p:cNvPr id="27" name="Title 1"/>
          <p:cNvSpPr txBox="1">
            <a:spLocks/>
          </p:cNvSpPr>
          <p:nvPr/>
        </p:nvSpPr>
        <p:spPr>
          <a:xfrm>
            <a:off x="1066800" y="-7938"/>
            <a:ext cx="7023100" cy="50482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defRPr/>
            </a:pPr>
            <a:r>
              <a:rPr lang="en-US" sz="3200" b="1" kern="0" dirty="0"/>
              <a:t>Restrictions of Monotonic Logic</a:t>
            </a:r>
            <a:endParaRPr lang="en-US" sz="3600" b="1" kern="0"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225682"/>
            <a:ext cx="1638300"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13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062" y="2225682"/>
            <a:ext cx="1177925"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136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8152" y="2225675"/>
            <a:ext cx="912813" cy="250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136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8237" y="2225675"/>
            <a:ext cx="1039813" cy="250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136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7788" y="2246313"/>
            <a:ext cx="1111250" cy="250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1367" name="Picture 9"/>
          <p:cNvPicPr>
            <a:picLocks noChangeAspect="1" noChangeArrowheads="1"/>
          </p:cNvPicPr>
          <p:nvPr/>
        </p:nvPicPr>
        <p:blipFill>
          <a:blip r:embed="rId7">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73038" y="4775200"/>
            <a:ext cx="8970962" cy="2065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ight Arrow 12"/>
          <p:cNvSpPr/>
          <p:nvPr/>
        </p:nvSpPr>
        <p:spPr>
          <a:xfrm>
            <a:off x="2051051" y="3355975"/>
            <a:ext cx="360363" cy="288925"/>
          </a:xfrm>
          <a:prstGeom prst="rightArrow">
            <a:avLst>
              <a:gd name="adj1" fmla="val 50000"/>
              <a:gd name="adj2" fmla="val 736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4" name="Right Arrow 13"/>
          <p:cNvSpPr/>
          <p:nvPr/>
        </p:nvSpPr>
        <p:spPr>
          <a:xfrm>
            <a:off x="3779839" y="3332170"/>
            <a:ext cx="360362" cy="287337"/>
          </a:xfrm>
          <a:prstGeom prst="rightArrow">
            <a:avLst>
              <a:gd name="adj1" fmla="val 50000"/>
              <a:gd name="adj2" fmla="val 736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5" name="Right Arrow 14"/>
          <p:cNvSpPr/>
          <p:nvPr/>
        </p:nvSpPr>
        <p:spPr>
          <a:xfrm>
            <a:off x="5364163" y="3332170"/>
            <a:ext cx="360362" cy="287337"/>
          </a:xfrm>
          <a:prstGeom prst="rightArrow">
            <a:avLst>
              <a:gd name="adj1" fmla="val 50000"/>
              <a:gd name="adj2" fmla="val 736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ight Arrow 15"/>
          <p:cNvSpPr/>
          <p:nvPr/>
        </p:nvSpPr>
        <p:spPr>
          <a:xfrm>
            <a:off x="7164388" y="3340100"/>
            <a:ext cx="360362" cy="287338"/>
          </a:xfrm>
          <a:prstGeom prst="rightArrow">
            <a:avLst>
              <a:gd name="adj1" fmla="val 50000"/>
              <a:gd name="adj2" fmla="val 736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5" name="Rectangle 4"/>
          <p:cNvSpPr/>
          <p:nvPr/>
        </p:nvSpPr>
        <p:spPr>
          <a:xfrm>
            <a:off x="102010" y="116635"/>
            <a:ext cx="9042027" cy="76944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44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CWA – “Change-Driven Inference”</a:t>
            </a:r>
          </a:p>
        </p:txBody>
      </p:sp>
      <p:sp>
        <p:nvSpPr>
          <p:cNvPr id="17" name="Rectangle 16"/>
          <p:cNvSpPr/>
          <p:nvPr/>
        </p:nvSpPr>
        <p:spPr>
          <a:xfrm>
            <a:off x="2864941" y="848687"/>
            <a:ext cx="3516092" cy="40011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20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Non-monotonic reasoning</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2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3533812" y="3141663"/>
            <a:ext cx="1584325" cy="25193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9" name="Rectangle 8"/>
          <p:cNvSpPr/>
          <p:nvPr/>
        </p:nvSpPr>
        <p:spPr>
          <a:xfrm>
            <a:off x="5135565" y="1700213"/>
            <a:ext cx="2862262" cy="252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0" name="Rectangle 9"/>
          <p:cNvSpPr/>
          <p:nvPr/>
        </p:nvSpPr>
        <p:spPr>
          <a:xfrm>
            <a:off x="349251" y="1049341"/>
            <a:ext cx="4786313" cy="20923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p:nvSpPr>
        <p:spPr>
          <a:xfrm>
            <a:off x="5135563" y="1049412"/>
            <a:ext cx="3617912" cy="65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3" name="Rectangle 12"/>
          <p:cNvSpPr/>
          <p:nvPr/>
        </p:nvSpPr>
        <p:spPr>
          <a:xfrm>
            <a:off x="350875" y="3125862"/>
            <a:ext cx="3178175" cy="34639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5" name="Rectangle 14"/>
          <p:cNvSpPr/>
          <p:nvPr/>
        </p:nvSpPr>
        <p:spPr>
          <a:xfrm>
            <a:off x="5135563" y="4221163"/>
            <a:ext cx="3021012" cy="11096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p:nvSpPr>
        <p:spPr>
          <a:xfrm>
            <a:off x="5118101" y="5330825"/>
            <a:ext cx="1800225" cy="1263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6" name="Rectangle 5"/>
          <p:cNvSpPr/>
          <p:nvPr/>
        </p:nvSpPr>
        <p:spPr>
          <a:xfrm>
            <a:off x="4020558" y="2967335"/>
            <a:ext cx="755336" cy="1569660"/>
          </a:xfrm>
          <a:prstGeom prst="rect">
            <a:avLst/>
          </a:prstGeom>
          <a:noFill/>
        </p:spPr>
        <p:txBody>
          <a:bodyPr wrap="none">
            <a:spAutoFit/>
          </a:bodyPr>
          <a:lstStyle/>
          <a:p>
            <a:pPr algn="ctr" fontAlgn="auto">
              <a:spcBef>
                <a:spcPts val="0"/>
              </a:spcBef>
              <a:spcAft>
                <a:spcPts val="0"/>
              </a:spcAft>
              <a:defRPr/>
            </a:pPr>
            <a:r>
              <a:rPr lang="en-US" sz="9600" b="1"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Calibri"/>
              </a:rPr>
              <a:t>?</a:t>
            </a:r>
          </a:p>
        </p:txBody>
      </p:sp>
      <p:sp>
        <p:nvSpPr>
          <p:cNvPr id="19" name="Rectangle 18"/>
          <p:cNvSpPr/>
          <p:nvPr/>
        </p:nvSpPr>
        <p:spPr>
          <a:xfrm>
            <a:off x="2934292" y="652403"/>
            <a:ext cx="2927789" cy="40011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20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monotonic reasoning</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34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9" name="Rectangle 8"/>
          <p:cNvSpPr/>
          <p:nvPr/>
        </p:nvSpPr>
        <p:spPr>
          <a:xfrm>
            <a:off x="5135565" y="1700213"/>
            <a:ext cx="2862262" cy="252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0" name="Rectangle 9"/>
          <p:cNvSpPr/>
          <p:nvPr/>
        </p:nvSpPr>
        <p:spPr>
          <a:xfrm>
            <a:off x="349251" y="1049341"/>
            <a:ext cx="4786313" cy="20923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p:nvSpPr>
        <p:spPr>
          <a:xfrm>
            <a:off x="5135563" y="1049412"/>
            <a:ext cx="3617912" cy="65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3" name="Rectangle 12"/>
          <p:cNvSpPr/>
          <p:nvPr/>
        </p:nvSpPr>
        <p:spPr>
          <a:xfrm>
            <a:off x="350875" y="3125862"/>
            <a:ext cx="3178175" cy="34639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5" name="Rectangle 14"/>
          <p:cNvSpPr/>
          <p:nvPr/>
        </p:nvSpPr>
        <p:spPr>
          <a:xfrm>
            <a:off x="5135563" y="4221163"/>
            <a:ext cx="3021012" cy="11096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p:nvSpPr>
        <p:spPr>
          <a:xfrm>
            <a:off x="5118101" y="5330825"/>
            <a:ext cx="1800225" cy="1263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44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9" name="Rectangle 8"/>
          <p:cNvSpPr/>
          <p:nvPr/>
        </p:nvSpPr>
        <p:spPr>
          <a:xfrm>
            <a:off x="5135565" y="1700213"/>
            <a:ext cx="2862262" cy="252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p:nvSpPr>
        <p:spPr>
          <a:xfrm>
            <a:off x="5135563" y="1049412"/>
            <a:ext cx="3617912" cy="65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3" name="Rectangle 12"/>
          <p:cNvSpPr/>
          <p:nvPr/>
        </p:nvSpPr>
        <p:spPr>
          <a:xfrm>
            <a:off x="350875" y="3125862"/>
            <a:ext cx="3178175" cy="34639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5" name="Rectangle 14"/>
          <p:cNvSpPr/>
          <p:nvPr/>
        </p:nvSpPr>
        <p:spPr>
          <a:xfrm>
            <a:off x="5135563" y="4221163"/>
            <a:ext cx="3021012" cy="11096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p:nvSpPr>
        <p:spPr>
          <a:xfrm>
            <a:off x="5118101" y="5330825"/>
            <a:ext cx="1800225" cy="1263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5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9" name="Rectangle 8"/>
          <p:cNvSpPr/>
          <p:nvPr/>
        </p:nvSpPr>
        <p:spPr>
          <a:xfrm>
            <a:off x="5135565" y="1700213"/>
            <a:ext cx="2862262" cy="252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p:nvSpPr>
        <p:spPr>
          <a:xfrm>
            <a:off x="5135563" y="1049412"/>
            <a:ext cx="3617912" cy="65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5" name="Rectangle 14"/>
          <p:cNvSpPr/>
          <p:nvPr/>
        </p:nvSpPr>
        <p:spPr>
          <a:xfrm>
            <a:off x="5135563" y="4221163"/>
            <a:ext cx="3021012" cy="110966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6" name="Rectangle 15"/>
          <p:cNvSpPr/>
          <p:nvPr/>
        </p:nvSpPr>
        <p:spPr>
          <a:xfrm>
            <a:off x="5118101" y="5330825"/>
            <a:ext cx="1800225" cy="1263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6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9" name="Rectangle 8"/>
          <p:cNvSpPr/>
          <p:nvPr/>
        </p:nvSpPr>
        <p:spPr>
          <a:xfrm>
            <a:off x="5135565" y="1700213"/>
            <a:ext cx="2862262" cy="25209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1" name="Rectangle 10"/>
          <p:cNvSpPr/>
          <p:nvPr/>
        </p:nvSpPr>
        <p:spPr>
          <a:xfrm>
            <a:off x="5135563" y="1049412"/>
            <a:ext cx="3617912" cy="6508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75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12" name="Rectangle 11"/>
          <p:cNvSpPr/>
          <p:nvPr/>
        </p:nvSpPr>
        <p:spPr>
          <a:xfrm>
            <a:off x="7961313" y="1700213"/>
            <a:ext cx="792162" cy="36306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8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17" name="Rectangle 16"/>
          <p:cNvSpPr/>
          <p:nvPr/>
        </p:nvSpPr>
        <p:spPr>
          <a:xfrm>
            <a:off x="3521112" y="5594350"/>
            <a:ext cx="1597025" cy="10096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79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
        <p:nvSpPr>
          <p:cNvPr id="18" name="Rectangle 17"/>
          <p:cNvSpPr/>
          <p:nvPr/>
        </p:nvSpPr>
        <p:spPr>
          <a:xfrm>
            <a:off x="6945313" y="5321374"/>
            <a:ext cx="1808162" cy="126841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4883" y="116637"/>
            <a:ext cx="8016233" cy="646331"/>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36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alibri"/>
              </a:rPr>
              <a:t>OWA – “Discovery-Driven Inference”</a:t>
            </a:r>
          </a:p>
        </p:txBody>
      </p:sp>
      <p:pic>
        <p:nvPicPr>
          <p:cNvPr id="280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4" y="1052514"/>
            <a:ext cx="8388350" cy="555148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505670" y="5595211"/>
            <a:ext cx="1492653" cy="46166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R. Federer</a:t>
            </a:r>
          </a:p>
        </p:txBody>
      </p:sp>
      <p:sp>
        <p:nvSpPr>
          <p:cNvPr id="7" name="Rectangle 6"/>
          <p:cNvSpPr/>
          <p:nvPr/>
        </p:nvSpPr>
        <p:spPr>
          <a:xfrm>
            <a:off x="6708150" y="5331510"/>
            <a:ext cx="1938514" cy="1200329"/>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21.11.2013</a:t>
            </a:r>
          </a:p>
          <a:p>
            <a:pPr algn="ctr" fontAlgn="auto">
              <a:spcBef>
                <a:spcPts val="0"/>
              </a:spcBef>
              <a:spcAft>
                <a:spcPts val="0"/>
              </a:spcAft>
              <a:defRPr/>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Training at Madeira</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4" y="1276789"/>
            <a:ext cx="8784976" cy="341632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Monotonic Reasoning on top of ontologies</a:t>
            </a:r>
          </a:p>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a:t>
            </a:r>
          </a:p>
          <a:p>
            <a:pPr algn="ctr">
              <a:defRPr/>
            </a:pP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Semantic Web Rule Language </a:t>
            </a:r>
            <a:r>
              <a:rPr lang="en-US" sz="4400" b="1" u="sng" dirty="0">
                <a:ln w="11430"/>
                <a:solidFill>
                  <a:srgbClr val="FF0000"/>
                </a:solidFill>
                <a:effectLst>
                  <a:outerShdw blurRad="50800" dist="39000" dir="5460000" algn="tl">
                    <a:srgbClr val="000000">
                      <a:alpha val="38000"/>
                    </a:srgbClr>
                  </a:outerShdw>
                </a:effectLst>
              </a:rPr>
              <a:t>(SWRL)</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defRPr/>
            </a:pP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defRPr/>
            </a:pP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OWL-DL “friend”</a:t>
            </a:r>
          </a:p>
        </p:txBody>
      </p:sp>
      <p:grpSp>
        <p:nvGrpSpPr>
          <p:cNvPr id="303107" name="Group 3"/>
          <p:cNvGrpSpPr>
            <a:grpSpLocks/>
          </p:cNvGrpSpPr>
          <p:nvPr/>
        </p:nvGrpSpPr>
        <p:grpSpPr bwMode="auto">
          <a:xfrm>
            <a:off x="664696" y="4857752"/>
            <a:ext cx="7904459" cy="1933574"/>
            <a:chOff x="665332" y="4857464"/>
            <a:chExt cx="7904519" cy="1933575"/>
          </a:xfrm>
        </p:grpSpPr>
        <p:pic>
          <p:nvPicPr>
            <p:cNvPr id="303110"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8776" y="4857464"/>
              <a:ext cx="4791075"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31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332" y="4921736"/>
              <a:ext cx="3024336" cy="1774553"/>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03108" name="Rectangle 4"/>
          <p:cNvSpPr>
            <a:spLocks noChangeArrowheads="1"/>
          </p:cNvSpPr>
          <p:nvPr/>
        </p:nvSpPr>
        <p:spPr bwMode="auto">
          <a:xfrm>
            <a:off x="2898812" y="3860806"/>
            <a:ext cx="3242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a:hlinkClick r:id="rId4"/>
              </a:rPr>
              <a:t>http://www.w3.org/Submission/SWRL/</a:t>
            </a:r>
            <a:r>
              <a:rPr lang="en-US" altLang="en-US" sz="1400"/>
              <a:t> </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1050925" y="-76200"/>
            <a:ext cx="7772400" cy="792163"/>
          </a:xfrm>
        </p:spPr>
        <p:txBody>
          <a:bodyPr/>
          <a:lstStyle/>
          <a:p>
            <a:pPr eaLnBrk="1" hangingPunct="1"/>
            <a:r>
              <a:rPr lang="en-US" altLang="en-US"/>
              <a:t>Semantic Rules in SWRL</a:t>
            </a:r>
          </a:p>
        </p:txBody>
      </p:sp>
      <p:pic>
        <p:nvPicPr>
          <p:cNvPr id="304131" name="Picture 3" descr="SWRLTa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2" y="765175"/>
            <a:ext cx="8955088" cy="597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Title 1"/>
          <p:cNvSpPr>
            <a:spLocks noGrp="1"/>
          </p:cNvSpPr>
          <p:nvPr>
            <p:ph type="title"/>
          </p:nvPr>
        </p:nvSpPr>
        <p:spPr>
          <a:xfrm>
            <a:off x="468313" y="188913"/>
            <a:ext cx="8229600" cy="1143000"/>
          </a:xfrm>
        </p:spPr>
        <p:txBody>
          <a:bodyPr/>
          <a:lstStyle/>
          <a:p>
            <a:r>
              <a:rPr lang="en-US" altLang="en-US"/>
              <a:t>SWRL Rule structure</a:t>
            </a:r>
          </a:p>
        </p:txBody>
      </p:sp>
      <p:sp>
        <p:nvSpPr>
          <p:cNvPr id="3" name="Rectangle 2"/>
          <p:cNvSpPr/>
          <p:nvPr/>
        </p:nvSpPr>
        <p:spPr>
          <a:xfrm>
            <a:off x="100014" y="1125538"/>
            <a:ext cx="9004300" cy="3724096"/>
          </a:xfrm>
          <a:prstGeom prst="rect">
            <a:avLst/>
          </a:prstGeom>
          <a:solidFill>
            <a:schemeClr val="bg1">
              <a:lumMod val="85000"/>
            </a:schemeClr>
          </a:solidFill>
          <a:ln w="19050">
            <a:solidFill>
              <a:schemeClr val="tx1"/>
            </a:solidFill>
          </a:ln>
        </p:spPr>
        <p:txBody>
          <a:bodyPr>
            <a:spAutoFit/>
          </a:bodyPr>
          <a:lstStyle/>
          <a:p>
            <a:pPr>
              <a:defRPr/>
            </a:pPr>
            <a:r>
              <a:rPr lang="en-US" sz="2000" dirty="0"/>
              <a:t>Contains an </a:t>
            </a:r>
            <a:r>
              <a:rPr lang="en-US" sz="2000" b="1" i="1" dirty="0"/>
              <a:t>antecedent</a:t>
            </a:r>
            <a:r>
              <a:rPr lang="en-US" sz="2000" dirty="0"/>
              <a:t> part (</a:t>
            </a:r>
            <a:r>
              <a:rPr lang="en-US" sz="2000" i="1" dirty="0"/>
              <a:t>body)</a:t>
            </a:r>
            <a:r>
              <a:rPr lang="en-US" sz="2000" dirty="0"/>
              <a:t>, and a </a:t>
            </a:r>
            <a:r>
              <a:rPr lang="en-US" sz="2000" b="1" i="1" dirty="0"/>
              <a:t>consequent</a:t>
            </a:r>
            <a:r>
              <a:rPr lang="en-US" sz="2000" dirty="0"/>
              <a:t> (</a:t>
            </a:r>
            <a:r>
              <a:rPr lang="en-US" sz="2000" i="1" dirty="0"/>
              <a:t>head)</a:t>
            </a:r>
            <a:r>
              <a:rPr lang="en-US" sz="2000" dirty="0"/>
              <a:t>.</a:t>
            </a:r>
          </a:p>
          <a:p>
            <a:pPr>
              <a:defRPr/>
            </a:pPr>
            <a:r>
              <a:rPr lang="en-US" sz="2000" dirty="0"/>
              <a:t>The body and head consist of positive conjunctions of </a:t>
            </a:r>
            <a:r>
              <a:rPr lang="en-US" sz="2000" i="1" dirty="0"/>
              <a:t>atoms</a:t>
            </a:r>
            <a:r>
              <a:rPr lang="en-US" sz="2000" dirty="0"/>
              <a:t>:</a:t>
            </a:r>
          </a:p>
          <a:p>
            <a:pPr algn="ctr">
              <a:defRPr/>
            </a:pPr>
            <a:r>
              <a:rPr lang="en-US" sz="2000" b="1" i="1" dirty="0"/>
              <a:t>Atom </a:t>
            </a:r>
            <a:r>
              <a:rPr lang="en-US" altLang="en-US" sz="2000" b="1" dirty="0">
                <a:sym typeface="Symbol" pitchFamily="18" charset="2"/>
              </a:rPr>
              <a:t></a:t>
            </a:r>
            <a:r>
              <a:rPr lang="en-US" sz="2000" b="1" i="1" dirty="0"/>
              <a:t> Atom …    </a:t>
            </a:r>
            <a:r>
              <a:rPr lang="en-US" sz="2800" b="1" i="1" dirty="0"/>
              <a:t>→</a:t>
            </a:r>
            <a:r>
              <a:rPr lang="en-US" sz="2000" b="1" i="1" dirty="0"/>
              <a:t>    Atom </a:t>
            </a:r>
            <a:r>
              <a:rPr lang="en-US" altLang="en-US" sz="2000" b="1" dirty="0">
                <a:sym typeface="Symbol" pitchFamily="18" charset="2"/>
              </a:rPr>
              <a:t></a:t>
            </a:r>
            <a:r>
              <a:rPr lang="en-US" sz="2000" b="1" i="1" dirty="0"/>
              <a:t> Atom …</a:t>
            </a:r>
          </a:p>
          <a:p>
            <a:pPr algn="ctr">
              <a:defRPr/>
            </a:pPr>
            <a:r>
              <a:rPr lang="en-US" sz="2000" b="1" dirty="0"/>
              <a:t>(</a:t>
            </a:r>
            <a:r>
              <a:rPr lang="en-US" sz="2000" b="1" dirty="0">
                <a:solidFill>
                  <a:srgbClr val="FF0000"/>
                </a:solidFill>
              </a:rPr>
              <a:t>In modern Protégé syntax</a:t>
            </a:r>
            <a:r>
              <a:rPr lang="en-US" sz="2000" b="1" dirty="0"/>
              <a:t>: </a:t>
            </a:r>
            <a:r>
              <a:rPr lang="en-US" sz="2000" b="1" i="1" dirty="0"/>
              <a:t>Atom </a:t>
            </a:r>
            <a:r>
              <a:rPr lang="en-US" altLang="en-US" sz="2000" b="1" dirty="0">
                <a:sym typeface="Symbol" pitchFamily="18" charset="2"/>
              </a:rPr>
              <a:t>,</a:t>
            </a:r>
            <a:r>
              <a:rPr lang="en-US" sz="2000" b="1" i="1" dirty="0"/>
              <a:t> Atom …    </a:t>
            </a:r>
            <a:r>
              <a:rPr lang="en-US" sz="2800" b="1" i="1" dirty="0"/>
              <a:t>-&gt;</a:t>
            </a:r>
            <a:r>
              <a:rPr lang="en-US" sz="2000" b="1" i="1" dirty="0"/>
              <a:t>    Atom </a:t>
            </a:r>
            <a:r>
              <a:rPr lang="en-US" altLang="en-US" sz="2000" b="1" dirty="0">
                <a:sym typeface="Symbol" pitchFamily="18" charset="2"/>
              </a:rPr>
              <a:t>,</a:t>
            </a:r>
            <a:r>
              <a:rPr lang="en-US" sz="2000" b="1" i="1" dirty="0"/>
              <a:t> Atom …</a:t>
            </a:r>
            <a:r>
              <a:rPr lang="en-US" sz="2000" b="1" dirty="0"/>
              <a:t>)</a:t>
            </a:r>
          </a:p>
          <a:p>
            <a:pPr>
              <a:defRPr/>
            </a:pPr>
            <a:endParaRPr lang="en-US" b="1" i="1" dirty="0"/>
          </a:p>
          <a:p>
            <a:pPr>
              <a:defRPr/>
            </a:pPr>
            <a:r>
              <a:rPr lang="en-US" dirty="0"/>
              <a:t>SWRL provides seven types of atoms:</a:t>
            </a:r>
          </a:p>
          <a:p>
            <a:pPr>
              <a:defRPr/>
            </a:pPr>
            <a:endParaRPr lang="en-US" dirty="0"/>
          </a:p>
          <a:p>
            <a:pPr>
              <a:defRPr/>
            </a:pPr>
            <a:r>
              <a:rPr lang="en-US" dirty="0"/>
              <a:t>- Class Atoms </a:t>
            </a:r>
            <a:r>
              <a:rPr lang="en-US" b="1" i="1" dirty="0" err="1"/>
              <a:t>owl:Class</a:t>
            </a:r>
            <a:r>
              <a:rPr lang="en-US" b="1" i="1" dirty="0"/>
              <a:t>			</a:t>
            </a:r>
            <a:r>
              <a:rPr lang="en-US" dirty="0"/>
              <a:t>e.g.,</a:t>
            </a:r>
            <a:r>
              <a:rPr lang="en-US" b="1" i="1" dirty="0"/>
              <a:t>	Person (?x)</a:t>
            </a:r>
            <a:r>
              <a:rPr lang="en-US" dirty="0"/>
              <a:t>, …,</a:t>
            </a:r>
            <a:r>
              <a:rPr lang="en-US" b="1" i="1" dirty="0"/>
              <a:t> Person (John)</a:t>
            </a:r>
          </a:p>
          <a:p>
            <a:pPr>
              <a:defRPr/>
            </a:pPr>
            <a:r>
              <a:rPr lang="en-US" dirty="0"/>
              <a:t>- Individual Property atoms </a:t>
            </a:r>
            <a:r>
              <a:rPr lang="en-US" b="1" i="1" dirty="0"/>
              <a:t>owl:ObjectProperty	</a:t>
            </a:r>
            <a:r>
              <a:rPr lang="en-US" dirty="0"/>
              <a:t>e.g.,</a:t>
            </a:r>
            <a:r>
              <a:rPr lang="en-US" b="1" i="1" dirty="0"/>
              <a:t>	loves (?x, ?y)</a:t>
            </a:r>
            <a:r>
              <a:rPr lang="en-US" dirty="0"/>
              <a:t>, …,</a:t>
            </a:r>
            <a:r>
              <a:rPr lang="en-US" b="1" i="1" dirty="0"/>
              <a:t> loves (John, Mary)</a:t>
            </a:r>
          </a:p>
          <a:p>
            <a:pPr>
              <a:defRPr/>
            </a:pPr>
            <a:r>
              <a:rPr lang="en-US" dirty="0"/>
              <a:t>- Data Valued Property atoms </a:t>
            </a:r>
            <a:r>
              <a:rPr lang="en-US" b="1" i="1" dirty="0"/>
              <a:t>owl:DatatypeProperty	</a:t>
            </a:r>
            <a:r>
              <a:rPr lang="en-US" dirty="0"/>
              <a:t>e.g.,	</a:t>
            </a:r>
            <a:r>
              <a:rPr lang="en-US" b="1" i="1" dirty="0"/>
              <a:t>hasAge(?x, 19)</a:t>
            </a:r>
            <a:r>
              <a:rPr lang="en-US" dirty="0"/>
              <a:t>, …, </a:t>
            </a:r>
            <a:r>
              <a:rPr lang="en-US" b="1" i="1" dirty="0"/>
              <a:t>hasAge(Mary, 19) </a:t>
            </a:r>
          </a:p>
          <a:p>
            <a:pPr>
              <a:defRPr/>
            </a:pPr>
            <a:r>
              <a:rPr lang="en-US" dirty="0"/>
              <a:t>- Different Individuals atoms			e.g.,	</a:t>
            </a:r>
            <a:r>
              <a:rPr lang="en-US" b="1" i="1" dirty="0" err="1"/>
              <a:t>differentFrom</a:t>
            </a:r>
            <a:r>
              <a:rPr lang="en-US" b="1" i="1" dirty="0"/>
              <a:t>(?x, ?y)</a:t>
            </a:r>
            <a:r>
              <a:rPr lang="en-US" dirty="0"/>
              <a:t>, …,</a:t>
            </a:r>
          </a:p>
          <a:p>
            <a:pPr>
              <a:defRPr/>
            </a:pPr>
            <a:r>
              <a:rPr lang="en-US" dirty="0"/>
              <a:t>- Same Individual atoms			e.g.,	</a:t>
            </a:r>
            <a:r>
              <a:rPr lang="en-US" b="1" i="1" dirty="0" err="1"/>
              <a:t>sameAs</a:t>
            </a:r>
            <a:r>
              <a:rPr lang="en-US" b="1" i="1" dirty="0"/>
              <a:t>(?x, ?y)</a:t>
            </a:r>
            <a:r>
              <a:rPr lang="en-US" dirty="0"/>
              <a:t>, …, </a:t>
            </a:r>
            <a:r>
              <a:rPr lang="en-US" b="1" i="1" dirty="0" err="1"/>
              <a:t>sameAs</a:t>
            </a:r>
            <a:r>
              <a:rPr lang="en-US" b="1" i="1" dirty="0"/>
              <a:t>(John, ?y)</a:t>
            </a:r>
            <a:endParaRPr lang="en-US" dirty="0"/>
          </a:p>
          <a:p>
            <a:pPr>
              <a:defRPr/>
            </a:pPr>
            <a:endParaRPr lang="en-US" dirty="0"/>
          </a:p>
          <a:p>
            <a:pPr>
              <a:defRPr/>
            </a:pPr>
            <a:r>
              <a:rPr lang="en-US" dirty="0"/>
              <a:t> - Built-in atoms (next slide)</a:t>
            </a:r>
          </a:p>
        </p:txBody>
      </p:sp>
      <p:grpSp>
        <p:nvGrpSpPr>
          <p:cNvPr id="305156" name="Group 7"/>
          <p:cNvGrpSpPr>
            <a:grpSpLocks/>
          </p:cNvGrpSpPr>
          <p:nvPr/>
        </p:nvGrpSpPr>
        <p:grpSpPr bwMode="auto">
          <a:xfrm>
            <a:off x="334169" y="4673172"/>
            <a:ext cx="8497887" cy="1168400"/>
            <a:chOff x="395536" y="5704880"/>
            <a:chExt cx="8496944" cy="1169551"/>
          </a:xfrm>
        </p:grpSpPr>
        <p:sp>
          <p:nvSpPr>
            <p:cNvPr id="305157" name="Rectangle 3"/>
            <p:cNvSpPr>
              <a:spLocks noChangeArrowheads="1"/>
            </p:cNvSpPr>
            <p:nvPr/>
          </p:nvSpPr>
          <p:spPr bwMode="auto">
            <a:xfrm>
              <a:off x="395536" y="5704880"/>
              <a:ext cx="849694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b="1" dirty="0"/>
            </a:p>
            <a:p>
              <a:pPr eaLnBrk="1" hangingPunct="1">
                <a:spcBef>
                  <a:spcPct val="0"/>
                </a:spcBef>
                <a:buFontTx/>
                <a:buNone/>
              </a:pPr>
              <a:r>
                <a:rPr lang="en-US" altLang="en-US" sz="2000" b="1" dirty="0"/>
                <a:t>Person(?x) </a:t>
              </a:r>
              <a:r>
                <a:rPr lang="en-US" altLang="en-US" sz="2000" b="1" dirty="0">
                  <a:sym typeface="Symbol" pitchFamily="18" charset="2"/>
                </a:rPr>
                <a:t></a:t>
              </a:r>
              <a:r>
                <a:rPr lang="en-US" altLang="en-US" sz="2000" b="1" dirty="0"/>
                <a:t> </a:t>
              </a:r>
              <a:r>
                <a:rPr lang="en-US" altLang="en-US" sz="2000" b="1" dirty="0" err="1"/>
                <a:t>hasSibling</a:t>
              </a:r>
              <a:r>
                <a:rPr lang="en-US" altLang="en-US" sz="2000" b="1" dirty="0"/>
                <a:t>(?</a:t>
              </a:r>
              <a:r>
                <a:rPr lang="en-US" altLang="en-US" sz="2000" b="1" dirty="0" err="1"/>
                <a:t>x,?y</a:t>
              </a:r>
              <a:r>
                <a:rPr lang="en-US" altLang="en-US" sz="2000" b="1" dirty="0"/>
                <a:t>) </a:t>
              </a:r>
              <a:r>
                <a:rPr lang="en-US" altLang="en-US" sz="2000" b="1" dirty="0">
                  <a:sym typeface="Symbol" pitchFamily="18" charset="2"/>
                </a:rPr>
                <a:t></a:t>
              </a:r>
              <a:r>
                <a:rPr lang="en-US" altLang="en-US" sz="2000" b="1" dirty="0"/>
                <a:t> Man(?y)   </a:t>
              </a:r>
              <a:r>
                <a:rPr lang="en-US" altLang="en-US" sz="2800" b="1" dirty="0"/>
                <a:t>→</a:t>
              </a:r>
              <a:r>
                <a:rPr lang="en-US" altLang="en-US" sz="2000" b="1" dirty="0"/>
                <a:t>   </a:t>
              </a:r>
              <a:r>
                <a:rPr lang="en-US" altLang="en-US" sz="2000" b="1" dirty="0" err="1"/>
                <a:t>hasBrother</a:t>
              </a:r>
              <a:r>
                <a:rPr lang="en-US" altLang="en-US" sz="2000" b="1" dirty="0"/>
                <a:t>(?</a:t>
              </a:r>
              <a:r>
                <a:rPr lang="en-US" altLang="en-US" sz="2000" b="1" dirty="0" err="1"/>
                <a:t>x,?y</a:t>
              </a:r>
              <a:r>
                <a:rPr lang="en-US" altLang="en-US" sz="2000" b="1" dirty="0"/>
                <a:t>)</a:t>
              </a:r>
            </a:p>
            <a:p>
              <a:pPr eaLnBrk="1" hangingPunct="1">
                <a:spcBef>
                  <a:spcPct val="0"/>
                </a:spcBef>
                <a:buFontTx/>
                <a:buNone/>
              </a:pPr>
              <a:endParaRPr lang="en-US" altLang="en-US" sz="1400" b="1" dirty="0"/>
            </a:p>
            <a:p>
              <a:pPr eaLnBrk="1" hangingPunct="1">
                <a:spcBef>
                  <a:spcPct val="0"/>
                </a:spcBef>
                <a:buFontTx/>
                <a:buNone/>
              </a:pPr>
              <a:r>
                <a:rPr lang="en-US" altLang="en-US" sz="1400" b="1" dirty="0"/>
                <a:t>                                        antecedent                                                                     consequent</a:t>
              </a:r>
              <a:endParaRPr lang="en-US" altLang="en-US" sz="1400" dirty="0"/>
            </a:p>
          </p:txBody>
        </p:sp>
        <p:sp>
          <p:nvSpPr>
            <p:cNvPr id="305158" name="Left Brace 5"/>
            <p:cNvSpPr>
              <a:spLocks/>
            </p:cNvSpPr>
            <p:nvPr/>
          </p:nvSpPr>
          <p:spPr bwMode="auto">
            <a:xfrm rot="16200000">
              <a:off x="2848569" y="3909640"/>
              <a:ext cx="360040" cy="5120072"/>
            </a:xfrm>
            <a:prstGeom prst="leftBrace">
              <a:avLst>
                <a:gd name="adj1" fmla="val 38725"/>
                <a:gd name="adj2" fmla="val 50000"/>
              </a:avLst>
            </a:prstGeom>
            <a:noFill/>
            <a:ln w="190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305159" name="Left Brace 6"/>
            <p:cNvSpPr>
              <a:spLocks/>
            </p:cNvSpPr>
            <p:nvPr/>
          </p:nvSpPr>
          <p:spPr bwMode="auto">
            <a:xfrm rot="16200000">
              <a:off x="7190638" y="5352808"/>
              <a:ext cx="360040" cy="2285746"/>
            </a:xfrm>
            <a:prstGeom prst="leftBrace">
              <a:avLst>
                <a:gd name="adj1" fmla="val 38770"/>
                <a:gd name="adj2" fmla="val 50000"/>
              </a:avLst>
            </a:prstGeom>
            <a:noFill/>
            <a:ln w="190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grpSp>
        <p:nvGrpSpPr>
          <p:cNvPr id="2" name="Group 7">
            <a:extLst>
              <a:ext uri="{FF2B5EF4-FFF2-40B4-BE49-F238E27FC236}">
                <a16:creationId xmlns:a16="http://schemas.microsoft.com/office/drawing/2014/main" id="{CD11F02C-C417-0E76-E954-451353B6D4AF}"/>
              </a:ext>
            </a:extLst>
          </p:cNvPr>
          <p:cNvGrpSpPr>
            <a:grpSpLocks/>
          </p:cNvGrpSpPr>
          <p:nvPr/>
        </p:nvGrpSpPr>
        <p:grpSpPr bwMode="auto">
          <a:xfrm>
            <a:off x="395288" y="5591175"/>
            <a:ext cx="8497887" cy="1168400"/>
            <a:chOff x="395536" y="5704880"/>
            <a:chExt cx="8496944" cy="1169551"/>
          </a:xfrm>
        </p:grpSpPr>
        <p:sp>
          <p:nvSpPr>
            <p:cNvPr id="4" name="Rectangle 3">
              <a:extLst>
                <a:ext uri="{FF2B5EF4-FFF2-40B4-BE49-F238E27FC236}">
                  <a16:creationId xmlns:a16="http://schemas.microsoft.com/office/drawing/2014/main" id="{1CDA6C69-42F8-2666-0DBA-09FDAD19554A}"/>
                </a:ext>
              </a:extLst>
            </p:cNvPr>
            <p:cNvSpPr>
              <a:spLocks noChangeArrowheads="1"/>
            </p:cNvSpPr>
            <p:nvPr/>
          </p:nvSpPr>
          <p:spPr bwMode="auto">
            <a:xfrm>
              <a:off x="395536" y="5704880"/>
              <a:ext cx="849694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b="1" dirty="0"/>
            </a:p>
            <a:p>
              <a:pPr eaLnBrk="1" hangingPunct="1">
                <a:spcBef>
                  <a:spcPct val="0"/>
                </a:spcBef>
                <a:buFontTx/>
                <a:buNone/>
              </a:pPr>
              <a:r>
                <a:rPr lang="en-US" altLang="en-US" sz="2000" b="1" dirty="0">
                  <a:solidFill>
                    <a:srgbClr val="FF0000"/>
                  </a:solidFill>
                </a:rPr>
                <a:t>Person(?x) </a:t>
              </a:r>
              <a:r>
                <a:rPr lang="en-US" altLang="en-US" sz="2000" b="1" dirty="0">
                  <a:solidFill>
                    <a:srgbClr val="FF0000"/>
                  </a:solidFill>
                  <a:sym typeface="Symbol" pitchFamily="18" charset="2"/>
                </a:rPr>
                <a:t>,</a:t>
              </a:r>
              <a:r>
                <a:rPr lang="en-US" altLang="en-US" sz="2000" b="1" dirty="0">
                  <a:solidFill>
                    <a:srgbClr val="FF0000"/>
                  </a:solidFill>
                </a:rPr>
                <a:t>  </a:t>
              </a:r>
              <a:r>
                <a:rPr lang="en-US" altLang="en-US" sz="2000" b="1" dirty="0" err="1">
                  <a:solidFill>
                    <a:srgbClr val="FF0000"/>
                  </a:solidFill>
                </a:rPr>
                <a:t>hasSibling</a:t>
              </a:r>
              <a:r>
                <a:rPr lang="en-US" altLang="en-US" sz="2000" b="1" dirty="0">
                  <a:solidFill>
                    <a:srgbClr val="FF0000"/>
                  </a:solidFill>
                </a:rPr>
                <a:t>(?</a:t>
              </a:r>
              <a:r>
                <a:rPr lang="en-US" altLang="en-US" sz="2000" b="1" dirty="0" err="1">
                  <a:solidFill>
                    <a:srgbClr val="FF0000"/>
                  </a:solidFill>
                </a:rPr>
                <a:t>x,?y</a:t>
              </a:r>
              <a:r>
                <a:rPr lang="en-US" altLang="en-US" sz="2000" b="1" dirty="0">
                  <a:solidFill>
                    <a:srgbClr val="FF0000"/>
                  </a:solidFill>
                </a:rPr>
                <a:t>) </a:t>
              </a:r>
              <a:r>
                <a:rPr lang="en-US" altLang="en-US" sz="2000" b="1" dirty="0">
                  <a:solidFill>
                    <a:srgbClr val="FF0000"/>
                  </a:solidFill>
                  <a:sym typeface="Symbol" pitchFamily="18" charset="2"/>
                </a:rPr>
                <a:t>,</a:t>
              </a:r>
              <a:r>
                <a:rPr lang="en-US" altLang="en-US" sz="2000" b="1" dirty="0">
                  <a:solidFill>
                    <a:srgbClr val="FF0000"/>
                  </a:solidFill>
                </a:rPr>
                <a:t>  Man(?y)     </a:t>
              </a:r>
              <a:r>
                <a:rPr lang="en-US" altLang="en-US" sz="2800" b="1" dirty="0">
                  <a:solidFill>
                    <a:srgbClr val="FF0000"/>
                  </a:solidFill>
                </a:rPr>
                <a:t>-&gt;</a:t>
              </a:r>
              <a:r>
                <a:rPr lang="en-US" altLang="en-US" sz="2000" b="1" dirty="0">
                  <a:solidFill>
                    <a:srgbClr val="FF0000"/>
                  </a:solidFill>
                </a:rPr>
                <a:t>   </a:t>
              </a:r>
              <a:r>
                <a:rPr lang="en-US" altLang="en-US" sz="2000" b="1" dirty="0" err="1">
                  <a:solidFill>
                    <a:srgbClr val="FF0000"/>
                  </a:solidFill>
                </a:rPr>
                <a:t>hasBrother</a:t>
              </a:r>
              <a:r>
                <a:rPr lang="en-US" altLang="en-US" sz="2000" b="1" dirty="0">
                  <a:solidFill>
                    <a:srgbClr val="FF0000"/>
                  </a:solidFill>
                </a:rPr>
                <a:t>(?</a:t>
              </a:r>
              <a:r>
                <a:rPr lang="en-US" altLang="en-US" sz="2000" b="1" dirty="0" err="1">
                  <a:solidFill>
                    <a:srgbClr val="FF0000"/>
                  </a:solidFill>
                </a:rPr>
                <a:t>x,?y</a:t>
              </a:r>
              <a:r>
                <a:rPr lang="en-US" altLang="en-US" sz="2000" b="1" dirty="0">
                  <a:solidFill>
                    <a:srgbClr val="FF0000"/>
                  </a:solidFill>
                </a:rPr>
                <a:t>)</a:t>
              </a:r>
            </a:p>
            <a:p>
              <a:pPr eaLnBrk="1" hangingPunct="1">
                <a:spcBef>
                  <a:spcPct val="0"/>
                </a:spcBef>
                <a:buFontTx/>
                <a:buNone/>
              </a:pPr>
              <a:endParaRPr lang="en-US" altLang="en-US" sz="1400" b="1" dirty="0"/>
            </a:p>
            <a:p>
              <a:pPr eaLnBrk="1" hangingPunct="1">
                <a:spcBef>
                  <a:spcPct val="0"/>
                </a:spcBef>
                <a:buFontTx/>
                <a:buNone/>
              </a:pPr>
              <a:r>
                <a:rPr lang="en-US" altLang="en-US" sz="1400" b="1" dirty="0"/>
                <a:t>                                        antecedent                                                                     consequent</a:t>
              </a:r>
              <a:endParaRPr lang="en-US" altLang="en-US" sz="1400" dirty="0"/>
            </a:p>
          </p:txBody>
        </p:sp>
        <p:sp>
          <p:nvSpPr>
            <p:cNvPr id="5" name="Left Brace 5">
              <a:extLst>
                <a:ext uri="{FF2B5EF4-FFF2-40B4-BE49-F238E27FC236}">
                  <a16:creationId xmlns:a16="http://schemas.microsoft.com/office/drawing/2014/main" id="{0DF3C6BF-FBC2-5B18-3CBF-48CAA88E4E04}"/>
                </a:ext>
              </a:extLst>
            </p:cNvPr>
            <p:cNvSpPr>
              <a:spLocks/>
            </p:cNvSpPr>
            <p:nvPr/>
          </p:nvSpPr>
          <p:spPr bwMode="auto">
            <a:xfrm rot="16200000">
              <a:off x="2848569" y="3909640"/>
              <a:ext cx="360040" cy="5120072"/>
            </a:xfrm>
            <a:prstGeom prst="leftBrace">
              <a:avLst>
                <a:gd name="adj1" fmla="val 38725"/>
                <a:gd name="adj2" fmla="val 50000"/>
              </a:avLst>
            </a:prstGeom>
            <a:noFill/>
            <a:ln w="190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sp>
          <p:nvSpPr>
            <p:cNvPr id="6" name="Left Brace 6">
              <a:extLst>
                <a:ext uri="{FF2B5EF4-FFF2-40B4-BE49-F238E27FC236}">
                  <a16:creationId xmlns:a16="http://schemas.microsoft.com/office/drawing/2014/main" id="{B813FDE1-031A-0B3D-B4B3-9FAC0DBF2D5F}"/>
                </a:ext>
              </a:extLst>
            </p:cNvPr>
            <p:cNvSpPr>
              <a:spLocks/>
            </p:cNvSpPr>
            <p:nvPr/>
          </p:nvSpPr>
          <p:spPr bwMode="auto">
            <a:xfrm rot="16200000">
              <a:off x="7190638" y="5352808"/>
              <a:ext cx="360040" cy="2285746"/>
            </a:xfrm>
            <a:prstGeom prst="leftBrace">
              <a:avLst>
                <a:gd name="adj1" fmla="val 38770"/>
                <a:gd name="adj2" fmla="val 50000"/>
              </a:avLst>
            </a:prstGeom>
            <a:noFill/>
            <a:ln w="19050"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18000" tIns="10800" rIns="18000" bIns="10800" anchor="ctr" anchorCtr="1">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400"/>
            </a:p>
          </p:txBody>
        </p:sp>
      </p:gr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itle 1"/>
          <p:cNvSpPr>
            <a:spLocks noGrp="1"/>
          </p:cNvSpPr>
          <p:nvPr>
            <p:ph type="title"/>
          </p:nvPr>
        </p:nvSpPr>
        <p:spPr>
          <a:xfrm>
            <a:off x="457200" y="74"/>
            <a:ext cx="8229600" cy="765175"/>
          </a:xfrm>
        </p:spPr>
        <p:txBody>
          <a:bodyPr/>
          <a:lstStyle/>
          <a:p>
            <a:r>
              <a:rPr lang="en-US" altLang="en-US"/>
              <a:t>SWRL built-ins</a:t>
            </a:r>
          </a:p>
        </p:txBody>
      </p:sp>
      <p:sp>
        <p:nvSpPr>
          <p:cNvPr id="306179" name="TextBox 2"/>
          <p:cNvSpPr txBox="1">
            <a:spLocks noChangeArrowheads="1"/>
          </p:cNvSpPr>
          <p:nvPr/>
        </p:nvSpPr>
        <p:spPr bwMode="auto">
          <a:xfrm>
            <a:off x="179388" y="1557342"/>
            <a:ext cx="3744912"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dirty="0" err="1">
                <a:solidFill>
                  <a:srgbClr val="0000FF"/>
                </a:solidFill>
              </a:rPr>
              <a:t>swrlb:equal</a:t>
            </a:r>
            <a:r>
              <a:rPr lang="en-US" altLang="en-US" sz="1600" b="1" dirty="0">
                <a:solidFill>
                  <a:srgbClr val="0000FF"/>
                </a:solidFill>
              </a:rPr>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swrlb:notEqual</a:t>
            </a:r>
            <a:r>
              <a:rPr lang="en-US" altLang="en-US" sz="1400" dirty="0"/>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swrlb:lessThan</a:t>
            </a:r>
            <a:r>
              <a:rPr lang="en-US" altLang="en-US" sz="1600" b="1" dirty="0">
                <a:solidFill>
                  <a:srgbClr val="0000FF"/>
                </a:solidFill>
              </a:rPr>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swrlb:lessThanOrEqual</a:t>
            </a:r>
            <a:r>
              <a:rPr lang="en-US" altLang="en-US" sz="1600" b="1" dirty="0">
                <a:solidFill>
                  <a:srgbClr val="0000FF"/>
                </a:solidFill>
              </a:rPr>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swrlb:greaterThan</a:t>
            </a:r>
            <a:r>
              <a:rPr lang="en-US" altLang="en-US" sz="1600" b="1" dirty="0">
                <a:solidFill>
                  <a:srgbClr val="0000FF"/>
                </a:solidFill>
              </a:rPr>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swrlb:greaterThanOrEqual</a:t>
            </a:r>
            <a:endParaRPr lang="en-US" altLang="en-US" sz="1600" b="1" dirty="0">
              <a:solidFill>
                <a:srgbClr val="0000FF"/>
              </a:solidFill>
            </a:endParaRPr>
          </a:p>
          <a:p>
            <a:pPr eaLnBrk="1" hangingPunct="1">
              <a:spcBef>
                <a:spcPct val="0"/>
              </a:spcBef>
              <a:buFontTx/>
              <a:buNone/>
            </a:pPr>
            <a:endParaRPr lang="en-US" altLang="en-US" sz="1600" b="1" dirty="0">
              <a:solidFill>
                <a:srgbClr val="0000FF"/>
              </a:solidFill>
            </a:endParaRPr>
          </a:p>
          <a:p>
            <a:pPr eaLnBrk="1" hangingPunct="1">
              <a:spcBef>
                <a:spcPct val="0"/>
              </a:spcBef>
              <a:buFontTx/>
              <a:buNone/>
            </a:pPr>
            <a:r>
              <a:rPr lang="en-US" altLang="en-US" sz="1600" b="1" dirty="0" err="1">
                <a:solidFill>
                  <a:srgbClr val="0000FF"/>
                </a:solidFill>
              </a:rPr>
              <a:t>swrlb:stringEqualIgnoreCase</a:t>
            </a:r>
            <a:r>
              <a:rPr lang="en-US" altLang="en-US" sz="1600" dirty="0"/>
              <a:t> (satisfied </a:t>
            </a:r>
            <a:r>
              <a:rPr lang="en-US" altLang="en-US" sz="1600" dirty="0" err="1"/>
              <a:t>iff</a:t>
            </a:r>
            <a:r>
              <a:rPr lang="en-US" altLang="en-US" sz="1600" dirty="0"/>
              <a:t> the first argument (string) is the same as the second argument (upper/lower case ignored))</a:t>
            </a:r>
            <a:br>
              <a:rPr lang="en-US" altLang="en-US" sz="1600" dirty="0"/>
            </a:br>
            <a:br>
              <a:rPr lang="en-US" altLang="en-US" sz="1600" dirty="0"/>
            </a:br>
            <a:endParaRPr lang="en-US" altLang="en-US" sz="1600" b="1" dirty="0">
              <a:solidFill>
                <a:srgbClr val="0000FF"/>
              </a:solidFill>
            </a:endParaRPr>
          </a:p>
        </p:txBody>
      </p:sp>
      <p:sp>
        <p:nvSpPr>
          <p:cNvPr id="306180" name="TextBox 3"/>
          <p:cNvSpPr txBox="1">
            <a:spLocks noChangeArrowheads="1"/>
          </p:cNvSpPr>
          <p:nvPr/>
        </p:nvSpPr>
        <p:spPr bwMode="auto">
          <a:xfrm>
            <a:off x="107987" y="1125538"/>
            <a:ext cx="3527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Comparison of two datatypes</a:t>
            </a:r>
          </a:p>
        </p:txBody>
      </p:sp>
      <p:sp>
        <p:nvSpPr>
          <p:cNvPr id="306181" name="TextBox 4"/>
          <p:cNvSpPr txBox="1">
            <a:spLocks noChangeArrowheads="1"/>
          </p:cNvSpPr>
          <p:nvPr/>
        </p:nvSpPr>
        <p:spPr bwMode="auto">
          <a:xfrm>
            <a:off x="4422812" y="1290646"/>
            <a:ext cx="4537075"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b="1" dirty="0" err="1">
                <a:solidFill>
                  <a:srgbClr val="0000FF"/>
                </a:solidFill>
              </a:rPr>
              <a:t>swrlb:add</a:t>
            </a:r>
            <a:r>
              <a:rPr lang="en-US" altLang="en-US" sz="1600" b="1" dirty="0">
                <a:solidFill>
                  <a:srgbClr val="0000FF"/>
                </a:solidFill>
              </a:rPr>
              <a:t> </a:t>
            </a:r>
            <a:r>
              <a:rPr lang="en-US" altLang="en-US" sz="1400" dirty="0"/>
              <a:t>(satisfied </a:t>
            </a:r>
            <a:r>
              <a:rPr lang="en-US" altLang="en-US" sz="1400" dirty="0" err="1"/>
              <a:t>iff</a:t>
            </a:r>
            <a:r>
              <a:rPr lang="en-US" altLang="en-US" sz="1400" dirty="0"/>
              <a:t> the first argument is equal to the arithmetic sum of the second argument and the third argument)</a:t>
            </a:r>
            <a:br>
              <a:rPr lang="en-US" altLang="en-US" sz="1400" dirty="0"/>
            </a:br>
            <a:br>
              <a:rPr lang="en-US" altLang="en-US" sz="1400" dirty="0"/>
            </a:br>
            <a:r>
              <a:rPr lang="en-US" altLang="en-US" sz="1600" b="1" dirty="0" err="1">
                <a:solidFill>
                  <a:srgbClr val="0000FF"/>
                </a:solidFill>
              </a:rPr>
              <a:t>swrlb:subtract</a:t>
            </a:r>
            <a:r>
              <a:rPr lang="en-US" altLang="en-US" sz="1600" b="1" dirty="0">
                <a:solidFill>
                  <a:srgbClr val="0000FF"/>
                </a:solidFill>
              </a:rPr>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swrlb:multiply</a:t>
            </a:r>
            <a:r>
              <a:rPr lang="en-US" altLang="en-US" sz="1400" dirty="0"/>
              <a:t> </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swrlb:divide</a:t>
            </a:r>
            <a:endParaRPr lang="en-US" altLang="en-US" sz="1600" b="1" dirty="0">
              <a:solidFill>
                <a:srgbClr val="0000FF"/>
              </a:solidFill>
            </a:endParaRPr>
          </a:p>
          <a:p>
            <a:pPr eaLnBrk="1" hangingPunct="1">
              <a:spcBef>
                <a:spcPct val="0"/>
              </a:spcBef>
              <a:buFontTx/>
              <a:buNone/>
            </a:pPr>
            <a:endParaRPr lang="en-US" altLang="en-US" sz="1400" dirty="0"/>
          </a:p>
          <a:p>
            <a:pPr eaLnBrk="1" hangingPunct="1">
              <a:spcBef>
                <a:spcPct val="0"/>
              </a:spcBef>
              <a:buFontTx/>
              <a:buNone/>
            </a:pPr>
            <a:r>
              <a:rPr lang="en-US" altLang="en-US" sz="1600" b="1" dirty="0" err="1">
                <a:solidFill>
                  <a:srgbClr val="0000FF"/>
                </a:solidFill>
              </a:rPr>
              <a:t>swrlb:pow</a:t>
            </a:r>
            <a:r>
              <a:rPr lang="en-US" altLang="en-US" sz="1600" b="1" dirty="0">
                <a:solidFill>
                  <a:srgbClr val="0000FF"/>
                </a:solidFill>
              </a:rPr>
              <a:t> </a:t>
            </a:r>
            <a:r>
              <a:rPr lang="en-US" altLang="en-US" sz="1400" dirty="0"/>
              <a:t>  (satisfied </a:t>
            </a:r>
            <a:r>
              <a:rPr lang="en-US" altLang="en-US" sz="1400" dirty="0" err="1"/>
              <a:t>iff</a:t>
            </a:r>
            <a:r>
              <a:rPr lang="en-US" altLang="en-US" sz="1400" dirty="0"/>
              <a:t> the first argument is equal to the result of the second argument raised to the third argument power)</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swrlb:abs</a:t>
            </a:r>
            <a:r>
              <a:rPr lang="en-US" altLang="en-US" sz="1600" b="1" dirty="0">
                <a:solidFill>
                  <a:srgbClr val="0000FF"/>
                </a:solidFill>
              </a:rPr>
              <a:t> </a:t>
            </a:r>
            <a:r>
              <a:rPr lang="en-US" altLang="en-US" sz="1400" dirty="0"/>
              <a:t>  (satisfied </a:t>
            </a:r>
            <a:r>
              <a:rPr lang="en-US" altLang="en-US" sz="1400" dirty="0" err="1"/>
              <a:t>iff</a:t>
            </a:r>
            <a:r>
              <a:rPr lang="en-US" altLang="en-US" sz="1400" dirty="0"/>
              <a:t> the first argument is the absolute value of the second argument)</a:t>
            </a:r>
            <a:br>
              <a:rPr lang="en-US" altLang="en-US" sz="1400" dirty="0"/>
            </a:br>
            <a:endParaRPr lang="en-US" altLang="en-US" sz="1400" dirty="0"/>
          </a:p>
          <a:p>
            <a:pPr eaLnBrk="1" hangingPunct="1">
              <a:spcBef>
                <a:spcPct val="0"/>
              </a:spcBef>
              <a:buFontTx/>
              <a:buNone/>
            </a:pPr>
            <a:r>
              <a:rPr lang="en-US" altLang="en-US" sz="1600" b="1" dirty="0" err="1">
                <a:solidFill>
                  <a:srgbClr val="0000FF"/>
                </a:solidFill>
              </a:rPr>
              <a:t>swrlb:round</a:t>
            </a:r>
            <a:r>
              <a:rPr lang="en-US" altLang="en-US" sz="1600" b="1" dirty="0">
                <a:solidFill>
                  <a:srgbClr val="0000FF"/>
                </a:solidFill>
              </a:rPr>
              <a:t> </a:t>
            </a:r>
            <a:r>
              <a:rPr lang="en-US" altLang="en-US" sz="1400" dirty="0"/>
              <a:t>  (satisfied </a:t>
            </a:r>
            <a:r>
              <a:rPr lang="en-US" altLang="en-US" sz="1400" dirty="0" err="1"/>
              <a:t>iff</a:t>
            </a:r>
            <a:r>
              <a:rPr lang="en-US" altLang="en-US" sz="1400" dirty="0"/>
              <a:t> the first argument is equal to the nearest number to the second argument with no fractional part)</a:t>
            </a:r>
          </a:p>
          <a:p>
            <a:pPr eaLnBrk="1" hangingPunct="1">
              <a:spcBef>
                <a:spcPct val="0"/>
              </a:spcBef>
              <a:buFontTx/>
              <a:buNone/>
            </a:pPr>
            <a:endParaRPr lang="en-US" altLang="en-US" sz="1400" dirty="0"/>
          </a:p>
          <a:p>
            <a:pPr eaLnBrk="1" hangingPunct="1">
              <a:spcBef>
                <a:spcPct val="0"/>
              </a:spcBef>
              <a:buFontTx/>
              <a:buNone/>
            </a:pPr>
            <a:r>
              <a:rPr lang="en-US" altLang="en-US" sz="1600" b="1" dirty="0" err="1">
                <a:solidFill>
                  <a:srgbClr val="0000FF"/>
                </a:solidFill>
              </a:rPr>
              <a:t>swrlb:booleanNot</a:t>
            </a:r>
            <a:r>
              <a:rPr lang="en-US" altLang="en-US" sz="1600" b="1" dirty="0">
                <a:solidFill>
                  <a:srgbClr val="0000FF"/>
                </a:solidFill>
              </a:rPr>
              <a:t> </a:t>
            </a:r>
            <a:r>
              <a:rPr lang="en-US" altLang="en-US" sz="1400" dirty="0"/>
              <a:t>(satisfied </a:t>
            </a:r>
            <a:r>
              <a:rPr lang="en-US" altLang="en-US" sz="1400" dirty="0" err="1"/>
              <a:t>iff</a:t>
            </a:r>
            <a:r>
              <a:rPr lang="en-US" altLang="en-US" sz="1400" dirty="0"/>
              <a:t> the first argument is true and the second argument is false, or vice versa.</a:t>
            </a:r>
          </a:p>
        </p:txBody>
      </p:sp>
      <p:sp>
        <p:nvSpPr>
          <p:cNvPr id="306182" name="Rectangle 5"/>
          <p:cNvSpPr>
            <a:spLocks noChangeArrowheads="1"/>
          </p:cNvSpPr>
          <p:nvPr/>
        </p:nvSpPr>
        <p:spPr bwMode="auto">
          <a:xfrm>
            <a:off x="4783139" y="858838"/>
            <a:ext cx="35958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800" b="1"/>
              <a:t>Some mathematical operations</a:t>
            </a:r>
          </a:p>
        </p:txBody>
      </p:sp>
      <p:sp>
        <p:nvSpPr>
          <p:cNvPr id="306183" name="TextBox 6"/>
          <p:cNvSpPr txBox="1">
            <a:spLocks noChangeArrowheads="1"/>
          </p:cNvSpPr>
          <p:nvPr/>
        </p:nvSpPr>
        <p:spPr bwMode="auto">
          <a:xfrm>
            <a:off x="107952" y="5661099"/>
            <a:ext cx="403225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a:t>Read more in: </a:t>
            </a:r>
            <a:r>
              <a:rPr lang="en-US" altLang="en-US" sz="1800">
                <a:hlinkClick r:id="rId2"/>
              </a:rPr>
              <a:t>http://www.w3.org/Submission/SWRL/</a:t>
            </a:r>
            <a:r>
              <a:rPr lang="en-US" altLang="en-US" sz="1800"/>
              <a:t> </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37D047-6206-B853-50F1-656380963FD7}"/>
              </a:ext>
            </a:extLst>
          </p:cNvPr>
          <p:cNvSpPr/>
          <p:nvPr/>
        </p:nvSpPr>
        <p:spPr>
          <a:xfrm>
            <a:off x="35496" y="820127"/>
            <a:ext cx="9073008" cy="6001643"/>
          </a:xfrm>
          <a:prstGeom prst="rect">
            <a:avLst/>
          </a:prstGeom>
          <a:noFill/>
        </p:spPr>
        <p:txBody>
          <a:bodyPr wrap="square" lIns="91440" tIns="45720" rIns="91440" bIns="45720">
            <a:spAutoFit/>
          </a:bodyPr>
          <a:lstStyle/>
          <a:p>
            <a:pPr algn="just"/>
            <a:r>
              <a:rPr lang="en-US" sz="4800" b="0" cap="none" spc="0" dirty="0">
                <a:ln w="0"/>
                <a:solidFill>
                  <a:schemeClr val="tx1"/>
                </a:solidFill>
                <a:effectLst>
                  <a:outerShdw blurRad="38100" dist="19050" dir="2700000" algn="tl" rotWithShape="0">
                    <a:schemeClr val="dk1">
                      <a:alpha val="40000"/>
                    </a:schemeClr>
                  </a:outerShdw>
                </a:effectLst>
              </a:rPr>
              <a:t>When reading the SWRL rules examples in the following slides, </a:t>
            </a:r>
            <a:r>
              <a:rPr lang="en-US" sz="4800" b="1" cap="none" spc="0" dirty="0">
                <a:ln w="0"/>
                <a:solidFill>
                  <a:srgbClr val="FF0000"/>
                </a:solidFill>
                <a:effectLst>
                  <a:outerShdw blurRad="38100" dist="19050" dir="2700000" algn="tl" rotWithShape="0">
                    <a:schemeClr val="dk1">
                      <a:alpha val="40000"/>
                    </a:schemeClr>
                  </a:outerShdw>
                </a:effectLst>
              </a:rPr>
              <a:t>notice</a:t>
            </a:r>
            <a:r>
              <a:rPr lang="en-US" sz="4800" b="0" cap="none" spc="0" dirty="0">
                <a:ln w="0"/>
                <a:solidFill>
                  <a:schemeClr val="tx1"/>
                </a:solidFill>
                <a:effectLst>
                  <a:outerShdw blurRad="38100" dist="19050" dir="2700000" algn="tl" rotWithShape="0">
                    <a:schemeClr val="dk1">
                      <a:alpha val="40000"/>
                    </a:schemeClr>
                  </a:outerShdw>
                </a:effectLst>
              </a:rPr>
              <a:t> that current version of Protégé uses “</a:t>
            </a:r>
            <a:r>
              <a:rPr lang="en-US" sz="4800" b="1" cap="none" spc="0" dirty="0">
                <a:ln w="0"/>
                <a:solidFill>
                  <a:srgbClr val="0000FF"/>
                </a:solidFill>
                <a:effectLst>
                  <a:outerShdw blurRad="38100" dist="19050" dir="2700000" algn="tl" rotWithShape="0">
                    <a:schemeClr val="dk1">
                      <a:alpha val="40000"/>
                    </a:schemeClr>
                  </a:outerShdw>
                </a:effectLst>
              </a:rPr>
              <a:t>,</a:t>
            </a:r>
            <a:r>
              <a:rPr lang="en-US" sz="4800" b="0" cap="none" spc="0" dirty="0">
                <a:ln w="0"/>
                <a:solidFill>
                  <a:schemeClr val="tx1"/>
                </a:solidFill>
                <a:effectLst>
                  <a:outerShdw blurRad="38100" dist="19050" dir="2700000" algn="tl" rotWithShape="0">
                    <a:schemeClr val="dk1">
                      <a:alpha val="40000"/>
                    </a:schemeClr>
                  </a:outerShdw>
                </a:effectLst>
              </a:rPr>
              <a:t>” instead of “</a:t>
            </a:r>
            <a:r>
              <a:rPr lang="en-US" altLang="en-US" sz="4800" b="1" dirty="0">
                <a:solidFill>
                  <a:srgbClr val="0000FF"/>
                </a:solidFill>
                <a:sym typeface="Symbol" pitchFamily="18" charset="2"/>
              </a:rPr>
              <a:t></a:t>
            </a:r>
            <a:r>
              <a:rPr lang="en-US" sz="4800" b="0" cap="none" spc="0" dirty="0">
                <a:ln w="0"/>
                <a:solidFill>
                  <a:schemeClr val="tx1"/>
                </a:solidFill>
                <a:effectLst>
                  <a:outerShdw blurRad="38100" dist="19050" dir="2700000" algn="tl" rotWithShape="0">
                    <a:schemeClr val="dk1">
                      <a:alpha val="40000"/>
                    </a:schemeClr>
                  </a:outerShdw>
                </a:effectLst>
              </a:rPr>
              <a:t>” in SWRL rules. Also, in new version, you are not supposed to write </a:t>
            </a:r>
            <a:r>
              <a:rPr lang="en-US" sz="4800" dirty="0">
                <a:ln w="0"/>
                <a:effectLst>
                  <a:outerShdw blurRad="38100" dist="19050" dir="2700000" algn="tl" rotWithShape="0">
                    <a:schemeClr val="dk1">
                      <a:alpha val="40000"/>
                    </a:schemeClr>
                  </a:outerShdw>
                </a:effectLst>
              </a:rPr>
              <a:t>“</a:t>
            </a:r>
            <a:r>
              <a:rPr lang="en-US" altLang="en-US" sz="4800" b="1" dirty="0">
                <a:solidFill>
                  <a:srgbClr val="0000FF"/>
                </a:solidFill>
              </a:rPr>
              <a:t>swrlb:</a:t>
            </a:r>
            <a:r>
              <a:rPr lang="en-US" sz="4800" dirty="0">
                <a:ln w="0"/>
                <a:effectLst>
                  <a:outerShdw blurRad="38100" dist="19050" dir="2700000" algn="tl" rotWithShape="0">
                    <a:schemeClr val="dk1">
                      <a:alpha val="40000"/>
                    </a:schemeClr>
                  </a:outerShdw>
                </a:effectLst>
              </a:rPr>
              <a:t>” prefix in the rules. Use also “</a:t>
            </a:r>
            <a:r>
              <a:rPr lang="en-US" sz="4800" b="1" dirty="0">
                <a:ln w="0"/>
                <a:solidFill>
                  <a:srgbClr val="0000FF"/>
                </a:solidFill>
                <a:effectLst>
                  <a:outerShdw blurRad="38100" dist="19050" dir="2700000" algn="tl" rotWithShape="0">
                    <a:schemeClr val="dk1">
                      <a:alpha val="40000"/>
                    </a:schemeClr>
                  </a:outerShdw>
                </a:effectLst>
              </a:rPr>
              <a:t>-&gt;</a:t>
            </a:r>
            <a:r>
              <a:rPr lang="en-US" sz="4800" dirty="0">
                <a:ln w="0"/>
                <a:effectLst>
                  <a:outerShdw blurRad="38100" dist="19050" dir="2700000" algn="tl" rotWithShape="0">
                    <a:schemeClr val="dk1">
                      <a:alpha val="40000"/>
                    </a:schemeClr>
                  </a:outerShdw>
                </a:effectLst>
              </a:rPr>
              <a:t>” instead of “</a:t>
            </a:r>
            <a:r>
              <a:rPr lang="en-US" altLang="en-US" sz="4800" dirty="0">
                <a:solidFill>
                  <a:srgbClr val="0000FF"/>
                </a:solidFill>
              </a:rPr>
              <a:t>→</a:t>
            </a:r>
            <a:r>
              <a:rPr lang="en-US" altLang="en-US" sz="4800" dirty="0"/>
              <a:t>”.</a:t>
            </a:r>
            <a:endParaRPr lang="en-US" sz="4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542060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Title 1"/>
          <p:cNvSpPr>
            <a:spLocks noGrp="1"/>
          </p:cNvSpPr>
          <p:nvPr/>
        </p:nvSpPr>
        <p:spPr bwMode="auto">
          <a:xfrm>
            <a:off x="603250" y="19124"/>
            <a:ext cx="82296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a:spcBef>
                <a:spcPct val="0"/>
              </a:spcBef>
              <a:buFontTx/>
              <a:buNone/>
            </a:pPr>
            <a:r>
              <a:rPr lang="en-US" altLang="en-US" sz="3600" b="1">
                <a:solidFill>
                  <a:schemeClr val="tx2"/>
                </a:solidFill>
              </a:rPr>
              <a:t>Examples of SWRL Rules (1)</a:t>
            </a:r>
          </a:p>
        </p:txBody>
      </p:sp>
      <p:sp>
        <p:nvSpPr>
          <p:cNvPr id="307203" name="TextBox 2"/>
          <p:cNvSpPr txBox="1">
            <a:spLocks noChangeArrowheads="1"/>
          </p:cNvSpPr>
          <p:nvPr/>
        </p:nvSpPr>
        <p:spPr bwMode="auto">
          <a:xfrm>
            <a:off x="163550" y="1235078"/>
            <a:ext cx="8816975"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dirty="0"/>
              <a:t>   </a:t>
            </a:r>
          </a:p>
          <a:p>
            <a:pPr eaLnBrk="1" hangingPunct="1">
              <a:spcBef>
                <a:spcPct val="0"/>
              </a:spcBef>
              <a:buFontTx/>
              <a:buNone/>
            </a:pPr>
            <a:r>
              <a:rPr lang="en-US" altLang="en-US" sz="2400" b="1" dirty="0">
                <a:sym typeface="Symbol" pitchFamily="18" charset="2"/>
              </a:rPr>
              <a:t>Rules compute age of a person from the current year and the date of birth and decide whether person alive or dead </a:t>
            </a:r>
          </a:p>
          <a:p>
            <a:pPr eaLnBrk="1" hangingPunct="1">
              <a:spcBef>
                <a:spcPct val="0"/>
              </a:spcBef>
              <a:buFontTx/>
              <a:buNone/>
            </a:pPr>
            <a:r>
              <a:rPr lang="en-US" altLang="en-US" sz="2400" b="1" dirty="0">
                <a:sym typeface="Symbol" pitchFamily="18" charset="2"/>
              </a:rPr>
              <a:t>( </a:t>
            </a:r>
            <a:r>
              <a:rPr lang="en-US" altLang="en-US" sz="2000" dirty="0">
                <a:sym typeface="Symbol" pitchFamily="18" charset="2"/>
                <a:hlinkClick r:id="rId2"/>
              </a:rPr>
              <a:t>http://ai.it.jyu.fi/vagan/ontologies/2016/SWRL_Example.owl</a:t>
            </a:r>
            <a:r>
              <a:rPr lang="en-US" altLang="en-US" sz="2000" dirty="0">
                <a:sym typeface="Symbol" pitchFamily="18" charset="2"/>
              </a:rPr>
              <a:t>  </a:t>
            </a:r>
            <a:r>
              <a:rPr lang="en-US" altLang="en-US" sz="2400" b="1" dirty="0">
                <a:sym typeface="Symbol" pitchFamily="18" charset="2"/>
              </a:rPr>
              <a:t>):</a:t>
            </a:r>
          </a:p>
        </p:txBody>
      </p:sp>
      <p:sp>
        <p:nvSpPr>
          <p:cNvPr id="307204" name="TextBox 4"/>
          <p:cNvSpPr txBox="1">
            <a:spLocks noChangeArrowheads="1"/>
          </p:cNvSpPr>
          <p:nvPr/>
        </p:nvSpPr>
        <p:spPr bwMode="auto">
          <a:xfrm>
            <a:off x="298450" y="2986093"/>
            <a:ext cx="803433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a:t>Person(?x) ∧ </a:t>
            </a:r>
            <a:r>
              <a:rPr lang="en-US" altLang="en-US" sz="2000" dirty="0" err="1"/>
              <a:t>hasLifetimeInterval</a:t>
            </a:r>
            <a:r>
              <a:rPr lang="en-US" altLang="en-US" sz="2000" dirty="0"/>
              <a:t>(?x, ?y) ∧ </a:t>
            </a:r>
            <a:r>
              <a:rPr lang="en-US" altLang="en-US" sz="2000" dirty="0" err="1"/>
              <a:t>hasStartingPoint</a:t>
            </a:r>
            <a:r>
              <a:rPr lang="en-US" altLang="en-US" sz="2000" dirty="0"/>
              <a:t>(?y, ?start) ∧ </a:t>
            </a:r>
            <a:r>
              <a:rPr lang="en-US" altLang="en-US" sz="2000" dirty="0" err="1"/>
              <a:t>hasFinishingPoint</a:t>
            </a:r>
            <a:r>
              <a:rPr lang="en-US" altLang="en-US" sz="2000" dirty="0"/>
              <a:t>(?y, TODAY) ∧  </a:t>
            </a:r>
            <a:r>
              <a:rPr lang="en-US" altLang="en-US" sz="2000" dirty="0" err="1"/>
              <a:t>hasYear</a:t>
            </a:r>
            <a:r>
              <a:rPr lang="en-US" altLang="en-US" sz="2000" dirty="0"/>
              <a:t>(?start, ?</a:t>
            </a:r>
            <a:r>
              <a:rPr lang="en-US" altLang="en-US" sz="2000" dirty="0" err="1"/>
              <a:t>startyear</a:t>
            </a:r>
            <a:r>
              <a:rPr lang="en-US" altLang="en-US" sz="2000" dirty="0"/>
              <a:t>) ∧ </a:t>
            </a:r>
            <a:r>
              <a:rPr lang="en-US" altLang="en-US" sz="2000" dirty="0" err="1"/>
              <a:t>hasYear</a:t>
            </a:r>
            <a:r>
              <a:rPr lang="en-US" altLang="en-US" sz="2000" dirty="0"/>
              <a:t>(TODAY, ?</a:t>
            </a:r>
            <a:r>
              <a:rPr lang="en-US" altLang="en-US" sz="2000" dirty="0" err="1"/>
              <a:t>todayyear</a:t>
            </a:r>
            <a:r>
              <a:rPr lang="en-US" altLang="en-US" sz="2000" dirty="0"/>
              <a:t>) ∧ </a:t>
            </a:r>
            <a:r>
              <a:rPr lang="en-US" altLang="en-US" sz="2000" dirty="0" err="1"/>
              <a:t>swrlb:subtract</a:t>
            </a:r>
            <a:r>
              <a:rPr lang="en-US" altLang="en-US" sz="2000" dirty="0"/>
              <a:t>(?age, ?</a:t>
            </a:r>
            <a:r>
              <a:rPr lang="en-US" altLang="en-US" sz="2000" dirty="0" err="1"/>
              <a:t>todayyear</a:t>
            </a:r>
            <a:r>
              <a:rPr lang="en-US" altLang="en-US" sz="2000" dirty="0"/>
              <a:t>, ?</a:t>
            </a:r>
            <a:r>
              <a:rPr lang="en-US" altLang="en-US" sz="2000" dirty="0" err="1"/>
              <a:t>startyear</a:t>
            </a:r>
            <a:r>
              <a:rPr lang="en-US" altLang="en-US" sz="2000" dirty="0"/>
              <a:t>) →  </a:t>
            </a:r>
            <a:r>
              <a:rPr lang="en-US" altLang="en-US" sz="2000" dirty="0" err="1"/>
              <a:t>LivingPerson</a:t>
            </a:r>
            <a:r>
              <a:rPr lang="en-US" altLang="en-US" sz="2000" dirty="0"/>
              <a:t>(?x) ∧ hasAge(?x, ?age)</a:t>
            </a:r>
          </a:p>
        </p:txBody>
      </p:sp>
      <p:sp>
        <p:nvSpPr>
          <p:cNvPr id="307205" name="TextBox 5"/>
          <p:cNvSpPr txBox="1">
            <a:spLocks noChangeArrowheads="1"/>
          </p:cNvSpPr>
          <p:nvPr/>
        </p:nvSpPr>
        <p:spPr bwMode="auto">
          <a:xfrm>
            <a:off x="122275" y="4930812"/>
            <a:ext cx="889952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a:t>Person(?x) ∧ </a:t>
            </a:r>
            <a:r>
              <a:rPr lang="en-US" altLang="en-US" sz="2000" dirty="0" err="1"/>
              <a:t>hasLifetimeInterval</a:t>
            </a:r>
            <a:r>
              <a:rPr lang="en-US" altLang="en-US" sz="2000" dirty="0"/>
              <a:t>(?x, ?y) ∧ </a:t>
            </a:r>
            <a:r>
              <a:rPr lang="en-US" altLang="en-US" sz="2000" dirty="0" err="1"/>
              <a:t>hasStartingPoint</a:t>
            </a:r>
            <a:r>
              <a:rPr lang="en-US" altLang="en-US" sz="2000" dirty="0"/>
              <a:t>(?y, ?birthday) ∧ </a:t>
            </a:r>
            <a:r>
              <a:rPr lang="en-US" altLang="en-US" sz="2000" dirty="0" err="1"/>
              <a:t>hasFinishingPoint</a:t>
            </a:r>
            <a:r>
              <a:rPr lang="en-US" altLang="en-US" sz="2000" dirty="0"/>
              <a:t>(?y, ?</a:t>
            </a:r>
            <a:r>
              <a:rPr lang="en-US" altLang="en-US" sz="2000" dirty="0" err="1"/>
              <a:t>deathday</a:t>
            </a:r>
            <a:r>
              <a:rPr lang="en-US" altLang="en-US" sz="2000" dirty="0"/>
              <a:t>) ∧  </a:t>
            </a:r>
            <a:r>
              <a:rPr lang="en-US" altLang="en-US" sz="2000" dirty="0" err="1"/>
              <a:t>hasYear</a:t>
            </a:r>
            <a:r>
              <a:rPr lang="en-US" altLang="en-US" sz="2000" dirty="0"/>
              <a:t>(?birthday, ?</a:t>
            </a:r>
            <a:r>
              <a:rPr lang="en-US" altLang="en-US" sz="2000" dirty="0" err="1"/>
              <a:t>startyear</a:t>
            </a:r>
            <a:r>
              <a:rPr lang="en-US" altLang="en-US" sz="2000" dirty="0"/>
              <a:t>) ∧ </a:t>
            </a:r>
            <a:r>
              <a:rPr lang="en-US" altLang="en-US" sz="2000" dirty="0" err="1"/>
              <a:t>hasYear</a:t>
            </a:r>
            <a:r>
              <a:rPr lang="en-US" altLang="en-US" sz="2000" dirty="0"/>
              <a:t>(?</a:t>
            </a:r>
            <a:r>
              <a:rPr lang="en-US" altLang="en-US" sz="2000" dirty="0" err="1"/>
              <a:t>deathday</a:t>
            </a:r>
            <a:r>
              <a:rPr lang="en-US" altLang="en-US" sz="2000" dirty="0"/>
              <a:t>, ?</a:t>
            </a:r>
            <a:r>
              <a:rPr lang="en-US" altLang="en-US" sz="2000" dirty="0" err="1"/>
              <a:t>finishyear</a:t>
            </a:r>
            <a:r>
              <a:rPr lang="en-US" altLang="en-US" sz="2000" dirty="0"/>
              <a:t>) ∧ </a:t>
            </a:r>
            <a:r>
              <a:rPr lang="en-US" altLang="en-US" sz="2000" dirty="0" err="1"/>
              <a:t>hasYear</a:t>
            </a:r>
            <a:r>
              <a:rPr lang="en-US" altLang="en-US" sz="2000" dirty="0"/>
              <a:t>(TODAY, ?</a:t>
            </a:r>
            <a:r>
              <a:rPr lang="en-US" altLang="en-US" sz="2000" dirty="0" err="1"/>
              <a:t>todayyear</a:t>
            </a:r>
            <a:r>
              <a:rPr lang="en-US" altLang="en-US" sz="2000" dirty="0"/>
              <a:t>) ∧  </a:t>
            </a:r>
            <a:r>
              <a:rPr lang="en-US" altLang="en-US" sz="2000" dirty="0" err="1"/>
              <a:t>swrlb:lessThan</a:t>
            </a:r>
            <a:r>
              <a:rPr lang="en-US" altLang="en-US" sz="2000" dirty="0"/>
              <a:t>(?</a:t>
            </a:r>
            <a:r>
              <a:rPr lang="en-US" altLang="en-US" sz="2000" dirty="0" err="1"/>
              <a:t>finishyear</a:t>
            </a:r>
            <a:r>
              <a:rPr lang="en-US" altLang="en-US" sz="2000" dirty="0"/>
              <a:t>, ?</a:t>
            </a:r>
            <a:r>
              <a:rPr lang="en-US" altLang="en-US" sz="2000" dirty="0" err="1"/>
              <a:t>todayyear</a:t>
            </a:r>
            <a:r>
              <a:rPr lang="en-US" altLang="en-US" sz="2000" dirty="0"/>
              <a:t>) ∧ </a:t>
            </a:r>
            <a:r>
              <a:rPr lang="en-US" altLang="en-US" sz="2000" dirty="0" err="1"/>
              <a:t>swrlb:subtract</a:t>
            </a:r>
            <a:r>
              <a:rPr lang="en-US" altLang="en-US" sz="2000" dirty="0"/>
              <a:t>(?age, ?</a:t>
            </a:r>
            <a:r>
              <a:rPr lang="en-US" altLang="en-US" sz="2000" dirty="0" err="1"/>
              <a:t>finishyear</a:t>
            </a:r>
            <a:r>
              <a:rPr lang="en-US" altLang="en-US" sz="2000" dirty="0"/>
              <a:t>, ?</a:t>
            </a:r>
            <a:r>
              <a:rPr lang="en-US" altLang="en-US" sz="2000" dirty="0" err="1"/>
              <a:t>startyear</a:t>
            </a:r>
            <a:r>
              <a:rPr lang="en-US" altLang="en-US" sz="2000" dirty="0"/>
              <a:t>) →  </a:t>
            </a:r>
            <a:r>
              <a:rPr lang="en-US" altLang="en-US" sz="2000" dirty="0" err="1"/>
              <a:t>AlreadyDeadPerson</a:t>
            </a:r>
            <a:r>
              <a:rPr lang="en-US" altLang="en-US" sz="2000" dirty="0"/>
              <a:t>(?x) ∧ hasAge(?x, ?age)</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Title 1"/>
          <p:cNvSpPr>
            <a:spLocks noGrp="1"/>
          </p:cNvSpPr>
          <p:nvPr>
            <p:ph type="title"/>
          </p:nvPr>
        </p:nvSpPr>
        <p:spPr>
          <a:xfrm>
            <a:off x="457200" y="17537"/>
            <a:ext cx="8229600" cy="561975"/>
          </a:xfrm>
        </p:spPr>
        <p:txBody>
          <a:bodyPr/>
          <a:lstStyle/>
          <a:p>
            <a:r>
              <a:rPr lang="en-US" altLang="en-US" sz="3600" b="1"/>
              <a:t>Examples of SWRL Rules</a:t>
            </a:r>
          </a:p>
        </p:txBody>
      </p:sp>
      <p:sp>
        <p:nvSpPr>
          <p:cNvPr id="308227" name="TextBox 2"/>
          <p:cNvSpPr txBox="1">
            <a:spLocks noChangeArrowheads="1"/>
          </p:cNvSpPr>
          <p:nvPr/>
        </p:nvSpPr>
        <p:spPr bwMode="auto">
          <a:xfrm>
            <a:off x="193675" y="1773239"/>
            <a:ext cx="876935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dirty="0"/>
              <a:t>A researcher, which Hirsch-index (citation index)  is more than age (years) minus 40 is a good researcher: </a:t>
            </a:r>
          </a:p>
          <a:p>
            <a:pPr eaLnBrk="1" hangingPunct="1">
              <a:spcBef>
                <a:spcPct val="0"/>
              </a:spcBef>
              <a:buFontTx/>
              <a:buNone/>
            </a:pPr>
            <a:r>
              <a:rPr lang="en-US" altLang="en-US" sz="2000" b="1" dirty="0">
                <a:sym typeface="Symbol" pitchFamily="18" charset="2"/>
              </a:rPr>
              <a:t>(</a:t>
            </a:r>
            <a:r>
              <a:rPr lang="en-US" altLang="en-US" sz="2000" dirty="0">
                <a:sym typeface="Symbol" pitchFamily="18" charset="2"/>
                <a:hlinkClick r:id="rId2"/>
              </a:rPr>
              <a:t>http://ai.it.jyu.fi/vagan/ontologies/2016/SWRL_Example.owl</a:t>
            </a:r>
            <a:r>
              <a:rPr lang="en-US" altLang="en-US" sz="2000" dirty="0">
                <a:sym typeface="Symbol" pitchFamily="18" charset="2"/>
              </a:rPr>
              <a:t> </a:t>
            </a:r>
            <a:r>
              <a:rPr lang="en-US" altLang="en-US" sz="2000" b="1" dirty="0">
                <a:sym typeface="Symbol" pitchFamily="18" charset="2"/>
              </a:rPr>
              <a:t>):</a:t>
            </a:r>
          </a:p>
          <a:p>
            <a:pPr eaLnBrk="1" hangingPunct="1">
              <a:spcBef>
                <a:spcPct val="0"/>
              </a:spcBef>
              <a:buFontTx/>
              <a:buNone/>
            </a:pPr>
            <a:endParaRPr lang="en-US" altLang="en-US" sz="2400" b="1" dirty="0"/>
          </a:p>
          <a:p>
            <a:pPr eaLnBrk="1" hangingPunct="1">
              <a:spcBef>
                <a:spcPct val="0"/>
              </a:spcBef>
              <a:buFontTx/>
              <a:buNone/>
            </a:pPr>
            <a:endParaRPr lang="en-US" altLang="en-US" sz="1600" dirty="0"/>
          </a:p>
          <a:p>
            <a:pPr eaLnBrk="1" hangingPunct="1">
              <a:spcBef>
                <a:spcPct val="0"/>
              </a:spcBef>
              <a:buFontTx/>
              <a:buNone/>
            </a:pPr>
            <a:r>
              <a:rPr lang="en-US" altLang="en-US" sz="2800" dirty="0"/>
              <a:t>Researcher(?x) ∧ hasAge(?x, ?age) ∧ </a:t>
            </a:r>
            <a:r>
              <a:rPr lang="en-US" altLang="en-US" sz="2800" dirty="0" err="1"/>
              <a:t>swrlb:greaterThan</a:t>
            </a:r>
            <a:r>
              <a:rPr lang="en-US" altLang="en-US" sz="2800" dirty="0"/>
              <a:t>(?age, 40) ∧ </a:t>
            </a:r>
            <a:r>
              <a:rPr lang="en-US" altLang="en-US" sz="2800" dirty="0" err="1"/>
              <a:t>swrlb:subtract</a:t>
            </a:r>
            <a:r>
              <a:rPr lang="en-US" altLang="en-US" sz="2800" dirty="0"/>
              <a:t>(?</a:t>
            </a:r>
            <a:r>
              <a:rPr lang="en-US" altLang="en-US" sz="2800" dirty="0" err="1"/>
              <a:t>activeyears</a:t>
            </a:r>
            <a:r>
              <a:rPr lang="en-US" altLang="en-US" sz="2800" dirty="0"/>
              <a:t>, ?age, 40) ∧  </a:t>
            </a:r>
            <a:r>
              <a:rPr lang="en-US" altLang="en-US" sz="2800" dirty="0" err="1"/>
              <a:t>hasHirschIndexOfCitations</a:t>
            </a:r>
            <a:r>
              <a:rPr lang="en-US" altLang="en-US" sz="2800" dirty="0"/>
              <a:t>(?x, ?</a:t>
            </a:r>
            <a:r>
              <a:rPr lang="en-US" altLang="en-US" sz="2800" dirty="0" err="1"/>
              <a:t>hirschindex</a:t>
            </a:r>
            <a:r>
              <a:rPr lang="en-US" altLang="en-US" sz="2800" dirty="0"/>
              <a:t>) ∧ </a:t>
            </a:r>
            <a:r>
              <a:rPr lang="en-US" altLang="en-US" sz="2800" dirty="0" err="1"/>
              <a:t>swrlb:greaterThan</a:t>
            </a:r>
            <a:r>
              <a:rPr lang="en-US" altLang="en-US" sz="2800" dirty="0"/>
              <a:t>(?</a:t>
            </a:r>
            <a:r>
              <a:rPr lang="en-US" altLang="en-US" sz="2800" dirty="0" err="1"/>
              <a:t>hirschindex</a:t>
            </a:r>
            <a:r>
              <a:rPr lang="en-US" altLang="en-US" sz="2800" dirty="0"/>
              <a:t>, ?</a:t>
            </a:r>
            <a:r>
              <a:rPr lang="en-US" altLang="en-US" sz="2800" dirty="0" err="1"/>
              <a:t>activeyears</a:t>
            </a:r>
            <a:r>
              <a:rPr lang="en-US" altLang="en-US" sz="2800" dirty="0"/>
              <a:t>) →  </a:t>
            </a:r>
            <a:r>
              <a:rPr lang="en-US" altLang="en-US" sz="2800" dirty="0" err="1"/>
              <a:t>GoodResearcher</a:t>
            </a:r>
            <a:r>
              <a:rPr lang="en-US" altLang="en-US" sz="2800" dirty="0"/>
              <a:t>(?x)</a:t>
            </a:r>
            <a:endParaRPr lang="en-US" altLang="en-US" sz="2800" dirty="0">
              <a:sym typeface="Symbol" pitchFamily="18" charset="2"/>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Title 1"/>
          <p:cNvSpPr>
            <a:spLocks noGrp="1"/>
          </p:cNvSpPr>
          <p:nvPr>
            <p:ph type="title"/>
          </p:nvPr>
        </p:nvSpPr>
        <p:spPr>
          <a:xfrm>
            <a:off x="457200" y="17537"/>
            <a:ext cx="8229600" cy="561975"/>
          </a:xfrm>
        </p:spPr>
        <p:txBody>
          <a:bodyPr/>
          <a:lstStyle/>
          <a:p>
            <a:r>
              <a:rPr lang="en-US" altLang="en-US" sz="3600" b="1"/>
              <a:t>Examples of SWRL Rules</a:t>
            </a:r>
          </a:p>
        </p:txBody>
      </p:sp>
      <p:sp>
        <p:nvSpPr>
          <p:cNvPr id="309251" name="TextBox 2"/>
          <p:cNvSpPr txBox="1">
            <a:spLocks noChangeArrowheads="1"/>
          </p:cNvSpPr>
          <p:nvPr/>
        </p:nvSpPr>
        <p:spPr bwMode="auto">
          <a:xfrm>
            <a:off x="179512" y="889693"/>
            <a:ext cx="9036050"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dirty="0"/>
              <a:t>   </a:t>
            </a:r>
          </a:p>
          <a:p>
            <a:pPr eaLnBrk="1" hangingPunct="1">
              <a:spcBef>
                <a:spcPct val="0"/>
              </a:spcBef>
              <a:buFontTx/>
              <a:buNone/>
            </a:pPr>
            <a:r>
              <a:rPr lang="en-US" altLang="en-US" sz="2400" b="1" dirty="0"/>
              <a:t>A person of age between 29-89 would have an extra weight equal to positive difference between his/her weight in kilos and his/her height in centimeters (minus 100):</a:t>
            </a:r>
          </a:p>
          <a:p>
            <a:pPr eaLnBrk="1" hangingPunct="1">
              <a:spcBef>
                <a:spcPct val="0"/>
              </a:spcBef>
              <a:buFontTx/>
              <a:buNone/>
            </a:pPr>
            <a:r>
              <a:rPr lang="en-US" altLang="en-US" sz="2000" b="1" dirty="0">
                <a:sym typeface="Symbol" pitchFamily="18" charset="2"/>
              </a:rPr>
              <a:t>(</a:t>
            </a:r>
            <a:r>
              <a:rPr lang="en-US" altLang="en-US" sz="2000" dirty="0">
                <a:sym typeface="Symbol" pitchFamily="18" charset="2"/>
                <a:hlinkClick r:id="rId2"/>
              </a:rPr>
              <a:t>http://ai.it.jyu.fi/vagan/ontologies/2016/SWRL_Example.owl</a:t>
            </a:r>
            <a:r>
              <a:rPr lang="en-US" altLang="en-US" sz="2000" dirty="0">
                <a:sym typeface="Symbol" pitchFamily="18" charset="2"/>
              </a:rPr>
              <a:t> </a:t>
            </a:r>
            <a:r>
              <a:rPr lang="en-US" altLang="en-US" sz="2000" b="1" dirty="0">
                <a:sym typeface="Symbol" pitchFamily="18" charset="2"/>
              </a:rPr>
              <a:t>):</a:t>
            </a:r>
            <a:endParaRPr lang="en-US" altLang="en-US" sz="2000" dirty="0">
              <a:sym typeface="Symbol" pitchFamily="18" charset="2"/>
            </a:endParaRPr>
          </a:p>
          <a:p>
            <a:pPr eaLnBrk="1" hangingPunct="1">
              <a:spcBef>
                <a:spcPct val="0"/>
              </a:spcBef>
              <a:buFont typeface="Symbol" pitchFamily="18" charset="2"/>
              <a:buChar char="Ù"/>
            </a:pPr>
            <a:endParaRPr lang="en-US" altLang="en-US" sz="1400" dirty="0">
              <a:sym typeface="Symbol" pitchFamily="18" charset="2"/>
            </a:endParaRPr>
          </a:p>
          <a:p>
            <a:pPr eaLnBrk="1" hangingPunct="1">
              <a:spcBef>
                <a:spcPct val="0"/>
              </a:spcBef>
              <a:buFontTx/>
              <a:buNone/>
            </a:pPr>
            <a:r>
              <a:rPr lang="en-US" altLang="en-US" sz="1800" dirty="0">
                <a:sym typeface="Symbol" pitchFamily="18" charset="2"/>
              </a:rPr>
              <a:t>Person(?x) </a:t>
            </a:r>
            <a:r>
              <a:rPr lang="en-US" altLang="en-US" sz="1800" dirty="0"/>
              <a:t>∧</a:t>
            </a:r>
            <a:r>
              <a:rPr lang="en-US" altLang="en-US" sz="1800" dirty="0">
                <a:sym typeface="Symbol" pitchFamily="18" charset="2"/>
              </a:rPr>
              <a:t> hasAge(?</a:t>
            </a:r>
            <a:r>
              <a:rPr lang="en-US" altLang="en-US" sz="1800" dirty="0" err="1">
                <a:sym typeface="Symbol" pitchFamily="18" charset="2"/>
              </a:rPr>
              <a:t>x,?age</a:t>
            </a:r>
            <a:r>
              <a:rPr lang="en-US" altLang="en-US" sz="1800" dirty="0">
                <a:sym typeface="Symbol" pitchFamily="18" charset="2"/>
              </a:rPr>
              <a:t>) </a:t>
            </a:r>
            <a:r>
              <a:rPr lang="en-US" altLang="en-US" sz="1800" dirty="0"/>
              <a:t>∧</a:t>
            </a:r>
            <a:r>
              <a:rPr lang="en-US" altLang="en-US" sz="1800" dirty="0">
                <a:sym typeface="Symbol" pitchFamily="18" charset="2"/>
              </a:rPr>
              <a:t> </a:t>
            </a:r>
            <a:r>
              <a:rPr lang="en-US" altLang="en-US" sz="1800" dirty="0" err="1">
                <a:sym typeface="Symbol" pitchFamily="18" charset="2"/>
              </a:rPr>
              <a:t>swrlb:greaterThan</a:t>
            </a:r>
            <a:r>
              <a:rPr lang="en-US" altLang="en-US" sz="1800" dirty="0">
                <a:sym typeface="Symbol" pitchFamily="18" charset="2"/>
              </a:rPr>
              <a:t>(?age, 28) </a:t>
            </a:r>
            <a:r>
              <a:rPr lang="en-US" altLang="en-US" sz="1800" dirty="0"/>
              <a:t>∧</a:t>
            </a:r>
            <a:r>
              <a:rPr lang="en-US" altLang="en-US" sz="1800" dirty="0">
                <a:sym typeface="Symbol" pitchFamily="18" charset="2"/>
              </a:rPr>
              <a:t> </a:t>
            </a:r>
            <a:r>
              <a:rPr lang="en-US" altLang="en-US" sz="1800" dirty="0" err="1">
                <a:sym typeface="Symbol" pitchFamily="18" charset="2"/>
              </a:rPr>
              <a:t>swrlb:lessThan</a:t>
            </a:r>
            <a:r>
              <a:rPr lang="en-US" altLang="en-US" sz="1800" dirty="0">
                <a:sym typeface="Symbol" pitchFamily="18" charset="2"/>
              </a:rPr>
              <a:t>(?age, 90) </a:t>
            </a:r>
            <a:r>
              <a:rPr lang="en-US" altLang="en-US" sz="1800" dirty="0"/>
              <a:t>∧</a:t>
            </a:r>
            <a:r>
              <a:rPr lang="en-US" altLang="en-US" sz="1800" dirty="0">
                <a:sym typeface="Symbol" pitchFamily="18" charset="2"/>
              </a:rPr>
              <a:t> </a:t>
            </a:r>
            <a:r>
              <a:rPr lang="en-US" altLang="en-US" sz="1800" dirty="0" err="1">
                <a:sym typeface="Symbol" pitchFamily="18" charset="2"/>
              </a:rPr>
              <a:t>hasWeightKg</a:t>
            </a:r>
            <a:r>
              <a:rPr lang="en-US" altLang="en-US" sz="1800" dirty="0">
                <a:sym typeface="Symbol" pitchFamily="18" charset="2"/>
              </a:rPr>
              <a:t>(?x, ?weight) </a:t>
            </a:r>
            <a:r>
              <a:rPr lang="en-US" altLang="en-US" sz="1800" dirty="0"/>
              <a:t>∧</a:t>
            </a:r>
            <a:r>
              <a:rPr lang="en-US" altLang="en-US" sz="1800" dirty="0">
                <a:sym typeface="Symbol" pitchFamily="18" charset="2"/>
              </a:rPr>
              <a:t> </a:t>
            </a:r>
            <a:r>
              <a:rPr lang="en-US" altLang="en-US" sz="1800" dirty="0" err="1">
                <a:sym typeface="Symbol" pitchFamily="18" charset="2"/>
              </a:rPr>
              <a:t>hasLengthSm</a:t>
            </a:r>
            <a:r>
              <a:rPr lang="en-US" altLang="en-US" sz="1800" dirty="0">
                <a:sym typeface="Symbol" pitchFamily="18" charset="2"/>
              </a:rPr>
              <a:t>(?x, ?length) </a:t>
            </a:r>
            <a:r>
              <a:rPr lang="en-US" altLang="en-US" sz="1800" dirty="0"/>
              <a:t>∧</a:t>
            </a:r>
            <a:r>
              <a:rPr lang="en-US" altLang="en-US" sz="1800" dirty="0">
                <a:sym typeface="Symbol" pitchFamily="18" charset="2"/>
              </a:rPr>
              <a:t> </a:t>
            </a:r>
            <a:r>
              <a:rPr lang="en-US" altLang="en-US" sz="1800" dirty="0" err="1">
                <a:sym typeface="Symbol" pitchFamily="18" charset="2"/>
              </a:rPr>
              <a:t>swrlb:subtract</a:t>
            </a:r>
            <a:r>
              <a:rPr lang="en-US" altLang="en-US" sz="1800" dirty="0">
                <a:sym typeface="Symbol" pitchFamily="18" charset="2"/>
              </a:rPr>
              <a:t>(?ideal, ?length, 100) </a:t>
            </a:r>
            <a:r>
              <a:rPr lang="en-US" altLang="en-US" sz="1800" dirty="0"/>
              <a:t>∧</a:t>
            </a:r>
            <a:r>
              <a:rPr lang="en-US" altLang="en-US" sz="1800" dirty="0">
                <a:sym typeface="Symbol" pitchFamily="18" charset="2"/>
              </a:rPr>
              <a:t> </a:t>
            </a:r>
            <a:r>
              <a:rPr lang="en-US" altLang="en-US" sz="1800" dirty="0" err="1">
                <a:sym typeface="Symbol" pitchFamily="18" charset="2"/>
              </a:rPr>
              <a:t>swrlb:subtract</a:t>
            </a:r>
            <a:r>
              <a:rPr lang="en-US" altLang="en-US" sz="1800" dirty="0">
                <a:sym typeface="Symbol" pitchFamily="18" charset="2"/>
              </a:rPr>
              <a:t>(?extra, ?weight, ?ideal) </a:t>
            </a:r>
            <a:r>
              <a:rPr lang="en-US" altLang="en-US" sz="1800" dirty="0"/>
              <a:t>∧ </a:t>
            </a:r>
            <a:r>
              <a:rPr lang="en-US" altLang="en-US" sz="1800" dirty="0" err="1">
                <a:sym typeface="Symbol" pitchFamily="18" charset="2"/>
              </a:rPr>
              <a:t>swrlb:greaterThan</a:t>
            </a:r>
            <a:r>
              <a:rPr lang="en-US" altLang="en-US" sz="1800" dirty="0">
                <a:sym typeface="Symbol" pitchFamily="18" charset="2"/>
              </a:rPr>
              <a:t>(?extra, 0) </a:t>
            </a:r>
            <a:r>
              <a:rPr lang="en-US" altLang="en-US" sz="1800" dirty="0"/>
              <a:t>→ </a:t>
            </a:r>
            <a:r>
              <a:rPr lang="en-US" altLang="en-US" sz="1800" dirty="0" err="1">
                <a:sym typeface="Symbol" pitchFamily="18" charset="2"/>
              </a:rPr>
              <a:t>hasExtraWeightKg</a:t>
            </a:r>
            <a:r>
              <a:rPr lang="en-US" altLang="en-US" sz="1800" dirty="0">
                <a:sym typeface="Symbol" pitchFamily="18" charset="2"/>
              </a:rPr>
              <a:t>(?x, ?extra)</a:t>
            </a:r>
          </a:p>
        </p:txBody>
      </p:sp>
      <p:sp>
        <p:nvSpPr>
          <p:cNvPr id="2" name="TextBox 2">
            <a:extLst>
              <a:ext uri="{FF2B5EF4-FFF2-40B4-BE49-F238E27FC236}">
                <a16:creationId xmlns:a16="http://schemas.microsoft.com/office/drawing/2014/main" id="{0BE52A21-8B27-F3E8-EEBA-0E6A85C3CDDD}"/>
              </a:ext>
            </a:extLst>
          </p:cNvPr>
          <p:cNvSpPr txBox="1">
            <a:spLocks noChangeArrowheads="1"/>
          </p:cNvSpPr>
          <p:nvPr/>
        </p:nvSpPr>
        <p:spPr bwMode="auto">
          <a:xfrm>
            <a:off x="0" y="4429424"/>
            <a:ext cx="914400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dirty="0"/>
              <a:t>   </a:t>
            </a:r>
          </a:p>
          <a:p>
            <a:pPr eaLnBrk="1" hangingPunct="1">
              <a:spcBef>
                <a:spcPct val="0"/>
              </a:spcBef>
              <a:buFontTx/>
              <a:buNone/>
            </a:pPr>
            <a:r>
              <a:rPr lang="en-US" altLang="en-US" sz="2800" b="1" dirty="0">
                <a:solidFill>
                  <a:srgbClr val="FF0000"/>
                </a:solidFill>
              </a:rPr>
              <a:t>Same rule written using Protégé 5+ -friendly syntax:</a:t>
            </a:r>
          </a:p>
          <a:p>
            <a:pPr eaLnBrk="1" hangingPunct="1">
              <a:spcBef>
                <a:spcPct val="0"/>
              </a:spcBef>
              <a:buFont typeface="Symbol" pitchFamily="18" charset="2"/>
              <a:buChar char="Ù"/>
            </a:pPr>
            <a:endParaRPr lang="en-US" altLang="en-US" sz="1400" dirty="0">
              <a:solidFill>
                <a:srgbClr val="FF0000"/>
              </a:solidFill>
              <a:sym typeface="Symbol" pitchFamily="18" charset="2"/>
            </a:endParaRPr>
          </a:p>
          <a:p>
            <a:pPr eaLnBrk="1" hangingPunct="1">
              <a:spcBef>
                <a:spcPct val="0"/>
              </a:spcBef>
              <a:buFontTx/>
              <a:buNone/>
            </a:pPr>
            <a:r>
              <a:rPr lang="en-US" altLang="en-US" sz="1600" dirty="0">
                <a:sym typeface="Symbol" pitchFamily="18" charset="2"/>
              </a:rPr>
              <a:t>Person(?x)</a:t>
            </a:r>
            <a:r>
              <a:rPr lang="en-US" altLang="en-US" sz="1600" dirty="0"/>
              <a:t>,</a:t>
            </a:r>
            <a:r>
              <a:rPr lang="en-US" altLang="en-US" sz="1600" dirty="0">
                <a:sym typeface="Symbol" pitchFamily="18" charset="2"/>
              </a:rPr>
              <a:t> hasAge(?</a:t>
            </a:r>
            <a:r>
              <a:rPr lang="en-US" altLang="en-US" sz="1600" dirty="0" err="1">
                <a:sym typeface="Symbol" pitchFamily="18" charset="2"/>
              </a:rPr>
              <a:t>x,?age</a:t>
            </a:r>
            <a:r>
              <a:rPr lang="en-US" altLang="en-US" sz="1600" dirty="0">
                <a:sym typeface="Symbol" pitchFamily="18" charset="2"/>
              </a:rPr>
              <a:t>)</a:t>
            </a:r>
            <a:r>
              <a:rPr lang="en-US" altLang="en-US" sz="1600" dirty="0"/>
              <a:t>,</a:t>
            </a:r>
            <a:r>
              <a:rPr lang="en-US" altLang="en-US" sz="1600" dirty="0">
                <a:sym typeface="Symbol" pitchFamily="18" charset="2"/>
              </a:rPr>
              <a:t> </a:t>
            </a:r>
            <a:r>
              <a:rPr lang="en-US" altLang="en-US" sz="1600" b="1" dirty="0">
                <a:solidFill>
                  <a:srgbClr val="7030A0"/>
                </a:solidFill>
                <a:sym typeface="Symbol" pitchFamily="18" charset="2"/>
              </a:rPr>
              <a:t>greaterThan</a:t>
            </a:r>
            <a:r>
              <a:rPr lang="en-US" altLang="en-US" sz="1600" dirty="0">
                <a:sym typeface="Symbol" pitchFamily="18" charset="2"/>
              </a:rPr>
              <a:t>(?age, 28)</a:t>
            </a:r>
            <a:r>
              <a:rPr lang="en-US" altLang="en-US" sz="1600" dirty="0"/>
              <a:t>,</a:t>
            </a:r>
            <a:r>
              <a:rPr lang="en-US" altLang="en-US" sz="1600" dirty="0">
                <a:sym typeface="Symbol" pitchFamily="18" charset="2"/>
              </a:rPr>
              <a:t> </a:t>
            </a:r>
            <a:r>
              <a:rPr lang="en-US" altLang="en-US" sz="1600" b="1" dirty="0" err="1">
                <a:solidFill>
                  <a:srgbClr val="7030A0"/>
                </a:solidFill>
                <a:sym typeface="Symbol" pitchFamily="18" charset="2"/>
              </a:rPr>
              <a:t>lessThan</a:t>
            </a:r>
            <a:r>
              <a:rPr lang="en-US" altLang="en-US" sz="1600" dirty="0">
                <a:sym typeface="Symbol" pitchFamily="18" charset="2"/>
              </a:rPr>
              <a:t>(?age, 90)</a:t>
            </a:r>
            <a:r>
              <a:rPr lang="en-US" altLang="en-US" sz="1600" dirty="0"/>
              <a:t>,</a:t>
            </a:r>
            <a:r>
              <a:rPr lang="en-US" altLang="en-US" sz="1600" dirty="0">
                <a:sym typeface="Symbol" pitchFamily="18" charset="2"/>
              </a:rPr>
              <a:t> </a:t>
            </a:r>
            <a:r>
              <a:rPr lang="en-US" altLang="en-US" sz="1600" dirty="0" err="1">
                <a:sym typeface="Symbol" pitchFamily="18" charset="2"/>
              </a:rPr>
              <a:t>hasWeightKg</a:t>
            </a:r>
            <a:r>
              <a:rPr lang="en-US" altLang="en-US" sz="1600" dirty="0">
                <a:sym typeface="Symbol" pitchFamily="18" charset="2"/>
              </a:rPr>
              <a:t>(?x, ?weight)</a:t>
            </a:r>
            <a:r>
              <a:rPr lang="en-US" altLang="en-US" sz="1600" dirty="0"/>
              <a:t>,</a:t>
            </a:r>
            <a:r>
              <a:rPr lang="en-US" altLang="en-US" sz="1600" dirty="0">
                <a:sym typeface="Symbol" pitchFamily="18" charset="2"/>
              </a:rPr>
              <a:t> </a:t>
            </a:r>
            <a:r>
              <a:rPr lang="en-US" altLang="en-US" sz="1600" dirty="0" err="1">
                <a:sym typeface="Symbol" pitchFamily="18" charset="2"/>
              </a:rPr>
              <a:t>hasLengthSm</a:t>
            </a:r>
            <a:r>
              <a:rPr lang="en-US" altLang="en-US" sz="1600" dirty="0">
                <a:sym typeface="Symbol" pitchFamily="18" charset="2"/>
              </a:rPr>
              <a:t>(?x, ?length)</a:t>
            </a:r>
            <a:r>
              <a:rPr lang="en-US" altLang="en-US" sz="1600" dirty="0"/>
              <a:t>,</a:t>
            </a:r>
            <a:r>
              <a:rPr lang="en-US" altLang="en-US" sz="1600" dirty="0">
                <a:sym typeface="Symbol" pitchFamily="18" charset="2"/>
              </a:rPr>
              <a:t> </a:t>
            </a:r>
            <a:r>
              <a:rPr lang="en-US" altLang="en-US" sz="1600" b="1" dirty="0">
                <a:solidFill>
                  <a:srgbClr val="7030A0"/>
                </a:solidFill>
                <a:sym typeface="Symbol" pitchFamily="18" charset="2"/>
              </a:rPr>
              <a:t>subtract</a:t>
            </a:r>
            <a:r>
              <a:rPr lang="en-US" altLang="en-US" sz="1600" dirty="0">
                <a:sym typeface="Symbol" pitchFamily="18" charset="2"/>
              </a:rPr>
              <a:t>(?ideal, ?length, 100)</a:t>
            </a:r>
            <a:r>
              <a:rPr lang="en-US" altLang="en-US" sz="1600" dirty="0"/>
              <a:t>,</a:t>
            </a:r>
            <a:r>
              <a:rPr lang="en-US" altLang="en-US" sz="1600" dirty="0">
                <a:sym typeface="Symbol" pitchFamily="18" charset="2"/>
              </a:rPr>
              <a:t> </a:t>
            </a:r>
            <a:r>
              <a:rPr lang="en-US" altLang="en-US" sz="1600" b="1" dirty="0">
                <a:solidFill>
                  <a:srgbClr val="7030A0"/>
                </a:solidFill>
                <a:sym typeface="Symbol" pitchFamily="18" charset="2"/>
              </a:rPr>
              <a:t>subtract</a:t>
            </a:r>
            <a:r>
              <a:rPr lang="en-US" altLang="en-US" sz="1600" dirty="0">
                <a:sym typeface="Symbol" pitchFamily="18" charset="2"/>
              </a:rPr>
              <a:t>(?extra, ?weight, ?ideal)</a:t>
            </a:r>
            <a:r>
              <a:rPr lang="en-US" altLang="en-US" sz="1600" dirty="0"/>
              <a:t>, </a:t>
            </a:r>
            <a:r>
              <a:rPr lang="en-US" altLang="en-US" sz="1600" b="1" dirty="0">
                <a:solidFill>
                  <a:srgbClr val="7030A0"/>
                </a:solidFill>
                <a:sym typeface="Symbol" pitchFamily="18" charset="2"/>
              </a:rPr>
              <a:t>greaterThan</a:t>
            </a:r>
            <a:r>
              <a:rPr lang="en-US" altLang="en-US" sz="1600" dirty="0">
                <a:sym typeface="Symbol" pitchFamily="18" charset="2"/>
              </a:rPr>
              <a:t>(?extra, 0) </a:t>
            </a:r>
            <a:r>
              <a:rPr lang="en-US" altLang="en-US" sz="1600" dirty="0"/>
              <a:t>-&gt; </a:t>
            </a:r>
            <a:r>
              <a:rPr lang="en-US" altLang="en-US" sz="1600" dirty="0" err="1">
                <a:sym typeface="Symbol" pitchFamily="18" charset="2"/>
              </a:rPr>
              <a:t>hasExtraWeightKg</a:t>
            </a:r>
            <a:r>
              <a:rPr lang="en-US" altLang="en-US" sz="1600" dirty="0">
                <a:sym typeface="Symbol" pitchFamily="18" charset="2"/>
              </a:rPr>
              <a:t>(?x, ?extra)</a:t>
            </a:r>
          </a:p>
        </p:txBody>
      </p:sp>
      <p:sp>
        <p:nvSpPr>
          <p:cNvPr id="3" name="Rectangle 2">
            <a:extLst>
              <a:ext uri="{FF2B5EF4-FFF2-40B4-BE49-F238E27FC236}">
                <a16:creationId xmlns:a16="http://schemas.microsoft.com/office/drawing/2014/main" id="{C229ECA0-A720-2019-12BD-B0B298A42697}"/>
              </a:ext>
            </a:extLst>
          </p:cNvPr>
          <p:cNvSpPr/>
          <p:nvPr/>
        </p:nvSpPr>
        <p:spPr>
          <a:xfrm>
            <a:off x="3809709" y="3933056"/>
            <a:ext cx="76174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Title 1"/>
          <p:cNvSpPr>
            <a:spLocks noGrp="1"/>
          </p:cNvSpPr>
          <p:nvPr>
            <p:ph type="title"/>
          </p:nvPr>
        </p:nvSpPr>
        <p:spPr>
          <a:xfrm>
            <a:off x="457200" y="17537"/>
            <a:ext cx="8229600" cy="561975"/>
          </a:xfrm>
        </p:spPr>
        <p:txBody>
          <a:bodyPr/>
          <a:lstStyle/>
          <a:p>
            <a:r>
              <a:rPr lang="en-US" altLang="en-US" sz="3600" b="1"/>
              <a:t>Examples of SWRL Rules</a:t>
            </a:r>
          </a:p>
        </p:txBody>
      </p:sp>
      <p:sp>
        <p:nvSpPr>
          <p:cNvPr id="310275" name="TextBox 2"/>
          <p:cNvSpPr txBox="1">
            <a:spLocks noChangeArrowheads="1"/>
          </p:cNvSpPr>
          <p:nvPr/>
        </p:nvSpPr>
        <p:spPr bwMode="auto">
          <a:xfrm>
            <a:off x="107950" y="1022350"/>
            <a:ext cx="89598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dirty="0"/>
              <a:t>   </a:t>
            </a:r>
            <a:endParaRPr lang="en-US" altLang="en-US" sz="1400" dirty="0"/>
          </a:p>
          <a:p>
            <a:pPr eaLnBrk="1" hangingPunct="1">
              <a:spcBef>
                <a:spcPct val="0"/>
              </a:spcBef>
              <a:buFontTx/>
              <a:buNone/>
            </a:pPr>
            <a:r>
              <a:rPr lang="en-US" altLang="en-US" sz="2400" b="1" dirty="0"/>
              <a:t>A person of age between 29-89 would have a lacking weight equal to positive difference between his/her height in centimeters (minus 100) and his/her weight in kilos:</a:t>
            </a:r>
          </a:p>
          <a:p>
            <a:pPr eaLnBrk="1" hangingPunct="1">
              <a:spcBef>
                <a:spcPct val="0"/>
              </a:spcBef>
              <a:buFontTx/>
              <a:buNone/>
            </a:pPr>
            <a:r>
              <a:rPr lang="en-US" altLang="en-US" sz="2000" b="1" dirty="0">
                <a:sym typeface="Symbol" pitchFamily="18" charset="2"/>
              </a:rPr>
              <a:t>(</a:t>
            </a:r>
            <a:r>
              <a:rPr lang="en-US" altLang="en-US" sz="2000" dirty="0">
                <a:sym typeface="Symbol" pitchFamily="18" charset="2"/>
                <a:hlinkClick r:id="rId2"/>
              </a:rPr>
              <a:t>http://ai.it.jyu.fi/vagan/ontologies/2016/SWRL_Example.owl</a:t>
            </a:r>
            <a:r>
              <a:rPr lang="en-US" altLang="en-US" sz="2000" dirty="0">
                <a:sym typeface="Symbol" pitchFamily="18" charset="2"/>
              </a:rPr>
              <a:t> </a:t>
            </a:r>
            <a:r>
              <a:rPr lang="en-US" altLang="en-US" sz="2000" b="1" dirty="0">
                <a:sym typeface="Symbol" pitchFamily="18" charset="2"/>
              </a:rPr>
              <a:t>):</a:t>
            </a:r>
            <a:endParaRPr lang="en-US" altLang="en-US" sz="2000" dirty="0">
              <a:sym typeface="Symbol" pitchFamily="18" charset="2"/>
            </a:endParaRPr>
          </a:p>
        </p:txBody>
      </p:sp>
      <p:sp>
        <p:nvSpPr>
          <p:cNvPr id="310276" name="TextBox 1"/>
          <p:cNvSpPr txBox="1">
            <a:spLocks noChangeArrowheads="1"/>
          </p:cNvSpPr>
          <p:nvPr/>
        </p:nvSpPr>
        <p:spPr bwMode="auto">
          <a:xfrm>
            <a:off x="107951" y="3213101"/>
            <a:ext cx="88566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sym typeface="Symbol" pitchFamily="18" charset="2"/>
              </a:rPr>
              <a:t>Person(?x) </a:t>
            </a:r>
            <a:r>
              <a:rPr lang="en-US" altLang="en-US" sz="2400" dirty="0"/>
              <a:t>∧</a:t>
            </a:r>
            <a:r>
              <a:rPr lang="en-US" altLang="en-US" sz="2400" dirty="0">
                <a:sym typeface="Symbol" pitchFamily="18" charset="2"/>
              </a:rPr>
              <a:t> hasAge(?</a:t>
            </a:r>
            <a:r>
              <a:rPr lang="en-US" altLang="en-US" sz="2400" dirty="0" err="1">
                <a:sym typeface="Symbol" pitchFamily="18" charset="2"/>
              </a:rPr>
              <a:t>x,?age</a:t>
            </a:r>
            <a:r>
              <a:rPr lang="en-US" altLang="en-US" sz="2400" dirty="0">
                <a:sym typeface="Symbol" pitchFamily="18" charset="2"/>
              </a:rPr>
              <a:t>) </a:t>
            </a:r>
            <a:r>
              <a:rPr lang="en-US" altLang="en-US" sz="2400" dirty="0"/>
              <a:t>∧</a:t>
            </a:r>
            <a:r>
              <a:rPr lang="en-US" altLang="en-US" sz="2400" dirty="0">
                <a:sym typeface="Symbol" pitchFamily="18" charset="2"/>
              </a:rPr>
              <a:t> </a:t>
            </a:r>
            <a:r>
              <a:rPr lang="en-US" altLang="en-US" sz="2400" dirty="0" err="1">
                <a:sym typeface="Symbol" pitchFamily="18" charset="2"/>
              </a:rPr>
              <a:t>swrlb:greaterThan</a:t>
            </a:r>
            <a:r>
              <a:rPr lang="en-US" altLang="en-US" sz="2400" dirty="0">
                <a:sym typeface="Symbol" pitchFamily="18" charset="2"/>
              </a:rPr>
              <a:t>(?age, 28) </a:t>
            </a:r>
            <a:r>
              <a:rPr lang="en-US" altLang="en-US" sz="2400" dirty="0"/>
              <a:t>∧</a:t>
            </a:r>
            <a:r>
              <a:rPr lang="en-US" altLang="en-US" sz="2400" dirty="0">
                <a:sym typeface="Symbol" pitchFamily="18" charset="2"/>
              </a:rPr>
              <a:t> </a:t>
            </a:r>
            <a:r>
              <a:rPr lang="en-US" altLang="en-US" sz="2400" dirty="0" err="1">
                <a:sym typeface="Symbol" pitchFamily="18" charset="2"/>
              </a:rPr>
              <a:t>swrlb:lessThan</a:t>
            </a:r>
            <a:r>
              <a:rPr lang="en-US" altLang="en-US" sz="2400" dirty="0">
                <a:sym typeface="Symbol" pitchFamily="18" charset="2"/>
              </a:rPr>
              <a:t>(?age, 90) </a:t>
            </a:r>
            <a:r>
              <a:rPr lang="en-US" altLang="en-US" sz="2400" dirty="0"/>
              <a:t>∧</a:t>
            </a:r>
            <a:r>
              <a:rPr lang="en-US" altLang="en-US" sz="2400" dirty="0">
                <a:sym typeface="Symbol" pitchFamily="18" charset="2"/>
              </a:rPr>
              <a:t> </a:t>
            </a:r>
            <a:r>
              <a:rPr lang="en-US" altLang="en-US" sz="2400" dirty="0" err="1">
                <a:sym typeface="Symbol" pitchFamily="18" charset="2"/>
              </a:rPr>
              <a:t>hasWeightKg</a:t>
            </a:r>
            <a:r>
              <a:rPr lang="en-US" altLang="en-US" sz="2400" dirty="0">
                <a:sym typeface="Symbol" pitchFamily="18" charset="2"/>
              </a:rPr>
              <a:t>(?x, ?weight) </a:t>
            </a:r>
            <a:r>
              <a:rPr lang="en-US" altLang="en-US" sz="2400" dirty="0"/>
              <a:t>∧</a:t>
            </a:r>
            <a:r>
              <a:rPr lang="en-US" altLang="en-US" sz="2400" dirty="0">
                <a:sym typeface="Symbol" pitchFamily="18" charset="2"/>
              </a:rPr>
              <a:t> </a:t>
            </a:r>
            <a:r>
              <a:rPr lang="en-US" altLang="en-US" sz="2400" dirty="0" err="1">
                <a:sym typeface="Symbol" pitchFamily="18" charset="2"/>
              </a:rPr>
              <a:t>hasLengthSm</a:t>
            </a:r>
            <a:r>
              <a:rPr lang="en-US" altLang="en-US" sz="2400" dirty="0">
                <a:sym typeface="Symbol" pitchFamily="18" charset="2"/>
              </a:rPr>
              <a:t>(?x, ?length) </a:t>
            </a:r>
            <a:r>
              <a:rPr lang="en-US" altLang="en-US" sz="2400" dirty="0"/>
              <a:t>∧</a:t>
            </a:r>
            <a:r>
              <a:rPr lang="en-US" altLang="en-US" sz="2400" dirty="0">
                <a:sym typeface="Symbol" pitchFamily="18" charset="2"/>
              </a:rPr>
              <a:t> </a:t>
            </a:r>
            <a:r>
              <a:rPr lang="en-US" altLang="en-US" sz="2400" dirty="0" err="1">
                <a:sym typeface="Symbol" pitchFamily="18" charset="2"/>
              </a:rPr>
              <a:t>swrlb:subtract</a:t>
            </a:r>
            <a:r>
              <a:rPr lang="en-US" altLang="en-US" sz="2400" dirty="0">
                <a:sym typeface="Symbol" pitchFamily="18" charset="2"/>
              </a:rPr>
              <a:t>(?ideal, ?length, 100) </a:t>
            </a:r>
            <a:r>
              <a:rPr lang="en-US" altLang="en-US" sz="2400" dirty="0"/>
              <a:t>∧</a:t>
            </a:r>
            <a:r>
              <a:rPr lang="en-US" altLang="en-US" sz="2400" dirty="0">
                <a:sym typeface="Symbol" pitchFamily="18" charset="2"/>
              </a:rPr>
              <a:t> </a:t>
            </a:r>
            <a:r>
              <a:rPr lang="en-US" altLang="en-US" sz="2400" dirty="0" err="1">
                <a:sym typeface="Symbol" pitchFamily="18" charset="2"/>
              </a:rPr>
              <a:t>swrlb:subtract</a:t>
            </a:r>
            <a:r>
              <a:rPr lang="en-US" altLang="en-US" sz="2400" dirty="0">
                <a:sym typeface="Symbol" pitchFamily="18" charset="2"/>
              </a:rPr>
              <a:t>(?lacking, ?ideal, ?weight) </a:t>
            </a:r>
            <a:r>
              <a:rPr lang="en-US" altLang="en-US" sz="2400" dirty="0"/>
              <a:t>∧ </a:t>
            </a:r>
            <a:r>
              <a:rPr lang="en-US" altLang="en-US" sz="2400" dirty="0" err="1">
                <a:sym typeface="Symbol" pitchFamily="18" charset="2"/>
              </a:rPr>
              <a:t>swrlb:greaterThan</a:t>
            </a:r>
            <a:r>
              <a:rPr lang="en-US" altLang="en-US" sz="2400" dirty="0">
                <a:sym typeface="Symbol" pitchFamily="18" charset="2"/>
              </a:rPr>
              <a:t>(?lacking, 0) </a:t>
            </a:r>
            <a:r>
              <a:rPr lang="en-US" altLang="en-US" sz="2400" dirty="0"/>
              <a:t>→ </a:t>
            </a:r>
            <a:r>
              <a:rPr lang="en-US" altLang="en-US" sz="2400" dirty="0" err="1">
                <a:sym typeface="Symbol" pitchFamily="18" charset="2"/>
              </a:rPr>
              <a:t>hasLackingWeightKg</a:t>
            </a:r>
            <a:r>
              <a:rPr lang="en-US" altLang="en-US" sz="2400" dirty="0">
                <a:sym typeface="Symbol" pitchFamily="18" charset="2"/>
              </a:rPr>
              <a:t>(?x, ?lacking)</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Title 1"/>
          <p:cNvSpPr>
            <a:spLocks noGrp="1"/>
          </p:cNvSpPr>
          <p:nvPr>
            <p:ph type="title"/>
          </p:nvPr>
        </p:nvSpPr>
        <p:spPr>
          <a:xfrm>
            <a:off x="457200" y="17537"/>
            <a:ext cx="8229600" cy="561975"/>
          </a:xfrm>
        </p:spPr>
        <p:txBody>
          <a:bodyPr/>
          <a:lstStyle/>
          <a:p>
            <a:r>
              <a:rPr lang="en-US" altLang="en-US" sz="3600" b="1"/>
              <a:t>Examples of SWRL Rules</a:t>
            </a:r>
          </a:p>
        </p:txBody>
      </p:sp>
      <p:sp>
        <p:nvSpPr>
          <p:cNvPr id="311299" name="TextBox 2"/>
          <p:cNvSpPr txBox="1">
            <a:spLocks noChangeArrowheads="1"/>
          </p:cNvSpPr>
          <p:nvPr/>
        </p:nvSpPr>
        <p:spPr bwMode="auto">
          <a:xfrm>
            <a:off x="107950" y="1022350"/>
            <a:ext cx="8959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600" dirty="0"/>
              <a:t>   </a:t>
            </a:r>
            <a:endParaRPr lang="en-US" altLang="en-US" sz="1400" dirty="0"/>
          </a:p>
          <a:p>
            <a:pPr eaLnBrk="1" hangingPunct="1">
              <a:spcBef>
                <a:spcPct val="0"/>
              </a:spcBef>
              <a:buFontTx/>
              <a:buNone/>
            </a:pPr>
            <a:r>
              <a:rPr lang="en-US" altLang="en-US" sz="2400" b="1" dirty="0"/>
              <a:t>A person is a Happy person if he/she is still alive, has Hirsch index more than 15 and has less than 30 kg of extra weight :</a:t>
            </a:r>
          </a:p>
          <a:p>
            <a:pPr eaLnBrk="1" hangingPunct="1">
              <a:spcBef>
                <a:spcPct val="0"/>
              </a:spcBef>
              <a:buFontTx/>
              <a:buNone/>
            </a:pPr>
            <a:r>
              <a:rPr lang="en-US" altLang="en-US" sz="2000" b="1" dirty="0">
                <a:sym typeface="Symbol" pitchFamily="18" charset="2"/>
              </a:rPr>
              <a:t>(</a:t>
            </a:r>
            <a:r>
              <a:rPr lang="en-US" altLang="en-US" sz="2000" dirty="0">
                <a:sym typeface="Symbol" pitchFamily="18" charset="2"/>
                <a:hlinkClick r:id="rId2"/>
              </a:rPr>
              <a:t>http://ai.it.jyu.fi/vagan/ontologies/2016/SWRL_Example.owl</a:t>
            </a:r>
            <a:r>
              <a:rPr lang="en-US" altLang="en-US" sz="2000" dirty="0">
                <a:sym typeface="Symbol" pitchFamily="18" charset="2"/>
              </a:rPr>
              <a:t> </a:t>
            </a:r>
            <a:r>
              <a:rPr lang="en-US" altLang="en-US" sz="2000" b="1" dirty="0">
                <a:sym typeface="Symbol" pitchFamily="18" charset="2"/>
              </a:rPr>
              <a:t>):</a:t>
            </a:r>
            <a:endParaRPr lang="en-US" altLang="en-US" sz="2000" dirty="0">
              <a:sym typeface="Symbol" pitchFamily="18" charset="2"/>
            </a:endParaRPr>
          </a:p>
        </p:txBody>
      </p:sp>
      <p:sp>
        <p:nvSpPr>
          <p:cNvPr id="311300" name="TextBox 1"/>
          <p:cNvSpPr txBox="1">
            <a:spLocks noChangeArrowheads="1"/>
          </p:cNvSpPr>
          <p:nvPr/>
        </p:nvSpPr>
        <p:spPr bwMode="auto">
          <a:xfrm>
            <a:off x="107951" y="3213100"/>
            <a:ext cx="8856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err="1">
                <a:sym typeface="Symbol" pitchFamily="18" charset="2"/>
              </a:rPr>
              <a:t>LivingPerson</a:t>
            </a:r>
            <a:r>
              <a:rPr lang="en-US" altLang="en-US" sz="2400" dirty="0">
                <a:sym typeface="Symbol" pitchFamily="18" charset="2"/>
              </a:rPr>
              <a:t>(?x) ∧ </a:t>
            </a:r>
            <a:r>
              <a:rPr lang="en-US" altLang="en-US" sz="2400" dirty="0" err="1">
                <a:sym typeface="Symbol" pitchFamily="18" charset="2"/>
              </a:rPr>
              <a:t>hasHirschIndexOfCitations</a:t>
            </a:r>
            <a:r>
              <a:rPr lang="en-US" altLang="en-US" sz="2400" dirty="0">
                <a:sym typeface="Symbol" pitchFamily="18" charset="2"/>
              </a:rPr>
              <a:t>(?x, ?y) ∧ </a:t>
            </a:r>
            <a:r>
              <a:rPr lang="en-US" altLang="en-US" sz="2400" dirty="0" err="1">
                <a:sym typeface="Symbol" pitchFamily="18" charset="2"/>
              </a:rPr>
              <a:t>swrlb:greaterThan</a:t>
            </a:r>
            <a:r>
              <a:rPr lang="en-US" altLang="en-US" sz="2400" dirty="0">
                <a:sym typeface="Symbol" pitchFamily="18" charset="2"/>
              </a:rPr>
              <a:t>(?y, 15) ∧ </a:t>
            </a:r>
            <a:r>
              <a:rPr lang="en-US" altLang="en-US" sz="2400" dirty="0" err="1">
                <a:sym typeface="Symbol" pitchFamily="18" charset="2"/>
              </a:rPr>
              <a:t>hasExtraWeightKg</a:t>
            </a:r>
            <a:r>
              <a:rPr lang="en-US" altLang="en-US" sz="2400" dirty="0">
                <a:sym typeface="Symbol" pitchFamily="18" charset="2"/>
              </a:rPr>
              <a:t>(?x, ?z) ∧ </a:t>
            </a:r>
          </a:p>
          <a:p>
            <a:pPr eaLnBrk="1" hangingPunct="1">
              <a:spcBef>
                <a:spcPct val="0"/>
              </a:spcBef>
              <a:buFontTx/>
              <a:buNone/>
            </a:pPr>
            <a:r>
              <a:rPr lang="en-US" altLang="en-US" sz="2400" dirty="0" err="1">
                <a:sym typeface="Symbol" pitchFamily="18" charset="2"/>
              </a:rPr>
              <a:t>swrlb:lessThan</a:t>
            </a:r>
            <a:r>
              <a:rPr lang="en-US" altLang="en-US" sz="2400" dirty="0">
                <a:sym typeface="Symbol" pitchFamily="18" charset="2"/>
              </a:rPr>
              <a:t>(?z, 30) → </a:t>
            </a:r>
            <a:r>
              <a:rPr lang="en-US" altLang="en-US" sz="2400" dirty="0" err="1">
                <a:sym typeface="Symbol" pitchFamily="18" charset="2"/>
              </a:rPr>
              <a:t>HappyPerson</a:t>
            </a:r>
            <a:r>
              <a:rPr lang="en-US" altLang="en-US" sz="2400" dirty="0">
                <a:sym typeface="Symbol" pitchFamily="18" charset="2"/>
              </a:rPr>
              <a:t>(?x)</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itle 1"/>
          <p:cNvSpPr>
            <a:spLocks noGrp="1"/>
          </p:cNvSpPr>
          <p:nvPr>
            <p:ph type="title"/>
          </p:nvPr>
        </p:nvSpPr>
        <p:spPr>
          <a:xfrm>
            <a:off x="1330325" y="55563"/>
            <a:ext cx="5656263" cy="1143000"/>
          </a:xfrm>
        </p:spPr>
        <p:txBody>
          <a:bodyPr/>
          <a:lstStyle/>
          <a:p>
            <a:r>
              <a:rPr lang="en-US" altLang="en-US"/>
              <a:t>See also: rule-based ontology of time</a:t>
            </a:r>
          </a:p>
        </p:txBody>
      </p:sp>
      <p:pic>
        <p:nvPicPr>
          <p:cNvPr id="3123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2" y="1458987"/>
            <a:ext cx="4795838" cy="1944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2" y="1697038"/>
            <a:ext cx="38877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13" y="2563887"/>
            <a:ext cx="3895725" cy="38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2327" name="TextBox 3"/>
          <p:cNvSpPr txBox="1">
            <a:spLocks noChangeArrowheads="1"/>
          </p:cNvSpPr>
          <p:nvPr/>
        </p:nvSpPr>
        <p:spPr bwMode="auto">
          <a:xfrm>
            <a:off x="112750" y="4130675"/>
            <a:ext cx="47466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1400" dirty="0"/>
              <a:t>The ontology is here: </a:t>
            </a:r>
            <a:r>
              <a:rPr lang="en-US" altLang="en-US" sz="1400" dirty="0">
                <a:hlinkClick r:id="rId5"/>
              </a:rPr>
              <a:t>http://ai.it.jyu.fi/vagan/ontologies/2014/temporal.owl</a:t>
            </a:r>
            <a:endParaRPr lang="en-US" altLang="en-US" sz="1400" dirty="0"/>
          </a:p>
          <a:p>
            <a:pPr eaLnBrk="1" hangingPunct="1">
              <a:spcBef>
                <a:spcPct val="0"/>
              </a:spcBef>
              <a:buFontTx/>
              <a:buNone/>
            </a:pPr>
            <a:endParaRPr lang="en-US" altLang="en-US" sz="1400" dirty="0"/>
          </a:p>
          <a:p>
            <a:pPr eaLnBrk="1" hangingPunct="1">
              <a:spcBef>
                <a:spcPct val="0"/>
              </a:spcBef>
              <a:buFontTx/>
              <a:buNone/>
            </a:pPr>
            <a:r>
              <a:rPr lang="en-US" altLang="en-US" sz="1400" dirty="0"/>
              <a:t>It has 169  SWRL rules.</a:t>
            </a:r>
          </a:p>
          <a:p>
            <a:pPr eaLnBrk="1" hangingPunct="1">
              <a:spcBef>
                <a:spcPct val="0"/>
              </a:spcBef>
              <a:buFontTx/>
              <a:buNone/>
            </a:pPr>
            <a:endParaRPr lang="en-US" altLang="en-US" sz="1400" dirty="0"/>
          </a:p>
          <a:p>
            <a:pPr eaLnBrk="1" hangingPunct="1">
              <a:spcBef>
                <a:spcPct val="0"/>
              </a:spcBef>
              <a:buFontTx/>
              <a:buNone/>
            </a:pPr>
            <a:r>
              <a:rPr lang="en-US" altLang="en-US" sz="1400" dirty="0"/>
              <a:t>You can open it from Protégé  5.0.0. or later and use, e.g., the SWRL  tab for inference, as well as to import it to other ontologies</a:t>
            </a:r>
          </a:p>
        </p:txBody>
      </p:sp>
      <p:sp>
        <p:nvSpPr>
          <p:cNvPr id="312328" name="TextBox 4"/>
          <p:cNvSpPr txBox="1">
            <a:spLocks noChangeArrowheads="1"/>
          </p:cNvSpPr>
          <p:nvPr/>
        </p:nvSpPr>
        <p:spPr bwMode="auto">
          <a:xfrm>
            <a:off x="74650" y="3430588"/>
            <a:ext cx="8969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dirty="0"/>
              <a:t>Terziyan V., Kaikova O., </a:t>
            </a:r>
            <a:r>
              <a:rPr lang="en-GB" altLang="en-US" sz="1400" b="1" dirty="0">
                <a:solidFill>
                  <a:srgbClr val="CC3300"/>
                </a:solidFill>
                <a:hlinkClick r:id="rId6"/>
              </a:rPr>
              <a:t>Ontology for Temporal Reasoning based on Extended Allen’s Interval Algebra</a:t>
            </a:r>
            <a:r>
              <a:rPr lang="en-GB" altLang="en-US" sz="1400" dirty="0"/>
              <a:t>, </a:t>
            </a:r>
            <a:r>
              <a:rPr lang="en-GB" altLang="en-US" sz="1400" i="1" dirty="0">
                <a:hlinkClick r:id="rId7"/>
              </a:rPr>
              <a:t>International Journal of Metadata, Semantics and Ontologies</a:t>
            </a:r>
            <a:r>
              <a:rPr lang="en-GB" altLang="en-US" sz="1400" dirty="0"/>
              <a:t>, </a:t>
            </a:r>
            <a:r>
              <a:rPr lang="en-GB" sz="1400" dirty="0"/>
              <a:t>Vol. 11, No. 2, 2016, pp. 93-109</a:t>
            </a:r>
            <a:r>
              <a:rPr lang="en-US" sz="1400" dirty="0"/>
              <a:t>.</a:t>
            </a:r>
          </a:p>
          <a:p>
            <a:pPr eaLnBrk="1" hangingPunct="1">
              <a:spcBef>
                <a:spcPct val="0"/>
              </a:spcBef>
              <a:buFontTx/>
              <a:buNone/>
            </a:pPr>
            <a:r>
              <a:rPr lang="en-US" sz="1400" dirty="0"/>
              <a:t>(</a:t>
            </a:r>
            <a:r>
              <a:rPr lang="en-GB" sz="1400" dirty="0"/>
              <a:t>doi: 10.1504/IJMSO.2016.080348</a:t>
            </a:r>
            <a:r>
              <a:rPr lang="en-US" sz="1400" dirty="0"/>
              <a:t>)</a:t>
            </a:r>
            <a:r>
              <a:rPr lang="en-US" altLang="en-US" sz="1400" dirty="0"/>
              <a:t>.</a:t>
            </a:r>
          </a:p>
        </p:txBody>
      </p:sp>
      <p:pic>
        <p:nvPicPr>
          <p:cNvPr id="312329"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8238" y="4725988"/>
            <a:ext cx="804862" cy="455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30"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26062" y="3940175"/>
            <a:ext cx="4073525" cy="138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31"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34000" y="5405438"/>
            <a:ext cx="4065587" cy="1382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32"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39919" y="5805488"/>
            <a:ext cx="1520825" cy="982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2333"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34225" y="19050"/>
            <a:ext cx="1779588"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itle 1"/>
          <p:cNvSpPr>
            <a:spLocks noGrp="1"/>
          </p:cNvSpPr>
          <p:nvPr>
            <p:ph type="title"/>
          </p:nvPr>
        </p:nvSpPr>
        <p:spPr>
          <a:xfrm>
            <a:off x="2627315" y="55563"/>
            <a:ext cx="6308725" cy="1143000"/>
          </a:xfrm>
        </p:spPr>
        <p:txBody>
          <a:bodyPr/>
          <a:lstStyle/>
          <a:p>
            <a:r>
              <a:rPr lang="en-US" altLang="en-US" dirty="0"/>
              <a:t>See also: Ontology with embedded decision tree</a:t>
            </a:r>
          </a:p>
        </p:txBody>
      </p:sp>
      <p:pic>
        <p:nvPicPr>
          <p:cNvPr id="3133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2771775" cy="183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33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 y="2346399"/>
            <a:ext cx="3455988" cy="446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3349" name="TextBox 1"/>
          <p:cNvSpPr txBox="1">
            <a:spLocks noChangeArrowheads="1"/>
          </p:cNvSpPr>
          <p:nvPr/>
        </p:nvSpPr>
        <p:spPr bwMode="auto">
          <a:xfrm>
            <a:off x="684214" y="1958975"/>
            <a:ext cx="16557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r>
              <a:rPr lang="en-US" altLang="en-US" sz="2000" b="1"/>
              <a:t>Training set</a:t>
            </a:r>
          </a:p>
        </p:txBody>
      </p:sp>
      <p:pic>
        <p:nvPicPr>
          <p:cNvPr id="313350"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5375" y="1835150"/>
            <a:ext cx="4048125" cy="266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3351" name="TextBox 17"/>
          <p:cNvSpPr txBox="1">
            <a:spLocks noChangeArrowheads="1"/>
          </p:cNvSpPr>
          <p:nvPr/>
        </p:nvSpPr>
        <p:spPr bwMode="auto">
          <a:xfrm>
            <a:off x="3302024" y="1390650"/>
            <a:ext cx="5184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algn="ctr" eaLnBrk="1" hangingPunct="1"/>
            <a:r>
              <a:rPr lang="en-US" altLang="en-US" sz="2000" b="1"/>
              <a:t>Decision tree learned by ML algorithm</a:t>
            </a:r>
          </a:p>
        </p:txBody>
      </p:sp>
      <p:sp>
        <p:nvSpPr>
          <p:cNvPr id="313352" name="TextBox 2"/>
          <p:cNvSpPr txBox="1">
            <a:spLocks noChangeArrowheads="1"/>
          </p:cNvSpPr>
          <p:nvPr/>
        </p:nvSpPr>
        <p:spPr bwMode="auto">
          <a:xfrm>
            <a:off x="3659225" y="4757774"/>
            <a:ext cx="532923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r>
              <a:rPr lang="en-US" altLang="en-US" dirty="0"/>
              <a:t>Ontology with training set and the decision tree is here:</a:t>
            </a:r>
            <a:br>
              <a:rPr lang="en-US" altLang="en-US" dirty="0"/>
            </a:br>
            <a:r>
              <a:rPr lang="en-US" altLang="en-US" dirty="0">
                <a:hlinkClick r:id="rId5"/>
              </a:rPr>
              <a:t>http://ai.it.jyu.fi/vagan/ontologies/2016/DecisionTrees.owl</a:t>
            </a:r>
            <a:r>
              <a:rPr lang="en-US" altLang="en-US" dirty="0"/>
              <a:t> </a:t>
            </a:r>
            <a:br>
              <a:rPr lang="en-US" altLang="en-US" dirty="0"/>
            </a:br>
            <a:br>
              <a:rPr lang="en-US" altLang="en-US" dirty="0"/>
            </a:br>
            <a:r>
              <a:rPr lang="en-US" altLang="en-US" dirty="0">
                <a:hlinkClick r:id="rId6"/>
              </a:rPr>
              <a:t>http://ai.it.jyu.fi/vagan/ontologies/2016/DecisionTrees.pprj</a:t>
            </a:r>
            <a:r>
              <a:rPr lang="en-US" altLang="en-US" dirty="0"/>
              <a:t> (if to use Protégé 3.5). </a:t>
            </a:r>
            <a:br>
              <a:rPr lang="en-US" altLang="en-US" dirty="0"/>
            </a:br>
            <a:endParaRPr lang="en-US" altLang="en-US" dirty="0"/>
          </a:p>
          <a:p>
            <a:pPr eaLnBrk="1" hangingPunct="1"/>
            <a:r>
              <a:rPr lang="en-US" altLang="en-US" dirty="0"/>
              <a:t>You can see how the decision tree is formalized (by special definition of ontology classes) and you can see how Pellet reasoner can execute the decision tree to make implicit decisions</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8882" y="52283"/>
            <a:ext cx="3607340"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14299" y="3186127"/>
            <a:ext cx="8668444" cy="292387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ONTOLOGY</a:t>
            </a:r>
            <a:r>
              <a:rPr lang="en-US"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a:t>
            </a:r>
            <a:r>
              <a:rPr lang="en-US" sz="5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AND SEMANTIC GRAPH CONSTRUCTION</a:t>
            </a:r>
          </a:p>
          <a:p>
            <a:pPr algn="ctr" fontAlgn="auto">
              <a:spcBef>
                <a:spcPts val="0"/>
              </a:spcBef>
              <a:spcAft>
                <a:spcPts val="0"/>
              </a:spcAft>
            </a:pP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(around some “Target”)</a:t>
            </a:r>
          </a:p>
          <a:p>
            <a:pPr algn="ctr" fontAlgn="auto">
              <a:spcBef>
                <a:spcPts val="0"/>
              </a:spcBef>
              <a:spcAft>
                <a:spcPts val="0"/>
              </a:spcAft>
            </a:pPr>
            <a:r>
              <a:rPr lang="en-US"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USING SPARQL AND DBPedia</a:t>
            </a:r>
          </a:p>
        </p:txBody>
      </p:sp>
      <p:sp>
        <p:nvSpPr>
          <p:cNvPr id="5" name="Rectangle 4"/>
          <p:cNvSpPr/>
          <p:nvPr/>
        </p:nvSpPr>
        <p:spPr>
          <a:xfrm>
            <a:off x="236839" y="6377389"/>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3"/>
              </a:rPr>
              <a:t>http://dbpedia.org/sparql</a:t>
            </a:r>
            <a:r>
              <a:rPr lang="en-US" sz="1800" dirty="0">
                <a:solidFill>
                  <a:prstClr val="black"/>
                </a:solidFill>
                <a:latin typeface="Calibri" panose="020F0502020204030204"/>
              </a:rPr>
              <a:t>  </a:t>
            </a:r>
          </a:p>
        </p:txBody>
      </p:sp>
      <p:sp>
        <p:nvSpPr>
          <p:cNvPr id="6" name="Rectangle 5"/>
          <p:cNvSpPr/>
          <p:nvPr/>
        </p:nvSpPr>
        <p:spPr>
          <a:xfrm>
            <a:off x="250977" y="6062660"/>
            <a:ext cx="2697020"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a:t>
            </a:r>
            <a:r>
              <a:rPr lang="en-US" sz="1800" dirty="0">
                <a:solidFill>
                  <a:prstClr val="black"/>
                </a:solidFill>
                <a:latin typeface="Calibri" panose="020F0502020204030204"/>
                <a:hlinkClick r:id="rId4"/>
              </a:rPr>
              <a:t>http://dbpedia.org</a:t>
            </a:r>
            <a:r>
              <a:rPr lang="en-US" sz="1800" dirty="0">
                <a:solidFill>
                  <a:prstClr val="black"/>
                </a:solidFill>
                <a:latin typeface="Calibri" panose="020F0502020204030204"/>
              </a:rPr>
              <a:t> </a:t>
            </a:r>
          </a:p>
        </p:txBody>
      </p:sp>
      <p:pic>
        <p:nvPicPr>
          <p:cNvPr id="3" name="Picture 2">
            <a:extLst>
              <a:ext uri="{FF2B5EF4-FFF2-40B4-BE49-F238E27FC236}">
                <a16:creationId xmlns:a16="http://schemas.microsoft.com/office/drawing/2014/main" id="{82B761A8-879D-6576-9BD8-070A3263A9DC}"/>
              </a:ext>
            </a:extLst>
          </p:cNvPr>
          <p:cNvPicPr>
            <a:picLocks noChangeAspect="1"/>
          </p:cNvPicPr>
          <p:nvPr/>
        </p:nvPicPr>
        <p:blipFill>
          <a:blip r:embed="rId5"/>
          <a:stretch>
            <a:fillRect/>
          </a:stretch>
        </p:blipFill>
        <p:spPr>
          <a:xfrm>
            <a:off x="219016" y="188640"/>
            <a:ext cx="3992943" cy="3029313"/>
          </a:xfrm>
          <a:prstGeom prst="rect">
            <a:avLst/>
          </a:prstGeom>
        </p:spPr>
      </p:pic>
      <p:pic>
        <p:nvPicPr>
          <p:cNvPr id="2" name="Picture 1">
            <a:hlinkClick r:id="rId6" action="ppaction://hlinksldjump"/>
            <a:extLst>
              <a:ext uri="{FF2B5EF4-FFF2-40B4-BE49-F238E27FC236}">
                <a16:creationId xmlns:a16="http://schemas.microsoft.com/office/drawing/2014/main" id="{B9A0A49E-ACBF-2874-1AF9-D0F9F95A4117}"/>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028384" y="5805264"/>
            <a:ext cx="927546" cy="927546"/>
          </a:xfrm>
          <a:prstGeom prst="rect">
            <a:avLst/>
          </a:prstGeom>
        </p:spPr>
      </p:pic>
    </p:spTree>
    <p:extLst>
      <p:ext uri="{BB962C8B-B14F-4D97-AF65-F5344CB8AC3E}">
        <p14:creationId xmlns:p14="http://schemas.microsoft.com/office/powerpoint/2010/main" val="113174783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33D9E-2777-7AD8-875E-2D6721599ED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86393D5-877A-6D1B-A949-0121E3E12018}"/>
              </a:ext>
            </a:extLst>
          </p:cNvPr>
          <p:cNvSpPr txBox="1"/>
          <p:nvPr/>
        </p:nvSpPr>
        <p:spPr>
          <a:xfrm>
            <a:off x="107504" y="12359"/>
            <a:ext cx="8856984" cy="6524863"/>
          </a:xfrm>
          <a:prstGeom prst="rect">
            <a:avLst/>
          </a:prstGeom>
          <a:solidFill>
            <a:srgbClr val="D1D9DE"/>
          </a:solidFill>
        </p:spPr>
        <p:txBody>
          <a:bodyPr wrap="square">
            <a:spAutoFit/>
          </a:bodyPr>
          <a:lstStyle/>
          <a:p>
            <a:r>
              <a:rPr lang="fi-FI" sz="1100" dirty="0"/>
              <a:t>PREFIX </a:t>
            </a:r>
            <a:r>
              <a:rPr lang="fi-FI" sz="1100" dirty="0" err="1"/>
              <a:t>owl</a:t>
            </a:r>
            <a:r>
              <a:rPr lang="fi-FI" sz="1100" dirty="0"/>
              <a:t>: &lt;http://www.w3.org/2002/07/owl#&gt;</a:t>
            </a:r>
          </a:p>
          <a:p>
            <a:r>
              <a:rPr lang="fi-FI" sz="1100" dirty="0"/>
              <a:t>PREFIX </a:t>
            </a:r>
            <a:r>
              <a:rPr lang="fi-FI" sz="1100" dirty="0" err="1"/>
              <a:t>xsd</a:t>
            </a:r>
            <a:r>
              <a:rPr lang="fi-FI" sz="1100" dirty="0"/>
              <a:t>: &lt;http://www.w3.org/2001/XMLSchema#&gt;</a:t>
            </a:r>
          </a:p>
          <a:p>
            <a:r>
              <a:rPr lang="fi-FI" sz="1100" dirty="0"/>
              <a:t>PREFIX </a:t>
            </a:r>
            <a:r>
              <a:rPr lang="fi-FI" sz="1100" dirty="0" err="1"/>
              <a:t>rdfs</a:t>
            </a:r>
            <a:r>
              <a:rPr lang="fi-FI" sz="1100" dirty="0"/>
              <a:t>: &lt;http://www.w3.org/2000/01/rdf-schema#&gt;</a:t>
            </a:r>
          </a:p>
          <a:p>
            <a:r>
              <a:rPr lang="fi-FI" sz="1100" dirty="0"/>
              <a:t>PREFIX </a:t>
            </a:r>
            <a:r>
              <a:rPr lang="fi-FI" sz="1100" dirty="0" err="1"/>
              <a:t>rdf</a:t>
            </a:r>
            <a:r>
              <a:rPr lang="fi-FI" sz="1100" dirty="0"/>
              <a:t>: &lt;http://www.w3.org/1999/02/22-rdf-syntax-ns#&gt;</a:t>
            </a:r>
          </a:p>
          <a:p>
            <a:r>
              <a:rPr lang="fi-FI" sz="1100" dirty="0"/>
              <a:t>PREFIX </a:t>
            </a:r>
            <a:r>
              <a:rPr lang="fi-FI" sz="1100" dirty="0" err="1"/>
              <a:t>db</a:t>
            </a:r>
            <a:r>
              <a:rPr lang="fi-FI" sz="1100" dirty="0"/>
              <a:t>: &lt;http://dbpedia.org/page/&gt;</a:t>
            </a:r>
          </a:p>
          <a:p>
            <a:r>
              <a:rPr lang="fi-FI" sz="1100" dirty="0"/>
              <a:t>PREFIX </a:t>
            </a:r>
            <a:r>
              <a:rPr lang="fi-FI" sz="1100" dirty="0" err="1"/>
              <a:t>dbr</a:t>
            </a:r>
            <a:r>
              <a:rPr lang="fi-FI" sz="1100" dirty="0"/>
              <a:t>: &lt;http://dbpedia.org/resource/&gt;</a:t>
            </a:r>
          </a:p>
          <a:p>
            <a:r>
              <a:rPr lang="fi-FI" sz="1100" dirty="0"/>
              <a:t>PREFIX </a:t>
            </a:r>
            <a:r>
              <a:rPr lang="fi-FI" sz="1100" dirty="0" err="1"/>
              <a:t>dbp</a:t>
            </a:r>
            <a:r>
              <a:rPr lang="fi-FI" sz="1100" dirty="0"/>
              <a:t>: &lt;http://dbpedia.org/property/&gt;</a:t>
            </a:r>
          </a:p>
          <a:p>
            <a:r>
              <a:rPr lang="fi-FI" sz="1100" dirty="0"/>
              <a:t>PREFIX </a:t>
            </a:r>
            <a:r>
              <a:rPr lang="fi-FI" sz="1100" dirty="0" err="1"/>
              <a:t>dbpedia</a:t>
            </a:r>
            <a:r>
              <a:rPr lang="fi-FI" sz="1100" dirty="0"/>
              <a:t>: &lt;http://dbpedia.org/&gt;</a:t>
            </a:r>
          </a:p>
          <a:p>
            <a:r>
              <a:rPr lang="fi-FI" sz="1100" dirty="0"/>
              <a:t>PREFIX </a:t>
            </a:r>
            <a:r>
              <a:rPr lang="fi-FI" sz="1100" dirty="0" err="1"/>
              <a:t>dbo</a:t>
            </a:r>
            <a:r>
              <a:rPr lang="fi-FI" sz="1100" dirty="0"/>
              <a:t>: &lt;http://dbpedia.org/ontology/&gt;</a:t>
            </a:r>
          </a:p>
          <a:p>
            <a:r>
              <a:rPr lang="fi-FI" sz="1100" dirty="0"/>
              <a:t>PREFIX : &lt;</a:t>
            </a:r>
            <a:r>
              <a:rPr lang="fi-FI" sz="1100" b="1" dirty="0">
                <a:solidFill>
                  <a:srgbClr val="0070C0"/>
                </a:solidFill>
              </a:rPr>
              <a:t>http://ai.it.jyu.fi/vagan/ontologies/2025/</a:t>
            </a:r>
            <a:r>
              <a:rPr lang="fi-FI" sz="1100" b="1" dirty="0">
                <a:solidFill>
                  <a:srgbClr val="FF0000"/>
                </a:solidFill>
              </a:rPr>
              <a:t>Donald_Trump</a:t>
            </a:r>
            <a:r>
              <a:rPr lang="fi-FI" sz="1100" dirty="0"/>
              <a:t>.owl#&gt;</a:t>
            </a:r>
          </a:p>
          <a:p>
            <a:r>
              <a:rPr lang="fi-FI" sz="1100" dirty="0"/>
              <a:t>PREFIX </a:t>
            </a:r>
            <a:r>
              <a:rPr lang="fi-FI" sz="1100" dirty="0" err="1"/>
              <a:t>myonto</a:t>
            </a:r>
            <a:r>
              <a:rPr lang="fi-FI" sz="1100" dirty="0"/>
              <a:t>: &lt;</a:t>
            </a:r>
            <a:r>
              <a:rPr lang="fi-FI" sz="1100" b="1" dirty="0">
                <a:solidFill>
                  <a:srgbClr val="0070C0"/>
                </a:solidFill>
              </a:rPr>
              <a:t>http://ai.it.jyu.fi/vagan/ontologies/2025/</a:t>
            </a:r>
            <a:r>
              <a:rPr lang="fi-FI" sz="1100" b="1" dirty="0">
                <a:solidFill>
                  <a:srgbClr val="FF0000"/>
                </a:solidFill>
              </a:rPr>
              <a:t>Donald_Trump</a:t>
            </a:r>
            <a:r>
              <a:rPr lang="fi-FI" sz="1100" dirty="0"/>
              <a:t>.owl#&gt;</a:t>
            </a:r>
          </a:p>
          <a:p>
            <a:endParaRPr lang="fi-FI" sz="1100" dirty="0"/>
          </a:p>
          <a:p>
            <a:r>
              <a:rPr lang="fi-FI" sz="1100" dirty="0"/>
              <a:t>CONSTRUCT</a:t>
            </a:r>
          </a:p>
          <a:p>
            <a:r>
              <a:rPr lang="fi-FI" sz="1100" dirty="0"/>
              <a:t>{ </a:t>
            </a:r>
            <a:r>
              <a:rPr lang="fi-FI" sz="1100" dirty="0" err="1"/>
              <a:t>myonto</a:t>
            </a:r>
            <a:r>
              <a:rPr lang="fi-FI" sz="1100" dirty="0"/>
              <a:t>: a </a:t>
            </a:r>
            <a:r>
              <a:rPr lang="fi-FI" sz="1100" dirty="0" err="1"/>
              <a:t>owl:Ontology</a:t>
            </a:r>
            <a:r>
              <a:rPr lang="fi-FI" sz="1100" dirty="0"/>
              <a:t> ; </a:t>
            </a:r>
            <a:r>
              <a:rPr lang="fi-FI" sz="1100" dirty="0" err="1"/>
              <a:t>owl:versionInfo</a:t>
            </a:r>
            <a:r>
              <a:rPr lang="fi-FI" sz="1100" dirty="0"/>
              <a:t> "1.0".</a:t>
            </a:r>
          </a:p>
          <a:p>
            <a:endParaRPr lang="fi-FI" sz="1100" dirty="0"/>
          </a:p>
          <a:p>
            <a:r>
              <a:rPr lang="fi-FI" sz="1100" dirty="0" err="1"/>
              <a:t>dbr:</a:t>
            </a:r>
            <a:r>
              <a:rPr lang="fi-FI" sz="1100" b="1" dirty="0" err="1">
                <a:solidFill>
                  <a:srgbClr val="FF0000"/>
                </a:solidFill>
              </a:rPr>
              <a:t>Donald_Trump</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 </a:t>
            </a:r>
          </a:p>
          <a:p>
            <a:endParaRPr lang="fi-FI" sz="1100" dirty="0"/>
          </a:p>
          <a:p>
            <a:r>
              <a:rPr lang="fi-FI" sz="1100" dirty="0" err="1"/>
              <a:t>dbr:</a:t>
            </a:r>
            <a:r>
              <a:rPr lang="fi-FI" sz="1100" b="1" dirty="0" err="1">
                <a:solidFill>
                  <a:srgbClr val="FF0000"/>
                </a:solidFill>
              </a:rPr>
              <a:t>Donald_Trump</a:t>
            </a:r>
            <a:r>
              <a:rPr lang="fi-FI" sz="1100" dirty="0"/>
              <a:t> ?y ?x. ?y a </a:t>
            </a:r>
            <a:r>
              <a:rPr lang="fi-FI" sz="1100" dirty="0" err="1"/>
              <a:t>owl:DatatypeProperty</a:t>
            </a:r>
            <a:r>
              <a:rPr lang="fi-FI" sz="1100" dirty="0"/>
              <a:t> . ?y </a:t>
            </a:r>
            <a:r>
              <a:rPr lang="fi-FI" sz="1100" dirty="0" err="1"/>
              <a:t>rdfs:domain</a:t>
            </a:r>
            <a:r>
              <a:rPr lang="fi-FI" sz="1100" dirty="0"/>
              <a:t> ?</a:t>
            </a:r>
            <a:r>
              <a:rPr lang="fi-FI" sz="1100" dirty="0" err="1"/>
              <a:t>ctarget</a:t>
            </a:r>
            <a:r>
              <a:rPr lang="fi-FI" sz="1100" dirty="0"/>
              <a:t> .</a:t>
            </a:r>
          </a:p>
          <a:p>
            <a:endParaRPr lang="fi-FI" sz="1100" dirty="0"/>
          </a:p>
          <a:p>
            <a:r>
              <a:rPr lang="fi-FI" sz="1100" dirty="0" err="1"/>
              <a:t>dbr:</a:t>
            </a:r>
            <a:r>
              <a:rPr lang="fi-FI" sz="1100" b="1" dirty="0" err="1">
                <a:solidFill>
                  <a:srgbClr val="FF0000"/>
                </a:solidFill>
              </a:rPr>
              <a:t>Donald_Trump</a:t>
            </a:r>
            <a:r>
              <a:rPr lang="fi-FI" sz="1100" dirty="0"/>
              <a:t> ?z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?z </a:t>
            </a:r>
            <a:r>
              <a:rPr lang="fi-FI" sz="1100" dirty="0" err="1"/>
              <a:t>rdfs:domain</a:t>
            </a:r>
            <a:r>
              <a:rPr lang="fi-FI" sz="1100" dirty="0"/>
              <a:t> ?</a:t>
            </a:r>
            <a:r>
              <a:rPr lang="fi-FI" sz="1100" dirty="0" err="1"/>
              <a:t>ctarget</a:t>
            </a:r>
            <a:r>
              <a:rPr lang="fi-FI" sz="1100" dirty="0"/>
              <a:t> . ?z </a:t>
            </a:r>
            <a:r>
              <a:rPr lang="fi-FI" sz="1100" dirty="0" err="1"/>
              <a:t>rdfs:range</a:t>
            </a:r>
            <a:r>
              <a:rPr lang="fi-FI" sz="1100" dirty="0"/>
              <a:t> ?</a:t>
            </a:r>
            <a:r>
              <a:rPr lang="fi-FI" sz="1100" dirty="0" err="1"/>
              <a:t>ct</a:t>
            </a:r>
            <a:r>
              <a:rPr lang="fi-FI" sz="1100" dirty="0"/>
              <a:t> .</a:t>
            </a:r>
          </a:p>
          <a:p>
            <a:endParaRPr lang="fi-FI" sz="1100" dirty="0"/>
          </a:p>
          <a:p>
            <a:r>
              <a:rPr lang="fi-FI" sz="1100" dirty="0"/>
              <a:t>?p ?r </a:t>
            </a:r>
            <a:r>
              <a:rPr lang="fi-FI" sz="1100" dirty="0" err="1"/>
              <a:t>dbr:</a:t>
            </a:r>
            <a:r>
              <a:rPr lang="fi-FI" sz="1100" b="1" dirty="0" err="1">
                <a:solidFill>
                  <a:srgbClr val="FF0000"/>
                </a:solidFill>
              </a:rPr>
              <a:t>Donald_Trump</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?r </a:t>
            </a:r>
            <a:r>
              <a:rPr lang="fi-FI" sz="1100" dirty="0" err="1"/>
              <a:t>rdfs:domain</a:t>
            </a:r>
            <a:r>
              <a:rPr lang="fi-FI" sz="1100" dirty="0"/>
              <a:t> ?cp . ?z </a:t>
            </a:r>
            <a:r>
              <a:rPr lang="fi-FI" sz="1100" dirty="0" err="1"/>
              <a:t>rdfs:range</a:t>
            </a:r>
            <a:r>
              <a:rPr lang="fi-FI" sz="1100" dirty="0"/>
              <a:t> ?</a:t>
            </a:r>
            <a:r>
              <a:rPr lang="fi-FI" sz="1100" dirty="0" err="1"/>
              <a:t>ctarget</a:t>
            </a:r>
            <a:r>
              <a:rPr lang="fi-FI" sz="1100" dirty="0"/>
              <a:t> . }</a:t>
            </a:r>
          </a:p>
          <a:p>
            <a:endParaRPr lang="fi-FI" sz="1100" dirty="0"/>
          </a:p>
          <a:p>
            <a:r>
              <a:rPr lang="fi-FI" sz="1100" dirty="0"/>
              <a:t>WHERE </a:t>
            </a:r>
          </a:p>
          <a:p>
            <a:r>
              <a:rPr lang="fi-FI" sz="1100" dirty="0"/>
              <a:t>{ </a:t>
            </a:r>
            <a:r>
              <a:rPr lang="fi-FI" sz="1100" dirty="0" err="1"/>
              <a:t>dbr:</a:t>
            </a:r>
            <a:r>
              <a:rPr lang="fi-FI" sz="1100" b="1" dirty="0" err="1">
                <a:solidFill>
                  <a:srgbClr val="FF0000"/>
                </a:solidFill>
              </a:rPr>
              <a:t>Donald_Trump</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a:t>
            </a:r>
          </a:p>
          <a:p>
            <a:endParaRPr lang="fi-FI" sz="1100" dirty="0"/>
          </a:p>
          <a:p>
            <a:r>
              <a:rPr lang="fi-FI" sz="1100" dirty="0" err="1"/>
              <a:t>dbr:</a:t>
            </a:r>
            <a:r>
              <a:rPr lang="fi-FI" sz="1100" b="1" dirty="0" err="1">
                <a:solidFill>
                  <a:srgbClr val="FF0000"/>
                </a:solidFill>
              </a:rPr>
              <a:t>Donald_Trump</a:t>
            </a:r>
            <a:r>
              <a:rPr lang="fi-FI" sz="1100" b="1" dirty="0">
                <a:solidFill>
                  <a:srgbClr val="FF0000"/>
                </a:solidFill>
              </a:rPr>
              <a:t> </a:t>
            </a:r>
            <a:r>
              <a:rPr lang="fi-FI" sz="1100" dirty="0"/>
              <a:t>?y ?x . ?y a </a:t>
            </a:r>
            <a:r>
              <a:rPr lang="fi-FI" sz="1100" dirty="0" err="1"/>
              <a:t>owl:DatatypeProperty</a:t>
            </a:r>
            <a:r>
              <a:rPr lang="fi-FI" sz="1100" dirty="0"/>
              <a:t> .</a:t>
            </a:r>
          </a:p>
          <a:p>
            <a:endParaRPr lang="fi-FI" sz="1100" dirty="0"/>
          </a:p>
          <a:p>
            <a:r>
              <a:rPr lang="fi-FI" sz="1100" dirty="0" err="1"/>
              <a:t>dbr:</a:t>
            </a:r>
            <a:r>
              <a:rPr lang="fi-FI" sz="1100" b="1" dirty="0" err="1">
                <a:solidFill>
                  <a:srgbClr val="FF0000"/>
                </a:solidFill>
              </a:rPr>
              <a:t>Donald_Trump</a:t>
            </a:r>
            <a:r>
              <a:rPr lang="fi-FI" sz="1100" b="1" dirty="0">
                <a:solidFill>
                  <a:srgbClr val="FF0000"/>
                </a:solidFill>
              </a:rPr>
              <a:t> </a:t>
            </a:r>
            <a:r>
              <a:rPr lang="fi-FI" sz="1100" dirty="0"/>
              <a:t>?z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a:t>
            </a:r>
          </a:p>
          <a:p>
            <a:endParaRPr lang="fi-FI" sz="1100" dirty="0"/>
          </a:p>
          <a:p>
            <a:r>
              <a:rPr lang="fi-FI" sz="1100" dirty="0"/>
              <a:t>?p ?r </a:t>
            </a:r>
            <a:r>
              <a:rPr lang="fi-FI" sz="1100" dirty="0" err="1"/>
              <a:t>dbr:</a:t>
            </a:r>
            <a:r>
              <a:rPr lang="fi-FI" sz="1100" b="1" dirty="0" err="1">
                <a:solidFill>
                  <a:srgbClr val="FF0000"/>
                </a:solidFill>
              </a:rPr>
              <a:t>Donald_Trump</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a:t>
            </a:r>
          </a:p>
          <a:p>
            <a:endParaRPr lang="fi-FI" sz="1100" dirty="0"/>
          </a:p>
          <a:p>
            <a:r>
              <a:rPr lang="fi-FI" sz="1100" dirty="0"/>
              <a:t>FILTER (?z != </a:t>
            </a:r>
            <a:r>
              <a:rPr lang="fi-FI" sz="1100" dirty="0" err="1"/>
              <a:t>dbo:wikiPageWikiLink</a:t>
            </a:r>
            <a:r>
              <a:rPr lang="fi-FI" sz="1100" dirty="0"/>
              <a:t>). FILTER (?r != </a:t>
            </a:r>
            <a:r>
              <a:rPr lang="fi-FI" sz="1100" dirty="0" err="1"/>
              <a:t>dbo:wikiPageWikiLink</a:t>
            </a:r>
            <a:r>
              <a:rPr lang="fi-FI" sz="1100" dirty="0"/>
              <a:t>). </a:t>
            </a:r>
          </a:p>
          <a:p>
            <a:r>
              <a:rPr lang="fi-FI" sz="1100" dirty="0"/>
              <a:t>FILTER (?z != </a:t>
            </a:r>
            <a:r>
              <a:rPr lang="fi-FI" sz="1100" dirty="0" err="1"/>
              <a:t>dbp:wikiPageUsesTemplate</a:t>
            </a:r>
            <a:r>
              <a:rPr lang="fi-FI" sz="1100" dirty="0"/>
              <a:t>). FILTER (?r != </a:t>
            </a:r>
            <a:r>
              <a:rPr lang="fi-FI" sz="1100" dirty="0" err="1"/>
              <a:t>dbp:wikiPageUsesTemplate</a:t>
            </a:r>
            <a:r>
              <a:rPr lang="fi-FI" sz="1100" dirty="0"/>
              <a:t>). </a:t>
            </a:r>
          </a:p>
          <a:p>
            <a:r>
              <a:rPr lang="fi-FI" sz="1100" dirty="0"/>
              <a:t>FILTER (?y != </a:t>
            </a:r>
            <a:r>
              <a:rPr lang="fi-FI" sz="1100" dirty="0" err="1"/>
              <a:t>dbo:description</a:t>
            </a:r>
            <a:r>
              <a:rPr lang="fi-FI" sz="1100" dirty="0"/>
              <a:t>) }</a:t>
            </a:r>
          </a:p>
          <a:p>
            <a:endParaRPr lang="fi-FI" sz="1100" dirty="0"/>
          </a:p>
          <a:p>
            <a:r>
              <a:rPr lang="fi-FI" sz="1100" dirty="0"/>
              <a:t> LIMIT 10000</a:t>
            </a:r>
          </a:p>
        </p:txBody>
      </p:sp>
      <p:sp>
        <p:nvSpPr>
          <p:cNvPr id="3" name="Rectangle 2">
            <a:extLst>
              <a:ext uri="{FF2B5EF4-FFF2-40B4-BE49-F238E27FC236}">
                <a16:creationId xmlns:a16="http://schemas.microsoft.com/office/drawing/2014/main" id="{DD6A9294-BED7-29E5-CB04-0392A49A7805}"/>
              </a:ext>
            </a:extLst>
          </p:cNvPr>
          <p:cNvSpPr/>
          <p:nvPr/>
        </p:nvSpPr>
        <p:spPr>
          <a:xfrm>
            <a:off x="4605572" y="68506"/>
            <a:ext cx="4295909" cy="1354217"/>
          </a:xfrm>
          <a:prstGeom prst="rect">
            <a:avLst/>
          </a:prstGeom>
          <a:solidFill>
            <a:srgbClr val="FFC000"/>
          </a:solidFill>
        </p:spPr>
        <p:txBody>
          <a:bodyPr wrap="square" lIns="91440" tIns="45720" rIns="91440" bIns="45720">
            <a:spAutoFit/>
          </a:bodyPr>
          <a:lstStyle/>
          <a:p>
            <a:pPr algn="ctr"/>
            <a:r>
              <a:rPr lang="en-US" sz="1800" b="1" cap="none" spc="0" dirty="0">
                <a:ln w="0"/>
                <a:solidFill>
                  <a:srgbClr val="FF0000"/>
                </a:solidFill>
                <a:effectLst>
                  <a:outerShdw blurRad="38100" dist="19050" dir="2700000" algn="tl" rotWithShape="0">
                    <a:schemeClr val="dk1">
                      <a:alpha val="40000"/>
                    </a:schemeClr>
                  </a:outerShdw>
                </a:effectLst>
              </a:rPr>
              <a:t>USE (copy-paste) THIS SIMPLE Sample of construction query</a:t>
            </a:r>
            <a:r>
              <a:rPr lang="en-US" sz="1800" b="1" dirty="0">
                <a:ln w="0"/>
                <a:solidFill>
                  <a:srgbClr val="FF0000"/>
                </a:solidFill>
                <a:effectLst>
                  <a:outerShdw blurRad="38100" dist="19050" dir="2700000" algn="tl" rotWithShape="0">
                    <a:schemeClr val="dk1">
                      <a:alpha val="40000"/>
                    </a:schemeClr>
                  </a:outerShdw>
                </a:effectLst>
              </a:rPr>
              <a:t> for </a:t>
            </a:r>
            <a:r>
              <a:rPr lang="en-US" sz="1800" dirty="0">
                <a:ln w="0"/>
                <a:effectLst>
                  <a:outerShdw blurRad="38100" dist="19050" dir="2700000" algn="tl" rotWithShape="0">
                    <a:schemeClr val="dk1">
                      <a:alpha val="40000"/>
                    </a:schemeClr>
                  </a:outerShdw>
                </a:effectLst>
                <a:hlinkClick r:id="rId2"/>
              </a:rPr>
              <a:t>https://dbpedia.org/sparql</a:t>
            </a:r>
            <a:r>
              <a:rPr lang="en-US" sz="1800" dirty="0">
                <a:ln w="0"/>
                <a:effectLst>
                  <a:outerShdw blurRad="38100" dist="19050" dir="2700000" algn="tl" rotWithShape="0">
                    <a:schemeClr val="dk1">
                      <a:alpha val="40000"/>
                    </a:schemeClr>
                  </a:outerShdw>
                </a:effectLst>
              </a:rPr>
              <a:t> </a:t>
            </a:r>
          </a:p>
          <a:p>
            <a:pPr algn="ctr"/>
            <a:r>
              <a:rPr lang="en-US" b="0" cap="none" spc="0" dirty="0">
                <a:ln w="0"/>
                <a:solidFill>
                  <a:schemeClr val="tx1"/>
                </a:solidFill>
                <a:effectLst>
                  <a:outerShdw blurRad="38100" dist="19050" dir="2700000" algn="tl" rotWithShape="0">
                    <a:schemeClr val="dk1">
                      <a:alpha val="40000"/>
                    </a:schemeClr>
                  </a:outerShdw>
                </a:effectLst>
              </a:rPr>
              <a:t>(you can change target “</a:t>
            </a:r>
            <a:r>
              <a:rPr lang="fi-FI" b="1" dirty="0" err="1">
                <a:solidFill>
                  <a:srgbClr val="FF0000"/>
                </a:solidFill>
              </a:rPr>
              <a:t>Donald_Trump</a:t>
            </a:r>
            <a:r>
              <a:rPr lang="en-US" b="0" cap="none" spc="0" dirty="0">
                <a:ln w="0"/>
                <a:solidFill>
                  <a:schemeClr val="tx1"/>
                </a:solidFill>
                <a:effectLst>
                  <a:outerShdw blurRad="38100" dist="19050" dir="2700000" algn="tl" rotWithShape="0">
                    <a:schemeClr val="dk1">
                      <a:alpha val="40000"/>
                    </a:schemeClr>
                  </a:outerShdw>
                </a:effectLst>
              </a:rPr>
              <a:t>” in this example query to any other target of your own)</a:t>
            </a:r>
          </a:p>
        </p:txBody>
      </p:sp>
      <p:pic>
        <p:nvPicPr>
          <p:cNvPr id="6" name="Picture 5">
            <a:extLst>
              <a:ext uri="{FF2B5EF4-FFF2-40B4-BE49-F238E27FC236}">
                <a16:creationId xmlns:a16="http://schemas.microsoft.com/office/drawing/2014/main" id="{BA650F3F-610A-FD8D-68A3-08F2BE9AB3DE}"/>
              </a:ext>
            </a:extLst>
          </p:cNvPr>
          <p:cNvPicPr>
            <a:picLocks noChangeAspect="1"/>
          </p:cNvPicPr>
          <p:nvPr/>
        </p:nvPicPr>
        <p:blipFill>
          <a:blip r:embed="rId3"/>
          <a:stretch>
            <a:fillRect/>
          </a:stretch>
        </p:blipFill>
        <p:spPr>
          <a:xfrm>
            <a:off x="6851639" y="1422723"/>
            <a:ext cx="2049842" cy="713451"/>
          </a:xfrm>
          <a:prstGeom prst="rect">
            <a:avLst/>
          </a:prstGeom>
        </p:spPr>
      </p:pic>
      <p:sp>
        <p:nvSpPr>
          <p:cNvPr id="7" name="Rectangle 6">
            <a:extLst>
              <a:ext uri="{FF2B5EF4-FFF2-40B4-BE49-F238E27FC236}">
                <a16:creationId xmlns:a16="http://schemas.microsoft.com/office/drawing/2014/main" id="{6D6916DB-E5BC-8BAD-2AD5-FBB36CB76524}"/>
              </a:ext>
            </a:extLst>
          </p:cNvPr>
          <p:cNvSpPr/>
          <p:nvPr/>
        </p:nvSpPr>
        <p:spPr>
          <a:xfrm>
            <a:off x="5724128" y="2136174"/>
            <a:ext cx="3177353"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and open in Protégé</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04E861C0-C2E8-F5C2-F522-8CD35AA13152}"/>
              </a:ext>
            </a:extLst>
          </p:cNvPr>
          <p:cNvSpPr/>
          <p:nvPr/>
        </p:nvSpPr>
        <p:spPr>
          <a:xfrm>
            <a:off x="6012160" y="5373216"/>
            <a:ext cx="2592289" cy="738664"/>
          </a:xfrm>
          <a:prstGeom prst="rect">
            <a:avLst/>
          </a:prstGeom>
          <a:solidFill>
            <a:srgbClr val="FFC000"/>
          </a:solidFill>
        </p:spPr>
        <p:txBody>
          <a:bodyPr wrap="squar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Filters are optional here; you can add more or delete them depending on your need</a:t>
            </a:r>
          </a:p>
        </p:txBody>
      </p:sp>
      <p:sp>
        <p:nvSpPr>
          <p:cNvPr id="9" name="Rectangle 8">
            <a:extLst>
              <a:ext uri="{FF2B5EF4-FFF2-40B4-BE49-F238E27FC236}">
                <a16:creationId xmlns:a16="http://schemas.microsoft.com/office/drawing/2014/main" id="{DCB437B0-9640-FAD7-1CFF-ACE1428DEC1B}"/>
              </a:ext>
            </a:extLst>
          </p:cNvPr>
          <p:cNvSpPr/>
          <p:nvPr/>
        </p:nvSpPr>
        <p:spPr>
          <a:xfrm>
            <a:off x="5580111" y="3933056"/>
            <a:ext cx="3321369" cy="954107"/>
          </a:xfrm>
          <a:prstGeom prst="rect">
            <a:avLst/>
          </a:prstGeom>
          <a:solidFill>
            <a:srgbClr val="FFC000"/>
          </a:solidFill>
        </p:spPr>
        <p:txBody>
          <a:bodyPr wrap="squar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USE your own web directory for storing ontology, instead of </a:t>
            </a:r>
            <a:r>
              <a:rPr lang="fi-FI" dirty="0">
                <a:solidFill>
                  <a:srgbClr val="0070C0"/>
                </a:solidFill>
              </a:rPr>
              <a:t>http://ai.it.jyu.fi/vagan/ontologies/2025/</a:t>
            </a:r>
            <a:r>
              <a:rPr lang="fi-FI" dirty="0">
                <a:ln w="0"/>
                <a:effectLst>
                  <a:outerShdw blurRad="38100" dist="19050" dir="2700000" algn="tl" rotWithShape="0">
                    <a:schemeClr val="dk1">
                      <a:alpha val="40000"/>
                    </a:schemeClr>
                  </a:outerShdw>
                </a:effectLst>
              </a:rPr>
              <a:t>,</a:t>
            </a:r>
            <a:r>
              <a:rPr lang="fi-FI" b="1" dirty="0">
                <a:solidFill>
                  <a:srgbClr val="0070C0"/>
                </a:solidFill>
              </a:rPr>
              <a:t> </a:t>
            </a:r>
            <a:r>
              <a:rPr lang="en-US" noProof="0" dirty="0">
                <a:ln w="0"/>
                <a:effectLst>
                  <a:outerShdw blurRad="38100" dist="19050" dir="2700000" algn="tl" rotWithShape="0">
                    <a:schemeClr val="dk1">
                      <a:alpha val="40000"/>
                    </a:schemeClr>
                  </a:outerShdw>
                </a:effectLst>
              </a:rPr>
              <a:t>which</a:t>
            </a:r>
            <a:r>
              <a:rPr lang="en-US" dirty="0">
                <a:ln w="0"/>
                <a:effectLst>
                  <a:outerShdw blurRad="38100" dist="19050" dir="2700000" algn="tl" rotWithShape="0">
                    <a:schemeClr val="dk1">
                      <a:alpha val="40000"/>
                    </a:schemeClr>
                  </a:outerShdw>
                </a:effectLst>
              </a:rPr>
              <a:t> is used </a:t>
            </a:r>
            <a:r>
              <a:rPr lang="en-US" b="0" cap="none" spc="0" dirty="0">
                <a:ln w="0"/>
                <a:solidFill>
                  <a:schemeClr val="tx1"/>
                </a:solidFill>
                <a:effectLst>
                  <a:outerShdw blurRad="38100" dist="19050" dir="2700000" algn="tl" rotWithShape="0">
                    <a:schemeClr val="dk1">
                      <a:alpha val="40000"/>
                    </a:schemeClr>
                  </a:outerShdw>
                </a:effectLst>
              </a:rPr>
              <a:t>in this example</a:t>
            </a:r>
          </a:p>
        </p:txBody>
      </p:sp>
    </p:spTree>
    <p:extLst>
      <p:ext uri="{BB962C8B-B14F-4D97-AF65-F5344CB8AC3E}">
        <p14:creationId xmlns:p14="http://schemas.microsoft.com/office/powerpoint/2010/main" val="254069882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DD5C2-EA01-503A-FB1C-9C427C1A95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786CAA-AD67-9F15-776C-6936D53C30C0}"/>
              </a:ext>
            </a:extLst>
          </p:cNvPr>
          <p:cNvSpPr txBox="1"/>
          <p:nvPr/>
        </p:nvSpPr>
        <p:spPr>
          <a:xfrm>
            <a:off x="107504" y="12359"/>
            <a:ext cx="8856984" cy="5262979"/>
          </a:xfrm>
          <a:prstGeom prst="rect">
            <a:avLst/>
          </a:prstGeom>
          <a:solidFill>
            <a:srgbClr val="D1D9DE"/>
          </a:solidFill>
        </p:spPr>
        <p:txBody>
          <a:bodyPr wrap="square">
            <a:spAutoFit/>
          </a:bodyPr>
          <a:lstStyle/>
          <a:p>
            <a:r>
              <a:rPr lang="fi-FI" sz="1200" dirty="0"/>
              <a:t>PREFIX </a:t>
            </a:r>
            <a:r>
              <a:rPr lang="fi-FI" sz="1200" dirty="0" err="1"/>
              <a:t>owl</a:t>
            </a:r>
            <a:r>
              <a:rPr lang="fi-FI" sz="1200" dirty="0"/>
              <a:t>: &lt;http://www.w3.org/2002/07/owl#&gt;</a:t>
            </a:r>
          </a:p>
          <a:p>
            <a:r>
              <a:rPr lang="fi-FI" sz="1200" dirty="0"/>
              <a:t>PREFIX </a:t>
            </a:r>
            <a:r>
              <a:rPr lang="fi-FI" sz="1200" dirty="0" err="1"/>
              <a:t>xsd</a:t>
            </a:r>
            <a:r>
              <a:rPr lang="fi-FI" sz="1200" dirty="0"/>
              <a:t>: &lt;http://www.w3.org/2001/XMLSchema#&gt;</a:t>
            </a:r>
          </a:p>
          <a:p>
            <a:r>
              <a:rPr lang="fi-FI" sz="1200" dirty="0"/>
              <a:t>PREFIX </a:t>
            </a:r>
            <a:r>
              <a:rPr lang="fi-FI" sz="1200" dirty="0" err="1"/>
              <a:t>rdfs</a:t>
            </a:r>
            <a:r>
              <a:rPr lang="fi-FI" sz="1200" dirty="0"/>
              <a:t>: &lt;http://www.w3.org/2000/01/rdf-schema#&gt;</a:t>
            </a:r>
          </a:p>
          <a:p>
            <a:r>
              <a:rPr lang="fi-FI" sz="1200" dirty="0"/>
              <a:t>PREFIX </a:t>
            </a:r>
            <a:r>
              <a:rPr lang="fi-FI" sz="1200" dirty="0" err="1"/>
              <a:t>rdf</a:t>
            </a:r>
            <a:r>
              <a:rPr lang="fi-FI" sz="1200" dirty="0"/>
              <a:t>: &lt;http://www.w3.org/1999/02/22-rdf-syntax-ns#&gt;</a:t>
            </a:r>
          </a:p>
          <a:p>
            <a:r>
              <a:rPr lang="fi-FI" sz="1200" dirty="0"/>
              <a:t>PREFIX </a:t>
            </a:r>
            <a:r>
              <a:rPr lang="fi-FI" sz="1200" dirty="0" err="1"/>
              <a:t>db</a:t>
            </a:r>
            <a:r>
              <a:rPr lang="fi-FI" sz="1200" dirty="0"/>
              <a:t>: &lt;http://dbpedia.org/page/&gt;</a:t>
            </a:r>
          </a:p>
          <a:p>
            <a:r>
              <a:rPr lang="fi-FI" sz="1200" dirty="0"/>
              <a:t>PREFIX </a:t>
            </a:r>
            <a:r>
              <a:rPr lang="fi-FI" sz="1200" dirty="0" err="1"/>
              <a:t>dbr</a:t>
            </a:r>
            <a:r>
              <a:rPr lang="fi-FI" sz="1200" dirty="0"/>
              <a:t>: &lt;http://dbpedia.org/resource/&gt;</a:t>
            </a:r>
          </a:p>
          <a:p>
            <a:r>
              <a:rPr lang="fi-FI" sz="1200" dirty="0"/>
              <a:t>PREFIX </a:t>
            </a:r>
            <a:r>
              <a:rPr lang="fi-FI" sz="1200" dirty="0" err="1"/>
              <a:t>dbp</a:t>
            </a:r>
            <a:r>
              <a:rPr lang="fi-FI" sz="1200" dirty="0"/>
              <a:t>: &lt;http://dbpedia.org/property/&gt;</a:t>
            </a:r>
          </a:p>
          <a:p>
            <a:r>
              <a:rPr lang="fi-FI" sz="1200" dirty="0"/>
              <a:t>PREFIX </a:t>
            </a:r>
            <a:r>
              <a:rPr lang="fi-FI" sz="1200" dirty="0" err="1"/>
              <a:t>dbpedia</a:t>
            </a:r>
            <a:r>
              <a:rPr lang="fi-FI" sz="1200" dirty="0"/>
              <a:t>: &lt;http://dbpedia.org/&gt;</a:t>
            </a:r>
          </a:p>
          <a:p>
            <a:r>
              <a:rPr lang="fi-FI" sz="1200" dirty="0"/>
              <a:t>PREFIX </a:t>
            </a:r>
            <a:r>
              <a:rPr lang="fi-FI" sz="1200" dirty="0" err="1"/>
              <a:t>dbo</a:t>
            </a:r>
            <a:r>
              <a:rPr lang="fi-FI" sz="1200" dirty="0"/>
              <a:t>: &lt;http://dbpedia.org/ontology/&gt;</a:t>
            </a:r>
          </a:p>
          <a:p>
            <a:r>
              <a:rPr lang="fi-FI" sz="1200" dirty="0"/>
              <a:t>PREFIX : &lt;</a:t>
            </a:r>
            <a:r>
              <a:rPr lang="fi-FI" sz="1200" b="1" dirty="0">
                <a:solidFill>
                  <a:srgbClr val="0070C0"/>
                </a:solidFill>
              </a:rPr>
              <a:t>http://ai.it.jyu.fi/vagan/ontologies/2025/</a:t>
            </a:r>
            <a:r>
              <a:rPr lang="fi-FI" sz="1200" b="1" dirty="0">
                <a:solidFill>
                  <a:srgbClr val="FF0000"/>
                </a:solidFill>
              </a:rPr>
              <a:t>Donald_Trump</a:t>
            </a:r>
            <a:r>
              <a:rPr lang="fi-FI" sz="1200" dirty="0"/>
              <a:t>.owl#&gt;</a:t>
            </a:r>
          </a:p>
          <a:p>
            <a:endParaRPr lang="fi-FI" sz="1200" dirty="0"/>
          </a:p>
          <a:p>
            <a:r>
              <a:rPr lang="fi-FI" sz="1200" dirty="0"/>
              <a:t>CONSTRUCT</a:t>
            </a:r>
          </a:p>
          <a:p>
            <a:r>
              <a:rPr lang="fi-FI" sz="1200" dirty="0"/>
              <a:t>{ </a:t>
            </a:r>
          </a:p>
          <a:p>
            <a:r>
              <a:rPr lang="fi-FI" sz="1200" dirty="0" err="1"/>
              <a:t>dbr:</a:t>
            </a:r>
            <a:r>
              <a:rPr lang="fi-FI" sz="1200" b="1" dirty="0" err="1">
                <a:solidFill>
                  <a:srgbClr val="FF0000"/>
                </a:solidFill>
              </a:rPr>
              <a:t>Donald_Trump</a:t>
            </a:r>
            <a:r>
              <a:rPr lang="fi-FI" sz="1200" b="1" dirty="0">
                <a:solidFill>
                  <a:srgbClr val="FF0000"/>
                </a:solidFill>
              </a:rPr>
              <a:t> </a:t>
            </a:r>
            <a:r>
              <a:rPr lang="fi-FI" sz="1200" dirty="0"/>
              <a:t>a ?</a:t>
            </a:r>
            <a:r>
              <a:rPr lang="fi-FI" sz="1200" dirty="0" err="1"/>
              <a:t>ctarget</a:t>
            </a:r>
            <a:r>
              <a:rPr lang="fi-FI" sz="1200" dirty="0"/>
              <a:t> .</a:t>
            </a:r>
          </a:p>
          <a:p>
            <a:r>
              <a:rPr lang="fi-FI" sz="1200" dirty="0"/>
              <a:t>?</a:t>
            </a:r>
            <a:r>
              <a:rPr lang="fi-FI" sz="1200" dirty="0" err="1"/>
              <a:t>ctarget</a:t>
            </a:r>
            <a:r>
              <a:rPr lang="fi-FI" sz="1200" dirty="0"/>
              <a:t> a </a:t>
            </a:r>
            <a:r>
              <a:rPr lang="fi-FI" sz="1200" dirty="0" err="1"/>
              <a:t>owl:Class</a:t>
            </a:r>
            <a:r>
              <a:rPr lang="fi-FI" sz="1200" dirty="0"/>
              <a:t>.</a:t>
            </a:r>
          </a:p>
          <a:p>
            <a:r>
              <a:rPr lang="fi-FI" sz="1200" dirty="0"/>
              <a:t>?</a:t>
            </a:r>
            <a:r>
              <a:rPr lang="fi-FI" sz="1200" dirty="0" err="1"/>
              <a:t>ctarget</a:t>
            </a:r>
            <a:r>
              <a:rPr lang="fi-FI" sz="1200" dirty="0"/>
              <a:t> </a:t>
            </a:r>
            <a:r>
              <a:rPr lang="fi-FI" sz="1200" dirty="0" err="1"/>
              <a:t>rdfs:subClassOf</a:t>
            </a:r>
            <a:r>
              <a:rPr lang="fi-FI" sz="1200" dirty="0"/>
              <a:t> ?</a:t>
            </a:r>
            <a:r>
              <a:rPr lang="fi-FI" sz="1200" dirty="0" err="1"/>
              <a:t>cupper</a:t>
            </a:r>
            <a:r>
              <a:rPr lang="fi-FI" sz="1200" dirty="0"/>
              <a:t> .</a:t>
            </a:r>
          </a:p>
          <a:p>
            <a:r>
              <a:rPr lang="fi-FI" sz="1200" dirty="0"/>
              <a:t>?</a:t>
            </a:r>
            <a:r>
              <a:rPr lang="fi-FI" sz="1200" dirty="0" err="1"/>
              <a:t>cupper</a:t>
            </a:r>
            <a:r>
              <a:rPr lang="fi-FI" sz="1200" dirty="0"/>
              <a:t> a </a:t>
            </a:r>
            <a:r>
              <a:rPr lang="fi-FI" sz="1200" dirty="0" err="1"/>
              <a:t>owl:Class</a:t>
            </a:r>
            <a:r>
              <a:rPr lang="fi-FI" sz="1200" dirty="0"/>
              <a:t> .</a:t>
            </a:r>
          </a:p>
          <a:p>
            <a:r>
              <a:rPr lang="fi-FI" sz="1200" dirty="0"/>
              <a:t> }</a:t>
            </a:r>
          </a:p>
          <a:p>
            <a:endParaRPr lang="fi-FI" sz="1200" dirty="0"/>
          </a:p>
          <a:p>
            <a:r>
              <a:rPr lang="fi-FI" sz="1200" dirty="0"/>
              <a:t>WHERE </a:t>
            </a:r>
          </a:p>
          <a:p>
            <a:r>
              <a:rPr lang="fi-FI" sz="1200" dirty="0"/>
              <a:t>{</a:t>
            </a:r>
          </a:p>
          <a:p>
            <a:r>
              <a:rPr lang="fi-FI" sz="1200" dirty="0" err="1"/>
              <a:t>dbr:</a:t>
            </a:r>
            <a:r>
              <a:rPr lang="fi-FI" sz="1200" b="1" dirty="0" err="1">
                <a:solidFill>
                  <a:srgbClr val="FF0000"/>
                </a:solidFill>
              </a:rPr>
              <a:t>Donald_Trump</a:t>
            </a:r>
            <a:r>
              <a:rPr lang="fi-FI" sz="1200" b="1" dirty="0">
                <a:solidFill>
                  <a:srgbClr val="FF0000"/>
                </a:solidFill>
              </a:rPr>
              <a:t> </a:t>
            </a:r>
            <a:r>
              <a:rPr lang="fi-FI" sz="1200" dirty="0"/>
              <a:t>a ?</a:t>
            </a:r>
            <a:r>
              <a:rPr lang="fi-FI" sz="1200" dirty="0" err="1"/>
              <a:t>ctarget</a:t>
            </a:r>
            <a:r>
              <a:rPr lang="fi-FI" sz="1200" dirty="0"/>
              <a:t> .</a:t>
            </a:r>
          </a:p>
          <a:p>
            <a:r>
              <a:rPr lang="fi-FI" sz="1200" dirty="0"/>
              <a:t>?</a:t>
            </a:r>
            <a:r>
              <a:rPr lang="fi-FI" sz="1200" dirty="0" err="1"/>
              <a:t>ctarget</a:t>
            </a:r>
            <a:r>
              <a:rPr lang="fi-FI" sz="1200" dirty="0"/>
              <a:t> a </a:t>
            </a:r>
            <a:r>
              <a:rPr lang="fi-FI" sz="1200" dirty="0" err="1"/>
              <a:t>owl:Class</a:t>
            </a:r>
            <a:r>
              <a:rPr lang="fi-FI" sz="1200" dirty="0"/>
              <a:t>.</a:t>
            </a:r>
          </a:p>
          <a:p>
            <a:r>
              <a:rPr lang="fi-FI" sz="1200" dirty="0"/>
              <a:t>?</a:t>
            </a:r>
            <a:r>
              <a:rPr lang="fi-FI" sz="1200" dirty="0" err="1"/>
              <a:t>ctarget</a:t>
            </a:r>
            <a:r>
              <a:rPr lang="fi-FI" sz="1200" dirty="0"/>
              <a:t> </a:t>
            </a:r>
            <a:r>
              <a:rPr lang="fi-FI" sz="1200" dirty="0" err="1"/>
              <a:t>rdfs:subClassOf</a:t>
            </a:r>
            <a:r>
              <a:rPr lang="fi-FI" sz="1200" dirty="0"/>
              <a:t> ?</a:t>
            </a:r>
            <a:r>
              <a:rPr lang="fi-FI" sz="1200" dirty="0" err="1"/>
              <a:t>cupper</a:t>
            </a:r>
            <a:r>
              <a:rPr lang="fi-FI" sz="1200" dirty="0"/>
              <a:t> .</a:t>
            </a:r>
          </a:p>
          <a:p>
            <a:r>
              <a:rPr lang="fi-FI" sz="1200" dirty="0"/>
              <a:t>?</a:t>
            </a:r>
            <a:r>
              <a:rPr lang="fi-FI" sz="1200" dirty="0" err="1"/>
              <a:t>cupper</a:t>
            </a:r>
            <a:r>
              <a:rPr lang="fi-FI" sz="1200" dirty="0"/>
              <a:t> a </a:t>
            </a:r>
            <a:r>
              <a:rPr lang="fi-FI" sz="1200" dirty="0" err="1"/>
              <a:t>owl:Class</a:t>
            </a:r>
            <a:r>
              <a:rPr lang="fi-FI" sz="1200" dirty="0"/>
              <a:t> .</a:t>
            </a:r>
          </a:p>
          <a:p>
            <a:r>
              <a:rPr lang="fi-FI" sz="1200" dirty="0"/>
              <a:t>}</a:t>
            </a:r>
          </a:p>
          <a:p>
            <a:endParaRPr lang="fi-FI" sz="1200" dirty="0"/>
          </a:p>
          <a:p>
            <a:r>
              <a:rPr lang="fi-FI" sz="1200" dirty="0"/>
              <a:t> LIMIT 10000</a:t>
            </a:r>
          </a:p>
        </p:txBody>
      </p:sp>
      <p:sp>
        <p:nvSpPr>
          <p:cNvPr id="3" name="Rectangle 2">
            <a:extLst>
              <a:ext uri="{FF2B5EF4-FFF2-40B4-BE49-F238E27FC236}">
                <a16:creationId xmlns:a16="http://schemas.microsoft.com/office/drawing/2014/main" id="{C8137D32-FEE3-9767-D9D3-3AFE5B92F185}"/>
              </a:ext>
            </a:extLst>
          </p:cNvPr>
          <p:cNvSpPr/>
          <p:nvPr/>
        </p:nvSpPr>
        <p:spPr>
          <a:xfrm>
            <a:off x="5796136" y="68506"/>
            <a:ext cx="3105345"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USEFUL IMPORT 1</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FF08817B-489F-A236-7E3D-179DF02F566A}"/>
              </a:ext>
            </a:extLst>
          </p:cNvPr>
          <p:cNvSpPr/>
          <p:nvPr/>
        </p:nvSpPr>
        <p:spPr>
          <a:xfrm>
            <a:off x="3995936" y="2564904"/>
            <a:ext cx="4689521"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e.g., </a:t>
            </a:r>
            <a:r>
              <a:rPr lang="en-US" sz="1800" b="0" cap="none" spc="0" dirty="0">
                <a:ln w="0"/>
                <a:solidFill>
                  <a:srgbClr val="FF0000"/>
                </a:solidFill>
                <a:effectLst>
                  <a:outerShdw blurRad="38100" dist="19050" dir="2700000" algn="tl" rotWithShape="0">
                    <a:schemeClr val="dk1">
                      <a:alpha val="40000"/>
                    </a:schemeClr>
                  </a:outerShdw>
                </a:effectLst>
              </a:rPr>
              <a:t>Donald_Trump_Import_1.owl</a:t>
            </a:r>
            <a:r>
              <a:rPr lang="en-US" sz="1800" b="0" cap="none" spc="0" dirty="0">
                <a:ln w="0"/>
                <a:solidFill>
                  <a:schemeClr val="tx1"/>
                </a:solidFill>
                <a:effectLst>
                  <a:outerShdw blurRad="38100" dist="19050" dir="2700000" algn="tl" rotWithShape="0">
                    <a:schemeClr val="dk1">
                      <a:alpha val="40000"/>
                    </a:schemeClr>
                  </a:outerShdw>
                </a:effectLst>
              </a:rPr>
              <a:t>. Publish it into </a:t>
            </a:r>
            <a:r>
              <a:rPr lang="en-US" sz="1800" b="1" cap="none" spc="0" dirty="0">
                <a:ln w="0"/>
                <a:solidFill>
                  <a:srgbClr val="0000FF"/>
                </a:solidFill>
                <a:effectLst>
                  <a:outerShdw blurRad="38100" dist="19050" dir="2700000" algn="tl" rotWithShape="0">
                    <a:schemeClr val="dk1">
                      <a:alpha val="40000"/>
                    </a:schemeClr>
                  </a:outerShdw>
                </a:effectLst>
              </a:rPr>
              <a:t>your web directory</a:t>
            </a:r>
            <a:r>
              <a:rPr lang="en-US" sz="1800" b="0" cap="none" spc="0" dirty="0">
                <a:ln w="0"/>
                <a:solidFill>
                  <a:schemeClr val="tx1"/>
                </a:solidFill>
                <a:effectLst>
                  <a:outerShdw blurRad="38100" dist="19050" dir="2700000" algn="tl" rotWithShape="0">
                    <a:schemeClr val="dk1">
                      <a:alpha val="40000"/>
                    </a:schemeClr>
                  </a:outerShdw>
                </a:effectLst>
              </a:rPr>
              <a:t>. Then open the main </a:t>
            </a:r>
            <a:r>
              <a:rPr lang="en-US" sz="1800" b="0" cap="none" spc="0" dirty="0" err="1">
                <a:ln w="0"/>
                <a:solidFill>
                  <a:schemeClr val="tx1"/>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 file in Protégé and add Donald_Trump_Import_1.owl as an imported ontology using its complete URI</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427279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81BD4-7202-4FB3-AF8D-E3783145613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4E0EDC9-A24F-CB8B-84A1-6D3C8015D45B}"/>
              </a:ext>
            </a:extLst>
          </p:cNvPr>
          <p:cNvSpPr txBox="1"/>
          <p:nvPr/>
        </p:nvSpPr>
        <p:spPr>
          <a:xfrm>
            <a:off x="107504" y="12359"/>
            <a:ext cx="8856984" cy="5078313"/>
          </a:xfrm>
          <a:prstGeom prst="rect">
            <a:avLst/>
          </a:prstGeom>
          <a:solidFill>
            <a:srgbClr val="D1D9DE"/>
          </a:solidFill>
        </p:spPr>
        <p:txBody>
          <a:bodyPr wrap="square">
            <a:spAutoFit/>
          </a:bodyPr>
          <a:lstStyle/>
          <a:p>
            <a:r>
              <a:rPr lang="fi-FI" sz="1200" dirty="0"/>
              <a:t>PREFIX </a:t>
            </a:r>
            <a:r>
              <a:rPr lang="fi-FI" sz="1200" dirty="0" err="1"/>
              <a:t>owl</a:t>
            </a:r>
            <a:r>
              <a:rPr lang="fi-FI" sz="1200" dirty="0"/>
              <a:t>: &lt;http://www.w3.org/2002/07/owl#&gt;</a:t>
            </a:r>
          </a:p>
          <a:p>
            <a:r>
              <a:rPr lang="fi-FI" sz="1200" dirty="0"/>
              <a:t>PREFIX </a:t>
            </a:r>
            <a:r>
              <a:rPr lang="fi-FI" sz="1200" dirty="0" err="1"/>
              <a:t>xsd</a:t>
            </a:r>
            <a:r>
              <a:rPr lang="fi-FI" sz="1200" dirty="0"/>
              <a:t>: &lt;http://www.w3.org/2001/XMLSchema#&gt;</a:t>
            </a:r>
          </a:p>
          <a:p>
            <a:r>
              <a:rPr lang="fi-FI" sz="1200" dirty="0"/>
              <a:t>PREFIX </a:t>
            </a:r>
            <a:r>
              <a:rPr lang="fi-FI" sz="1200" dirty="0" err="1"/>
              <a:t>rdfs</a:t>
            </a:r>
            <a:r>
              <a:rPr lang="fi-FI" sz="1200" dirty="0"/>
              <a:t>: &lt;http://www.w3.org/2000/01/rdf-schema#&gt;</a:t>
            </a:r>
          </a:p>
          <a:p>
            <a:r>
              <a:rPr lang="fi-FI" sz="1200" dirty="0"/>
              <a:t>PREFIX </a:t>
            </a:r>
            <a:r>
              <a:rPr lang="fi-FI" sz="1200" dirty="0" err="1"/>
              <a:t>rdf</a:t>
            </a:r>
            <a:r>
              <a:rPr lang="fi-FI" sz="1200" dirty="0"/>
              <a:t>: &lt;http://www.w3.org/1999/02/22-rdf-syntax-ns#&gt;</a:t>
            </a:r>
          </a:p>
          <a:p>
            <a:r>
              <a:rPr lang="fi-FI" sz="1200" dirty="0"/>
              <a:t>PREFIX </a:t>
            </a:r>
            <a:r>
              <a:rPr lang="fi-FI" sz="1200" dirty="0" err="1"/>
              <a:t>db</a:t>
            </a:r>
            <a:r>
              <a:rPr lang="fi-FI" sz="1200" dirty="0"/>
              <a:t>: &lt;http://dbpedia.org/page/&gt;</a:t>
            </a:r>
          </a:p>
          <a:p>
            <a:r>
              <a:rPr lang="fi-FI" sz="1200" dirty="0"/>
              <a:t>PREFIX </a:t>
            </a:r>
            <a:r>
              <a:rPr lang="fi-FI" sz="1200" dirty="0" err="1"/>
              <a:t>dbr</a:t>
            </a:r>
            <a:r>
              <a:rPr lang="fi-FI" sz="1200" dirty="0"/>
              <a:t>: &lt;http://dbpedia.org/resource/&gt;</a:t>
            </a:r>
          </a:p>
          <a:p>
            <a:r>
              <a:rPr lang="fi-FI" sz="1200" dirty="0"/>
              <a:t>PREFIX </a:t>
            </a:r>
            <a:r>
              <a:rPr lang="fi-FI" sz="1200" dirty="0" err="1"/>
              <a:t>dbp</a:t>
            </a:r>
            <a:r>
              <a:rPr lang="fi-FI" sz="1200" dirty="0"/>
              <a:t>: &lt;http://dbpedia.org/property/&gt;</a:t>
            </a:r>
          </a:p>
          <a:p>
            <a:r>
              <a:rPr lang="fi-FI" sz="1200" dirty="0"/>
              <a:t>PREFIX </a:t>
            </a:r>
            <a:r>
              <a:rPr lang="fi-FI" sz="1200" dirty="0" err="1"/>
              <a:t>dbpedia</a:t>
            </a:r>
            <a:r>
              <a:rPr lang="fi-FI" sz="1200" dirty="0"/>
              <a:t>: &lt;http://dbpedia.org/&gt;</a:t>
            </a:r>
          </a:p>
          <a:p>
            <a:r>
              <a:rPr lang="fi-FI" sz="1200" dirty="0"/>
              <a:t>PREFIX </a:t>
            </a:r>
            <a:r>
              <a:rPr lang="fi-FI" sz="1200" dirty="0" err="1"/>
              <a:t>dbo</a:t>
            </a:r>
            <a:r>
              <a:rPr lang="fi-FI" sz="1200" dirty="0"/>
              <a:t>: &lt;http://dbpedia.org/ontology/&gt;</a:t>
            </a:r>
          </a:p>
          <a:p>
            <a:r>
              <a:rPr lang="fi-FI" sz="1200" dirty="0"/>
              <a:t>PREFIX : &lt;</a:t>
            </a:r>
            <a:r>
              <a:rPr lang="fi-FI" sz="1200" b="1" dirty="0">
                <a:solidFill>
                  <a:srgbClr val="0070C0"/>
                </a:solidFill>
              </a:rPr>
              <a:t>http://ai.it.jyu.fi/vagan/ontologies/2025/</a:t>
            </a:r>
            <a:r>
              <a:rPr lang="fi-FI" sz="1200" b="1" dirty="0">
                <a:solidFill>
                  <a:srgbClr val="FF0000"/>
                </a:solidFill>
              </a:rPr>
              <a:t>Donald_Trump</a:t>
            </a:r>
            <a:r>
              <a:rPr lang="fi-FI" sz="1200" dirty="0"/>
              <a:t>.owl#&gt;</a:t>
            </a:r>
          </a:p>
          <a:p>
            <a:endParaRPr lang="fi-FI" sz="1200" dirty="0"/>
          </a:p>
          <a:p>
            <a:r>
              <a:rPr lang="fi-FI" sz="1200" dirty="0"/>
              <a:t>CONSTRUCT</a:t>
            </a:r>
          </a:p>
          <a:p>
            <a:r>
              <a:rPr lang="fi-FI" sz="1200" dirty="0"/>
              <a:t>{ </a:t>
            </a:r>
          </a:p>
          <a:p>
            <a:r>
              <a:rPr lang="fi-FI" sz="1200" dirty="0"/>
              <a:t>?</a:t>
            </a:r>
            <a:r>
              <a:rPr lang="fi-FI" sz="1200" dirty="0" err="1"/>
              <a:t>ct</a:t>
            </a:r>
            <a:r>
              <a:rPr lang="fi-FI" sz="1200" dirty="0"/>
              <a:t> </a:t>
            </a:r>
            <a:r>
              <a:rPr lang="fi-FI" sz="1200" dirty="0" err="1"/>
              <a:t>rdfs:subClassOf</a:t>
            </a:r>
            <a:r>
              <a:rPr lang="fi-FI" sz="1200" dirty="0"/>
              <a:t> ?</a:t>
            </a:r>
            <a:r>
              <a:rPr lang="fi-FI" sz="1200" dirty="0" err="1"/>
              <a:t>ctupper</a:t>
            </a:r>
            <a:r>
              <a:rPr lang="fi-FI" sz="1200" dirty="0"/>
              <a:t> .</a:t>
            </a:r>
          </a:p>
          <a:p>
            <a:r>
              <a:rPr lang="fi-FI" sz="1200" dirty="0"/>
              <a:t>?</a:t>
            </a:r>
            <a:r>
              <a:rPr lang="fi-FI" sz="1200" dirty="0" err="1"/>
              <a:t>ctupper</a:t>
            </a:r>
            <a:r>
              <a:rPr lang="fi-FI" sz="1200" dirty="0"/>
              <a:t> a </a:t>
            </a:r>
            <a:r>
              <a:rPr lang="fi-FI" sz="1200" dirty="0" err="1"/>
              <a:t>owl:Class</a:t>
            </a:r>
            <a:r>
              <a:rPr lang="fi-FI" sz="1200" dirty="0"/>
              <a:t> .</a:t>
            </a:r>
          </a:p>
          <a:p>
            <a:r>
              <a:rPr lang="fi-FI" sz="1200" dirty="0"/>
              <a:t> }</a:t>
            </a:r>
          </a:p>
          <a:p>
            <a:endParaRPr lang="fi-FI" sz="1200" dirty="0"/>
          </a:p>
          <a:p>
            <a:r>
              <a:rPr lang="fi-FI" sz="1200" dirty="0"/>
              <a:t>WHERE </a:t>
            </a:r>
          </a:p>
          <a:p>
            <a:r>
              <a:rPr lang="fi-FI" sz="1200" dirty="0"/>
              <a:t>{</a:t>
            </a:r>
          </a:p>
          <a:p>
            <a:r>
              <a:rPr lang="fi-FI" sz="1200" dirty="0" err="1"/>
              <a:t>dbr:</a:t>
            </a:r>
            <a:r>
              <a:rPr lang="fi-FI" sz="1200" b="1" dirty="0" err="1">
                <a:solidFill>
                  <a:srgbClr val="FF0000"/>
                </a:solidFill>
              </a:rPr>
              <a:t>Donald_Trump</a:t>
            </a:r>
            <a:r>
              <a:rPr lang="fi-FI" sz="1200" dirty="0"/>
              <a:t> ?z ?t .</a:t>
            </a:r>
          </a:p>
          <a:p>
            <a:r>
              <a:rPr lang="fi-FI" sz="1200" dirty="0"/>
              <a:t>?t a ?</a:t>
            </a:r>
            <a:r>
              <a:rPr lang="fi-FI" sz="1200" dirty="0" err="1"/>
              <a:t>ct</a:t>
            </a:r>
            <a:r>
              <a:rPr lang="fi-FI" sz="1200" dirty="0"/>
              <a:t>.</a:t>
            </a:r>
          </a:p>
          <a:p>
            <a:r>
              <a:rPr lang="fi-FI" sz="1200" dirty="0"/>
              <a:t>?</a:t>
            </a:r>
            <a:r>
              <a:rPr lang="fi-FI" sz="1200" dirty="0" err="1"/>
              <a:t>ct</a:t>
            </a:r>
            <a:r>
              <a:rPr lang="fi-FI" sz="1200" dirty="0"/>
              <a:t> a </a:t>
            </a:r>
            <a:r>
              <a:rPr lang="fi-FI" sz="1200" dirty="0" err="1"/>
              <a:t>owl:Class</a:t>
            </a:r>
            <a:r>
              <a:rPr lang="fi-FI" sz="1200" dirty="0"/>
              <a:t> .</a:t>
            </a:r>
          </a:p>
          <a:p>
            <a:r>
              <a:rPr lang="fi-FI" sz="1200" dirty="0"/>
              <a:t>?</a:t>
            </a:r>
            <a:r>
              <a:rPr lang="fi-FI" sz="1200" dirty="0" err="1"/>
              <a:t>ct</a:t>
            </a:r>
            <a:r>
              <a:rPr lang="fi-FI" sz="1200" dirty="0"/>
              <a:t> </a:t>
            </a:r>
            <a:r>
              <a:rPr lang="fi-FI" sz="1200" dirty="0" err="1"/>
              <a:t>rdfs:subClassOf</a:t>
            </a:r>
            <a:r>
              <a:rPr lang="fi-FI" sz="1200" dirty="0"/>
              <a:t> ?</a:t>
            </a:r>
            <a:r>
              <a:rPr lang="fi-FI" sz="1200" dirty="0" err="1"/>
              <a:t>ctupper</a:t>
            </a:r>
            <a:r>
              <a:rPr lang="fi-FI" sz="1200" dirty="0"/>
              <a:t> .</a:t>
            </a:r>
          </a:p>
          <a:p>
            <a:r>
              <a:rPr lang="fi-FI" sz="1200" dirty="0"/>
              <a:t>?</a:t>
            </a:r>
            <a:r>
              <a:rPr lang="fi-FI" sz="1200" dirty="0" err="1"/>
              <a:t>ctupper</a:t>
            </a:r>
            <a:r>
              <a:rPr lang="fi-FI" sz="1200" dirty="0"/>
              <a:t> a </a:t>
            </a:r>
            <a:r>
              <a:rPr lang="fi-FI" sz="1200" dirty="0" err="1"/>
              <a:t>owl:Class</a:t>
            </a:r>
            <a:r>
              <a:rPr lang="fi-FI" sz="1200" dirty="0"/>
              <a:t> .</a:t>
            </a:r>
          </a:p>
          <a:p>
            <a:r>
              <a:rPr lang="fi-FI" sz="1200" dirty="0"/>
              <a:t>}</a:t>
            </a:r>
          </a:p>
          <a:p>
            <a:endParaRPr lang="fi-FI" sz="1200" dirty="0"/>
          </a:p>
          <a:p>
            <a:r>
              <a:rPr lang="fi-FI" sz="1200" dirty="0"/>
              <a:t> LIMIT 10000</a:t>
            </a:r>
          </a:p>
        </p:txBody>
      </p:sp>
      <p:sp>
        <p:nvSpPr>
          <p:cNvPr id="3" name="Rectangle 2">
            <a:extLst>
              <a:ext uri="{FF2B5EF4-FFF2-40B4-BE49-F238E27FC236}">
                <a16:creationId xmlns:a16="http://schemas.microsoft.com/office/drawing/2014/main" id="{BC7F70BB-F584-C485-1577-97EDAE590581}"/>
              </a:ext>
            </a:extLst>
          </p:cNvPr>
          <p:cNvSpPr/>
          <p:nvPr/>
        </p:nvSpPr>
        <p:spPr>
          <a:xfrm>
            <a:off x="5796136" y="68506"/>
            <a:ext cx="3105345"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USEFUL IMPORT 2</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59077723-FB2B-AD57-6E3C-4F47928CB20D}"/>
              </a:ext>
            </a:extLst>
          </p:cNvPr>
          <p:cNvSpPr/>
          <p:nvPr/>
        </p:nvSpPr>
        <p:spPr>
          <a:xfrm>
            <a:off x="3995936" y="2564904"/>
            <a:ext cx="4689521"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e.g., </a:t>
            </a:r>
            <a:r>
              <a:rPr lang="en-US" sz="1800" b="0" cap="none" spc="0" dirty="0">
                <a:ln w="0"/>
                <a:solidFill>
                  <a:srgbClr val="FF0000"/>
                </a:solidFill>
                <a:effectLst>
                  <a:outerShdw blurRad="38100" dist="19050" dir="2700000" algn="tl" rotWithShape="0">
                    <a:schemeClr val="dk1">
                      <a:alpha val="40000"/>
                    </a:schemeClr>
                  </a:outerShdw>
                </a:effectLst>
              </a:rPr>
              <a:t>Donald_Trump_Import_2.owl</a:t>
            </a:r>
            <a:r>
              <a:rPr lang="en-US" sz="1800" b="0" cap="none" spc="0" dirty="0">
                <a:ln w="0"/>
                <a:solidFill>
                  <a:schemeClr val="tx1"/>
                </a:solidFill>
                <a:effectLst>
                  <a:outerShdw blurRad="38100" dist="19050" dir="2700000" algn="tl" rotWithShape="0">
                    <a:schemeClr val="dk1">
                      <a:alpha val="40000"/>
                    </a:schemeClr>
                  </a:outerShdw>
                </a:effectLst>
              </a:rPr>
              <a:t>. Publish it into </a:t>
            </a:r>
            <a:r>
              <a:rPr lang="en-US" sz="1800" b="1" cap="none" spc="0" dirty="0">
                <a:ln w="0"/>
                <a:solidFill>
                  <a:srgbClr val="0000FF"/>
                </a:solidFill>
                <a:effectLst>
                  <a:outerShdw blurRad="38100" dist="19050" dir="2700000" algn="tl" rotWithShape="0">
                    <a:schemeClr val="dk1">
                      <a:alpha val="40000"/>
                    </a:schemeClr>
                  </a:outerShdw>
                </a:effectLst>
              </a:rPr>
              <a:t>your web directory</a:t>
            </a:r>
            <a:r>
              <a:rPr lang="en-US" sz="1800" b="0" cap="none" spc="0" dirty="0">
                <a:ln w="0"/>
                <a:solidFill>
                  <a:schemeClr val="tx1"/>
                </a:solidFill>
                <a:effectLst>
                  <a:outerShdw blurRad="38100" dist="19050" dir="2700000" algn="tl" rotWithShape="0">
                    <a:schemeClr val="dk1">
                      <a:alpha val="40000"/>
                    </a:schemeClr>
                  </a:outerShdw>
                </a:effectLst>
              </a:rPr>
              <a:t>. Then open the main </a:t>
            </a:r>
            <a:r>
              <a:rPr lang="en-US" sz="1800" b="0" cap="none" spc="0" dirty="0" err="1">
                <a:ln w="0"/>
                <a:solidFill>
                  <a:schemeClr val="tx1"/>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 file in Protégé and add Donald_Trump_Import_2.owl as an imported ontology using its complete URI</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7487481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95484-559F-15F0-CC47-74461287589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733B5A3-6655-3C8B-504E-5952ECFAAAED}"/>
              </a:ext>
            </a:extLst>
          </p:cNvPr>
          <p:cNvSpPr txBox="1"/>
          <p:nvPr/>
        </p:nvSpPr>
        <p:spPr>
          <a:xfrm>
            <a:off x="107504" y="12359"/>
            <a:ext cx="8856984" cy="5078313"/>
          </a:xfrm>
          <a:prstGeom prst="rect">
            <a:avLst/>
          </a:prstGeom>
          <a:solidFill>
            <a:srgbClr val="D1D9DE"/>
          </a:solidFill>
        </p:spPr>
        <p:txBody>
          <a:bodyPr wrap="square">
            <a:spAutoFit/>
          </a:bodyPr>
          <a:lstStyle/>
          <a:p>
            <a:r>
              <a:rPr lang="fi-FI" sz="1200" dirty="0"/>
              <a:t>PREFIX </a:t>
            </a:r>
            <a:r>
              <a:rPr lang="fi-FI" sz="1200" dirty="0" err="1"/>
              <a:t>owl</a:t>
            </a:r>
            <a:r>
              <a:rPr lang="fi-FI" sz="1200" dirty="0"/>
              <a:t>: &lt;http://www.w3.org/2002/07/owl#&gt;</a:t>
            </a:r>
          </a:p>
          <a:p>
            <a:r>
              <a:rPr lang="fi-FI" sz="1200" dirty="0"/>
              <a:t>PREFIX </a:t>
            </a:r>
            <a:r>
              <a:rPr lang="fi-FI" sz="1200" dirty="0" err="1"/>
              <a:t>xsd</a:t>
            </a:r>
            <a:r>
              <a:rPr lang="fi-FI" sz="1200" dirty="0"/>
              <a:t>: &lt;http://www.w3.org/2001/XMLSchema#&gt;</a:t>
            </a:r>
          </a:p>
          <a:p>
            <a:r>
              <a:rPr lang="fi-FI" sz="1200" dirty="0"/>
              <a:t>PREFIX </a:t>
            </a:r>
            <a:r>
              <a:rPr lang="fi-FI" sz="1200" dirty="0" err="1"/>
              <a:t>rdfs</a:t>
            </a:r>
            <a:r>
              <a:rPr lang="fi-FI" sz="1200" dirty="0"/>
              <a:t>: &lt;http://www.w3.org/2000/01/rdf-schema#&gt;</a:t>
            </a:r>
          </a:p>
          <a:p>
            <a:r>
              <a:rPr lang="fi-FI" sz="1200" dirty="0"/>
              <a:t>PREFIX </a:t>
            </a:r>
            <a:r>
              <a:rPr lang="fi-FI" sz="1200" dirty="0" err="1"/>
              <a:t>rdf</a:t>
            </a:r>
            <a:r>
              <a:rPr lang="fi-FI" sz="1200" dirty="0"/>
              <a:t>: &lt;http://www.w3.org/1999/02/22-rdf-syntax-ns#&gt;</a:t>
            </a:r>
          </a:p>
          <a:p>
            <a:r>
              <a:rPr lang="fi-FI" sz="1200" dirty="0"/>
              <a:t>PREFIX </a:t>
            </a:r>
            <a:r>
              <a:rPr lang="fi-FI" sz="1200" dirty="0" err="1"/>
              <a:t>db</a:t>
            </a:r>
            <a:r>
              <a:rPr lang="fi-FI" sz="1200" dirty="0"/>
              <a:t>: &lt;http://dbpedia.org/page/&gt;</a:t>
            </a:r>
          </a:p>
          <a:p>
            <a:r>
              <a:rPr lang="fi-FI" sz="1200" dirty="0"/>
              <a:t>PREFIX </a:t>
            </a:r>
            <a:r>
              <a:rPr lang="fi-FI" sz="1200" dirty="0" err="1"/>
              <a:t>dbr</a:t>
            </a:r>
            <a:r>
              <a:rPr lang="fi-FI" sz="1200" dirty="0"/>
              <a:t>: &lt;http://dbpedia.org/resource/&gt;</a:t>
            </a:r>
          </a:p>
          <a:p>
            <a:r>
              <a:rPr lang="fi-FI" sz="1200" dirty="0"/>
              <a:t>PREFIX </a:t>
            </a:r>
            <a:r>
              <a:rPr lang="fi-FI" sz="1200" dirty="0" err="1"/>
              <a:t>dbp</a:t>
            </a:r>
            <a:r>
              <a:rPr lang="fi-FI" sz="1200" dirty="0"/>
              <a:t>: &lt;http://dbpedia.org/property/&gt;</a:t>
            </a:r>
          </a:p>
          <a:p>
            <a:r>
              <a:rPr lang="fi-FI" sz="1200" dirty="0"/>
              <a:t>PREFIX </a:t>
            </a:r>
            <a:r>
              <a:rPr lang="fi-FI" sz="1200" dirty="0" err="1"/>
              <a:t>dbpedia</a:t>
            </a:r>
            <a:r>
              <a:rPr lang="fi-FI" sz="1200" dirty="0"/>
              <a:t>: &lt;http://dbpedia.org/&gt;</a:t>
            </a:r>
          </a:p>
          <a:p>
            <a:r>
              <a:rPr lang="fi-FI" sz="1200" dirty="0"/>
              <a:t>PREFIX </a:t>
            </a:r>
            <a:r>
              <a:rPr lang="fi-FI" sz="1200" dirty="0" err="1"/>
              <a:t>dbo</a:t>
            </a:r>
            <a:r>
              <a:rPr lang="fi-FI" sz="1200" dirty="0"/>
              <a:t>: &lt;http://dbpedia.org/ontology/&gt;</a:t>
            </a:r>
          </a:p>
          <a:p>
            <a:r>
              <a:rPr lang="fi-FI" sz="1200" dirty="0"/>
              <a:t>PREFIX : &lt;</a:t>
            </a:r>
            <a:r>
              <a:rPr lang="fi-FI" sz="1200" b="1" dirty="0">
                <a:solidFill>
                  <a:srgbClr val="0070C0"/>
                </a:solidFill>
              </a:rPr>
              <a:t>http://ai.it.jyu.fi/vagan/ontologies/2025/</a:t>
            </a:r>
            <a:r>
              <a:rPr lang="fi-FI" sz="1200" b="1" dirty="0">
                <a:solidFill>
                  <a:srgbClr val="FF0000"/>
                </a:solidFill>
              </a:rPr>
              <a:t>Donald_Trump</a:t>
            </a:r>
            <a:r>
              <a:rPr lang="fi-FI" sz="1200" dirty="0"/>
              <a:t>.owl#&gt;</a:t>
            </a:r>
          </a:p>
          <a:p>
            <a:endParaRPr lang="fi-FI" sz="1200" dirty="0"/>
          </a:p>
          <a:p>
            <a:r>
              <a:rPr lang="fi-FI" sz="1200" dirty="0"/>
              <a:t>CONSTRUCT</a:t>
            </a:r>
          </a:p>
          <a:p>
            <a:r>
              <a:rPr lang="fi-FI" sz="1200" dirty="0"/>
              <a:t>{ </a:t>
            </a:r>
          </a:p>
          <a:p>
            <a:r>
              <a:rPr lang="fi-FI" sz="1200" dirty="0"/>
              <a:t>?</a:t>
            </a:r>
            <a:r>
              <a:rPr lang="fi-FI" sz="1200" dirty="0" err="1"/>
              <a:t>ct</a:t>
            </a:r>
            <a:r>
              <a:rPr lang="fi-FI" sz="1200" dirty="0"/>
              <a:t> </a:t>
            </a:r>
            <a:r>
              <a:rPr lang="fi-FI" sz="1200" dirty="0" err="1"/>
              <a:t>rdfs:subClassOf</a:t>
            </a:r>
            <a:r>
              <a:rPr lang="fi-FI" sz="1200" dirty="0"/>
              <a:t> ?</a:t>
            </a:r>
            <a:r>
              <a:rPr lang="fi-FI" sz="1200" dirty="0" err="1"/>
              <a:t>ctupper</a:t>
            </a:r>
            <a:r>
              <a:rPr lang="fi-FI" sz="1200" dirty="0"/>
              <a:t> .</a:t>
            </a:r>
          </a:p>
          <a:p>
            <a:r>
              <a:rPr lang="fi-FI" sz="1200" dirty="0"/>
              <a:t>?</a:t>
            </a:r>
            <a:r>
              <a:rPr lang="fi-FI" sz="1200" dirty="0" err="1"/>
              <a:t>ctupper</a:t>
            </a:r>
            <a:r>
              <a:rPr lang="fi-FI" sz="1200" dirty="0"/>
              <a:t> a </a:t>
            </a:r>
            <a:r>
              <a:rPr lang="fi-FI" sz="1200" dirty="0" err="1"/>
              <a:t>owl:Class</a:t>
            </a:r>
            <a:r>
              <a:rPr lang="fi-FI" sz="1200" dirty="0"/>
              <a:t> .</a:t>
            </a:r>
          </a:p>
          <a:p>
            <a:r>
              <a:rPr lang="fi-FI" sz="1200" dirty="0"/>
              <a:t> }</a:t>
            </a:r>
          </a:p>
          <a:p>
            <a:endParaRPr lang="fi-FI" sz="1200" dirty="0"/>
          </a:p>
          <a:p>
            <a:r>
              <a:rPr lang="fi-FI" sz="1200" dirty="0"/>
              <a:t>WHERE </a:t>
            </a:r>
          </a:p>
          <a:p>
            <a:r>
              <a:rPr lang="fi-FI" sz="1200" dirty="0"/>
              <a:t>{</a:t>
            </a:r>
          </a:p>
          <a:p>
            <a:r>
              <a:rPr lang="fi-FI" sz="1200" dirty="0"/>
              <a:t>?t ?z </a:t>
            </a:r>
            <a:r>
              <a:rPr lang="fi-FI" sz="1200" dirty="0" err="1"/>
              <a:t>dbr:</a:t>
            </a:r>
            <a:r>
              <a:rPr lang="fi-FI" sz="1200" b="1" dirty="0" err="1">
                <a:solidFill>
                  <a:srgbClr val="FF0000"/>
                </a:solidFill>
              </a:rPr>
              <a:t>Donald_Trump</a:t>
            </a:r>
            <a:r>
              <a:rPr lang="fi-FI" sz="1200" dirty="0"/>
              <a:t> .</a:t>
            </a:r>
          </a:p>
          <a:p>
            <a:r>
              <a:rPr lang="fi-FI" sz="1200" dirty="0"/>
              <a:t>?t a ?</a:t>
            </a:r>
            <a:r>
              <a:rPr lang="fi-FI" sz="1200" dirty="0" err="1"/>
              <a:t>ct</a:t>
            </a:r>
            <a:r>
              <a:rPr lang="fi-FI" sz="1200" dirty="0"/>
              <a:t>.</a:t>
            </a:r>
          </a:p>
          <a:p>
            <a:r>
              <a:rPr lang="fi-FI" sz="1200" dirty="0"/>
              <a:t>?</a:t>
            </a:r>
            <a:r>
              <a:rPr lang="fi-FI" sz="1200" dirty="0" err="1"/>
              <a:t>ct</a:t>
            </a:r>
            <a:r>
              <a:rPr lang="fi-FI" sz="1200" dirty="0"/>
              <a:t> a </a:t>
            </a:r>
            <a:r>
              <a:rPr lang="fi-FI" sz="1200" dirty="0" err="1"/>
              <a:t>owl:Class</a:t>
            </a:r>
            <a:r>
              <a:rPr lang="fi-FI" sz="1200" dirty="0"/>
              <a:t> .</a:t>
            </a:r>
          </a:p>
          <a:p>
            <a:r>
              <a:rPr lang="fi-FI" sz="1200" dirty="0"/>
              <a:t>?</a:t>
            </a:r>
            <a:r>
              <a:rPr lang="fi-FI" sz="1200" dirty="0" err="1"/>
              <a:t>ct</a:t>
            </a:r>
            <a:r>
              <a:rPr lang="fi-FI" sz="1200" dirty="0"/>
              <a:t> </a:t>
            </a:r>
            <a:r>
              <a:rPr lang="fi-FI" sz="1200" dirty="0" err="1"/>
              <a:t>rdfs:subClassOf</a:t>
            </a:r>
            <a:r>
              <a:rPr lang="fi-FI" sz="1200" dirty="0"/>
              <a:t> ?</a:t>
            </a:r>
            <a:r>
              <a:rPr lang="fi-FI" sz="1200" dirty="0" err="1"/>
              <a:t>ctupper</a:t>
            </a:r>
            <a:r>
              <a:rPr lang="fi-FI" sz="1200" dirty="0"/>
              <a:t> .</a:t>
            </a:r>
          </a:p>
          <a:p>
            <a:r>
              <a:rPr lang="fi-FI" sz="1200" dirty="0"/>
              <a:t>?</a:t>
            </a:r>
            <a:r>
              <a:rPr lang="fi-FI" sz="1200" dirty="0" err="1"/>
              <a:t>ctupper</a:t>
            </a:r>
            <a:r>
              <a:rPr lang="fi-FI" sz="1200" dirty="0"/>
              <a:t> a </a:t>
            </a:r>
            <a:r>
              <a:rPr lang="fi-FI" sz="1200" dirty="0" err="1"/>
              <a:t>owl:Class</a:t>
            </a:r>
            <a:r>
              <a:rPr lang="fi-FI" sz="1200" dirty="0"/>
              <a:t> .</a:t>
            </a:r>
          </a:p>
          <a:p>
            <a:r>
              <a:rPr lang="fi-FI" sz="1200" dirty="0"/>
              <a:t>}</a:t>
            </a:r>
          </a:p>
          <a:p>
            <a:endParaRPr lang="fi-FI" sz="1200" dirty="0"/>
          </a:p>
          <a:p>
            <a:r>
              <a:rPr lang="fi-FI" sz="1200" dirty="0"/>
              <a:t> LIMIT 10000</a:t>
            </a:r>
          </a:p>
        </p:txBody>
      </p:sp>
      <p:sp>
        <p:nvSpPr>
          <p:cNvPr id="3" name="Rectangle 2">
            <a:extLst>
              <a:ext uri="{FF2B5EF4-FFF2-40B4-BE49-F238E27FC236}">
                <a16:creationId xmlns:a16="http://schemas.microsoft.com/office/drawing/2014/main" id="{2BE33E51-FF8A-EFA2-C6ED-F04166145483}"/>
              </a:ext>
            </a:extLst>
          </p:cNvPr>
          <p:cNvSpPr/>
          <p:nvPr/>
        </p:nvSpPr>
        <p:spPr>
          <a:xfrm>
            <a:off x="5796136" y="68506"/>
            <a:ext cx="3105345"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USEFUL IMPORT 3</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17D7B1B4-7943-3693-0E3E-AF0744BBFDDC}"/>
              </a:ext>
            </a:extLst>
          </p:cNvPr>
          <p:cNvSpPr/>
          <p:nvPr/>
        </p:nvSpPr>
        <p:spPr>
          <a:xfrm>
            <a:off x="3995936" y="2564904"/>
            <a:ext cx="4689521"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e.g., </a:t>
            </a:r>
            <a:r>
              <a:rPr lang="en-US" sz="1800" b="0" cap="none" spc="0" dirty="0">
                <a:ln w="0"/>
                <a:solidFill>
                  <a:srgbClr val="FF0000"/>
                </a:solidFill>
                <a:effectLst>
                  <a:outerShdw blurRad="38100" dist="19050" dir="2700000" algn="tl" rotWithShape="0">
                    <a:schemeClr val="dk1">
                      <a:alpha val="40000"/>
                    </a:schemeClr>
                  </a:outerShdw>
                </a:effectLst>
              </a:rPr>
              <a:t>Donald_Trump_Import_3.owl</a:t>
            </a:r>
            <a:r>
              <a:rPr lang="en-US" sz="1800" b="0" cap="none" spc="0" dirty="0">
                <a:ln w="0"/>
                <a:solidFill>
                  <a:schemeClr val="tx1"/>
                </a:solidFill>
                <a:effectLst>
                  <a:outerShdw blurRad="38100" dist="19050" dir="2700000" algn="tl" rotWithShape="0">
                    <a:schemeClr val="dk1">
                      <a:alpha val="40000"/>
                    </a:schemeClr>
                  </a:outerShdw>
                </a:effectLst>
              </a:rPr>
              <a:t>. Publish it into </a:t>
            </a:r>
            <a:r>
              <a:rPr lang="en-US" sz="1800" b="1" cap="none" spc="0" dirty="0">
                <a:ln w="0"/>
                <a:solidFill>
                  <a:srgbClr val="0000FF"/>
                </a:solidFill>
                <a:effectLst>
                  <a:outerShdw blurRad="38100" dist="19050" dir="2700000" algn="tl" rotWithShape="0">
                    <a:schemeClr val="dk1">
                      <a:alpha val="40000"/>
                    </a:schemeClr>
                  </a:outerShdw>
                </a:effectLst>
              </a:rPr>
              <a:t>your web directory</a:t>
            </a:r>
            <a:r>
              <a:rPr lang="en-US" sz="1800" b="0" cap="none" spc="0" dirty="0">
                <a:ln w="0"/>
                <a:solidFill>
                  <a:schemeClr val="tx1"/>
                </a:solidFill>
                <a:effectLst>
                  <a:outerShdw blurRad="38100" dist="19050" dir="2700000" algn="tl" rotWithShape="0">
                    <a:schemeClr val="dk1">
                      <a:alpha val="40000"/>
                    </a:schemeClr>
                  </a:outerShdw>
                </a:effectLst>
              </a:rPr>
              <a:t>. Then open the main </a:t>
            </a:r>
            <a:r>
              <a:rPr lang="en-US" sz="1800" b="0" cap="none" spc="0" dirty="0" err="1">
                <a:ln w="0"/>
                <a:solidFill>
                  <a:schemeClr val="tx1"/>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 file in Protégé and add Donald_Trump_Import_3.owl as an imported ontology using its complete URI</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2253514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6C24-F8A6-37E5-79A4-BA7BF4A960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3FCD76B-F1C1-E8D8-93E1-BBD93B99AA9F}"/>
              </a:ext>
            </a:extLst>
          </p:cNvPr>
          <p:cNvSpPr txBox="1"/>
          <p:nvPr/>
        </p:nvSpPr>
        <p:spPr>
          <a:xfrm>
            <a:off x="107504" y="12359"/>
            <a:ext cx="8856984" cy="4708981"/>
          </a:xfrm>
          <a:prstGeom prst="rect">
            <a:avLst/>
          </a:prstGeom>
          <a:solidFill>
            <a:srgbClr val="D1D9DE"/>
          </a:solidFill>
        </p:spPr>
        <p:txBody>
          <a:bodyPr wrap="square">
            <a:spAutoFit/>
          </a:bodyPr>
          <a:lstStyle/>
          <a:p>
            <a:r>
              <a:rPr lang="fi-FI" sz="1200" dirty="0"/>
              <a:t>PREFIX </a:t>
            </a:r>
            <a:r>
              <a:rPr lang="fi-FI" sz="1200" dirty="0" err="1"/>
              <a:t>owl</a:t>
            </a:r>
            <a:r>
              <a:rPr lang="fi-FI" sz="1200" dirty="0"/>
              <a:t>: &lt;http://www.w3.org/2002/07/owl#&gt;</a:t>
            </a:r>
          </a:p>
          <a:p>
            <a:r>
              <a:rPr lang="fi-FI" sz="1200" dirty="0"/>
              <a:t>PREFIX </a:t>
            </a:r>
            <a:r>
              <a:rPr lang="fi-FI" sz="1200" dirty="0" err="1"/>
              <a:t>xsd</a:t>
            </a:r>
            <a:r>
              <a:rPr lang="fi-FI" sz="1200" dirty="0"/>
              <a:t>: &lt;http://www.w3.org/2001/XMLSchema#&gt;</a:t>
            </a:r>
          </a:p>
          <a:p>
            <a:r>
              <a:rPr lang="fi-FI" sz="1200" dirty="0"/>
              <a:t>PREFIX </a:t>
            </a:r>
            <a:r>
              <a:rPr lang="fi-FI" sz="1200" dirty="0" err="1"/>
              <a:t>rdfs</a:t>
            </a:r>
            <a:r>
              <a:rPr lang="fi-FI" sz="1200" dirty="0"/>
              <a:t>: &lt;http://www.w3.org/2000/01/rdf-schema#&gt;</a:t>
            </a:r>
          </a:p>
          <a:p>
            <a:r>
              <a:rPr lang="fi-FI" sz="1200" dirty="0"/>
              <a:t>PREFIX </a:t>
            </a:r>
            <a:r>
              <a:rPr lang="fi-FI" sz="1200" dirty="0" err="1"/>
              <a:t>rdf</a:t>
            </a:r>
            <a:r>
              <a:rPr lang="fi-FI" sz="1200" dirty="0"/>
              <a:t>: &lt;http://www.w3.org/1999/02/22-rdf-syntax-ns#&gt;</a:t>
            </a:r>
          </a:p>
          <a:p>
            <a:r>
              <a:rPr lang="fi-FI" sz="1200" dirty="0"/>
              <a:t>PREFIX </a:t>
            </a:r>
            <a:r>
              <a:rPr lang="fi-FI" sz="1200" dirty="0" err="1"/>
              <a:t>db</a:t>
            </a:r>
            <a:r>
              <a:rPr lang="fi-FI" sz="1200" dirty="0"/>
              <a:t>: &lt;http://dbpedia.org/page/&gt;</a:t>
            </a:r>
          </a:p>
          <a:p>
            <a:r>
              <a:rPr lang="fi-FI" sz="1200" dirty="0"/>
              <a:t>PREFIX </a:t>
            </a:r>
            <a:r>
              <a:rPr lang="fi-FI" sz="1200" dirty="0" err="1"/>
              <a:t>dbr</a:t>
            </a:r>
            <a:r>
              <a:rPr lang="fi-FI" sz="1200" dirty="0"/>
              <a:t>: &lt;http://dbpedia.org/resource/&gt;</a:t>
            </a:r>
          </a:p>
          <a:p>
            <a:r>
              <a:rPr lang="fi-FI" sz="1200" dirty="0"/>
              <a:t>PREFIX </a:t>
            </a:r>
            <a:r>
              <a:rPr lang="fi-FI" sz="1200" dirty="0" err="1"/>
              <a:t>dbp</a:t>
            </a:r>
            <a:r>
              <a:rPr lang="fi-FI" sz="1200" dirty="0"/>
              <a:t>: &lt;http://dbpedia.org/property/&gt;</a:t>
            </a:r>
          </a:p>
          <a:p>
            <a:r>
              <a:rPr lang="fi-FI" sz="1200" dirty="0"/>
              <a:t>PREFIX </a:t>
            </a:r>
            <a:r>
              <a:rPr lang="fi-FI" sz="1200" dirty="0" err="1"/>
              <a:t>dbpedia</a:t>
            </a:r>
            <a:r>
              <a:rPr lang="fi-FI" sz="1200" dirty="0"/>
              <a:t>: &lt;http://dbpedia.org/&gt;</a:t>
            </a:r>
          </a:p>
          <a:p>
            <a:r>
              <a:rPr lang="fi-FI" sz="1200" dirty="0"/>
              <a:t>PREFIX </a:t>
            </a:r>
            <a:r>
              <a:rPr lang="fi-FI" sz="1200" dirty="0" err="1"/>
              <a:t>dbo</a:t>
            </a:r>
            <a:r>
              <a:rPr lang="fi-FI" sz="1200" dirty="0"/>
              <a:t>: &lt;http://dbpedia.org/ontology/&gt;</a:t>
            </a:r>
          </a:p>
          <a:p>
            <a:r>
              <a:rPr lang="fi-FI" sz="1200" dirty="0"/>
              <a:t>PREFIX : &lt;</a:t>
            </a:r>
            <a:r>
              <a:rPr lang="fi-FI" sz="1200" b="1" dirty="0">
                <a:solidFill>
                  <a:srgbClr val="0070C0"/>
                </a:solidFill>
              </a:rPr>
              <a:t>http://ai.it.jyu.fi/vagan/ontologies/2025/</a:t>
            </a:r>
            <a:r>
              <a:rPr lang="fi-FI" sz="1200" b="1" dirty="0">
                <a:solidFill>
                  <a:srgbClr val="FF0000"/>
                </a:solidFill>
              </a:rPr>
              <a:t>Donald_Trump</a:t>
            </a:r>
            <a:r>
              <a:rPr lang="fi-FI" sz="1200" dirty="0"/>
              <a:t>.owl#&gt;</a:t>
            </a:r>
          </a:p>
          <a:p>
            <a:endParaRPr lang="fi-FI" sz="1200" dirty="0"/>
          </a:p>
          <a:p>
            <a:r>
              <a:rPr lang="fi-FI" sz="1200" dirty="0"/>
              <a:t>CONSTRUCT</a:t>
            </a:r>
          </a:p>
          <a:p>
            <a:r>
              <a:rPr lang="fi-FI" sz="1200" dirty="0"/>
              <a:t>{ </a:t>
            </a:r>
          </a:p>
          <a:p>
            <a:r>
              <a:rPr lang="fi-FI" sz="1200" dirty="0"/>
              <a:t>?y a </a:t>
            </a:r>
            <a:r>
              <a:rPr lang="fi-FI" sz="1200" dirty="0" err="1"/>
              <a:t>owl:DatatypeProperty</a:t>
            </a:r>
            <a:r>
              <a:rPr lang="fi-FI" sz="1200" dirty="0"/>
              <a:t> . </a:t>
            </a:r>
          </a:p>
          <a:p>
            <a:r>
              <a:rPr lang="fi-FI" sz="1200" dirty="0"/>
              <a:t>?y </a:t>
            </a:r>
            <a:r>
              <a:rPr lang="fi-FI" sz="1200" dirty="0" err="1"/>
              <a:t>rdfs:range</a:t>
            </a:r>
            <a:r>
              <a:rPr lang="fi-FI" sz="1200" dirty="0"/>
              <a:t> ?</a:t>
            </a:r>
            <a:r>
              <a:rPr lang="fi-FI" sz="1200" dirty="0" err="1"/>
              <a:t>datarange</a:t>
            </a:r>
            <a:r>
              <a:rPr lang="fi-FI" sz="1200" dirty="0"/>
              <a:t> </a:t>
            </a:r>
          </a:p>
          <a:p>
            <a:r>
              <a:rPr lang="fi-FI" sz="1200" dirty="0"/>
              <a:t>}</a:t>
            </a:r>
          </a:p>
          <a:p>
            <a:endParaRPr lang="fi-FI" sz="1200" dirty="0"/>
          </a:p>
          <a:p>
            <a:r>
              <a:rPr lang="fi-FI" sz="1200" dirty="0"/>
              <a:t>WHERE </a:t>
            </a:r>
          </a:p>
          <a:p>
            <a:r>
              <a:rPr lang="fi-FI" sz="1200" dirty="0"/>
              <a:t>{ </a:t>
            </a:r>
          </a:p>
          <a:p>
            <a:r>
              <a:rPr lang="fi-FI" sz="1200" dirty="0" err="1"/>
              <a:t>dbr:</a:t>
            </a:r>
            <a:r>
              <a:rPr lang="fi-FI" sz="1200" b="1" dirty="0" err="1">
                <a:solidFill>
                  <a:srgbClr val="FF0000"/>
                </a:solidFill>
              </a:rPr>
              <a:t>Donald_Trump</a:t>
            </a:r>
            <a:r>
              <a:rPr lang="fi-FI" sz="1200" b="1" dirty="0">
                <a:solidFill>
                  <a:srgbClr val="FF0000"/>
                </a:solidFill>
              </a:rPr>
              <a:t> </a:t>
            </a:r>
            <a:r>
              <a:rPr lang="fi-FI" sz="1200" dirty="0"/>
              <a:t>?y ?x .</a:t>
            </a:r>
          </a:p>
          <a:p>
            <a:r>
              <a:rPr lang="fi-FI" sz="1200" dirty="0"/>
              <a:t>?y a </a:t>
            </a:r>
            <a:r>
              <a:rPr lang="fi-FI" sz="1200" dirty="0" err="1"/>
              <a:t>owl:DatatypeProperty</a:t>
            </a:r>
            <a:r>
              <a:rPr lang="fi-FI" sz="1200" dirty="0"/>
              <a:t> .</a:t>
            </a:r>
          </a:p>
          <a:p>
            <a:r>
              <a:rPr lang="fi-FI" sz="1200" dirty="0"/>
              <a:t>?y </a:t>
            </a:r>
            <a:r>
              <a:rPr lang="fi-FI" sz="1200" dirty="0" err="1"/>
              <a:t>rdfs:range</a:t>
            </a:r>
            <a:r>
              <a:rPr lang="fi-FI" sz="1200" dirty="0"/>
              <a:t> ?</a:t>
            </a:r>
            <a:r>
              <a:rPr lang="fi-FI" sz="1200" dirty="0" err="1"/>
              <a:t>datarange</a:t>
            </a:r>
            <a:endParaRPr lang="fi-FI" sz="1200" dirty="0"/>
          </a:p>
          <a:p>
            <a:r>
              <a:rPr lang="fi-FI" sz="1200" dirty="0"/>
              <a:t>}</a:t>
            </a:r>
          </a:p>
          <a:p>
            <a:endParaRPr lang="fi-FI" sz="1200" dirty="0"/>
          </a:p>
          <a:p>
            <a:r>
              <a:rPr lang="fi-FI" sz="1200" dirty="0"/>
              <a:t>LIMIT 10000</a:t>
            </a:r>
          </a:p>
        </p:txBody>
      </p:sp>
      <p:sp>
        <p:nvSpPr>
          <p:cNvPr id="2" name="Rectangle 1">
            <a:extLst>
              <a:ext uri="{FF2B5EF4-FFF2-40B4-BE49-F238E27FC236}">
                <a16:creationId xmlns:a16="http://schemas.microsoft.com/office/drawing/2014/main" id="{AC0B1AAA-D654-09E3-2E9F-4C43E67344D6}"/>
              </a:ext>
            </a:extLst>
          </p:cNvPr>
          <p:cNvSpPr/>
          <p:nvPr/>
        </p:nvSpPr>
        <p:spPr>
          <a:xfrm>
            <a:off x="5796136" y="68506"/>
            <a:ext cx="3105345"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USEFUL IMPORT 4</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4" name="Rectangle 3">
            <a:extLst>
              <a:ext uri="{FF2B5EF4-FFF2-40B4-BE49-F238E27FC236}">
                <a16:creationId xmlns:a16="http://schemas.microsoft.com/office/drawing/2014/main" id="{D3501D47-08CE-25D1-B299-A577A2FA005B}"/>
              </a:ext>
            </a:extLst>
          </p:cNvPr>
          <p:cNvSpPr/>
          <p:nvPr/>
        </p:nvSpPr>
        <p:spPr>
          <a:xfrm>
            <a:off x="3995936" y="2005212"/>
            <a:ext cx="4689521"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e.g., </a:t>
            </a:r>
            <a:r>
              <a:rPr lang="en-US" sz="1800" b="0" cap="none" spc="0" dirty="0">
                <a:ln w="0"/>
                <a:solidFill>
                  <a:srgbClr val="FF0000"/>
                </a:solidFill>
                <a:effectLst>
                  <a:outerShdw blurRad="38100" dist="19050" dir="2700000" algn="tl" rotWithShape="0">
                    <a:schemeClr val="dk1">
                      <a:alpha val="40000"/>
                    </a:schemeClr>
                  </a:outerShdw>
                </a:effectLst>
              </a:rPr>
              <a:t>Donald_Trump_Import_4.owl</a:t>
            </a:r>
            <a:r>
              <a:rPr lang="en-US" sz="1800" b="0" cap="none" spc="0" dirty="0">
                <a:ln w="0"/>
                <a:solidFill>
                  <a:schemeClr val="tx1"/>
                </a:solidFill>
                <a:effectLst>
                  <a:outerShdw blurRad="38100" dist="19050" dir="2700000" algn="tl" rotWithShape="0">
                    <a:schemeClr val="dk1">
                      <a:alpha val="40000"/>
                    </a:schemeClr>
                  </a:outerShdw>
                </a:effectLst>
              </a:rPr>
              <a:t>. Publish it into </a:t>
            </a:r>
            <a:r>
              <a:rPr lang="en-US" sz="1800" b="1" cap="none" spc="0" dirty="0">
                <a:ln w="0"/>
                <a:solidFill>
                  <a:srgbClr val="0000FF"/>
                </a:solidFill>
                <a:effectLst>
                  <a:outerShdw blurRad="38100" dist="19050" dir="2700000" algn="tl" rotWithShape="0">
                    <a:schemeClr val="dk1">
                      <a:alpha val="40000"/>
                    </a:schemeClr>
                  </a:outerShdw>
                </a:effectLst>
              </a:rPr>
              <a:t>your web directory</a:t>
            </a:r>
            <a:r>
              <a:rPr lang="en-US" sz="1800" b="0" cap="none" spc="0" dirty="0">
                <a:ln w="0"/>
                <a:solidFill>
                  <a:schemeClr val="tx1"/>
                </a:solidFill>
                <a:effectLst>
                  <a:outerShdw blurRad="38100" dist="19050" dir="2700000" algn="tl" rotWithShape="0">
                    <a:schemeClr val="dk1">
                      <a:alpha val="40000"/>
                    </a:schemeClr>
                  </a:outerShdw>
                </a:effectLst>
              </a:rPr>
              <a:t>. Then open the main </a:t>
            </a:r>
            <a:r>
              <a:rPr lang="en-US" sz="1800" b="0" cap="none" spc="0" dirty="0" err="1">
                <a:ln w="0"/>
                <a:solidFill>
                  <a:schemeClr val="tx1"/>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 file in Protégé and add Donald_Trump_Import_4.owl as an imported ontology using its complete URI</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1528158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E0E91-3AE1-E68E-844B-7EBA4BBEAD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1F4821A-F308-9C9D-33E2-9150A8909DA0}"/>
              </a:ext>
            </a:extLst>
          </p:cNvPr>
          <p:cNvSpPr txBox="1"/>
          <p:nvPr/>
        </p:nvSpPr>
        <p:spPr>
          <a:xfrm>
            <a:off x="107504" y="12359"/>
            <a:ext cx="8856984" cy="4524315"/>
          </a:xfrm>
          <a:prstGeom prst="rect">
            <a:avLst/>
          </a:prstGeom>
          <a:solidFill>
            <a:srgbClr val="D1D9DE"/>
          </a:solidFill>
        </p:spPr>
        <p:txBody>
          <a:bodyPr wrap="square">
            <a:spAutoFit/>
          </a:bodyPr>
          <a:lstStyle/>
          <a:p>
            <a:r>
              <a:rPr lang="fi-FI" sz="1200" dirty="0"/>
              <a:t>PREFIX </a:t>
            </a:r>
            <a:r>
              <a:rPr lang="fi-FI" sz="1200" dirty="0" err="1"/>
              <a:t>owl</a:t>
            </a:r>
            <a:r>
              <a:rPr lang="fi-FI" sz="1200" dirty="0"/>
              <a:t>: &lt;http://www.w3.org/2002/07/owl#&gt;</a:t>
            </a:r>
          </a:p>
          <a:p>
            <a:r>
              <a:rPr lang="fi-FI" sz="1200" dirty="0"/>
              <a:t>PREFIX </a:t>
            </a:r>
            <a:r>
              <a:rPr lang="fi-FI" sz="1200" dirty="0" err="1"/>
              <a:t>xsd</a:t>
            </a:r>
            <a:r>
              <a:rPr lang="fi-FI" sz="1200" dirty="0"/>
              <a:t>: &lt;http://www.w3.org/2001/XMLSchema#&gt;</a:t>
            </a:r>
          </a:p>
          <a:p>
            <a:r>
              <a:rPr lang="fi-FI" sz="1200" dirty="0"/>
              <a:t>PREFIX </a:t>
            </a:r>
            <a:r>
              <a:rPr lang="fi-FI" sz="1200" dirty="0" err="1"/>
              <a:t>rdfs</a:t>
            </a:r>
            <a:r>
              <a:rPr lang="fi-FI" sz="1200" dirty="0"/>
              <a:t>: &lt;http://www.w3.org/2000/01/rdf-schema#&gt;</a:t>
            </a:r>
          </a:p>
          <a:p>
            <a:r>
              <a:rPr lang="fi-FI" sz="1200" dirty="0"/>
              <a:t>PREFIX </a:t>
            </a:r>
            <a:r>
              <a:rPr lang="fi-FI" sz="1200" dirty="0" err="1"/>
              <a:t>rdf</a:t>
            </a:r>
            <a:r>
              <a:rPr lang="fi-FI" sz="1200" dirty="0"/>
              <a:t>: &lt;http://www.w3.org/1999/02/22-rdf-syntax-ns#&gt;</a:t>
            </a:r>
          </a:p>
          <a:p>
            <a:r>
              <a:rPr lang="fi-FI" sz="1200" dirty="0"/>
              <a:t>PREFIX </a:t>
            </a:r>
            <a:r>
              <a:rPr lang="fi-FI" sz="1200" dirty="0" err="1"/>
              <a:t>db</a:t>
            </a:r>
            <a:r>
              <a:rPr lang="fi-FI" sz="1200" dirty="0"/>
              <a:t>: &lt;http://dbpedia.org/page/&gt;</a:t>
            </a:r>
          </a:p>
          <a:p>
            <a:r>
              <a:rPr lang="fi-FI" sz="1200" dirty="0"/>
              <a:t>PREFIX </a:t>
            </a:r>
            <a:r>
              <a:rPr lang="fi-FI" sz="1200" dirty="0" err="1"/>
              <a:t>dbr</a:t>
            </a:r>
            <a:r>
              <a:rPr lang="fi-FI" sz="1200" dirty="0"/>
              <a:t>: &lt;http://dbpedia.org/resource/&gt;</a:t>
            </a:r>
          </a:p>
          <a:p>
            <a:r>
              <a:rPr lang="fi-FI" sz="1200" dirty="0"/>
              <a:t>PREFIX </a:t>
            </a:r>
            <a:r>
              <a:rPr lang="fi-FI" sz="1200" dirty="0" err="1"/>
              <a:t>dbp</a:t>
            </a:r>
            <a:r>
              <a:rPr lang="fi-FI" sz="1200" dirty="0"/>
              <a:t>: &lt;http://dbpedia.org/property/&gt;</a:t>
            </a:r>
          </a:p>
          <a:p>
            <a:r>
              <a:rPr lang="fi-FI" sz="1200" dirty="0"/>
              <a:t>PREFIX </a:t>
            </a:r>
            <a:r>
              <a:rPr lang="fi-FI" sz="1200" dirty="0" err="1"/>
              <a:t>dbpedia</a:t>
            </a:r>
            <a:r>
              <a:rPr lang="fi-FI" sz="1200" dirty="0"/>
              <a:t>: &lt;http://dbpedia.org/&gt;</a:t>
            </a:r>
          </a:p>
          <a:p>
            <a:r>
              <a:rPr lang="fi-FI" sz="1200" dirty="0"/>
              <a:t>PREFIX </a:t>
            </a:r>
            <a:r>
              <a:rPr lang="fi-FI" sz="1200" dirty="0" err="1"/>
              <a:t>dbo</a:t>
            </a:r>
            <a:r>
              <a:rPr lang="fi-FI" sz="1200" dirty="0"/>
              <a:t>: &lt;http://dbpedia.org/ontology/&gt;</a:t>
            </a:r>
          </a:p>
          <a:p>
            <a:r>
              <a:rPr lang="fi-FI" sz="1200" dirty="0"/>
              <a:t>PREFIX : &lt;</a:t>
            </a:r>
            <a:r>
              <a:rPr lang="fi-FI" sz="1200" b="1" dirty="0">
                <a:solidFill>
                  <a:srgbClr val="0000FF"/>
                </a:solidFill>
              </a:rPr>
              <a:t>http://ai.it.jyu.fi/vagan/ontologies/2025/</a:t>
            </a:r>
            <a:r>
              <a:rPr lang="fi-FI" sz="1200" b="1" dirty="0">
                <a:solidFill>
                  <a:srgbClr val="FF0000"/>
                </a:solidFill>
              </a:rPr>
              <a:t>Donald_Trump</a:t>
            </a:r>
            <a:r>
              <a:rPr lang="fi-FI" sz="1200" dirty="0"/>
              <a:t>.owl#&gt;</a:t>
            </a:r>
          </a:p>
          <a:p>
            <a:endParaRPr lang="fi-FI" sz="1200" dirty="0"/>
          </a:p>
          <a:p>
            <a:r>
              <a:rPr lang="fi-FI" sz="1200" dirty="0"/>
              <a:t>CONSTRUCT</a:t>
            </a:r>
          </a:p>
          <a:p>
            <a:r>
              <a:rPr lang="fi-FI" sz="1200" dirty="0"/>
              <a:t>{ </a:t>
            </a:r>
          </a:p>
          <a:p>
            <a:r>
              <a:rPr lang="fi-FI" sz="1200" dirty="0"/>
              <a:t>?y a ?</a:t>
            </a:r>
            <a:r>
              <a:rPr lang="fi-FI" sz="1200" dirty="0" err="1"/>
              <a:t>ctarget</a:t>
            </a:r>
            <a:endParaRPr lang="fi-FI" sz="1200" dirty="0"/>
          </a:p>
          <a:p>
            <a:r>
              <a:rPr lang="fi-FI" sz="1200" dirty="0"/>
              <a:t>}</a:t>
            </a:r>
          </a:p>
          <a:p>
            <a:endParaRPr lang="fi-FI" sz="1200" dirty="0"/>
          </a:p>
          <a:p>
            <a:r>
              <a:rPr lang="fi-FI" sz="1200" dirty="0"/>
              <a:t>WHERE</a:t>
            </a:r>
          </a:p>
          <a:p>
            <a:r>
              <a:rPr lang="fi-FI" sz="1200" dirty="0"/>
              <a:t>{</a:t>
            </a:r>
          </a:p>
          <a:p>
            <a:r>
              <a:rPr lang="fi-FI" sz="1200" dirty="0" err="1"/>
              <a:t>dbr:</a:t>
            </a:r>
            <a:r>
              <a:rPr lang="fi-FI" sz="1200" b="1" dirty="0" err="1">
                <a:solidFill>
                  <a:srgbClr val="FF0000"/>
                </a:solidFill>
              </a:rPr>
              <a:t>Donald_Trump</a:t>
            </a:r>
            <a:r>
              <a:rPr lang="fi-FI" sz="1200" dirty="0"/>
              <a:t> a ?</a:t>
            </a:r>
            <a:r>
              <a:rPr lang="fi-FI" sz="1200" dirty="0" err="1"/>
              <a:t>ctarget</a:t>
            </a:r>
            <a:r>
              <a:rPr lang="fi-FI" sz="1200" dirty="0"/>
              <a:t> .</a:t>
            </a:r>
          </a:p>
          <a:p>
            <a:r>
              <a:rPr lang="fi-FI" sz="1200" dirty="0"/>
              <a:t>?</a:t>
            </a:r>
            <a:r>
              <a:rPr lang="fi-FI" sz="1200" dirty="0" err="1"/>
              <a:t>ctarget</a:t>
            </a:r>
            <a:r>
              <a:rPr lang="fi-FI" sz="1200" dirty="0"/>
              <a:t> a </a:t>
            </a:r>
            <a:r>
              <a:rPr lang="fi-FI" sz="1200" dirty="0" err="1"/>
              <a:t>owl:Class</a:t>
            </a:r>
            <a:r>
              <a:rPr lang="fi-FI" sz="1200" dirty="0"/>
              <a:t> .</a:t>
            </a:r>
          </a:p>
          <a:p>
            <a:r>
              <a:rPr lang="fi-FI" sz="1200" dirty="0"/>
              <a:t>?y a ?</a:t>
            </a:r>
            <a:r>
              <a:rPr lang="fi-FI" sz="1200" dirty="0" err="1"/>
              <a:t>ctarget</a:t>
            </a:r>
            <a:r>
              <a:rPr lang="fi-FI" sz="1200" dirty="0"/>
              <a:t> </a:t>
            </a:r>
          </a:p>
          <a:p>
            <a:r>
              <a:rPr lang="fi-FI" sz="1200" dirty="0"/>
              <a:t>}</a:t>
            </a:r>
          </a:p>
          <a:p>
            <a:endParaRPr lang="fi-FI" sz="1200" dirty="0"/>
          </a:p>
          <a:p>
            <a:r>
              <a:rPr lang="fi-FI" sz="1200" dirty="0"/>
              <a:t>LIMIT 10000</a:t>
            </a:r>
          </a:p>
        </p:txBody>
      </p:sp>
      <p:sp>
        <p:nvSpPr>
          <p:cNvPr id="2" name="Rectangle 1">
            <a:extLst>
              <a:ext uri="{FF2B5EF4-FFF2-40B4-BE49-F238E27FC236}">
                <a16:creationId xmlns:a16="http://schemas.microsoft.com/office/drawing/2014/main" id="{02CDA0D2-52F4-9E31-2EA0-670B8187C7AB}"/>
              </a:ext>
            </a:extLst>
          </p:cNvPr>
          <p:cNvSpPr/>
          <p:nvPr/>
        </p:nvSpPr>
        <p:spPr>
          <a:xfrm>
            <a:off x="5796136" y="68506"/>
            <a:ext cx="3105345" cy="1200329"/>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USEFUL IMPORT 5:</a:t>
            </a:r>
          </a:p>
          <a:p>
            <a:pPr algn="ctr"/>
            <a:r>
              <a:rPr lang="en-US" sz="1800" dirty="0">
                <a:ln w="0"/>
                <a:effectLst>
                  <a:outerShdw blurRad="38100" dist="19050" dir="2700000" algn="tl" rotWithShape="0">
                    <a:schemeClr val="dk1">
                      <a:alpha val="40000"/>
                    </a:schemeClr>
                  </a:outerShdw>
                </a:effectLst>
              </a:rPr>
              <a:t>POPULATE THE ONTOLOGY WITH CLASS INDIVIDUALS!</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4" name="Rectangle 3">
            <a:extLst>
              <a:ext uri="{FF2B5EF4-FFF2-40B4-BE49-F238E27FC236}">
                <a16:creationId xmlns:a16="http://schemas.microsoft.com/office/drawing/2014/main" id="{8F3D6A05-6A60-1201-E119-401E1469AAEF}"/>
              </a:ext>
            </a:extLst>
          </p:cNvPr>
          <p:cNvSpPr/>
          <p:nvPr/>
        </p:nvSpPr>
        <p:spPr>
          <a:xfrm>
            <a:off x="4212503" y="2470430"/>
            <a:ext cx="4689521"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e.g., </a:t>
            </a:r>
            <a:r>
              <a:rPr lang="en-US" sz="1800" b="0" cap="none" spc="0" dirty="0">
                <a:ln w="0"/>
                <a:solidFill>
                  <a:srgbClr val="FF0000"/>
                </a:solidFill>
                <a:effectLst>
                  <a:outerShdw blurRad="38100" dist="19050" dir="2700000" algn="tl" rotWithShape="0">
                    <a:schemeClr val="dk1">
                      <a:alpha val="40000"/>
                    </a:schemeClr>
                  </a:outerShdw>
                </a:effectLst>
              </a:rPr>
              <a:t>Donald_Trump_Import_5.owl</a:t>
            </a:r>
            <a:r>
              <a:rPr lang="en-US" sz="1800" b="0" cap="none" spc="0" dirty="0">
                <a:ln w="0"/>
                <a:solidFill>
                  <a:schemeClr val="tx1"/>
                </a:solidFill>
                <a:effectLst>
                  <a:outerShdw blurRad="38100" dist="19050" dir="2700000" algn="tl" rotWithShape="0">
                    <a:schemeClr val="dk1">
                      <a:alpha val="40000"/>
                    </a:schemeClr>
                  </a:outerShdw>
                </a:effectLst>
              </a:rPr>
              <a:t>. Publish it into </a:t>
            </a:r>
            <a:r>
              <a:rPr lang="en-US" sz="1800" b="1" cap="none" spc="0" dirty="0">
                <a:ln w="0"/>
                <a:solidFill>
                  <a:srgbClr val="0000FF"/>
                </a:solidFill>
                <a:effectLst>
                  <a:outerShdw blurRad="38100" dist="19050" dir="2700000" algn="tl" rotWithShape="0">
                    <a:schemeClr val="dk1">
                      <a:alpha val="40000"/>
                    </a:schemeClr>
                  </a:outerShdw>
                </a:effectLst>
              </a:rPr>
              <a:t>your web directory</a:t>
            </a:r>
            <a:r>
              <a:rPr lang="en-US" sz="1800" b="0" cap="none" spc="0" dirty="0">
                <a:ln w="0"/>
                <a:solidFill>
                  <a:schemeClr val="tx1"/>
                </a:solidFill>
                <a:effectLst>
                  <a:outerShdw blurRad="38100" dist="19050" dir="2700000" algn="tl" rotWithShape="0">
                    <a:schemeClr val="dk1">
                      <a:alpha val="40000"/>
                    </a:schemeClr>
                  </a:outerShdw>
                </a:effectLst>
              </a:rPr>
              <a:t>. Then open the main </a:t>
            </a:r>
            <a:r>
              <a:rPr lang="en-US" sz="1800" b="0" cap="none" spc="0" dirty="0" err="1">
                <a:ln w="0"/>
                <a:solidFill>
                  <a:schemeClr val="tx1"/>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 file in Protégé and add Donald_Trump_Import_5.owl as an imported ontology using its complete URI</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A11C7CED-3D9A-B7F0-0DDA-F6BAB7809B1D}"/>
              </a:ext>
            </a:extLst>
          </p:cNvPr>
          <p:cNvSpPr/>
          <p:nvPr/>
        </p:nvSpPr>
        <p:spPr>
          <a:xfrm>
            <a:off x="611560" y="5446319"/>
            <a:ext cx="6984776" cy="1200329"/>
          </a:xfrm>
          <a:prstGeom prst="rect">
            <a:avLst/>
          </a:prstGeom>
          <a:solidFill>
            <a:srgbClr val="FFC000"/>
          </a:solidFill>
        </p:spPr>
        <p:txBody>
          <a:bodyPr wrap="square" lIns="91440" tIns="45720" rIns="91440" bIns="45720">
            <a:spAutoFit/>
          </a:bodyPr>
          <a:lstStyle/>
          <a:p>
            <a:pPr algn="just"/>
            <a:r>
              <a:rPr lang="en-US" sz="1800" b="0" cap="none" spc="0" dirty="0">
                <a:ln w="0"/>
                <a:solidFill>
                  <a:schemeClr val="tx1"/>
                </a:solidFill>
                <a:effectLst>
                  <a:outerShdw blurRad="38100" dist="19050" dir="2700000" algn="tl" rotWithShape="0">
                    <a:schemeClr val="dk1">
                      <a:alpha val="40000"/>
                    </a:schemeClr>
                  </a:outerShdw>
                </a:effectLst>
              </a:rPr>
              <a:t>After adding all the five imports to the target file </a:t>
            </a:r>
            <a:r>
              <a:rPr lang="en-US" sz="1800" b="0" cap="none" spc="0" dirty="0" err="1">
                <a:ln w="0"/>
                <a:solidFill>
                  <a:srgbClr val="FF0000"/>
                </a:solidFill>
                <a:effectLst>
                  <a:outerShdw blurRad="38100" dist="19050" dir="2700000" algn="tl" rotWithShape="0">
                    <a:schemeClr val="dk1">
                      <a:alpha val="40000"/>
                    </a:schemeClr>
                  </a:outerShdw>
                </a:effectLst>
              </a:rPr>
              <a:t>Donald_Trump.owl</a:t>
            </a:r>
            <a:r>
              <a:rPr lang="en-US" sz="1800" b="0" cap="none" spc="0" dirty="0">
                <a:ln w="0"/>
                <a:solidFill>
                  <a:srgbClr val="FF0000"/>
                </a:solidFill>
                <a:effectLst>
                  <a:outerShdw blurRad="38100" dist="19050" dir="2700000" algn="tl" rotWithShape="0">
                    <a:schemeClr val="dk1">
                      <a:alpha val="40000"/>
                    </a:schemeClr>
                  </a:outerShdw>
                </a:effectLst>
              </a:rPr>
              <a:t> </a:t>
            </a:r>
            <a:r>
              <a:rPr lang="en-US" sz="1800" dirty="0">
                <a:ln w="0"/>
                <a:effectLst>
                  <a:outerShdw blurRad="38100" dist="19050" dir="2700000" algn="tl" rotWithShape="0">
                    <a:schemeClr val="dk1">
                      <a:alpha val="40000"/>
                    </a:schemeClr>
                  </a:outerShdw>
                </a:effectLst>
              </a:rPr>
              <a:t>you will get the intended and populated ontology and knowledge graph, which can be further cleaned from unnecessary content, edited manually </a:t>
            </a:r>
            <a:r>
              <a:rPr lang="en-US" sz="1800" b="0" cap="none" spc="0" dirty="0">
                <a:ln w="0"/>
                <a:solidFill>
                  <a:schemeClr val="tx1"/>
                </a:solidFill>
                <a:effectLst>
                  <a:outerShdw blurRad="38100" dist="19050" dir="2700000" algn="tl" rotWithShape="0">
                    <a:schemeClr val="dk1">
                      <a:alpha val="40000"/>
                    </a:schemeClr>
                  </a:outerShdw>
                </a:effectLst>
              </a:rPr>
              <a:t>in Protégé or extended with the new imports.</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6266285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4930C-EBB3-3968-6DFC-3546E502912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E315C00-BA68-39CB-9A75-E227967E54DB}"/>
              </a:ext>
            </a:extLst>
          </p:cNvPr>
          <p:cNvSpPr/>
          <p:nvPr/>
        </p:nvSpPr>
        <p:spPr>
          <a:xfrm>
            <a:off x="161764" y="3918923"/>
            <a:ext cx="8820472" cy="1446550"/>
          </a:xfrm>
          <a:prstGeom prst="rect">
            <a:avLst/>
          </a:prstGeom>
          <a:noFill/>
        </p:spPr>
        <p:txBody>
          <a:bodyPr wrap="square" lIns="91440" tIns="45720" rIns="91440" bIns="45720">
            <a:spAutoFit/>
          </a:bodyPr>
          <a:lstStyle/>
          <a:p>
            <a:r>
              <a:rPr lang="en-US" sz="4400" b="0" cap="none" spc="0" noProof="0" dirty="0">
                <a:ln w="0"/>
                <a:solidFill>
                  <a:srgbClr val="0000FF"/>
                </a:solidFill>
                <a:effectLst>
                  <a:outerShdw blurRad="38100" dist="19050" dir="2700000" algn="tl" rotWithShape="0">
                    <a:schemeClr val="dk1">
                      <a:alpha val="40000"/>
                    </a:schemeClr>
                  </a:outerShdw>
                </a:effectLst>
              </a:rPr>
              <a:t>Enhance your knowledge graph by prompting LLMs (e.g., ChatGPT)</a:t>
            </a:r>
          </a:p>
        </p:txBody>
      </p:sp>
      <p:pic>
        <p:nvPicPr>
          <p:cNvPr id="14" name="Picture 13">
            <a:extLst>
              <a:ext uri="{FF2B5EF4-FFF2-40B4-BE49-F238E27FC236}">
                <a16:creationId xmlns:a16="http://schemas.microsoft.com/office/drawing/2014/main" id="{48ED8546-1D2C-6530-970A-6FF6D1439116}"/>
              </a:ext>
            </a:extLst>
          </p:cNvPr>
          <p:cNvPicPr>
            <a:picLocks noChangeAspect="1"/>
          </p:cNvPicPr>
          <p:nvPr/>
        </p:nvPicPr>
        <p:blipFill>
          <a:blip r:embed="rId2"/>
          <a:stretch>
            <a:fillRect/>
          </a:stretch>
        </p:blipFill>
        <p:spPr>
          <a:xfrm>
            <a:off x="4874747" y="332656"/>
            <a:ext cx="3743857" cy="2781005"/>
          </a:xfrm>
          <a:prstGeom prst="rect">
            <a:avLst/>
          </a:prstGeom>
        </p:spPr>
      </p:pic>
      <p:pic>
        <p:nvPicPr>
          <p:cNvPr id="16" name="Picture 15">
            <a:hlinkClick r:id="rId3" action="ppaction://hlinksldjump"/>
            <a:extLst>
              <a:ext uri="{FF2B5EF4-FFF2-40B4-BE49-F238E27FC236}">
                <a16:creationId xmlns:a16="http://schemas.microsoft.com/office/drawing/2014/main" id="{BF62F508-4644-6324-639E-C6CABF9E953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178855" y="5805264"/>
            <a:ext cx="927546" cy="927546"/>
          </a:xfrm>
          <a:prstGeom prst="rect">
            <a:avLst/>
          </a:prstGeom>
        </p:spPr>
      </p:pic>
      <p:pic>
        <p:nvPicPr>
          <p:cNvPr id="3074" name="Picture 2" descr="Chatgpt online communication with artificial intelligence chat bot |  Premium Vector">
            <a:extLst>
              <a:ext uri="{FF2B5EF4-FFF2-40B4-BE49-F238E27FC236}">
                <a16:creationId xmlns:a16="http://schemas.microsoft.com/office/drawing/2014/main" id="{CD2646CC-C99E-B5E8-351C-C69FEC1DAF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396" y="116632"/>
            <a:ext cx="3453040" cy="345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60379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C8819-6A9F-1863-9FA9-F79FC908CF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052A4B-CC8E-1662-B453-2EC56CC64370}"/>
              </a:ext>
            </a:extLst>
          </p:cNvPr>
          <p:cNvSpPr txBox="1"/>
          <p:nvPr/>
        </p:nvSpPr>
        <p:spPr>
          <a:xfrm>
            <a:off x="145649" y="292636"/>
            <a:ext cx="8784976" cy="6124754"/>
          </a:xfrm>
          <a:prstGeom prst="rect">
            <a:avLst/>
          </a:prstGeom>
          <a:solidFill>
            <a:schemeClr val="bg1">
              <a:lumMod val="85000"/>
            </a:schemeClr>
          </a:solidFill>
          <a:ln w="19050">
            <a:solidFill>
              <a:schemeClr val="tx1"/>
            </a:solidFill>
          </a:ln>
        </p:spPr>
        <p:txBody>
          <a:bodyPr wrap="square">
            <a:spAutoFit/>
          </a:bodyPr>
          <a:lstStyle/>
          <a:p>
            <a:pPr>
              <a:defRPr/>
            </a:pPr>
            <a:r>
              <a:rPr lang="en-US" altLang="en-US" dirty="0"/>
              <a:t>@base   &lt;http://ai.it.jyu.fi/vagan/ontologies/2025/</a:t>
            </a:r>
            <a:r>
              <a:rPr lang="en-US" altLang="en-US" b="1" dirty="0">
                <a:solidFill>
                  <a:srgbClr val="FF0000"/>
                </a:solidFill>
              </a:rPr>
              <a:t>TargetPerson</a:t>
            </a:r>
            <a:r>
              <a:rPr lang="en-US" altLang="en-US" dirty="0"/>
              <a:t>.owl&gt; .</a:t>
            </a:r>
          </a:p>
          <a:p>
            <a:pPr>
              <a:defRPr/>
            </a:pPr>
            <a:r>
              <a:rPr lang="en-US" altLang="en-US" dirty="0"/>
              <a:t>@prefix  </a:t>
            </a:r>
            <a:r>
              <a:rPr lang="en-US" altLang="en-US" dirty="0" err="1"/>
              <a:t>rdf</a:t>
            </a:r>
            <a:r>
              <a:rPr lang="en-US" altLang="en-US" dirty="0"/>
              <a:t>:  &lt;http://www.w3.org/1999/02/22-rdf-syntax-ns#&gt; .</a:t>
            </a:r>
          </a:p>
          <a:p>
            <a:pPr>
              <a:defRPr/>
            </a:pPr>
            <a:r>
              <a:rPr lang="en-US" altLang="en-US" dirty="0"/>
              <a:t>@prefix  </a:t>
            </a:r>
            <a:r>
              <a:rPr lang="en-US" altLang="en-US" dirty="0" err="1"/>
              <a:t>rdfs</a:t>
            </a:r>
            <a:r>
              <a:rPr lang="en-US" altLang="en-US" dirty="0"/>
              <a:t>:  &lt;http://www.w3.org/2000/01/rdf-schema#&gt; .</a:t>
            </a:r>
          </a:p>
          <a:p>
            <a:pPr>
              <a:defRPr/>
            </a:pPr>
            <a:r>
              <a:rPr lang="en-US" altLang="en-US" dirty="0"/>
              <a:t>@prefix  owl:   &lt;http://www.w3.org/2002/07/owl#&gt; .</a:t>
            </a:r>
          </a:p>
          <a:p>
            <a:pPr>
              <a:defRPr/>
            </a:pPr>
            <a:r>
              <a:rPr lang="en-US" altLang="en-US" dirty="0"/>
              <a:t>@prefix  </a:t>
            </a:r>
            <a:r>
              <a:rPr lang="en-US" altLang="en-US" dirty="0" err="1"/>
              <a:t>xsd</a:t>
            </a:r>
            <a:r>
              <a:rPr lang="en-US" altLang="en-US" dirty="0"/>
              <a:t>:   &lt;</a:t>
            </a:r>
            <a:r>
              <a:rPr lang="fi-FI" dirty="0"/>
              <a:t>http://www.w3.org/2001/XMLSchema#</a:t>
            </a:r>
            <a:r>
              <a:rPr lang="en-US" altLang="en-US" dirty="0"/>
              <a:t>&gt; .</a:t>
            </a:r>
          </a:p>
          <a:p>
            <a:r>
              <a:rPr lang="en-US" altLang="en-US" dirty="0"/>
              <a:t>@prefix</a:t>
            </a:r>
            <a:r>
              <a:rPr lang="fi-FI" dirty="0"/>
              <a:t> </a:t>
            </a:r>
            <a:r>
              <a:rPr lang="fi-FI" dirty="0" err="1"/>
              <a:t>dbr</a:t>
            </a:r>
            <a:r>
              <a:rPr lang="fi-FI" dirty="0"/>
              <a:t>: &lt;http://dbpedia.org/resource/&gt; .</a:t>
            </a:r>
          </a:p>
          <a:p>
            <a:r>
              <a:rPr lang="en-US" altLang="en-US" dirty="0"/>
              <a:t>@prefix </a:t>
            </a:r>
            <a:r>
              <a:rPr lang="fi-FI" dirty="0" err="1"/>
              <a:t>dbo</a:t>
            </a:r>
            <a:r>
              <a:rPr lang="fi-FI" dirty="0"/>
              <a:t>: &lt;http://dbpedia.org/ontology/&gt; .</a:t>
            </a:r>
            <a:endParaRPr lang="en-US" altLang="en-US" dirty="0"/>
          </a:p>
          <a:p>
            <a:pPr>
              <a:defRPr/>
            </a:pPr>
            <a:r>
              <a:rPr lang="en-US" altLang="en-US" dirty="0"/>
              <a:t>@prefix  : &lt;http://ai.it.jyu.fi/vagan/ontologies/2025/</a:t>
            </a:r>
            <a:r>
              <a:rPr lang="en-US" altLang="en-US" b="1" dirty="0">
                <a:solidFill>
                  <a:srgbClr val="FF0000"/>
                </a:solidFill>
              </a:rPr>
              <a:t>TargetPerson</a:t>
            </a:r>
            <a:r>
              <a:rPr lang="en-US" altLang="en-US" dirty="0"/>
              <a:t>.owl#&gt; .</a:t>
            </a:r>
          </a:p>
          <a:p>
            <a:pPr>
              <a:defRPr/>
            </a:pPr>
            <a:endParaRPr lang="en-US" altLang="en-US" dirty="0"/>
          </a:p>
          <a:p>
            <a:pPr>
              <a:defRPr/>
            </a:pPr>
            <a:r>
              <a:rPr lang="en-US" altLang="en-US" dirty="0" err="1"/>
              <a:t>dbo:Person</a:t>
            </a:r>
            <a:r>
              <a:rPr lang="en-US" altLang="en-US" dirty="0"/>
              <a:t> a </a:t>
            </a:r>
            <a:r>
              <a:rPr lang="en-US" altLang="en-US" dirty="0" err="1"/>
              <a:t>rdfs:Class</a:t>
            </a:r>
            <a:r>
              <a:rPr lang="en-US" altLang="en-US" dirty="0"/>
              <a:t> .  :Text a </a:t>
            </a:r>
            <a:r>
              <a:rPr lang="en-US" altLang="en-US" dirty="0" err="1"/>
              <a:t>rdfs:Class</a:t>
            </a:r>
            <a:r>
              <a:rPr lang="en-US" altLang="en-US" dirty="0"/>
              <a:t> .</a:t>
            </a:r>
          </a:p>
          <a:p>
            <a:pPr>
              <a:defRPr/>
            </a:pPr>
            <a:endParaRPr lang="en-US" altLang="en-US" dirty="0"/>
          </a:p>
          <a:p>
            <a:pPr>
              <a:defRPr/>
            </a:pPr>
            <a:r>
              <a:rPr lang="en-US" altLang="en-US" dirty="0"/>
              <a:t>:</a:t>
            </a:r>
            <a:r>
              <a:rPr lang="en-US" altLang="en-US" dirty="0" err="1"/>
              <a:t>isAuthorOf</a:t>
            </a:r>
            <a:r>
              <a:rPr lang="en-US" altLang="en-US" dirty="0"/>
              <a:t>	 a </a:t>
            </a:r>
            <a:r>
              <a:rPr lang="en-US" altLang="en-US" dirty="0" err="1"/>
              <a:t>owl:ObjectProperty</a:t>
            </a:r>
            <a:r>
              <a:rPr lang="en-US" altLang="en-US" dirty="0"/>
              <a:t> ; </a:t>
            </a:r>
            <a:r>
              <a:rPr lang="en-US" altLang="en-US" dirty="0" err="1"/>
              <a:t>rdfs:domain</a:t>
            </a:r>
            <a:r>
              <a:rPr lang="en-US" altLang="en-US" dirty="0"/>
              <a:t> </a:t>
            </a:r>
            <a:r>
              <a:rPr lang="en-US" altLang="en-US" dirty="0" err="1"/>
              <a:t>dbo:Person</a:t>
            </a:r>
            <a:r>
              <a:rPr lang="en-US" altLang="en-US" dirty="0"/>
              <a:t> ; </a:t>
            </a:r>
            <a:r>
              <a:rPr lang="en-US" altLang="en-US" dirty="0" err="1"/>
              <a:t>rdfs:range</a:t>
            </a:r>
            <a:r>
              <a:rPr lang="en-US" altLang="en-US" dirty="0"/>
              <a:t> :Text .</a:t>
            </a:r>
          </a:p>
          <a:p>
            <a:pPr>
              <a:defRPr/>
            </a:pPr>
            <a:r>
              <a:rPr lang="en-US" altLang="en-US" dirty="0"/>
              <a:t>:</a:t>
            </a:r>
            <a:r>
              <a:rPr lang="en-US" altLang="en-US" dirty="0" err="1"/>
              <a:t>hasAuthor</a:t>
            </a:r>
            <a:r>
              <a:rPr lang="en-US" altLang="en-US" dirty="0"/>
              <a:t>	a </a:t>
            </a:r>
            <a:r>
              <a:rPr lang="en-US" altLang="en-US" dirty="0" err="1"/>
              <a:t>owl:ObjectProperty</a:t>
            </a:r>
            <a:r>
              <a:rPr lang="en-US" altLang="en-US" dirty="0"/>
              <a:t> ; </a:t>
            </a:r>
            <a:r>
              <a:rPr lang="en-US" altLang="en-US" dirty="0" err="1"/>
              <a:t>owl:inverseOf</a:t>
            </a:r>
            <a:r>
              <a:rPr lang="en-US" altLang="en-US" dirty="0"/>
              <a:t> :</a:t>
            </a:r>
            <a:r>
              <a:rPr lang="en-US" altLang="en-US" dirty="0" err="1"/>
              <a:t>isAuthorOf</a:t>
            </a:r>
            <a:r>
              <a:rPr lang="en-US" altLang="en-US" dirty="0"/>
              <a:t> ; </a:t>
            </a:r>
            <a:r>
              <a:rPr lang="en-US" altLang="en-US" dirty="0" err="1"/>
              <a:t>rdfs:domain</a:t>
            </a:r>
            <a:r>
              <a:rPr lang="en-US" altLang="en-US" dirty="0"/>
              <a:t> :Text ; </a:t>
            </a:r>
            <a:r>
              <a:rPr lang="en-US" altLang="en-US" dirty="0" err="1"/>
              <a:t>rdfs:range</a:t>
            </a:r>
            <a:r>
              <a:rPr lang="en-US" altLang="en-US" dirty="0"/>
              <a:t> </a:t>
            </a:r>
            <a:r>
              <a:rPr lang="en-US" altLang="en-US" dirty="0" err="1"/>
              <a:t>dbo:Person</a:t>
            </a:r>
            <a:r>
              <a:rPr lang="en-US" altLang="en-US" dirty="0"/>
              <a:t> .</a:t>
            </a:r>
          </a:p>
          <a:p>
            <a:pPr>
              <a:defRPr/>
            </a:pPr>
            <a:endParaRPr lang="en-US" altLang="en-US" dirty="0"/>
          </a:p>
          <a:p>
            <a:pPr>
              <a:defRPr/>
            </a:pPr>
            <a:r>
              <a:rPr lang="en-US" altLang="en-US" dirty="0"/>
              <a:t>:</a:t>
            </a:r>
            <a:r>
              <a:rPr lang="en-US" altLang="en-US" b="1" dirty="0" err="1">
                <a:solidFill>
                  <a:srgbClr val="FF0000"/>
                </a:solidFill>
              </a:rPr>
              <a:t>TargetText</a:t>
            </a:r>
            <a:r>
              <a:rPr lang="en-US" altLang="en-US" b="1" dirty="0">
                <a:solidFill>
                  <a:srgbClr val="FF0000"/>
                </a:solidFill>
              </a:rPr>
              <a:t> </a:t>
            </a:r>
            <a:r>
              <a:rPr lang="en-US" altLang="en-US" dirty="0"/>
              <a:t>a :Text ; :</a:t>
            </a:r>
            <a:r>
              <a:rPr lang="en-US" altLang="en-US" dirty="0" err="1"/>
              <a:t>hasAuthor</a:t>
            </a:r>
            <a:r>
              <a:rPr lang="en-US" altLang="en-US" dirty="0"/>
              <a:t> </a:t>
            </a:r>
            <a:r>
              <a:rPr lang="en-US" altLang="en-US" dirty="0" err="1"/>
              <a:t>dbr:</a:t>
            </a:r>
            <a:r>
              <a:rPr lang="en-US" altLang="en-US" b="1" dirty="0" err="1">
                <a:solidFill>
                  <a:srgbClr val="FF0000"/>
                </a:solidFill>
              </a:rPr>
              <a:t>TargetPerson</a:t>
            </a:r>
            <a:r>
              <a:rPr lang="en-US" altLang="en-US" dirty="0"/>
              <a:t> .</a:t>
            </a:r>
          </a:p>
          <a:p>
            <a:pPr>
              <a:defRPr/>
            </a:pPr>
            <a:r>
              <a:rPr lang="en-US" altLang="en-US" dirty="0" err="1"/>
              <a:t>dbr:</a:t>
            </a:r>
            <a:r>
              <a:rPr lang="en-US" altLang="en-US" b="1" dirty="0" err="1">
                <a:solidFill>
                  <a:srgbClr val="FF0000"/>
                </a:solidFill>
              </a:rPr>
              <a:t>TargetPerson</a:t>
            </a:r>
            <a:r>
              <a:rPr lang="en-US" altLang="en-US" b="1" dirty="0">
                <a:solidFill>
                  <a:srgbClr val="FF0000"/>
                </a:solidFill>
              </a:rPr>
              <a:t> </a:t>
            </a:r>
            <a:r>
              <a:rPr lang="en-US" altLang="en-US" dirty="0"/>
              <a:t>a </a:t>
            </a:r>
            <a:r>
              <a:rPr lang="en-US" altLang="en-US" dirty="0" err="1"/>
              <a:t>dbo:Person</a:t>
            </a:r>
            <a:r>
              <a:rPr lang="en-US" altLang="en-US" dirty="0"/>
              <a:t> ; :</a:t>
            </a:r>
            <a:r>
              <a:rPr lang="en-US" altLang="en-US" dirty="0" err="1"/>
              <a:t>isAuthorOf</a:t>
            </a:r>
            <a:r>
              <a:rPr lang="en-US" altLang="en-US" dirty="0"/>
              <a:t> :</a:t>
            </a:r>
            <a:r>
              <a:rPr lang="en-US" altLang="en-US" b="1" dirty="0" err="1">
                <a:solidFill>
                  <a:srgbClr val="FF0000"/>
                </a:solidFill>
              </a:rPr>
              <a:t>TargetText</a:t>
            </a:r>
            <a:r>
              <a:rPr lang="en-US" altLang="en-US" dirty="0"/>
              <a:t> .</a:t>
            </a:r>
          </a:p>
          <a:p>
            <a:pPr>
              <a:defRPr/>
            </a:pPr>
            <a:endParaRPr lang="en-US" altLang="en-US" dirty="0"/>
          </a:p>
          <a:p>
            <a:pPr>
              <a:defRPr/>
            </a:pPr>
            <a:r>
              <a:rPr lang="en-US" altLang="en-US" dirty="0"/>
              <a:t>:</a:t>
            </a:r>
            <a:r>
              <a:rPr lang="en-US" altLang="en-US" b="1" dirty="0" err="1">
                <a:solidFill>
                  <a:schemeClr val="accent2"/>
                </a:solidFill>
              </a:rPr>
              <a:t>hasContent</a:t>
            </a:r>
            <a:r>
              <a:rPr lang="en-US" altLang="en-US" dirty="0"/>
              <a:t> a </a:t>
            </a:r>
            <a:r>
              <a:rPr lang="en-US" altLang="en-US" dirty="0" err="1"/>
              <a:t>owl:DatatypeProperty</a:t>
            </a:r>
            <a:r>
              <a:rPr lang="en-US" altLang="en-US" dirty="0"/>
              <a:t> ; </a:t>
            </a:r>
            <a:r>
              <a:rPr lang="en-US" altLang="en-US" dirty="0" err="1"/>
              <a:t>rdfs:domain</a:t>
            </a:r>
            <a:r>
              <a:rPr lang="en-US" altLang="en-US" dirty="0"/>
              <a:t> :Text ; </a:t>
            </a:r>
            <a:r>
              <a:rPr lang="en-US" altLang="en-US" dirty="0" err="1"/>
              <a:t>rdfs:range</a:t>
            </a:r>
            <a:r>
              <a:rPr lang="en-US" altLang="en-US" dirty="0"/>
              <a:t> </a:t>
            </a:r>
            <a:r>
              <a:rPr lang="en-US" altLang="en-US" dirty="0" err="1"/>
              <a:t>xsd:string</a:t>
            </a:r>
            <a:r>
              <a:rPr lang="en-US" altLang="en-US" dirty="0"/>
              <a:t> .</a:t>
            </a:r>
          </a:p>
          <a:p>
            <a:pPr>
              <a:defRPr/>
            </a:pPr>
            <a:endParaRPr lang="en-US" altLang="en-US" dirty="0"/>
          </a:p>
          <a:p>
            <a:pPr>
              <a:defRPr/>
            </a:pPr>
            <a:r>
              <a:rPr lang="en-US" altLang="en-US" dirty="0"/>
              <a:t>:</a:t>
            </a:r>
            <a:r>
              <a:rPr lang="en-US" altLang="en-US" b="1" dirty="0" err="1">
                <a:solidFill>
                  <a:srgbClr val="7030A0"/>
                </a:solidFill>
              </a:rPr>
              <a:t>sentimentScore</a:t>
            </a:r>
            <a:r>
              <a:rPr lang="en-US" altLang="en-US" dirty="0"/>
              <a:t> a </a:t>
            </a:r>
            <a:r>
              <a:rPr lang="en-US" altLang="en-US" dirty="0" err="1"/>
              <a:t>owl:DatatypeProperty</a:t>
            </a:r>
            <a:r>
              <a:rPr lang="en-US" altLang="en-US" dirty="0"/>
              <a:t> ; </a:t>
            </a:r>
            <a:r>
              <a:rPr lang="en-US" altLang="en-US" dirty="0" err="1"/>
              <a:t>rdfs:domain</a:t>
            </a:r>
            <a:r>
              <a:rPr lang="en-US" altLang="en-US" dirty="0"/>
              <a:t> :Text ; </a:t>
            </a:r>
            <a:r>
              <a:rPr lang="en-US" altLang="en-US" dirty="0" err="1"/>
              <a:t>rdfs:range</a:t>
            </a:r>
            <a:r>
              <a:rPr lang="en-US" altLang="en-US" dirty="0"/>
              <a:t> </a:t>
            </a:r>
            <a:r>
              <a:rPr lang="en-US" altLang="en-US" dirty="0" err="1"/>
              <a:t>xsd:integer</a:t>
            </a:r>
            <a:r>
              <a:rPr lang="en-US" altLang="en-US" dirty="0"/>
              <a:t> .</a:t>
            </a:r>
          </a:p>
          <a:p>
            <a:pPr>
              <a:defRPr/>
            </a:pPr>
            <a:r>
              <a:rPr lang="en-US" altLang="en-US" dirty="0"/>
              <a:t>:</a:t>
            </a:r>
            <a:r>
              <a:rPr lang="en-US" altLang="en-US" b="1" dirty="0" err="1">
                <a:solidFill>
                  <a:srgbClr val="7030A0"/>
                </a:solidFill>
              </a:rPr>
              <a:t>formalityLevel</a:t>
            </a:r>
            <a:r>
              <a:rPr lang="en-US" altLang="en-US" dirty="0"/>
              <a:t> a </a:t>
            </a:r>
            <a:r>
              <a:rPr lang="en-US" altLang="en-US" dirty="0" err="1"/>
              <a:t>owl:DatatypeProperty</a:t>
            </a:r>
            <a:r>
              <a:rPr lang="en-US" altLang="en-US" dirty="0"/>
              <a:t> ; </a:t>
            </a:r>
            <a:r>
              <a:rPr lang="en-US" altLang="en-US" dirty="0" err="1"/>
              <a:t>rdfs:domain</a:t>
            </a:r>
            <a:r>
              <a:rPr lang="en-US" altLang="en-US" dirty="0"/>
              <a:t> :Text ; </a:t>
            </a:r>
            <a:r>
              <a:rPr lang="en-US" altLang="en-US" dirty="0" err="1"/>
              <a:t>rdfs:range</a:t>
            </a:r>
            <a:r>
              <a:rPr lang="en-US" altLang="en-US" dirty="0"/>
              <a:t> </a:t>
            </a:r>
            <a:r>
              <a:rPr lang="en-US" altLang="en-US" dirty="0" err="1"/>
              <a:t>xsd:integer</a:t>
            </a:r>
            <a:r>
              <a:rPr lang="en-US" altLang="en-US" dirty="0"/>
              <a:t> .</a:t>
            </a:r>
          </a:p>
          <a:p>
            <a:pPr>
              <a:defRPr/>
            </a:pPr>
            <a:r>
              <a:rPr lang="en-US" altLang="en-US" dirty="0"/>
              <a:t>:</a:t>
            </a:r>
            <a:r>
              <a:rPr lang="en-US" altLang="en-US" b="1" dirty="0" err="1">
                <a:solidFill>
                  <a:srgbClr val="7030A0"/>
                </a:solidFill>
              </a:rPr>
              <a:t>analyticalThinking</a:t>
            </a:r>
            <a:r>
              <a:rPr lang="en-US" altLang="en-US" dirty="0"/>
              <a:t> a </a:t>
            </a:r>
            <a:r>
              <a:rPr lang="en-US" altLang="en-US" dirty="0" err="1"/>
              <a:t>owl:DatatypeProperty</a:t>
            </a:r>
            <a:r>
              <a:rPr lang="en-US" altLang="en-US" dirty="0"/>
              <a:t> ; </a:t>
            </a:r>
            <a:r>
              <a:rPr lang="en-US" altLang="en-US" dirty="0" err="1"/>
              <a:t>rdfs:domain</a:t>
            </a:r>
            <a:r>
              <a:rPr lang="en-US" altLang="en-US" dirty="0"/>
              <a:t> :Text ; </a:t>
            </a:r>
            <a:r>
              <a:rPr lang="en-US" altLang="en-US" dirty="0" err="1"/>
              <a:t>rdfs:range</a:t>
            </a:r>
            <a:r>
              <a:rPr lang="en-US" altLang="en-US" dirty="0"/>
              <a:t> </a:t>
            </a:r>
            <a:r>
              <a:rPr lang="en-US" altLang="en-US" dirty="0" err="1"/>
              <a:t>xsd:integer</a:t>
            </a:r>
            <a:r>
              <a:rPr lang="en-US" altLang="en-US" dirty="0"/>
              <a:t> .</a:t>
            </a:r>
          </a:p>
          <a:p>
            <a:pPr>
              <a:defRPr/>
            </a:pPr>
            <a:endParaRPr lang="en-US" altLang="en-US" dirty="0"/>
          </a:p>
          <a:p>
            <a:pPr>
              <a:defRPr/>
            </a:pPr>
            <a:r>
              <a:rPr lang="en-US" altLang="en-US" dirty="0"/>
              <a:t>:</a:t>
            </a:r>
            <a:r>
              <a:rPr lang="en-US" altLang="en-US" b="1" dirty="0" err="1">
                <a:solidFill>
                  <a:srgbClr val="FF0000"/>
                </a:solidFill>
              </a:rPr>
              <a:t>TargetText</a:t>
            </a:r>
            <a:r>
              <a:rPr lang="en-US" altLang="en-US" b="1" dirty="0">
                <a:solidFill>
                  <a:srgbClr val="FF0000"/>
                </a:solidFill>
              </a:rPr>
              <a:t> </a:t>
            </a:r>
            <a:r>
              <a:rPr lang="en-US" altLang="en-US" b="1" dirty="0">
                <a:solidFill>
                  <a:srgbClr val="7030A0"/>
                </a:solidFill>
              </a:rPr>
              <a:t>:</a:t>
            </a:r>
            <a:r>
              <a:rPr lang="en-US" altLang="en-US" b="1" dirty="0" err="1">
                <a:solidFill>
                  <a:schemeClr val="accent2"/>
                </a:solidFill>
              </a:rPr>
              <a:t>hasContent</a:t>
            </a:r>
            <a:r>
              <a:rPr lang="en-US" altLang="en-US" dirty="0"/>
              <a:t> "</a:t>
            </a:r>
            <a:r>
              <a:rPr lang="en-US" altLang="en-US" dirty="0" err="1">
                <a:solidFill>
                  <a:srgbClr val="FF0000"/>
                </a:solidFill>
              </a:rPr>
              <a:t>ActualContentOfTargetText</a:t>
            </a:r>
            <a:r>
              <a:rPr lang="en-US" altLang="en-US" dirty="0"/>
              <a:t>"^^</a:t>
            </a:r>
            <a:r>
              <a:rPr lang="en-US" altLang="en-US" dirty="0" err="1"/>
              <a:t>xsd:string</a:t>
            </a:r>
            <a:r>
              <a:rPr lang="en-US" altLang="en-US" dirty="0"/>
              <a:t> .</a:t>
            </a:r>
          </a:p>
          <a:p>
            <a:pPr>
              <a:defRPr/>
            </a:pPr>
            <a:endParaRPr lang="en-US" altLang="en-US" dirty="0"/>
          </a:p>
          <a:p>
            <a:pPr>
              <a:defRPr/>
            </a:pPr>
            <a:r>
              <a:rPr lang="en-US" altLang="en-US" dirty="0"/>
              <a:t>:</a:t>
            </a:r>
            <a:r>
              <a:rPr lang="en-US" altLang="en-US" b="1" dirty="0" err="1">
                <a:solidFill>
                  <a:srgbClr val="FF0000"/>
                </a:solidFill>
              </a:rPr>
              <a:t>TargetText</a:t>
            </a:r>
            <a:r>
              <a:rPr lang="en-US" altLang="en-US" b="1" dirty="0">
                <a:solidFill>
                  <a:srgbClr val="FF0000"/>
                </a:solidFill>
              </a:rPr>
              <a:t> </a:t>
            </a:r>
            <a:r>
              <a:rPr lang="en-US" altLang="en-US" b="1" dirty="0">
                <a:solidFill>
                  <a:srgbClr val="7030A0"/>
                </a:solidFill>
              </a:rPr>
              <a:t>:</a:t>
            </a:r>
            <a:r>
              <a:rPr lang="en-US" altLang="en-US" b="1" dirty="0" err="1">
                <a:solidFill>
                  <a:srgbClr val="7030A0"/>
                </a:solidFill>
              </a:rPr>
              <a:t>sentimentScore</a:t>
            </a:r>
            <a:r>
              <a:rPr lang="en-US" altLang="en-US" dirty="0"/>
              <a:t> "</a:t>
            </a:r>
            <a:r>
              <a:rPr lang="en-US" altLang="en-US" dirty="0">
                <a:solidFill>
                  <a:srgbClr val="FF0000"/>
                </a:solidFill>
              </a:rPr>
              <a:t>ActualSentimentScoreFrom0To10</a:t>
            </a:r>
            <a:r>
              <a:rPr lang="en-US" altLang="en-US" dirty="0"/>
              <a:t>"^^</a:t>
            </a:r>
            <a:r>
              <a:rPr lang="en-US" altLang="en-US" dirty="0" err="1"/>
              <a:t>xsd:integer</a:t>
            </a:r>
            <a:r>
              <a:rPr lang="en-US" altLang="en-US" dirty="0"/>
              <a:t> .</a:t>
            </a:r>
          </a:p>
          <a:p>
            <a:pPr>
              <a:defRPr/>
            </a:pPr>
            <a:r>
              <a:rPr lang="en-US" altLang="en-US" dirty="0"/>
              <a:t>:</a:t>
            </a:r>
            <a:r>
              <a:rPr lang="en-US" altLang="en-US" b="1" dirty="0" err="1">
                <a:solidFill>
                  <a:srgbClr val="FF0000"/>
                </a:solidFill>
              </a:rPr>
              <a:t>TargetText</a:t>
            </a:r>
            <a:r>
              <a:rPr lang="en-US" altLang="en-US" b="1" dirty="0">
                <a:solidFill>
                  <a:srgbClr val="FF0000"/>
                </a:solidFill>
              </a:rPr>
              <a:t> </a:t>
            </a:r>
            <a:r>
              <a:rPr lang="en-US" altLang="en-US" dirty="0"/>
              <a:t>:</a:t>
            </a:r>
            <a:r>
              <a:rPr lang="en-US" altLang="en-US" b="1" dirty="0" err="1">
                <a:solidFill>
                  <a:srgbClr val="7030A0"/>
                </a:solidFill>
              </a:rPr>
              <a:t>formalityLevel</a:t>
            </a:r>
            <a:r>
              <a:rPr lang="en-US" altLang="en-US" dirty="0"/>
              <a:t> "</a:t>
            </a:r>
            <a:r>
              <a:rPr lang="en-US" altLang="en-US" dirty="0">
                <a:solidFill>
                  <a:srgbClr val="FF0000"/>
                </a:solidFill>
              </a:rPr>
              <a:t>ActualFormalityLevelFrom0To10</a:t>
            </a:r>
            <a:r>
              <a:rPr lang="en-US" altLang="en-US" dirty="0"/>
              <a:t>"^^</a:t>
            </a:r>
            <a:r>
              <a:rPr lang="en-US" altLang="en-US" dirty="0" err="1"/>
              <a:t>xsd:integer</a:t>
            </a:r>
            <a:r>
              <a:rPr lang="en-US" altLang="en-US" dirty="0"/>
              <a:t> .</a:t>
            </a:r>
          </a:p>
          <a:p>
            <a:pPr>
              <a:defRPr/>
            </a:pPr>
            <a:r>
              <a:rPr lang="en-US" altLang="en-US" dirty="0"/>
              <a:t>:</a:t>
            </a:r>
            <a:r>
              <a:rPr lang="en-US" altLang="en-US" b="1" dirty="0" err="1">
                <a:solidFill>
                  <a:srgbClr val="FF0000"/>
                </a:solidFill>
              </a:rPr>
              <a:t>TargetText</a:t>
            </a:r>
            <a:r>
              <a:rPr lang="en-US" altLang="en-US" b="1" dirty="0">
                <a:solidFill>
                  <a:srgbClr val="FF0000"/>
                </a:solidFill>
              </a:rPr>
              <a:t> </a:t>
            </a:r>
            <a:r>
              <a:rPr lang="en-US" altLang="en-US" dirty="0"/>
              <a:t>:</a:t>
            </a:r>
            <a:r>
              <a:rPr lang="en-US" altLang="en-US" b="1" dirty="0" err="1">
                <a:solidFill>
                  <a:srgbClr val="7030A0"/>
                </a:solidFill>
              </a:rPr>
              <a:t>analyticalThinking</a:t>
            </a:r>
            <a:r>
              <a:rPr lang="en-US" altLang="en-US" dirty="0"/>
              <a:t> "</a:t>
            </a:r>
            <a:r>
              <a:rPr lang="en-US" altLang="en-US" dirty="0">
                <a:solidFill>
                  <a:srgbClr val="FF0000"/>
                </a:solidFill>
              </a:rPr>
              <a:t>ActualNumberForAnalyticalThinkingFrom0To10</a:t>
            </a:r>
            <a:r>
              <a:rPr lang="en-US" altLang="en-US" dirty="0"/>
              <a:t>"^^</a:t>
            </a:r>
            <a:r>
              <a:rPr lang="en-US" altLang="en-US" dirty="0" err="1"/>
              <a:t>xsd:integer</a:t>
            </a:r>
            <a:r>
              <a:rPr lang="en-US" altLang="en-US" dirty="0"/>
              <a:t> .</a:t>
            </a:r>
          </a:p>
        </p:txBody>
      </p:sp>
      <p:sp>
        <p:nvSpPr>
          <p:cNvPr id="6" name="Rectangle 5">
            <a:extLst>
              <a:ext uri="{FF2B5EF4-FFF2-40B4-BE49-F238E27FC236}">
                <a16:creationId xmlns:a16="http://schemas.microsoft.com/office/drawing/2014/main" id="{35B67545-0502-DCB0-AEDE-28CA6AD47099}"/>
              </a:ext>
            </a:extLst>
          </p:cNvPr>
          <p:cNvSpPr/>
          <p:nvPr/>
        </p:nvSpPr>
        <p:spPr>
          <a:xfrm>
            <a:off x="6228184" y="548680"/>
            <a:ext cx="2592288" cy="1754326"/>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 THIS </a:t>
            </a:r>
            <a:r>
              <a:rPr lang="en-US" sz="1800" b="1" cap="none" spc="0" dirty="0">
                <a:ln w="0"/>
                <a:solidFill>
                  <a:srgbClr val="FF0000"/>
                </a:solidFill>
                <a:effectLst>
                  <a:outerShdw blurRad="38100" dist="19050" dir="2700000" algn="tl" rotWithShape="0">
                    <a:schemeClr val="dk1">
                      <a:alpha val="40000"/>
                    </a:schemeClr>
                  </a:outerShdw>
                </a:effectLst>
              </a:rPr>
              <a:t>FORM</a:t>
            </a:r>
            <a:r>
              <a:rPr lang="en-US" sz="1800" b="0" cap="none" spc="0" dirty="0">
                <a:ln w="0"/>
                <a:solidFill>
                  <a:schemeClr val="tx1"/>
                </a:solidFill>
                <a:effectLst>
                  <a:outerShdw blurRad="38100" dist="19050" dir="2700000" algn="tl" rotWithShape="0">
                    <a:schemeClr val="dk1">
                      <a:alpha val="40000"/>
                    </a:schemeClr>
                  </a:outerShdw>
                </a:effectLst>
              </a:rPr>
              <a:t> TO QUERY ChatGPT AND GET VERY COOL IMPORT 6:</a:t>
            </a:r>
          </a:p>
          <a:p>
            <a:pPr algn="ctr"/>
            <a:r>
              <a:rPr lang="en-US" sz="1800" dirty="0">
                <a:ln w="0"/>
                <a:effectLst>
                  <a:outerShdw blurRad="38100" dist="19050" dir="2700000" algn="tl" rotWithShape="0">
                    <a:schemeClr val="dk1">
                      <a:alpha val="40000"/>
                    </a:schemeClr>
                  </a:outerShdw>
                </a:effectLst>
              </a:rPr>
              <a:t>Add some values discovered by AI !</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73D51263-B389-C783-8966-96D24DCFB377}"/>
              </a:ext>
            </a:extLst>
          </p:cNvPr>
          <p:cNvSpPr/>
          <p:nvPr/>
        </p:nvSpPr>
        <p:spPr>
          <a:xfrm>
            <a:off x="7308304" y="3355013"/>
            <a:ext cx="1512168" cy="2585323"/>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 the prompt to ChatGPT (see next slide) and put there your own constants (red text)</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6072086"/>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156E9-6AF2-9992-9BD9-7B0A7161A65E}"/>
              </a:ext>
            </a:extLst>
          </p:cNvPr>
          <p:cNvSpPr txBox="1"/>
          <p:nvPr/>
        </p:nvSpPr>
        <p:spPr>
          <a:xfrm>
            <a:off x="63479" y="50874"/>
            <a:ext cx="9001000" cy="6740307"/>
          </a:xfrm>
          <a:prstGeom prst="rect">
            <a:avLst/>
          </a:prstGeom>
          <a:solidFill>
            <a:schemeClr val="bg1">
              <a:lumMod val="85000"/>
            </a:schemeClr>
          </a:solidFill>
          <a:ln w="25400">
            <a:solidFill>
              <a:schemeClr val="tx1"/>
            </a:solidFill>
          </a:ln>
        </p:spPr>
        <p:txBody>
          <a:bodyPr wrap="square" rtlCol="0">
            <a:spAutoFit/>
          </a:bodyPr>
          <a:lstStyle/>
          <a:p>
            <a:r>
              <a:rPr lang="en-US" sz="1200" dirty="0"/>
              <a:t>I want you to construct an ontology based on your analysis of the resource identified generally as </a:t>
            </a:r>
            <a:r>
              <a:rPr lang="en-US" sz="1200" dirty="0" err="1"/>
              <a:t>TargetText</a:t>
            </a:r>
            <a:r>
              <a:rPr lang="en-US" sz="1200" dirty="0"/>
              <a:t> (actual identifier of </a:t>
            </a:r>
            <a:r>
              <a:rPr lang="en-US" sz="1200" dirty="0" err="1"/>
              <a:t>TargetText</a:t>
            </a:r>
            <a:r>
              <a:rPr lang="en-US" sz="1200" dirty="0"/>
              <a:t> I will provide below) written or said by </a:t>
            </a:r>
            <a:r>
              <a:rPr lang="en-US" sz="1200" dirty="0" err="1"/>
              <a:t>TargetPerson</a:t>
            </a:r>
            <a:r>
              <a:rPr lang="en-US" sz="1200" dirty="0"/>
              <a:t> (actual identifier of </a:t>
            </a:r>
            <a:r>
              <a:rPr lang="en-US" sz="1200" dirty="0" err="1"/>
              <a:t>TargetPerson</a:t>
            </a:r>
            <a:r>
              <a:rPr lang="en-US" sz="1200" dirty="0"/>
              <a:t> I will provide below).</a:t>
            </a:r>
          </a:p>
          <a:p>
            <a:endParaRPr lang="en-US" sz="1200" dirty="0"/>
          </a:p>
          <a:p>
            <a:r>
              <a:rPr lang="en-US" sz="1200" dirty="0"/>
              <a:t>Content (the text) of </a:t>
            </a:r>
            <a:r>
              <a:rPr lang="en-US" sz="1200" dirty="0" err="1"/>
              <a:t>TargetText</a:t>
            </a:r>
            <a:r>
              <a:rPr lang="en-US" sz="1200" dirty="0"/>
              <a:t> is identified in my request below as </a:t>
            </a:r>
            <a:r>
              <a:rPr lang="en-US" sz="1200" dirty="0" err="1"/>
              <a:t>ActualContentOfTargetText</a:t>
            </a:r>
            <a:r>
              <a:rPr lang="en-US" sz="1200" dirty="0"/>
              <a:t>.</a:t>
            </a:r>
          </a:p>
          <a:p>
            <a:endParaRPr lang="en-US" sz="1200" dirty="0"/>
          </a:p>
          <a:p>
            <a:r>
              <a:rPr lang="en-US" sz="1200" dirty="0"/>
              <a:t>First, you are supposed to analyze the given </a:t>
            </a:r>
            <a:r>
              <a:rPr lang="en-US" sz="1200" dirty="0" err="1"/>
              <a:t>ActualContentOfTargetText</a:t>
            </a:r>
            <a:r>
              <a:rPr lang="en-US" sz="1200" dirty="0"/>
              <a:t> and quantify the following three properties (datatype, </a:t>
            </a:r>
            <a:r>
              <a:rPr lang="en-US" sz="1200" dirty="0" err="1"/>
              <a:t>xsd:integer</a:t>
            </a:r>
            <a:r>
              <a:rPr lang="en-US" sz="1200" dirty="0"/>
              <a:t>, interval[0,10]): :</a:t>
            </a:r>
            <a:r>
              <a:rPr lang="en-US" sz="1200" dirty="0" err="1"/>
              <a:t>sentimentScore</a:t>
            </a:r>
            <a:r>
              <a:rPr lang="en-US" sz="1200" dirty="0"/>
              <a:t> , :</a:t>
            </a:r>
            <a:r>
              <a:rPr lang="en-US" sz="1200" dirty="0" err="1"/>
              <a:t>formalityLevel</a:t>
            </a:r>
            <a:r>
              <a:rPr lang="en-US" sz="1200" dirty="0"/>
              <a:t> , :</a:t>
            </a:r>
            <a:r>
              <a:rPr lang="en-US" sz="1200" dirty="0" err="1"/>
              <a:t>analyticalThinking</a:t>
            </a:r>
            <a:r>
              <a:rPr lang="en-US" sz="1200" dirty="0"/>
              <a:t> .</a:t>
            </a:r>
          </a:p>
          <a:p>
            <a:endParaRPr lang="en-US" sz="1200" dirty="0"/>
          </a:p>
          <a:p>
            <a:r>
              <a:rPr lang="en-US" sz="1200" dirty="0"/>
              <a:t>After that you fill the ontology form below (N3/Turtle) with the actual values, and provides the codes as an outcome: ontology in N3/Turtle format.</a:t>
            </a:r>
          </a:p>
          <a:p>
            <a:r>
              <a:rPr lang="en-US" sz="1200" dirty="0"/>
              <a:t>The form to be filled is as follows:</a:t>
            </a:r>
          </a:p>
          <a:p>
            <a:endParaRPr lang="en-US" sz="1200" dirty="0"/>
          </a:p>
          <a:p>
            <a:r>
              <a:rPr lang="en-US" sz="1200" dirty="0"/>
              <a:t>"</a:t>
            </a:r>
          </a:p>
          <a:p>
            <a:r>
              <a:rPr lang="en-US" sz="1200" dirty="0"/>
              <a:t>   </a:t>
            </a:r>
            <a:r>
              <a:rPr lang="en-US" sz="1200" b="1" i="1" dirty="0">
                <a:solidFill>
                  <a:srgbClr val="0000FF"/>
                </a:solidFill>
              </a:rPr>
              <a:t>C O P Y  -  P A S T E   T H E   C O D E   F R O M   P R E V I O U S   </a:t>
            </a:r>
            <a:r>
              <a:rPr lang="en-US" sz="1200" b="1" i="1" dirty="0" err="1">
                <a:solidFill>
                  <a:srgbClr val="0000FF"/>
                </a:solidFill>
              </a:rPr>
              <a:t>S</a:t>
            </a:r>
            <a:r>
              <a:rPr lang="en-US" sz="1200" b="1" i="1" dirty="0">
                <a:solidFill>
                  <a:srgbClr val="0000FF"/>
                </a:solidFill>
              </a:rPr>
              <a:t> L I D E   A S   </a:t>
            </a:r>
            <a:r>
              <a:rPr lang="en-US" sz="1200" b="1" i="1" dirty="0" err="1">
                <a:solidFill>
                  <a:srgbClr val="0000FF"/>
                </a:solidFill>
              </a:rPr>
              <a:t>S</a:t>
            </a:r>
            <a:r>
              <a:rPr lang="en-US" sz="1200" b="1" i="1" dirty="0">
                <a:solidFill>
                  <a:srgbClr val="0000FF"/>
                </a:solidFill>
              </a:rPr>
              <a:t> U C H   </a:t>
            </a:r>
            <a:r>
              <a:rPr lang="en-US" sz="1200" b="1" i="1" dirty="0" err="1">
                <a:solidFill>
                  <a:srgbClr val="0000FF"/>
                </a:solidFill>
              </a:rPr>
              <a:t>H</a:t>
            </a:r>
            <a:r>
              <a:rPr lang="en-US" sz="1200" b="1" i="1" dirty="0">
                <a:solidFill>
                  <a:srgbClr val="0000FF"/>
                </a:solidFill>
              </a:rPr>
              <a:t> E R E !</a:t>
            </a:r>
          </a:p>
          <a:p>
            <a:r>
              <a:rPr lang="en-US" sz="1200" dirty="0"/>
              <a:t>"</a:t>
            </a:r>
          </a:p>
          <a:p>
            <a:endParaRPr lang="en-US" sz="1200" dirty="0"/>
          </a:p>
          <a:p>
            <a:r>
              <a:rPr lang="en-US" sz="1200" dirty="0"/>
              <a:t>NOW IS THE PARTICULAR REQUEST:</a:t>
            </a:r>
          </a:p>
          <a:p>
            <a:endParaRPr lang="en-US" sz="1200" dirty="0"/>
          </a:p>
          <a:p>
            <a:r>
              <a:rPr lang="en-US" sz="1200" dirty="0"/>
              <a:t>REPLACE </a:t>
            </a:r>
            <a:r>
              <a:rPr lang="en-US" sz="1200" dirty="0" err="1"/>
              <a:t>TargetPerson</a:t>
            </a:r>
            <a:r>
              <a:rPr lang="en-US" sz="1200" dirty="0"/>
              <a:t> everywhere in the form with </a:t>
            </a:r>
            <a:r>
              <a:rPr lang="en-US" sz="1200" dirty="0" err="1">
                <a:solidFill>
                  <a:srgbClr val="FF0000"/>
                </a:solidFill>
              </a:rPr>
              <a:t>Donald_Trump</a:t>
            </a:r>
            <a:r>
              <a:rPr lang="en-US" sz="1200" dirty="0"/>
              <a:t> (Notice that you must make the required replacements everywhere in the text of the form, including URLs, URIs, etc.)</a:t>
            </a:r>
          </a:p>
          <a:p>
            <a:endParaRPr lang="en-US" sz="1200" dirty="0"/>
          </a:p>
          <a:p>
            <a:r>
              <a:rPr lang="en-US" sz="1200" dirty="0"/>
              <a:t>REPLACE </a:t>
            </a:r>
            <a:r>
              <a:rPr lang="en-US" sz="1200" dirty="0" err="1"/>
              <a:t>TargetText</a:t>
            </a:r>
            <a:r>
              <a:rPr lang="en-US" sz="1200" dirty="0"/>
              <a:t> everywhere in the form with </a:t>
            </a:r>
            <a:r>
              <a:rPr lang="en-US" sz="1200" dirty="0">
                <a:solidFill>
                  <a:srgbClr val="FF0000"/>
                </a:solidFill>
              </a:rPr>
              <a:t>CongressSpeechMarch2025</a:t>
            </a:r>
          </a:p>
          <a:p>
            <a:endParaRPr lang="en-US" sz="1200" dirty="0"/>
          </a:p>
          <a:p>
            <a:r>
              <a:rPr lang="en-US" sz="1200" dirty="0"/>
              <a:t>REPLACE "</a:t>
            </a:r>
            <a:r>
              <a:rPr lang="en-US" sz="1200" dirty="0" err="1"/>
              <a:t>ActualContentOfTargetText</a:t>
            </a:r>
            <a:r>
              <a:rPr lang="en-US" sz="1200" dirty="0"/>
              <a:t>" with "</a:t>
            </a:r>
            <a:r>
              <a:rPr lang="en-US" sz="1200" dirty="0">
                <a:solidFill>
                  <a:srgbClr val="FF0000"/>
                </a:solidFill>
              </a:rPr>
              <a:t>Tonight, as we mark the conclusion of our celebration of Black History Month, we are reminded of our Nation’s path toward civil rights and the work that still remains. Recent threats targeting Jewish Community Centers and vandalism of Jewish cemeteries, as well as last week’s shooting in Kansas City, remind us that while we may be a Nation divided on policies, we are a country that stands united in condemning hate and evil in all its forms.</a:t>
            </a:r>
            <a:r>
              <a:rPr lang="en-US" sz="1200" dirty="0"/>
              <a:t>"</a:t>
            </a:r>
          </a:p>
          <a:p>
            <a:endParaRPr lang="en-US" sz="1200" dirty="0"/>
          </a:p>
          <a:p>
            <a:r>
              <a:rPr lang="en-US" sz="1200" dirty="0"/>
              <a:t>ANALYSE the text of </a:t>
            </a:r>
            <a:r>
              <a:rPr lang="en-US" sz="1200" dirty="0" err="1"/>
              <a:t>ActualContentOfTargetText</a:t>
            </a:r>
            <a:r>
              <a:rPr lang="en-US" sz="1200" dirty="0"/>
              <a:t>, quantify :</a:t>
            </a:r>
            <a:r>
              <a:rPr lang="en-US" sz="1200" dirty="0" err="1"/>
              <a:t>sentimentScore</a:t>
            </a:r>
            <a:r>
              <a:rPr lang="en-US" sz="1200" dirty="0"/>
              <a:t> , :</a:t>
            </a:r>
            <a:r>
              <a:rPr lang="en-US" sz="1200" dirty="0" err="1"/>
              <a:t>formalityLevel</a:t>
            </a:r>
            <a:r>
              <a:rPr lang="en-US" sz="1200" dirty="0"/>
              <a:t> , :</a:t>
            </a:r>
            <a:r>
              <a:rPr lang="en-US" sz="1200" dirty="0" err="1"/>
              <a:t>analyticalThinking</a:t>
            </a:r>
            <a:r>
              <a:rPr lang="en-US" sz="1200" dirty="0"/>
              <a:t>  and replace ActualSentimentScoreFrom0To10 , ActualFormalityLevelFrom0To10 , ActualNumberForAnalyticalThinkingFrom0To10  in the form  by concrete integers within [0,10]. </a:t>
            </a:r>
          </a:p>
          <a:p>
            <a:endParaRPr lang="en-US" sz="1200" dirty="0"/>
          </a:p>
          <a:p>
            <a:r>
              <a:rPr lang="en-US" sz="1200" dirty="0"/>
              <a:t>OUTPUT resulting filled form in N3/Turtle format.</a:t>
            </a:r>
          </a:p>
          <a:p>
            <a:endParaRPr lang="en-US" sz="1200" dirty="0"/>
          </a:p>
          <a:p>
            <a:r>
              <a:rPr lang="en-US" sz="1200" dirty="0"/>
              <a:t>You are not supposed to justify the values (for :</a:t>
            </a:r>
            <a:r>
              <a:rPr lang="en-US" sz="1200" dirty="0" err="1"/>
              <a:t>sentimentScore</a:t>
            </a:r>
            <a:r>
              <a:rPr lang="en-US" sz="1200" dirty="0"/>
              <a:t> , :</a:t>
            </a:r>
            <a:r>
              <a:rPr lang="en-US" sz="1200" dirty="0" err="1"/>
              <a:t>formalityLevel</a:t>
            </a:r>
            <a:r>
              <a:rPr lang="en-US" sz="1200" dirty="0"/>
              <a:t> , :</a:t>
            </a:r>
            <a:r>
              <a:rPr lang="en-US" sz="1200" dirty="0" err="1"/>
              <a:t>analyticalThinking</a:t>
            </a:r>
            <a:r>
              <a:rPr lang="en-US" sz="1200" dirty="0"/>
              <a:t>), just </a:t>
            </a:r>
            <a:r>
              <a:rPr lang="en-US" sz="1200" dirty="0" err="1"/>
              <a:t>ouput</a:t>
            </a:r>
            <a:r>
              <a:rPr lang="en-US" sz="1200" dirty="0"/>
              <a:t> the code as requested.</a:t>
            </a:r>
          </a:p>
        </p:txBody>
      </p:sp>
    </p:spTree>
    <p:extLst>
      <p:ext uri="{BB962C8B-B14F-4D97-AF65-F5344CB8AC3E}">
        <p14:creationId xmlns:p14="http://schemas.microsoft.com/office/powerpoint/2010/main" val="320645995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4D9B7-62D3-ACE4-7127-51A8B63D5B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CC5CE6-B229-88CD-4D72-B8BF5D9A0F2E}"/>
              </a:ext>
            </a:extLst>
          </p:cNvPr>
          <p:cNvSpPr txBox="1"/>
          <p:nvPr/>
        </p:nvSpPr>
        <p:spPr>
          <a:xfrm>
            <a:off x="115344" y="50353"/>
            <a:ext cx="8964488" cy="6740307"/>
          </a:xfrm>
          <a:prstGeom prst="rect">
            <a:avLst/>
          </a:prstGeom>
          <a:solidFill>
            <a:schemeClr val="bg1">
              <a:lumMod val="85000"/>
            </a:schemeClr>
          </a:solidFill>
          <a:ln w="19050">
            <a:solidFill>
              <a:schemeClr val="tx1"/>
            </a:solidFill>
          </a:ln>
        </p:spPr>
        <p:txBody>
          <a:bodyPr wrap="square">
            <a:spAutoFit/>
          </a:bodyPr>
          <a:lstStyle/>
          <a:p>
            <a:pPr>
              <a:defRPr/>
            </a:pPr>
            <a:r>
              <a:rPr lang="en-US" altLang="en-US" sz="900" dirty="0"/>
              <a:t>@base   &lt;http://ai.it.jyu.fi/vagan/ontologies/2025/</a:t>
            </a:r>
            <a:r>
              <a:rPr lang="en-US" altLang="en-US" sz="900" b="1" dirty="0">
                <a:solidFill>
                  <a:srgbClr val="FF0000"/>
                </a:solidFill>
              </a:rPr>
              <a:t>Donald_Trump</a:t>
            </a:r>
            <a:r>
              <a:rPr lang="en-US" altLang="en-US" sz="900" dirty="0"/>
              <a:t>.owl&gt; .</a:t>
            </a:r>
          </a:p>
          <a:p>
            <a:pPr>
              <a:defRPr/>
            </a:pPr>
            <a:r>
              <a:rPr lang="en-US" altLang="en-US" sz="900" dirty="0"/>
              <a:t>@prefix  </a:t>
            </a:r>
            <a:r>
              <a:rPr lang="en-US" altLang="en-US" sz="900" dirty="0" err="1"/>
              <a:t>rdf</a:t>
            </a:r>
            <a:r>
              <a:rPr lang="en-US" altLang="en-US" sz="900" dirty="0"/>
              <a:t>:  &lt;http://www.w3.org/1999/02/22-rdf-syntax-ns#&gt; .</a:t>
            </a:r>
          </a:p>
          <a:p>
            <a:pPr>
              <a:defRPr/>
            </a:pPr>
            <a:r>
              <a:rPr lang="en-US" altLang="en-US" sz="900" dirty="0"/>
              <a:t>@prefix  </a:t>
            </a:r>
            <a:r>
              <a:rPr lang="en-US" altLang="en-US" sz="900" dirty="0" err="1"/>
              <a:t>rdfs</a:t>
            </a:r>
            <a:r>
              <a:rPr lang="en-US" altLang="en-US" sz="900" dirty="0"/>
              <a:t>:  &lt;http://www.w3.org/2000/01/rdf-schema#&gt; .</a:t>
            </a:r>
          </a:p>
          <a:p>
            <a:pPr>
              <a:defRPr/>
            </a:pPr>
            <a:r>
              <a:rPr lang="en-US" altLang="en-US" sz="900" dirty="0"/>
              <a:t>@prefix  owl:   &lt;http://www.w3.org/2002/07/owl#&gt; .</a:t>
            </a:r>
          </a:p>
          <a:p>
            <a:pPr>
              <a:defRPr/>
            </a:pPr>
            <a:r>
              <a:rPr lang="en-US" altLang="en-US" sz="900" dirty="0"/>
              <a:t>@prefix  </a:t>
            </a:r>
            <a:r>
              <a:rPr lang="en-US" altLang="en-US" sz="900" dirty="0" err="1"/>
              <a:t>xsd</a:t>
            </a:r>
            <a:r>
              <a:rPr lang="en-US" altLang="en-US" sz="900" dirty="0"/>
              <a:t>:   &lt;http://www.w3.org/2001/XMLSchema#&gt; .</a:t>
            </a:r>
          </a:p>
          <a:p>
            <a:pPr>
              <a:defRPr/>
            </a:pPr>
            <a:r>
              <a:rPr lang="en-US" altLang="en-US" sz="900" dirty="0"/>
              <a:t>@prefix  </a:t>
            </a:r>
            <a:r>
              <a:rPr lang="en-US" altLang="en-US" sz="900" dirty="0" err="1"/>
              <a:t>dbr</a:t>
            </a:r>
            <a:r>
              <a:rPr lang="en-US" altLang="en-US" sz="900" dirty="0"/>
              <a:t>: &lt;http://dbpedia.org/resource/&gt; .</a:t>
            </a:r>
          </a:p>
          <a:p>
            <a:pPr>
              <a:defRPr/>
            </a:pPr>
            <a:r>
              <a:rPr lang="en-US" altLang="en-US" sz="900" dirty="0"/>
              <a:t>@prefix  </a:t>
            </a:r>
            <a:r>
              <a:rPr lang="en-US" altLang="en-US" sz="900" dirty="0" err="1"/>
              <a:t>dbo</a:t>
            </a:r>
            <a:r>
              <a:rPr lang="en-US" altLang="en-US" sz="900" dirty="0"/>
              <a:t>: &lt;http://dbpedia.org/ontology/&gt; .</a:t>
            </a:r>
          </a:p>
          <a:p>
            <a:pPr>
              <a:defRPr/>
            </a:pPr>
            <a:r>
              <a:rPr lang="en-US" altLang="en-US" sz="900" dirty="0"/>
              <a:t>@prefix  : &lt;http://ai.it.jyu.fi/vagan/ontologies/2025/</a:t>
            </a:r>
            <a:r>
              <a:rPr lang="en-US" altLang="en-US" sz="900" b="1" dirty="0">
                <a:solidFill>
                  <a:srgbClr val="FF0000"/>
                </a:solidFill>
              </a:rPr>
              <a:t>Donald_Trump</a:t>
            </a:r>
            <a:r>
              <a:rPr lang="en-US" altLang="en-US" sz="900" dirty="0"/>
              <a:t>.owl#&gt; .</a:t>
            </a:r>
          </a:p>
          <a:p>
            <a:pPr>
              <a:defRPr/>
            </a:pPr>
            <a:endParaRPr lang="en-US" altLang="en-US" sz="900" dirty="0"/>
          </a:p>
          <a:p>
            <a:pPr>
              <a:defRPr/>
            </a:pPr>
            <a:r>
              <a:rPr lang="en-US" altLang="en-US" sz="900" dirty="0" err="1"/>
              <a:t>dbo:Person</a:t>
            </a:r>
            <a:r>
              <a:rPr lang="en-US" altLang="en-US" sz="900" dirty="0"/>
              <a:t> a </a:t>
            </a:r>
            <a:r>
              <a:rPr lang="en-US" altLang="en-US" sz="900" dirty="0" err="1"/>
              <a:t>rdfs:Class</a:t>
            </a:r>
            <a:r>
              <a:rPr lang="en-US" altLang="en-US" sz="900" dirty="0"/>
              <a:t> .  :Text a </a:t>
            </a:r>
            <a:r>
              <a:rPr lang="en-US" altLang="en-US" sz="900" dirty="0" err="1"/>
              <a:t>rdfs:Class</a:t>
            </a:r>
            <a:r>
              <a:rPr lang="en-US" altLang="en-US" sz="900" dirty="0"/>
              <a:t> .</a:t>
            </a:r>
          </a:p>
          <a:p>
            <a:pPr>
              <a:defRPr/>
            </a:pPr>
            <a:endParaRPr lang="en-US" altLang="en-US" sz="900" dirty="0"/>
          </a:p>
          <a:p>
            <a:pPr>
              <a:defRPr/>
            </a:pPr>
            <a:r>
              <a:rPr lang="en-US" altLang="en-US" sz="900" dirty="0"/>
              <a:t>:</a:t>
            </a:r>
            <a:r>
              <a:rPr lang="en-US" altLang="en-US" sz="900" dirty="0" err="1"/>
              <a:t>isAuthorOf</a:t>
            </a:r>
            <a:r>
              <a:rPr lang="en-US" altLang="en-US" sz="900" dirty="0"/>
              <a:t> a </a:t>
            </a:r>
            <a:r>
              <a:rPr lang="en-US" altLang="en-US" sz="900" dirty="0" err="1"/>
              <a:t>owl:ObjectProperty</a:t>
            </a:r>
            <a:r>
              <a:rPr lang="en-US" altLang="en-US" sz="900" dirty="0"/>
              <a:t> ;</a:t>
            </a:r>
          </a:p>
          <a:p>
            <a:pPr>
              <a:defRPr/>
            </a:pPr>
            <a:r>
              <a:rPr lang="en-US" altLang="en-US" sz="900" dirty="0"/>
              <a:t>    </a:t>
            </a:r>
            <a:r>
              <a:rPr lang="en-US" altLang="en-US" sz="900" dirty="0" err="1"/>
              <a:t>rdfs:domain</a:t>
            </a:r>
            <a:r>
              <a:rPr lang="en-US" altLang="en-US" sz="900" dirty="0"/>
              <a:t> </a:t>
            </a:r>
            <a:r>
              <a:rPr lang="en-US" altLang="en-US" sz="900" dirty="0" err="1"/>
              <a:t>dbo:Person</a:t>
            </a:r>
            <a:r>
              <a:rPr lang="en-US" altLang="en-US" sz="900" dirty="0"/>
              <a:t> ;</a:t>
            </a:r>
          </a:p>
          <a:p>
            <a:pPr>
              <a:defRPr/>
            </a:pPr>
            <a:r>
              <a:rPr lang="en-US" altLang="en-US" sz="900" dirty="0"/>
              <a:t>    </a:t>
            </a:r>
            <a:r>
              <a:rPr lang="en-US" altLang="en-US" sz="900" dirty="0" err="1"/>
              <a:t>rdfs:range</a:t>
            </a:r>
            <a:r>
              <a:rPr lang="en-US" altLang="en-US" sz="900" dirty="0"/>
              <a:t> :Text .</a:t>
            </a:r>
          </a:p>
          <a:p>
            <a:pPr>
              <a:defRPr/>
            </a:pPr>
            <a:endParaRPr lang="en-US" altLang="en-US" sz="900" dirty="0"/>
          </a:p>
          <a:p>
            <a:pPr>
              <a:defRPr/>
            </a:pPr>
            <a:r>
              <a:rPr lang="en-US" altLang="en-US" sz="900" dirty="0"/>
              <a:t>:</a:t>
            </a:r>
            <a:r>
              <a:rPr lang="en-US" altLang="en-US" sz="900" dirty="0" err="1"/>
              <a:t>hasAuthor</a:t>
            </a:r>
            <a:r>
              <a:rPr lang="en-US" altLang="en-US" sz="900" dirty="0"/>
              <a:t> a </a:t>
            </a:r>
            <a:r>
              <a:rPr lang="en-US" altLang="en-US" sz="900" dirty="0" err="1"/>
              <a:t>owl:ObjectProperty</a:t>
            </a:r>
            <a:r>
              <a:rPr lang="en-US" altLang="en-US" sz="900" dirty="0"/>
              <a:t> ;</a:t>
            </a:r>
          </a:p>
          <a:p>
            <a:pPr>
              <a:defRPr/>
            </a:pPr>
            <a:r>
              <a:rPr lang="en-US" altLang="en-US" sz="900" dirty="0"/>
              <a:t>    </a:t>
            </a:r>
            <a:r>
              <a:rPr lang="en-US" altLang="en-US" sz="900" dirty="0" err="1"/>
              <a:t>owl:inverseOf</a:t>
            </a:r>
            <a:r>
              <a:rPr lang="en-US" altLang="en-US" sz="900" dirty="0"/>
              <a:t> :</a:t>
            </a:r>
            <a:r>
              <a:rPr lang="en-US" altLang="en-US" sz="900" dirty="0" err="1"/>
              <a:t>isAuthorOf</a:t>
            </a:r>
            <a:r>
              <a:rPr lang="en-US" altLang="en-US" sz="900" dirty="0"/>
              <a:t> ;</a:t>
            </a:r>
          </a:p>
          <a:p>
            <a:pPr>
              <a:defRPr/>
            </a:pPr>
            <a:r>
              <a:rPr lang="en-US" altLang="en-US" sz="900" dirty="0"/>
              <a:t>    </a:t>
            </a:r>
            <a:r>
              <a:rPr lang="en-US" altLang="en-US" sz="900" dirty="0" err="1"/>
              <a:t>rdfs:domain</a:t>
            </a:r>
            <a:r>
              <a:rPr lang="en-US" altLang="en-US" sz="900" dirty="0"/>
              <a:t> :Text ;</a:t>
            </a:r>
          </a:p>
          <a:p>
            <a:pPr>
              <a:defRPr/>
            </a:pPr>
            <a:r>
              <a:rPr lang="en-US" altLang="en-US" sz="900" dirty="0"/>
              <a:t>    </a:t>
            </a:r>
            <a:r>
              <a:rPr lang="en-US" altLang="en-US" sz="900" dirty="0" err="1"/>
              <a:t>rdfs:range</a:t>
            </a:r>
            <a:r>
              <a:rPr lang="en-US" altLang="en-US" sz="900" dirty="0"/>
              <a:t> </a:t>
            </a:r>
            <a:r>
              <a:rPr lang="en-US" altLang="en-US" sz="900" dirty="0" err="1"/>
              <a:t>dbo:Person</a:t>
            </a:r>
            <a:r>
              <a:rPr lang="en-US" altLang="en-US" sz="900" dirty="0"/>
              <a:t> .</a:t>
            </a:r>
          </a:p>
          <a:p>
            <a:pPr>
              <a:defRPr/>
            </a:pPr>
            <a:endParaRPr lang="en-US" altLang="en-US" sz="900" dirty="0"/>
          </a:p>
          <a:p>
            <a:pPr>
              <a:defRPr/>
            </a:pPr>
            <a:r>
              <a:rPr lang="en-US" altLang="en-US" sz="900" dirty="0"/>
              <a:t>:</a:t>
            </a:r>
            <a:r>
              <a:rPr lang="en-US" altLang="en-US" sz="900" b="1" dirty="0">
                <a:solidFill>
                  <a:srgbClr val="FF0000"/>
                </a:solidFill>
              </a:rPr>
              <a:t>CongressSpeechMarch2025</a:t>
            </a:r>
            <a:r>
              <a:rPr lang="en-US" altLang="en-US" sz="900" dirty="0"/>
              <a:t> a :Text ; :</a:t>
            </a:r>
            <a:r>
              <a:rPr lang="en-US" altLang="en-US" sz="900" dirty="0" err="1"/>
              <a:t>hasAuthor</a:t>
            </a:r>
            <a:r>
              <a:rPr lang="en-US" altLang="en-US" sz="900" dirty="0"/>
              <a:t> </a:t>
            </a:r>
            <a:r>
              <a:rPr lang="en-US" altLang="en-US" sz="900" dirty="0" err="1"/>
              <a:t>dbr:</a:t>
            </a:r>
            <a:r>
              <a:rPr lang="en-US" altLang="en-US" sz="900" b="1" dirty="0" err="1">
                <a:solidFill>
                  <a:srgbClr val="FF0000"/>
                </a:solidFill>
              </a:rPr>
              <a:t>Donald_Trump</a:t>
            </a:r>
            <a:r>
              <a:rPr lang="en-US" altLang="en-US" sz="900" dirty="0"/>
              <a:t> .</a:t>
            </a:r>
          </a:p>
          <a:p>
            <a:pPr>
              <a:defRPr/>
            </a:pPr>
            <a:endParaRPr lang="en-US" altLang="en-US" sz="900" dirty="0"/>
          </a:p>
          <a:p>
            <a:pPr>
              <a:defRPr/>
            </a:pPr>
            <a:r>
              <a:rPr lang="en-US" altLang="en-US" sz="900" dirty="0" err="1"/>
              <a:t>dbr:</a:t>
            </a:r>
            <a:r>
              <a:rPr lang="en-US" altLang="en-US" sz="900" b="1" dirty="0" err="1">
                <a:solidFill>
                  <a:srgbClr val="FF0000"/>
                </a:solidFill>
              </a:rPr>
              <a:t>Donald_Trump</a:t>
            </a:r>
            <a:r>
              <a:rPr lang="en-US" altLang="en-US" sz="900" dirty="0"/>
              <a:t> a </a:t>
            </a:r>
            <a:r>
              <a:rPr lang="en-US" altLang="en-US" sz="900" dirty="0" err="1"/>
              <a:t>dbo:Person</a:t>
            </a:r>
            <a:r>
              <a:rPr lang="en-US" altLang="en-US" sz="900" dirty="0"/>
              <a:t> ;  :</a:t>
            </a:r>
            <a:r>
              <a:rPr lang="en-US" altLang="en-US" sz="900" dirty="0" err="1"/>
              <a:t>isAuthorOf</a:t>
            </a:r>
            <a:r>
              <a:rPr lang="en-US" altLang="en-US" sz="900" dirty="0"/>
              <a:t> :</a:t>
            </a:r>
            <a:r>
              <a:rPr lang="en-US" altLang="en-US" sz="900" b="1" dirty="0">
                <a:solidFill>
                  <a:srgbClr val="FF0000"/>
                </a:solidFill>
              </a:rPr>
              <a:t>CongressSpeechMarch2025</a:t>
            </a:r>
            <a:r>
              <a:rPr lang="en-US" altLang="en-US" sz="900" dirty="0"/>
              <a:t> .</a:t>
            </a:r>
          </a:p>
          <a:p>
            <a:pPr>
              <a:defRPr/>
            </a:pPr>
            <a:endParaRPr lang="en-US" altLang="en-US" sz="900" dirty="0"/>
          </a:p>
          <a:p>
            <a:pPr>
              <a:defRPr/>
            </a:pPr>
            <a:r>
              <a:rPr lang="en-US" altLang="en-US" sz="900" dirty="0"/>
              <a:t>:</a:t>
            </a:r>
            <a:r>
              <a:rPr lang="en-US" altLang="en-US" sz="900" dirty="0" err="1">
                <a:solidFill>
                  <a:srgbClr val="7030A0"/>
                </a:solidFill>
              </a:rPr>
              <a:t>hasContent</a:t>
            </a:r>
            <a:r>
              <a:rPr lang="en-US" altLang="en-US" sz="900" dirty="0"/>
              <a:t> a </a:t>
            </a:r>
            <a:r>
              <a:rPr lang="en-US" altLang="en-US" sz="900" dirty="0" err="1"/>
              <a:t>owl:DatatypeProperty</a:t>
            </a:r>
            <a:r>
              <a:rPr lang="en-US" altLang="en-US" sz="900" dirty="0"/>
              <a:t> ;</a:t>
            </a:r>
          </a:p>
          <a:p>
            <a:pPr>
              <a:defRPr/>
            </a:pPr>
            <a:r>
              <a:rPr lang="en-US" altLang="en-US" sz="900" dirty="0"/>
              <a:t>    </a:t>
            </a:r>
            <a:r>
              <a:rPr lang="en-US" altLang="en-US" sz="900" dirty="0" err="1"/>
              <a:t>rdfs:domain</a:t>
            </a:r>
            <a:r>
              <a:rPr lang="en-US" altLang="en-US" sz="900" dirty="0"/>
              <a:t> :Text ;</a:t>
            </a:r>
          </a:p>
          <a:p>
            <a:pPr>
              <a:defRPr/>
            </a:pPr>
            <a:r>
              <a:rPr lang="en-US" altLang="en-US" sz="900" dirty="0"/>
              <a:t>    </a:t>
            </a:r>
            <a:r>
              <a:rPr lang="en-US" altLang="en-US" sz="900" dirty="0" err="1"/>
              <a:t>rdfs:range</a:t>
            </a:r>
            <a:r>
              <a:rPr lang="en-US" altLang="en-US" sz="900" dirty="0"/>
              <a:t> </a:t>
            </a:r>
            <a:r>
              <a:rPr lang="en-US" altLang="en-US" sz="900" dirty="0" err="1"/>
              <a:t>xsd:string</a:t>
            </a:r>
            <a:r>
              <a:rPr lang="en-US" altLang="en-US" sz="900" dirty="0"/>
              <a:t> .</a:t>
            </a:r>
          </a:p>
          <a:p>
            <a:pPr>
              <a:defRPr/>
            </a:pPr>
            <a:endParaRPr lang="en-US" altLang="en-US" sz="900" dirty="0"/>
          </a:p>
          <a:p>
            <a:pPr>
              <a:defRPr/>
            </a:pPr>
            <a:r>
              <a:rPr lang="en-US" altLang="en-US" sz="900" dirty="0"/>
              <a:t>:</a:t>
            </a:r>
            <a:r>
              <a:rPr lang="en-US" altLang="en-US" sz="900" dirty="0" err="1">
                <a:solidFill>
                  <a:srgbClr val="7030A0"/>
                </a:solidFill>
              </a:rPr>
              <a:t>sentimentScore</a:t>
            </a:r>
            <a:r>
              <a:rPr lang="en-US" altLang="en-US" sz="900" dirty="0"/>
              <a:t> a </a:t>
            </a:r>
            <a:r>
              <a:rPr lang="en-US" altLang="en-US" sz="900" dirty="0" err="1"/>
              <a:t>owl:DatatypeProperty</a:t>
            </a:r>
            <a:r>
              <a:rPr lang="en-US" altLang="en-US" sz="900" dirty="0"/>
              <a:t> ;</a:t>
            </a:r>
          </a:p>
          <a:p>
            <a:pPr>
              <a:defRPr/>
            </a:pPr>
            <a:r>
              <a:rPr lang="en-US" altLang="en-US" sz="900" dirty="0"/>
              <a:t>    </a:t>
            </a:r>
            <a:r>
              <a:rPr lang="en-US" altLang="en-US" sz="900" dirty="0" err="1"/>
              <a:t>rdfs:domain</a:t>
            </a:r>
            <a:r>
              <a:rPr lang="en-US" altLang="en-US" sz="900" dirty="0"/>
              <a:t> :Text ;</a:t>
            </a:r>
          </a:p>
          <a:p>
            <a:pPr>
              <a:defRPr/>
            </a:pPr>
            <a:r>
              <a:rPr lang="en-US" altLang="en-US" sz="900" dirty="0"/>
              <a:t>    </a:t>
            </a:r>
            <a:r>
              <a:rPr lang="en-US" altLang="en-US" sz="900" dirty="0" err="1"/>
              <a:t>rdfs:range</a:t>
            </a:r>
            <a:r>
              <a:rPr lang="en-US" altLang="en-US" sz="900" dirty="0"/>
              <a:t> </a:t>
            </a:r>
            <a:r>
              <a:rPr lang="en-US" altLang="en-US" sz="900" dirty="0" err="1"/>
              <a:t>xsd:integer</a:t>
            </a:r>
            <a:r>
              <a:rPr lang="en-US" altLang="en-US" sz="900" dirty="0"/>
              <a:t> .</a:t>
            </a:r>
          </a:p>
          <a:p>
            <a:pPr>
              <a:defRPr/>
            </a:pPr>
            <a:endParaRPr lang="en-US" altLang="en-US" sz="900" dirty="0"/>
          </a:p>
          <a:p>
            <a:pPr>
              <a:defRPr/>
            </a:pPr>
            <a:r>
              <a:rPr lang="en-US" altLang="en-US" sz="900" dirty="0"/>
              <a:t>:</a:t>
            </a:r>
            <a:r>
              <a:rPr lang="en-US" altLang="en-US" sz="900" dirty="0" err="1">
                <a:solidFill>
                  <a:srgbClr val="7030A0"/>
                </a:solidFill>
              </a:rPr>
              <a:t>formalityLevel</a:t>
            </a:r>
            <a:r>
              <a:rPr lang="en-US" altLang="en-US" sz="900" dirty="0"/>
              <a:t> a </a:t>
            </a:r>
            <a:r>
              <a:rPr lang="en-US" altLang="en-US" sz="900" dirty="0" err="1"/>
              <a:t>owl:DatatypeProperty</a:t>
            </a:r>
            <a:r>
              <a:rPr lang="en-US" altLang="en-US" sz="900" dirty="0"/>
              <a:t> ;</a:t>
            </a:r>
          </a:p>
          <a:p>
            <a:pPr>
              <a:defRPr/>
            </a:pPr>
            <a:r>
              <a:rPr lang="en-US" altLang="en-US" sz="900" dirty="0"/>
              <a:t>    </a:t>
            </a:r>
            <a:r>
              <a:rPr lang="en-US" altLang="en-US" sz="900" dirty="0" err="1"/>
              <a:t>rdfs:domain</a:t>
            </a:r>
            <a:r>
              <a:rPr lang="en-US" altLang="en-US" sz="900" dirty="0"/>
              <a:t> :Text ;</a:t>
            </a:r>
          </a:p>
          <a:p>
            <a:pPr>
              <a:defRPr/>
            </a:pPr>
            <a:r>
              <a:rPr lang="en-US" altLang="en-US" sz="900" dirty="0"/>
              <a:t>    </a:t>
            </a:r>
            <a:r>
              <a:rPr lang="en-US" altLang="en-US" sz="900" dirty="0" err="1"/>
              <a:t>rdfs:range</a:t>
            </a:r>
            <a:r>
              <a:rPr lang="en-US" altLang="en-US" sz="900" dirty="0"/>
              <a:t> </a:t>
            </a:r>
            <a:r>
              <a:rPr lang="en-US" altLang="en-US" sz="900" dirty="0" err="1"/>
              <a:t>xsd:integer</a:t>
            </a:r>
            <a:r>
              <a:rPr lang="en-US" altLang="en-US" sz="900" dirty="0"/>
              <a:t> .</a:t>
            </a:r>
          </a:p>
          <a:p>
            <a:pPr>
              <a:defRPr/>
            </a:pPr>
            <a:endParaRPr lang="en-US" altLang="en-US" sz="900" dirty="0"/>
          </a:p>
          <a:p>
            <a:pPr>
              <a:defRPr/>
            </a:pPr>
            <a:r>
              <a:rPr lang="en-US" altLang="en-US" sz="900" dirty="0"/>
              <a:t>:</a:t>
            </a:r>
            <a:r>
              <a:rPr lang="en-US" altLang="en-US" sz="900" dirty="0" err="1">
                <a:solidFill>
                  <a:srgbClr val="7030A0"/>
                </a:solidFill>
              </a:rPr>
              <a:t>analyticalThinking</a:t>
            </a:r>
            <a:r>
              <a:rPr lang="en-US" altLang="en-US" sz="900" dirty="0"/>
              <a:t> a </a:t>
            </a:r>
            <a:r>
              <a:rPr lang="en-US" altLang="en-US" sz="900" dirty="0" err="1"/>
              <a:t>owl:DatatypeProperty</a:t>
            </a:r>
            <a:r>
              <a:rPr lang="en-US" altLang="en-US" sz="900" dirty="0"/>
              <a:t> ;</a:t>
            </a:r>
          </a:p>
          <a:p>
            <a:pPr>
              <a:defRPr/>
            </a:pPr>
            <a:r>
              <a:rPr lang="en-US" altLang="en-US" sz="900" dirty="0"/>
              <a:t>    </a:t>
            </a:r>
            <a:r>
              <a:rPr lang="en-US" altLang="en-US" sz="900" dirty="0" err="1"/>
              <a:t>rdfs:domain</a:t>
            </a:r>
            <a:r>
              <a:rPr lang="en-US" altLang="en-US" sz="900" dirty="0"/>
              <a:t> :Text ;</a:t>
            </a:r>
          </a:p>
          <a:p>
            <a:pPr>
              <a:defRPr/>
            </a:pPr>
            <a:r>
              <a:rPr lang="en-US" altLang="en-US" sz="900" dirty="0"/>
              <a:t>    </a:t>
            </a:r>
            <a:r>
              <a:rPr lang="en-US" altLang="en-US" sz="900" dirty="0" err="1"/>
              <a:t>rdfs:range</a:t>
            </a:r>
            <a:r>
              <a:rPr lang="en-US" altLang="en-US" sz="900" dirty="0"/>
              <a:t> </a:t>
            </a:r>
            <a:r>
              <a:rPr lang="en-US" altLang="en-US" sz="900" dirty="0" err="1"/>
              <a:t>xsd:integer</a:t>
            </a:r>
            <a:r>
              <a:rPr lang="en-US" altLang="en-US" sz="900" dirty="0"/>
              <a:t> .</a:t>
            </a:r>
          </a:p>
          <a:p>
            <a:pPr>
              <a:defRPr/>
            </a:pPr>
            <a:endParaRPr lang="en-US" altLang="en-US" sz="900" dirty="0"/>
          </a:p>
          <a:p>
            <a:pPr>
              <a:defRPr/>
            </a:pPr>
            <a:r>
              <a:rPr lang="en-US" altLang="en-US" sz="900" dirty="0"/>
              <a:t>:</a:t>
            </a:r>
            <a:r>
              <a:rPr lang="en-US" altLang="en-US" sz="900" b="1" dirty="0">
                <a:solidFill>
                  <a:srgbClr val="FF0000"/>
                </a:solidFill>
              </a:rPr>
              <a:t>CongressSpeechMarch2025</a:t>
            </a:r>
          </a:p>
          <a:p>
            <a:pPr>
              <a:defRPr/>
            </a:pPr>
            <a:r>
              <a:rPr lang="en-US" altLang="en-US" sz="900" dirty="0"/>
              <a:t>    :</a:t>
            </a:r>
            <a:r>
              <a:rPr lang="en-US" altLang="en-US" sz="900" dirty="0" err="1">
                <a:solidFill>
                  <a:srgbClr val="7030A0"/>
                </a:solidFill>
              </a:rPr>
              <a:t>hasContent</a:t>
            </a:r>
            <a:r>
              <a:rPr lang="en-US" altLang="en-US" sz="900" dirty="0"/>
              <a:t> "</a:t>
            </a:r>
            <a:r>
              <a:rPr lang="en-US" altLang="en-US" sz="900" dirty="0">
                <a:solidFill>
                  <a:srgbClr val="FF0000"/>
                </a:solidFill>
              </a:rPr>
              <a:t>Tonight, as we mark the conclusion of our celebration of Black History Month, we are reminded of our Nation’s path toward civil rights and the work that still remains. Recent threats targeting Jewish Community Centers and vandalism of Jewish cemeteries, as well as last week’s shooting in Kansas City, remind us that while we may be a Nation divided on policies, we are a country that stands united in condemning hate and evil in all its forms.</a:t>
            </a:r>
            <a:r>
              <a:rPr lang="en-US" altLang="en-US" sz="900" dirty="0"/>
              <a:t>"^^</a:t>
            </a:r>
            <a:r>
              <a:rPr lang="en-US" altLang="en-US" sz="900" dirty="0" err="1"/>
              <a:t>xsd:string</a:t>
            </a:r>
            <a:r>
              <a:rPr lang="en-US" altLang="en-US" sz="900" dirty="0"/>
              <a:t> ;</a:t>
            </a:r>
          </a:p>
          <a:p>
            <a:pPr>
              <a:defRPr/>
            </a:pPr>
            <a:r>
              <a:rPr lang="en-US" altLang="en-US" sz="900" dirty="0"/>
              <a:t>    :</a:t>
            </a:r>
            <a:r>
              <a:rPr lang="en-US" altLang="en-US" sz="900" dirty="0" err="1">
                <a:solidFill>
                  <a:srgbClr val="7030A0"/>
                </a:solidFill>
              </a:rPr>
              <a:t>sentimentScore</a:t>
            </a:r>
            <a:r>
              <a:rPr lang="en-US" altLang="en-US" sz="900" dirty="0"/>
              <a:t> "</a:t>
            </a:r>
            <a:r>
              <a:rPr lang="en-US" altLang="en-US" sz="900" b="1" dirty="0">
                <a:solidFill>
                  <a:srgbClr val="FF0000"/>
                </a:solidFill>
              </a:rPr>
              <a:t>6</a:t>
            </a:r>
            <a:r>
              <a:rPr lang="en-US" altLang="en-US" sz="900" dirty="0"/>
              <a:t>"^^</a:t>
            </a:r>
            <a:r>
              <a:rPr lang="en-US" altLang="en-US" sz="900" dirty="0" err="1"/>
              <a:t>xsd:integer</a:t>
            </a:r>
            <a:r>
              <a:rPr lang="en-US" altLang="en-US" sz="900" dirty="0"/>
              <a:t> ;</a:t>
            </a:r>
          </a:p>
          <a:p>
            <a:pPr>
              <a:defRPr/>
            </a:pPr>
            <a:r>
              <a:rPr lang="en-US" altLang="en-US" sz="900" dirty="0"/>
              <a:t>    :</a:t>
            </a:r>
            <a:r>
              <a:rPr lang="en-US" altLang="en-US" sz="900" dirty="0" err="1">
                <a:solidFill>
                  <a:srgbClr val="7030A0"/>
                </a:solidFill>
              </a:rPr>
              <a:t>formalityLevel</a:t>
            </a:r>
            <a:r>
              <a:rPr lang="en-US" altLang="en-US" sz="900" dirty="0"/>
              <a:t> "</a:t>
            </a:r>
            <a:r>
              <a:rPr lang="en-US" altLang="en-US" sz="900" b="1" dirty="0">
                <a:solidFill>
                  <a:srgbClr val="FF0000"/>
                </a:solidFill>
              </a:rPr>
              <a:t>9</a:t>
            </a:r>
            <a:r>
              <a:rPr lang="en-US" altLang="en-US" sz="900" dirty="0"/>
              <a:t>"^^</a:t>
            </a:r>
            <a:r>
              <a:rPr lang="en-US" altLang="en-US" sz="900" dirty="0" err="1"/>
              <a:t>xsd:integer</a:t>
            </a:r>
            <a:r>
              <a:rPr lang="en-US" altLang="en-US" sz="900" dirty="0"/>
              <a:t> ;</a:t>
            </a:r>
          </a:p>
          <a:p>
            <a:pPr>
              <a:defRPr/>
            </a:pPr>
            <a:r>
              <a:rPr lang="en-US" altLang="en-US" sz="900" dirty="0"/>
              <a:t>    :</a:t>
            </a:r>
            <a:r>
              <a:rPr lang="en-US" altLang="en-US" sz="900" dirty="0" err="1">
                <a:solidFill>
                  <a:srgbClr val="7030A0"/>
                </a:solidFill>
              </a:rPr>
              <a:t>analyticalThinking</a:t>
            </a:r>
            <a:r>
              <a:rPr lang="en-US" altLang="en-US" sz="900" dirty="0"/>
              <a:t> "</a:t>
            </a:r>
            <a:r>
              <a:rPr lang="en-US" altLang="en-US" sz="900" b="1" dirty="0">
                <a:solidFill>
                  <a:srgbClr val="FF0000"/>
                </a:solidFill>
              </a:rPr>
              <a:t>6</a:t>
            </a:r>
            <a:r>
              <a:rPr lang="en-US" altLang="en-US" sz="900" dirty="0"/>
              <a:t>"^^</a:t>
            </a:r>
            <a:r>
              <a:rPr lang="en-US" altLang="en-US" sz="900" dirty="0" err="1"/>
              <a:t>xsd:integer</a:t>
            </a:r>
            <a:r>
              <a:rPr lang="en-US" altLang="en-US" sz="900" dirty="0"/>
              <a:t> .</a:t>
            </a:r>
          </a:p>
        </p:txBody>
      </p:sp>
      <p:sp>
        <p:nvSpPr>
          <p:cNvPr id="2" name="Rectangle 1">
            <a:extLst>
              <a:ext uri="{FF2B5EF4-FFF2-40B4-BE49-F238E27FC236}">
                <a16:creationId xmlns:a16="http://schemas.microsoft.com/office/drawing/2014/main" id="{7C9982D0-65D2-9559-6B25-469ADEFFAB92}"/>
              </a:ext>
            </a:extLst>
          </p:cNvPr>
          <p:cNvSpPr/>
          <p:nvPr/>
        </p:nvSpPr>
        <p:spPr>
          <a:xfrm>
            <a:off x="4283968" y="476672"/>
            <a:ext cx="4521551" cy="3693319"/>
          </a:xfrm>
          <a:prstGeom prst="rect">
            <a:avLst/>
          </a:prstGeom>
          <a:solidFill>
            <a:srgbClr val="FFC000"/>
          </a:solidFill>
        </p:spPr>
        <p:txBody>
          <a:bodyPr wrap="square" lIns="91440" tIns="45720" rIns="91440" bIns="45720">
            <a:spAutoFit/>
          </a:bodyPr>
          <a:lstStyle/>
          <a:p>
            <a:pPr algn="just"/>
            <a:r>
              <a:rPr lang="en-US" sz="1800" b="0" cap="none" spc="0" dirty="0">
                <a:ln w="0"/>
                <a:solidFill>
                  <a:schemeClr val="tx1"/>
                </a:solidFill>
                <a:effectLst>
                  <a:outerShdw blurRad="38100" dist="19050" dir="2700000" algn="tl" rotWithShape="0">
                    <a:schemeClr val="dk1">
                      <a:alpha val="40000"/>
                    </a:schemeClr>
                  </a:outerShdw>
                </a:effectLst>
              </a:rPr>
              <a:t>This is what ChatGPT outputs for my prompt above. After that I saved this output as owl file and used as additional import to the target </a:t>
            </a:r>
            <a:r>
              <a:rPr lang="en-US" sz="1800" b="0" cap="none" spc="0" dirty="0" err="1">
                <a:ln w="0"/>
                <a:solidFill>
                  <a:srgbClr val="FF0000"/>
                </a:solidFill>
                <a:effectLst>
                  <a:outerShdw blurRad="38100" dist="19050" dir="2700000" algn="tl" rotWithShape="0">
                    <a:schemeClr val="dk1">
                      <a:alpha val="40000"/>
                    </a:schemeClr>
                  </a:outerShdw>
                </a:effectLst>
              </a:rPr>
              <a:t>Donald_Trump.owl</a:t>
            </a:r>
            <a:r>
              <a:rPr lang="en-US" sz="1800" b="0" cap="none" spc="0" dirty="0">
                <a:ln w="0"/>
                <a:solidFill>
                  <a:schemeClr val="tx1"/>
                </a:solidFill>
                <a:effectLst>
                  <a:outerShdw blurRad="38100" dist="19050" dir="2700000" algn="tl" rotWithShape="0">
                    <a:schemeClr val="dk1">
                      <a:alpha val="40000"/>
                    </a:schemeClr>
                  </a:outerShdw>
                </a:effectLst>
              </a:rPr>
              <a:t>.</a:t>
            </a:r>
          </a:p>
          <a:p>
            <a:pPr algn="just"/>
            <a:endParaRPr lang="en-US" sz="1800" dirty="0">
              <a:ln w="0"/>
              <a:effectLst>
                <a:outerShdw blurRad="38100" dist="19050" dir="2700000" algn="tl" rotWithShape="0">
                  <a:schemeClr val="dk1">
                    <a:alpha val="40000"/>
                  </a:schemeClr>
                </a:outerShdw>
              </a:effectLst>
            </a:endParaRPr>
          </a:p>
          <a:p>
            <a:pPr algn="just"/>
            <a:r>
              <a:rPr lang="en-US" sz="1800" b="0" cap="none" spc="0" dirty="0">
                <a:ln w="0"/>
                <a:solidFill>
                  <a:schemeClr val="tx1"/>
                </a:solidFill>
                <a:effectLst>
                  <a:outerShdw blurRad="38100" dist="19050" dir="2700000" algn="tl" rotWithShape="0">
                    <a:schemeClr val="dk1">
                      <a:alpha val="40000"/>
                    </a:schemeClr>
                  </a:outerShdw>
                </a:effectLst>
              </a:rPr>
              <a:t>I guess you understand that, if needed, you can request ChatGPT to discover and quantify many other properties from the texts, in addition to those used in this example (</a:t>
            </a:r>
            <a:r>
              <a:rPr lang="en-US" altLang="en-US" sz="1800" dirty="0">
                <a:solidFill>
                  <a:srgbClr val="7030A0"/>
                </a:solidFill>
              </a:rPr>
              <a:t>:</a:t>
            </a:r>
            <a:r>
              <a:rPr lang="en-US" altLang="en-US" sz="1800" dirty="0" err="1">
                <a:solidFill>
                  <a:srgbClr val="7030A0"/>
                </a:solidFill>
              </a:rPr>
              <a:t>sentimentScore</a:t>
            </a:r>
            <a:r>
              <a:rPr lang="en-US" altLang="en-US" sz="1800" dirty="0"/>
              <a:t>, </a:t>
            </a:r>
            <a:r>
              <a:rPr lang="en-US" altLang="en-US" sz="1800" dirty="0">
                <a:solidFill>
                  <a:srgbClr val="7030A0"/>
                </a:solidFill>
              </a:rPr>
              <a:t>:</a:t>
            </a:r>
            <a:r>
              <a:rPr lang="en-US" altLang="en-US" sz="1800" dirty="0" err="1">
                <a:solidFill>
                  <a:srgbClr val="7030A0"/>
                </a:solidFill>
              </a:rPr>
              <a:t>formalityLevel</a:t>
            </a:r>
            <a:r>
              <a:rPr lang="en-US" altLang="en-US" sz="1800" dirty="0"/>
              <a:t>, and :</a:t>
            </a:r>
            <a:r>
              <a:rPr lang="en-US" altLang="en-US" sz="1800" dirty="0" err="1">
                <a:solidFill>
                  <a:srgbClr val="7030A0"/>
                </a:solidFill>
              </a:rPr>
              <a:t>analyticalThinking</a:t>
            </a:r>
            <a:r>
              <a:rPr lang="en-US" sz="1800" b="0" cap="none" spc="0" dirty="0">
                <a:ln w="0"/>
                <a:solidFill>
                  <a:schemeClr val="tx1"/>
                </a:solidFill>
                <a:effectLst>
                  <a:outerShdw blurRad="38100" dist="19050" dir="2700000" algn="tl" rotWithShape="0">
                    <a:schemeClr val="dk1">
                      <a:alpha val="40000"/>
                    </a:schemeClr>
                  </a:outerShdw>
                </a:effectLst>
              </a:rPr>
              <a:t>). For that you modify the form used in the prompt accordingly</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403109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91236A-8C62-6B1B-48D4-8CA17B389D87}"/>
              </a:ext>
            </a:extLst>
          </p:cNvPr>
          <p:cNvSpPr/>
          <p:nvPr/>
        </p:nvSpPr>
        <p:spPr>
          <a:xfrm>
            <a:off x="0" y="7408"/>
            <a:ext cx="9144000" cy="830997"/>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Asking </a:t>
            </a:r>
            <a:r>
              <a:rPr lang="en-US" sz="2400" dirty="0">
                <a:ln w="0"/>
                <a:effectLst>
                  <a:outerShdw blurRad="38100" dist="19050" dir="2700000" algn="tl" rotWithShape="0">
                    <a:schemeClr val="dk1">
                      <a:alpha val="40000"/>
                    </a:schemeClr>
                  </a:outerShdw>
                </a:effectLst>
              </a:rPr>
              <a:t>ChatGPT </a:t>
            </a:r>
            <a:r>
              <a:rPr lang="en-US" sz="2400" b="0" cap="none" spc="0" dirty="0">
                <a:ln w="0"/>
                <a:solidFill>
                  <a:schemeClr val="tx1"/>
                </a:solidFill>
                <a:effectLst>
                  <a:outerShdw blurRad="38100" dist="19050" dir="2700000" algn="tl" rotWithShape="0">
                    <a:schemeClr val="dk1">
                      <a:alpha val="40000"/>
                    </a:schemeClr>
                  </a:outerShdw>
                </a:effectLst>
              </a:rPr>
              <a:t>to provide values for datatype properties regarding your target object.  </a:t>
            </a:r>
            <a:r>
              <a:rPr lang="en-US" sz="2400" dirty="0">
                <a:ln w="0"/>
                <a:effectLst>
                  <a:outerShdw blurRad="38100" dist="19050" dir="2700000" algn="tl" rotWithShape="0">
                    <a:schemeClr val="dk1">
                      <a:alpha val="40000"/>
                    </a:schemeClr>
                  </a:outerShdw>
                </a:effectLst>
              </a:rPr>
              <a:t>PROMPT example (part 1):</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FE04C39D-8AE5-36EA-760A-43435146BF9D}"/>
              </a:ext>
            </a:extLst>
          </p:cNvPr>
          <p:cNvSpPr txBox="1"/>
          <p:nvPr/>
        </p:nvSpPr>
        <p:spPr>
          <a:xfrm>
            <a:off x="89756" y="1052736"/>
            <a:ext cx="8964488" cy="5416868"/>
          </a:xfrm>
          <a:prstGeom prst="rect">
            <a:avLst/>
          </a:prstGeom>
          <a:solidFill>
            <a:srgbClr val="DAE2E7"/>
          </a:solidFill>
          <a:ln w="25400">
            <a:solidFill>
              <a:schemeClr val="tx1"/>
            </a:solidFill>
          </a:ln>
        </p:spPr>
        <p:txBody>
          <a:bodyPr wrap="square">
            <a:spAutoFit/>
          </a:bodyPr>
          <a:lstStyle/>
          <a:p>
            <a:r>
              <a:rPr lang="en-US" dirty="0"/>
              <a:t>Assume that I provide identifiers of one or several Targets (persons, places, events, organizations, or any other entities).</a:t>
            </a:r>
            <a:br>
              <a:rPr lang="en-US" dirty="0"/>
            </a:br>
            <a:r>
              <a:rPr lang="en-US" dirty="0"/>
              <a:t>Target identifiers are provided below, separated by commas.</a:t>
            </a:r>
            <a:br>
              <a:rPr lang="en-US" dirty="0"/>
            </a:br>
            <a:r>
              <a:rPr lang="en-US" dirty="0"/>
              <a:t>A Target class identifier (common class for all Targets) is also provided.</a:t>
            </a:r>
          </a:p>
          <a:p>
            <a:r>
              <a:rPr lang="en-US" dirty="0"/>
              <a:t>Your task is to collect and integrate everything you know already (as well as what you can additionally find from the web) about these Targets from multiple sources (not only </a:t>
            </a:r>
            <a:r>
              <a:rPr lang="en-US" dirty="0" err="1"/>
              <a:t>DBpedia</a:t>
            </a:r>
            <a:r>
              <a:rPr lang="en-US" dirty="0"/>
              <a:t>), focusing </a:t>
            </a:r>
            <a:r>
              <a:rPr lang="en-US" b="1" dirty="0"/>
              <a:t>exclusively on datatype properties</a:t>
            </a:r>
            <a:r>
              <a:rPr lang="en-US" dirty="0"/>
              <a:t> (literal-valued attributes such as strings, numbers, dates, measurements, scores, etc.).</a:t>
            </a:r>
          </a:p>
          <a:p>
            <a:r>
              <a:rPr lang="en-US" dirty="0"/>
              <a:t>Do </a:t>
            </a:r>
            <a:r>
              <a:rPr lang="en-US" b="1" dirty="0"/>
              <a:t>NOT</a:t>
            </a:r>
            <a:r>
              <a:rPr lang="en-US" dirty="0"/>
              <a:t> use object properties or links to other entities.</a:t>
            </a:r>
          </a:p>
          <a:p>
            <a:r>
              <a:rPr lang="en-US" dirty="0"/>
              <a:t>Produce the result in </a:t>
            </a:r>
            <a:r>
              <a:rPr lang="en-US" b="1" dirty="0"/>
              <a:t>RDF/N3 (Turtle)</a:t>
            </a:r>
            <a:r>
              <a:rPr lang="en-US" dirty="0"/>
              <a:t> format only.</a:t>
            </a:r>
          </a:p>
          <a:p>
            <a:br>
              <a:rPr lang="en-US" dirty="0"/>
            </a:br>
            <a:endParaRPr lang="en-US" dirty="0"/>
          </a:p>
          <a:p>
            <a:r>
              <a:rPr lang="en-US" b="1" dirty="0"/>
              <a:t>Step 1 — Namespace declarations</a:t>
            </a:r>
          </a:p>
          <a:p>
            <a:endParaRPr lang="en-US" b="1" dirty="0"/>
          </a:p>
          <a:p>
            <a:r>
              <a:rPr lang="en-US" dirty="0"/>
              <a:t>Start by declaring </a:t>
            </a:r>
            <a:r>
              <a:rPr lang="en-US" b="1" dirty="0"/>
              <a:t>exactly</a:t>
            </a:r>
            <a:r>
              <a:rPr lang="en-US" dirty="0"/>
              <a:t> the following namespaces:</a:t>
            </a:r>
          </a:p>
          <a:p>
            <a:r>
              <a:rPr lang="en-US" dirty="0"/>
              <a:t>@prefix owl: &lt;http://www.w3.org/2002/07/owl#&gt; .</a:t>
            </a:r>
          </a:p>
          <a:p>
            <a:r>
              <a:rPr lang="en-US" dirty="0"/>
              <a:t>@prefix </a:t>
            </a:r>
            <a:r>
              <a:rPr lang="en-US" dirty="0" err="1"/>
              <a:t>xsd</a:t>
            </a:r>
            <a:r>
              <a:rPr lang="en-US" dirty="0"/>
              <a:t>: &lt;http://www.w3.org/2001/XMLSchema#&gt; .</a:t>
            </a:r>
          </a:p>
          <a:p>
            <a:r>
              <a:rPr lang="en-US" dirty="0"/>
              <a:t>@prefix </a:t>
            </a:r>
            <a:r>
              <a:rPr lang="en-US" dirty="0" err="1"/>
              <a:t>rdfs</a:t>
            </a:r>
            <a:r>
              <a:rPr lang="en-US" dirty="0"/>
              <a:t>: &lt;http://www.w3.org/2000/01/rdf-schema#&gt; .</a:t>
            </a:r>
          </a:p>
          <a:p>
            <a:r>
              <a:rPr lang="en-US" dirty="0"/>
              <a:t>@prefix </a:t>
            </a:r>
            <a:r>
              <a:rPr lang="en-US" dirty="0" err="1"/>
              <a:t>rdf</a:t>
            </a:r>
            <a:r>
              <a:rPr lang="en-US" dirty="0"/>
              <a:t>: &lt;http://www.w3.org/1999/02/22-rdf-syntax-ns#&gt; .</a:t>
            </a:r>
          </a:p>
          <a:p>
            <a:r>
              <a:rPr lang="en-US" dirty="0"/>
              <a:t>@prefix </a:t>
            </a:r>
            <a:r>
              <a:rPr lang="en-US" dirty="0" err="1"/>
              <a:t>db</a:t>
            </a:r>
            <a:r>
              <a:rPr lang="en-US" dirty="0"/>
              <a:t>: &lt;http://dbpedia.org/page/&gt; .</a:t>
            </a:r>
          </a:p>
          <a:p>
            <a:r>
              <a:rPr lang="en-US" dirty="0"/>
              <a:t>@prefix </a:t>
            </a:r>
            <a:r>
              <a:rPr lang="en-US" dirty="0" err="1"/>
              <a:t>dbr</a:t>
            </a:r>
            <a:r>
              <a:rPr lang="en-US" dirty="0"/>
              <a:t>: &lt;http://dbpedia.org/resource/&gt; .</a:t>
            </a:r>
          </a:p>
          <a:p>
            <a:r>
              <a:rPr lang="en-US" dirty="0"/>
              <a:t>@prefix </a:t>
            </a:r>
            <a:r>
              <a:rPr lang="en-US" dirty="0" err="1"/>
              <a:t>dbp</a:t>
            </a:r>
            <a:r>
              <a:rPr lang="en-US" dirty="0"/>
              <a:t>: &lt;http://dbpedia.org/property/&gt; .</a:t>
            </a:r>
          </a:p>
          <a:p>
            <a:r>
              <a:rPr lang="en-US" dirty="0"/>
              <a:t>@prefix </a:t>
            </a:r>
            <a:r>
              <a:rPr lang="en-US" dirty="0" err="1"/>
              <a:t>dbpedia</a:t>
            </a:r>
            <a:r>
              <a:rPr lang="en-US" dirty="0"/>
              <a:t>: &lt;http://dbpedia.org/&gt; .</a:t>
            </a:r>
          </a:p>
          <a:p>
            <a:r>
              <a:rPr lang="en-US" dirty="0"/>
              <a:t>@prefix </a:t>
            </a:r>
            <a:r>
              <a:rPr lang="en-US" dirty="0" err="1"/>
              <a:t>dbo</a:t>
            </a:r>
            <a:r>
              <a:rPr lang="en-US" dirty="0"/>
              <a:t>: &lt;http://dbpedia.org/ontology/&gt; .</a:t>
            </a:r>
          </a:p>
          <a:p>
            <a:r>
              <a:rPr lang="en-US" dirty="0"/>
              <a:t>@prefix </a:t>
            </a:r>
            <a:r>
              <a:rPr lang="en-US" dirty="0" err="1"/>
              <a:t>myonto</a:t>
            </a:r>
            <a:r>
              <a:rPr lang="en-US" dirty="0"/>
              <a:t>: &lt;http://ai.it.jyu.fi/vagan/ontologies/2025/</a:t>
            </a:r>
            <a:r>
              <a:rPr lang="en-US" b="1" dirty="0">
                <a:solidFill>
                  <a:srgbClr val="FF0000"/>
                </a:solidFill>
              </a:rPr>
              <a:t>Donald_Trump</a:t>
            </a:r>
            <a:r>
              <a:rPr lang="en-US" dirty="0"/>
              <a:t>.owl#&gt; .</a:t>
            </a:r>
          </a:p>
          <a:p>
            <a:pPr>
              <a:buNone/>
            </a:pPr>
            <a:endParaRPr lang="en-US" sz="1000" dirty="0"/>
          </a:p>
        </p:txBody>
      </p:sp>
      <p:sp>
        <p:nvSpPr>
          <p:cNvPr id="7" name="Rectangle 6">
            <a:extLst>
              <a:ext uri="{FF2B5EF4-FFF2-40B4-BE49-F238E27FC236}">
                <a16:creationId xmlns:a16="http://schemas.microsoft.com/office/drawing/2014/main" id="{07955A54-BC33-9607-09E0-F8A02AE701D6}"/>
              </a:ext>
            </a:extLst>
          </p:cNvPr>
          <p:cNvSpPr/>
          <p:nvPr/>
        </p:nvSpPr>
        <p:spPr>
          <a:xfrm>
            <a:off x="6948264" y="6066803"/>
            <a:ext cx="1961964"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 Continued in the next slide …</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F923B632-8392-1974-5209-09807D443BF7}"/>
              </a:ext>
            </a:extLst>
          </p:cNvPr>
          <p:cNvSpPr/>
          <p:nvPr/>
        </p:nvSpPr>
        <p:spPr>
          <a:xfrm>
            <a:off x="5436096" y="3068960"/>
            <a:ext cx="3330116" cy="2585323"/>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This prompt after being executed via ChatGPT will result to the file, which you can use as an import to your ontology (in this example </a:t>
            </a:r>
            <a:r>
              <a:rPr lang="en-US" sz="1800" b="1" dirty="0" err="1">
                <a:solidFill>
                  <a:srgbClr val="FF0000"/>
                </a:solidFill>
              </a:rPr>
              <a:t>Donald_Trump</a:t>
            </a:r>
            <a:r>
              <a:rPr lang="en-US" sz="1800" dirty="0" err="1"/>
              <a:t>.owl</a:t>
            </a:r>
            <a:r>
              <a:rPr lang="en-US" sz="1800" b="0" cap="none" spc="0" dirty="0">
                <a:ln w="0"/>
                <a:solidFill>
                  <a:schemeClr val="tx1"/>
                </a:solidFill>
                <a:effectLst>
                  <a:outerShdw blurRad="38100" dist="19050" dir="2700000" algn="tl" rotWithShape="0">
                    <a:schemeClr val="dk1">
                      <a:alpha val="40000"/>
                    </a:schemeClr>
                  </a:outerShdw>
                </a:effectLst>
              </a:rPr>
              <a:t>), and which provides needed values for Datatype properties of chosen targets </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8479662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BDB4E-F7C0-F8F3-E6C9-82661ACCD3A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FF1FB9-9ACE-0D67-FFAE-B909D57EA283}"/>
              </a:ext>
            </a:extLst>
          </p:cNvPr>
          <p:cNvSpPr/>
          <p:nvPr/>
        </p:nvSpPr>
        <p:spPr>
          <a:xfrm>
            <a:off x="0" y="7408"/>
            <a:ext cx="9144000" cy="830997"/>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Asking </a:t>
            </a:r>
            <a:r>
              <a:rPr lang="en-US" sz="2400" dirty="0">
                <a:ln w="0"/>
                <a:effectLst>
                  <a:outerShdw blurRad="38100" dist="19050" dir="2700000" algn="tl" rotWithShape="0">
                    <a:schemeClr val="dk1">
                      <a:alpha val="40000"/>
                    </a:schemeClr>
                  </a:outerShdw>
                </a:effectLst>
              </a:rPr>
              <a:t>ChatGPT </a:t>
            </a:r>
            <a:r>
              <a:rPr lang="en-US" sz="2400" b="0" cap="none" spc="0" dirty="0">
                <a:ln w="0"/>
                <a:solidFill>
                  <a:schemeClr val="tx1"/>
                </a:solidFill>
                <a:effectLst>
                  <a:outerShdw blurRad="38100" dist="19050" dir="2700000" algn="tl" rotWithShape="0">
                    <a:schemeClr val="dk1">
                      <a:alpha val="40000"/>
                    </a:schemeClr>
                  </a:outerShdw>
                </a:effectLst>
              </a:rPr>
              <a:t>to provide values for datatype properties regarding your target object.  </a:t>
            </a:r>
            <a:r>
              <a:rPr lang="en-US" sz="2400" dirty="0">
                <a:ln w="0"/>
                <a:effectLst>
                  <a:outerShdw blurRad="38100" dist="19050" dir="2700000" algn="tl" rotWithShape="0">
                    <a:schemeClr val="dk1">
                      <a:alpha val="40000"/>
                    </a:schemeClr>
                  </a:outerShdw>
                </a:effectLst>
              </a:rPr>
              <a:t>PROMPT example (part 2):</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95D091B2-F93F-CBB9-6537-D3F75CDE075B}"/>
              </a:ext>
            </a:extLst>
          </p:cNvPr>
          <p:cNvSpPr txBox="1"/>
          <p:nvPr/>
        </p:nvSpPr>
        <p:spPr>
          <a:xfrm>
            <a:off x="89756" y="1052736"/>
            <a:ext cx="8964488" cy="5632311"/>
          </a:xfrm>
          <a:prstGeom prst="rect">
            <a:avLst/>
          </a:prstGeom>
          <a:solidFill>
            <a:srgbClr val="DAE2E7"/>
          </a:solidFill>
          <a:ln w="25400">
            <a:solidFill>
              <a:schemeClr val="tx1"/>
            </a:solidFill>
          </a:ln>
        </p:spPr>
        <p:txBody>
          <a:bodyPr wrap="square">
            <a:spAutoFit/>
          </a:bodyPr>
          <a:lstStyle/>
          <a:p>
            <a:r>
              <a:rPr lang="en-US" b="1" noProof="0" dirty="0"/>
              <a:t>Step 2 — Class declaration</a:t>
            </a:r>
          </a:p>
          <a:p>
            <a:endParaRPr lang="en-US" noProof="0" dirty="0"/>
          </a:p>
          <a:p>
            <a:r>
              <a:rPr lang="en-US" noProof="0" dirty="0"/>
              <a:t>Declare the provided Target class directly as an OWL class.</a:t>
            </a:r>
          </a:p>
          <a:p>
            <a:r>
              <a:rPr lang="en-US" noProof="0" dirty="0"/>
              <a:t>Example:  </a:t>
            </a:r>
            <a:r>
              <a:rPr lang="en-US" noProof="0" dirty="0" err="1"/>
              <a:t>dbo:Person</a:t>
            </a:r>
            <a:r>
              <a:rPr lang="en-US" noProof="0" dirty="0"/>
              <a:t> a </a:t>
            </a:r>
            <a:r>
              <a:rPr lang="en-US" noProof="0" dirty="0" err="1"/>
              <a:t>owl:Class</a:t>
            </a:r>
            <a:r>
              <a:rPr lang="en-US" noProof="0" dirty="0"/>
              <a:t> .</a:t>
            </a:r>
          </a:p>
          <a:p>
            <a:endParaRPr lang="en-US" noProof="0" dirty="0"/>
          </a:p>
          <a:p>
            <a:r>
              <a:rPr lang="en-US" noProof="0" dirty="0"/>
              <a:t>Do NOT create any artificial classes such as </a:t>
            </a:r>
            <a:r>
              <a:rPr lang="en-US" noProof="0" dirty="0" err="1"/>
              <a:t>TargetPerson</a:t>
            </a:r>
            <a:r>
              <a:rPr lang="en-US" noProof="0" dirty="0"/>
              <a:t>.</a:t>
            </a:r>
          </a:p>
          <a:p>
            <a:br>
              <a:rPr lang="en-US" noProof="0" dirty="0"/>
            </a:br>
            <a:endParaRPr lang="en-US" noProof="0" dirty="0"/>
          </a:p>
          <a:p>
            <a:r>
              <a:rPr lang="en-US" b="1" noProof="0" dirty="0"/>
              <a:t>Step 3 — Datatype property definitions</a:t>
            </a:r>
          </a:p>
          <a:p>
            <a:endParaRPr lang="en-US" noProof="0" dirty="0"/>
          </a:p>
          <a:p>
            <a:r>
              <a:rPr lang="en-US" noProof="0" dirty="0"/>
              <a:t>In the </a:t>
            </a:r>
            <a:r>
              <a:rPr lang="en-US" noProof="0" dirty="0" err="1"/>
              <a:t>myonto</a:t>
            </a:r>
            <a:r>
              <a:rPr lang="en-US" noProof="0" dirty="0"/>
              <a:t>: namespace:</a:t>
            </a:r>
          </a:p>
          <a:p>
            <a:r>
              <a:rPr lang="en-US" noProof="0" dirty="0"/>
              <a:t>For every datatype property you intend to use:</a:t>
            </a:r>
          </a:p>
          <a:p>
            <a:r>
              <a:rPr lang="en-US" noProof="0" dirty="0"/>
              <a:t>Explicitly declare it as </a:t>
            </a:r>
            <a:r>
              <a:rPr lang="en-US" noProof="0" dirty="0" err="1"/>
              <a:t>owl:DatatypeProperty</a:t>
            </a:r>
            <a:endParaRPr lang="en-US" noProof="0" dirty="0"/>
          </a:p>
          <a:p>
            <a:endParaRPr lang="en-US" noProof="0" dirty="0"/>
          </a:p>
          <a:p>
            <a:r>
              <a:rPr lang="en-US" noProof="0" dirty="0"/>
              <a:t>Set:</a:t>
            </a:r>
          </a:p>
          <a:p>
            <a:r>
              <a:rPr lang="en-US" noProof="0" dirty="0" err="1"/>
              <a:t>rdfs:domain</a:t>
            </a:r>
            <a:r>
              <a:rPr lang="en-US" noProof="0" dirty="0"/>
              <a:t> = Target class (e.g., </a:t>
            </a:r>
            <a:r>
              <a:rPr lang="en-US" noProof="0" dirty="0" err="1"/>
              <a:t>dbo:Person</a:t>
            </a:r>
            <a:r>
              <a:rPr lang="en-US" noProof="0" dirty="0"/>
              <a:t>)</a:t>
            </a:r>
          </a:p>
          <a:p>
            <a:r>
              <a:rPr lang="en-US" noProof="0" dirty="0" err="1"/>
              <a:t>rdfs:range</a:t>
            </a:r>
            <a:r>
              <a:rPr lang="en-US" noProof="0" dirty="0"/>
              <a:t> = appropriate </a:t>
            </a:r>
            <a:r>
              <a:rPr lang="en-US" noProof="0" dirty="0" err="1"/>
              <a:t>xsd</a:t>
            </a:r>
            <a:r>
              <a:rPr lang="en-US" noProof="0" dirty="0"/>
              <a:t> datatype</a:t>
            </a:r>
          </a:p>
          <a:p>
            <a:endParaRPr lang="en-US" noProof="0" dirty="0"/>
          </a:p>
          <a:p>
            <a:r>
              <a:rPr lang="en-US" noProof="0" dirty="0"/>
              <a:t>Examples:</a:t>
            </a:r>
          </a:p>
          <a:p>
            <a:r>
              <a:rPr lang="en-US" noProof="0" dirty="0" err="1"/>
              <a:t>myonto:birthDate</a:t>
            </a:r>
            <a:r>
              <a:rPr lang="en-US" noProof="0" dirty="0"/>
              <a:t> a </a:t>
            </a:r>
            <a:r>
              <a:rPr lang="en-US" noProof="0" dirty="0" err="1"/>
              <a:t>owl:DatatypeProperty</a:t>
            </a:r>
            <a:r>
              <a:rPr lang="en-US" noProof="0" dirty="0"/>
              <a:t> ;</a:t>
            </a:r>
          </a:p>
          <a:p>
            <a:r>
              <a:rPr lang="en-US" noProof="0" dirty="0"/>
              <a:t>    </a:t>
            </a:r>
            <a:r>
              <a:rPr lang="en-US" noProof="0" dirty="0" err="1"/>
              <a:t>rdfs:domain</a:t>
            </a:r>
            <a:r>
              <a:rPr lang="en-US" noProof="0" dirty="0"/>
              <a:t> </a:t>
            </a:r>
            <a:r>
              <a:rPr lang="en-US" noProof="0" dirty="0" err="1"/>
              <a:t>dbo:Person</a:t>
            </a:r>
            <a:r>
              <a:rPr lang="en-US" noProof="0" dirty="0"/>
              <a:t> ;</a:t>
            </a:r>
          </a:p>
          <a:p>
            <a:r>
              <a:rPr lang="en-US" noProof="0" dirty="0"/>
              <a:t>    </a:t>
            </a:r>
            <a:r>
              <a:rPr lang="en-US" noProof="0" dirty="0" err="1"/>
              <a:t>rdfs:range</a:t>
            </a:r>
            <a:r>
              <a:rPr lang="en-US" noProof="0" dirty="0"/>
              <a:t> </a:t>
            </a:r>
            <a:r>
              <a:rPr lang="en-US" noProof="0" dirty="0" err="1"/>
              <a:t>xsd:date</a:t>
            </a:r>
            <a:r>
              <a:rPr lang="en-US" noProof="0" dirty="0"/>
              <a:t> .</a:t>
            </a:r>
          </a:p>
          <a:p>
            <a:endParaRPr lang="en-US" noProof="0" dirty="0"/>
          </a:p>
          <a:p>
            <a:r>
              <a:rPr lang="en-US" noProof="0" dirty="0"/>
              <a:t>Use only datatype properties.</a:t>
            </a:r>
          </a:p>
          <a:p>
            <a:r>
              <a:rPr lang="en-US" noProof="0" dirty="0"/>
              <a:t>No object properties.</a:t>
            </a:r>
          </a:p>
          <a:p>
            <a:pPr>
              <a:buNone/>
            </a:pPr>
            <a:endParaRPr lang="en-US" sz="1000" noProof="0" dirty="0"/>
          </a:p>
        </p:txBody>
      </p:sp>
      <p:sp>
        <p:nvSpPr>
          <p:cNvPr id="7" name="Rectangle 6">
            <a:extLst>
              <a:ext uri="{FF2B5EF4-FFF2-40B4-BE49-F238E27FC236}">
                <a16:creationId xmlns:a16="http://schemas.microsoft.com/office/drawing/2014/main" id="{78316273-DAC3-CD57-EFE0-6CAE2256E5EF}"/>
              </a:ext>
            </a:extLst>
          </p:cNvPr>
          <p:cNvSpPr/>
          <p:nvPr/>
        </p:nvSpPr>
        <p:spPr>
          <a:xfrm>
            <a:off x="6948264" y="6066803"/>
            <a:ext cx="1961964"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 Continued in the next slide …</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0121165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1CD2-C002-CE43-097D-1CA85A0AD4D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B2C6F1F-35EB-124B-1C7D-7B2907879DE6}"/>
              </a:ext>
            </a:extLst>
          </p:cNvPr>
          <p:cNvSpPr/>
          <p:nvPr/>
        </p:nvSpPr>
        <p:spPr>
          <a:xfrm>
            <a:off x="0" y="7408"/>
            <a:ext cx="9144000" cy="830997"/>
          </a:xfrm>
          <a:prstGeom prst="rect">
            <a:avLst/>
          </a:prstGeom>
          <a:noFill/>
        </p:spPr>
        <p:txBody>
          <a:bodyPr wrap="squar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Asking </a:t>
            </a:r>
            <a:r>
              <a:rPr lang="en-US" sz="2400" dirty="0">
                <a:ln w="0"/>
                <a:effectLst>
                  <a:outerShdw blurRad="38100" dist="19050" dir="2700000" algn="tl" rotWithShape="0">
                    <a:schemeClr val="dk1">
                      <a:alpha val="40000"/>
                    </a:schemeClr>
                  </a:outerShdw>
                </a:effectLst>
              </a:rPr>
              <a:t>ChatGPT </a:t>
            </a:r>
            <a:r>
              <a:rPr lang="en-US" sz="2400" b="0" cap="none" spc="0" dirty="0">
                <a:ln w="0"/>
                <a:solidFill>
                  <a:schemeClr val="tx1"/>
                </a:solidFill>
                <a:effectLst>
                  <a:outerShdw blurRad="38100" dist="19050" dir="2700000" algn="tl" rotWithShape="0">
                    <a:schemeClr val="dk1">
                      <a:alpha val="40000"/>
                    </a:schemeClr>
                  </a:outerShdw>
                </a:effectLst>
              </a:rPr>
              <a:t>to provide values for datatype properties regarding your target object.  </a:t>
            </a:r>
            <a:r>
              <a:rPr lang="en-US" sz="2400" dirty="0">
                <a:ln w="0"/>
                <a:effectLst>
                  <a:outerShdw blurRad="38100" dist="19050" dir="2700000" algn="tl" rotWithShape="0">
                    <a:schemeClr val="dk1">
                      <a:alpha val="40000"/>
                    </a:schemeClr>
                  </a:outerShdw>
                </a:effectLst>
              </a:rPr>
              <a:t>PROMPT example (part 3):</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5F8E4569-E8D9-6C80-B5BE-3CD567B93C22}"/>
              </a:ext>
            </a:extLst>
          </p:cNvPr>
          <p:cNvSpPr txBox="1"/>
          <p:nvPr/>
        </p:nvSpPr>
        <p:spPr>
          <a:xfrm>
            <a:off x="148335" y="1484784"/>
            <a:ext cx="8964488" cy="4401205"/>
          </a:xfrm>
          <a:prstGeom prst="rect">
            <a:avLst/>
          </a:prstGeom>
          <a:solidFill>
            <a:srgbClr val="DAE2E7"/>
          </a:solidFill>
          <a:ln w="25400">
            <a:solidFill>
              <a:schemeClr val="tx1"/>
            </a:solidFill>
          </a:ln>
        </p:spPr>
        <p:txBody>
          <a:bodyPr wrap="square">
            <a:spAutoFit/>
          </a:bodyPr>
          <a:lstStyle/>
          <a:p>
            <a:r>
              <a:rPr lang="en-US" b="1" noProof="0" dirty="0"/>
              <a:t>Step 4 — Target instantiation</a:t>
            </a:r>
          </a:p>
          <a:p>
            <a:endParaRPr lang="en-US" noProof="0" dirty="0"/>
          </a:p>
          <a:p>
            <a:r>
              <a:rPr lang="en-US" noProof="0" dirty="0"/>
              <a:t>For each Target identifier:</a:t>
            </a:r>
          </a:p>
          <a:p>
            <a:r>
              <a:rPr lang="en-US" noProof="0" dirty="0"/>
              <a:t> - Assert it as instance of the Target class, for example: </a:t>
            </a:r>
            <a:r>
              <a:rPr lang="en-US" noProof="0" dirty="0" err="1"/>
              <a:t>dbr:Donald_Trump</a:t>
            </a:r>
            <a:r>
              <a:rPr lang="en-US" noProof="0" dirty="0"/>
              <a:t> a </a:t>
            </a:r>
            <a:r>
              <a:rPr lang="en-US" noProof="0" dirty="0" err="1"/>
              <a:t>dbo:Person</a:t>
            </a:r>
            <a:r>
              <a:rPr lang="en-US" noProof="0" dirty="0"/>
              <a:t> .</a:t>
            </a:r>
          </a:p>
          <a:p>
            <a:r>
              <a:rPr lang="en-US" noProof="0" dirty="0"/>
              <a:t> - Assign values to all defined datatype properties using literals only, for example: </a:t>
            </a:r>
            <a:r>
              <a:rPr lang="en-US" noProof="0" dirty="0" err="1"/>
              <a:t>dbr:Donald_Trump</a:t>
            </a:r>
            <a:r>
              <a:rPr lang="en-US" noProof="0" dirty="0"/>
              <a:t> </a:t>
            </a:r>
            <a:r>
              <a:rPr lang="en-US" noProof="0" dirty="0" err="1"/>
              <a:t>myonto:birthDate</a:t>
            </a:r>
            <a:r>
              <a:rPr lang="en-US" noProof="0" dirty="0"/>
              <a:t> "1946-06-14"^^</a:t>
            </a:r>
            <a:r>
              <a:rPr lang="en-US" noProof="0" dirty="0" err="1"/>
              <a:t>xsd:date</a:t>
            </a:r>
            <a:r>
              <a:rPr lang="en-US" noProof="0" dirty="0"/>
              <a:t> .</a:t>
            </a:r>
          </a:p>
          <a:p>
            <a:endParaRPr lang="en-US" noProof="0" dirty="0"/>
          </a:p>
          <a:p>
            <a:r>
              <a:rPr lang="en-US" noProof="0" dirty="0"/>
              <a:t>No links to other resources. Only literals.</a:t>
            </a:r>
          </a:p>
          <a:p>
            <a:br>
              <a:rPr lang="en-US" noProof="0" dirty="0"/>
            </a:br>
            <a:endParaRPr lang="en-US" noProof="0" dirty="0"/>
          </a:p>
          <a:p>
            <a:r>
              <a:rPr lang="en-US" b="1" noProof="0" dirty="0"/>
              <a:t>Step 5 — Final output</a:t>
            </a:r>
          </a:p>
          <a:p>
            <a:r>
              <a:rPr lang="en-US" noProof="0" dirty="0"/>
              <a:t>Return a </a:t>
            </a:r>
            <a:r>
              <a:rPr lang="en-US" b="1" noProof="0" dirty="0"/>
              <a:t>single self-contained Turtle file</a:t>
            </a:r>
            <a:r>
              <a:rPr lang="en-US" noProof="0" dirty="0"/>
              <a:t> containing: Namespace declarations;</a:t>
            </a:r>
            <a:r>
              <a:rPr lang="en-US" dirty="0"/>
              <a:t> </a:t>
            </a:r>
            <a:r>
              <a:rPr lang="en-US" noProof="0" dirty="0"/>
              <a:t>Target class declaration;</a:t>
            </a:r>
            <a:r>
              <a:rPr lang="en-US" dirty="0"/>
              <a:t> </a:t>
            </a:r>
            <a:r>
              <a:rPr lang="en-US" noProof="0" dirty="0"/>
              <a:t>Datatype property definitions;</a:t>
            </a:r>
            <a:r>
              <a:rPr lang="en-US" dirty="0"/>
              <a:t> </a:t>
            </a:r>
            <a:r>
              <a:rPr lang="en-US" noProof="0" dirty="0"/>
              <a:t>All datatype assertions for all Targets.</a:t>
            </a:r>
          </a:p>
          <a:p>
            <a:r>
              <a:rPr lang="en-US" noProof="0" dirty="0"/>
              <a:t>Do NOT include: explanations, comments, object properties, extra text.</a:t>
            </a:r>
          </a:p>
          <a:p>
            <a:r>
              <a:rPr lang="en-US" noProof="0" dirty="0"/>
              <a:t>Output RDF/N3 only.</a:t>
            </a:r>
          </a:p>
          <a:p>
            <a:br>
              <a:rPr lang="en-US" noProof="0" dirty="0"/>
            </a:br>
            <a:endParaRPr lang="en-US" noProof="0" dirty="0"/>
          </a:p>
          <a:p>
            <a:r>
              <a:rPr lang="en-US" b="1" noProof="0" dirty="0"/>
              <a:t>Targets: </a:t>
            </a:r>
            <a:r>
              <a:rPr lang="en-US" noProof="0" dirty="0" err="1"/>
              <a:t>dbr:Donald_Trump</a:t>
            </a:r>
            <a:r>
              <a:rPr lang="en-US" noProof="0" dirty="0"/>
              <a:t> , </a:t>
            </a:r>
            <a:r>
              <a:rPr lang="en-US" noProof="0" dirty="0" err="1"/>
              <a:t>dbr:Melania_Trump</a:t>
            </a:r>
            <a:r>
              <a:rPr lang="en-US" noProof="0" dirty="0"/>
              <a:t> , </a:t>
            </a:r>
            <a:r>
              <a:rPr lang="en-US" noProof="0" dirty="0" err="1"/>
              <a:t>dbr:Eric_Trump</a:t>
            </a:r>
            <a:r>
              <a:rPr lang="en-US" noProof="0" dirty="0"/>
              <a:t> , </a:t>
            </a:r>
            <a:r>
              <a:rPr lang="en-US" noProof="0" dirty="0" err="1"/>
              <a:t>dbr:Ivana_Trump</a:t>
            </a:r>
            <a:r>
              <a:rPr lang="en-US" noProof="0" dirty="0"/>
              <a:t> , </a:t>
            </a:r>
            <a:r>
              <a:rPr lang="en-US" noProof="0" dirty="0" err="1"/>
              <a:t>dbr:Fred_Trump</a:t>
            </a:r>
            <a:endParaRPr lang="en-US" noProof="0" dirty="0"/>
          </a:p>
          <a:p>
            <a:endParaRPr lang="en-US" b="1" noProof="0" dirty="0"/>
          </a:p>
          <a:p>
            <a:r>
              <a:rPr lang="en-US" b="1" noProof="0" dirty="0"/>
              <a:t>Target class: </a:t>
            </a:r>
            <a:r>
              <a:rPr lang="en-US" noProof="0" dirty="0" err="1"/>
              <a:t>dbo:Person</a:t>
            </a:r>
            <a:endParaRPr lang="en-US" noProof="0" dirty="0"/>
          </a:p>
        </p:txBody>
      </p:sp>
    </p:spTree>
    <p:extLst>
      <p:ext uri="{BB962C8B-B14F-4D97-AF65-F5344CB8AC3E}">
        <p14:creationId xmlns:p14="http://schemas.microsoft.com/office/powerpoint/2010/main" val="382422328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C9FEC-5B63-70A6-78A1-4A64ACE112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604E1AD-BF39-37C0-C47D-E8A5B0E0F4AE}"/>
              </a:ext>
            </a:extLst>
          </p:cNvPr>
          <p:cNvSpPr/>
          <p:nvPr/>
        </p:nvSpPr>
        <p:spPr>
          <a:xfrm>
            <a:off x="4823522" y="7408"/>
            <a:ext cx="4320478" cy="1323439"/>
          </a:xfrm>
          <a:prstGeom prst="rect">
            <a:avLst/>
          </a:prstGeom>
          <a:noFill/>
        </p:spPr>
        <p:txBody>
          <a:bodyPr wrap="squar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Asking </a:t>
            </a:r>
            <a:r>
              <a:rPr lang="en-US" sz="2000" dirty="0">
                <a:ln w="0"/>
                <a:effectLst>
                  <a:outerShdw blurRad="38100" dist="19050" dir="2700000" algn="tl" rotWithShape="0">
                    <a:schemeClr val="dk1">
                      <a:alpha val="40000"/>
                    </a:schemeClr>
                  </a:outerShdw>
                </a:effectLst>
              </a:rPr>
              <a:t>ChatGPT </a:t>
            </a:r>
            <a:r>
              <a:rPr lang="en-US" sz="2000" b="0" cap="none" spc="0" dirty="0">
                <a:ln w="0"/>
                <a:solidFill>
                  <a:schemeClr val="tx1"/>
                </a:solidFill>
                <a:effectLst>
                  <a:outerShdw blurRad="38100" dist="19050" dir="2700000" algn="tl" rotWithShape="0">
                    <a:schemeClr val="dk1">
                      <a:alpha val="40000"/>
                    </a:schemeClr>
                  </a:outerShdw>
                </a:effectLst>
              </a:rPr>
              <a:t>to provide values for datatype properties regarding your target object.  </a:t>
            </a:r>
            <a:r>
              <a:rPr lang="en-US" sz="2000" dirty="0">
                <a:ln w="0"/>
                <a:effectLst>
                  <a:outerShdw blurRad="38100" dist="19050" dir="2700000" algn="tl" rotWithShape="0">
                    <a:schemeClr val="dk1">
                      <a:alpha val="40000"/>
                    </a:schemeClr>
                  </a:outerShdw>
                </a:effectLst>
              </a:rPr>
              <a:t>PROMPT execution result:</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2B656416-FFBB-AAC3-13FB-CD9DDD3063B4}"/>
              </a:ext>
            </a:extLst>
          </p:cNvPr>
          <p:cNvSpPr txBox="1"/>
          <p:nvPr/>
        </p:nvSpPr>
        <p:spPr>
          <a:xfrm>
            <a:off x="48127" y="7408"/>
            <a:ext cx="4644007" cy="6804000"/>
          </a:xfrm>
          <a:prstGeom prst="rect">
            <a:avLst/>
          </a:prstGeom>
          <a:solidFill>
            <a:srgbClr val="E1E8EC"/>
          </a:solidFill>
          <a:ln w="19050">
            <a:solidFill>
              <a:schemeClr val="tx1"/>
            </a:solidFill>
          </a:ln>
        </p:spPr>
        <p:txBody>
          <a:bodyPr wrap="square">
            <a:spAutoFit/>
          </a:bodyPr>
          <a:lstStyle/>
          <a:p>
            <a:r>
              <a:rPr lang="fi-FI" sz="1000" dirty="0"/>
              <a:t>@prefix </a:t>
            </a:r>
            <a:r>
              <a:rPr lang="fi-FI" sz="1000" dirty="0" err="1"/>
              <a:t>owl</a:t>
            </a:r>
            <a:r>
              <a:rPr lang="fi-FI" sz="1000" dirty="0"/>
              <a:t>: &lt;http://www.w3.org/2002/07/owl#&gt; .</a:t>
            </a:r>
          </a:p>
          <a:p>
            <a:r>
              <a:rPr lang="fi-FI" sz="1000" dirty="0"/>
              <a:t>@prefix </a:t>
            </a:r>
            <a:r>
              <a:rPr lang="fi-FI" sz="1000" dirty="0" err="1"/>
              <a:t>xsd</a:t>
            </a:r>
            <a:r>
              <a:rPr lang="fi-FI" sz="1000" dirty="0"/>
              <a:t>: &lt;http://www.w3.org/2001/XMLSchema#&gt; .</a:t>
            </a:r>
          </a:p>
          <a:p>
            <a:r>
              <a:rPr lang="fi-FI" sz="1000" dirty="0"/>
              <a:t>@prefix </a:t>
            </a:r>
            <a:r>
              <a:rPr lang="fi-FI" sz="1000" dirty="0" err="1"/>
              <a:t>rdfs</a:t>
            </a:r>
            <a:r>
              <a:rPr lang="fi-FI" sz="1000" dirty="0"/>
              <a:t>: &lt;http://www.w3.org/2000/01/rdf-schema#&gt; .</a:t>
            </a:r>
          </a:p>
          <a:p>
            <a:r>
              <a:rPr lang="fi-FI" sz="1000" dirty="0"/>
              <a:t>@prefix </a:t>
            </a:r>
            <a:r>
              <a:rPr lang="fi-FI" sz="1000" dirty="0" err="1"/>
              <a:t>rdf</a:t>
            </a:r>
            <a:r>
              <a:rPr lang="fi-FI" sz="1000" dirty="0"/>
              <a:t>: &lt;http://www.w3.org/1999/02/22-rdf-syntax-ns#&gt; .</a:t>
            </a:r>
          </a:p>
          <a:p>
            <a:r>
              <a:rPr lang="fi-FI" sz="1000" dirty="0"/>
              <a:t>@prefix </a:t>
            </a:r>
            <a:r>
              <a:rPr lang="fi-FI" sz="1000" dirty="0" err="1"/>
              <a:t>db</a:t>
            </a:r>
            <a:r>
              <a:rPr lang="fi-FI" sz="1000" dirty="0"/>
              <a:t>: &lt;http://dbpedia.org/page/&gt; .</a:t>
            </a:r>
          </a:p>
          <a:p>
            <a:r>
              <a:rPr lang="fi-FI" sz="1000" dirty="0"/>
              <a:t>@prefix </a:t>
            </a:r>
            <a:r>
              <a:rPr lang="fi-FI" sz="1000" dirty="0" err="1"/>
              <a:t>dbr</a:t>
            </a:r>
            <a:r>
              <a:rPr lang="fi-FI" sz="1000" dirty="0"/>
              <a:t>: &lt;http://dbpedia.org/resource/&gt; .</a:t>
            </a:r>
          </a:p>
          <a:p>
            <a:r>
              <a:rPr lang="fi-FI" sz="1000" dirty="0"/>
              <a:t>@prefix </a:t>
            </a:r>
            <a:r>
              <a:rPr lang="fi-FI" sz="1000" dirty="0" err="1"/>
              <a:t>dbp</a:t>
            </a:r>
            <a:r>
              <a:rPr lang="fi-FI" sz="1000" dirty="0"/>
              <a:t>: &lt;http://dbpedia.org/property/&gt; .</a:t>
            </a:r>
          </a:p>
          <a:p>
            <a:r>
              <a:rPr lang="fi-FI" sz="1000" dirty="0"/>
              <a:t>@prefix </a:t>
            </a:r>
            <a:r>
              <a:rPr lang="fi-FI" sz="1000" dirty="0" err="1"/>
              <a:t>dbpedia</a:t>
            </a:r>
            <a:r>
              <a:rPr lang="fi-FI" sz="1000" dirty="0"/>
              <a:t>: &lt;http://dbpedia.org/&gt; .</a:t>
            </a:r>
          </a:p>
          <a:p>
            <a:r>
              <a:rPr lang="fi-FI" sz="1000" dirty="0"/>
              <a:t>@prefix </a:t>
            </a:r>
            <a:r>
              <a:rPr lang="fi-FI" sz="1000" dirty="0" err="1"/>
              <a:t>dbo</a:t>
            </a:r>
            <a:r>
              <a:rPr lang="fi-FI" sz="1000" dirty="0"/>
              <a:t>: &lt;http://dbpedia.org/ontology/&gt; .</a:t>
            </a:r>
          </a:p>
          <a:p>
            <a:r>
              <a:rPr lang="fi-FI" sz="1000" dirty="0"/>
              <a:t>@prefix </a:t>
            </a:r>
            <a:r>
              <a:rPr lang="fi-FI" sz="1000" dirty="0" err="1"/>
              <a:t>myonto</a:t>
            </a:r>
            <a:r>
              <a:rPr lang="fi-FI" sz="1000" dirty="0"/>
              <a:t>: &lt;http://ai.it.jyu.fi/vagan/ontologies/2025/Donald_Trump.owl#&gt; .</a:t>
            </a:r>
          </a:p>
          <a:p>
            <a:endParaRPr lang="fi-FI" sz="1000" dirty="0"/>
          </a:p>
          <a:p>
            <a:r>
              <a:rPr lang="fi-FI" sz="1000" dirty="0"/>
              <a:t>####################################################</a:t>
            </a:r>
          </a:p>
          <a:p>
            <a:r>
              <a:rPr lang="fi-FI" sz="1000" dirty="0"/>
              <a:t># Class</a:t>
            </a:r>
          </a:p>
          <a:p>
            <a:r>
              <a:rPr lang="fi-FI" sz="1000" dirty="0"/>
              <a:t>####################################################</a:t>
            </a:r>
          </a:p>
          <a:p>
            <a:endParaRPr lang="fi-FI" sz="1000" dirty="0"/>
          </a:p>
          <a:p>
            <a:r>
              <a:rPr lang="fi-FI" sz="1000" dirty="0" err="1"/>
              <a:t>dbo:Person</a:t>
            </a:r>
            <a:r>
              <a:rPr lang="fi-FI" sz="1000" dirty="0"/>
              <a:t> a </a:t>
            </a:r>
            <a:r>
              <a:rPr lang="fi-FI" sz="1000" dirty="0" err="1"/>
              <a:t>owl:Class</a:t>
            </a:r>
            <a:r>
              <a:rPr lang="fi-FI" sz="1000" dirty="0"/>
              <a:t> .</a:t>
            </a:r>
          </a:p>
          <a:p>
            <a:endParaRPr lang="fi-FI" sz="1000" dirty="0"/>
          </a:p>
          <a:p>
            <a:r>
              <a:rPr lang="fi-FI" sz="1000" dirty="0"/>
              <a:t>####################################################</a:t>
            </a:r>
          </a:p>
          <a:p>
            <a:r>
              <a:rPr lang="fi-FI" sz="1000" dirty="0"/>
              <a:t># </a:t>
            </a:r>
            <a:r>
              <a:rPr lang="fi-FI" sz="1000" dirty="0" err="1"/>
              <a:t>Datatype</a:t>
            </a:r>
            <a:r>
              <a:rPr lang="fi-FI" sz="1000" dirty="0"/>
              <a:t> </a:t>
            </a:r>
            <a:r>
              <a:rPr lang="fi-FI" sz="1000" dirty="0" err="1"/>
              <a:t>Properties</a:t>
            </a:r>
            <a:r>
              <a:rPr lang="fi-FI" sz="1000" dirty="0"/>
              <a:t> (domain = </a:t>
            </a:r>
            <a:r>
              <a:rPr lang="fi-FI" sz="1000" dirty="0" err="1"/>
              <a:t>dbo:Person</a:t>
            </a:r>
            <a:r>
              <a:rPr lang="fi-FI" sz="1000" dirty="0"/>
              <a:t>)</a:t>
            </a:r>
          </a:p>
          <a:p>
            <a:r>
              <a:rPr lang="fi-FI" sz="1000" dirty="0"/>
              <a:t>####################################################</a:t>
            </a:r>
          </a:p>
          <a:p>
            <a:endParaRPr lang="fi-FI" sz="1000" dirty="0"/>
          </a:p>
          <a:p>
            <a:r>
              <a:rPr lang="fi-FI" sz="1000" dirty="0" err="1"/>
              <a:t>myonto:birthName</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xsd:string</a:t>
            </a:r>
            <a:r>
              <a:rPr lang="fi-FI" sz="1000" dirty="0"/>
              <a:t> .</a:t>
            </a:r>
          </a:p>
          <a:p>
            <a:endParaRPr lang="fi-FI" sz="1000" dirty="0"/>
          </a:p>
          <a:p>
            <a:r>
              <a:rPr lang="fi-FI" sz="1000" dirty="0" err="1"/>
              <a:t>myonto:birthDate</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xsd:date</a:t>
            </a:r>
            <a:r>
              <a:rPr lang="fi-FI" sz="1000" dirty="0"/>
              <a:t> .</a:t>
            </a:r>
          </a:p>
          <a:p>
            <a:endParaRPr lang="fi-FI" sz="1000" dirty="0"/>
          </a:p>
          <a:p>
            <a:r>
              <a:rPr lang="fi-FI" sz="1000" dirty="0" err="1"/>
              <a:t>myonto:birthPlaceName</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xsd:string</a:t>
            </a:r>
            <a:r>
              <a:rPr lang="fi-FI" sz="1000" dirty="0"/>
              <a:t> .</a:t>
            </a:r>
          </a:p>
          <a:p>
            <a:endParaRPr lang="fi-FI" sz="1000" dirty="0"/>
          </a:p>
          <a:p>
            <a:r>
              <a:rPr lang="fi-FI" sz="1000" dirty="0" err="1"/>
              <a:t>myonto:deathDate</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xsd:date</a:t>
            </a:r>
            <a:r>
              <a:rPr lang="fi-FI" sz="1000" dirty="0"/>
              <a:t> .</a:t>
            </a:r>
          </a:p>
          <a:p>
            <a:endParaRPr lang="fi-FI" sz="1000" dirty="0"/>
          </a:p>
          <a:p>
            <a:r>
              <a:rPr lang="fi-FI" sz="1000" dirty="0" err="1"/>
              <a:t>myonto:heightCm</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xsd:decimal</a:t>
            </a:r>
            <a:r>
              <a:rPr lang="fi-FI" sz="1000" dirty="0"/>
              <a:t> .</a:t>
            </a:r>
          </a:p>
          <a:p>
            <a:endParaRPr lang="fi-FI" sz="1000" dirty="0"/>
          </a:p>
          <a:p>
            <a:r>
              <a:rPr lang="fi-FI" sz="1000" dirty="0" err="1"/>
              <a:t>myonto:netWorthUSD</a:t>
            </a:r>
            <a:r>
              <a:rPr lang="fi-FI" sz="1000" dirty="0"/>
              <a:t> a </a:t>
            </a:r>
            <a:r>
              <a:rPr lang="fi-FI" sz="1000" dirty="0" err="1"/>
              <a:t>owl:DatatypeProperty</a:t>
            </a:r>
            <a:r>
              <a:rPr lang="fi-FI" sz="1000" dirty="0"/>
              <a:t> ;</a:t>
            </a:r>
          </a:p>
          <a:p>
            <a:r>
              <a:rPr lang="fi-FI" sz="1000" dirty="0"/>
              <a:t>    </a:t>
            </a:r>
            <a:r>
              <a:rPr lang="fi-FI" sz="1000" dirty="0" err="1"/>
              <a:t>rdfs:domain</a:t>
            </a:r>
            <a:r>
              <a:rPr lang="fi-FI" sz="1000" dirty="0"/>
              <a:t> </a:t>
            </a:r>
            <a:r>
              <a:rPr lang="fi-FI" sz="1000" dirty="0" err="1"/>
              <a:t>dbo:Person</a:t>
            </a:r>
            <a:r>
              <a:rPr lang="fi-FI" sz="1000" dirty="0"/>
              <a:t> ;</a:t>
            </a:r>
          </a:p>
          <a:p>
            <a:r>
              <a:rPr lang="fi-FI" sz="1000" dirty="0"/>
              <a:t>    </a:t>
            </a:r>
            <a:r>
              <a:rPr lang="fi-FI" sz="1000" dirty="0" err="1"/>
              <a:t>rdfs:range</a:t>
            </a:r>
            <a:r>
              <a:rPr lang="fi-FI" sz="1000" dirty="0"/>
              <a:t> </a:t>
            </a:r>
            <a:r>
              <a:rPr lang="fi-FI" sz="1000" dirty="0" err="1"/>
              <a:t>xsd:decimal</a:t>
            </a:r>
            <a:r>
              <a:rPr lang="fi-FI" sz="1000" dirty="0"/>
              <a:t> .</a:t>
            </a:r>
          </a:p>
        </p:txBody>
      </p:sp>
      <p:sp>
        <p:nvSpPr>
          <p:cNvPr id="5" name="TextBox 4">
            <a:extLst>
              <a:ext uri="{FF2B5EF4-FFF2-40B4-BE49-F238E27FC236}">
                <a16:creationId xmlns:a16="http://schemas.microsoft.com/office/drawing/2014/main" id="{C72E9B4F-5340-D227-30EB-EE49E1E8FEEE}"/>
              </a:ext>
            </a:extLst>
          </p:cNvPr>
          <p:cNvSpPr txBox="1"/>
          <p:nvPr/>
        </p:nvSpPr>
        <p:spPr>
          <a:xfrm>
            <a:off x="4797498" y="1332985"/>
            <a:ext cx="4320478" cy="5478423"/>
          </a:xfrm>
          <a:prstGeom prst="rect">
            <a:avLst/>
          </a:prstGeom>
          <a:solidFill>
            <a:srgbClr val="E1E8EC"/>
          </a:solidFill>
          <a:ln w="19050">
            <a:solidFill>
              <a:schemeClr val="tx1"/>
            </a:solidFill>
          </a:ln>
        </p:spPr>
        <p:txBody>
          <a:bodyPr wrap="square">
            <a:spAutoFit/>
          </a:bodyPr>
          <a:lstStyle/>
          <a:p>
            <a:endParaRPr lang="fi-FI" sz="1000" dirty="0"/>
          </a:p>
          <a:p>
            <a:r>
              <a:rPr lang="fi-FI" sz="1000" dirty="0"/>
              <a:t>####################################################</a:t>
            </a:r>
          </a:p>
          <a:p>
            <a:r>
              <a:rPr lang="fi-FI" sz="1000" dirty="0"/>
              <a:t># </a:t>
            </a:r>
            <a:r>
              <a:rPr lang="fi-FI" sz="1000" dirty="0" err="1"/>
              <a:t>Individuals</a:t>
            </a:r>
            <a:r>
              <a:rPr lang="fi-FI" sz="1000" dirty="0"/>
              <a:t> + </a:t>
            </a:r>
            <a:r>
              <a:rPr lang="fi-FI" sz="1000" dirty="0" err="1"/>
              <a:t>Datatype</a:t>
            </a:r>
            <a:r>
              <a:rPr lang="fi-FI" sz="1000" dirty="0"/>
              <a:t> </a:t>
            </a:r>
            <a:r>
              <a:rPr lang="fi-FI" sz="1000" dirty="0" err="1"/>
              <a:t>Assertions</a:t>
            </a:r>
            <a:endParaRPr lang="fi-FI" sz="1000" dirty="0"/>
          </a:p>
          <a:p>
            <a:r>
              <a:rPr lang="fi-FI" sz="1000" dirty="0"/>
              <a:t>####################################################</a:t>
            </a:r>
          </a:p>
          <a:p>
            <a:endParaRPr lang="fi-FI" sz="1000" dirty="0"/>
          </a:p>
          <a:p>
            <a:r>
              <a:rPr lang="fi-FI" sz="1000" dirty="0" err="1"/>
              <a:t>dbr:Donald_Trump</a:t>
            </a:r>
            <a:r>
              <a:rPr lang="fi-FI" sz="1000" dirty="0"/>
              <a:t> a </a:t>
            </a:r>
            <a:r>
              <a:rPr lang="fi-FI" sz="1000" dirty="0" err="1"/>
              <a:t>dbo:Person</a:t>
            </a:r>
            <a:r>
              <a:rPr lang="fi-FI" sz="1000" dirty="0"/>
              <a:t> ;</a:t>
            </a:r>
          </a:p>
          <a:p>
            <a:r>
              <a:rPr lang="fi-FI" sz="1000" dirty="0"/>
              <a:t>    </a:t>
            </a:r>
            <a:r>
              <a:rPr lang="fi-FI" sz="1000" dirty="0" err="1"/>
              <a:t>myonto:birthName</a:t>
            </a:r>
            <a:r>
              <a:rPr lang="fi-FI" sz="1000" dirty="0"/>
              <a:t> "Donald John Trump"^^</a:t>
            </a:r>
            <a:r>
              <a:rPr lang="fi-FI" sz="1000" dirty="0" err="1"/>
              <a:t>xsd:string</a:t>
            </a:r>
            <a:r>
              <a:rPr lang="fi-FI" sz="1000" dirty="0"/>
              <a:t> ;</a:t>
            </a:r>
          </a:p>
          <a:p>
            <a:r>
              <a:rPr lang="fi-FI" sz="1000" dirty="0"/>
              <a:t>    </a:t>
            </a:r>
            <a:r>
              <a:rPr lang="fi-FI" sz="1000" dirty="0" err="1"/>
              <a:t>myonto:birthDate</a:t>
            </a:r>
            <a:r>
              <a:rPr lang="fi-FI" sz="1000" dirty="0"/>
              <a:t> "1946-06-14"^^</a:t>
            </a:r>
            <a:r>
              <a:rPr lang="fi-FI" sz="1000" dirty="0" err="1"/>
              <a:t>xsd:date</a:t>
            </a:r>
            <a:r>
              <a:rPr lang="fi-FI" sz="1000" dirty="0"/>
              <a:t> ;</a:t>
            </a:r>
          </a:p>
          <a:p>
            <a:r>
              <a:rPr lang="fi-FI" sz="1000" dirty="0"/>
              <a:t>    </a:t>
            </a:r>
            <a:r>
              <a:rPr lang="fi-FI" sz="1000" dirty="0" err="1"/>
              <a:t>myonto:birthPlaceName</a:t>
            </a:r>
            <a:r>
              <a:rPr lang="fi-FI" sz="1000" dirty="0"/>
              <a:t> "</a:t>
            </a:r>
            <a:r>
              <a:rPr lang="fi-FI" sz="1000" dirty="0" err="1"/>
              <a:t>Queens</a:t>
            </a:r>
            <a:r>
              <a:rPr lang="fi-FI" sz="1000" dirty="0"/>
              <a:t>, New York City, U.S."^^</a:t>
            </a:r>
            <a:r>
              <a:rPr lang="fi-FI" sz="1000" dirty="0" err="1"/>
              <a:t>xsd:string</a:t>
            </a:r>
            <a:r>
              <a:rPr lang="fi-FI" sz="1000" dirty="0"/>
              <a:t> ;</a:t>
            </a:r>
          </a:p>
          <a:p>
            <a:r>
              <a:rPr lang="fi-FI" sz="1000" dirty="0"/>
              <a:t>    </a:t>
            </a:r>
            <a:r>
              <a:rPr lang="fi-FI" sz="1000" dirty="0" err="1"/>
              <a:t>myonto:heightCm</a:t>
            </a:r>
            <a:r>
              <a:rPr lang="fi-FI" sz="1000" dirty="0"/>
              <a:t> "191"^^</a:t>
            </a:r>
            <a:r>
              <a:rPr lang="fi-FI" sz="1000" dirty="0" err="1"/>
              <a:t>xsd:decimal</a:t>
            </a:r>
            <a:r>
              <a:rPr lang="fi-FI" sz="1000" dirty="0"/>
              <a:t> ;</a:t>
            </a:r>
          </a:p>
          <a:p>
            <a:r>
              <a:rPr lang="fi-FI" sz="1000" dirty="0"/>
              <a:t>    </a:t>
            </a:r>
            <a:r>
              <a:rPr lang="fi-FI" sz="1000" dirty="0" err="1"/>
              <a:t>myonto:netWorthUSD</a:t>
            </a:r>
            <a:r>
              <a:rPr lang="fi-FI" sz="1000" dirty="0"/>
              <a:t> "5000000000"^^</a:t>
            </a:r>
            <a:r>
              <a:rPr lang="fi-FI" sz="1000" dirty="0" err="1"/>
              <a:t>xsd:decimal</a:t>
            </a:r>
            <a:r>
              <a:rPr lang="fi-FI" sz="1000" dirty="0"/>
              <a:t> .</a:t>
            </a:r>
          </a:p>
          <a:p>
            <a:endParaRPr lang="fi-FI" sz="1000" dirty="0"/>
          </a:p>
          <a:p>
            <a:r>
              <a:rPr lang="fi-FI" sz="1000" dirty="0" err="1"/>
              <a:t>dbr:Melania_Trump</a:t>
            </a:r>
            <a:r>
              <a:rPr lang="fi-FI" sz="1000" dirty="0"/>
              <a:t> a </a:t>
            </a:r>
            <a:r>
              <a:rPr lang="fi-FI" sz="1000" dirty="0" err="1"/>
              <a:t>dbo:Person</a:t>
            </a:r>
            <a:r>
              <a:rPr lang="fi-FI" sz="1000" dirty="0"/>
              <a:t> ;</a:t>
            </a:r>
          </a:p>
          <a:p>
            <a:r>
              <a:rPr lang="fi-FI" sz="1000" dirty="0"/>
              <a:t>    </a:t>
            </a:r>
            <a:r>
              <a:rPr lang="fi-FI" sz="1000" dirty="0" err="1"/>
              <a:t>myonto:birthName</a:t>
            </a:r>
            <a:r>
              <a:rPr lang="fi-FI" sz="1000" dirty="0"/>
              <a:t> "</a:t>
            </a:r>
            <a:r>
              <a:rPr lang="fi-FI" sz="1000" dirty="0" err="1"/>
              <a:t>Melanija</a:t>
            </a:r>
            <a:r>
              <a:rPr lang="fi-FI" sz="1000" dirty="0"/>
              <a:t> </a:t>
            </a:r>
            <a:r>
              <a:rPr lang="fi-FI" sz="1000" dirty="0" err="1"/>
              <a:t>Knavs</a:t>
            </a:r>
            <a:r>
              <a:rPr lang="fi-FI" sz="1000" dirty="0"/>
              <a:t>"^^</a:t>
            </a:r>
            <a:r>
              <a:rPr lang="fi-FI" sz="1000" dirty="0" err="1"/>
              <a:t>xsd:string</a:t>
            </a:r>
            <a:r>
              <a:rPr lang="fi-FI" sz="1000" dirty="0"/>
              <a:t> ;</a:t>
            </a:r>
          </a:p>
          <a:p>
            <a:r>
              <a:rPr lang="fi-FI" sz="1000" dirty="0"/>
              <a:t>    </a:t>
            </a:r>
            <a:r>
              <a:rPr lang="fi-FI" sz="1000" dirty="0" err="1"/>
              <a:t>myonto:birthDate</a:t>
            </a:r>
            <a:r>
              <a:rPr lang="fi-FI" sz="1000" dirty="0"/>
              <a:t> "1970-04-26"^^</a:t>
            </a:r>
            <a:r>
              <a:rPr lang="fi-FI" sz="1000" dirty="0" err="1"/>
              <a:t>xsd:date</a:t>
            </a:r>
            <a:r>
              <a:rPr lang="fi-FI" sz="1000" dirty="0"/>
              <a:t> ;</a:t>
            </a:r>
          </a:p>
          <a:p>
            <a:r>
              <a:rPr lang="fi-FI" sz="1000" dirty="0"/>
              <a:t>    </a:t>
            </a:r>
            <a:r>
              <a:rPr lang="fi-FI" sz="1000" dirty="0" err="1"/>
              <a:t>myonto:birthPlaceName</a:t>
            </a:r>
            <a:r>
              <a:rPr lang="fi-FI" sz="1000" dirty="0"/>
              <a:t> "Novo </a:t>
            </a:r>
            <a:r>
              <a:rPr lang="fi-FI" sz="1000" dirty="0" err="1"/>
              <a:t>Mesto</a:t>
            </a:r>
            <a:r>
              <a:rPr lang="fi-FI" sz="1000" dirty="0"/>
              <a:t>, Slovenia (</a:t>
            </a:r>
            <a:r>
              <a:rPr lang="fi-FI" sz="1000" dirty="0" err="1"/>
              <a:t>then</a:t>
            </a:r>
            <a:r>
              <a:rPr lang="fi-FI" sz="1000" dirty="0"/>
              <a:t> </a:t>
            </a:r>
            <a:r>
              <a:rPr lang="fi-FI" sz="1000" dirty="0" err="1"/>
              <a:t>Yugoslavia</a:t>
            </a:r>
            <a:r>
              <a:rPr lang="fi-FI" sz="1000" dirty="0"/>
              <a:t>)"^^</a:t>
            </a:r>
            <a:r>
              <a:rPr lang="fi-FI" sz="1000" dirty="0" err="1"/>
              <a:t>xsd:string</a:t>
            </a:r>
            <a:r>
              <a:rPr lang="fi-FI" sz="1000" dirty="0"/>
              <a:t> ;</a:t>
            </a:r>
          </a:p>
          <a:p>
            <a:r>
              <a:rPr lang="fi-FI" sz="1000" dirty="0"/>
              <a:t>    </a:t>
            </a:r>
            <a:r>
              <a:rPr lang="fi-FI" sz="1000" dirty="0" err="1"/>
              <a:t>myonto:heightCm</a:t>
            </a:r>
            <a:r>
              <a:rPr lang="fi-FI" sz="1000" dirty="0"/>
              <a:t> "180.34"^^</a:t>
            </a:r>
            <a:r>
              <a:rPr lang="fi-FI" sz="1000" dirty="0" err="1"/>
              <a:t>xsd:decimal</a:t>
            </a:r>
            <a:r>
              <a:rPr lang="fi-FI" sz="1000" dirty="0"/>
              <a:t> .</a:t>
            </a:r>
          </a:p>
          <a:p>
            <a:endParaRPr lang="fi-FI" sz="1000" dirty="0"/>
          </a:p>
          <a:p>
            <a:r>
              <a:rPr lang="fi-FI" sz="1000" dirty="0" err="1"/>
              <a:t>dbr:Eric_Trump</a:t>
            </a:r>
            <a:r>
              <a:rPr lang="fi-FI" sz="1000" dirty="0"/>
              <a:t> a </a:t>
            </a:r>
            <a:r>
              <a:rPr lang="fi-FI" sz="1000" dirty="0" err="1"/>
              <a:t>dbo:Person</a:t>
            </a:r>
            <a:r>
              <a:rPr lang="fi-FI" sz="1000" dirty="0"/>
              <a:t> ;</a:t>
            </a:r>
          </a:p>
          <a:p>
            <a:r>
              <a:rPr lang="fi-FI" sz="1000" dirty="0"/>
              <a:t>    </a:t>
            </a:r>
            <a:r>
              <a:rPr lang="fi-FI" sz="1000" dirty="0" err="1"/>
              <a:t>myonto:birthName</a:t>
            </a:r>
            <a:r>
              <a:rPr lang="fi-FI" sz="1000" dirty="0"/>
              <a:t> "Eric </a:t>
            </a:r>
            <a:r>
              <a:rPr lang="fi-FI" sz="1000" dirty="0" err="1"/>
              <a:t>Frederick</a:t>
            </a:r>
            <a:r>
              <a:rPr lang="fi-FI" sz="1000" dirty="0"/>
              <a:t> Trump"^^</a:t>
            </a:r>
            <a:r>
              <a:rPr lang="fi-FI" sz="1000" dirty="0" err="1"/>
              <a:t>xsd:string</a:t>
            </a:r>
            <a:r>
              <a:rPr lang="fi-FI" sz="1000" dirty="0"/>
              <a:t> ;</a:t>
            </a:r>
          </a:p>
          <a:p>
            <a:r>
              <a:rPr lang="fi-FI" sz="1000" dirty="0"/>
              <a:t>    </a:t>
            </a:r>
            <a:r>
              <a:rPr lang="fi-FI" sz="1000" dirty="0" err="1"/>
              <a:t>myonto:birthDate</a:t>
            </a:r>
            <a:r>
              <a:rPr lang="fi-FI" sz="1000" dirty="0"/>
              <a:t> "1984-01-06"^^</a:t>
            </a:r>
            <a:r>
              <a:rPr lang="fi-FI" sz="1000" dirty="0" err="1"/>
              <a:t>xsd:date</a:t>
            </a:r>
            <a:r>
              <a:rPr lang="fi-FI" sz="1000" dirty="0"/>
              <a:t> ;</a:t>
            </a:r>
          </a:p>
          <a:p>
            <a:r>
              <a:rPr lang="fi-FI" sz="1000" dirty="0"/>
              <a:t>    </a:t>
            </a:r>
            <a:r>
              <a:rPr lang="fi-FI" sz="1000" dirty="0" err="1"/>
              <a:t>myonto:birthPlaceName</a:t>
            </a:r>
            <a:r>
              <a:rPr lang="fi-FI" sz="1000" dirty="0"/>
              <a:t> "Manhattan, New York City, U.S."^^</a:t>
            </a:r>
            <a:r>
              <a:rPr lang="fi-FI" sz="1000" dirty="0" err="1"/>
              <a:t>xsd:string</a:t>
            </a:r>
            <a:r>
              <a:rPr lang="fi-FI" sz="1000" dirty="0"/>
              <a:t> .</a:t>
            </a:r>
          </a:p>
          <a:p>
            <a:endParaRPr lang="fi-FI" sz="1000" dirty="0"/>
          </a:p>
          <a:p>
            <a:r>
              <a:rPr lang="fi-FI" sz="1000" dirty="0" err="1"/>
              <a:t>dbr:Ivana_Trump</a:t>
            </a:r>
            <a:r>
              <a:rPr lang="fi-FI" sz="1000" dirty="0"/>
              <a:t> a </a:t>
            </a:r>
            <a:r>
              <a:rPr lang="fi-FI" sz="1000" dirty="0" err="1"/>
              <a:t>dbo:Person</a:t>
            </a:r>
            <a:r>
              <a:rPr lang="fi-FI" sz="1000" dirty="0"/>
              <a:t> ;</a:t>
            </a:r>
          </a:p>
          <a:p>
            <a:r>
              <a:rPr lang="fi-FI" sz="1000" dirty="0"/>
              <a:t>    </a:t>
            </a:r>
            <a:r>
              <a:rPr lang="fi-FI" sz="1000" dirty="0" err="1"/>
              <a:t>myonto:birthName</a:t>
            </a:r>
            <a:r>
              <a:rPr lang="fi-FI" sz="1000" dirty="0"/>
              <a:t> "Ivana Marie </a:t>
            </a:r>
            <a:r>
              <a:rPr lang="fi-FI" sz="1000" dirty="0" err="1"/>
              <a:t>Zelníčková</a:t>
            </a:r>
            <a:r>
              <a:rPr lang="fi-FI" sz="1000" dirty="0"/>
              <a:t>"^^</a:t>
            </a:r>
            <a:r>
              <a:rPr lang="fi-FI" sz="1000" dirty="0" err="1"/>
              <a:t>xsd:string</a:t>
            </a:r>
            <a:r>
              <a:rPr lang="fi-FI" sz="1000" dirty="0"/>
              <a:t> ;</a:t>
            </a:r>
          </a:p>
          <a:p>
            <a:r>
              <a:rPr lang="fi-FI" sz="1000" dirty="0"/>
              <a:t>    </a:t>
            </a:r>
            <a:r>
              <a:rPr lang="fi-FI" sz="1000" dirty="0" err="1"/>
              <a:t>myonto:birthDate</a:t>
            </a:r>
            <a:r>
              <a:rPr lang="fi-FI" sz="1000" dirty="0"/>
              <a:t> "1949-02-20"^^</a:t>
            </a:r>
            <a:r>
              <a:rPr lang="fi-FI" sz="1000" dirty="0" err="1"/>
              <a:t>xsd:date</a:t>
            </a:r>
            <a:r>
              <a:rPr lang="fi-FI" sz="1000" dirty="0"/>
              <a:t> ;</a:t>
            </a:r>
          </a:p>
          <a:p>
            <a:r>
              <a:rPr lang="fi-FI" sz="1000" dirty="0"/>
              <a:t>    </a:t>
            </a:r>
            <a:r>
              <a:rPr lang="fi-FI" sz="1000" dirty="0" err="1"/>
              <a:t>myonto:birthPlaceName</a:t>
            </a:r>
            <a:r>
              <a:rPr lang="fi-FI" sz="1000" dirty="0"/>
              <a:t> "Zlín, </a:t>
            </a:r>
            <a:r>
              <a:rPr lang="fi-FI" sz="1000" dirty="0" err="1"/>
              <a:t>Czechoslovakia</a:t>
            </a:r>
            <a:r>
              <a:rPr lang="fi-FI" sz="1000" dirty="0"/>
              <a:t>"^^</a:t>
            </a:r>
            <a:r>
              <a:rPr lang="fi-FI" sz="1000" dirty="0" err="1"/>
              <a:t>xsd:string</a:t>
            </a:r>
            <a:r>
              <a:rPr lang="fi-FI" sz="1000" dirty="0"/>
              <a:t> ;</a:t>
            </a:r>
          </a:p>
          <a:p>
            <a:r>
              <a:rPr lang="fi-FI" sz="1000" dirty="0"/>
              <a:t>    </a:t>
            </a:r>
            <a:r>
              <a:rPr lang="fi-FI" sz="1000" dirty="0" err="1"/>
              <a:t>myonto:deathDate</a:t>
            </a:r>
            <a:r>
              <a:rPr lang="fi-FI" sz="1000" dirty="0"/>
              <a:t> "2022-07-14"^^</a:t>
            </a:r>
            <a:r>
              <a:rPr lang="fi-FI" sz="1000" dirty="0" err="1"/>
              <a:t>xsd:date</a:t>
            </a:r>
            <a:r>
              <a:rPr lang="fi-FI" sz="1000" dirty="0"/>
              <a:t> .</a:t>
            </a:r>
          </a:p>
          <a:p>
            <a:endParaRPr lang="fi-FI" sz="1000" dirty="0"/>
          </a:p>
          <a:p>
            <a:r>
              <a:rPr lang="fi-FI" sz="1000" dirty="0" err="1"/>
              <a:t>dbr:Fred_Trump</a:t>
            </a:r>
            <a:r>
              <a:rPr lang="fi-FI" sz="1000" dirty="0"/>
              <a:t> a </a:t>
            </a:r>
            <a:r>
              <a:rPr lang="fi-FI" sz="1000" dirty="0" err="1"/>
              <a:t>dbo:Person</a:t>
            </a:r>
            <a:r>
              <a:rPr lang="fi-FI" sz="1000" dirty="0"/>
              <a:t> ;</a:t>
            </a:r>
          </a:p>
          <a:p>
            <a:r>
              <a:rPr lang="fi-FI" sz="1000" dirty="0"/>
              <a:t>    </a:t>
            </a:r>
            <a:r>
              <a:rPr lang="fi-FI" sz="1000" dirty="0" err="1"/>
              <a:t>myonto:birthName</a:t>
            </a:r>
            <a:r>
              <a:rPr lang="fi-FI" sz="1000" dirty="0"/>
              <a:t> "</a:t>
            </a:r>
            <a:r>
              <a:rPr lang="fi-FI" sz="1000" dirty="0" err="1"/>
              <a:t>Frederick</a:t>
            </a:r>
            <a:r>
              <a:rPr lang="fi-FI" sz="1000" dirty="0"/>
              <a:t> </a:t>
            </a:r>
            <a:r>
              <a:rPr lang="fi-FI" sz="1000" dirty="0" err="1"/>
              <a:t>Christ</a:t>
            </a:r>
            <a:r>
              <a:rPr lang="fi-FI" sz="1000" dirty="0"/>
              <a:t> Trump"^^</a:t>
            </a:r>
            <a:r>
              <a:rPr lang="fi-FI" sz="1000" dirty="0" err="1"/>
              <a:t>xsd:string</a:t>
            </a:r>
            <a:r>
              <a:rPr lang="fi-FI" sz="1000" dirty="0"/>
              <a:t> ;</a:t>
            </a:r>
          </a:p>
          <a:p>
            <a:r>
              <a:rPr lang="fi-FI" sz="1000" dirty="0"/>
              <a:t>    </a:t>
            </a:r>
            <a:r>
              <a:rPr lang="fi-FI" sz="1000" dirty="0" err="1"/>
              <a:t>myonto:birthDate</a:t>
            </a:r>
            <a:r>
              <a:rPr lang="fi-FI" sz="1000" dirty="0"/>
              <a:t> "1905-10-11"^^</a:t>
            </a:r>
            <a:r>
              <a:rPr lang="fi-FI" sz="1000" dirty="0" err="1"/>
              <a:t>xsd:date</a:t>
            </a:r>
            <a:r>
              <a:rPr lang="fi-FI" sz="1000" dirty="0"/>
              <a:t> ;</a:t>
            </a:r>
          </a:p>
          <a:p>
            <a:r>
              <a:rPr lang="fi-FI" sz="1000" dirty="0"/>
              <a:t>    </a:t>
            </a:r>
            <a:r>
              <a:rPr lang="fi-FI" sz="1000" dirty="0" err="1"/>
              <a:t>myonto:birthPlaceName</a:t>
            </a:r>
            <a:r>
              <a:rPr lang="fi-FI" sz="1000" dirty="0"/>
              <a:t> "New York City, U.S."^^</a:t>
            </a:r>
            <a:r>
              <a:rPr lang="fi-FI" sz="1000" dirty="0" err="1"/>
              <a:t>xsd:string</a:t>
            </a:r>
            <a:r>
              <a:rPr lang="fi-FI" sz="1000" dirty="0"/>
              <a:t> ;</a:t>
            </a:r>
          </a:p>
          <a:p>
            <a:r>
              <a:rPr lang="fi-FI" sz="1000" dirty="0"/>
              <a:t>    </a:t>
            </a:r>
            <a:r>
              <a:rPr lang="fi-FI" sz="1000" dirty="0" err="1"/>
              <a:t>myonto:deathDate</a:t>
            </a:r>
            <a:r>
              <a:rPr lang="fi-FI" sz="1000" dirty="0"/>
              <a:t> "1999-06-25"^^</a:t>
            </a:r>
            <a:r>
              <a:rPr lang="fi-FI" sz="1000" dirty="0" err="1"/>
              <a:t>xsd:date</a:t>
            </a:r>
            <a:r>
              <a:rPr lang="fi-FI" sz="1000" dirty="0"/>
              <a:t> .</a:t>
            </a:r>
          </a:p>
        </p:txBody>
      </p:sp>
    </p:spTree>
    <p:extLst>
      <p:ext uri="{BB962C8B-B14F-4D97-AF65-F5344CB8AC3E}">
        <p14:creationId xmlns:p14="http://schemas.microsoft.com/office/powerpoint/2010/main" val="201522304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996E5-E4D4-78E2-C9A6-CC2AB71554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7F72A82-17AD-D464-411D-A32A4076ECF4}"/>
              </a:ext>
            </a:extLst>
          </p:cNvPr>
          <p:cNvSpPr/>
          <p:nvPr/>
        </p:nvSpPr>
        <p:spPr>
          <a:xfrm>
            <a:off x="192315" y="2339979"/>
            <a:ext cx="8064896" cy="4401205"/>
          </a:xfrm>
          <a:prstGeom prst="rect">
            <a:avLst/>
          </a:prstGeom>
          <a:noFill/>
        </p:spPr>
        <p:txBody>
          <a:bodyPr wrap="square" lIns="91440" tIns="45720" rIns="91440" bIns="45720">
            <a:spAutoFit/>
          </a:bodyPr>
          <a:lstStyle/>
          <a:p>
            <a:r>
              <a:rPr lang="en-US" sz="3600" b="0" cap="none" spc="0" noProof="0" dirty="0">
                <a:ln w="0"/>
                <a:solidFill>
                  <a:schemeClr val="tx1"/>
                </a:solidFill>
                <a:effectLst>
                  <a:outerShdw blurRad="38100" dist="19050" dir="2700000" algn="tl" rotWithShape="0">
                    <a:schemeClr val="dk1">
                      <a:alpha val="40000"/>
                    </a:schemeClr>
                  </a:outerShdw>
                </a:effectLst>
              </a:rPr>
              <a:t>Use cognitive services online to get analysis (additional features) of the data related to your target (text, audio, image, video, etc.) and to enhance your knowledge graph accordingly</a:t>
            </a:r>
          </a:p>
          <a:p>
            <a:endParaRPr lang="en-US" sz="2000" noProof="0" dirty="0">
              <a:ln w="0"/>
              <a:effectLst>
                <a:outerShdw blurRad="38100" dist="19050" dir="2700000" algn="tl" rotWithShape="0">
                  <a:schemeClr val="dk1">
                    <a:alpha val="40000"/>
                  </a:schemeClr>
                </a:outerShdw>
              </a:effectLst>
            </a:endParaRPr>
          </a:p>
          <a:p>
            <a:r>
              <a:rPr lang="en-US" sz="2000" noProof="0" dirty="0">
                <a:ln w="0"/>
                <a:effectLst>
                  <a:outerShdw blurRad="38100" dist="19050" dir="2700000" algn="tl" rotWithShape="0">
                    <a:schemeClr val="dk1">
                      <a:alpha val="40000"/>
                    </a:schemeClr>
                  </a:outerShdw>
                </a:effectLst>
              </a:rPr>
              <a:t>Find many examples in: </a:t>
            </a:r>
            <a:r>
              <a:rPr lang="en-US" sz="2000" noProof="0" dirty="0">
                <a:hlinkClick r:id="rId2"/>
              </a:rPr>
              <a:t>https://ai.it.jyu.fi/vagan/DL4CC_Part-1.pptx</a:t>
            </a:r>
            <a:r>
              <a:rPr lang="en-US" sz="2000" noProof="0" dirty="0"/>
              <a:t> (see couple of examples in the next slides)</a:t>
            </a:r>
            <a:endParaRPr lang="en-US" sz="2000" noProof="0" dirty="0">
              <a:ln w="0"/>
              <a:effectLst>
                <a:outerShdw blurRad="38100" dist="19050" dir="2700000" algn="tl" rotWithShape="0">
                  <a:schemeClr val="dk1">
                    <a:alpha val="40000"/>
                  </a:schemeClr>
                </a:outerShdw>
              </a:effectLst>
            </a:endParaRPr>
          </a:p>
          <a:p>
            <a:endParaRPr lang="en-US" sz="2000" b="0" cap="none" spc="0" noProof="0" dirty="0">
              <a:ln w="0"/>
              <a:solidFill>
                <a:schemeClr val="tx1"/>
              </a:solidFill>
              <a:effectLst>
                <a:outerShdw blurRad="38100" dist="19050" dir="2700000" algn="tl" rotWithShape="0">
                  <a:schemeClr val="dk1">
                    <a:alpha val="40000"/>
                  </a:schemeClr>
                </a:outerShdw>
              </a:effectLst>
            </a:endParaRPr>
          </a:p>
          <a:p>
            <a:r>
              <a:rPr lang="en-US" sz="2000" b="0" cap="none" spc="0" noProof="0" dirty="0">
                <a:ln w="0"/>
                <a:solidFill>
                  <a:schemeClr val="tx1"/>
                </a:solidFill>
                <a:effectLst>
                  <a:outerShdw blurRad="38100" dist="19050" dir="2700000" algn="tl" rotWithShape="0">
                    <a:schemeClr val="dk1">
                      <a:alpha val="40000"/>
                    </a:schemeClr>
                  </a:outerShdw>
                </a:effectLst>
              </a:rPr>
              <a:t>See list of </a:t>
            </a:r>
            <a:r>
              <a:rPr lang="en-US" sz="2000" noProof="0" dirty="0">
                <a:ln w="0"/>
                <a:effectLst>
                  <a:outerShdw blurRad="38100" dist="19050" dir="2700000" algn="tl" rotWithShape="0">
                    <a:schemeClr val="dk1">
                      <a:alpha val="40000"/>
                    </a:schemeClr>
                  </a:outerShdw>
                </a:effectLst>
              </a:rPr>
              <a:t>services:</a:t>
            </a:r>
            <a:r>
              <a:rPr lang="en-US" sz="2000" dirty="0">
                <a:ln w="0"/>
                <a:hlinkClick r:id="rId3">
                  <a:extLst>
                    <a:ext uri="{A12FA001-AC4F-418D-AE19-62706E023703}">
                      <ahyp:hlinkClr xmlns:ahyp="http://schemas.microsoft.com/office/drawing/2018/hyperlinkcolor" val="tx"/>
                    </a:ext>
                  </a:extLst>
                </a:hlinkClick>
              </a:rPr>
              <a:t> </a:t>
            </a:r>
            <a:r>
              <a:rPr lang="en-US" sz="2000" dirty="0">
                <a:solidFill>
                  <a:srgbClr val="0000FF"/>
                </a:solidFill>
                <a:hlinkClick r:id="rId3">
                  <a:extLst>
                    <a:ext uri="{A12FA001-AC4F-418D-AE19-62706E023703}">
                      <ahyp:hlinkClr xmlns:ahyp="http://schemas.microsoft.com/office/drawing/2018/hyperlinkcolor" val="tx"/>
                    </a:ext>
                  </a:extLst>
                </a:hlinkClick>
              </a:rPr>
              <a:t>https://ai.it.jyu.fi/vagan/DL4CC_Assignment.htm</a:t>
            </a:r>
            <a:endParaRPr lang="en-US" sz="2000" dirty="0">
              <a:solidFill>
                <a:srgbClr val="0000FF"/>
              </a:solidFill>
            </a:endParaRPr>
          </a:p>
        </p:txBody>
      </p:sp>
      <p:grpSp>
        <p:nvGrpSpPr>
          <p:cNvPr id="15" name="Group 14">
            <a:extLst>
              <a:ext uri="{FF2B5EF4-FFF2-40B4-BE49-F238E27FC236}">
                <a16:creationId xmlns:a16="http://schemas.microsoft.com/office/drawing/2014/main" id="{CA8F4DD7-46CE-0FBB-2600-56A4B768E591}"/>
              </a:ext>
            </a:extLst>
          </p:cNvPr>
          <p:cNvGrpSpPr/>
          <p:nvPr/>
        </p:nvGrpSpPr>
        <p:grpSpPr>
          <a:xfrm>
            <a:off x="107503" y="92600"/>
            <a:ext cx="8928993" cy="1948360"/>
            <a:chOff x="1" y="0"/>
            <a:chExt cx="9147741" cy="1948360"/>
          </a:xfrm>
        </p:grpSpPr>
        <p:pic>
          <p:nvPicPr>
            <p:cNvPr id="6" name="Picture 5">
              <a:extLst>
                <a:ext uri="{FF2B5EF4-FFF2-40B4-BE49-F238E27FC236}">
                  <a16:creationId xmlns:a16="http://schemas.microsoft.com/office/drawing/2014/main" id="{5D968F4F-C8DA-0AE0-125D-D729191EAD06}"/>
                </a:ext>
              </a:extLst>
            </p:cNvPr>
            <p:cNvPicPr>
              <a:picLocks noChangeAspect="1"/>
            </p:cNvPicPr>
            <p:nvPr/>
          </p:nvPicPr>
          <p:blipFill>
            <a:blip r:embed="rId4"/>
            <a:stretch>
              <a:fillRect/>
            </a:stretch>
          </p:blipFill>
          <p:spPr>
            <a:xfrm>
              <a:off x="1" y="1"/>
              <a:ext cx="2627783" cy="1944856"/>
            </a:xfrm>
            <a:prstGeom prst="rect">
              <a:avLst/>
            </a:prstGeom>
          </p:spPr>
        </p:pic>
        <p:pic>
          <p:nvPicPr>
            <p:cNvPr id="10" name="Picture 9">
              <a:extLst>
                <a:ext uri="{FF2B5EF4-FFF2-40B4-BE49-F238E27FC236}">
                  <a16:creationId xmlns:a16="http://schemas.microsoft.com/office/drawing/2014/main" id="{E48910DF-4F99-6A52-0DA2-02438DEB0BD7}"/>
                </a:ext>
              </a:extLst>
            </p:cNvPr>
            <p:cNvPicPr>
              <a:picLocks noChangeAspect="1"/>
            </p:cNvPicPr>
            <p:nvPr/>
          </p:nvPicPr>
          <p:blipFill>
            <a:blip r:embed="rId5"/>
            <a:stretch>
              <a:fillRect/>
            </a:stretch>
          </p:blipFill>
          <p:spPr>
            <a:xfrm>
              <a:off x="6259358" y="11575"/>
              <a:ext cx="2888384" cy="1821741"/>
            </a:xfrm>
            <a:prstGeom prst="rect">
              <a:avLst/>
            </a:prstGeom>
          </p:spPr>
        </p:pic>
        <p:pic>
          <p:nvPicPr>
            <p:cNvPr id="12" name="Picture 11">
              <a:extLst>
                <a:ext uri="{FF2B5EF4-FFF2-40B4-BE49-F238E27FC236}">
                  <a16:creationId xmlns:a16="http://schemas.microsoft.com/office/drawing/2014/main" id="{5D81A086-D3A6-E85E-0CE9-9FD01A8CE5FA}"/>
                </a:ext>
              </a:extLst>
            </p:cNvPr>
            <p:cNvPicPr>
              <a:picLocks noChangeAspect="1"/>
            </p:cNvPicPr>
            <p:nvPr/>
          </p:nvPicPr>
          <p:blipFill>
            <a:blip r:embed="rId6"/>
            <a:stretch>
              <a:fillRect/>
            </a:stretch>
          </p:blipFill>
          <p:spPr>
            <a:xfrm>
              <a:off x="2525826" y="0"/>
              <a:ext cx="1397265" cy="1948360"/>
            </a:xfrm>
            <a:prstGeom prst="rect">
              <a:avLst/>
            </a:prstGeom>
          </p:spPr>
        </p:pic>
        <p:pic>
          <p:nvPicPr>
            <p:cNvPr id="14" name="Picture 13">
              <a:extLst>
                <a:ext uri="{FF2B5EF4-FFF2-40B4-BE49-F238E27FC236}">
                  <a16:creationId xmlns:a16="http://schemas.microsoft.com/office/drawing/2014/main" id="{32593B7B-47CF-5232-7FCB-2DF8605C592B}"/>
                </a:ext>
              </a:extLst>
            </p:cNvPr>
            <p:cNvPicPr>
              <a:picLocks noChangeAspect="1"/>
            </p:cNvPicPr>
            <p:nvPr/>
          </p:nvPicPr>
          <p:blipFill>
            <a:blip r:embed="rId7"/>
            <a:stretch>
              <a:fillRect/>
            </a:stretch>
          </p:blipFill>
          <p:spPr>
            <a:xfrm>
              <a:off x="3964995" y="114337"/>
              <a:ext cx="2446129" cy="1773579"/>
            </a:xfrm>
            <a:prstGeom prst="rect">
              <a:avLst/>
            </a:prstGeom>
          </p:spPr>
        </p:pic>
      </p:grpSp>
      <p:pic>
        <p:nvPicPr>
          <p:cNvPr id="16" name="Picture 15">
            <a:hlinkClick r:id="rId8" action="ppaction://hlinksldjump"/>
            <a:extLst>
              <a:ext uri="{FF2B5EF4-FFF2-40B4-BE49-F238E27FC236}">
                <a16:creationId xmlns:a16="http://schemas.microsoft.com/office/drawing/2014/main" id="{77534E78-DAEB-4557-9550-54B2971D637F}"/>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8178855" y="5805264"/>
            <a:ext cx="927546" cy="927546"/>
          </a:xfrm>
          <a:prstGeom prst="rect">
            <a:avLst/>
          </a:prstGeom>
        </p:spPr>
      </p:pic>
    </p:spTree>
    <p:extLst>
      <p:ext uri="{BB962C8B-B14F-4D97-AF65-F5344CB8AC3E}">
        <p14:creationId xmlns:p14="http://schemas.microsoft.com/office/powerpoint/2010/main" val="417352661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B668BED9-2B62-CA8A-F471-FA60258D2D76}"/>
              </a:ext>
            </a:extLst>
          </p:cNvPr>
          <p:cNvGrpSpPr/>
          <p:nvPr/>
        </p:nvGrpSpPr>
        <p:grpSpPr>
          <a:xfrm>
            <a:off x="-5843" y="929928"/>
            <a:ext cx="9149843" cy="5915894"/>
            <a:chOff x="-5843" y="929928"/>
            <a:chExt cx="9149843" cy="5915894"/>
          </a:xfrm>
        </p:grpSpPr>
        <p:pic>
          <p:nvPicPr>
            <p:cNvPr id="5" name="Picture 4">
              <a:extLst>
                <a:ext uri="{FF2B5EF4-FFF2-40B4-BE49-F238E27FC236}">
                  <a16:creationId xmlns:a16="http://schemas.microsoft.com/office/drawing/2014/main" id="{4397C7BF-B740-0D12-0EE1-9B7816FCE3B0}"/>
                </a:ext>
              </a:extLst>
            </p:cNvPr>
            <p:cNvPicPr>
              <a:picLocks noChangeAspect="1"/>
            </p:cNvPicPr>
            <p:nvPr/>
          </p:nvPicPr>
          <p:blipFill>
            <a:blip r:embed="rId2"/>
            <a:stretch>
              <a:fillRect/>
            </a:stretch>
          </p:blipFill>
          <p:spPr>
            <a:xfrm>
              <a:off x="0" y="929928"/>
              <a:ext cx="9144000" cy="1613267"/>
            </a:xfrm>
            <a:prstGeom prst="rect">
              <a:avLst/>
            </a:prstGeom>
          </p:spPr>
        </p:pic>
        <p:pic>
          <p:nvPicPr>
            <p:cNvPr id="7" name="Picture 6">
              <a:extLst>
                <a:ext uri="{FF2B5EF4-FFF2-40B4-BE49-F238E27FC236}">
                  <a16:creationId xmlns:a16="http://schemas.microsoft.com/office/drawing/2014/main" id="{A13A03AF-2EB3-ABE7-43A8-B3AD781822CB}"/>
                </a:ext>
              </a:extLst>
            </p:cNvPr>
            <p:cNvPicPr>
              <a:picLocks noChangeAspect="1"/>
            </p:cNvPicPr>
            <p:nvPr/>
          </p:nvPicPr>
          <p:blipFill>
            <a:blip r:embed="rId3"/>
            <a:stretch>
              <a:fillRect/>
            </a:stretch>
          </p:blipFill>
          <p:spPr>
            <a:xfrm>
              <a:off x="-5843" y="2546673"/>
              <a:ext cx="9144000" cy="520655"/>
            </a:xfrm>
            <a:prstGeom prst="rect">
              <a:avLst/>
            </a:prstGeom>
          </p:spPr>
        </p:pic>
        <p:pic>
          <p:nvPicPr>
            <p:cNvPr id="9" name="Picture 8">
              <a:extLst>
                <a:ext uri="{FF2B5EF4-FFF2-40B4-BE49-F238E27FC236}">
                  <a16:creationId xmlns:a16="http://schemas.microsoft.com/office/drawing/2014/main" id="{36CEA4A3-F2E3-33BE-D827-76B967306A5F}"/>
                </a:ext>
              </a:extLst>
            </p:cNvPr>
            <p:cNvPicPr>
              <a:picLocks noChangeAspect="1"/>
            </p:cNvPicPr>
            <p:nvPr/>
          </p:nvPicPr>
          <p:blipFill>
            <a:blip r:embed="rId4"/>
            <a:stretch>
              <a:fillRect/>
            </a:stretch>
          </p:blipFill>
          <p:spPr>
            <a:xfrm>
              <a:off x="0" y="3110718"/>
              <a:ext cx="1558978" cy="1912271"/>
            </a:xfrm>
            <a:prstGeom prst="rect">
              <a:avLst/>
            </a:prstGeom>
          </p:spPr>
        </p:pic>
        <p:pic>
          <p:nvPicPr>
            <p:cNvPr id="11" name="Picture 10">
              <a:extLst>
                <a:ext uri="{FF2B5EF4-FFF2-40B4-BE49-F238E27FC236}">
                  <a16:creationId xmlns:a16="http://schemas.microsoft.com/office/drawing/2014/main" id="{CFBF7C97-CAB9-E300-424E-387444CCDB8A}"/>
                </a:ext>
              </a:extLst>
            </p:cNvPr>
            <p:cNvPicPr>
              <a:picLocks noChangeAspect="1"/>
            </p:cNvPicPr>
            <p:nvPr/>
          </p:nvPicPr>
          <p:blipFill>
            <a:blip r:embed="rId4"/>
            <a:stretch>
              <a:fillRect/>
            </a:stretch>
          </p:blipFill>
          <p:spPr>
            <a:xfrm>
              <a:off x="1475656" y="3110718"/>
              <a:ext cx="1561656" cy="1915556"/>
            </a:xfrm>
            <a:prstGeom prst="rect">
              <a:avLst/>
            </a:prstGeom>
          </p:spPr>
        </p:pic>
        <p:pic>
          <p:nvPicPr>
            <p:cNvPr id="13" name="Picture 12">
              <a:extLst>
                <a:ext uri="{FF2B5EF4-FFF2-40B4-BE49-F238E27FC236}">
                  <a16:creationId xmlns:a16="http://schemas.microsoft.com/office/drawing/2014/main" id="{F50D292F-02E6-7CB7-59CF-A118C0ADB2B4}"/>
                </a:ext>
              </a:extLst>
            </p:cNvPr>
            <p:cNvPicPr>
              <a:picLocks noChangeAspect="1"/>
            </p:cNvPicPr>
            <p:nvPr/>
          </p:nvPicPr>
          <p:blipFill>
            <a:blip r:embed="rId5"/>
            <a:stretch>
              <a:fillRect/>
            </a:stretch>
          </p:blipFill>
          <p:spPr>
            <a:xfrm>
              <a:off x="3110095" y="3070432"/>
              <a:ext cx="1213797" cy="1286991"/>
            </a:xfrm>
            <a:prstGeom prst="rect">
              <a:avLst/>
            </a:prstGeom>
          </p:spPr>
        </p:pic>
        <p:pic>
          <p:nvPicPr>
            <p:cNvPr id="15" name="Picture 14">
              <a:extLst>
                <a:ext uri="{FF2B5EF4-FFF2-40B4-BE49-F238E27FC236}">
                  <a16:creationId xmlns:a16="http://schemas.microsoft.com/office/drawing/2014/main" id="{8704D74E-C07E-EC7B-1718-300FFE492DBF}"/>
                </a:ext>
              </a:extLst>
            </p:cNvPr>
            <p:cNvPicPr>
              <a:picLocks noChangeAspect="1"/>
            </p:cNvPicPr>
            <p:nvPr/>
          </p:nvPicPr>
          <p:blipFill>
            <a:blip r:embed="rId6"/>
            <a:stretch>
              <a:fillRect/>
            </a:stretch>
          </p:blipFill>
          <p:spPr>
            <a:xfrm>
              <a:off x="4194517" y="3070433"/>
              <a:ext cx="2513117" cy="1262810"/>
            </a:xfrm>
            <a:prstGeom prst="rect">
              <a:avLst/>
            </a:prstGeom>
          </p:spPr>
        </p:pic>
        <p:pic>
          <p:nvPicPr>
            <p:cNvPr id="19" name="Picture 18">
              <a:extLst>
                <a:ext uri="{FF2B5EF4-FFF2-40B4-BE49-F238E27FC236}">
                  <a16:creationId xmlns:a16="http://schemas.microsoft.com/office/drawing/2014/main" id="{90478D21-4ADC-9A00-E869-BDB93B58371B}"/>
                </a:ext>
              </a:extLst>
            </p:cNvPr>
            <p:cNvPicPr>
              <a:picLocks noChangeAspect="1"/>
            </p:cNvPicPr>
            <p:nvPr/>
          </p:nvPicPr>
          <p:blipFill>
            <a:blip r:embed="rId7"/>
            <a:stretch>
              <a:fillRect/>
            </a:stretch>
          </p:blipFill>
          <p:spPr>
            <a:xfrm>
              <a:off x="6744860" y="3165776"/>
              <a:ext cx="2315880" cy="1962410"/>
            </a:xfrm>
            <a:prstGeom prst="rect">
              <a:avLst/>
            </a:prstGeom>
          </p:spPr>
        </p:pic>
        <p:sp>
          <p:nvSpPr>
            <p:cNvPr id="20" name="Rectangle 19">
              <a:extLst>
                <a:ext uri="{FF2B5EF4-FFF2-40B4-BE49-F238E27FC236}">
                  <a16:creationId xmlns:a16="http://schemas.microsoft.com/office/drawing/2014/main" id="{C7099E88-6318-10B1-65A7-06E65557393E}"/>
                </a:ext>
              </a:extLst>
            </p:cNvPr>
            <p:cNvSpPr/>
            <p:nvPr/>
          </p:nvSpPr>
          <p:spPr>
            <a:xfrm>
              <a:off x="-5843" y="3107433"/>
              <a:ext cx="3043155" cy="191555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Rectangle 20">
              <a:extLst>
                <a:ext uri="{FF2B5EF4-FFF2-40B4-BE49-F238E27FC236}">
                  <a16:creationId xmlns:a16="http://schemas.microsoft.com/office/drawing/2014/main" id="{47643553-CAE3-E61C-CC69-F52ABEC5602E}"/>
                </a:ext>
              </a:extLst>
            </p:cNvPr>
            <p:cNvSpPr/>
            <p:nvPr/>
          </p:nvSpPr>
          <p:spPr>
            <a:xfrm>
              <a:off x="3089753" y="3107433"/>
              <a:ext cx="3570479" cy="124999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3AE0F8F0-2316-0D4E-4CED-E96CB00E69C5}"/>
                </a:ext>
              </a:extLst>
            </p:cNvPr>
            <p:cNvSpPr/>
            <p:nvPr/>
          </p:nvSpPr>
          <p:spPr>
            <a:xfrm>
              <a:off x="6697458" y="3107432"/>
              <a:ext cx="2416636" cy="197859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4" name="Picture 23">
              <a:extLst>
                <a:ext uri="{FF2B5EF4-FFF2-40B4-BE49-F238E27FC236}">
                  <a16:creationId xmlns:a16="http://schemas.microsoft.com/office/drawing/2014/main" id="{10FB8C31-2864-E5E9-10B5-2F60E169061B}"/>
                </a:ext>
              </a:extLst>
            </p:cNvPr>
            <p:cNvPicPr>
              <a:picLocks noChangeAspect="1"/>
            </p:cNvPicPr>
            <p:nvPr/>
          </p:nvPicPr>
          <p:blipFill>
            <a:blip r:embed="rId8"/>
            <a:stretch>
              <a:fillRect/>
            </a:stretch>
          </p:blipFill>
          <p:spPr>
            <a:xfrm>
              <a:off x="19668" y="5301595"/>
              <a:ext cx="6858465" cy="1458946"/>
            </a:xfrm>
            <a:prstGeom prst="rect">
              <a:avLst/>
            </a:prstGeom>
          </p:spPr>
        </p:pic>
        <p:pic>
          <p:nvPicPr>
            <p:cNvPr id="26" name="Picture 25">
              <a:extLst>
                <a:ext uri="{FF2B5EF4-FFF2-40B4-BE49-F238E27FC236}">
                  <a16:creationId xmlns:a16="http://schemas.microsoft.com/office/drawing/2014/main" id="{C46F43ED-8A71-EEE9-9B44-D6D33CA9B186}"/>
                </a:ext>
              </a:extLst>
            </p:cNvPr>
            <p:cNvPicPr>
              <a:picLocks noChangeAspect="1"/>
            </p:cNvPicPr>
            <p:nvPr/>
          </p:nvPicPr>
          <p:blipFill>
            <a:blip r:embed="rId9"/>
            <a:stretch>
              <a:fillRect/>
            </a:stretch>
          </p:blipFill>
          <p:spPr>
            <a:xfrm>
              <a:off x="6988187" y="5166310"/>
              <a:ext cx="1633873" cy="1679512"/>
            </a:xfrm>
            <a:prstGeom prst="rect">
              <a:avLst/>
            </a:prstGeom>
          </p:spPr>
        </p:pic>
        <p:pic>
          <p:nvPicPr>
            <p:cNvPr id="28" name="Picture 27">
              <a:extLst>
                <a:ext uri="{FF2B5EF4-FFF2-40B4-BE49-F238E27FC236}">
                  <a16:creationId xmlns:a16="http://schemas.microsoft.com/office/drawing/2014/main" id="{9310DF37-5753-1981-3F30-9C3CD1CE4698}"/>
                </a:ext>
              </a:extLst>
            </p:cNvPr>
            <p:cNvPicPr>
              <a:picLocks noChangeAspect="1"/>
            </p:cNvPicPr>
            <p:nvPr/>
          </p:nvPicPr>
          <p:blipFill>
            <a:blip r:embed="rId10"/>
            <a:stretch>
              <a:fillRect/>
            </a:stretch>
          </p:blipFill>
          <p:spPr>
            <a:xfrm>
              <a:off x="8654145" y="5360710"/>
              <a:ext cx="438679" cy="1485112"/>
            </a:xfrm>
            <a:prstGeom prst="rect">
              <a:avLst/>
            </a:prstGeom>
          </p:spPr>
        </p:pic>
        <p:sp>
          <p:nvSpPr>
            <p:cNvPr id="29" name="Rectangle 28">
              <a:extLst>
                <a:ext uri="{FF2B5EF4-FFF2-40B4-BE49-F238E27FC236}">
                  <a16:creationId xmlns:a16="http://schemas.microsoft.com/office/drawing/2014/main" id="{39220BFA-97C7-2CBE-7126-E32E056755CE}"/>
                </a:ext>
              </a:extLst>
            </p:cNvPr>
            <p:cNvSpPr/>
            <p:nvPr/>
          </p:nvSpPr>
          <p:spPr>
            <a:xfrm>
              <a:off x="6948264" y="5147248"/>
              <a:ext cx="2160481" cy="167951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Rectangle 29">
              <a:extLst>
                <a:ext uri="{FF2B5EF4-FFF2-40B4-BE49-F238E27FC236}">
                  <a16:creationId xmlns:a16="http://schemas.microsoft.com/office/drawing/2014/main" id="{970D816F-62B1-3CD0-F6C4-A7413DAE4F72}"/>
                </a:ext>
              </a:extLst>
            </p:cNvPr>
            <p:cNvSpPr/>
            <p:nvPr/>
          </p:nvSpPr>
          <p:spPr>
            <a:xfrm>
              <a:off x="0" y="5220461"/>
              <a:ext cx="6894175" cy="160129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1" name="Rectangle 30">
              <a:extLst>
                <a:ext uri="{FF2B5EF4-FFF2-40B4-BE49-F238E27FC236}">
                  <a16:creationId xmlns:a16="http://schemas.microsoft.com/office/drawing/2014/main" id="{93A39D88-7850-2EF7-2F60-A7BAEA8E1EDE}"/>
                </a:ext>
              </a:extLst>
            </p:cNvPr>
            <p:cNvSpPr/>
            <p:nvPr/>
          </p:nvSpPr>
          <p:spPr>
            <a:xfrm>
              <a:off x="2877164" y="4467672"/>
              <a:ext cx="3800296" cy="738664"/>
            </a:xfrm>
            <a:prstGeom prst="rect">
              <a:avLst/>
            </a:prstGeom>
            <a:solidFill>
              <a:srgbClr val="FFC000"/>
            </a:solidFill>
          </p:spPr>
          <p:txBody>
            <a:bodyPr wrap="squar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One can add either manually or via API these results (or outcomes from similar services) to the constructed knowledge graph</a:t>
              </a:r>
            </a:p>
          </p:txBody>
        </p:sp>
      </p:grpSp>
      <p:sp>
        <p:nvSpPr>
          <p:cNvPr id="32" name="Rectangle 31">
            <a:extLst>
              <a:ext uri="{FF2B5EF4-FFF2-40B4-BE49-F238E27FC236}">
                <a16:creationId xmlns:a16="http://schemas.microsoft.com/office/drawing/2014/main" id="{4BA817AE-635B-18B5-0319-13A0F9DE93E6}"/>
              </a:ext>
            </a:extLst>
          </p:cNvPr>
          <p:cNvSpPr/>
          <p:nvPr/>
        </p:nvSpPr>
        <p:spPr>
          <a:xfrm>
            <a:off x="51357" y="28579"/>
            <a:ext cx="5600763"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Use of specialized services for content analysis and semantic graph enhancement</a:t>
            </a:r>
          </a:p>
        </p:txBody>
      </p:sp>
      <p:sp>
        <p:nvSpPr>
          <p:cNvPr id="34" name="TextBox 33">
            <a:extLst>
              <a:ext uri="{FF2B5EF4-FFF2-40B4-BE49-F238E27FC236}">
                <a16:creationId xmlns:a16="http://schemas.microsoft.com/office/drawing/2014/main" id="{0A2F0AD1-548B-92C0-338E-44F5F16C1311}"/>
              </a:ext>
            </a:extLst>
          </p:cNvPr>
          <p:cNvSpPr txBox="1"/>
          <p:nvPr/>
        </p:nvSpPr>
        <p:spPr>
          <a:xfrm>
            <a:off x="6060020" y="48595"/>
            <a:ext cx="3048580" cy="369332"/>
          </a:xfrm>
          <a:prstGeom prst="rect">
            <a:avLst/>
          </a:prstGeom>
          <a:noFill/>
        </p:spPr>
        <p:txBody>
          <a:bodyPr wrap="square">
            <a:spAutoFit/>
          </a:bodyPr>
          <a:lstStyle/>
          <a:p>
            <a:r>
              <a:rPr lang="fi-FI" sz="1800" dirty="0">
                <a:hlinkClick r:id="rId11"/>
              </a:rPr>
              <a:t>https://text2data.com/Demo</a:t>
            </a:r>
            <a:r>
              <a:rPr lang="fi-FI" sz="1800" dirty="0"/>
              <a:t> </a:t>
            </a:r>
          </a:p>
        </p:txBody>
      </p:sp>
      <p:sp>
        <p:nvSpPr>
          <p:cNvPr id="36" name="TextBox 35">
            <a:extLst>
              <a:ext uri="{FF2B5EF4-FFF2-40B4-BE49-F238E27FC236}">
                <a16:creationId xmlns:a16="http://schemas.microsoft.com/office/drawing/2014/main" id="{13D59AA8-9C8A-DD16-DC3C-F097137C2DE1}"/>
              </a:ext>
            </a:extLst>
          </p:cNvPr>
          <p:cNvSpPr txBox="1"/>
          <p:nvPr/>
        </p:nvSpPr>
        <p:spPr>
          <a:xfrm>
            <a:off x="4572001" y="860175"/>
            <a:ext cx="4549244" cy="369332"/>
          </a:xfrm>
          <a:prstGeom prst="rect">
            <a:avLst/>
          </a:prstGeom>
          <a:noFill/>
        </p:spPr>
        <p:txBody>
          <a:bodyPr wrap="square">
            <a:spAutoFit/>
          </a:bodyPr>
          <a:lstStyle/>
          <a:p>
            <a:r>
              <a:rPr lang="fi-FI" sz="1800" dirty="0">
                <a:hlinkClick r:id="rId12"/>
              </a:rPr>
              <a:t>https://ai.it.jyu.fi/vagan/DL4CC_Part-1.pptx</a:t>
            </a:r>
            <a:r>
              <a:rPr lang="fi-FI" sz="1800" dirty="0"/>
              <a:t> </a:t>
            </a:r>
          </a:p>
        </p:txBody>
      </p:sp>
      <p:sp>
        <p:nvSpPr>
          <p:cNvPr id="37" name="Rectangle 36">
            <a:extLst>
              <a:ext uri="{FF2B5EF4-FFF2-40B4-BE49-F238E27FC236}">
                <a16:creationId xmlns:a16="http://schemas.microsoft.com/office/drawing/2014/main" id="{72A0F70A-FEB5-0E79-778A-F9DA019CE56D}"/>
              </a:ext>
            </a:extLst>
          </p:cNvPr>
          <p:cNvSpPr/>
          <p:nvPr/>
        </p:nvSpPr>
        <p:spPr>
          <a:xfrm>
            <a:off x="7056396" y="384871"/>
            <a:ext cx="1944216" cy="4616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24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Find more in:</a:t>
            </a:r>
          </a:p>
        </p:txBody>
      </p:sp>
    </p:spTree>
    <p:extLst>
      <p:ext uri="{BB962C8B-B14F-4D97-AF65-F5344CB8AC3E}">
        <p14:creationId xmlns:p14="http://schemas.microsoft.com/office/powerpoint/2010/main" val="151926698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ump backs full Ukrainian victory and criticizes Europe in UN speech -  Helsinki Times">
            <a:extLst>
              <a:ext uri="{FF2B5EF4-FFF2-40B4-BE49-F238E27FC236}">
                <a16:creationId xmlns:a16="http://schemas.microsoft.com/office/drawing/2014/main" id="{771AF686-1DD0-D231-D6B0-73122C409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70" y="2908664"/>
            <a:ext cx="5808274" cy="3869763"/>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5396F85-58B2-7883-F54C-B6DB0A011E13}"/>
              </a:ext>
            </a:extLst>
          </p:cNvPr>
          <p:cNvPicPr>
            <a:picLocks noChangeAspect="1"/>
          </p:cNvPicPr>
          <p:nvPr/>
        </p:nvPicPr>
        <p:blipFill>
          <a:blip r:embed="rId3"/>
          <a:stretch>
            <a:fillRect/>
          </a:stretch>
        </p:blipFill>
        <p:spPr>
          <a:xfrm>
            <a:off x="6900567" y="764703"/>
            <a:ext cx="2208976" cy="6002483"/>
          </a:xfrm>
          <a:prstGeom prst="rect">
            <a:avLst/>
          </a:prstGeom>
          <a:ln w="25400">
            <a:solidFill>
              <a:schemeClr val="tx1"/>
            </a:solidFill>
          </a:ln>
        </p:spPr>
      </p:pic>
      <p:sp>
        <p:nvSpPr>
          <p:cNvPr id="8" name="Rectangle 7">
            <a:extLst>
              <a:ext uri="{FF2B5EF4-FFF2-40B4-BE49-F238E27FC236}">
                <a16:creationId xmlns:a16="http://schemas.microsoft.com/office/drawing/2014/main" id="{1486C788-5B30-2104-FC30-3AF9D9A4530B}"/>
              </a:ext>
            </a:extLst>
          </p:cNvPr>
          <p:cNvSpPr/>
          <p:nvPr/>
        </p:nvSpPr>
        <p:spPr>
          <a:xfrm>
            <a:off x="51357" y="28579"/>
            <a:ext cx="6824899"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One can extract structural data for enhancing knowledge graph using online services, which can process images (voice, video, etc.) of the target </a:t>
            </a:r>
          </a:p>
        </p:txBody>
      </p:sp>
      <p:sp>
        <p:nvSpPr>
          <p:cNvPr id="10" name="TextBox 9">
            <a:extLst>
              <a:ext uri="{FF2B5EF4-FFF2-40B4-BE49-F238E27FC236}">
                <a16:creationId xmlns:a16="http://schemas.microsoft.com/office/drawing/2014/main" id="{F9433953-BFD8-DFBD-E3EB-E1AEDCDC7363}"/>
              </a:ext>
            </a:extLst>
          </p:cNvPr>
          <p:cNvSpPr txBox="1"/>
          <p:nvPr/>
        </p:nvSpPr>
        <p:spPr>
          <a:xfrm>
            <a:off x="611560" y="2185119"/>
            <a:ext cx="5404112" cy="523220"/>
          </a:xfrm>
          <a:prstGeom prst="rect">
            <a:avLst/>
          </a:prstGeom>
          <a:noFill/>
        </p:spPr>
        <p:txBody>
          <a:bodyPr wrap="square">
            <a:spAutoFit/>
          </a:bodyPr>
          <a:lstStyle/>
          <a:p>
            <a:r>
              <a:rPr lang="fi-FI" sz="2800" dirty="0">
                <a:hlinkClick r:id="rId4"/>
              </a:rPr>
              <a:t>https://cloud.google.com/vision</a:t>
            </a:r>
            <a:r>
              <a:rPr lang="fi-FI" sz="2800" dirty="0"/>
              <a:t> </a:t>
            </a:r>
          </a:p>
        </p:txBody>
      </p:sp>
      <p:sp>
        <p:nvSpPr>
          <p:cNvPr id="11" name="Arrow: Right 10">
            <a:extLst>
              <a:ext uri="{FF2B5EF4-FFF2-40B4-BE49-F238E27FC236}">
                <a16:creationId xmlns:a16="http://schemas.microsoft.com/office/drawing/2014/main" id="{6A60A1ED-1799-5414-B5F9-BB26EF648AF9}"/>
              </a:ext>
            </a:extLst>
          </p:cNvPr>
          <p:cNvSpPr/>
          <p:nvPr/>
        </p:nvSpPr>
        <p:spPr>
          <a:xfrm>
            <a:off x="5926636" y="4417948"/>
            <a:ext cx="1237651" cy="864096"/>
          </a:xfrm>
          <a:prstGeom prst="rightArrow">
            <a:avLst>
              <a:gd name="adj1" fmla="val 50000"/>
              <a:gd name="adj2" fmla="val 647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79602430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CBA48E-029F-6799-214D-EC1175C30E17}"/>
              </a:ext>
            </a:extLst>
          </p:cNvPr>
          <p:cNvSpPr/>
          <p:nvPr/>
        </p:nvSpPr>
        <p:spPr>
          <a:xfrm>
            <a:off x="323528" y="84005"/>
            <a:ext cx="8568952" cy="5693866"/>
          </a:xfrm>
          <a:prstGeom prst="rect">
            <a:avLst/>
          </a:prstGeom>
          <a:solidFill>
            <a:srgbClr val="FFC000"/>
          </a:solidFill>
        </p:spPr>
        <p:txBody>
          <a:bodyPr wrap="square" lIns="91440" tIns="45720" rIns="91440" bIns="45720">
            <a:spAutoFit/>
          </a:bodyPr>
          <a:lstStyle/>
          <a:p>
            <a:pPr algn="just"/>
            <a:r>
              <a:rPr lang="en-US" sz="2800" b="0" cap="none" spc="0" dirty="0">
                <a:ln w="0"/>
                <a:solidFill>
                  <a:schemeClr val="tx1"/>
                </a:solidFill>
                <a:effectLst>
                  <a:outerShdw blurRad="38100" dist="19050" dir="2700000" algn="tl" rotWithShape="0">
                    <a:schemeClr val="dk1">
                      <a:alpha val="40000"/>
                    </a:schemeClr>
                  </a:outerShdw>
                </a:effectLst>
              </a:rPr>
              <a:t>By smartly using SPARQL queries to </a:t>
            </a:r>
            <a:r>
              <a:rPr lang="en-US" sz="2800" b="0" cap="none" spc="0" dirty="0" err="1">
                <a:ln w="0"/>
                <a:solidFill>
                  <a:schemeClr val="tx1"/>
                </a:solidFill>
                <a:effectLst>
                  <a:outerShdw blurRad="38100" dist="19050" dir="2700000" algn="tl" rotWithShape="0">
                    <a:schemeClr val="dk1">
                      <a:alpha val="40000"/>
                    </a:schemeClr>
                  </a:outerShdw>
                </a:effectLst>
              </a:rPr>
              <a:t>DBPedia</a:t>
            </a:r>
            <a:r>
              <a:rPr lang="en-US" sz="2800" b="0" cap="none" spc="0" dirty="0">
                <a:ln w="0"/>
                <a:solidFill>
                  <a:schemeClr val="tx1"/>
                </a:solidFill>
                <a:effectLst>
                  <a:outerShdw blurRad="38100" dist="19050" dir="2700000" algn="tl" rotWithShape="0">
                    <a:schemeClr val="dk1">
                      <a:alpha val="40000"/>
                    </a:schemeClr>
                  </a:outerShdw>
                </a:effectLst>
              </a:rPr>
              <a:t> and prompts to ChatGPT you can produce imports, which can extend your target ontology as a rich knowledge graph. In this way you can study the target (person or anything else) by finding and linking data available in the web and by the analysis provided by the web-based intelligence-as-a-service.</a:t>
            </a:r>
          </a:p>
          <a:p>
            <a:pPr algn="just"/>
            <a:endParaRPr lang="en-US" sz="2800" b="0" cap="none" spc="0" dirty="0">
              <a:ln w="0"/>
              <a:solidFill>
                <a:schemeClr val="tx1"/>
              </a:solidFill>
              <a:effectLst>
                <a:outerShdw blurRad="38100" dist="19050" dir="2700000" algn="tl" rotWithShape="0">
                  <a:schemeClr val="dk1">
                    <a:alpha val="40000"/>
                  </a:schemeClr>
                </a:outerShdw>
              </a:effectLst>
            </a:endParaRPr>
          </a:p>
          <a:p>
            <a:pPr algn="just"/>
            <a:r>
              <a:rPr lang="en-US" sz="2800" dirty="0">
                <a:ln w="0"/>
                <a:effectLst>
                  <a:outerShdw blurRad="38100" dist="19050" dir="2700000" algn="tl" rotWithShape="0">
                    <a:schemeClr val="dk1">
                      <a:alpha val="40000"/>
                    </a:schemeClr>
                  </a:outerShdw>
                </a:effectLst>
              </a:rPr>
              <a:t>You can also import other ontologies, rules, and content to your knowledge graph, for example ontology, which computes hidden family relationships:</a:t>
            </a:r>
          </a:p>
          <a:p>
            <a:pPr algn="just"/>
            <a:endParaRPr lang="en-US" sz="2800" b="0" cap="none" spc="0" dirty="0">
              <a:ln w="0"/>
              <a:solidFill>
                <a:schemeClr val="tx1"/>
              </a:solidFill>
              <a:effectLst>
                <a:outerShdw blurRad="38100" dist="19050" dir="2700000" algn="tl" rotWithShape="0">
                  <a:schemeClr val="dk1">
                    <a:alpha val="40000"/>
                  </a:schemeClr>
                </a:outerShdw>
              </a:effectLst>
            </a:endParaRPr>
          </a:p>
        </p:txBody>
      </p:sp>
      <p:sp>
        <p:nvSpPr>
          <p:cNvPr id="5" name="TextBox 4">
            <a:extLst>
              <a:ext uri="{FF2B5EF4-FFF2-40B4-BE49-F238E27FC236}">
                <a16:creationId xmlns:a16="http://schemas.microsoft.com/office/drawing/2014/main" id="{6E0CEFAA-C51C-FBD6-40ED-AEBEA5E46F04}"/>
              </a:ext>
            </a:extLst>
          </p:cNvPr>
          <p:cNvSpPr txBox="1"/>
          <p:nvPr/>
        </p:nvSpPr>
        <p:spPr>
          <a:xfrm>
            <a:off x="323528" y="5333473"/>
            <a:ext cx="8568952" cy="1323439"/>
          </a:xfrm>
          <a:prstGeom prst="rect">
            <a:avLst/>
          </a:prstGeom>
          <a:solidFill>
            <a:schemeClr val="bg1">
              <a:lumMod val="85000"/>
            </a:schemeClr>
          </a:solidFill>
          <a:ln w="19050">
            <a:solidFill>
              <a:schemeClr val="tx1"/>
            </a:solidFill>
          </a:ln>
        </p:spPr>
        <p:txBody>
          <a:bodyPr wrap="square" rtlCol="0">
            <a:spAutoFit/>
          </a:bodyPr>
          <a:lstStyle/>
          <a:p>
            <a:pPr fontAlgn="auto">
              <a:spcBef>
                <a:spcPts val="0"/>
              </a:spcBef>
              <a:spcAft>
                <a:spcPts val="0"/>
              </a:spcAft>
            </a:pPr>
            <a:r>
              <a:rPr lang="en-US" sz="2000" dirty="0">
                <a:solidFill>
                  <a:prstClr val="black"/>
                </a:solidFill>
                <a:latin typeface="Calibri"/>
              </a:rPr>
              <a:t>You can import and use this rules-shell ontology for your own knowledge </a:t>
            </a:r>
            <a:r>
              <a:rPr lang="en-US" sz="2000" dirty="0">
                <a:solidFill>
                  <a:prstClr val="black"/>
                </a:solidFill>
                <a:latin typeface="Calibri"/>
                <a:hlinkClick r:id="rId2"/>
              </a:rPr>
              <a:t>http://ai.it.jyu.fi/vagan/ontologies/2025/family.owl</a:t>
            </a:r>
            <a:r>
              <a:rPr lang="en-US" sz="2000" dirty="0">
                <a:solidFill>
                  <a:prstClr val="black"/>
                </a:solidFill>
                <a:latin typeface="Calibri"/>
              </a:rPr>
              <a:t>. For that after import you will need to distribute persons from your knowledge graph (e.g., family members of Donald Trump in my example) to </a:t>
            </a:r>
            <a:r>
              <a:rPr lang="en-US" sz="2000" b="1" dirty="0">
                <a:solidFill>
                  <a:prstClr val="black"/>
                </a:solidFill>
                <a:latin typeface="Calibri"/>
              </a:rPr>
              <a:t>:Man </a:t>
            </a:r>
            <a:r>
              <a:rPr lang="en-US" sz="2000" dirty="0">
                <a:solidFill>
                  <a:prstClr val="black"/>
                </a:solidFill>
                <a:latin typeface="Calibri"/>
              </a:rPr>
              <a:t>and </a:t>
            </a:r>
            <a:r>
              <a:rPr lang="en-US" sz="2000" b="1" dirty="0">
                <a:solidFill>
                  <a:prstClr val="black"/>
                </a:solidFill>
                <a:latin typeface="Calibri"/>
              </a:rPr>
              <a:t>:Woman </a:t>
            </a:r>
            <a:r>
              <a:rPr lang="en-US" sz="2000" dirty="0">
                <a:solidFill>
                  <a:prstClr val="black"/>
                </a:solidFill>
                <a:latin typeface="Calibri"/>
              </a:rPr>
              <a:t>classes </a:t>
            </a:r>
          </a:p>
        </p:txBody>
      </p:sp>
    </p:spTree>
    <p:extLst>
      <p:ext uri="{BB962C8B-B14F-4D97-AF65-F5344CB8AC3E}">
        <p14:creationId xmlns:p14="http://schemas.microsoft.com/office/powerpoint/2010/main" val="262463292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1AA952B-5267-D15A-8BC0-B604B18AB826}"/>
              </a:ext>
            </a:extLst>
          </p:cNvPr>
          <p:cNvSpPr/>
          <p:nvPr/>
        </p:nvSpPr>
        <p:spPr>
          <a:xfrm>
            <a:off x="755576" y="3656108"/>
            <a:ext cx="7776864" cy="1754326"/>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Samples of other targets on the next slides</a:t>
            </a:r>
          </a:p>
        </p:txBody>
      </p:sp>
      <p:pic>
        <p:nvPicPr>
          <p:cNvPr id="5" name="Picture 4">
            <a:extLst>
              <a:ext uri="{FF2B5EF4-FFF2-40B4-BE49-F238E27FC236}">
                <a16:creationId xmlns:a16="http://schemas.microsoft.com/office/drawing/2014/main" id="{F2DAD43E-79F6-BD43-5F83-036922E818AB}"/>
              </a:ext>
            </a:extLst>
          </p:cNvPr>
          <p:cNvPicPr>
            <a:picLocks noChangeAspect="1"/>
          </p:cNvPicPr>
          <p:nvPr/>
        </p:nvPicPr>
        <p:blipFill>
          <a:blip r:embed="rId2"/>
          <a:stretch>
            <a:fillRect/>
          </a:stretch>
        </p:blipFill>
        <p:spPr>
          <a:xfrm>
            <a:off x="2699792" y="399687"/>
            <a:ext cx="3992943" cy="3029313"/>
          </a:xfrm>
          <a:prstGeom prst="rect">
            <a:avLst/>
          </a:prstGeom>
        </p:spPr>
      </p:pic>
      <p:sp>
        <p:nvSpPr>
          <p:cNvPr id="8" name="Oval 7">
            <a:extLst>
              <a:ext uri="{FF2B5EF4-FFF2-40B4-BE49-F238E27FC236}">
                <a16:creationId xmlns:a16="http://schemas.microsoft.com/office/drawing/2014/main" id="{8065AB56-2D95-3AC0-2E4F-025F029FFC5B}"/>
              </a:ext>
            </a:extLst>
          </p:cNvPr>
          <p:cNvSpPr/>
          <p:nvPr/>
        </p:nvSpPr>
        <p:spPr>
          <a:xfrm>
            <a:off x="3947991" y="665040"/>
            <a:ext cx="1440160" cy="14401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Picture 6">
            <a:extLst>
              <a:ext uri="{FF2B5EF4-FFF2-40B4-BE49-F238E27FC236}">
                <a16:creationId xmlns:a16="http://schemas.microsoft.com/office/drawing/2014/main" id="{9773D770-5A25-21E2-0CE6-6452AB074412}"/>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4194451" y="696067"/>
            <a:ext cx="963282" cy="1242339"/>
          </a:xfrm>
          <a:prstGeom prst="rect">
            <a:avLst/>
          </a:prstGeom>
        </p:spPr>
      </p:pic>
    </p:spTree>
    <p:extLst>
      <p:ext uri="{BB962C8B-B14F-4D97-AF65-F5344CB8AC3E}">
        <p14:creationId xmlns:p14="http://schemas.microsoft.com/office/powerpoint/2010/main" val="326477856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D46BE-7C69-7955-199B-F1CB1EBFE0C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41E5F19-C922-91C4-DC8E-570466C0441E}"/>
              </a:ext>
            </a:extLst>
          </p:cNvPr>
          <p:cNvSpPr txBox="1"/>
          <p:nvPr/>
        </p:nvSpPr>
        <p:spPr>
          <a:xfrm>
            <a:off x="107504" y="12359"/>
            <a:ext cx="8856984" cy="6524863"/>
          </a:xfrm>
          <a:prstGeom prst="rect">
            <a:avLst/>
          </a:prstGeom>
          <a:solidFill>
            <a:srgbClr val="D1D9DE"/>
          </a:solidFill>
        </p:spPr>
        <p:txBody>
          <a:bodyPr wrap="square">
            <a:spAutoFit/>
          </a:bodyPr>
          <a:lstStyle/>
          <a:p>
            <a:r>
              <a:rPr lang="fi-FI" sz="1100" dirty="0"/>
              <a:t>PREFIX </a:t>
            </a:r>
            <a:r>
              <a:rPr lang="fi-FI" sz="1100" dirty="0" err="1"/>
              <a:t>owl</a:t>
            </a:r>
            <a:r>
              <a:rPr lang="fi-FI" sz="1100" dirty="0"/>
              <a:t>: &lt;http://www.w3.org/2002/07/owl#&gt;</a:t>
            </a:r>
          </a:p>
          <a:p>
            <a:r>
              <a:rPr lang="fi-FI" sz="1100" dirty="0"/>
              <a:t>PREFIX </a:t>
            </a:r>
            <a:r>
              <a:rPr lang="fi-FI" sz="1100" dirty="0" err="1"/>
              <a:t>xsd</a:t>
            </a:r>
            <a:r>
              <a:rPr lang="fi-FI" sz="1100" dirty="0"/>
              <a:t>: &lt;http://www.w3.org/2001/XMLSchema#&gt;</a:t>
            </a:r>
          </a:p>
          <a:p>
            <a:r>
              <a:rPr lang="fi-FI" sz="1100" dirty="0"/>
              <a:t>PREFIX </a:t>
            </a:r>
            <a:r>
              <a:rPr lang="fi-FI" sz="1100" dirty="0" err="1"/>
              <a:t>rdfs</a:t>
            </a:r>
            <a:r>
              <a:rPr lang="fi-FI" sz="1100" dirty="0"/>
              <a:t>: &lt;http://www.w3.org/2000/01/rdf-schema#&gt;</a:t>
            </a:r>
          </a:p>
          <a:p>
            <a:r>
              <a:rPr lang="fi-FI" sz="1100" dirty="0"/>
              <a:t>PREFIX </a:t>
            </a:r>
            <a:r>
              <a:rPr lang="fi-FI" sz="1100" dirty="0" err="1"/>
              <a:t>rdf</a:t>
            </a:r>
            <a:r>
              <a:rPr lang="fi-FI" sz="1100" dirty="0"/>
              <a:t>: &lt;http://www.w3.org/1999/02/22-rdf-syntax-ns#&gt;</a:t>
            </a:r>
          </a:p>
          <a:p>
            <a:r>
              <a:rPr lang="fi-FI" sz="1100" dirty="0"/>
              <a:t>PREFIX </a:t>
            </a:r>
            <a:r>
              <a:rPr lang="fi-FI" sz="1100" dirty="0" err="1"/>
              <a:t>db</a:t>
            </a:r>
            <a:r>
              <a:rPr lang="fi-FI" sz="1100" dirty="0"/>
              <a:t>: &lt;http://dbpedia.org/page/&gt;</a:t>
            </a:r>
          </a:p>
          <a:p>
            <a:r>
              <a:rPr lang="fi-FI" sz="1100" dirty="0"/>
              <a:t>PREFIX </a:t>
            </a:r>
            <a:r>
              <a:rPr lang="fi-FI" sz="1100" dirty="0" err="1"/>
              <a:t>dbr</a:t>
            </a:r>
            <a:r>
              <a:rPr lang="fi-FI" sz="1100" dirty="0"/>
              <a:t>: &lt;http://dbpedia.org/resource/&gt;</a:t>
            </a:r>
          </a:p>
          <a:p>
            <a:r>
              <a:rPr lang="fi-FI" sz="1100" dirty="0"/>
              <a:t>PREFIX </a:t>
            </a:r>
            <a:r>
              <a:rPr lang="fi-FI" sz="1100" dirty="0" err="1"/>
              <a:t>dbp</a:t>
            </a:r>
            <a:r>
              <a:rPr lang="fi-FI" sz="1100" dirty="0"/>
              <a:t>: &lt;http://dbpedia.org/property/&gt;</a:t>
            </a:r>
          </a:p>
          <a:p>
            <a:r>
              <a:rPr lang="fi-FI" sz="1100" dirty="0"/>
              <a:t>PREFIX </a:t>
            </a:r>
            <a:r>
              <a:rPr lang="fi-FI" sz="1100" dirty="0" err="1"/>
              <a:t>dbpedia</a:t>
            </a:r>
            <a:r>
              <a:rPr lang="fi-FI" sz="1100" dirty="0"/>
              <a:t>: &lt;http://dbpedia.org/&gt;</a:t>
            </a:r>
          </a:p>
          <a:p>
            <a:r>
              <a:rPr lang="fi-FI" sz="1100" dirty="0"/>
              <a:t>PREFIX </a:t>
            </a:r>
            <a:r>
              <a:rPr lang="fi-FI" sz="1100" dirty="0" err="1"/>
              <a:t>dbo</a:t>
            </a:r>
            <a:r>
              <a:rPr lang="fi-FI" sz="1100" dirty="0"/>
              <a:t>: &lt;http://dbpedia.org/ontology/&gt;</a:t>
            </a:r>
          </a:p>
          <a:p>
            <a:r>
              <a:rPr lang="fi-FI" sz="1100" dirty="0"/>
              <a:t>PREFIX : &lt;</a:t>
            </a:r>
            <a:r>
              <a:rPr lang="fi-FI" sz="1100" b="1" dirty="0">
                <a:solidFill>
                  <a:srgbClr val="0070C0"/>
                </a:solidFill>
              </a:rPr>
              <a:t>http://ai.it.jyu.fi/vagan/ontologies/2025/</a:t>
            </a:r>
            <a:r>
              <a:rPr lang="fi-FI" sz="1100" b="1" dirty="0">
                <a:solidFill>
                  <a:srgbClr val="FF0000"/>
                </a:solidFill>
              </a:rPr>
              <a:t>Volodymyr_Zelenskyy</a:t>
            </a:r>
            <a:r>
              <a:rPr lang="fi-FI" sz="1100" dirty="0"/>
              <a:t>.owl#&gt;</a:t>
            </a:r>
          </a:p>
          <a:p>
            <a:r>
              <a:rPr lang="fi-FI" sz="1100" dirty="0"/>
              <a:t>PREFIX </a:t>
            </a:r>
            <a:r>
              <a:rPr lang="fi-FI" sz="1100" dirty="0" err="1"/>
              <a:t>myonto</a:t>
            </a:r>
            <a:r>
              <a:rPr lang="fi-FI" sz="1100" dirty="0"/>
              <a:t>: &lt;</a:t>
            </a:r>
            <a:r>
              <a:rPr lang="fi-FI" sz="1100" b="1" dirty="0">
                <a:solidFill>
                  <a:srgbClr val="0070C0"/>
                </a:solidFill>
              </a:rPr>
              <a:t>http://ai.it.jyu.fi/vagan/ontologies/2025/</a:t>
            </a:r>
            <a:r>
              <a:rPr lang="fi-FI" sz="1100" b="1" dirty="0">
                <a:solidFill>
                  <a:srgbClr val="FF0000"/>
                </a:solidFill>
              </a:rPr>
              <a:t>Volodymyr_Zelenskyy</a:t>
            </a:r>
            <a:r>
              <a:rPr lang="fi-FI" sz="1100" dirty="0"/>
              <a:t>.owl#&gt;</a:t>
            </a:r>
          </a:p>
          <a:p>
            <a:endParaRPr lang="fi-FI" sz="1100" dirty="0"/>
          </a:p>
          <a:p>
            <a:r>
              <a:rPr lang="fi-FI" sz="1100" dirty="0"/>
              <a:t>CONSTRUCT</a:t>
            </a:r>
          </a:p>
          <a:p>
            <a:r>
              <a:rPr lang="fi-FI" sz="1100" dirty="0"/>
              <a:t>{ </a:t>
            </a:r>
            <a:r>
              <a:rPr lang="fi-FI" sz="1100" dirty="0" err="1"/>
              <a:t>myonto</a:t>
            </a:r>
            <a:r>
              <a:rPr lang="fi-FI" sz="1100" dirty="0"/>
              <a:t>: a </a:t>
            </a:r>
            <a:r>
              <a:rPr lang="fi-FI" sz="1100" dirty="0" err="1"/>
              <a:t>owl:Ontology</a:t>
            </a:r>
            <a:r>
              <a:rPr lang="fi-FI" sz="1100" dirty="0"/>
              <a:t> ; </a:t>
            </a:r>
            <a:r>
              <a:rPr lang="fi-FI" sz="1100" dirty="0" err="1"/>
              <a:t>owl:versionInfo</a:t>
            </a:r>
            <a:r>
              <a:rPr lang="fi-FI" sz="1100" dirty="0"/>
              <a:t> "1.0".</a:t>
            </a:r>
          </a:p>
          <a:p>
            <a:endParaRPr lang="fi-FI" sz="1100" dirty="0"/>
          </a:p>
          <a:p>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 </a:t>
            </a:r>
          </a:p>
          <a:p>
            <a:endParaRPr lang="fi-FI" sz="1100" dirty="0"/>
          </a:p>
          <a:p>
            <a:r>
              <a:rPr lang="fi-FI" sz="1100" dirty="0" err="1"/>
              <a:t>dbr:</a:t>
            </a:r>
            <a:r>
              <a:rPr lang="fi-FI" sz="1100" b="1" dirty="0" err="1">
                <a:solidFill>
                  <a:srgbClr val="FF0000"/>
                </a:solidFill>
              </a:rPr>
              <a:t>Volodymyr_Zelenskyy</a:t>
            </a:r>
            <a:r>
              <a:rPr lang="fi-FI" sz="1100" dirty="0"/>
              <a:t> ?y ?x. ?y a </a:t>
            </a:r>
            <a:r>
              <a:rPr lang="fi-FI" sz="1100" dirty="0" err="1"/>
              <a:t>owl:DatatypeProperty</a:t>
            </a:r>
            <a:r>
              <a:rPr lang="fi-FI" sz="1100" dirty="0"/>
              <a:t> . ?y </a:t>
            </a:r>
            <a:r>
              <a:rPr lang="fi-FI" sz="1100" dirty="0" err="1"/>
              <a:t>rdfs:domain</a:t>
            </a:r>
            <a:r>
              <a:rPr lang="fi-FI" sz="1100" dirty="0"/>
              <a:t> ?</a:t>
            </a:r>
            <a:r>
              <a:rPr lang="fi-FI" sz="1100" dirty="0" err="1"/>
              <a:t>ctarget</a:t>
            </a:r>
            <a:r>
              <a:rPr lang="fi-FI" sz="1100" dirty="0"/>
              <a:t> .</a:t>
            </a:r>
          </a:p>
          <a:p>
            <a:endParaRPr lang="fi-FI" sz="1100" dirty="0"/>
          </a:p>
          <a:p>
            <a:r>
              <a:rPr lang="fi-FI" sz="1100" dirty="0" err="1"/>
              <a:t>dbr:</a:t>
            </a:r>
            <a:r>
              <a:rPr lang="fi-FI" sz="1100" b="1" dirty="0" err="1">
                <a:solidFill>
                  <a:srgbClr val="FF0000"/>
                </a:solidFill>
              </a:rPr>
              <a:t>Volodymyr_Zelenskyy</a:t>
            </a:r>
            <a:r>
              <a:rPr lang="fi-FI" sz="1100" dirty="0"/>
              <a:t> ?z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?z </a:t>
            </a:r>
            <a:r>
              <a:rPr lang="fi-FI" sz="1100" dirty="0" err="1"/>
              <a:t>rdfs:domain</a:t>
            </a:r>
            <a:r>
              <a:rPr lang="fi-FI" sz="1100" dirty="0"/>
              <a:t> ?</a:t>
            </a:r>
            <a:r>
              <a:rPr lang="fi-FI" sz="1100" dirty="0" err="1"/>
              <a:t>ctarget</a:t>
            </a:r>
            <a:r>
              <a:rPr lang="fi-FI" sz="1100" dirty="0"/>
              <a:t> . ?z </a:t>
            </a:r>
            <a:r>
              <a:rPr lang="fi-FI" sz="1100" dirty="0" err="1"/>
              <a:t>rdfs:range</a:t>
            </a:r>
            <a:r>
              <a:rPr lang="fi-FI" sz="1100" dirty="0"/>
              <a:t> ?</a:t>
            </a:r>
            <a:r>
              <a:rPr lang="fi-FI" sz="1100" dirty="0" err="1"/>
              <a:t>ct</a:t>
            </a:r>
            <a:r>
              <a:rPr lang="fi-FI" sz="1100" dirty="0"/>
              <a:t> .</a:t>
            </a:r>
          </a:p>
          <a:p>
            <a:endParaRPr lang="fi-FI" sz="1100" dirty="0"/>
          </a:p>
          <a:p>
            <a:r>
              <a:rPr lang="fi-FI" sz="1100" dirty="0"/>
              <a:t>?p ?r </a:t>
            </a:r>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?r </a:t>
            </a:r>
            <a:r>
              <a:rPr lang="fi-FI" sz="1100" dirty="0" err="1"/>
              <a:t>rdfs:domain</a:t>
            </a:r>
            <a:r>
              <a:rPr lang="fi-FI" sz="1100" dirty="0"/>
              <a:t> ?cp . ?z </a:t>
            </a:r>
            <a:r>
              <a:rPr lang="fi-FI" sz="1100" dirty="0" err="1"/>
              <a:t>rdfs:range</a:t>
            </a:r>
            <a:r>
              <a:rPr lang="fi-FI" sz="1100" dirty="0"/>
              <a:t> ?</a:t>
            </a:r>
            <a:r>
              <a:rPr lang="fi-FI" sz="1100" dirty="0" err="1"/>
              <a:t>ctarget</a:t>
            </a:r>
            <a:r>
              <a:rPr lang="fi-FI" sz="1100" dirty="0"/>
              <a:t> . }</a:t>
            </a:r>
          </a:p>
          <a:p>
            <a:endParaRPr lang="fi-FI" sz="1100" dirty="0"/>
          </a:p>
          <a:p>
            <a:r>
              <a:rPr lang="fi-FI" sz="1100" dirty="0"/>
              <a:t>WHERE </a:t>
            </a:r>
          </a:p>
          <a:p>
            <a:r>
              <a:rPr lang="fi-FI" sz="1100" dirty="0"/>
              <a:t>{ </a:t>
            </a:r>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a:t>
            </a:r>
          </a:p>
          <a:p>
            <a:endParaRPr lang="fi-FI" sz="1100" dirty="0"/>
          </a:p>
          <a:p>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?y ?x . ?y a </a:t>
            </a:r>
            <a:r>
              <a:rPr lang="fi-FI" sz="1100" dirty="0" err="1"/>
              <a:t>owl:DatatypeProperty</a:t>
            </a:r>
            <a:r>
              <a:rPr lang="fi-FI" sz="1100" dirty="0"/>
              <a:t> .</a:t>
            </a:r>
          </a:p>
          <a:p>
            <a:endParaRPr lang="fi-FI" sz="1100" dirty="0"/>
          </a:p>
          <a:p>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a:t>
            </a:r>
          </a:p>
          <a:p>
            <a:endParaRPr lang="fi-FI" sz="1100" dirty="0"/>
          </a:p>
          <a:p>
            <a:r>
              <a:rPr lang="fi-FI" sz="1100" dirty="0"/>
              <a:t>?p ?r </a:t>
            </a:r>
            <a:r>
              <a:rPr lang="fi-FI" sz="1100" dirty="0" err="1"/>
              <a:t>dbr:</a:t>
            </a:r>
            <a:r>
              <a:rPr lang="fi-FI" sz="1100" b="1" dirty="0" err="1">
                <a:solidFill>
                  <a:srgbClr val="FF0000"/>
                </a:solidFill>
              </a:rPr>
              <a:t>Volodymyr_Zelenskyy</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a:t>
            </a:r>
          </a:p>
          <a:p>
            <a:endParaRPr lang="fi-FI" sz="1100" dirty="0"/>
          </a:p>
          <a:p>
            <a:r>
              <a:rPr lang="fi-FI" sz="1100" dirty="0"/>
              <a:t>FILTER (?z != </a:t>
            </a:r>
            <a:r>
              <a:rPr lang="fi-FI" sz="1100" dirty="0" err="1"/>
              <a:t>dbo:wikiPageWikiLink</a:t>
            </a:r>
            <a:r>
              <a:rPr lang="fi-FI" sz="1100" dirty="0"/>
              <a:t>). FILTER (?r != </a:t>
            </a:r>
            <a:r>
              <a:rPr lang="fi-FI" sz="1100" dirty="0" err="1"/>
              <a:t>dbo:wikiPageWikiLink</a:t>
            </a:r>
            <a:r>
              <a:rPr lang="fi-FI" sz="1100" dirty="0"/>
              <a:t>). </a:t>
            </a:r>
          </a:p>
          <a:p>
            <a:r>
              <a:rPr lang="fi-FI" sz="1100" dirty="0"/>
              <a:t>FILTER (?z != </a:t>
            </a:r>
            <a:r>
              <a:rPr lang="fi-FI" sz="1100" dirty="0" err="1"/>
              <a:t>dbp:wikiPageUsesTemplate</a:t>
            </a:r>
            <a:r>
              <a:rPr lang="fi-FI" sz="1100" dirty="0"/>
              <a:t>). FILTER (?r != </a:t>
            </a:r>
            <a:r>
              <a:rPr lang="fi-FI" sz="1100" dirty="0" err="1"/>
              <a:t>dbp:wikiPageUsesTemplate</a:t>
            </a:r>
            <a:r>
              <a:rPr lang="fi-FI" sz="1100" dirty="0"/>
              <a:t>). </a:t>
            </a:r>
          </a:p>
          <a:p>
            <a:r>
              <a:rPr lang="fi-FI" sz="1100" dirty="0"/>
              <a:t>FILTER (?y != </a:t>
            </a:r>
            <a:r>
              <a:rPr lang="fi-FI" sz="1100" dirty="0" err="1"/>
              <a:t>dbo:description</a:t>
            </a:r>
            <a:r>
              <a:rPr lang="fi-FI" sz="1100" dirty="0"/>
              <a:t>) }</a:t>
            </a:r>
          </a:p>
          <a:p>
            <a:endParaRPr lang="fi-FI" sz="1100" dirty="0"/>
          </a:p>
          <a:p>
            <a:r>
              <a:rPr lang="fi-FI" sz="1100" dirty="0"/>
              <a:t> LIMIT 10000</a:t>
            </a:r>
          </a:p>
        </p:txBody>
      </p:sp>
      <p:sp>
        <p:nvSpPr>
          <p:cNvPr id="3" name="Rectangle 2">
            <a:extLst>
              <a:ext uri="{FF2B5EF4-FFF2-40B4-BE49-F238E27FC236}">
                <a16:creationId xmlns:a16="http://schemas.microsoft.com/office/drawing/2014/main" id="{34A1B881-C807-34F1-38EC-FC36A23FF76D}"/>
              </a:ext>
            </a:extLst>
          </p:cNvPr>
          <p:cNvSpPr/>
          <p:nvPr/>
        </p:nvSpPr>
        <p:spPr>
          <a:xfrm>
            <a:off x="4605572" y="68506"/>
            <a:ext cx="4295909" cy="1354217"/>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USE (copy-paste) THIS SIMPLE Sample of construction query</a:t>
            </a:r>
            <a:r>
              <a:rPr lang="en-US" sz="1800" dirty="0">
                <a:ln w="0"/>
                <a:effectLst>
                  <a:outerShdw blurRad="38100" dist="19050" dir="2700000" algn="tl" rotWithShape="0">
                    <a:schemeClr val="dk1">
                      <a:alpha val="40000"/>
                    </a:schemeClr>
                  </a:outerShdw>
                </a:effectLst>
              </a:rPr>
              <a:t> for </a:t>
            </a:r>
            <a:r>
              <a:rPr lang="en-US" sz="1800" dirty="0">
                <a:ln w="0"/>
                <a:effectLst>
                  <a:outerShdw blurRad="38100" dist="19050" dir="2700000" algn="tl" rotWithShape="0">
                    <a:schemeClr val="dk1">
                      <a:alpha val="40000"/>
                    </a:schemeClr>
                  </a:outerShdw>
                </a:effectLst>
                <a:hlinkClick r:id="rId2"/>
              </a:rPr>
              <a:t>https://dbpedia.org/sparql</a:t>
            </a:r>
            <a:r>
              <a:rPr lang="en-US" sz="1800" dirty="0">
                <a:ln w="0"/>
                <a:effectLst>
                  <a:outerShdw blurRad="38100" dist="19050" dir="2700000" algn="tl" rotWithShape="0">
                    <a:schemeClr val="dk1">
                      <a:alpha val="40000"/>
                    </a:schemeClr>
                  </a:outerShdw>
                </a:effectLst>
              </a:rPr>
              <a:t> </a:t>
            </a:r>
          </a:p>
          <a:p>
            <a:pPr algn="ctr"/>
            <a:r>
              <a:rPr lang="en-US" b="0" cap="none" spc="0" dirty="0">
                <a:ln w="0"/>
                <a:solidFill>
                  <a:schemeClr val="tx1"/>
                </a:solidFill>
                <a:effectLst>
                  <a:outerShdw blurRad="38100" dist="19050" dir="2700000" algn="tl" rotWithShape="0">
                    <a:schemeClr val="dk1">
                      <a:alpha val="40000"/>
                    </a:schemeClr>
                  </a:outerShdw>
                </a:effectLst>
              </a:rPr>
              <a:t>(you can change target “</a:t>
            </a:r>
            <a:r>
              <a:rPr lang="fi-FI" b="1" dirty="0" err="1">
                <a:solidFill>
                  <a:srgbClr val="FF0000"/>
                </a:solidFill>
              </a:rPr>
              <a:t>Volodymyr_Zelenskyy</a:t>
            </a:r>
            <a:r>
              <a:rPr lang="en-US" b="0" cap="none" spc="0" dirty="0">
                <a:ln w="0"/>
                <a:solidFill>
                  <a:schemeClr val="tx1"/>
                </a:solidFill>
                <a:effectLst>
                  <a:outerShdw blurRad="38100" dist="19050" dir="2700000" algn="tl" rotWithShape="0">
                    <a:schemeClr val="dk1">
                      <a:alpha val="40000"/>
                    </a:schemeClr>
                  </a:outerShdw>
                </a:effectLst>
              </a:rPr>
              <a:t>” in this example query to any other target of your own)</a:t>
            </a:r>
          </a:p>
        </p:txBody>
      </p:sp>
      <p:pic>
        <p:nvPicPr>
          <p:cNvPr id="6" name="Picture 5">
            <a:extLst>
              <a:ext uri="{FF2B5EF4-FFF2-40B4-BE49-F238E27FC236}">
                <a16:creationId xmlns:a16="http://schemas.microsoft.com/office/drawing/2014/main" id="{474A97CE-8D54-7B4D-3899-2C5AFDC434FD}"/>
              </a:ext>
            </a:extLst>
          </p:cNvPr>
          <p:cNvPicPr>
            <a:picLocks noChangeAspect="1"/>
          </p:cNvPicPr>
          <p:nvPr/>
        </p:nvPicPr>
        <p:blipFill>
          <a:blip r:embed="rId3"/>
          <a:stretch>
            <a:fillRect/>
          </a:stretch>
        </p:blipFill>
        <p:spPr>
          <a:xfrm>
            <a:off x="6851639" y="1422723"/>
            <a:ext cx="2049842" cy="713451"/>
          </a:xfrm>
          <a:prstGeom prst="rect">
            <a:avLst/>
          </a:prstGeom>
        </p:spPr>
      </p:pic>
      <p:sp>
        <p:nvSpPr>
          <p:cNvPr id="7" name="Rectangle 6">
            <a:extLst>
              <a:ext uri="{FF2B5EF4-FFF2-40B4-BE49-F238E27FC236}">
                <a16:creationId xmlns:a16="http://schemas.microsoft.com/office/drawing/2014/main" id="{03C685CB-17A8-E06E-8ED6-7DAA40BED741}"/>
              </a:ext>
            </a:extLst>
          </p:cNvPr>
          <p:cNvSpPr/>
          <p:nvPr/>
        </p:nvSpPr>
        <p:spPr>
          <a:xfrm>
            <a:off x="5724128" y="2136174"/>
            <a:ext cx="3177353"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Save RDF/XML output file as OWL file and open in Protégé</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5488388F-47E9-A068-E68D-52B12086D7BC}"/>
              </a:ext>
            </a:extLst>
          </p:cNvPr>
          <p:cNvSpPr/>
          <p:nvPr/>
        </p:nvSpPr>
        <p:spPr>
          <a:xfrm>
            <a:off x="6012160" y="5373216"/>
            <a:ext cx="2592289" cy="738664"/>
          </a:xfrm>
          <a:prstGeom prst="rect">
            <a:avLst/>
          </a:prstGeom>
          <a:solidFill>
            <a:srgbClr val="FFC000"/>
          </a:solidFill>
        </p:spPr>
        <p:txBody>
          <a:bodyPr wrap="squar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Filters are optional here; you can add more or delete them depending on your need</a:t>
            </a:r>
          </a:p>
        </p:txBody>
      </p:sp>
      <p:sp>
        <p:nvSpPr>
          <p:cNvPr id="9" name="Rectangle 8">
            <a:extLst>
              <a:ext uri="{FF2B5EF4-FFF2-40B4-BE49-F238E27FC236}">
                <a16:creationId xmlns:a16="http://schemas.microsoft.com/office/drawing/2014/main" id="{92BE8FF3-7532-C799-4AC1-2851B2231C30}"/>
              </a:ext>
            </a:extLst>
          </p:cNvPr>
          <p:cNvSpPr/>
          <p:nvPr/>
        </p:nvSpPr>
        <p:spPr>
          <a:xfrm>
            <a:off x="5580111" y="3933056"/>
            <a:ext cx="3321369" cy="954107"/>
          </a:xfrm>
          <a:prstGeom prst="rect">
            <a:avLst/>
          </a:prstGeom>
          <a:solidFill>
            <a:srgbClr val="FFC000"/>
          </a:solidFill>
        </p:spPr>
        <p:txBody>
          <a:bodyPr wrap="squar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USE your own web directory for storing ontology, instead of </a:t>
            </a:r>
            <a:r>
              <a:rPr lang="fi-FI" dirty="0">
                <a:solidFill>
                  <a:srgbClr val="0070C0"/>
                </a:solidFill>
              </a:rPr>
              <a:t>http://ai.it.jyu.fi/vagan/ontologies/2025/</a:t>
            </a:r>
            <a:r>
              <a:rPr lang="fi-FI" dirty="0">
                <a:ln w="0"/>
                <a:effectLst>
                  <a:outerShdw blurRad="38100" dist="19050" dir="2700000" algn="tl" rotWithShape="0">
                    <a:schemeClr val="dk1">
                      <a:alpha val="40000"/>
                    </a:schemeClr>
                  </a:outerShdw>
                </a:effectLst>
              </a:rPr>
              <a:t>,</a:t>
            </a:r>
            <a:r>
              <a:rPr lang="fi-FI" b="1" dirty="0">
                <a:solidFill>
                  <a:srgbClr val="0070C0"/>
                </a:solidFill>
              </a:rPr>
              <a:t> </a:t>
            </a:r>
            <a:r>
              <a:rPr lang="en-US" noProof="0" dirty="0">
                <a:ln w="0"/>
                <a:effectLst>
                  <a:outerShdw blurRad="38100" dist="19050" dir="2700000" algn="tl" rotWithShape="0">
                    <a:schemeClr val="dk1">
                      <a:alpha val="40000"/>
                    </a:schemeClr>
                  </a:outerShdw>
                </a:effectLst>
              </a:rPr>
              <a:t>which</a:t>
            </a:r>
            <a:r>
              <a:rPr lang="en-US" dirty="0">
                <a:ln w="0"/>
                <a:effectLst>
                  <a:outerShdw blurRad="38100" dist="19050" dir="2700000" algn="tl" rotWithShape="0">
                    <a:schemeClr val="dk1">
                      <a:alpha val="40000"/>
                    </a:schemeClr>
                  </a:outerShdw>
                </a:effectLst>
              </a:rPr>
              <a:t> is used </a:t>
            </a:r>
            <a:r>
              <a:rPr lang="en-US" b="0" cap="none" spc="0" dirty="0">
                <a:ln w="0"/>
                <a:solidFill>
                  <a:schemeClr val="tx1"/>
                </a:solidFill>
                <a:effectLst>
                  <a:outerShdw blurRad="38100" dist="19050" dir="2700000" algn="tl" rotWithShape="0">
                    <a:schemeClr val="dk1">
                      <a:alpha val="40000"/>
                    </a:schemeClr>
                  </a:outerShdw>
                </a:effectLst>
              </a:rPr>
              <a:t>in this example</a:t>
            </a:r>
          </a:p>
        </p:txBody>
      </p:sp>
    </p:spTree>
    <p:extLst>
      <p:ext uri="{BB962C8B-B14F-4D97-AF65-F5344CB8AC3E}">
        <p14:creationId xmlns:p14="http://schemas.microsoft.com/office/powerpoint/2010/main" val="253230557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4FDBF8-2DFD-9B31-1195-8204EA271A63}"/>
              </a:ext>
            </a:extLst>
          </p:cNvPr>
          <p:cNvSpPr txBox="1"/>
          <p:nvPr/>
        </p:nvSpPr>
        <p:spPr>
          <a:xfrm>
            <a:off x="179512" y="332656"/>
            <a:ext cx="8657002" cy="6355586"/>
          </a:xfrm>
          <a:prstGeom prst="rect">
            <a:avLst/>
          </a:prstGeom>
          <a:noFill/>
        </p:spPr>
        <p:txBody>
          <a:bodyPr wrap="square">
            <a:spAutoFit/>
          </a:bodyPr>
          <a:lstStyle/>
          <a:p>
            <a:r>
              <a:rPr lang="fi-FI" sz="1100" dirty="0"/>
              <a:t>PREFIX </a:t>
            </a:r>
            <a:r>
              <a:rPr lang="fi-FI" sz="1100" dirty="0" err="1"/>
              <a:t>owl</a:t>
            </a:r>
            <a:r>
              <a:rPr lang="fi-FI" sz="1100" dirty="0"/>
              <a:t>: &lt;http://www.w3.org/2002/07/owl#&gt;</a:t>
            </a:r>
          </a:p>
          <a:p>
            <a:r>
              <a:rPr lang="fi-FI" sz="1100" dirty="0"/>
              <a:t>PREFIX </a:t>
            </a:r>
            <a:r>
              <a:rPr lang="fi-FI" sz="1100" dirty="0" err="1"/>
              <a:t>xsd</a:t>
            </a:r>
            <a:r>
              <a:rPr lang="fi-FI" sz="1100" dirty="0"/>
              <a:t>: &lt;http://www.w3.org/2001/XMLSchema#&gt;</a:t>
            </a:r>
          </a:p>
          <a:p>
            <a:r>
              <a:rPr lang="fi-FI" sz="1100" dirty="0"/>
              <a:t>PREFIX </a:t>
            </a:r>
            <a:r>
              <a:rPr lang="fi-FI" sz="1100" dirty="0" err="1"/>
              <a:t>rdfs</a:t>
            </a:r>
            <a:r>
              <a:rPr lang="fi-FI" sz="1100" dirty="0"/>
              <a:t>: &lt;http://www.w3.org/2000/01/rdf-schema#&gt;</a:t>
            </a:r>
          </a:p>
          <a:p>
            <a:r>
              <a:rPr lang="fi-FI" sz="1100" dirty="0"/>
              <a:t>PREFIX </a:t>
            </a:r>
            <a:r>
              <a:rPr lang="fi-FI" sz="1100" dirty="0" err="1"/>
              <a:t>rdf</a:t>
            </a:r>
            <a:r>
              <a:rPr lang="fi-FI" sz="1100" dirty="0"/>
              <a:t>: &lt;http://www.w3.org/1999/02/22-rdf-syntax-ns#&gt;</a:t>
            </a:r>
          </a:p>
          <a:p>
            <a:r>
              <a:rPr lang="fi-FI" sz="1100" dirty="0"/>
              <a:t>PREFIX </a:t>
            </a:r>
            <a:r>
              <a:rPr lang="fi-FI" sz="1100" dirty="0" err="1"/>
              <a:t>db</a:t>
            </a:r>
            <a:r>
              <a:rPr lang="fi-FI" sz="1100" dirty="0"/>
              <a:t>: &lt;http://dbpedia.org/page/&gt;</a:t>
            </a:r>
          </a:p>
          <a:p>
            <a:r>
              <a:rPr lang="fi-FI" sz="1100" dirty="0"/>
              <a:t>PREFIX </a:t>
            </a:r>
            <a:r>
              <a:rPr lang="fi-FI" sz="1100" dirty="0" err="1"/>
              <a:t>dbr</a:t>
            </a:r>
            <a:r>
              <a:rPr lang="fi-FI" sz="1100" dirty="0"/>
              <a:t>: &lt;http://dbpedia.org/resource/&gt;</a:t>
            </a:r>
          </a:p>
          <a:p>
            <a:r>
              <a:rPr lang="fi-FI" sz="1100" dirty="0"/>
              <a:t>PREFIX </a:t>
            </a:r>
            <a:r>
              <a:rPr lang="fi-FI" sz="1100" dirty="0" err="1"/>
              <a:t>dbpedia</a:t>
            </a:r>
            <a:r>
              <a:rPr lang="fi-FI" sz="1100" dirty="0"/>
              <a:t>: &lt;http://dbpedia.org/&gt;</a:t>
            </a:r>
          </a:p>
          <a:p>
            <a:r>
              <a:rPr lang="fi-FI" sz="1100" dirty="0"/>
              <a:t>PREFIX </a:t>
            </a:r>
            <a:r>
              <a:rPr lang="fi-FI" sz="1100" dirty="0" err="1"/>
              <a:t>dbo</a:t>
            </a:r>
            <a:r>
              <a:rPr lang="fi-FI" sz="1100" dirty="0"/>
              <a:t>: &lt;http://dbpedia.org/ontology/&gt;</a:t>
            </a:r>
          </a:p>
          <a:p>
            <a:r>
              <a:rPr lang="fi-FI" sz="1100" dirty="0"/>
              <a:t>PREFIX : &lt;http://ai.it.jyu.fi/vagan/ontologies/2025/</a:t>
            </a:r>
            <a:r>
              <a:rPr lang="fi-FI" sz="1100" b="1" dirty="0">
                <a:solidFill>
                  <a:srgbClr val="FF0000"/>
                </a:solidFill>
              </a:rPr>
              <a:t>Arthur_Conan_Doyle</a:t>
            </a:r>
            <a:r>
              <a:rPr lang="fi-FI" sz="1100" dirty="0"/>
              <a:t>.owl#&gt;</a:t>
            </a:r>
          </a:p>
          <a:p>
            <a:r>
              <a:rPr lang="fi-FI" sz="1100" dirty="0"/>
              <a:t>PREFIX </a:t>
            </a:r>
            <a:r>
              <a:rPr lang="fi-FI" sz="1100" dirty="0" err="1"/>
              <a:t>myonto</a:t>
            </a:r>
            <a:r>
              <a:rPr lang="fi-FI" sz="1100" dirty="0"/>
              <a:t>: &lt;http://ai.it.jyu.fi/vagan/ontologies/2025/</a:t>
            </a:r>
            <a:r>
              <a:rPr lang="fi-FI" sz="1100" b="1" dirty="0">
                <a:solidFill>
                  <a:srgbClr val="FF0000"/>
                </a:solidFill>
              </a:rPr>
              <a:t>Arthur_Conan_Doyle</a:t>
            </a:r>
            <a:r>
              <a:rPr lang="fi-FI" sz="1100" dirty="0"/>
              <a:t>.owl#&gt;</a:t>
            </a:r>
          </a:p>
          <a:p>
            <a:endParaRPr lang="fi-FI" sz="1100" dirty="0"/>
          </a:p>
          <a:p>
            <a:r>
              <a:rPr lang="fi-FI" sz="1100" dirty="0"/>
              <a:t>CONSTRUCT</a:t>
            </a:r>
          </a:p>
          <a:p>
            <a:r>
              <a:rPr lang="fi-FI" sz="1100" dirty="0"/>
              <a:t>{</a:t>
            </a:r>
          </a:p>
          <a:p>
            <a:r>
              <a:rPr lang="fi-FI" sz="1100" dirty="0" err="1"/>
              <a:t>myonto</a:t>
            </a:r>
            <a:r>
              <a:rPr lang="fi-FI" sz="1100" dirty="0"/>
              <a:t>: a </a:t>
            </a:r>
            <a:r>
              <a:rPr lang="fi-FI" sz="1100" dirty="0" err="1"/>
              <a:t>owl:Ontology</a:t>
            </a:r>
            <a:r>
              <a:rPr lang="fi-FI" sz="1100" dirty="0"/>
              <a:t> ; </a:t>
            </a:r>
            <a:r>
              <a:rPr lang="fi-FI" sz="1100" dirty="0" err="1"/>
              <a:t>owl:versionInfo</a:t>
            </a:r>
            <a:r>
              <a:rPr lang="fi-FI" sz="1100" dirty="0"/>
              <a:t> "1.0".</a:t>
            </a:r>
          </a:p>
          <a:p>
            <a:endParaRPr lang="fi-FI" sz="1100" dirty="0"/>
          </a:p>
          <a:p>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 </a:t>
            </a:r>
          </a:p>
          <a:p>
            <a:endParaRPr lang="fi-FI" sz="1100" dirty="0"/>
          </a:p>
          <a:p>
            <a:r>
              <a:rPr lang="fi-FI" sz="1100" dirty="0" err="1"/>
              <a:t>dbr:</a:t>
            </a:r>
            <a:r>
              <a:rPr lang="fi-FI" sz="1100" b="1" dirty="0" err="1">
                <a:solidFill>
                  <a:srgbClr val="FF0000"/>
                </a:solidFill>
              </a:rPr>
              <a:t>Arthur_Conan_Doyle</a:t>
            </a:r>
            <a:r>
              <a:rPr lang="fi-FI" sz="1100" dirty="0"/>
              <a:t> ?y ?x. ?y a </a:t>
            </a:r>
            <a:r>
              <a:rPr lang="fi-FI" sz="1100" dirty="0" err="1"/>
              <a:t>owl:DatatypeProperty</a:t>
            </a:r>
            <a:r>
              <a:rPr lang="fi-FI" sz="1100" dirty="0"/>
              <a:t> . ?y </a:t>
            </a:r>
            <a:r>
              <a:rPr lang="fi-FI" sz="1100" dirty="0" err="1"/>
              <a:t>rdfs:domain</a:t>
            </a:r>
            <a:r>
              <a:rPr lang="fi-FI" sz="1100" dirty="0"/>
              <a:t> ?</a:t>
            </a:r>
            <a:r>
              <a:rPr lang="fi-FI" sz="1100" dirty="0" err="1"/>
              <a:t>ctarget</a:t>
            </a:r>
            <a:r>
              <a:rPr lang="fi-FI" sz="1100" dirty="0"/>
              <a:t> .</a:t>
            </a:r>
          </a:p>
          <a:p>
            <a:endParaRPr lang="fi-FI" sz="1100" dirty="0"/>
          </a:p>
          <a:p>
            <a:r>
              <a:rPr lang="fi-FI" sz="1100" dirty="0" err="1"/>
              <a:t>dbr:</a:t>
            </a:r>
            <a:r>
              <a:rPr lang="fi-FI" sz="1100" b="1" dirty="0" err="1">
                <a:solidFill>
                  <a:srgbClr val="FF0000"/>
                </a:solidFill>
              </a:rPr>
              <a:t>Arthur_Conan_Doyle</a:t>
            </a:r>
            <a:r>
              <a:rPr lang="fi-FI" sz="1100" dirty="0"/>
              <a:t> ?z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?z </a:t>
            </a:r>
            <a:r>
              <a:rPr lang="fi-FI" sz="1100" dirty="0" err="1"/>
              <a:t>rdfs:domain</a:t>
            </a:r>
            <a:r>
              <a:rPr lang="fi-FI" sz="1100" dirty="0"/>
              <a:t> ?</a:t>
            </a:r>
            <a:r>
              <a:rPr lang="fi-FI" sz="1100" dirty="0" err="1"/>
              <a:t>ctarget</a:t>
            </a:r>
            <a:r>
              <a:rPr lang="fi-FI" sz="1100" dirty="0"/>
              <a:t> . ?z </a:t>
            </a:r>
            <a:r>
              <a:rPr lang="fi-FI" sz="1100" dirty="0" err="1"/>
              <a:t>rdfs:range</a:t>
            </a:r>
            <a:r>
              <a:rPr lang="fi-FI" sz="1100" dirty="0"/>
              <a:t> ?</a:t>
            </a:r>
            <a:r>
              <a:rPr lang="fi-FI" sz="1100" dirty="0" err="1"/>
              <a:t>ct</a:t>
            </a:r>
            <a:r>
              <a:rPr lang="fi-FI" sz="1100" dirty="0"/>
              <a:t> .</a:t>
            </a:r>
          </a:p>
          <a:p>
            <a:endParaRPr lang="fi-FI" sz="1100" dirty="0"/>
          </a:p>
          <a:p>
            <a:r>
              <a:rPr lang="fi-FI" sz="1100" dirty="0"/>
              <a:t>?p ?r </a:t>
            </a:r>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?r </a:t>
            </a:r>
            <a:r>
              <a:rPr lang="fi-FI" sz="1100" dirty="0" err="1"/>
              <a:t>rdfs:domain</a:t>
            </a:r>
            <a:r>
              <a:rPr lang="fi-FI" sz="1100" dirty="0"/>
              <a:t> ?cp . ?z </a:t>
            </a:r>
            <a:r>
              <a:rPr lang="fi-FI" sz="1100" dirty="0" err="1"/>
              <a:t>rdfs:range</a:t>
            </a:r>
            <a:r>
              <a:rPr lang="fi-FI" sz="1100" dirty="0"/>
              <a:t> ?</a:t>
            </a:r>
            <a:r>
              <a:rPr lang="fi-FI" sz="1100" dirty="0" err="1"/>
              <a:t>ctarget</a:t>
            </a:r>
            <a:r>
              <a:rPr lang="fi-FI" sz="1100" dirty="0"/>
              <a:t> . </a:t>
            </a:r>
          </a:p>
          <a:p>
            <a:r>
              <a:rPr lang="fi-FI" sz="1100" dirty="0"/>
              <a:t>}</a:t>
            </a:r>
          </a:p>
          <a:p>
            <a:endParaRPr lang="fi-FI" sz="1100" dirty="0"/>
          </a:p>
          <a:p>
            <a:r>
              <a:rPr lang="fi-FI" sz="1100" dirty="0"/>
              <a:t>WHERE </a:t>
            </a:r>
          </a:p>
          <a:p>
            <a:r>
              <a:rPr lang="fi-FI" sz="1100" dirty="0"/>
              <a:t>{</a:t>
            </a:r>
          </a:p>
          <a:p>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a:t>
            </a:r>
          </a:p>
          <a:p>
            <a:endParaRPr lang="fi-FI" sz="1100" dirty="0"/>
          </a:p>
          <a:p>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?y ?x . ?y a </a:t>
            </a:r>
            <a:r>
              <a:rPr lang="fi-FI" sz="1100" dirty="0" err="1"/>
              <a:t>owl:DatatypeProperty</a:t>
            </a:r>
            <a:r>
              <a:rPr lang="fi-FI" sz="1100" dirty="0"/>
              <a:t> .</a:t>
            </a:r>
          </a:p>
          <a:p>
            <a:endParaRPr lang="fi-FI" sz="1100" dirty="0"/>
          </a:p>
          <a:p>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a:t>
            </a:r>
          </a:p>
          <a:p>
            <a:endParaRPr lang="fi-FI" sz="1100" dirty="0"/>
          </a:p>
          <a:p>
            <a:r>
              <a:rPr lang="fi-FI" sz="1100" dirty="0"/>
              <a:t>?p ?r </a:t>
            </a:r>
            <a:r>
              <a:rPr lang="fi-FI" sz="1100" dirty="0" err="1"/>
              <a:t>dbr:</a:t>
            </a:r>
            <a:r>
              <a:rPr lang="fi-FI" sz="1100" b="1" dirty="0" err="1">
                <a:solidFill>
                  <a:srgbClr val="FF0000"/>
                </a:solidFill>
              </a:rPr>
              <a:t>Arthur_Conan_Doyle</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a:t>
            </a:r>
          </a:p>
          <a:p>
            <a:endParaRPr lang="fi-FI" sz="1100" dirty="0"/>
          </a:p>
          <a:p>
            <a:r>
              <a:rPr lang="fi-FI" sz="1100" dirty="0"/>
              <a:t>}</a:t>
            </a:r>
          </a:p>
          <a:p>
            <a:endParaRPr lang="fi-FI" sz="1100" dirty="0"/>
          </a:p>
          <a:p>
            <a:r>
              <a:rPr lang="fi-FI" sz="1100" dirty="0"/>
              <a:t> LIMIT 2000</a:t>
            </a:r>
          </a:p>
        </p:txBody>
      </p:sp>
      <p:sp>
        <p:nvSpPr>
          <p:cNvPr id="2" name="Rectangle 1">
            <a:extLst>
              <a:ext uri="{FF2B5EF4-FFF2-40B4-BE49-F238E27FC236}">
                <a16:creationId xmlns:a16="http://schemas.microsoft.com/office/drawing/2014/main" id="{DCCB5142-F20E-9170-5A58-57F745A002FC}"/>
              </a:ext>
            </a:extLst>
          </p:cNvPr>
          <p:cNvSpPr/>
          <p:nvPr/>
        </p:nvSpPr>
        <p:spPr>
          <a:xfrm>
            <a:off x="5724128" y="332656"/>
            <a:ext cx="3177353"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Playing with another target</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a16="http://schemas.microsoft.com/office/drawing/2014/main" id="{9E4B7DAB-5783-43E4-1CDD-F7385E0E6F9A}"/>
              </a:ext>
            </a:extLst>
          </p:cNvPr>
          <p:cNvSpPr/>
          <p:nvPr/>
        </p:nvSpPr>
        <p:spPr>
          <a:xfrm>
            <a:off x="5868144" y="6046865"/>
            <a:ext cx="3177353"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 you can continue yourself now similar as with Trump …</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47016326"/>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32C2F-1344-FC42-C545-33419023F3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A07E12-D5DF-4E61-E099-FFE3BC4B9FC1}"/>
              </a:ext>
            </a:extLst>
          </p:cNvPr>
          <p:cNvSpPr txBox="1"/>
          <p:nvPr/>
        </p:nvSpPr>
        <p:spPr>
          <a:xfrm>
            <a:off x="179512" y="332656"/>
            <a:ext cx="8657002" cy="6355586"/>
          </a:xfrm>
          <a:prstGeom prst="rect">
            <a:avLst/>
          </a:prstGeom>
          <a:noFill/>
        </p:spPr>
        <p:txBody>
          <a:bodyPr wrap="square">
            <a:spAutoFit/>
          </a:bodyPr>
          <a:lstStyle/>
          <a:p>
            <a:r>
              <a:rPr lang="fi-FI" sz="1100" dirty="0"/>
              <a:t>PREFIX </a:t>
            </a:r>
            <a:r>
              <a:rPr lang="fi-FI" sz="1100" dirty="0" err="1"/>
              <a:t>owl</a:t>
            </a:r>
            <a:r>
              <a:rPr lang="fi-FI" sz="1100" dirty="0"/>
              <a:t>: &lt;http://www.w3.org/2002/07/owl#&gt;</a:t>
            </a:r>
          </a:p>
          <a:p>
            <a:r>
              <a:rPr lang="fi-FI" sz="1100" dirty="0"/>
              <a:t>PREFIX </a:t>
            </a:r>
            <a:r>
              <a:rPr lang="fi-FI" sz="1100" dirty="0" err="1"/>
              <a:t>xsd</a:t>
            </a:r>
            <a:r>
              <a:rPr lang="fi-FI" sz="1100" dirty="0"/>
              <a:t>: &lt;http://www.w3.org/2001/XMLSchema#&gt;</a:t>
            </a:r>
          </a:p>
          <a:p>
            <a:r>
              <a:rPr lang="fi-FI" sz="1100" dirty="0"/>
              <a:t>PREFIX </a:t>
            </a:r>
            <a:r>
              <a:rPr lang="fi-FI" sz="1100" dirty="0" err="1"/>
              <a:t>rdfs</a:t>
            </a:r>
            <a:r>
              <a:rPr lang="fi-FI" sz="1100" dirty="0"/>
              <a:t>: &lt;http://www.w3.org/2000/01/rdf-schema#&gt;</a:t>
            </a:r>
          </a:p>
          <a:p>
            <a:r>
              <a:rPr lang="fi-FI" sz="1100" dirty="0"/>
              <a:t>PREFIX </a:t>
            </a:r>
            <a:r>
              <a:rPr lang="fi-FI" sz="1100" dirty="0" err="1"/>
              <a:t>rdf</a:t>
            </a:r>
            <a:r>
              <a:rPr lang="fi-FI" sz="1100" dirty="0"/>
              <a:t>: &lt;http://www.w3.org/1999/02/22-rdf-syntax-ns#&gt;</a:t>
            </a:r>
          </a:p>
          <a:p>
            <a:r>
              <a:rPr lang="fi-FI" sz="1100" dirty="0"/>
              <a:t>PREFIX </a:t>
            </a:r>
            <a:r>
              <a:rPr lang="fi-FI" sz="1100" dirty="0" err="1"/>
              <a:t>db</a:t>
            </a:r>
            <a:r>
              <a:rPr lang="fi-FI" sz="1100" dirty="0"/>
              <a:t>: &lt;http://dbpedia.org/page/&gt;</a:t>
            </a:r>
          </a:p>
          <a:p>
            <a:r>
              <a:rPr lang="fi-FI" sz="1100" dirty="0"/>
              <a:t>PREFIX </a:t>
            </a:r>
            <a:r>
              <a:rPr lang="fi-FI" sz="1100" dirty="0" err="1"/>
              <a:t>dbr</a:t>
            </a:r>
            <a:r>
              <a:rPr lang="fi-FI" sz="1100" dirty="0"/>
              <a:t>: &lt;http://dbpedia.org/resource/&gt;</a:t>
            </a:r>
          </a:p>
          <a:p>
            <a:r>
              <a:rPr lang="fi-FI" sz="1100" dirty="0"/>
              <a:t>PREFIX </a:t>
            </a:r>
            <a:r>
              <a:rPr lang="fi-FI" sz="1100" dirty="0" err="1"/>
              <a:t>dbpedia</a:t>
            </a:r>
            <a:r>
              <a:rPr lang="fi-FI" sz="1100" dirty="0"/>
              <a:t>: &lt;http://dbpedia.org/&gt;</a:t>
            </a:r>
          </a:p>
          <a:p>
            <a:r>
              <a:rPr lang="fi-FI" sz="1100" dirty="0"/>
              <a:t>PREFIX </a:t>
            </a:r>
            <a:r>
              <a:rPr lang="fi-FI" sz="1100" dirty="0" err="1"/>
              <a:t>dbo</a:t>
            </a:r>
            <a:r>
              <a:rPr lang="fi-FI" sz="1100" dirty="0"/>
              <a:t>: &lt;http://dbpedia.org/ontology/&gt;</a:t>
            </a:r>
          </a:p>
          <a:p>
            <a:r>
              <a:rPr lang="fi-FI" sz="1100" dirty="0"/>
              <a:t>PREFIX : &lt;http://ai.it.jyu.fi/vagan/ontologies/2025/</a:t>
            </a:r>
            <a:r>
              <a:rPr lang="fi-FI" sz="1100" b="1" dirty="0">
                <a:solidFill>
                  <a:srgbClr val="FF0000"/>
                </a:solidFill>
              </a:rPr>
              <a:t>Andriy_Shevchenko</a:t>
            </a:r>
            <a:r>
              <a:rPr lang="fi-FI" sz="1100" dirty="0"/>
              <a:t>.owl#&gt;</a:t>
            </a:r>
          </a:p>
          <a:p>
            <a:r>
              <a:rPr lang="fi-FI" sz="1100" dirty="0"/>
              <a:t>PREFIX </a:t>
            </a:r>
            <a:r>
              <a:rPr lang="fi-FI" sz="1100" dirty="0" err="1"/>
              <a:t>myonto</a:t>
            </a:r>
            <a:r>
              <a:rPr lang="fi-FI" sz="1100" dirty="0"/>
              <a:t>: &lt;http://ai.it.jyu.fi/vagan/ontologies/2025/</a:t>
            </a:r>
            <a:r>
              <a:rPr lang="fi-FI" sz="1100" b="1" dirty="0">
                <a:solidFill>
                  <a:srgbClr val="FF0000"/>
                </a:solidFill>
              </a:rPr>
              <a:t>Andriy_Shevchenko</a:t>
            </a:r>
            <a:r>
              <a:rPr lang="fi-FI" sz="1100" dirty="0"/>
              <a:t>.owl#&gt;</a:t>
            </a:r>
          </a:p>
          <a:p>
            <a:endParaRPr lang="fi-FI" sz="1100" dirty="0"/>
          </a:p>
          <a:p>
            <a:r>
              <a:rPr lang="fi-FI" sz="1100" dirty="0"/>
              <a:t>CONSTRUCT</a:t>
            </a:r>
          </a:p>
          <a:p>
            <a:r>
              <a:rPr lang="fi-FI" sz="1100" dirty="0"/>
              <a:t>{</a:t>
            </a:r>
          </a:p>
          <a:p>
            <a:r>
              <a:rPr lang="fi-FI" sz="1100" dirty="0" err="1"/>
              <a:t>myonto</a:t>
            </a:r>
            <a:r>
              <a:rPr lang="fi-FI" sz="1100" dirty="0"/>
              <a:t>: a </a:t>
            </a:r>
            <a:r>
              <a:rPr lang="fi-FI" sz="1100" dirty="0" err="1"/>
              <a:t>owl:Ontology</a:t>
            </a:r>
            <a:r>
              <a:rPr lang="fi-FI" sz="1100" dirty="0"/>
              <a:t> ; </a:t>
            </a:r>
            <a:r>
              <a:rPr lang="fi-FI" sz="1100" dirty="0" err="1"/>
              <a:t>owl:versionInfo</a:t>
            </a:r>
            <a:r>
              <a:rPr lang="fi-FI" sz="1100" dirty="0"/>
              <a:t> "1.0".</a:t>
            </a:r>
          </a:p>
          <a:p>
            <a:endParaRPr lang="fi-FI" sz="1100" dirty="0"/>
          </a:p>
          <a:p>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 </a:t>
            </a:r>
          </a:p>
          <a:p>
            <a:endParaRPr lang="fi-FI" sz="1100" dirty="0"/>
          </a:p>
          <a:p>
            <a:r>
              <a:rPr lang="fi-FI" sz="1100" dirty="0" err="1"/>
              <a:t>dbr:</a:t>
            </a:r>
            <a:r>
              <a:rPr lang="fi-FI" sz="1100" b="1" dirty="0" err="1">
                <a:solidFill>
                  <a:srgbClr val="FF0000"/>
                </a:solidFill>
              </a:rPr>
              <a:t>Andriy_Shevchenko</a:t>
            </a:r>
            <a:r>
              <a:rPr lang="fi-FI" sz="1100" dirty="0"/>
              <a:t> ?y ?x. ?y a </a:t>
            </a:r>
            <a:r>
              <a:rPr lang="fi-FI" sz="1100" dirty="0" err="1"/>
              <a:t>owl:DatatypeProperty</a:t>
            </a:r>
            <a:r>
              <a:rPr lang="fi-FI" sz="1100" dirty="0"/>
              <a:t> . ?y </a:t>
            </a:r>
            <a:r>
              <a:rPr lang="fi-FI" sz="1100" dirty="0" err="1"/>
              <a:t>rdfs:domain</a:t>
            </a:r>
            <a:r>
              <a:rPr lang="fi-FI" sz="1100" dirty="0"/>
              <a:t> ?</a:t>
            </a:r>
            <a:r>
              <a:rPr lang="fi-FI" sz="1100" dirty="0" err="1"/>
              <a:t>ctarget</a:t>
            </a:r>
            <a:r>
              <a:rPr lang="fi-FI" sz="1100" dirty="0"/>
              <a:t> .</a:t>
            </a:r>
          </a:p>
          <a:p>
            <a:endParaRPr lang="fi-FI" sz="1100" dirty="0"/>
          </a:p>
          <a:p>
            <a:r>
              <a:rPr lang="fi-FI" sz="1100" dirty="0" err="1"/>
              <a:t>dbr:</a:t>
            </a:r>
            <a:r>
              <a:rPr lang="fi-FI" sz="1100" b="1" dirty="0" err="1">
                <a:solidFill>
                  <a:srgbClr val="FF0000"/>
                </a:solidFill>
              </a:rPr>
              <a:t>Andriy_Shevchenko</a:t>
            </a:r>
            <a:r>
              <a:rPr lang="fi-FI" sz="1100" dirty="0"/>
              <a:t> ?z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?z </a:t>
            </a:r>
            <a:r>
              <a:rPr lang="fi-FI" sz="1100" dirty="0" err="1"/>
              <a:t>rdfs:domain</a:t>
            </a:r>
            <a:r>
              <a:rPr lang="fi-FI" sz="1100" dirty="0"/>
              <a:t> ?</a:t>
            </a:r>
            <a:r>
              <a:rPr lang="fi-FI" sz="1100" dirty="0" err="1"/>
              <a:t>ctarget</a:t>
            </a:r>
            <a:r>
              <a:rPr lang="fi-FI" sz="1100" dirty="0"/>
              <a:t> . ?z </a:t>
            </a:r>
            <a:r>
              <a:rPr lang="fi-FI" sz="1100" dirty="0" err="1"/>
              <a:t>rdfs:range</a:t>
            </a:r>
            <a:r>
              <a:rPr lang="fi-FI" sz="1100" dirty="0"/>
              <a:t> ?</a:t>
            </a:r>
            <a:r>
              <a:rPr lang="fi-FI" sz="1100" dirty="0" err="1"/>
              <a:t>ct</a:t>
            </a:r>
            <a:r>
              <a:rPr lang="fi-FI" sz="1100" dirty="0"/>
              <a:t> .</a:t>
            </a:r>
          </a:p>
          <a:p>
            <a:endParaRPr lang="fi-FI" sz="1100" dirty="0"/>
          </a:p>
          <a:p>
            <a:r>
              <a:rPr lang="fi-FI" sz="1100" dirty="0"/>
              <a:t>?p ?r </a:t>
            </a:r>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?r </a:t>
            </a:r>
            <a:r>
              <a:rPr lang="fi-FI" sz="1100" dirty="0" err="1"/>
              <a:t>rdfs:domain</a:t>
            </a:r>
            <a:r>
              <a:rPr lang="fi-FI" sz="1100" dirty="0"/>
              <a:t> ?cp . ?z </a:t>
            </a:r>
            <a:r>
              <a:rPr lang="fi-FI" sz="1100" dirty="0" err="1"/>
              <a:t>rdfs:range</a:t>
            </a:r>
            <a:r>
              <a:rPr lang="fi-FI" sz="1100" dirty="0"/>
              <a:t> ?</a:t>
            </a:r>
            <a:r>
              <a:rPr lang="fi-FI" sz="1100" dirty="0" err="1"/>
              <a:t>ctarget</a:t>
            </a:r>
            <a:r>
              <a:rPr lang="fi-FI" sz="1100" dirty="0"/>
              <a:t> . </a:t>
            </a:r>
          </a:p>
          <a:p>
            <a:r>
              <a:rPr lang="fi-FI" sz="1100" dirty="0"/>
              <a:t>}</a:t>
            </a:r>
          </a:p>
          <a:p>
            <a:endParaRPr lang="fi-FI" sz="1100" dirty="0"/>
          </a:p>
          <a:p>
            <a:r>
              <a:rPr lang="fi-FI" sz="1100" dirty="0"/>
              <a:t>WHERE </a:t>
            </a:r>
          </a:p>
          <a:p>
            <a:r>
              <a:rPr lang="fi-FI" sz="1100" dirty="0"/>
              <a:t>{</a:t>
            </a:r>
          </a:p>
          <a:p>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a:t>
            </a:r>
          </a:p>
          <a:p>
            <a:endParaRPr lang="fi-FI" sz="1100" dirty="0"/>
          </a:p>
          <a:p>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?y ?x . ?y a </a:t>
            </a:r>
            <a:r>
              <a:rPr lang="fi-FI" sz="1100" dirty="0" err="1"/>
              <a:t>owl:DatatypeProperty</a:t>
            </a:r>
            <a:r>
              <a:rPr lang="fi-FI" sz="1100" dirty="0"/>
              <a:t> .</a:t>
            </a:r>
          </a:p>
          <a:p>
            <a:endParaRPr lang="fi-FI" sz="1100" dirty="0"/>
          </a:p>
          <a:p>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a:t>
            </a:r>
          </a:p>
          <a:p>
            <a:endParaRPr lang="fi-FI" sz="1100" dirty="0"/>
          </a:p>
          <a:p>
            <a:r>
              <a:rPr lang="fi-FI" sz="1100" dirty="0"/>
              <a:t>?p ?r </a:t>
            </a:r>
            <a:r>
              <a:rPr lang="fi-FI" sz="1100" dirty="0" err="1"/>
              <a:t>dbr:</a:t>
            </a:r>
            <a:r>
              <a:rPr lang="fi-FI" sz="1100" b="1" dirty="0" err="1">
                <a:solidFill>
                  <a:srgbClr val="FF0000"/>
                </a:solidFill>
              </a:rPr>
              <a:t>Andriy_Shevchenko</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a:t>
            </a:r>
          </a:p>
          <a:p>
            <a:endParaRPr lang="fi-FI" sz="1100" dirty="0"/>
          </a:p>
          <a:p>
            <a:r>
              <a:rPr lang="fi-FI" sz="1100" dirty="0"/>
              <a:t>}</a:t>
            </a:r>
          </a:p>
          <a:p>
            <a:endParaRPr lang="fi-FI" sz="1100" dirty="0"/>
          </a:p>
          <a:p>
            <a:r>
              <a:rPr lang="fi-FI" sz="1100" dirty="0"/>
              <a:t> LIMIT 5000</a:t>
            </a:r>
          </a:p>
        </p:txBody>
      </p:sp>
      <p:sp>
        <p:nvSpPr>
          <p:cNvPr id="2" name="Rectangle 1">
            <a:extLst>
              <a:ext uri="{FF2B5EF4-FFF2-40B4-BE49-F238E27FC236}">
                <a16:creationId xmlns:a16="http://schemas.microsoft.com/office/drawing/2014/main" id="{D3EA2DDF-6F56-5FE4-8858-D81CD6F8E1D8}"/>
              </a:ext>
            </a:extLst>
          </p:cNvPr>
          <p:cNvSpPr/>
          <p:nvPr/>
        </p:nvSpPr>
        <p:spPr>
          <a:xfrm>
            <a:off x="5724128" y="332656"/>
            <a:ext cx="3177353"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Playing with another target</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a16="http://schemas.microsoft.com/office/drawing/2014/main" id="{F2E28C18-33C7-F062-00F8-118B7133B787}"/>
              </a:ext>
            </a:extLst>
          </p:cNvPr>
          <p:cNvSpPr/>
          <p:nvPr/>
        </p:nvSpPr>
        <p:spPr>
          <a:xfrm>
            <a:off x="5868144" y="6046865"/>
            <a:ext cx="3177353"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 you can continue yourself now similar as with Trump …</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6759661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A1C84-48AB-E857-8CAA-54E166B6659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D744AF-027D-C066-BFFA-E5E814F8EF90}"/>
              </a:ext>
            </a:extLst>
          </p:cNvPr>
          <p:cNvSpPr txBox="1"/>
          <p:nvPr/>
        </p:nvSpPr>
        <p:spPr>
          <a:xfrm>
            <a:off x="179512" y="332656"/>
            <a:ext cx="8657002" cy="6355586"/>
          </a:xfrm>
          <a:prstGeom prst="rect">
            <a:avLst/>
          </a:prstGeom>
          <a:noFill/>
        </p:spPr>
        <p:txBody>
          <a:bodyPr wrap="square">
            <a:spAutoFit/>
          </a:bodyPr>
          <a:lstStyle/>
          <a:p>
            <a:r>
              <a:rPr lang="fi-FI" sz="1100" dirty="0"/>
              <a:t>PREFIX </a:t>
            </a:r>
            <a:r>
              <a:rPr lang="fi-FI" sz="1100" dirty="0" err="1"/>
              <a:t>owl</a:t>
            </a:r>
            <a:r>
              <a:rPr lang="fi-FI" sz="1100" dirty="0"/>
              <a:t>: &lt;http://www.w3.org/2002/07/owl#&gt;</a:t>
            </a:r>
          </a:p>
          <a:p>
            <a:r>
              <a:rPr lang="fi-FI" sz="1100" dirty="0"/>
              <a:t>PREFIX </a:t>
            </a:r>
            <a:r>
              <a:rPr lang="fi-FI" sz="1100" dirty="0" err="1"/>
              <a:t>xsd</a:t>
            </a:r>
            <a:r>
              <a:rPr lang="fi-FI" sz="1100" dirty="0"/>
              <a:t>: &lt;http://www.w3.org/2001/XMLSchema#&gt;</a:t>
            </a:r>
          </a:p>
          <a:p>
            <a:r>
              <a:rPr lang="fi-FI" sz="1100" dirty="0"/>
              <a:t>PREFIX </a:t>
            </a:r>
            <a:r>
              <a:rPr lang="fi-FI" sz="1100" dirty="0" err="1"/>
              <a:t>rdfs</a:t>
            </a:r>
            <a:r>
              <a:rPr lang="fi-FI" sz="1100" dirty="0"/>
              <a:t>: &lt;http://www.w3.org/2000/01/rdf-schema#&gt;</a:t>
            </a:r>
          </a:p>
          <a:p>
            <a:r>
              <a:rPr lang="fi-FI" sz="1100" dirty="0"/>
              <a:t>PREFIX </a:t>
            </a:r>
            <a:r>
              <a:rPr lang="fi-FI" sz="1100" dirty="0" err="1"/>
              <a:t>rdf</a:t>
            </a:r>
            <a:r>
              <a:rPr lang="fi-FI" sz="1100" dirty="0"/>
              <a:t>: &lt;http://www.w3.org/1999/02/22-rdf-syntax-ns#&gt;</a:t>
            </a:r>
          </a:p>
          <a:p>
            <a:r>
              <a:rPr lang="fi-FI" sz="1100" dirty="0"/>
              <a:t>PREFIX </a:t>
            </a:r>
            <a:r>
              <a:rPr lang="fi-FI" sz="1100" dirty="0" err="1"/>
              <a:t>db</a:t>
            </a:r>
            <a:r>
              <a:rPr lang="fi-FI" sz="1100" dirty="0"/>
              <a:t>: &lt;http://dbpedia.org/page/&gt;</a:t>
            </a:r>
          </a:p>
          <a:p>
            <a:r>
              <a:rPr lang="fi-FI" sz="1100" dirty="0"/>
              <a:t>PREFIX </a:t>
            </a:r>
            <a:r>
              <a:rPr lang="fi-FI" sz="1100" dirty="0" err="1"/>
              <a:t>dbr</a:t>
            </a:r>
            <a:r>
              <a:rPr lang="fi-FI" sz="1100" dirty="0"/>
              <a:t>: &lt;http://dbpedia.org/resource/&gt;</a:t>
            </a:r>
          </a:p>
          <a:p>
            <a:r>
              <a:rPr lang="fi-FI" sz="1100" dirty="0"/>
              <a:t>PREFIX </a:t>
            </a:r>
            <a:r>
              <a:rPr lang="fi-FI" sz="1100" dirty="0" err="1"/>
              <a:t>dbpedia</a:t>
            </a:r>
            <a:r>
              <a:rPr lang="fi-FI" sz="1100" dirty="0"/>
              <a:t>: &lt;http://dbpedia.org/&gt;</a:t>
            </a:r>
          </a:p>
          <a:p>
            <a:r>
              <a:rPr lang="fi-FI" sz="1100" dirty="0"/>
              <a:t>PREFIX </a:t>
            </a:r>
            <a:r>
              <a:rPr lang="fi-FI" sz="1100" dirty="0" err="1"/>
              <a:t>dbo</a:t>
            </a:r>
            <a:r>
              <a:rPr lang="fi-FI" sz="1100" dirty="0"/>
              <a:t>: &lt;http://dbpedia.org/ontology/&gt;</a:t>
            </a:r>
          </a:p>
          <a:p>
            <a:r>
              <a:rPr lang="fi-FI" sz="1100" dirty="0"/>
              <a:t>PREFIX : &lt;http://ai.it.jyu.fi/vagan/ontologies/2025/</a:t>
            </a:r>
            <a:r>
              <a:rPr lang="fi-FI" sz="1100" b="1" dirty="0">
                <a:solidFill>
                  <a:srgbClr val="FF0000"/>
                </a:solidFill>
              </a:rPr>
              <a:t>Harry_Potter</a:t>
            </a:r>
            <a:r>
              <a:rPr lang="fi-FI" sz="1100" dirty="0"/>
              <a:t>.owl#&gt;</a:t>
            </a:r>
          </a:p>
          <a:p>
            <a:r>
              <a:rPr lang="fi-FI" sz="1100" dirty="0"/>
              <a:t>PREFIX </a:t>
            </a:r>
            <a:r>
              <a:rPr lang="fi-FI" sz="1100" dirty="0" err="1"/>
              <a:t>myonto</a:t>
            </a:r>
            <a:r>
              <a:rPr lang="fi-FI" sz="1100" dirty="0"/>
              <a:t>: &lt;http://ai.it.jyu.fi/vagan/ontologies/2025/</a:t>
            </a:r>
            <a:r>
              <a:rPr lang="fi-FI" sz="1100" b="1" dirty="0">
                <a:solidFill>
                  <a:srgbClr val="FF0000"/>
                </a:solidFill>
              </a:rPr>
              <a:t>Harry_Potter</a:t>
            </a:r>
            <a:r>
              <a:rPr lang="fi-FI" sz="1100" dirty="0"/>
              <a:t>.owl#&gt;</a:t>
            </a:r>
          </a:p>
          <a:p>
            <a:endParaRPr lang="fi-FI" sz="1100" dirty="0"/>
          </a:p>
          <a:p>
            <a:r>
              <a:rPr lang="fi-FI" sz="1100" dirty="0"/>
              <a:t>CONSTRUCT</a:t>
            </a:r>
          </a:p>
          <a:p>
            <a:r>
              <a:rPr lang="fi-FI" sz="1100" dirty="0"/>
              <a:t>{</a:t>
            </a:r>
          </a:p>
          <a:p>
            <a:r>
              <a:rPr lang="fi-FI" sz="1100" dirty="0" err="1"/>
              <a:t>myonto</a:t>
            </a:r>
            <a:r>
              <a:rPr lang="fi-FI" sz="1100" dirty="0"/>
              <a:t>: a </a:t>
            </a:r>
            <a:r>
              <a:rPr lang="fi-FI" sz="1100" dirty="0" err="1"/>
              <a:t>owl:Ontology</a:t>
            </a:r>
            <a:r>
              <a:rPr lang="fi-FI" sz="1100" dirty="0"/>
              <a:t> ; </a:t>
            </a:r>
            <a:r>
              <a:rPr lang="fi-FI" sz="1100" dirty="0" err="1"/>
              <a:t>owl:versionInfo</a:t>
            </a:r>
            <a:r>
              <a:rPr lang="fi-FI" sz="1100" dirty="0"/>
              <a:t> "1.0".</a:t>
            </a:r>
          </a:p>
          <a:p>
            <a:endParaRPr lang="fi-FI" sz="1100" dirty="0"/>
          </a:p>
          <a:p>
            <a:r>
              <a:rPr lang="fi-FI" sz="1100" dirty="0" err="1"/>
              <a:t>dbr:</a:t>
            </a:r>
            <a:r>
              <a:rPr lang="fi-FI" sz="1100" b="1" dirty="0" err="1">
                <a:solidFill>
                  <a:srgbClr val="FF0000"/>
                </a:solidFill>
              </a:rPr>
              <a:t>Harry_Potter</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 </a:t>
            </a:r>
          </a:p>
          <a:p>
            <a:endParaRPr lang="fi-FI" sz="1100" dirty="0"/>
          </a:p>
          <a:p>
            <a:r>
              <a:rPr lang="fi-FI" sz="1100" dirty="0" err="1"/>
              <a:t>dbr:</a:t>
            </a:r>
            <a:r>
              <a:rPr lang="fi-FI" sz="1100" b="1" dirty="0" err="1">
                <a:solidFill>
                  <a:srgbClr val="FF0000"/>
                </a:solidFill>
              </a:rPr>
              <a:t>Harry_Potter</a:t>
            </a:r>
            <a:r>
              <a:rPr lang="fi-FI" sz="1100" dirty="0"/>
              <a:t> ?y ?x. ?y a </a:t>
            </a:r>
            <a:r>
              <a:rPr lang="fi-FI" sz="1100" dirty="0" err="1"/>
              <a:t>owl:DatatypeProperty</a:t>
            </a:r>
            <a:r>
              <a:rPr lang="fi-FI" sz="1100" dirty="0"/>
              <a:t> . ?y </a:t>
            </a:r>
            <a:r>
              <a:rPr lang="fi-FI" sz="1100" dirty="0" err="1"/>
              <a:t>rdfs:domain</a:t>
            </a:r>
            <a:r>
              <a:rPr lang="fi-FI" sz="1100" dirty="0"/>
              <a:t> ?</a:t>
            </a:r>
            <a:r>
              <a:rPr lang="fi-FI" sz="1100" dirty="0" err="1"/>
              <a:t>ctarget</a:t>
            </a:r>
            <a:r>
              <a:rPr lang="fi-FI" sz="1100" dirty="0"/>
              <a:t> .</a:t>
            </a:r>
          </a:p>
          <a:p>
            <a:endParaRPr lang="fi-FI" sz="1100" dirty="0"/>
          </a:p>
          <a:p>
            <a:r>
              <a:rPr lang="fi-FI" sz="1100" dirty="0" err="1"/>
              <a:t>dbr:</a:t>
            </a:r>
            <a:r>
              <a:rPr lang="fi-FI" sz="1100" b="1" dirty="0" err="1">
                <a:solidFill>
                  <a:srgbClr val="FF0000"/>
                </a:solidFill>
              </a:rPr>
              <a:t>Harry_Potter</a:t>
            </a:r>
            <a:r>
              <a:rPr lang="fi-FI" sz="1100" dirty="0"/>
              <a:t> ?z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?z </a:t>
            </a:r>
            <a:r>
              <a:rPr lang="fi-FI" sz="1100" dirty="0" err="1"/>
              <a:t>rdfs:domain</a:t>
            </a:r>
            <a:r>
              <a:rPr lang="fi-FI" sz="1100" dirty="0"/>
              <a:t> ?</a:t>
            </a:r>
            <a:r>
              <a:rPr lang="fi-FI" sz="1100" dirty="0" err="1"/>
              <a:t>ctarget</a:t>
            </a:r>
            <a:r>
              <a:rPr lang="fi-FI" sz="1100" dirty="0"/>
              <a:t> . ?z </a:t>
            </a:r>
            <a:r>
              <a:rPr lang="fi-FI" sz="1100" dirty="0" err="1"/>
              <a:t>rdfs:range</a:t>
            </a:r>
            <a:r>
              <a:rPr lang="fi-FI" sz="1100" dirty="0"/>
              <a:t> ?</a:t>
            </a:r>
            <a:r>
              <a:rPr lang="fi-FI" sz="1100" dirty="0" err="1"/>
              <a:t>ct</a:t>
            </a:r>
            <a:r>
              <a:rPr lang="fi-FI" sz="1100" dirty="0"/>
              <a:t> .</a:t>
            </a:r>
          </a:p>
          <a:p>
            <a:endParaRPr lang="fi-FI" sz="1100" dirty="0"/>
          </a:p>
          <a:p>
            <a:r>
              <a:rPr lang="fi-FI" sz="1100" dirty="0"/>
              <a:t>?p ?r </a:t>
            </a:r>
            <a:r>
              <a:rPr lang="fi-FI" sz="1100" dirty="0" err="1"/>
              <a:t>dbr:</a:t>
            </a:r>
            <a:r>
              <a:rPr lang="fi-FI" sz="1100" b="1" dirty="0" err="1">
                <a:solidFill>
                  <a:srgbClr val="FF0000"/>
                </a:solidFill>
              </a:rPr>
              <a:t>Harry_Potter</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?r </a:t>
            </a:r>
            <a:r>
              <a:rPr lang="fi-FI" sz="1100" dirty="0" err="1"/>
              <a:t>rdfs:domain</a:t>
            </a:r>
            <a:r>
              <a:rPr lang="fi-FI" sz="1100" dirty="0"/>
              <a:t> ?cp . ?z </a:t>
            </a:r>
            <a:r>
              <a:rPr lang="fi-FI" sz="1100" dirty="0" err="1"/>
              <a:t>rdfs:range</a:t>
            </a:r>
            <a:r>
              <a:rPr lang="fi-FI" sz="1100" dirty="0"/>
              <a:t> ?</a:t>
            </a:r>
            <a:r>
              <a:rPr lang="fi-FI" sz="1100" dirty="0" err="1"/>
              <a:t>ctarget</a:t>
            </a:r>
            <a:r>
              <a:rPr lang="fi-FI" sz="1100" dirty="0"/>
              <a:t> . </a:t>
            </a:r>
          </a:p>
          <a:p>
            <a:r>
              <a:rPr lang="fi-FI" sz="1100" dirty="0"/>
              <a:t>}</a:t>
            </a:r>
          </a:p>
          <a:p>
            <a:endParaRPr lang="fi-FI" sz="1100" dirty="0"/>
          </a:p>
          <a:p>
            <a:r>
              <a:rPr lang="fi-FI" sz="1100" dirty="0"/>
              <a:t>WHERE </a:t>
            </a:r>
          </a:p>
          <a:p>
            <a:r>
              <a:rPr lang="fi-FI" sz="1100" dirty="0"/>
              <a:t>{</a:t>
            </a:r>
          </a:p>
          <a:p>
            <a:r>
              <a:rPr lang="fi-FI" sz="1100" dirty="0" err="1"/>
              <a:t>dbr:</a:t>
            </a:r>
            <a:r>
              <a:rPr lang="fi-FI" sz="1100" b="1" dirty="0" err="1">
                <a:solidFill>
                  <a:srgbClr val="FF0000"/>
                </a:solidFill>
              </a:rPr>
              <a:t>Harry_Potter</a:t>
            </a:r>
            <a:r>
              <a:rPr lang="fi-FI" sz="1100" b="1" dirty="0">
                <a:solidFill>
                  <a:srgbClr val="FF0000"/>
                </a:solidFill>
              </a:rPr>
              <a:t> </a:t>
            </a:r>
            <a:r>
              <a:rPr lang="fi-FI" sz="1100" dirty="0"/>
              <a:t>a ?</a:t>
            </a:r>
            <a:r>
              <a:rPr lang="fi-FI" sz="1100" dirty="0" err="1"/>
              <a:t>ctarget</a:t>
            </a:r>
            <a:r>
              <a:rPr lang="fi-FI" sz="1100" dirty="0"/>
              <a:t> . ?</a:t>
            </a:r>
            <a:r>
              <a:rPr lang="fi-FI" sz="1100" dirty="0" err="1"/>
              <a:t>ctarget</a:t>
            </a:r>
            <a:r>
              <a:rPr lang="fi-FI" sz="1100" dirty="0"/>
              <a:t> a </a:t>
            </a:r>
            <a:r>
              <a:rPr lang="fi-FI" sz="1100" dirty="0" err="1"/>
              <a:t>owl:Class</a:t>
            </a:r>
            <a:r>
              <a:rPr lang="fi-FI" sz="1100" dirty="0"/>
              <a:t>.</a:t>
            </a:r>
          </a:p>
          <a:p>
            <a:endParaRPr lang="fi-FI" sz="1100" dirty="0"/>
          </a:p>
          <a:p>
            <a:r>
              <a:rPr lang="fi-FI" sz="1100" dirty="0" err="1"/>
              <a:t>dbr:</a:t>
            </a:r>
            <a:r>
              <a:rPr lang="fi-FI" sz="1100" b="1" dirty="0" err="1">
                <a:solidFill>
                  <a:srgbClr val="FF0000"/>
                </a:solidFill>
              </a:rPr>
              <a:t>Harry_Potter</a:t>
            </a:r>
            <a:r>
              <a:rPr lang="fi-FI" sz="1100" b="1" dirty="0">
                <a:solidFill>
                  <a:srgbClr val="FF0000"/>
                </a:solidFill>
              </a:rPr>
              <a:t> </a:t>
            </a:r>
            <a:r>
              <a:rPr lang="fi-FI" sz="1100" dirty="0"/>
              <a:t>?y ?x . ?y a </a:t>
            </a:r>
            <a:r>
              <a:rPr lang="fi-FI" sz="1100" dirty="0" err="1"/>
              <a:t>owl:DatatypeProperty</a:t>
            </a:r>
            <a:r>
              <a:rPr lang="fi-FI" sz="1100" dirty="0"/>
              <a:t> .</a:t>
            </a:r>
          </a:p>
          <a:p>
            <a:endParaRPr lang="fi-FI" sz="1100" dirty="0"/>
          </a:p>
          <a:p>
            <a:r>
              <a:rPr lang="fi-FI" sz="1100" dirty="0" err="1"/>
              <a:t>dbr:</a:t>
            </a:r>
            <a:r>
              <a:rPr lang="fi-FI" sz="1100" b="1" dirty="0" err="1">
                <a:solidFill>
                  <a:srgbClr val="FF0000"/>
                </a:solidFill>
              </a:rPr>
              <a:t>Harry_Potter</a:t>
            </a:r>
            <a:r>
              <a:rPr lang="fi-FI" sz="1100" b="1" dirty="0">
                <a:solidFill>
                  <a:srgbClr val="FF0000"/>
                </a:solidFill>
              </a:rPr>
              <a:t> </a:t>
            </a:r>
            <a:r>
              <a:rPr lang="fi-FI" sz="1100" dirty="0"/>
              <a:t>?z ?t . ?t a ?</a:t>
            </a:r>
            <a:r>
              <a:rPr lang="fi-FI" sz="1100" dirty="0" err="1"/>
              <a:t>ct</a:t>
            </a:r>
            <a:r>
              <a:rPr lang="fi-FI" sz="1100" dirty="0"/>
              <a:t>. ?</a:t>
            </a:r>
            <a:r>
              <a:rPr lang="fi-FI" sz="1100" dirty="0" err="1"/>
              <a:t>ct</a:t>
            </a:r>
            <a:r>
              <a:rPr lang="fi-FI" sz="1100" dirty="0"/>
              <a:t> a </a:t>
            </a:r>
            <a:r>
              <a:rPr lang="fi-FI" sz="1100" dirty="0" err="1"/>
              <a:t>owl:Class</a:t>
            </a:r>
            <a:r>
              <a:rPr lang="fi-FI" sz="1100" dirty="0"/>
              <a:t> .?z a </a:t>
            </a:r>
            <a:r>
              <a:rPr lang="fi-FI" sz="1100" dirty="0" err="1"/>
              <a:t>owl:ObjectProperty</a:t>
            </a:r>
            <a:r>
              <a:rPr lang="fi-FI" sz="1100" dirty="0"/>
              <a:t> . </a:t>
            </a:r>
          </a:p>
          <a:p>
            <a:endParaRPr lang="fi-FI" sz="1100" dirty="0"/>
          </a:p>
          <a:p>
            <a:r>
              <a:rPr lang="fi-FI" sz="1100" dirty="0"/>
              <a:t>?p ?r </a:t>
            </a:r>
            <a:r>
              <a:rPr lang="fi-FI" sz="1100" dirty="0" err="1"/>
              <a:t>dbr:</a:t>
            </a:r>
            <a:r>
              <a:rPr lang="fi-FI" sz="1100" b="1" dirty="0" err="1">
                <a:solidFill>
                  <a:srgbClr val="FF0000"/>
                </a:solidFill>
              </a:rPr>
              <a:t>Harry_Potter</a:t>
            </a:r>
            <a:r>
              <a:rPr lang="fi-FI" sz="1100" b="1" dirty="0">
                <a:solidFill>
                  <a:srgbClr val="FF0000"/>
                </a:solidFill>
              </a:rPr>
              <a:t> </a:t>
            </a:r>
            <a:r>
              <a:rPr lang="fi-FI" sz="1100" dirty="0"/>
              <a:t>. ?p a ?cp. ?cp a </a:t>
            </a:r>
            <a:r>
              <a:rPr lang="fi-FI" sz="1100" dirty="0" err="1"/>
              <a:t>owl:Class</a:t>
            </a:r>
            <a:r>
              <a:rPr lang="fi-FI" sz="1100" dirty="0"/>
              <a:t> . ?r a </a:t>
            </a:r>
            <a:r>
              <a:rPr lang="fi-FI" sz="1100" dirty="0" err="1"/>
              <a:t>owl:ObjectProperty</a:t>
            </a:r>
            <a:r>
              <a:rPr lang="fi-FI" sz="1100" dirty="0"/>
              <a:t> . </a:t>
            </a:r>
          </a:p>
          <a:p>
            <a:endParaRPr lang="fi-FI" sz="1100" dirty="0"/>
          </a:p>
          <a:p>
            <a:r>
              <a:rPr lang="fi-FI" sz="1100" dirty="0"/>
              <a:t>}</a:t>
            </a:r>
          </a:p>
          <a:p>
            <a:endParaRPr lang="fi-FI" sz="1100" dirty="0"/>
          </a:p>
          <a:p>
            <a:r>
              <a:rPr lang="fi-FI" sz="1100" dirty="0"/>
              <a:t> LIMIT 2000</a:t>
            </a:r>
          </a:p>
        </p:txBody>
      </p:sp>
      <p:sp>
        <p:nvSpPr>
          <p:cNvPr id="2" name="Rectangle 1">
            <a:extLst>
              <a:ext uri="{FF2B5EF4-FFF2-40B4-BE49-F238E27FC236}">
                <a16:creationId xmlns:a16="http://schemas.microsoft.com/office/drawing/2014/main" id="{1FF900C7-CA64-892B-2B9A-9A2AF515290E}"/>
              </a:ext>
            </a:extLst>
          </p:cNvPr>
          <p:cNvSpPr/>
          <p:nvPr/>
        </p:nvSpPr>
        <p:spPr>
          <a:xfrm>
            <a:off x="5724128" y="332656"/>
            <a:ext cx="3177353" cy="369332"/>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Playing with another target</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a16="http://schemas.microsoft.com/office/drawing/2014/main" id="{E695579F-075A-BE98-23C3-5D7F775F0E4B}"/>
              </a:ext>
            </a:extLst>
          </p:cNvPr>
          <p:cNvSpPr/>
          <p:nvPr/>
        </p:nvSpPr>
        <p:spPr>
          <a:xfrm>
            <a:off x="5868144" y="6046865"/>
            <a:ext cx="3177353" cy="646331"/>
          </a:xfrm>
          <a:prstGeom prst="rect">
            <a:avLst/>
          </a:prstGeom>
          <a:solidFill>
            <a:srgbClr val="FFC000"/>
          </a:solidFill>
        </p:spPr>
        <p:txBody>
          <a:bodyPr wrap="square" lIns="91440" tIns="45720" rIns="91440" bIns="45720">
            <a:spAutoFit/>
          </a:bodyPr>
          <a:lstStyle/>
          <a:p>
            <a:pPr algn="ctr"/>
            <a:r>
              <a:rPr lang="en-US" sz="1800" b="0" cap="none" spc="0" dirty="0">
                <a:ln w="0"/>
                <a:solidFill>
                  <a:schemeClr val="tx1"/>
                </a:solidFill>
                <a:effectLst>
                  <a:outerShdw blurRad="38100" dist="19050" dir="2700000" algn="tl" rotWithShape="0">
                    <a:schemeClr val="dk1">
                      <a:alpha val="40000"/>
                    </a:schemeClr>
                  </a:outerShdw>
                </a:effectLst>
              </a:rPr>
              <a:t>… you can continue yourself now similar as with Trump …</a:t>
            </a: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9702052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2132856"/>
            <a:ext cx="8712968" cy="4339650"/>
          </a:xfrm>
          <a:prstGeom prst="rect">
            <a:avLst/>
          </a:prstGeom>
        </p:spPr>
        <p:txBody>
          <a:bodyPr wrap="square">
            <a:spAutoFit/>
          </a:bodyPr>
          <a:lstStyle/>
          <a:p>
            <a:pPr fontAlgn="auto">
              <a:spcBef>
                <a:spcPts val="0"/>
              </a:spcBef>
              <a:spcAft>
                <a:spcPts val="0"/>
              </a:spcAft>
            </a:pPr>
            <a:r>
              <a:rPr lang="en-US" sz="2400" dirty="0">
                <a:solidFill>
                  <a:prstClr val="black"/>
                </a:solidFill>
                <a:latin typeface="Calibri"/>
                <a:hlinkClick r:id="rId2"/>
              </a:rPr>
              <a:t>http://ai.it.jyu.fi/vagan/ontologies/2019/royalty.owl</a:t>
            </a:r>
            <a:r>
              <a:rPr lang="en-US" sz="2400" dirty="0">
                <a:solidFill>
                  <a:prstClr val="black"/>
                </a:solidFill>
                <a:latin typeface="Calibri"/>
              </a:rPr>
              <a:t> </a:t>
            </a:r>
          </a:p>
          <a:p>
            <a:pPr fontAlgn="auto">
              <a:spcBef>
                <a:spcPts val="0"/>
              </a:spcBef>
              <a:spcAft>
                <a:spcPts val="0"/>
              </a:spcAft>
            </a:pPr>
            <a:endParaRPr lang="en-US" sz="1800" dirty="0">
              <a:solidFill>
                <a:prstClr val="black"/>
              </a:solidFill>
              <a:latin typeface="Calibri"/>
            </a:endParaRPr>
          </a:p>
          <a:p>
            <a:pPr fontAlgn="auto">
              <a:spcBef>
                <a:spcPts val="0"/>
              </a:spcBef>
              <a:spcAft>
                <a:spcPts val="0"/>
              </a:spcAft>
            </a:pPr>
            <a:r>
              <a:rPr lang="en-US" sz="1800" dirty="0">
                <a:solidFill>
                  <a:prstClr val="black"/>
                </a:solidFill>
                <a:latin typeface="Calibri"/>
              </a:rPr>
              <a:t>ALL THE REALTIONS WITHIN ROYAL FAMILIES</a:t>
            </a:r>
          </a:p>
          <a:p>
            <a:pPr fontAlgn="auto">
              <a:spcBef>
                <a:spcPts val="0"/>
              </a:spcBef>
              <a:spcAft>
                <a:spcPts val="0"/>
              </a:spcAft>
            </a:pPr>
            <a:r>
              <a:rPr lang="en-US" sz="1800" dirty="0">
                <a:solidFill>
                  <a:prstClr val="black"/>
                </a:solidFill>
                <a:latin typeface="Calibri"/>
              </a:rPr>
              <a:t>Designed November 9, 2019 by Vagan Terziyan ( </a:t>
            </a:r>
            <a:r>
              <a:rPr lang="en-US" sz="1800" dirty="0">
                <a:solidFill>
                  <a:prstClr val="black"/>
                </a:solidFill>
                <a:latin typeface="Calibri"/>
                <a:hlinkClick r:id="rId3"/>
              </a:rPr>
              <a:t>http://ai.it.jyu.fi/vagan</a:t>
            </a:r>
            <a:r>
              <a:rPr lang="en-US" sz="1800" dirty="0">
                <a:solidFill>
                  <a:prstClr val="black"/>
                </a:solidFill>
                <a:latin typeface="Calibri"/>
              </a:rPr>
              <a:t>  )</a:t>
            </a:r>
          </a:p>
          <a:p>
            <a:pPr fontAlgn="auto">
              <a:spcBef>
                <a:spcPts val="0"/>
              </a:spcBef>
              <a:spcAft>
                <a:spcPts val="0"/>
              </a:spcAft>
            </a:pPr>
            <a:endParaRPr lang="en-US" sz="1800" dirty="0">
              <a:solidFill>
                <a:prstClr val="black"/>
              </a:solidFill>
              <a:latin typeface="Calibri"/>
            </a:endParaRPr>
          </a:p>
          <a:p>
            <a:pPr fontAlgn="auto">
              <a:spcBef>
                <a:spcPts val="0"/>
              </a:spcBef>
              <a:spcAft>
                <a:spcPts val="0"/>
              </a:spcAft>
            </a:pPr>
            <a:r>
              <a:rPr lang="en-US" sz="1800" dirty="0">
                <a:solidFill>
                  <a:prstClr val="black"/>
                </a:solidFill>
                <a:latin typeface="Calibri"/>
              </a:rPr>
              <a:t>This ontology contains explicit metadata on the family relationships for the monarchs and other royal persons. All the persons and their data are extracted from DBPedia using SPARQL  CONSTRUCT queries. Inferred implicit relationships are made explicit using the rules and these new values are saved in this file as the explicit ones. The ontology contains also the rules used for the reasoning (Pellet reasoner has been used). As all the reasoning results are included, therefore, one do not need to try additional inference. However if you want to try the reasoning, then make it sure that you have enough memory for that (quite a lot is needed!). In this case also mark in advance all the individuals as different individuals to each other. If you do not have essential CPU and memory resource, then switch off the reasoners when use the ontology (case of </a:t>
            </a:r>
            <a:r>
              <a:rPr lang="en-US" sz="1800" dirty="0" err="1">
                <a:solidFill>
                  <a:prstClr val="black"/>
                </a:solidFill>
                <a:latin typeface="Calibri"/>
              </a:rPr>
              <a:t>Protege</a:t>
            </a:r>
            <a:r>
              <a:rPr lang="en-US" sz="1800" dirty="0">
                <a:solidFill>
                  <a:prstClr val="black"/>
                </a:solidFill>
                <a:latin typeface="Calibri"/>
              </a:rPr>
              <a:t> 5.x).</a:t>
            </a:r>
          </a:p>
        </p:txBody>
      </p:sp>
      <p:sp>
        <p:nvSpPr>
          <p:cNvPr id="5" name="Rectangle 4"/>
          <p:cNvSpPr/>
          <p:nvPr/>
        </p:nvSpPr>
        <p:spPr>
          <a:xfrm>
            <a:off x="107504" y="100768"/>
            <a:ext cx="9036496"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EXAMPLE: Constructing and populating ontology using SPARQL and DBPedia</a:t>
            </a:r>
          </a:p>
        </p:txBody>
      </p:sp>
    </p:spTree>
    <p:extLst>
      <p:ext uri="{BB962C8B-B14F-4D97-AF65-F5344CB8AC3E}">
        <p14:creationId xmlns:p14="http://schemas.microsoft.com/office/powerpoint/2010/main" val="418547613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85908" y="1228655"/>
            <a:ext cx="2196640" cy="5547592"/>
          </a:xfrm>
          <a:prstGeom prst="rect">
            <a:avLst/>
          </a:prstGeom>
        </p:spPr>
      </p:pic>
      <p:pic>
        <p:nvPicPr>
          <p:cNvPr id="3" name="Picture 2"/>
          <p:cNvPicPr>
            <a:picLocks noChangeAspect="1"/>
          </p:cNvPicPr>
          <p:nvPr/>
        </p:nvPicPr>
        <p:blipFill>
          <a:blip r:embed="rId3"/>
          <a:stretch>
            <a:fillRect/>
          </a:stretch>
        </p:blipFill>
        <p:spPr>
          <a:xfrm>
            <a:off x="6025876" y="2154364"/>
            <a:ext cx="3095270" cy="4669332"/>
          </a:xfrm>
          <a:prstGeom prst="rect">
            <a:avLst/>
          </a:prstGeom>
        </p:spPr>
      </p:pic>
      <p:pic>
        <p:nvPicPr>
          <p:cNvPr id="7" name="Picture 6"/>
          <p:cNvPicPr>
            <a:picLocks noChangeAspect="1"/>
          </p:cNvPicPr>
          <p:nvPr/>
        </p:nvPicPr>
        <p:blipFill>
          <a:blip r:embed="rId4"/>
          <a:stretch>
            <a:fillRect/>
          </a:stretch>
        </p:blipFill>
        <p:spPr>
          <a:xfrm>
            <a:off x="916741" y="1821596"/>
            <a:ext cx="2088232" cy="1945039"/>
          </a:xfrm>
          <a:prstGeom prst="rect">
            <a:avLst/>
          </a:prstGeom>
        </p:spPr>
      </p:pic>
      <p:sp>
        <p:nvSpPr>
          <p:cNvPr id="8" name="TextBox 7"/>
          <p:cNvSpPr txBox="1"/>
          <p:nvPr/>
        </p:nvSpPr>
        <p:spPr>
          <a:xfrm>
            <a:off x="6324873" y="643879"/>
            <a:ext cx="2753947" cy="1169551"/>
          </a:xfrm>
          <a:prstGeom prst="rect">
            <a:avLst/>
          </a:prstGeom>
          <a:solidFill>
            <a:schemeClr val="bg1">
              <a:lumMod val="85000"/>
            </a:schemeClr>
          </a:solidFill>
          <a:ln w="19050">
            <a:solidFill>
              <a:schemeClr val="tx1"/>
            </a:solidFill>
          </a:ln>
        </p:spPr>
        <p:txBody>
          <a:bodyPr wrap="square" rtlCol="0">
            <a:spAutoFit/>
          </a:bodyPr>
          <a:lstStyle/>
          <a:p>
            <a:pPr fontAlgn="auto">
              <a:spcBef>
                <a:spcPts val="0"/>
              </a:spcBef>
              <a:spcAft>
                <a:spcPts val="0"/>
              </a:spcAft>
            </a:pPr>
            <a:r>
              <a:rPr lang="en-US" dirty="0">
                <a:solidFill>
                  <a:prstClr val="black"/>
                </a:solidFill>
                <a:latin typeface="Calibri"/>
              </a:rPr>
              <a:t>Names of classes and properties can be used in SPARQL queries. Try, e.g., this general purpose SPARQL endpoint outside </a:t>
            </a:r>
            <a:r>
              <a:rPr lang="en-US" dirty="0" err="1">
                <a:solidFill>
                  <a:prstClr val="black"/>
                </a:solidFill>
                <a:latin typeface="Calibri"/>
              </a:rPr>
              <a:t>DBPedia</a:t>
            </a:r>
            <a:r>
              <a:rPr lang="en-US" dirty="0">
                <a:solidFill>
                  <a:prstClr val="black"/>
                </a:solidFill>
                <a:latin typeface="Calibri"/>
              </a:rPr>
              <a:t>: </a:t>
            </a:r>
            <a:r>
              <a:rPr lang="en-US" dirty="0">
                <a:solidFill>
                  <a:prstClr val="black"/>
                </a:solidFill>
                <a:latin typeface="Calibri"/>
                <a:hlinkClick r:id="rId5"/>
              </a:rPr>
              <a:t>http://sparql.org/sparql.html</a:t>
            </a:r>
            <a:r>
              <a:rPr lang="en-US" dirty="0">
                <a:solidFill>
                  <a:prstClr val="black"/>
                </a:solidFill>
                <a:latin typeface="Calibri"/>
              </a:rPr>
              <a:t> </a:t>
            </a:r>
          </a:p>
        </p:txBody>
      </p:sp>
      <p:sp>
        <p:nvSpPr>
          <p:cNvPr id="6" name="Rectangle 5"/>
          <p:cNvSpPr/>
          <p:nvPr/>
        </p:nvSpPr>
        <p:spPr>
          <a:xfrm>
            <a:off x="467544" y="-7018"/>
            <a:ext cx="8568951" cy="584775"/>
          </a:xfrm>
          <a:prstGeom prst="rect">
            <a:avLst/>
          </a:prstGeom>
          <a:noFill/>
        </p:spPr>
        <p:txBody>
          <a:bodyPr wrap="square" lIns="91440" tIns="45720" rIns="91440" bIns="45720">
            <a:spAutoFit/>
          </a:bodyPr>
          <a:lstStyle/>
          <a:p>
            <a:pPr algn="just" fontAlgn="auto">
              <a:spcBef>
                <a:spcPts val="0"/>
              </a:spcBef>
              <a:spcAft>
                <a:spcPts val="0"/>
              </a:spcAft>
            </a:pPr>
            <a:r>
              <a:rPr lang="en-US" sz="3200" b="1" dirty="0">
                <a:ln w="9525">
                  <a:solidFill>
                    <a:prstClr val="white"/>
                  </a:solidFill>
                  <a:prstDash val="solid"/>
                </a:ln>
                <a:solidFill>
                  <a:srgbClr val="4BACC6"/>
                </a:solidFill>
                <a:effectLst>
                  <a:outerShdw blurRad="12700" dist="38100" dir="2700000" algn="tl" rotWithShape="0">
                    <a:srgbClr val="4BACC6">
                      <a:lumMod val="60000"/>
                      <a:lumOff val="40000"/>
                    </a:srgbClr>
                  </a:outerShdw>
                </a:effectLst>
                <a:latin typeface="Calibri"/>
              </a:rPr>
              <a:t>Useful for import ontology of family relationships</a:t>
            </a:r>
          </a:p>
        </p:txBody>
      </p:sp>
      <p:sp>
        <p:nvSpPr>
          <p:cNvPr id="4" name="TextBox 3"/>
          <p:cNvSpPr txBox="1"/>
          <p:nvPr/>
        </p:nvSpPr>
        <p:spPr>
          <a:xfrm>
            <a:off x="22854" y="4594195"/>
            <a:ext cx="4117098" cy="1415772"/>
          </a:xfrm>
          <a:prstGeom prst="rect">
            <a:avLst/>
          </a:prstGeom>
          <a:solidFill>
            <a:schemeClr val="bg1">
              <a:lumMod val="85000"/>
            </a:schemeClr>
          </a:solidFill>
          <a:ln w="19050">
            <a:solidFill>
              <a:schemeClr val="tx1"/>
            </a:solidFill>
          </a:ln>
        </p:spPr>
        <p:txBody>
          <a:bodyPr wrap="square" rtlCol="0">
            <a:spAutoFit/>
          </a:bodyPr>
          <a:lstStyle/>
          <a:p>
            <a:pPr fontAlgn="auto">
              <a:spcBef>
                <a:spcPts val="0"/>
              </a:spcBef>
              <a:spcAft>
                <a:spcPts val="0"/>
              </a:spcAft>
            </a:pPr>
            <a:r>
              <a:rPr lang="en-US" sz="1800" dirty="0">
                <a:solidFill>
                  <a:prstClr val="black"/>
                </a:solidFill>
                <a:latin typeface="Calibri"/>
              </a:rPr>
              <a:t>You can use this shell ontology, which includes a lot of SWRL rules for inference: </a:t>
            </a:r>
            <a:r>
              <a:rPr lang="en-US" dirty="0">
                <a:solidFill>
                  <a:prstClr val="black"/>
                </a:solidFill>
                <a:latin typeface="Calibri"/>
                <a:hlinkClick r:id="rId6"/>
              </a:rPr>
              <a:t>http://ai.it.jyu.fi/vagan/ontologies/2025/family.owl</a:t>
            </a:r>
            <a:r>
              <a:rPr lang="en-US" dirty="0">
                <a:solidFill>
                  <a:prstClr val="black"/>
                </a:solidFill>
                <a:latin typeface="Calibri"/>
              </a:rPr>
              <a:t> ... </a:t>
            </a:r>
            <a:r>
              <a:rPr lang="en-US" sz="1800" dirty="0">
                <a:solidFill>
                  <a:prstClr val="black"/>
                </a:solidFill>
                <a:latin typeface="Calibri"/>
              </a:rPr>
              <a:t>for your own data extracted from </a:t>
            </a:r>
            <a:r>
              <a:rPr lang="en-US" sz="1800" dirty="0" err="1">
                <a:solidFill>
                  <a:prstClr val="black"/>
                </a:solidFill>
                <a:latin typeface="Calibri"/>
              </a:rPr>
              <a:t>DBPedia</a:t>
            </a:r>
            <a:r>
              <a:rPr lang="en-US" sz="1800" dirty="0">
                <a:solidFill>
                  <a:prstClr val="black"/>
                </a:solidFill>
                <a:latin typeface="Calibri"/>
              </a:rPr>
              <a:t> regarding your target</a:t>
            </a:r>
          </a:p>
        </p:txBody>
      </p:sp>
      <p:sp>
        <p:nvSpPr>
          <p:cNvPr id="9" name="TextBox 8">
            <a:extLst>
              <a:ext uri="{FF2B5EF4-FFF2-40B4-BE49-F238E27FC236}">
                <a16:creationId xmlns:a16="http://schemas.microsoft.com/office/drawing/2014/main" id="{DFF0F404-F349-E274-CD61-DEA723ACF85A}"/>
              </a:ext>
            </a:extLst>
          </p:cNvPr>
          <p:cNvSpPr txBox="1"/>
          <p:nvPr/>
        </p:nvSpPr>
        <p:spPr>
          <a:xfrm>
            <a:off x="539552" y="593926"/>
            <a:ext cx="5503382" cy="400110"/>
          </a:xfrm>
          <a:prstGeom prst="rect">
            <a:avLst/>
          </a:prstGeom>
          <a:noFill/>
        </p:spPr>
        <p:txBody>
          <a:bodyPr wrap="square">
            <a:spAutoFit/>
          </a:bodyPr>
          <a:lstStyle/>
          <a:p>
            <a:r>
              <a:rPr lang="en-US" sz="2000" dirty="0">
                <a:solidFill>
                  <a:prstClr val="black"/>
                </a:solidFill>
                <a:latin typeface="Calibri"/>
                <a:hlinkClick r:id="rId6"/>
              </a:rPr>
              <a:t>http://ai.it.jyu.fi/vagan/ontologies/2025/family.owl</a:t>
            </a:r>
            <a:r>
              <a:rPr lang="en-US" sz="2000" dirty="0">
                <a:solidFill>
                  <a:prstClr val="black"/>
                </a:solidFill>
                <a:latin typeface="Calibri"/>
              </a:rPr>
              <a:t> </a:t>
            </a:r>
            <a:endParaRPr lang="fi-FI" sz="2000" dirty="0"/>
          </a:p>
        </p:txBody>
      </p:sp>
    </p:spTree>
    <p:extLst>
      <p:ext uri="{BB962C8B-B14F-4D97-AF65-F5344CB8AC3E}">
        <p14:creationId xmlns:p14="http://schemas.microsoft.com/office/powerpoint/2010/main" val="260036234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8541" y="1325344"/>
            <a:ext cx="8928992" cy="2462213"/>
          </a:xfrm>
          <a:prstGeom prst="rect">
            <a:avLst/>
          </a:prstGeom>
          <a:solidFill>
            <a:schemeClr val="bg1">
              <a:lumMod val="85000"/>
            </a:schemeClr>
          </a:solidFill>
          <a:ln>
            <a:solidFill>
              <a:schemeClr val="tx1">
                <a:alpha val="96000"/>
              </a:schemeClr>
            </a:solidFill>
          </a:ln>
        </p:spPr>
        <p:txBody>
          <a:bodyPr wrap="square">
            <a:spAutoFit/>
          </a:bodyPr>
          <a:lstStyle/>
          <a:p>
            <a:pPr defTabSz="685800" fontAlgn="auto">
              <a:spcBef>
                <a:spcPts val="0"/>
              </a:spcBef>
              <a:spcAft>
                <a:spcPts val="0"/>
              </a:spcAft>
            </a:pPr>
            <a:r>
              <a:rPr lang="en-US" dirty="0">
                <a:solidFill>
                  <a:prstClr val="black"/>
                </a:solidFill>
                <a:cs typeface="Arial" panose="020B0604020202020204" pitchFamily="34" charset="0"/>
              </a:rPr>
              <a:t>PREFIX : &lt;http://ai.it.jyu.fi/vagan/ontologies/2025/family.owl&gt;</a:t>
            </a:r>
          </a:p>
          <a:p>
            <a:pPr defTabSz="685800" fontAlgn="auto">
              <a:spcBef>
                <a:spcPts val="0"/>
              </a:spcBef>
              <a:spcAft>
                <a:spcPts val="0"/>
              </a:spcAft>
            </a:pPr>
            <a:r>
              <a:rPr lang="en-US" dirty="0">
                <a:solidFill>
                  <a:prstClr val="black"/>
                </a:solidFill>
                <a:cs typeface="Arial" panose="020B0604020202020204" pitchFamily="34" charset="0"/>
              </a:rPr>
              <a:t>PREFIX dbr: &lt;http://dbpedia.org/resource/&gt;</a:t>
            </a:r>
          </a:p>
          <a:p>
            <a:pPr defTabSz="685800" fontAlgn="auto">
              <a:spcBef>
                <a:spcPts val="0"/>
              </a:spcBef>
              <a:spcAft>
                <a:spcPts val="0"/>
              </a:spcAft>
            </a:pPr>
            <a:r>
              <a:rPr lang="en-US" dirty="0">
                <a:solidFill>
                  <a:prstClr val="black"/>
                </a:solidFill>
                <a:cs typeface="Arial" panose="020B0604020202020204" pitchFamily="34" charset="0"/>
              </a:rPr>
              <a:t>PREFIX dbo: &lt;http://dbpedia.org/ontology/&gt;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CONSTRUCT </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:Person.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:Man.</a:t>
            </a:r>
          </a:p>
          <a:p>
            <a:pPr defTabSz="685800" fontAlgn="auto">
              <a:spcBef>
                <a:spcPts val="0"/>
              </a:spcBef>
              <a:spcAft>
                <a:spcPts val="0"/>
              </a:spcAft>
            </a:pP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dbo:spouse ?x . ?x a :Person. ?x  a :Woman</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WHERE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dbo:spouse ?x }</a:t>
            </a:r>
          </a:p>
        </p:txBody>
      </p:sp>
      <p:sp>
        <p:nvSpPr>
          <p:cNvPr id="8" name="Rectangle 7"/>
          <p:cNvSpPr/>
          <p:nvPr/>
        </p:nvSpPr>
        <p:spPr>
          <a:xfrm>
            <a:off x="5526761" y="1447339"/>
            <a:ext cx="3473805" cy="1938992"/>
          </a:xfrm>
          <a:prstGeom prst="rect">
            <a:avLst/>
          </a:prstGeom>
          <a:noFill/>
        </p:spPr>
        <p:txBody>
          <a:bodyPr wrap="square" lIns="68580" tIns="34290" rIns="68580" bIns="3429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800" fontAlgn="auto">
              <a:spcBef>
                <a:spcPts val="0"/>
              </a:spcBef>
              <a:spcAft>
                <a:spcPts val="0"/>
              </a:spcAft>
            </a:pPr>
            <a:r>
              <a:rPr lang="en-US" sz="4050" b="1" spc="38"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cs typeface="Arial" panose="020B0604020202020204" pitchFamily="34" charset="0"/>
              </a:rPr>
              <a:t>SPARQL QUERY FOR IMPORT_A</a:t>
            </a:r>
          </a:p>
        </p:txBody>
      </p:sp>
      <p:sp>
        <p:nvSpPr>
          <p:cNvPr id="10" name="Rectangle 9"/>
          <p:cNvSpPr/>
          <p:nvPr/>
        </p:nvSpPr>
        <p:spPr>
          <a:xfrm>
            <a:off x="71574" y="4247936"/>
            <a:ext cx="8928992" cy="2462213"/>
          </a:xfrm>
          <a:prstGeom prst="rect">
            <a:avLst/>
          </a:prstGeom>
          <a:solidFill>
            <a:schemeClr val="bg1">
              <a:lumMod val="85000"/>
            </a:schemeClr>
          </a:solidFill>
          <a:ln>
            <a:solidFill>
              <a:schemeClr val="tx1">
                <a:alpha val="96000"/>
              </a:schemeClr>
            </a:solidFill>
          </a:ln>
        </p:spPr>
        <p:txBody>
          <a:bodyPr wrap="square">
            <a:spAutoFit/>
          </a:bodyPr>
          <a:lstStyle/>
          <a:p>
            <a:pPr defTabSz="685800" fontAlgn="auto">
              <a:spcBef>
                <a:spcPts val="0"/>
              </a:spcBef>
              <a:spcAft>
                <a:spcPts val="0"/>
              </a:spcAft>
            </a:pPr>
            <a:r>
              <a:rPr lang="en-US" dirty="0">
                <a:solidFill>
                  <a:prstClr val="black"/>
                </a:solidFill>
                <a:cs typeface="Arial" panose="020B0604020202020204" pitchFamily="34" charset="0"/>
              </a:rPr>
              <a:t>PREFIX : &lt;http://ai.it.jyu.fi/vagan/ontologies/2025/family.owl&gt;</a:t>
            </a:r>
          </a:p>
          <a:p>
            <a:pPr defTabSz="685800" fontAlgn="auto">
              <a:spcBef>
                <a:spcPts val="0"/>
              </a:spcBef>
              <a:spcAft>
                <a:spcPts val="0"/>
              </a:spcAft>
            </a:pPr>
            <a:r>
              <a:rPr lang="en-US" dirty="0">
                <a:solidFill>
                  <a:prstClr val="black"/>
                </a:solidFill>
                <a:cs typeface="Arial" panose="020B0604020202020204" pitchFamily="34" charset="0"/>
              </a:rPr>
              <a:t>PREFIX dbr: &lt;http://dbpedia.org/resource/&gt;</a:t>
            </a:r>
          </a:p>
          <a:p>
            <a:pPr defTabSz="685800" fontAlgn="auto">
              <a:spcBef>
                <a:spcPts val="0"/>
              </a:spcBef>
              <a:spcAft>
                <a:spcPts val="0"/>
              </a:spcAft>
            </a:pPr>
            <a:r>
              <a:rPr lang="en-US" dirty="0">
                <a:solidFill>
                  <a:prstClr val="black"/>
                </a:solidFill>
                <a:cs typeface="Arial" panose="020B0604020202020204" pitchFamily="34" charset="0"/>
              </a:rPr>
              <a:t>PREFIX dbo: &lt;http://dbpedia.org/ontology/&gt;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CONSTRUCT </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:Person.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:Man.</a:t>
            </a:r>
          </a:p>
          <a:p>
            <a:pPr defTabSz="685800" fontAlgn="auto">
              <a:spcBef>
                <a:spcPts val="0"/>
              </a:spcBef>
              <a:spcAft>
                <a:spcPts val="0"/>
              </a:spcAft>
            </a:pPr>
            <a:r>
              <a:rPr lang="en-US" dirty="0">
                <a:solidFill>
                  <a:prstClr val="black"/>
                </a:solidFill>
                <a:cs typeface="Arial" panose="020B0604020202020204" pitchFamily="34" charset="0"/>
              </a:rPr>
              <a:t>?x a :Person.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dbo:parent ?x</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WHERE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dbo:parent ?x }</a:t>
            </a:r>
          </a:p>
        </p:txBody>
      </p:sp>
      <p:sp>
        <p:nvSpPr>
          <p:cNvPr id="2" name="Rectangle 1">
            <a:extLst>
              <a:ext uri="{FF2B5EF4-FFF2-40B4-BE49-F238E27FC236}">
                <a16:creationId xmlns:a16="http://schemas.microsoft.com/office/drawing/2014/main" id="{21D3014B-A0D4-FE11-36A8-80DDE311BB72}"/>
              </a:ext>
            </a:extLst>
          </p:cNvPr>
          <p:cNvSpPr/>
          <p:nvPr/>
        </p:nvSpPr>
        <p:spPr>
          <a:xfrm>
            <a:off x="107504" y="18388"/>
            <a:ext cx="8900029" cy="126188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EXAMPLE: </a:t>
            </a: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How to import data from </a:t>
            </a:r>
            <a:r>
              <a:rPr lang="en-US" sz="3600" b="1" dirty="0" err="1">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DBPedia</a:t>
            </a: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to Family ontology regarding the target</a:t>
            </a:r>
          </a:p>
        </p:txBody>
      </p:sp>
      <p:sp>
        <p:nvSpPr>
          <p:cNvPr id="3" name="Rectangle 2">
            <a:extLst>
              <a:ext uri="{FF2B5EF4-FFF2-40B4-BE49-F238E27FC236}">
                <a16:creationId xmlns:a16="http://schemas.microsoft.com/office/drawing/2014/main" id="{1593E0A9-427B-F57F-3853-8AE38E64D517}"/>
              </a:ext>
            </a:extLst>
          </p:cNvPr>
          <p:cNvSpPr/>
          <p:nvPr/>
        </p:nvSpPr>
        <p:spPr>
          <a:xfrm>
            <a:off x="5436096" y="4505494"/>
            <a:ext cx="3473805" cy="1938992"/>
          </a:xfrm>
          <a:prstGeom prst="rect">
            <a:avLst/>
          </a:prstGeom>
          <a:noFill/>
        </p:spPr>
        <p:txBody>
          <a:bodyPr wrap="square" lIns="68580" tIns="34290" rIns="68580" bIns="3429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800" fontAlgn="auto">
              <a:spcBef>
                <a:spcPts val="0"/>
              </a:spcBef>
              <a:spcAft>
                <a:spcPts val="0"/>
              </a:spcAft>
            </a:pPr>
            <a:r>
              <a:rPr lang="en-US" sz="4050" b="1" spc="38"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cs typeface="Arial" panose="020B0604020202020204" pitchFamily="34" charset="0"/>
              </a:rPr>
              <a:t>SPARQL QUERY FOR IMPORT_B</a:t>
            </a:r>
          </a:p>
        </p:txBody>
      </p:sp>
      <p:sp>
        <p:nvSpPr>
          <p:cNvPr id="5" name="TextBox 4">
            <a:extLst>
              <a:ext uri="{FF2B5EF4-FFF2-40B4-BE49-F238E27FC236}">
                <a16:creationId xmlns:a16="http://schemas.microsoft.com/office/drawing/2014/main" id="{B553C88C-2696-8302-3D34-C70521F8D166}"/>
              </a:ext>
            </a:extLst>
          </p:cNvPr>
          <p:cNvSpPr txBox="1"/>
          <p:nvPr/>
        </p:nvSpPr>
        <p:spPr>
          <a:xfrm>
            <a:off x="2267744" y="3776120"/>
            <a:ext cx="4824536" cy="461665"/>
          </a:xfrm>
          <a:prstGeom prst="rect">
            <a:avLst/>
          </a:prstGeom>
          <a:noFill/>
        </p:spPr>
        <p:txBody>
          <a:bodyPr wrap="square">
            <a:spAutoFit/>
          </a:bodyPr>
          <a:lstStyle/>
          <a:p>
            <a:r>
              <a:rPr lang="en-US" sz="2400" noProof="0" dirty="0"/>
              <a:t>Use</a:t>
            </a:r>
            <a:r>
              <a:rPr lang="fi-FI" sz="2400" dirty="0"/>
              <a:t>: </a:t>
            </a:r>
            <a:r>
              <a:rPr lang="fi-FI" sz="2400" dirty="0">
                <a:hlinkClick r:id="rId2"/>
              </a:rPr>
              <a:t>https://dbpedia.org/sparql</a:t>
            </a:r>
            <a:r>
              <a:rPr lang="fi-FI" sz="2400" dirty="0"/>
              <a:t> </a:t>
            </a:r>
          </a:p>
        </p:txBody>
      </p:sp>
    </p:spTree>
    <p:extLst>
      <p:ext uri="{BB962C8B-B14F-4D97-AF65-F5344CB8AC3E}">
        <p14:creationId xmlns:p14="http://schemas.microsoft.com/office/powerpoint/2010/main" val="3728021240"/>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7416A-B9C4-F7C1-91B3-8FC78A9C62F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219153F-6EA9-572B-0456-D674F57689E2}"/>
              </a:ext>
            </a:extLst>
          </p:cNvPr>
          <p:cNvSpPr/>
          <p:nvPr/>
        </p:nvSpPr>
        <p:spPr>
          <a:xfrm>
            <a:off x="78541" y="1325344"/>
            <a:ext cx="8928992" cy="2462213"/>
          </a:xfrm>
          <a:prstGeom prst="rect">
            <a:avLst/>
          </a:prstGeom>
          <a:solidFill>
            <a:schemeClr val="bg1">
              <a:lumMod val="85000"/>
            </a:schemeClr>
          </a:solidFill>
          <a:ln>
            <a:solidFill>
              <a:schemeClr val="tx1">
                <a:alpha val="96000"/>
              </a:schemeClr>
            </a:solidFill>
          </a:ln>
        </p:spPr>
        <p:txBody>
          <a:bodyPr wrap="square">
            <a:spAutoFit/>
          </a:bodyPr>
          <a:lstStyle/>
          <a:p>
            <a:pPr defTabSz="685800" fontAlgn="auto">
              <a:spcBef>
                <a:spcPts val="0"/>
              </a:spcBef>
              <a:spcAft>
                <a:spcPts val="0"/>
              </a:spcAft>
            </a:pPr>
            <a:r>
              <a:rPr lang="en-US" dirty="0">
                <a:solidFill>
                  <a:prstClr val="black"/>
                </a:solidFill>
                <a:cs typeface="Arial" panose="020B0604020202020204" pitchFamily="34" charset="0"/>
              </a:rPr>
              <a:t>PREFIX : &lt;http://ai.it.jyu.fi/vagan/ontologies/2025/family.owl&gt;</a:t>
            </a:r>
          </a:p>
          <a:p>
            <a:pPr defTabSz="685800" fontAlgn="auto">
              <a:spcBef>
                <a:spcPts val="0"/>
              </a:spcBef>
              <a:spcAft>
                <a:spcPts val="0"/>
              </a:spcAft>
            </a:pPr>
            <a:r>
              <a:rPr lang="en-US" dirty="0">
                <a:solidFill>
                  <a:prstClr val="black"/>
                </a:solidFill>
                <a:cs typeface="Arial" panose="020B0604020202020204" pitchFamily="34" charset="0"/>
              </a:rPr>
              <a:t>PREFIX dbr: &lt;http://dbpedia.org/resource/&gt;</a:t>
            </a:r>
          </a:p>
          <a:p>
            <a:pPr defTabSz="685800" fontAlgn="auto">
              <a:spcBef>
                <a:spcPts val="0"/>
              </a:spcBef>
              <a:spcAft>
                <a:spcPts val="0"/>
              </a:spcAft>
            </a:pPr>
            <a:r>
              <a:rPr lang="en-US" dirty="0">
                <a:solidFill>
                  <a:prstClr val="black"/>
                </a:solidFill>
                <a:cs typeface="Arial" panose="020B0604020202020204" pitchFamily="34" charset="0"/>
              </a:rPr>
              <a:t>PREFIX dbo: &lt;http://dbpedia.org/ontology/&gt;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CONSTRUCT </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:Person.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 :Man.</a:t>
            </a:r>
          </a:p>
          <a:p>
            <a:pPr defTabSz="685800" fontAlgn="auto">
              <a:spcBef>
                <a:spcPts val="0"/>
              </a:spcBef>
              <a:spcAft>
                <a:spcPts val="0"/>
              </a:spcAft>
            </a:pP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dbo:child</a:t>
            </a:r>
            <a:r>
              <a:rPr lang="en-US" dirty="0">
                <a:solidFill>
                  <a:prstClr val="black"/>
                </a:solidFill>
                <a:cs typeface="Arial" panose="020B0604020202020204" pitchFamily="34" charset="0"/>
              </a:rPr>
              <a:t> ?x . ?x a :Person</a:t>
            </a:r>
          </a:p>
          <a:p>
            <a:pPr defTabSz="685800" fontAlgn="auto">
              <a:spcBef>
                <a:spcPts val="0"/>
              </a:spcBef>
              <a:spcAft>
                <a:spcPts val="0"/>
              </a:spcAft>
            </a:pPr>
            <a:r>
              <a:rPr lang="en-US" dirty="0">
                <a:solidFill>
                  <a:prstClr val="black"/>
                </a:solidFill>
                <a:cs typeface="Arial" panose="020B0604020202020204" pitchFamily="34" charset="0"/>
              </a:rPr>
              <a: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WHERE {</a:t>
            </a:r>
            <a:r>
              <a:rPr lang="en-US" dirty="0" err="1">
                <a:cs typeface="Arial" panose="020B0604020202020204" pitchFamily="34" charset="0"/>
              </a:rPr>
              <a:t>dbr:</a:t>
            </a:r>
            <a:r>
              <a:rPr lang="en-US" b="1" dirty="0" err="1">
                <a:solidFill>
                  <a:srgbClr val="FF0000"/>
                </a:solidFill>
                <a:cs typeface="Arial" panose="020B0604020202020204" pitchFamily="34" charset="0"/>
              </a:rPr>
              <a:t>Donald_Trump</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dbo:child</a:t>
            </a:r>
            <a:r>
              <a:rPr lang="en-US" dirty="0">
                <a:solidFill>
                  <a:prstClr val="black"/>
                </a:solidFill>
                <a:cs typeface="Arial" panose="020B0604020202020204" pitchFamily="34" charset="0"/>
              </a:rPr>
              <a:t> ?x }</a:t>
            </a:r>
          </a:p>
        </p:txBody>
      </p:sp>
      <p:sp>
        <p:nvSpPr>
          <p:cNvPr id="8" name="Rectangle 7">
            <a:extLst>
              <a:ext uri="{FF2B5EF4-FFF2-40B4-BE49-F238E27FC236}">
                <a16:creationId xmlns:a16="http://schemas.microsoft.com/office/drawing/2014/main" id="{D4E5EE0A-F66F-73CB-83CC-7B654D198A68}"/>
              </a:ext>
            </a:extLst>
          </p:cNvPr>
          <p:cNvSpPr/>
          <p:nvPr/>
        </p:nvSpPr>
        <p:spPr>
          <a:xfrm>
            <a:off x="5526761" y="1447339"/>
            <a:ext cx="3473805" cy="1938992"/>
          </a:xfrm>
          <a:prstGeom prst="rect">
            <a:avLst/>
          </a:prstGeom>
          <a:noFill/>
        </p:spPr>
        <p:txBody>
          <a:bodyPr wrap="square" lIns="68580" tIns="34290" rIns="68580" bIns="3429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800" fontAlgn="auto">
              <a:spcBef>
                <a:spcPts val="0"/>
              </a:spcBef>
              <a:spcAft>
                <a:spcPts val="0"/>
              </a:spcAft>
            </a:pPr>
            <a:r>
              <a:rPr lang="en-US" sz="4050" b="1" spc="38"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cs typeface="Arial" panose="020B0604020202020204" pitchFamily="34" charset="0"/>
              </a:rPr>
              <a:t>SPARQL QUERY FOR IMPORT_C</a:t>
            </a:r>
          </a:p>
        </p:txBody>
      </p:sp>
      <p:sp>
        <p:nvSpPr>
          <p:cNvPr id="10" name="Rectangle 9">
            <a:extLst>
              <a:ext uri="{FF2B5EF4-FFF2-40B4-BE49-F238E27FC236}">
                <a16:creationId xmlns:a16="http://schemas.microsoft.com/office/drawing/2014/main" id="{0BCF0A11-76E1-1649-33B0-60309108D62F}"/>
              </a:ext>
            </a:extLst>
          </p:cNvPr>
          <p:cNvSpPr/>
          <p:nvPr/>
        </p:nvSpPr>
        <p:spPr>
          <a:xfrm>
            <a:off x="71574" y="4247936"/>
            <a:ext cx="8928992" cy="1938992"/>
          </a:xfrm>
          <a:prstGeom prst="rect">
            <a:avLst/>
          </a:prstGeom>
          <a:solidFill>
            <a:schemeClr val="bg1">
              <a:lumMod val="85000"/>
            </a:schemeClr>
          </a:solidFill>
          <a:ln>
            <a:solidFill>
              <a:schemeClr val="tx1">
                <a:alpha val="96000"/>
              </a:schemeClr>
            </a:solidFill>
          </a:ln>
        </p:spPr>
        <p:txBody>
          <a:bodyPr wrap="square">
            <a:spAutoFit/>
          </a:bodyPr>
          <a:lstStyle/>
          <a:p>
            <a:pPr defTabSz="685800" fontAlgn="auto">
              <a:spcBef>
                <a:spcPts val="0"/>
              </a:spcBef>
              <a:spcAft>
                <a:spcPts val="0"/>
              </a:spcAft>
            </a:pPr>
            <a:r>
              <a:rPr lang="en-US" sz="2400" dirty="0">
                <a:solidFill>
                  <a:srgbClr val="FF0000"/>
                </a:solidFill>
                <a:cs typeface="Arial" panose="020B0604020202020204" pitchFamily="34" charset="0"/>
              </a:rPr>
              <a:t>Notice that </a:t>
            </a:r>
            <a:r>
              <a:rPr lang="en-US" sz="2400" dirty="0" err="1">
                <a:solidFill>
                  <a:srgbClr val="FF0000"/>
                </a:solidFill>
                <a:cs typeface="Arial" panose="020B0604020202020204" pitchFamily="34" charset="0"/>
              </a:rPr>
              <a:t>DBPedia</a:t>
            </a:r>
            <a:r>
              <a:rPr lang="en-US" sz="2400" dirty="0">
                <a:solidFill>
                  <a:srgbClr val="FF0000"/>
                </a:solidFill>
                <a:cs typeface="Arial" panose="020B0604020202020204" pitchFamily="34" charset="0"/>
              </a:rPr>
              <a:t> contain small if any information about gender of the persons, therefore, you are supposed to manually assign the extracted persons (parents or children of the target person) to one of the classes :Man or :Woman in the Family ontology after you add there your imports. </a:t>
            </a:r>
          </a:p>
        </p:txBody>
      </p:sp>
      <p:sp>
        <p:nvSpPr>
          <p:cNvPr id="2" name="Rectangle 1">
            <a:extLst>
              <a:ext uri="{FF2B5EF4-FFF2-40B4-BE49-F238E27FC236}">
                <a16:creationId xmlns:a16="http://schemas.microsoft.com/office/drawing/2014/main" id="{AD27A5DD-0F51-5465-4F54-426362FB0F5F}"/>
              </a:ext>
            </a:extLst>
          </p:cNvPr>
          <p:cNvSpPr/>
          <p:nvPr/>
        </p:nvSpPr>
        <p:spPr>
          <a:xfrm>
            <a:off x="107504" y="18388"/>
            <a:ext cx="8900029" cy="126188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spcBef>
                <a:spcPts val="0"/>
              </a:spcBef>
              <a:spcAft>
                <a:spcPts val="0"/>
              </a:spcAft>
            </a:pPr>
            <a:r>
              <a:rPr lang="en-US" sz="40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EXAMPLE: </a:t>
            </a: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How to import data from </a:t>
            </a:r>
            <a:r>
              <a:rPr lang="en-US" sz="3600" b="1" dirty="0" err="1">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DBPedia</a:t>
            </a: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 to Family ontology regarding the target</a:t>
            </a:r>
          </a:p>
        </p:txBody>
      </p:sp>
      <p:sp>
        <p:nvSpPr>
          <p:cNvPr id="5" name="TextBox 4">
            <a:extLst>
              <a:ext uri="{FF2B5EF4-FFF2-40B4-BE49-F238E27FC236}">
                <a16:creationId xmlns:a16="http://schemas.microsoft.com/office/drawing/2014/main" id="{CB067EE2-0F81-13B6-6F55-50EB649FA26C}"/>
              </a:ext>
            </a:extLst>
          </p:cNvPr>
          <p:cNvSpPr txBox="1"/>
          <p:nvPr/>
        </p:nvSpPr>
        <p:spPr>
          <a:xfrm>
            <a:off x="2267744" y="3776120"/>
            <a:ext cx="4824536" cy="461665"/>
          </a:xfrm>
          <a:prstGeom prst="rect">
            <a:avLst/>
          </a:prstGeom>
          <a:noFill/>
        </p:spPr>
        <p:txBody>
          <a:bodyPr wrap="square">
            <a:spAutoFit/>
          </a:bodyPr>
          <a:lstStyle/>
          <a:p>
            <a:r>
              <a:rPr lang="en-US" sz="2400" noProof="0" dirty="0"/>
              <a:t>Use</a:t>
            </a:r>
            <a:r>
              <a:rPr lang="fi-FI" sz="2400" dirty="0"/>
              <a:t>: </a:t>
            </a:r>
            <a:r>
              <a:rPr lang="fi-FI" sz="2400" dirty="0">
                <a:hlinkClick r:id="rId2"/>
              </a:rPr>
              <a:t>https://dbpedia.org/sparql</a:t>
            </a:r>
            <a:r>
              <a:rPr lang="fi-FI" sz="2400" dirty="0"/>
              <a:t> </a:t>
            </a:r>
          </a:p>
        </p:txBody>
      </p:sp>
    </p:spTree>
    <p:extLst>
      <p:ext uri="{BB962C8B-B14F-4D97-AF65-F5344CB8AC3E}">
        <p14:creationId xmlns:p14="http://schemas.microsoft.com/office/powerpoint/2010/main" val="3522955694"/>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179512" y="2132856"/>
            <a:ext cx="8856984" cy="2677656"/>
          </a:xfrm>
          <a:prstGeom prst="rect">
            <a:avLst/>
          </a:prstGeom>
        </p:spPr>
        <p:txBody>
          <a:bodyPr wrap="square">
            <a:spAutoFit/>
          </a:bodyPr>
          <a:lstStyle/>
          <a:p>
            <a:pPr defTabSz="685800" fontAlgn="auto">
              <a:spcBef>
                <a:spcPts val="0"/>
              </a:spcBef>
              <a:spcAft>
                <a:spcPts val="0"/>
              </a:spcAft>
            </a:pPr>
            <a:r>
              <a:rPr lang="en-US" dirty="0">
                <a:solidFill>
                  <a:prstClr val="black"/>
                </a:solidFill>
                <a:cs typeface="Arial" panose="020B0604020202020204" pitchFamily="34" charset="0"/>
              </a:rPr>
              <a:t>PREFIX : &lt;http://ai.it.jyu.fi/vagan/ontologies/2025/family.owl&gt;</a:t>
            </a:r>
          </a:p>
          <a:p>
            <a:pPr defTabSz="685800" fontAlgn="auto">
              <a:spcBef>
                <a:spcPts val="0"/>
              </a:spcBef>
              <a:spcAft>
                <a:spcPts val="0"/>
              </a:spcAft>
            </a:pPr>
            <a:r>
              <a:rPr lang="en-US" dirty="0">
                <a:solidFill>
                  <a:prstClr val="black"/>
                </a:solidFill>
                <a:cs typeface="Arial" panose="020B0604020202020204" pitchFamily="34" charset="0"/>
              </a:rPr>
              <a:t>PREFIX </a:t>
            </a:r>
            <a:r>
              <a:rPr lang="en-US" dirty="0" err="1">
                <a:solidFill>
                  <a:prstClr val="black"/>
                </a:solidFill>
                <a:cs typeface="Arial" panose="020B0604020202020204" pitchFamily="34" charset="0"/>
              </a:rPr>
              <a:t>dbr</a:t>
            </a:r>
            <a:r>
              <a:rPr lang="en-US" dirty="0">
                <a:solidFill>
                  <a:prstClr val="black"/>
                </a:solidFill>
                <a:cs typeface="Arial" panose="020B0604020202020204" pitchFamily="34" charset="0"/>
              </a:rPr>
              <a:t>: &lt;http://dbpedia.org/resource/&gt;</a:t>
            </a:r>
          </a:p>
          <a:p>
            <a:pPr defTabSz="685800" fontAlgn="auto">
              <a:spcBef>
                <a:spcPts val="0"/>
              </a:spcBef>
              <a:spcAft>
                <a:spcPts val="0"/>
              </a:spcAft>
            </a:pPr>
            <a:r>
              <a:rPr lang="en-US" dirty="0">
                <a:solidFill>
                  <a:prstClr val="black"/>
                </a:solidFill>
                <a:cs typeface="Arial" panose="020B0604020202020204" pitchFamily="34" charset="0"/>
              </a:rPr>
              <a:t>PREFIX </a:t>
            </a:r>
            <a:r>
              <a:rPr lang="en-US" dirty="0" err="1">
                <a:solidFill>
                  <a:prstClr val="black"/>
                </a:solidFill>
                <a:cs typeface="Arial" panose="020B0604020202020204" pitchFamily="34" charset="0"/>
              </a:rPr>
              <a:t>dbo</a:t>
            </a:r>
            <a:r>
              <a:rPr lang="en-US" dirty="0">
                <a:solidFill>
                  <a:prstClr val="black"/>
                </a:solidFill>
                <a:cs typeface="Arial" panose="020B0604020202020204" pitchFamily="34" charset="0"/>
              </a:rPr>
              <a:t>: &lt;http://dbpedia.org/ontology/&gt;</a:t>
            </a:r>
          </a:p>
          <a:p>
            <a:pPr defTabSz="685800" fontAlgn="auto">
              <a:spcBef>
                <a:spcPts val="0"/>
              </a:spcBef>
              <a:spcAft>
                <a:spcPts val="0"/>
              </a:spcAft>
            </a:pPr>
            <a:r>
              <a:rPr lang="en-US" dirty="0"/>
              <a:t>PREFIX owl: &lt;http://www.w3.org/2002/07/owl#&gt;</a:t>
            </a:r>
          </a:p>
          <a:p>
            <a:pPr defTabSz="685800" fontAlgn="auto">
              <a:spcBef>
                <a:spcPts val="0"/>
              </a:spcBef>
              <a:spcAft>
                <a:spcPts val="0"/>
              </a:spcAft>
            </a:pPr>
            <a:r>
              <a:rPr lang="en-US" dirty="0"/>
              <a:t>PREFIX </a:t>
            </a:r>
            <a:r>
              <a:rPr lang="en-US" dirty="0" err="1"/>
              <a:t>rdfs</a:t>
            </a:r>
            <a:r>
              <a:rPr lang="en-US" dirty="0"/>
              <a:t>: &lt;http://www.w3.org/2000/01/rdf-schema#&gt;</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CONSTRUCT { :Person a </a:t>
            </a:r>
            <a:r>
              <a:rPr lang="en-US" dirty="0" err="1">
                <a:solidFill>
                  <a:prstClr val="black"/>
                </a:solidFill>
                <a:cs typeface="Arial" panose="020B0604020202020204" pitchFamily="34" charset="0"/>
              </a:rPr>
              <a:t>owl:Class</a:t>
            </a:r>
            <a:r>
              <a:rPr lang="en-US" dirty="0">
                <a:solidFill>
                  <a:prstClr val="black"/>
                </a:solidFill>
                <a:cs typeface="Arial" panose="020B0604020202020204" pitchFamily="34" charset="0"/>
              </a:rPr>
              <a:t> . :Man a </a:t>
            </a:r>
            <a:r>
              <a:rPr lang="en-US" dirty="0" err="1">
                <a:solidFill>
                  <a:prstClr val="black"/>
                </a:solidFill>
                <a:cs typeface="Arial" panose="020B0604020202020204" pitchFamily="34" charset="0"/>
              </a:rPr>
              <a:t>owl:Class</a:t>
            </a:r>
            <a:r>
              <a:rPr lang="en-US" dirty="0">
                <a:solidFill>
                  <a:prstClr val="black"/>
                </a:solidFill>
                <a:cs typeface="Arial" panose="020B0604020202020204" pitchFamily="34" charset="0"/>
              </a:rPr>
              <a:t> . :Woman a </a:t>
            </a:r>
            <a:r>
              <a:rPr lang="en-US" dirty="0" err="1">
                <a:solidFill>
                  <a:prstClr val="black"/>
                </a:solidFill>
                <a:cs typeface="Arial" panose="020B0604020202020204" pitchFamily="34" charset="0"/>
              </a:rPr>
              <a:t>owl:Class</a:t>
            </a:r>
            <a:r>
              <a:rPr lang="en-US" dirty="0">
                <a:solidFill>
                  <a:prstClr val="black"/>
                </a:solidFill>
                <a:cs typeface="Arial" panose="020B0604020202020204" pitchFamily="34" charset="0"/>
              </a:rPr>
              <a:t> . :Man </a:t>
            </a:r>
            <a:r>
              <a:rPr lang="en-US" altLang="en-US" dirty="0" err="1"/>
              <a:t>rdfs:subClassOf</a:t>
            </a:r>
            <a:r>
              <a:rPr lang="en-US" altLang="en-US" dirty="0"/>
              <a:t> :Person</a:t>
            </a:r>
            <a:r>
              <a:rPr lang="en-US" dirty="0">
                <a:solidFill>
                  <a:prstClr val="black"/>
                </a:solidFill>
                <a:cs typeface="Arial" panose="020B0604020202020204" pitchFamily="34" charset="0"/>
              </a:rPr>
              <a:t>. :Woman </a:t>
            </a:r>
            <a:r>
              <a:rPr lang="en-US" altLang="en-US" dirty="0" err="1"/>
              <a:t>rdfs:subClassOf</a:t>
            </a:r>
            <a:r>
              <a:rPr lang="en-US" altLang="en-US" dirty="0"/>
              <a:t> :Person</a:t>
            </a:r>
            <a:r>
              <a:rPr lang="en-US" dirty="0">
                <a:solidFill>
                  <a:prstClr val="black"/>
                </a:solidFill>
                <a:cs typeface="Arial" panose="020B0604020202020204" pitchFamily="34" charset="0"/>
              </a:rPr>
              <a:t>. ?x  a :Man . ?x a :Person. ?y  a :Person . ?y  a :Woman. ?x </a:t>
            </a:r>
            <a:r>
              <a:rPr lang="en-US" dirty="0" err="1">
                <a:solidFill>
                  <a:prstClr val="black"/>
                </a:solidFill>
                <a:cs typeface="Arial" panose="020B0604020202020204" pitchFamily="34" charset="0"/>
              </a:rPr>
              <a:t>dbo:spouse</a:t>
            </a:r>
            <a:r>
              <a:rPr lang="en-US" dirty="0">
                <a:solidFill>
                  <a:prstClr val="black"/>
                </a:solidFill>
                <a:cs typeface="Arial" panose="020B0604020202020204" pitchFamily="34" charset="0"/>
              </a:rPr>
              <a:t> ?y . </a:t>
            </a:r>
            <a:r>
              <a:rPr lang="en-US" dirty="0" err="1">
                <a:solidFill>
                  <a:prstClr val="black"/>
                </a:solidFill>
                <a:cs typeface="Arial" panose="020B0604020202020204" pitchFamily="34" charset="0"/>
              </a:rPr>
              <a:t>dbo:spouse</a:t>
            </a:r>
            <a:r>
              <a:rPr lang="en-US" dirty="0">
                <a:solidFill>
                  <a:prstClr val="black"/>
                </a:solidFill>
                <a:cs typeface="Arial" panose="020B0604020202020204" pitchFamily="34" charset="0"/>
              </a:rPr>
              <a:t> a </a:t>
            </a:r>
            <a:r>
              <a:rPr lang="en-US" dirty="0" err="1">
                <a:solidFill>
                  <a:prstClr val="black"/>
                </a:solidFill>
                <a:cs typeface="Arial" panose="020B0604020202020204" pitchFamily="34" charset="0"/>
              </a:rPr>
              <a:t>owl:ObjectProperty</a:t>
            </a:r>
            <a:r>
              <a:rPr lang="en-US" dirty="0">
                <a:solidFill>
                  <a:prstClr val="black"/>
                </a:solidFill>
                <a:cs typeface="Arial" panose="020B0604020202020204" pitchFamily="34" charset="0"/>
              </a:rPr>
              <a:t> . </a:t>
            </a:r>
            <a:r>
              <a:rPr lang="en-US" dirty="0" err="1">
                <a:solidFill>
                  <a:prstClr val="black"/>
                </a:solidFill>
                <a:cs typeface="Arial" panose="020B0604020202020204" pitchFamily="34" charset="0"/>
              </a:rPr>
              <a:t>dbo:spouse</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rdfs:domain</a:t>
            </a:r>
            <a:r>
              <a:rPr lang="en-US" dirty="0">
                <a:solidFill>
                  <a:prstClr val="black"/>
                </a:solidFill>
                <a:cs typeface="Arial" panose="020B0604020202020204" pitchFamily="34" charset="0"/>
              </a:rPr>
              <a:t> :Person . </a:t>
            </a:r>
            <a:r>
              <a:rPr lang="en-US" dirty="0" err="1">
                <a:solidFill>
                  <a:prstClr val="black"/>
                </a:solidFill>
                <a:cs typeface="Arial" panose="020B0604020202020204" pitchFamily="34" charset="0"/>
              </a:rPr>
              <a:t>dbo:spouse</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rdfs:range</a:t>
            </a:r>
            <a:r>
              <a:rPr lang="en-US" dirty="0">
                <a:solidFill>
                  <a:prstClr val="black"/>
                </a:solidFill>
                <a:cs typeface="Arial" panose="020B0604020202020204" pitchFamily="34" charset="0"/>
              </a:rPr>
              <a:t> :Person }</a:t>
            </a:r>
          </a:p>
          <a:p>
            <a:pPr defTabSz="685800" fontAlgn="auto">
              <a:spcBef>
                <a:spcPts val="0"/>
              </a:spcBef>
              <a:spcAft>
                <a:spcPts val="0"/>
              </a:spcAft>
            </a:pPr>
            <a:endParaRPr lang="en-US" dirty="0">
              <a:solidFill>
                <a:prstClr val="black"/>
              </a:solidFill>
              <a:cs typeface="Arial" panose="020B0604020202020204" pitchFamily="34" charset="0"/>
            </a:endParaRPr>
          </a:p>
          <a:p>
            <a:pPr defTabSz="685800" fontAlgn="auto">
              <a:spcBef>
                <a:spcPts val="0"/>
              </a:spcBef>
              <a:spcAft>
                <a:spcPts val="0"/>
              </a:spcAft>
            </a:pPr>
            <a:r>
              <a:rPr lang="en-US" dirty="0">
                <a:solidFill>
                  <a:prstClr val="black"/>
                </a:solidFill>
                <a:cs typeface="Arial" panose="020B0604020202020204" pitchFamily="34" charset="0"/>
              </a:rPr>
              <a:t>WHERE {?x </a:t>
            </a:r>
            <a:r>
              <a:rPr lang="en-US" dirty="0" err="1">
                <a:solidFill>
                  <a:prstClr val="black"/>
                </a:solidFill>
                <a:cs typeface="Arial" panose="020B0604020202020204" pitchFamily="34" charset="0"/>
              </a:rPr>
              <a:t>dbo:gender</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dbr:Male</a:t>
            </a:r>
            <a:r>
              <a:rPr lang="en-US" dirty="0">
                <a:solidFill>
                  <a:prstClr val="black"/>
                </a:solidFill>
                <a:cs typeface="Arial" panose="020B0604020202020204" pitchFamily="34" charset="0"/>
              </a:rPr>
              <a:t> . ?y </a:t>
            </a:r>
            <a:r>
              <a:rPr lang="en-US" dirty="0" err="1">
                <a:solidFill>
                  <a:prstClr val="black"/>
                </a:solidFill>
                <a:cs typeface="Arial" panose="020B0604020202020204" pitchFamily="34" charset="0"/>
              </a:rPr>
              <a:t>dbo:gender</a:t>
            </a:r>
            <a:r>
              <a:rPr lang="en-US" dirty="0">
                <a:solidFill>
                  <a:prstClr val="black"/>
                </a:solidFill>
                <a:cs typeface="Arial" panose="020B0604020202020204" pitchFamily="34" charset="0"/>
              </a:rPr>
              <a:t> </a:t>
            </a:r>
            <a:r>
              <a:rPr lang="en-US" dirty="0" err="1">
                <a:solidFill>
                  <a:prstClr val="black"/>
                </a:solidFill>
                <a:cs typeface="Arial" panose="020B0604020202020204" pitchFamily="34" charset="0"/>
              </a:rPr>
              <a:t>dbr:Female</a:t>
            </a:r>
            <a:r>
              <a:rPr lang="en-US" dirty="0">
                <a:solidFill>
                  <a:prstClr val="black"/>
                </a:solidFill>
                <a:cs typeface="Arial" panose="020B0604020202020204" pitchFamily="34" charset="0"/>
              </a:rPr>
              <a:t> . ?x </a:t>
            </a:r>
            <a:r>
              <a:rPr lang="en-US" dirty="0" err="1">
                <a:solidFill>
                  <a:prstClr val="black"/>
                </a:solidFill>
                <a:cs typeface="Arial" panose="020B0604020202020204" pitchFamily="34" charset="0"/>
              </a:rPr>
              <a:t>dbo:spouse</a:t>
            </a:r>
            <a:r>
              <a:rPr lang="en-US" dirty="0">
                <a:solidFill>
                  <a:prstClr val="black"/>
                </a:solidFill>
                <a:cs typeface="Arial" panose="020B0604020202020204" pitchFamily="34" charset="0"/>
              </a:rPr>
              <a:t> ?y}</a:t>
            </a:r>
          </a:p>
        </p:txBody>
      </p:sp>
    </p:spTree>
    <p:extLst>
      <p:ext uri="{BB962C8B-B14F-4D97-AF65-F5344CB8AC3E}">
        <p14:creationId xmlns:p14="http://schemas.microsoft.com/office/powerpoint/2010/main" val="393630193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8882" y="188640"/>
            <a:ext cx="3607340"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12950" y="3490206"/>
            <a:ext cx="8654702"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4000" b="1" cap="all"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HOW TO EXTRACT/DESIGN A DATASET for Machine Learning USING SPARQL AND DBPedia</a:t>
            </a:r>
          </a:p>
        </p:txBody>
      </p:sp>
      <p:sp>
        <p:nvSpPr>
          <p:cNvPr id="5" name="Rectangle 4"/>
          <p:cNvSpPr/>
          <p:nvPr/>
        </p:nvSpPr>
        <p:spPr>
          <a:xfrm>
            <a:off x="436359" y="6067884"/>
            <a:ext cx="3445302"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USING: </a:t>
            </a:r>
            <a:r>
              <a:rPr lang="en-US" sz="1800" dirty="0">
                <a:solidFill>
                  <a:prstClr val="black"/>
                </a:solidFill>
                <a:latin typeface="Calibri" panose="020F0502020204030204"/>
                <a:hlinkClick r:id="rId3"/>
              </a:rPr>
              <a:t>http://dbpedia.org/sparql</a:t>
            </a:r>
            <a:r>
              <a:rPr lang="en-US" sz="1800" dirty="0">
                <a:solidFill>
                  <a:prstClr val="black"/>
                </a:solidFill>
                <a:latin typeface="Calibri" panose="020F0502020204030204"/>
              </a:rPr>
              <a:t>  </a:t>
            </a:r>
          </a:p>
        </p:txBody>
      </p:sp>
      <p:sp>
        <p:nvSpPr>
          <p:cNvPr id="6" name="Rectangle 5"/>
          <p:cNvSpPr/>
          <p:nvPr/>
        </p:nvSpPr>
        <p:spPr>
          <a:xfrm>
            <a:off x="450497" y="5753155"/>
            <a:ext cx="2697020" cy="369332"/>
          </a:xfrm>
          <a:prstGeom prst="rect">
            <a:avLst/>
          </a:prstGeom>
        </p:spPr>
        <p:txBody>
          <a:bodyPr wrap="none">
            <a:spAutoFit/>
          </a:bodyPr>
          <a:lstStyle/>
          <a:p>
            <a:pPr fontAlgn="auto">
              <a:spcBef>
                <a:spcPts val="0"/>
              </a:spcBef>
              <a:spcAft>
                <a:spcPts val="0"/>
              </a:spcAft>
            </a:pPr>
            <a:r>
              <a:rPr lang="en-US" sz="1800" dirty="0">
                <a:solidFill>
                  <a:prstClr val="black"/>
                </a:solidFill>
                <a:latin typeface="Calibri" panose="020F0502020204030204"/>
              </a:rPr>
              <a:t>FROM: </a:t>
            </a:r>
            <a:r>
              <a:rPr lang="en-US" sz="1800" dirty="0">
                <a:solidFill>
                  <a:prstClr val="black"/>
                </a:solidFill>
                <a:latin typeface="Calibri" panose="020F0502020204030204"/>
                <a:hlinkClick r:id="rId4"/>
              </a:rPr>
              <a:t>http://dbpedia.org</a:t>
            </a:r>
            <a:r>
              <a:rPr lang="en-US" sz="1800" dirty="0">
                <a:solidFill>
                  <a:prstClr val="black"/>
                </a:solidFill>
                <a:latin typeface="Calibri" panose="020F0502020204030204"/>
              </a:rPr>
              <a:t> </a:t>
            </a:r>
          </a:p>
        </p:txBody>
      </p:sp>
      <p:pic>
        <p:nvPicPr>
          <p:cNvPr id="2" name="Picture 1"/>
          <p:cNvPicPr>
            <a:picLocks noChangeAspect="1"/>
          </p:cNvPicPr>
          <p:nvPr/>
        </p:nvPicPr>
        <p:blipFill>
          <a:blip r:embed="rId5"/>
          <a:stretch>
            <a:fillRect/>
          </a:stretch>
        </p:blipFill>
        <p:spPr>
          <a:xfrm>
            <a:off x="107504" y="181190"/>
            <a:ext cx="4437219" cy="3175802"/>
          </a:xfrm>
          <a:prstGeom prst="rect">
            <a:avLst/>
          </a:prstGeom>
        </p:spPr>
      </p:pic>
      <p:pic>
        <p:nvPicPr>
          <p:cNvPr id="3" name="Picture 2">
            <a:hlinkClick r:id="rId6" action="ppaction://hlinksldjump"/>
            <a:extLst>
              <a:ext uri="{FF2B5EF4-FFF2-40B4-BE49-F238E27FC236}">
                <a16:creationId xmlns:a16="http://schemas.microsoft.com/office/drawing/2014/main" id="{406079BD-A989-A204-18B7-C6C381D95C26}"/>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178855" y="5805264"/>
            <a:ext cx="927546" cy="927546"/>
          </a:xfrm>
          <a:prstGeom prst="rect">
            <a:avLst/>
          </a:prstGeom>
        </p:spPr>
      </p:pic>
    </p:spTree>
    <p:extLst>
      <p:ext uri="{BB962C8B-B14F-4D97-AF65-F5344CB8AC3E}">
        <p14:creationId xmlns:p14="http://schemas.microsoft.com/office/powerpoint/2010/main" val="14144211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8" y="620688"/>
            <a:ext cx="9229075" cy="6340197"/>
          </a:xfrm>
          <a:prstGeom prst="rect">
            <a:avLst/>
          </a:prstGeom>
        </p:spPr>
        <p:txBody>
          <a:bodyPr wrap="square">
            <a:spAutoFit/>
          </a:bodyPr>
          <a:lstStyle/>
          <a:p>
            <a:r>
              <a:rPr lang="en-US" dirty="0"/>
              <a:t>PREFIX </a:t>
            </a:r>
            <a:r>
              <a:rPr lang="en-US" dirty="0" err="1"/>
              <a:t>rdf</a:t>
            </a:r>
            <a:r>
              <a:rPr lang="en-US" dirty="0"/>
              <a:t>: &lt;http://www.w3.org/1999/02/22-rdf-syntax-ns#&gt;</a:t>
            </a:r>
          </a:p>
          <a:p>
            <a:r>
              <a:rPr lang="en-US" dirty="0"/>
              <a:t>PREFIX </a:t>
            </a:r>
            <a:r>
              <a:rPr lang="en-US" dirty="0" err="1"/>
              <a:t>dbo</a:t>
            </a:r>
            <a:r>
              <a:rPr lang="en-US" dirty="0"/>
              <a:t>: &lt;http://dbpedia.org/ontology/&gt;</a:t>
            </a:r>
          </a:p>
          <a:p>
            <a:r>
              <a:rPr lang="en-US" dirty="0"/>
              <a:t>PREFIX </a:t>
            </a:r>
            <a:r>
              <a:rPr lang="en-US" dirty="0" err="1"/>
              <a:t>dbp</a:t>
            </a:r>
            <a:r>
              <a:rPr lang="en-US" dirty="0"/>
              <a:t>: &lt;http://dbpedia.org/property/&gt;</a:t>
            </a:r>
          </a:p>
          <a:p>
            <a:r>
              <a:rPr lang="en-US" dirty="0"/>
              <a:t>PREFIX </a:t>
            </a:r>
            <a:r>
              <a:rPr lang="en-US" dirty="0" err="1"/>
              <a:t>xsd</a:t>
            </a:r>
            <a:r>
              <a:rPr lang="en-US" dirty="0"/>
              <a:t>: &lt;http://www.w3.org/2001/XMLSchema#&gt;</a:t>
            </a:r>
          </a:p>
          <a:p>
            <a:endParaRPr lang="en-US" sz="800" dirty="0"/>
          </a:p>
          <a:p>
            <a:r>
              <a:rPr lang="en-US" dirty="0">
                <a:solidFill>
                  <a:srgbClr val="FF0000"/>
                </a:solidFill>
              </a:rPr>
              <a:t>SELECT DISTINCT </a:t>
            </a:r>
            <a:r>
              <a:rPr lang="en-US" dirty="0"/>
              <a:t>?person ?</a:t>
            </a:r>
            <a:r>
              <a:rPr lang="en-US" dirty="0" err="1"/>
              <a:t>yearOfBirth</a:t>
            </a:r>
            <a:r>
              <a:rPr lang="en-US" dirty="0"/>
              <a:t> ?</a:t>
            </a:r>
            <a:r>
              <a:rPr lang="en-US" dirty="0" err="1"/>
              <a:t>lifeSpanOfParentOne</a:t>
            </a:r>
            <a:r>
              <a:rPr lang="en-US" dirty="0"/>
              <a:t> ?</a:t>
            </a:r>
            <a:r>
              <a:rPr lang="en-US" dirty="0" err="1"/>
              <a:t>lifeSpanOfParentTwo</a:t>
            </a:r>
            <a:r>
              <a:rPr lang="en-US" dirty="0"/>
              <a:t> </a:t>
            </a:r>
            <a:r>
              <a:rPr lang="en-US" dirty="0">
                <a:solidFill>
                  <a:srgbClr val="0070C0"/>
                </a:solidFill>
              </a:rPr>
              <a:t>?</a:t>
            </a:r>
            <a:r>
              <a:rPr lang="en-US" dirty="0" err="1">
                <a:solidFill>
                  <a:srgbClr val="0070C0"/>
                </a:solidFill>
              </a:rPr>
              <a:t>lifeSpanOfPerson</a:t>
            </a:r>
            <a:endParaRPr lang="en-US" dirty="0">
              <a:solidFill>
                <a:srgbClr val="0070C0"/>
              </a:solidFill>
            </a:endParaRPr>
          </a:p>
          <a:p>
            <a:r>
              <a:rPr lang="en-US" dirty="0">
                <a:solidFill>
                  <a:srgbClr val="FF0000"/>
                </a:solidFill>
              </a:rPr>
              <a:t>WHERE</a:t>
            </a:r>
            <a:r>
              <a:rPr lang="en-US" dirty="0"/>
              <a:t> {</a:t>
            </a:r>
          </a:p>
          <a:p>
            <a:r>
              <a:rPr lang="en-US" dirty="0"/>
              <a:t>  ?person   </a:t>
            </a:r>
            <a:r>
              <a:rPr lang="en-US" dirty="0" err="1">
                <a:solidFill>
                  <a:srgbClr val="7030A0"/>
                </a:solidFill>
              </a:rPr>
              <a:t>rdf:type</a:t>
            </a:r>
            <a:r>
              <a:rPr lang="en-US" dirty="0"/>
              <a:t>               </a:t>
            </a:r>
            <a:r>
              <a:rPr lang="en-US" dirty="0" err="1"/>
              <a:t>dbo:Person</a:t>
            </a:r>
            <a:r>
              <a:rPr lang="en-US" dirty="0"/>
              <a:t> .</a:t>
            </a:r>
          </a:p>
          <a:p>
            <a:r>
              <a:rPr lang="en-US" dirty="0"/>
              <a:t>  ?person   </a:t>
            </a:r>
            <a:r>
              <a:rPr lang="en-US" dirty="0" err="1">
                <a:solidFill>
                  <a:srgbClr val="7030A0"/>
                </a:solidFill>
              </a:rPr>
              <a:t>dbo:birthDate</a:t>
            </a:r>
            <a:r>
              <a:rPr lang="en-US" dirty="0"/>
              <a:t>    ?</a:t>
            </a:r>
            <a:r>
              <a:rPr lang="en-US" dirty="0" err="1"/>
              <a:t>birthDate</a:t>
            </a:r>
            <a:r>
              <a:rPr lang="en-US" dirty="0"/>
              <a:t> .</a:t>
            </a:r>
          </a:p>
          <a:p>
            <a:r>
              <a:rPr lang="en-US" dirty="0"/>
              <a:t>  ?person   </a:t>
            </a:r>
            <a:r>
              <a:rPr lang="en-US" dirty="0" err="1">
                <a:solidFill>
                  <a:srgbClr val="7030A0"/>
                </a:solidFill>
              </a:rPr>
              <a:t>dbo:deathDate</a:t>
            </a:r>
            <a:r>
              <a:rPr lang="en-US" dirty="0"/>
              <a:t>   ?</a:t>
            </a:r>
            <a:r>
              <a:rPr lang="en-US" dirty="0" err="1"/>
              <a:t>deathDate</a:t>
            </a:r>
            <a:r>
              <a:rPr lang="en-US" dirty="0"/>
              <a:t> .</a:t>
            </a:r>
          </a:p>
          <a:p>
            <a:r>
              <a:rPr lang="en-US" dirty="0"/>
              <a:t>  ?person   </a:t>
            </a:r>
            <a:r>
              <a:rPr lang="en-US" dirty="0">
                <a:solidFill>
                  <a:srgbClr val="7030A0"/>
                </a:solidFill>
              </a:rPr>
              <a:t>dbo:parent</a:t>
            </a:r>
            <a:r>
              <a:rPr lang="en-US" dirty="0"/>
              <a:t>          ?parent1 .</a:t>
            </a:r>
          </a:p>
          <a:p>
            <a:r>
              <a:rPr lang="en-US" dirty="0"/>
              <a:t>  ?parent1 </a:t>
            </a:r>
            <a:r>
              <a:rPr lang="en-US" dirty="0" err="1">
                <a:solidFill>
                  <a:srgbClr val="7030A0"/>
                </a:solidFill>
              </a:rPr>
              <a:t>dbo:deathDate</a:t>
            </a:r>
            <a:r>
              <a:rPr lang="en-US" dirty="0"/>
              <a:t>   ?parent1DeathDate .</a:t>
            </a:r>
          </a:p>
          <a:p>
            <a:r>
              <a:rPr lang="en-US" dirty="0"/>
              <a:t>  ?parent1 </a:t>
            </a:r>
            <a:r>
              <a:rPr lang="en-US" dirty="0" err="1">
                <a:solidFill>
                  <a:srgbClr val="7030A0"/>
                </a:solidFill>
              </a:rPr>
              <a:t>dbo:birthDate</a:t>
            </a:r>
            <a:r>
              <a:rPr lang="en-US" dirty="0"/>
              <a:t>     ?parent1BirthDate .</a:t>
            </a:r>
          </a:p>
          <a:p>
            <a:r>
              <a:rPr lang="en-US" dirty="0"/>
              <a:t>  ?person   </a:t>
            </a:r>
            <a:r>
              <a:rPr lang="en-US" dirty="0">
                <a:solidFill>
                  <a:srgbClr val="7030A0"/>
                </a:solidFill>
              </a:rPr>
              <a:t>dbo:parent</a:t>
            </a:r>
            <a:r>
              <a:rPr lang="en-US" dirty="0"/>
              <a:t>          ?parent2 .</a:t>
            </a:r>
          </a:p>
          <a:p>
            <a:r>
              <a:rPr lang="en-US" dirty="0"/>
              <a:t>  ?parent2 </a:t>
            </a:r>
            <a:r>
              <a:rPr lang="en-US" dirty="0" err="1">
                <a:solidFill>
                  <a:srgbClr val="7030A0"/>
                </a:solidFill>
              </a:rPr>
              <a:t>dbo:deathDate</a:t>
            </a:r>
            <a:r>
              <a:rPr lang="en-US" dirty="0"/>
              <a:t>    ?parent2DeathDate .</a:t>
            </a:r>
          </a:p>
          <a:p>
            <a:r>
              <a:rPr lang="en-US" dirty="0"/>
              <a:t>  ?parent2 </a:t>
            </a:r>
            <a:r>
              <a:rPr lang="en-US" dirty="0" err="1">
                <a:solidFill>
                  <a:srgbClr val="7030A0"/>
                </a:solidFill>
              </a:rPr>
              <a:t>dbo:birthDate</a:t>
            </a:r>
            <a:r>
              <a:rPr lang="en-US" dirty="0"/>
              <a:t>      ?parent2BirthDate .</a:t>
            </a:r>
          </a:p>
          <a:p>
            <a:r>
              <a:rPr lang="en-US" dirty="0"/>
              <a:t> </a:t>
            </a:r>
            <a:endParaRPr lang="en-US" sz="800" dirty="0"/>
          </a:p>
          <a:p>
            <a:r>
              <a:rPr lang="en-US" dirty="0"/>
              <a:t>  </a:t>
            </a:r>
            <a:r>
              <a:rPr lang="en-US" dirty="0">
                <a:solidFill>
                  <a:srgbClr val="FF0000"/>
                </a:solidFill>
              </a:rPr>
              <a:t>FILTER</a:t>
            </a:r>
            <a:r>
              <a:rPr lang="en-US" dirty="0"/>
              <a:t> (?parent1 != ?parent2)  </a:t>
            </a:r>
            <a:r>
              <a:rPr lang="en-US" dirty="0">
                <a:solidFill>
                  <a:srgbClr val="00B050"/>
                </a:solidFill>
              </a:rPr>
              <a:t># Exclude the first parent</a:t>
            </a:r>
          </a:p>
          <a:p>
            <a:r>
              <a:rPr lang="en-US" dirty="0"/>
              <a:t> </a:t>
            </a:r>
            <a:endParaRPr lang="en-US" sz="800" dirty="0"/>
          </a:p>
          <a:p>
            <a:r>
              <a:rPr lang="en-US" dirty="0"/>
              <a:t>  </a:t>
            </a:r>
            <a:r>
              <a:rPr lang="en-US" dirty="0">
                <a:solidFill>
                  <a:srgbClr val="FF0000"/>
                </a:solidFill>
              </a:rPr>
              <a:t>BIND</a:t>
            </a:r>
            <a:r>
              <a:rPr lang="en-US" dirty="0"/>
              <a:t>(YEAR(</a:t>
            </a:r>
            <a:r>
              <a:rPr lang="en-US" dirty="0" err="1"/>
              <a:t>xsd:dateTime</a:t>
            </a:r>
            <a:r>
              <a:rPr lang="en-US" dirty="0"/>
              <a:t>(?parent1DeathDate)) - YEAR(</a:t>
            </a:r>
            <a:r>
              <a:rPr lang="en-US" dirty="0" err="1"/>
              <a:t>xsd:dateTime</a:t>
            </a:r>
            <a:r>
              <a:rPr lang="en-US" dirty="0"/>
              <a:t>(?parent1BirthDate)) AS ?</a:t>
            </a:r>
            <a:r>
              <a:rPr lang="en-US" dirty="0" err="1"/>
              <a:t>lifeSpanOfParentOne</a:t>
            </a:r>
            <a:r>
              <a:rPr lang="en-US" dirty="0"/>
              <a:t>) </a:t>
            </a:r>
            <a:r>
              <a:rPr lang="en-US" dirty="0">
                <a:solidFill>
                  <a:srgbClr val="00B050"/>
                </a:solidFill>
              </a:rPr>
              <a:t># Compute lifespan in YEARs</a:t>
            </a:r>
          </a:p>
          <a:p>
            <a:r>
              <a:rPr lang="en-US" dirty="0"/>
              <a:t>  </a:t>
            </a:r>
            <a:r>
              <a:rPr lang="en-US" dirty="0">
                <a:solidFill>
                  <a:srgbClr val="FF0000"/>
                </a:solidFill>
              </a:rPr>
              <a:t>BIND</a:t>
            </a:r>
            <a:r>
              <a:rPr lang="en-US" dirty="0"/>
              <a:t>(YEAR(</a:t>
            </a:r>
            <a:r>
              <a:rPr lang="en-US" dirty="0" err="1"/>
              <a:t>xsd:dateTime</a:t>
            </a:r>
            <a:r>
              <a:rPr lang="en-US" dirty="0"/>
              <a:t>(?parent2DeathDate)) - YEAR(</a:t>
            </a:r>
            <a:r>
              <a:rPr lang="en-US" dirty="0" err="1"/>
              <a:t>xsd:dateTime</a:t>
            </a:r>
            <a:r>
              <a:rPr lang="en-US" dirty="0"/>
              <a:t>(?parent2BirthDate)) AS ?</a:t>
            </a:r>
            <a:r>
              <a:rPr lang="en-US" dirty="0" err="1"/>
              <a:t>lifeSpanOfParentTwo</a:t>
            </a:r>
            <a:r>
              <a:rPr lang="en-US" dirty="0"/>
              <a:t>) </a:t>
            </a:r>
            <a:r>
              <a:rPr lang="en-US" dirty="0">
                <a:solidFill>
                  <a:srgbClr val="00B050"/>
                </a:solidFill>
              </a:rPr>
              <a:t># Compute lifespan in YEARs</a:t>
            </a:r>
          </a:p>
          <a:p>
            <a:r>
              <a:rPr lang="en-US" dirty="0"/>
              <a:t>  </a:t>
            </a:r>
            <a:r>
              <a:rPr lang="en-US" dirty="0">
                <a:solidFill>
                  <a:srgbClr val="FF0000"/>
                </a:solidFill>
              </a:rPr>
              <a:t>BIND</a:t>
            </a:r>
            <a:r>
              <a:rPr lang="en-US" dirty="0"/>
              <a:t>(YEAR(</a:t>
            </a:r>
            <a:r>
              <a:rPr lang="en-US" dirty="0" err="1"/>
              <a:t>xsd:dateTime</a:t>
            </a:r>
            <a:r>
              <a:rPr lang="en-US" dirty="0"/>
              <a:t>(?</a:t>
            </a:r>
            <a:r>
              <a:rPr lang="en-US" dirty="0" err="1"/>
              <a:t>deathDate</a:t>
            </a:r>
            <a:r>
              <a:rPr lang="en-US" dirty="0"/>
              <a:t>)) - YEAR(</a:t>
            </a:r>
            <a:r>
              <a:rPr lang="en-US" dirty="0" err="1"/>
              <a:t>xsd:dateTime</a:t>
            </a:r>
            <a:r>
              <a:rPr lang="en-US" dirty="0"/>
              <a:t>(?</a:t>
            </a:r>
            <a:r>
              <a:rPr lang="en-US" dirty="0" err="1"/>
              <a:t>birthDate</a:t>
            </a:r>
            <a:r>
              <a:rPr lang="en-US" dirty="0"/>
              <a:t>)) AS ?</a:t>
            </a:r>
            <a:r>
              <a:rPr lang="en-US" dirty="0" err="1"/>
              <a:t>lifeSpanOfPerson</a:t>
            </a:r>
            <a:r>
              <a:rPr lang="en-US" dirty="0"/>
              <a:t>) </a:t>
            </a:r>
            <a:r>
              <a:rPr lang="en-US" dirty="0">
                <a:solidFill>
                  <a:srgbClr val="00B050"/>
                </a:solidFill>
              </a:rPr>
              <a:t># Compute lifespan in YEARs</a:t>
            </a:r>
          </a:p>
          <a:p>
            <a:r>
              <a:rPr lang="en-US" dirty="0"/>
              <a:t>  </a:t>
            </a:r>
            <a:r>
              <a:rPr lang="en-US" dirty="0">
                <a:solidFill>
                  <a:srgbClr val="FF0000"/>
                </a:solidFill>
              </a:rPr>
              <a:t>BIND</a:t>
            </a:r>
            <a:r>
              <a:rPr lang="en-US" dirty="0"/>
              <a:t>(YEAR(</a:t>
            </a:r>
            <a:r>
              <a:rPr lang="en-US" dirty="0" err="1"/>
              <a:t>xsd:dateTime</a:t>
            </a:r>
            <a:r>
              <a:rPr lang="en-US" dirty="0"/>
              <a:t>(?</a:t>
            </a:r>
            <a:r>
              <a:rPr lang="en-US" dirty="0" err="1"/>
              <a:t>birthDate</a:t>
            </a:r>
            <a:r>
              <a:rPr lang="en-US" dirty="0"/>
              <a:t>)) AS ?</a:t>
            </a:r>
            <a:r>
              <a:rPr lang="en-US" dirty="0" err="1"/>
              <a:t>yearOfBirth</a:t>
            </a:r>
            <a:r>
              <a:rPr lang="en-US" dirty="0"/>
              <a:t>) </a:t>
            </a:r>
            <a:r>
              <a:rPr lang="en-US" dirty="0">
                <a:solidFill>
                  <a:srgbClr val="00B050"/>
                </a:solidFill>
              </a:rPr>
              <a:t># Extract birth YEAR from complete birth date</a:t>
            </a:r>
          </a:p>
          <a:p>
            <a:r>
              <a:rPr lang="en-US" dirty="0"/>
              <a:t>}</a:t>
            </a:r>
          </a:p>
          <a:p>
            <a:r>
              <a:rPr lang="en-US" dirty="0">
                <a:solidFill>
                  <a:srgbClr val="FF0000"/>
                </a:solidFill>
              </a:rPr>
              <a:t>ORDER BY </a:t>
            </a:r>
            <a:r>
              <a:rPr lang="en-US" dirty="0"/>
              <a:t>?</a:t>
            </a:r>
            <a:r>
              <a:rPr lang="en-US" dirty="0" err="1"/>
              <a:t>yearOfBirth</a:t>
            </a:r>
            <a:endParaRPr lang="en-US" dirty="0"/>
          </a:p>
          <a:p>
            <a:r>
              <a:rPr lang="en-US" dirty="0">
                <a:solidFill>
                  <a:srgbClr val="FF0000"/>
                </a:solidFill>
              </a:rPr>
              <a:t>LIMIT</a:t>
            </a:r>
            <a:r>
              <a:rPr lang="en-US" dirty="0"/>
              <a:t> 1000</a:t>
            </a:r>
          </a:p>
        </p:txBody>
      </p:sp>
      <p:sp>
        <p:nvSpPr>
          <p:cNvPr id="6" name="Rectangle 5"/>
          <p:cNvSpPr/>
          <p:nvPr/>
        </p:nvSpPr>
        <p:spPr>
          <a:xfrm>
            <a:off x="-45726" y="22029"/>
            <a:ext cx="9081653" cy="561692"/>
          </a:xfrm>
          <a:prstGeom prst="rect">
            <a:avLst/>
          </a:prstGeom>
          <a:noFill/>
        </p:spPr>
        <p:txBody>
          <a:bodyPr wrap="none" lIns="68580" tIns="34290" rIns="68580" bIns="34290">
            <a:spAutoFit/>
          </a:bodyPr>
          <a:lstStyle/>
          <a:p>
            <a:pPr algn="ctr"/>
            <a:r>
              <a:rPr lang="en-US" sz="3200" b="1" dirty="0">
                <a:ln w="0"/>
                <a:solidFill>
                  <a:srgbClr val="7030A0"/>
                </a:solidFill>
                <a:effectLst>
                  <a:outerShdw blurRad="38100" dist="19050" dir="2700000" algn="tl" rotWithShape="0">
                    <a:schemeClr val="dk1">
                      <a:alpha val="40000"/>
                    </a:schemeClr>
                  </a:outerShdw>
                </a:effectLst>
              </a:rPr>
              <a:t>Constructing dataset for regression (option 1)</a:t>
            </a:r>
          </a:p>
        </p:txBody>
      </p:sp>
      <p:sp>
        <p:nvSpPr>
          <p:cNvPr id="7" name="Rectangle 6"/>
          <p:cNvSpPr/>
          <p:nvPr/>
        </p:nvSpPr>
        <p:spPr>
          <a:xfrm>
            <a:off x="5292081" y="2060848"/>
            <a:ext cx="3743846" cy="738664"/>
          </a:xfrm>
          <a:prstGeom prst="rect">
            <a:avLst/>
          </a:prstGeom>
        </p:spPr>
        <p:txBody>
          <a:bodyPr wrap="square">
            <a:spAutoFit/>
          </a:bodyPr>
          <a:lstStyle/>
          <a:p>
            <a:r>
              <a:rPr lang="en-US" dirty="0">
                <a:hlinkClick r:id="rId2"/>
              </a:rPr>
              <a:t>Resulting dataset is here:</a:t>
            </a:r>
          </a:p>
          <a:p>
            <a:r>
              <a:rPr lang="en-US" dirty="0">
                <a:hlinkClick r:id="rId2"/>
              </a:rPr>
              <a:t>http://ai.it.jyu.fi/vagan/ontologies/2023/LifeSpanWithoutGender.csv</a:t>
            </a:r>
            <a:r>
              <a:rPr lang="en-US" dirty="0"/>
              <a:t> </a:t>
            </a:r>
          </a:p>
        </p:txBody>
      </p:sp>
      <p:sp>
        <p:nvSpPr>
          <p:cNvPr id="5" name="TextBox 4"/>
          <p:cNvSpPr txBox="1"/>
          <p:nvPr/>
        </p:nvSpPr>
        <p:spPr>
          <a:xfrm>
            <a:off x="5298009" y="2996952"/>
            <a:ext cx="3312368" cy="954107"/>
          </a:xfrm>
          <a:prstGeom prst="rect">
            <a:avLst/>
          </a:prstGeom>
          <a:solidFill>
            <a:srgbClr val="FFFF00"/>
          </a:solidFill>
          <a:ln w="25400">
            <a:solidFill>
              <a:schemeClr val="tx1"/>
            </a:solidFill>
          </a:ln>
        </p:spPr>
        <p:txBody>
          <a:bodyPr wrap="square" rtlCol="0">
            <a:spAutoFit/>
          </a:bodyPr>
          <a:lstStyle/>
          <a:p>
            <a:pPr algn="just"/>
            <a:r>
              <a:rPr lang="en-US" dirty="0"/>
              <a:t>This dataset could be used to build a regression model capable to predict the life span of a person given his/her year of birth</a:t>
            </a:r>
            <a:r>
              <a:rPr lang="en-US"/>
              <a:t>, and </a:t>
            </a:r>
            <a:r>
              <a:rPr lang="en-US" dirty="0"/>
              <a:t>lifespan of both parents</a:t>
            </a:r>
          </a:p>
        </p:txBody>
      </p:sp>
    </p:spTree>
    <p:extLst>
      <p:ext uri="{BB962C8B-B14F-4D97-AF65-F5344CB8AC3E}">
        <p14:creationId xmlns:p14="http://schemas.microsoft.com/office/powerpoint/2010/main" val="186742515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13197" y="22029"/>
            <a:ext cx="5963812" cy="561692"/>
          </a:xfrm>
          <a:prstGeom prst="rect">
            <a:avLst/>
          </a:prstGeom>
          <a:noFill/>
        </p:spPr>
        <p:txBody>
          <a:bodyPr wrap="none" lIns="68580" tIns="34290" rIns="68580" bIns="34290">
            <a:spAutoFit/>
          </a:bodyPr>
          <a:lstStyle/>
          <a:p>
            <a:pPr algn="ctr"/>
            <a:r>
              <a:rPr lang="en-US" sz="3200" b="1" dirty="0">
                <a:ln w="0"/>
                <a:solidFill>
                  <a:srgbClr val="7030A0"/>
                </a:solidFill>
                <a:effectLst>
                  <a:outerShdw blurRad="38100" dist="19050" dir="2700000" algn="tl" rotWithShape="0">
                    <a:schemeClr val="dk1">
                      <a:alpha val="40000"/>
                    </a:schemeClr>
                  </a:outerShdw>
                </a:effectLst>
              </a:rPr>
              <a:t>Building regression (option 1)</a:t>
            </a:r>
          </a:p>
        </p:txBody>
      </p:sp>
      <p:sp>
        <p:nvSpPr>
          <p:cNvPr id="7" name="Rectangle 6"/>
          <p:cNvSpPr/>
          <p:nvPr/>
        </p:nvSpPr>
        <p:spPr>
          <a:xfrm>
            <a:off x="334546" y="704584"/>
            <a:ext cx="8424936" cy="615553"/>
          </a:xfrm>
          <a:prstGeom prst="rect">
            <a:avLst/>
          </a:prstGeom>
        </p:spPr>
        <p:txBody>
          <a:bodyPr wrap="square">
            <a:spAutoFit/>
          </a:bodyPr>
          <a:lstStyle/>
          <a:p>
            <a:r>
              <a:rPr lang="en-US" sz="2000" b="1" dirty="0">
                <a:solidFill>
                  <a:srgbClr val="FF0000"/>
                </a:solidFill>
              </a:rPr>
              <a:t>Dataset for regression is here:</a:t>
            </a:r>
          </a:p>
          <a:p>
            <a:r>
              <a:rPr lang="en-US" dirty="0">
                <a:hlinkClick r:id="rId2"/>
              </a:rPr>
              <a:t>http://ai.it.jyu.fi/vagan/ontologies/2023/LifeSpanWithoutGender.csv</a:t>
            </a:r>
            <a:r>
              <a:rPr lang="en-US" dirty="0"/>
              <a:t>  </a:t>
            </a:r>
          </a:p>
        </p:txBody>
      </p:sp>
      <p:sp>
        <p:nvSpPr>
          <p:cNvPr id="5" name="TextBox 4"/>
          <p:cNvSpPr txBox="1"/>
          <p:nvPr/>
        </p:nvSpPr>
        <p:spPr>
          <a:xfrm>
            <a:off x="423207" y="1528011"/>
            <a:ext cx="3312368" cy="954107"/>
          </a:xfrm>
          <a:prstGeom prst="rect">
            <a:avLst/>
          </a:prstGeom>
          <a:solidFill>
            <a:srgbClr val="FFFF00"/>
          </a:solidFill>
          <a:ln w="25400">
            <a:solidFill>
              <a:schemeClr val="tx1"/>
            </a:solidFill>
          </a:ln>
        </p:spPr>
        <p:txBody>
          <a:bodyPr wrap="square" rtlCol="0">
            <a:spAutoFit/>
          </a:bodyPr>
          <a:lstStyle/>
          <a:p>
            <a:pPr algn="just"/>
            <a:r>
              <a:rPr lang="en-US" dirty="0"/>
              <a:t>This dataset is used to build a regression model capable to predict the life span of a person given his/her year of birth, and lifespan of both parents</a:t>
            </a:r>
          </a:p>
        </p:txBody>
      </p:sp>
      <p:sp>
        <p:nvSpPr>
          <p:cNvPr id="3" name="Rectangle 1"/>
          <p:cNvSpPr>
            <a:spLocks noChangeArrowheads="1"/>
          </p:cNvSpPr>
          <p:nvPr/>
        </p:nvSpPr>
        <p:spPr bwMode="auto">
          <a:xfrm>
            <a:off x="457200" y="3520990"/>
            <a:ext cx="82912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i-FI" altLang="fi-FI" sz="1800" b="0" i="0" u="none" strike="noStrike" cap="none" normalizeH="0" baseline="0">
                <a:ln>
                  <a:noFill/>
                </a:ln>
                <a:solidFill>
                  <a:schemeClr val="tx1"/>
                </a:solidFill>
                <a:effectLst/>
                <a:latin typeface="Arial" panose="020B0604020202020204" pitchFamily="34" charset="0"/>
              </a:rPr>
            </a:br>
            <a:endParaRPr kumimoji="0" lang="fi-FI" altLang="fi-FI" sz="1800" b="0" i="0" u="none" strike="noStrike" cap="none" normalizeH="0" baseline="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9" name="Rectangle 8"/>
              <p:cNvSpPr/>
              <p:nvPr/>
            </p:nvSpPr>
            <p:spPr>
              <a:xfrm>
                <a:off x="123056" y="3644101"/>
                <a:ext cx="895955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dirty="0" smtClean="0">
                          <a:solidFill>
                            <a:srgbClr val="FF0000"/>
                          </a:solidFill>
                          <a:latin typeface="Cambria Math" panose="02040503050406030204" pitchFamily="18" charset="0"/>
                        </a:rPr>
                        <m:t>𝐥𝐢𝐟𝐞𝐒𝐩𝐚𝐧𝐎𝐟𝐏𝐞𝐫𝐬𝐨𝐧</m:t>
                      </m:r>
                      <m:r>
                        <a:rPr lang="en-US" b="1" dirty="0">
                          <a:solidFill>
                            <a:srgbClr val="7030A0"/>
                          </a:solidFill>
                          <a:latin typeface="Cambria Math" panose="02040503050406030204" pitchFamily="18" charset="0"/>
                        </a:rPr>
                        <m:t>= = −17.8687 + 0.0361⋅</m:t>
                      </m:r>
                      <m:r>
                        <a:rPr lang="en-US" b="1" dirty="0">
                          <a:solidFill>
                            <a:srgbClr val="7030A0"/>
                          </a:solidFill>
                          <a:latin typeface="Cambria Math" panose="02040503050406030204" pitchFamily="18" charset="0"/>
                        </a:rPr>
                        <m:t>𝐘𝐞𝐚𝐫𝐎𝐟𝐁𝐢𝐫𝐭𝐡</m:t>
                      </m:r>
                      <m:r>
                        <a:rPr lang="en-US" b="1" dirty="0">
                          <a:solidFill>
                            <a:srgbClr val="7030A0"/>
                          </a:solidFill>
                          <a:latin typeface="Cambria Math" panose="02040503050406030204" pitchFamily="18" charset="0"/>
                        </a:rPr>
                        <m:t> + 0.1283⋅ </m:t>
                      </m:r>
                      <m:r>
                        <a:rPr lang="en-US" b="1" i="1" dirty="0" err="1">
                          <a:solidFill>
                            <a:srgbClr val="7030A0"/>
                          </a:solidFill>
                          <a:latin typeface="Cambria Math" panose="02040503050406030204" pitchFamily="18" charset="0"/>
                        </a:rPr>
                        <m:t>𝐥𝐢𝐟𝐞𝐒𝐩𝐚𝐧𝐎𝐟𝐏𝐚𝐫𝐞𝐧𝐭𝐎𝐧𝐞</m:t>
                      </m:r>
                      <m:r>
                        <a:rPr lang="en-US" b="1" dirty="0">
                          <a:solidFill>
                            <a:srgbClr val="7030A0"/>
                          </a:solidFill>
                          <a:latin typeface="Cambria Math" panose="02040503050406030204" pitchFamily="18" charset="0"/>
                        </a:rPr>
                        <m:t> +  0.1273⋅ </m:t>
                      </m:r>
                      <m:r>
                        <a:rPr lang="en-US" b="1" i="1" dirty="0" err="1">
                          <a:solidFill>
                            <a:srgbClr val="7030A0"/>
                          </a:solidFill>
                          <a:latin typeface="Cambria Math" panose="02040503050406030204" pitchFamily="18" charset="0"/>
                        </a:rPr>
                        <m:t>𝐥𝐢𝐟𝐞𝐒𝐩𝐚𝐧𝐎𝐟𝐏𝐚𝐫𝐞𝐧𝐭𝐓𝐰𝐨</m:t>
                      </m:r>
                    </m:oMath>
                  </m:oMathPara>
                </a14:m>
                <a:endParaRPr lang="en-US" b="1" dirty="0">
                  <a:solidFill>
                    <a:srgbClr val="7030A0"/>
                  </a:solidFill>
                  <a:latin typeface="Cambria Math" panose="020405030504060302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123056" y="3644101"/>
                <a:ext cx="8959552" cy="523220"/>
              </a:xfrm>
              <a:prstGeom prst="rect">
                <a:avLst/>
              </a:prstGeom>
              <a:blipFill>
                <a:blip r:embed="rId3"/>
                <a:stretch>
                  <a:fillRect b="-4651"/>
                </a:stretch>
              </a:blipFill>
            </p:spPr>
            <p:txBody>
              <a:bodyPr/>
              <a:lstStyle/>
              <a:p>
                <a:r>
                  <a:rPr lang="en-US">
                    <a:noFill/>
                  </a:rPr>
                  <a:t> </a:t>
                </a:r>
              </a:p>
            </p:txBody>
          </p:sp>
        </mc:Fallback>
      </mc:AlternateContent>
      <p:sp>
        <p:nvSpPr>
          <p:cNvPr id="10" name="Rectangle 9"/>
          <p:cNvSpPr/>
          <p:nvPr/>
        </p:nvSpPr>
        <p:spPr>
          <a:xfrm>
            <a:off x="4366994" y="1528011"/>
            <a:ext cx="4392488" cy="984885"/>
          </a:xfrm>
          <a:prstGeom prst="rect">
            <a:avLst/>
          </a:prstGeom>
        </p:spPr>
        <p:txBody>
          <a:bodyPr wrap="square">
            <a:spAutoFit/>
          </a:bodyPr>
          <a:lstStyle/>
          <a:p>
            <a:r>
              <a:rPr lang="en-US" sz="1800" b="1" dirty="0">
                <a:solidFill>
                  <a:srgbClr val="FF0000"/>
                </a:solidFill>
              </a:rPr>
              <a:t>SERVISE USED: </a:t>
            </a:r>
            <a:r>
              <a:rPr lang="en-US" sz="2000" dirty="0">
                <a:hlinkClick r:id="rId4"/>
              </a:rPr>
              <a:t>https://stats.blue/Stats_Suite/multiple_linear_regression_calculator.html</a:t>
            </a:r>
            <a:r>
              <a:rPr lang="en-US" sz="2000" dirty="0"/>
              <a:t> </a:t>
            </a:r>
          </a:p>
        </p:txBody>
      </p:sp>
      <p:sp>
        <p:nvSpPr>
          <p:cNvPr id="11" name="Rectangle 10"/>
          <p:cNvSpPr/>
          <p:nvPr/>
        </p:nvSpPr>
        <p:spPr>
          <a:xfrm>
            <a:off x="3059832" y="3248896"/>
            <a:ext cx="2014782" cy="307777"/>
          </a:xfrm>
          <a:prstGeom prst="rect">
            <a:avLst/>
          </a:prstGeom>
        </p:spPr>
        <p:txBody>
          <a:bodyPr wrap="none">
            <a:spAutoFit/>
          </a:bodyPr>
          <a:lstStyle/>
          <a:p>
            <a:r>
              <a:rPr lang="en-US" b="1" dirty="0">
                <a:solidFill>
                  <a:srgbClr val="FF0000"/>
                </a:solidFill>
              </a:rPr>
              <a:t>RESULTING MODEL: </a:t>
            </a:r>
            <a:endParaRPr lang="en-US" dirty="0"/>
          </a:p>
        </p:txBody>
      </p:sp>
      <mc:AlternateContent xmlns:mc="http://schemas.openxmlformats.org/markup-compatibility/2006" xmlns:a14="http://schemas.microsoft.com/office/drawing/2010/main">
        <mc:Choice Requires="a14">
          <p:sp>
            <p:nvSpPr>
              <p:cNvPr id="12" name="Rectangle 11"/>
              <p:cNvSpPr/>
              <p:nvPr/>
            </p:nvSpPr>
            <p:spPr>
              <a:xfrm>
                <a:off x="-282205" y="5139604"/>
                <a:ext cx="9554616" cy="307777"/>
              </a:xfrm>
              <a:prstGeom prst="rect">
                <a:avLst/>
              </a:prstGeom>
            </p:spPr>
            <p:txBody>
              <a:bodyPr wrap="square">
                <a:spAutoFit/>
              </a:bodyPr>
              <a:lstStyle/>
              <a:p>
                <a:pPr algn="just" defTabSz="0"/>
                <a14:m>
                  <m:oMathPara xmlns:m="http://schemas.openxmlformats.org/officeDocument/2006/math">
                    <m:oMathParaPr>
                      <m:jc m:val="centerGroup"/>
                    </m:oMathParaPr>
                    <m:oMath xmlns:m="http://schemas.openxmlformats.org/officeDocument/2006/math">
                      <m:r>
                        <a:rPr lang="en-US" b="1" dirty="0" smtClean="0">
                          <a:solidFill>
                            <a:srgbClr val="FF0000"/>
                          </a:solidFill>
                          <a:latin typeface="Cambria Math" panose="02040503050406030204" pitchFamily="18" charset="0"/>
                        </a:rPr>
                        <m:t>𝐥𝐢𝐟𝐞𝐒𝐩𝐚𝐧𝐎𝐟</m:t>
                      </m:r>
                      <m:r>
                        <a:rPr lang="en-US" b="1" i="0" dirty="0" smtClean="0">
                          <a:solidFill>
                            <a:srgbClr val="FF0000"/>
                          </a:solidFill>
                          <a:latin typeface="Cambria Math" panose="02040503050406030204" pitchFamily="18" charset="0"/>
                        </a:rPr>
                        <m:t>𝐕𝐚𝐠𝐚𝐧</m:t>
                      </m:r>
                      <m:r>
                        <a:rPr lang="en-US" b="1" dirty="0">
                          <a:solidFill>
                            <a:srgbClr val="7030A0"/>
                          </a:solidFill>
                          <a:latin typeface="Cambria Math" panose="02040503050406030204" pitchFamily="18" charset="0"/>
                        </a:rPr>
                        <m:t>= −17.8687 + 0.0361⋅</m:t>
                      </m:r>
                      <m:r>
                        <a:rPr lang="en-US" b="1" i="0" dirty="0" smtClean="0">
                          <a:solidFill>
                            <a:srgbClr val="7030A0"/>
                          </a:solidFill>
                          <a:latin typeface="Cambria Math" panose="02040503050406030204" pitchFamily="18" charset="0"/>
                        </a:rPr>
                        <m:t>𝟏𝟗𝟓𝟖</m:t>
                      </m:r>
                      <m:r>
                        <a:rPr lang="en-US" b="1" dirty="0">
                          <a:solidFill>
                            <a:srgbClr val="7030A0"/>
                          </a:solidFill>
                          <a:latin typeface="Cambria Math" panose="02040503050406030204" pitchFamily="18" charset="0"/>
                        </a:rPr>
                        <m:t> + 0.1283⋅</m:t>
                      </m:r>
                      <m:r>
                        <a:rPr lang="en-US" b="1" i="1" dirty="0" smtClean="0">
                          <a:solidFill>
                            <a:srgbClr val="7030A0"/>
                          </a:solidFill>
                          <a:latin typeface="Cambria Math" panose="02040503050406030204" pitchFamily="18" charset="0"/>
                        </a:rPr>
                        <m:t>𝟗𝟎</m:t>
                      </m:r>
                      <m:r>
                        <a:rPr lang="en-US" b="1" i="1" dirty="0" smtClean="0">
                          <a:solidFill>
                            <a:srgbClr val="7030A0"/>
                          </a:solidFill>
                          <a:latin typeface="Cambria Math" panose="02040503050406030204" pitchFamily="18" charset="0"/>
                        </a:rPr>
                        <m:t>.</m:t>
                      </m:r>
                      <m:r>
                        <a:rPr lang="en-US" b="1" i="1" dirty="0" smtClean="0">
                          <a:solidFill>
                            <a:srgbClr val="7030A0"/>
                          </a:solidFill>
                          <a:latin typeface="Cambria Math" panose="02040503050406030204" pitchFamily="18" charset="0"/>
                        </a:rPr>
                        <m:t>𝟔</m:t>
                      </m:r>
                      <m:r>
                        <a:rPr lang="en-US" b="1" dirty="0">
                          <a:solidFill>
                            <a:srgbClr val="7030A0"/>
                          </a:solidFill>
                          <a:latin typeface="Cambria Math" panose="02040503050406030204" pitchFamily="18" charset="0"/>
                        </a:rPr>
                        <m:t> +  0.1273⋅</m:t>
                      </m:r>
                      <m:r>
                        <a:rPr lang="en-US" b="1" i="1" dirty="0" smtClean="0">
                          <a:solidFill>
                            <a:srgbClr val="7030A0"/>
                          </a:solidFill>
                          <a:latin typeface="Cambria Math" panose="02040503050406030204" pitchFamily="18" charset="0"/>
                        </a:rPr>
                        <m:t>𝟖𝟓</m:t>
                      </m:r>
                      <m:r>
                        <a:rPr lang="en-US" b="1" i="1" dirty="0" smtClean="0">
                          <a:solidFill>
                            <a:srgbClr val="7030A0"/>
                          </a:solidFill>
                          <a:latin typeface="Cambria Math" panose="02040503050406030204" pitchFamily="18" charset="0"/>
                        </a:rPr>
                        <m:t>.</m:t>
                      </m:r>
                      <m:r>
                        <a:rPr lang="en-US" b="1" i="1" dirty="0" smtClean="0">
                          <a:solidFill>
                            <a:srgbClr val="7030A0"/>
                          </a:solidFill>
                          <a:latin typeface="Cambria Math" panose="02040503050406030204" pitchFamily="18" charset="0"/>
                        </a:rPr>
                        <m:t>𝟓</m:t>
                      </m:r>
                      <m:r>
                        <a:rPr lang="en-US" b="1" i="1" dirty="0" smtClean="0">
                          <a:solidFill>
                            <a:srgbClr val="7030A0"/>
                          </a:solidFill>
                          <a:latin typeface="Cambria Math" panose="02040503050406030204" pitchFamily="18" charset="0"/>
                        </a:rPr>
                        <m:t>=</m:t>
                      </m:r>
                      <m:r>
                        <a:rPr lang="en-US" b="1" i="1" dirty="0" smtClean="0">
                          <a:solidFill>
                            <a:srgbClr val="FF0000"/>
                          </a:solidFill>
                          <a:latin typeface="Cambria Math" panose="02040503050406030204" pitchFamily="18" charset="0"/>
                        </a:rPr>
                        <m:t>𝟕𝟓</m:t>
                      </m:r>
                      <m:r>
                        <a:rPr lang="en-US" b="1" i="1" dirty="0" smtClean="0">
                          <a:solidFill>
                            <a:srgbClr val="7030A0"/>
                          </a:solidFill>
                          <a:latin typeface="Cambria Math" panose="02040503050406030204" pitchFamily="18" charset="0"/>
                        </a:rPr>
                        <m:t> </m:t>
                      </m:r>
                      <m:r>
                        <a:rPr lang="en-US" b="1" i="0" dirty="0" smtClean="0">
                          <a:solidFill>
                            <a:srgbClr val="7030A0"/>
                          </a:solidFill>
                          <a:latin typeface="Cambria Math" panose="02040503050406030204" pitchFamily="18" charset="0"/>
                        </a:rPr>
                        <m:t>𝐲𝐞𝐚𝐫𝐬</m:t>
                      </m:r>
                      <m:r>
                        <a:rPr lang="en-US" b="1" i="0" dirty="0" smtClean="0">
                          <a:solidFill>
                            <a:srgbClr val="7030A0"/>
                          </a:solidFill>
                          <a:latin typeface="Cambria Math" panose="02040503050406030204" pitchFamily="18" charset="0"/>
                        </a:rPr>
                        <m:t> </m:t>
                      </m:r>
                      <m:r>
                        <a:rPr lang="en-US" b="1" i="0" dirty="0" smtClean="0">
                          <a:solidFill>
                            <a:srgbClr val="7030A0"/>
                          </a:solidFill>
                          <a:latin typeface="Cambria Math" panose="02040503050406030204" pitchFamily="18" charset="0"/>
                        </a:rPr>
                        <m:t>𝐚𝐧𝐝</m:t>
                      </m:r>
                      <m:r>
                        <a:rPr lang="en-US" b="1" i="0" dirty="0" smtClean="0">
                          <a:solidFill>
                            <a:srgbClr val="7030A0"/>
                          </a:solidFill>
                          <a:latin typeface="Cambria Math" panose="02040503050406030204" pitchFamily="18" charset="0"/>
                        </a:rPr>
                        <m:t> </m:t>
                      </m:r>
                      <m:r>
                        <a:rPr lang="en-US" b="1" i="0" dirty="0" smtClean="0">
                          <a:solidFill>
                            <a:srgbClr val="FF0000"/>
                          </a:solidFill>
                          <a:latin typeface="Cambria Math" panose="02040503050406030204" pitchFamily="18" charset="0"/>
                        </a:rPr>
                        <m:t>𝟒</m:t>
                      </m:r>
                      <m:r>
                        <a:rPr lang="en-US" b="1" i="0" dirty="0" smtClean="0">
                          <a:solidFill>
                            <a:srgbClr val="7030A0"/>
                          </a:solidFill>
                          <a:latin typeface="Cambria Math" panose="02040503050406030204" pitchFamily="18" charset="0"/>
                        </a:rPr>
                        <m:t> </m:t>
                      </m:r>
                      <m:r>
                        <a:rPr lang="en-US" b="1" i="0" dirty="0" smtClean="0">
                          <a:solidFill>
                            <a:srgbClr val="7030A0"/>
                          </a:solidFill>
                          <a:latin typeface="Cambria Math" panose="02040503050406030204" pitchFamily="18" charset="0"/>
                        </a:rPr>
                        <m:t>𝐦𝐨𝐧𝐭𝐡𝐬</m:t>
                      </m:r>
                    </m:oMath>
                  </m:oMathPara>
                </a14:m>
                <a:endParaRPr lang="en-US" b="1" dirty="0">
                  <a:solidFill>
                    <a:srgbClr val="7030A0"/>
                  </a:solidFill>
                  <a:latin typeface="Cambria Math" panose="020405030504060302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282205" y="5139604"/>
                <a:ext cx="9554616" cy="307777"/>
              </a:xfrm>
              <a:prstGeom prst="rect">
                <a:avLst/>
              </a:prstGeom>
              <a:blipFill>
                <a:blip r:embed="rId5"/>
                <a:stretch>
                  <a:fillRect b="-7843"/>
                </a:stretch>
              </a:blipFill>
            </p:spPr>
            <p:txBody>
              <a:bodyPr/>
              <a:lstStyle/>
              <a:p>
                <a:r>
                  <a:rPr lang="en-US">
                    <a:noFill/>
                  </a:rPr>
                  <a:t> </a:t>
                </a:r>
              </a:p>
            </p:txBody>
          </p:sp>
        </mc:Fallback>
      </mc:AlternateContent>
      <p:sp>
        <p:nvSpPr>
          <p:cNvPr id="13" name="Rectangle 12"/>
          <p:cNvSpPr/>
          <p:nvPr/>
        </p:nvSpPr>
        <p:spPr>
          <a:xfrm>
            <a:off x="3059832" y="4645033"/>
            <a:ext cx="1909497" cy="307777"/>
          </a:xfrm>
          <a:prstGeom prst="rect">
            <a:avLst/>
          </a:prstGeom>
        </p:spPr>
        <p:txBody>
          <a:bodyPr wrap="none">
            <a:spAutoFit/>
          </a:bodyPr>
          <a:lstStyle/>
          <a:p>
            <a:r>
              <a:rPr lang="en-US" b="1" dirty="0">
                <a:solidFill>
                  <a:srgbClr val="FF0000"/>
                </a:solidFill>
              </a:rPr>
              <a:t>TEST PREDICTION: </a:t>
            </a:r>
            <a:endParaRPr lang="en-US" dirty="0"/>
          </a:p>
        </p:txBody>
      </p:sp>
    </p:spTree>
    <p:extLst>
      <p:ext uri="{BB962C8B-B14F-4D97-AF65-F5344CB8AC3E}">
        <p14:creationId xmlns:p14="http://schemas.microsoft.com/office/powerpoint/2010/main" val="302196142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159904" y="2617167"/>
                <a:ext cx="4040465"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m:t>
                      </m:r>
                      <m:r>
                        <a:rPr lang="fi-FI"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𝟎𝟔</m:t>
                      </m:r>
                      <m:r>
                        <a:rPr lang="fi-FI" b="1" i="0" dirty="0" smtClean="0">
                          <a:solidFill>
                            <a:srgbClr val="212529"/>
                          </a:solidFill>
                          <a:latin typeface="Cambria Math" panose="02040503050406030204" pitchFamily="18" charset="0"/>
                          <a:ea typeface="Cambria Math" panose="02040503050406030204" pitchFamily="18" charset="0"/>
                        </a:rPr>
                        <m:t>∙</m:t>
                      </m:r>
                      <m:r>
                        <a:rPr lang="en-US" b="1" i="0" dirty="0" smtClean="0">
                          <a:solidFill>
                            <a:srgbClr val="212529"/>
                          </a:solidFill>
                          <a:latin typeface="Cambria Math" panose="02040503050406030204" pitchFamily="18" charset="0"/>
                        </a:rPr>
                        <m:t>𝟏𝟗𝟓𝟖</m:t>
                      </m:r>
                      <m:r>
                        <a:rPr lang="fi-FI" b="1" i="1" dirty="0">
                          <a:solidFill>
                            <a:srgbClr val="212529"/>
                          </a:solidFill>
                          <a:latin typeface="Cambria Math" panose="02040503050406030204" pitchFamily="18" charset="0"/>
                        </a:rPr>
                        <m:t>−</m:t>
                      </m:r>
                      <m:r>
                        <a:rPr lang="fi-FI" b="1" i="1" dirty="0">
                          <a:solidFill>
                            <a:srgbClr val="212529"/>
                          </a:solidFill>
                          <a:latin typeface="Cambria Math" panose="02040503050406030204" pitchFamily="18" charset="0"/>
                        </a:rPr>
                        <m:t>𝟓𝟑</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𝟔𝟒</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159904" y="2617167"/>
                <a:ext cx="4040465" cy="307777"/>
              </a:xfrm>
              <a:prstGeom prst="rect">
                <a:avLst/>
              </a:prstGeom>
              <a:blipFill>
                <a:blip r:embed="rId2"/>
                <a:stretch>
                  <a:fillRect b="-78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133796" y="2947469"/>
                <a:ext cx="4074129"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𝑭𝒂𝒕𝒉𝒆𝒓𝑷𝒓𝒆𝒅𝒊𝒄𝒕𝒆𝒅</m:t>
                      </m:r>
                      <m:r>
                        <a:rPr lang="en-US"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m:t>
                      </m:r>
                      <m:r>
                        <a:rPr lang="fi-FI"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𝟎𝟔</m:t>
                      </m:r>
                      <m:r>
                        <a:rPr lang="fi-FI" b="1" i="0" dirty="0" smtClean="0">
                          <a:solidFill>
                            <a:srgbClr val="212529"/>
                          </a:solidFill>
                          <a:latin typeface="Cambria Math" panose="02040503050406030204" pitchFamily="18" charset="0"/>
                          <a:ea typeface="Cambria Math" panose="02040503050406030204" pitchFamily="18" charset="0"/>
                        </a:rPr>
                        <m:t>∙</m:t>
                      </m:r>
                      <m:r>
                        <a:rPr lang="en-US" b="1" i="0" dirty="0" smtClean="0">
                          <a:solidFill>
                            <a:srgbClr val="212529"/>
                          </a:solidFill>
                          <a:latin typeface="Cambria Math" panose="02040503050406030204" pitchFamily="18" charset="0"/>
                        </a:rPr>
                        <m:t>𝟏𝟗𝟑𝟎</m:t>
                      </m:r>
                      <m:r>
                        <a:rPr lang="fi-FI" b="1" i="1" dirty="0">
                          <a:solidFill>
                            <a:srgbClr val="212529"/>
                          </a:solidFill>
                          <a:latin typeface="Cambria Math" panose="02040503050406030204" pitchFamily="18" charset="0"/>
                        </a:rPr>
                        <m:t>−</m:t>
                      </m:r>
                      <m:r>
                        <a:rPr lang="fi-FI" b="1" i="1" dirty="0">
                          <a:solidFill>
                            <a:srgbClr val="212529"/>
                          </a:solidFill>
                          <a:latin typeface="Cambria Math" panose="02040503050406030204" pitchFamily="18" charset="0"/>
                        </a:rPr>
                        <m:t>𝟓𝟑</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m:t>
                      </m:r>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133796" y="2947469"/>
                <a:ext cx="4074129" cy="30777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15324" y="3264482"/>
                <a:ext cx="4114203"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𝑴𝒐𝒕𝒉𝒆𝒓𝑷𝒓𝒆𝒅𝒊𝒄𝒕𝒆𝒅</m:t>
                      </m:r>
                      <m:r>
                        <a:rPr lang="en-US"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m:t>
                      </m:r>
                      <m:r>
                        <a:rPr lang="fi-FI" b="1" i="1" dirty="0" smtClean="0">
                          <a:solidFill>
                            <a:srgbClr val="212529"/>
                          </a:solidFill>
                          <a:latin typeface="Cambria Math" panose="02040503050406030204" pitchFamily="18" charset="0"/>
                        </a:rPr>
                        <m:t>.</m:t>
                      </m:r>
                      <m:r>
                        <a:rPr lang="fi-FI" b="1" i="1" dirty="0" smtClean="0">
                          <a:solidFill>
                            <a:srgbClr val="212529"/>
                          </a:solidFill>
                          <a:latin typeface="Cambria Math" panose="02040503050406030204" pitchFamily="18" charset="0"/>
                        </a:rPr>
                        <m:t>𝟎𝟔</m:t>
                      </m:r>
                      <m:r>
                        <a:rPr lang="fi-FI" b="1" i="0" dirty="0" smtClean="0">
                          <a:solidFill>
                            <a:srgbClr val="212529"/>
                          </a:solidFill>
                          <a:latin typeface="Cambria Math" panose="02040503050406030204" pitchFamily="18" charset="0"/>
                          <a:ea typeface="Cambria Math" panose="02040503050406030204" pitchFamily="18" charset="0"/>
                        </a:rPr>
                        <m:t>∙</m:t>
                      </m:r>
                      <m:r>
                        <a:rPr lang="en-US" b="1" i="0" dirty="0" smtClean="0">
                          <a:solidFill>
                            <a:srgbClr val="212529"/>
                          </a:solidFill>
                          <a:latin typeface="Cambria Math" panose="02040503050406030204" pitchFamily="18" charset="0"/>
                        </a:rPr>
                        <m:t>𝟏𝟗𝟑𝟑</m:t>
                      </m:r>
                      <m:r>
                        <a:rPr lang="fi-FI" b="1" i="1" dirty="0">
                          <a:solidFill>
                            <a:srgbClr val="212529"/>
                          </a:solidFill>
                          <a:latin typeface="Cambria Math" panose="02040503050406030204" pitchFamily="18" charset="0"/>
                        </a:rPr>
                        <m:t>−</m:t>
                      </m:r>
                      <m:r>
                        <a:rPr lang="fi-FI" b="1" i="1" dirty="0">
                          <a:solidFill>
                            <a:srgbClr val="212529"/>
                          </a:solidFill>
                          <a:latin typeface="Cambria Math" panose="02040503050406030204" pitchFamily="18" charset="0"/>
                        </a:rPr>
                        <m:t>𝟓𝟑</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𝟔𝟑</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𝟎</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115324" y="3264482"/>
                <a:ext cx="4114203" cy="3077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310260" y="2947469"/>
                <a:ext cx="204883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𝑭𝒂𝒕𝒉𝒆𝒓𝑨𝒄𝒕𝒖𝒂𝒍</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𝟗𝟎</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m:t>
                      </m:r>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4310260" y="2947469"/>
                <a:ext cx="2048831"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310260" y="3255246"/>
                <a:ext cx="2088905"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𝑴𝒐𝒕𝒉𝒆𝒓𝑨𝒄𝒕𝒖𝒂𝒍</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4310260" y="3255246"/>
                <a:ext cx="2088905"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6540800" y="2924944"/>
                <a:ext cx="197509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𝟐𝟕</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m:t>
                      </m:r>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6540800" y="2924944"/>
                <a:ext cx="1975092"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6522328" y="3232721"/>
                <a:ext cx="201516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6522328" y="3232721"/>
                <a:ext cx="2015167"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159011" y="3716911"/>
                <a:ext cx="3382529"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m:t>
                      </m:r>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5159011" y="3716911"/>
                <a:ext cx="3382529" cy="307777"/>
              </a:xfrm>
              <a:prstGeom prst="rect">
                <a:avLst/>
              </a:prstGeom>
              <a:blipFill>
                <a:blip r:embed="rId9"/>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167359" y="4485465"/>
                <a:ext cx="846340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𝑽𝒂𝒈𝒂𝒏𝑬𝒔𝒕𝒊𝒎𝒂𝒕𝒆𝒅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𝟔𝟒</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m:t>
                      </m:r>
                      <m:r>
                        <a:rPr lang="en-US" b="1" i="1" dirty="0" smtClean="0">
                          <a:solidFill>
                            <a:srgbClr val="212529"/>
                          </a:solidFill>
                          <a:latin typeface="Cambria Math" panose="02040503050406030204" pitchFamily="18" charset="0"/>
                          <a:ea typeface="Cambria Math" panose="02040503050406030204" pitchFamily="18" charset="0"/>
                        </a:rPr>
                        <m:t>≈</m:t>
                      </m:r>
                      <m:r>
                        <a:rPr lang="en-US" b="1" i="1" dirty="0" smtClean="0">
                          <a:solidFill>
                            <a:srgbClr val="212529"/>
                          </a:solidFill>
                          <a:latin typeface="Cambria Math" panose="02040503050406030204" pitchFamily="18" charset="0"/>
                          <a:ea typeface="Cambria Math" panose="02040503050406030204" pitchFamily="18" charset="0"/>
                        </a:rPr>
                        <m:t>𝟗𝟎</m:t>
                      </m:r>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167359" y="4485465"/>
                <a:ext cx="8463407" cy="307777"/>
              </a:xfrm>
              <a:prstGeom prst="rect">
                <a:avLst/>
              </a:prstGeom>
              <a:blipFill>
                <a:blip r:embed="rId10"/>
                <a:stretch>
                  <a:fillRect b="-10000"/>
                </a:stretch>
              </a:blipFill>
            </p:spPr>
            <p:txBody>
              <a:bodyPr/>
              <a:lstStyle/>
              <a:p>
                <a:r>
                  <a:rPr lang="en-US">
                    <a:noFill/>
                  </a:rPr>
                  <a:t> </a:t>
                </a:r>
              </a:p>
            </p:txBody>
          </p:sp>
        </mc:Fallback>
      </mc:AlternateContent>
      <p:sp>
        <p:nvSpPr>
          <p:cNvPr id="13" name="Rectangle 12"/>
          <p:cNvSpPr/>
          <p:nvPr/>
        </p:nvSpPr>
        <p:spPr>
          <a:xfrm>
            <a:off x="101606" y="116632"/>
            <a:ext cx="887935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Recommended by </a:t>
            </a:r>
            <a:r>
              <a:rPr lang="en-US" sz="5400" b="0" cap="none" spc="0" dirty="0" err="1">
                <a:ln w="0"/>
                <a:solidFill>
                  <a:schemeClr val="tx1"/>
                </a:solidFill>
                <a:effectLst>
                  <a:outerShdw blurRad="38100" dist="19050" dir="2700000" algn="tl" rotWithShape="0">
                    <a:schemeClr val="dk1">
                      <a:alpha val="40000"/>
                    </a:schemeClr>
                  </a:outerShdw>
                </a:effectLst>
              </a:rPr>
              <a:t>ChatGPT</a:t>
            </a:r>
            <a:endParaRPr lang="en-US" sz="5400" b="0" cap="none" spc="0" dirty="0">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14" name="Rectangle 13"/>
              <p:cNvSpPr/>
              <p:nvPr/>
            </p:nvSpPr>
            <p:spPr>
              <a:xfrm>
                <a:off x="3671989" y="4014542"/>
                <a:ext cx="5454352" cy="30777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US" b="1" i="1" dirty="0" smtClean="0">
                          <a:solidFill>
                            <a:srgbClr val="212529"/>
                          </a:solidFill>
                          <a:latin typeface="Cambria Math" panose="02040503050406030204" pitchFamily="18" charset="0"/>
                        </a:rPr>
                        <m:t>𝑪𝒐𝒏𝒕𝒓𝒂𝑯𝒂𝒓𝒎𝒐𝒏𝒊𝒄</m:t>
                      </m:r>
                      <m:r>
                        <a:rPr lang="en-US" b="1" i="1" dirty="0">
                          <a:solidFill>
                            <a:srgbClr val="212529"/>
                          </a:solidFill>
                          <a:latin typeface="Cambria Math" panose="02040503050406030204" pitchFamily="18" charset="0"/>
                        </a:rPr>
                        <m:t>𝑨𝒗𝒆𝒓𝒂𝒈𝒆𝑭𝒂𝒕𝒉𝒆𝒓𝑴𝒐𝒕𝒉𝒆𝒓𝑬𝒙𝒕𝒓𝒂</m:t>
                      </m:r>
                      <m:r>
                        <a:rPr lang="en-US" b="1" i="1" dirty="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𝟐𝟓</m:t>
                      </m:r>
                      <m:r>
                        <a:rPr lang="en-US" b="1" i="1" dirty="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𝟒𝟑</m:t>
                      </m:r>
                    </m:oMath>
                  </m:oMathPara>
                </a14:m>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3671989" y="4014542"/>
                <a:ext cx="5454352" cy="307777"/>
              </a:xfrm>
              <a:prstGeom prst="rect">
                <a:avLst/>
              </a:prstGeom>
              <a:blipFill>
                <a:blip r:embed="rId11"/>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78284" y="4846902"/>
                <a:ext cx="871668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𝑽𝒂𝒈𝒂𝒏𝑬𝒔𝒕𝒊𝒎𝒂𝒕𝒆𝒅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𝑪𝑯𝑨𝒗𝒆𝒓𝒂𝒈𝒆𝑭𝒂𝒕𝒉𝒆𝒓𝑴𝒐𝒕𝒉𝒆𝒓𝑬𝒙𝒕𝒓𝒂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𝟔𝟒</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𝟒</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𝟗</m:t>
                      </m:r>
                      <m:r>
                        <a:rPr lang="en-US" b="1" i="1" dirty="0" smtClean="0">
                          <a:solidFill>
                            <a:srgbClr val="212529"/>
                          </a:solidFill>
                          <a:latin typeface="Cambria Math" panose="02040503050406030204" pitchFamily="18" charset="0"/>
                          <a:ea typeface="Cambria Math" panose="02040503050406030204" pitchFamily="18" charset="0"/>
                        </a:rPr>
                        <m:t>≈</m:t>
                      </m:r>
                      <m:r>
                        <a:rPr lang="en-US" b="1" i="1" dirty="0" smtClean="0">
                          <a:solidFill>
                            <a:srgbClr val="212529"/>
                          </a:solidFill>
                          <a:latin typeface="Cambria Math" panose="02040503050406030204" pitchFamily="18" charset="0"/>
                          <a:ea typeface="Cambria Math" panose="02040503050406030204" pitchFamily="18" charset="0"/>
                        </a:rPr>
                        <m:t>𝟗𝟎</m:t>
                      </m:r>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178284" y="4846902"/>
                <a:ext cx="8716682" cy="307777"/>
              </a:xfrm>
              <a:prstGeom prst="rect">
                <a:avLst/>
              </a:prstGeom>
              <a:blipFill>
                <a:blip r:embed="rId12"/>
                <a:stretch>
                  <a:fillRect b="-78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531478" y="1253467"/>
                <a:ext cx="8498271" cy="461665"/>
              </a:xfrm>
              <a:prstGeom prst="rect">
                <a:avLst/>
              </a:prstGeom>
              <a:solidFill>
                <a:schemeClr val="bg1">
                  <a:lumMod val="85000"/>
                </a:schemeClr>
              </a:solidFill>
              <a:ln w="38100">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fi-FI" sz="2400" b="1" i="0" dirty="0" smtClean="0">
                          <a:solidFill>
                            <a:srgbClr val="7030A0"/>
                          </a:solidFill>
                          <a:latin typeface="Cambria Math" panose="02040503050406030204" pitchFamily="18" charset="0"/>
                        </a:rPr>
                        <m:t>𝐏𝐞𝐫𝐬𝐨𝐧𝐏𝐫𝐞𝐝𝐢𝐜𝐭𝐞𝐝</m:t>
                      </m:r>
                      <m:r>
                        <a:rPr lang="en-US" sz="2400" b="0" i="1" dirty="0" smtClean="0">
                          <a:solidFill>
                            <a:srgbClr val="212529"/>
                          </a:solidFill>
                          <a:latin typeface="Cambria Math" panose="02040503050406030204" pitchFamily="18" charset="0"/>
                          <a:ea typeface="Cambria Math" panose="02040503050406030204" pitchFamily="18" charset="0"/>
                        </a:rPr>
                        <m:t>≈</m:t>
                      </m:r>
                      <m:r>
                        <a:rPr lang="en-US" sz="2400" b="0" i="1" dirty="0" smtClean="0">
                          <a:solidFill>
                            <a:srgbClr val="212529"/>
                          </a:solidFill>
                          <a:latin typeface="Cambria Math" panose="02040503050406030204" pitchFamily="18" charset="0"/>
                          <a:ea typeface="Cambria Math" panose="02040503050406030204" pitchFamily="18" charset="0"/>
                        </a:rPr>
                        <m:t>𝑀𝐴𝑋</m:t>
                      </m:r>
                      <m:r>
                        <a:rPr lang="en-US" sz="2400" b="0" i="1" dirty="0" smtClean="0">
                          <a:solidFill>
                            <a:srgbClr val="212529"/>
                          </a:solidFill>
                          <a:latin typeface="Cambria Math" panose="02040503050406030204" pitchFamily="18" charset="0"/>
                          <a:ea typeface="Cambria Math" panose="02040503050406030204" pitchFamily="18" charset="0"/>
                        </a:rPr>
                        <m:t>(10;</m:t>
                      </m:r>
                      <m:r>
                        <a:rPr lang="en-US" sz="2400" dirty="0">
                          <a:solidFill>
                            <a:srgbClr val="212529"/>
                          </a:solidFill>
                          <a:latin typeface="Cambria Math" panose="02040503050406030204" pitchFamily="18" charset="0"/>
                          <a:ea typeface="Cambria Math" panose="02040503050406030204" pitchFamily="18" charset="0"/>
                        </a:rPr>
                        <m:t>0.06</m:t>
                      </m:r>
                      <m:r>
                        <a:rPr lang="en-US" sz="2400" i="1" dirty="0">
                          <a:solidFill>
                            <a:srgbClr val="212529"/>
                          </a:solidFill>
                          <a:latin typeface="Cambria Math" panose="02040503050406030204" pitchFamily="18" charset="0"/>
                          <a:ea typeface="Cambria Math" panose="02040503050406030204" pitchFamily="18" charset="0"/>
                        </a:rPr>
                        <m:t>∙</m:t>
                      </m:r>
                      <m:r>
                        <a:rPr lang="en-US" sz="2400" b="1" dirty="0">
                          <a:solidFill>
                            <a:srgbClr val="CC3300"/>
                          </a:solidFill>
                          <a:latin typeface="Cambria Math" panose="02040503050406030204" pitchFamily="18" charset="0"/>
                        </a:rPr>
                        <m:t>𝐘𝐞𝐚𝐫𝐎𝐟𝐁𝐢𝐫𝐭𝐡</m:t>
                      </m:r>
                      <m:r>
                        <a:rPr lang="en-US" sz="2400" dirty="0">
                          <a:latin typeface="Cambria Math" panose="02040503050406030204" pitchFamily="18" charset="0"/>
                        </a:rPr>
                        <m:t>−53</m:t>
                      </m:r>
                      <m:r>
                        <a:rPr lang="en-US" sz="2400" b="0" i="1" dirty="0" smtClean="0">
                          <a:solidFill>
                            <a:srgbClr val="212529"/>
                          </a:solidFill>
                          <a:latin typeface="Cambria Math" panose="02040503050406030204" pitchFamily="18" charset="0"/>
                          <a:ea typeface="Cambria Math" panose="02040503050406030204" pitchFamily="18" charset="0"/>
                        </a:rPr>
                        <m:t>)</m:t>
                      </m:r>
                    </m:oMath>
                  </m:oMathPara>
                </a14:m>
                <a:endParaRPr lang="en-US" sz="2400" dirty="0">
                  <a:solidFill>
                    <a:schemeClr val="tx1"/>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531478" y="1253467"/>
                <a:ext cx="8498271" cy="461665"/>
              </a:xfrm>
              <a:prstGeom prst="rect">
                <a:avLst/>
              </a:prstGeom>
              <a:blipFill>
                <a:blip r:embed="rId13"/>
                <a:stretch>
                  <a:fillRect b="-16049"/>
                </a:stretch>
              </a:blipFill>
              <a:ln w="3810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12439744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163127" y="3655407"/>
                <a:ext cx="231973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163127" y="3655407"/>
                <a:ext cx="2319738" cy="307777"/>
              </a:xfrm>
              <a:prstGeom prst="rect">
                <a:avLst/>
              </a:prstGeom>
              <a:blipFill>
                <a:blip r:embed="rId2"/>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137019" y="3985709"/>
                <a:ext cx="235340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𝑭𝒂𝒕𝒉𝒆𝒓𝑷𝒓𝒆𝒅𝒊𝒄𝒕𝒆𝒅</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𝟕𝟏</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m:t>
                      </m:r>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137019" y="3985709"/>
                <a:ext cx="2353401" cy="30777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18547" y="4302722"/>
                <a:ext cx="2393476"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𝑴𝒐𝒕𝒉𝒆𝒓𝑷𝒓𝒆𝒅𝒊𝒄𝒕𝒆𝒅</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𝟕𝟏</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𝟑</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118547" y="4302722"/>
                <a:ext cx="2393476" cy="3077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720144" y="3989078"/>
                <a:ext cx="204883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𝑭𝒂𝒕𝒉𝒆𝒓𝑨𝒄𝒕𝒖𝒂𝒍</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𝟗𝟎</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𝟔</m:t>
                      </m:r>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2720144" y="3989078"/>
                <a:ext cx="2048831"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2700106" y="4327541"/>
                <a:ext cx="2088905"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𝑴𝒐𝒕𝒉𝒆𝒓𝑨𝒄𝒕𝒖𝒂𝒍</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2700106" y="4327541"/>
                <a:ext cx="2088905"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5018735" y="3993132"/>
                <a:ext cx="197509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𝑭𝒂𝒕𝒉𝒆𝒓𝑬𝒙𝒕𝒓𝒂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5018735" y="3993132"/>
                <a:ext cx="1975092"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000263" y="4300909"/>
                <a:ext cx="201516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𝟏𝟒</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𝟐</m:t>
                      </m:r>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5000263" y="4300909"/>
                <a:ext cx="2015167"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744558" y="4635318"/>
                <a:ext cx="4892558" cy="523220"/>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b="1" i="1" dirty="0" smtClean="0">
                          <a:solidFill>
                            <a:srgbClr val="212529"/>
                          </a:solidFill>
                          <a:latin typeface="Cambria Math" panose="02040503050406030204" pitchFamily="18" charset="0"/>
                        </a:rPr>
                        <m:t>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𝟏𝟔</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𝟗</m:t>
                      </m:r>
                    </m:oMath>
                  </m:oMathPara>
                </a14:m>
                <a:endParaRPr lang="en-US" b="1" dirty="0">
                  <a:solidFill>
                    <a:srgbClr val="212529"/>
                  </a:solidFill>
                </a:endParaRPr>
              </a:p>
              <a:p>
                <a:pPr/>
                <a14:m>
                  <m:oMathPara xmlns:m="http://schemas.openxmlformats.org/officeDocument/2006/math">
                    <m:oMathParaPr>
                      <m:jc m:val="left"/>
                    </m:oMathParaPr>
                    <m:oMath xmlns:m="http://schemas.openxmlformats.org/officeDocument/2006/math">
                      <m:r>
                        <a:rPr lang="en-US" b="1" i="1" dirty="0" smtClean="0">
                          <a:solidFill>
                            <a:srgbClr val="212529"/>
                          </a:solidFill>
                          <a:latin typeface="Cambria Math" panose="02040503050406030204" pitchFamily="18" charset="0"/>
                        </a:rPr>
                        <m:t>𝑪𝒐𝒏𝒕𝒓𝒂𝑯𝒂𝒓𝒎𝒐𝒏𝒊𝒄</m:t>
                      </m:r>
                      <m:r>
                        <a:rPr lang="en-US" b="1" i="1" dirty="0">
                          <a:solidFill>
                            <a:srgbClr val="212529"/>
                          </a:solidFill>
                          <a:latin typeface="Cambria Math" panose="02040503050406030204" pitchFamily="18" charset="0"/>
                        </a:rPr>
                        <m:t>𝑨𝒗𝒆𝒓𝒂𝒈𝒆𝑭𝒂𝒕𝒉𝒆𝒓𝑴𝒐𝒕𝒉𝒆𝒓𝑬𝒙𝒕𝒓𝒂</m:t>
                      </m:r>
                      <m:r>
                        <a:rPr lang="en-US" b="1" i="1" dirty="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𝟏𝟕</m:t>
                      </m:r>
                      <m:r>
                        <a:rPr lang="en-US" b="1" i="1" dirty="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𝟑</m:t>
                      </m:r>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3744558" y="4635318"/>
                <a:ext cx="4892558" cy="523220"/>
              </a:xfrm>
              <a:prstGeom prst="rect">
                <a:avLst/>
              </a:prstGeom>
              <a:blipFill>
                <a:blip r:embed="rId9"/>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92360" y="5580285"/>
                <a:ext cx="8463407"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𝑽𝒂𝒈𝒂𝒏𝑬𝒔𝒕𝒊𝒎𝒂𝒕𝒆𝒅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𝟏𝟔</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𝟒</m:t>
                      </m:r>
                      <m:r>
                        <a:rPr lang="en-US" b="1" i="1" dirty="0" smtClean="0">
                          <a:solidFill>
                            <a:srgbClr val="212529"/>
                          </a:solidFill>
                          <a:latin typeface="Cambria Math" panose="02040503050406030204" pitchFamily="18" charset="0"/>
                          <a:ea typeface="Cambria Math" panose="02040503050406030204" pitchFamily="18" charset="0"/>
                        </a:rPr>
                        <m:t>≈</m:t>
                      </m:r>
                      <m:r>
                        <a:rPr lang="en-US" b="1" i="1" dirty="0" smtClean="0">
                          <a:solidFill>
                            <a:srgbClr val="212529"/>
                          </a:solidFill>
                          <a:latin typeface="Cambria Math" panose="02040503050406030204" pitchFamily="18" charset="0"/>
                          <a:ea typeface="Cambria Math" panose="02040503050406030204" pitchFamily="18" charset="0"/>
                        </a:rPr>
                        <m:t>𝟖𝟗</m:t>
                      </m:r>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92360" y="5580285"/>
                <a:ext cx="8463407" cy="307777"/>
              </a:xfrm>
              <a:prstGeom prst="rect">
                <a:avLst/>
              </a:prstGeom>
              <a:blipFill>
                <a:blip r:embed="rId10"/>
                <a:stretch>
                  <a:fillRect b="-7843"/>
                </a:stretch>
              </a:blipFill>
            </p:spPr>
            <p:txBody>
              <a:bodyPr/>
              <a:lstStyle/>
              <a:p>
                <a:r>
                  <a:rPr lang="en-US">
                    <a:noFill/>
                  </a:rPr>
                  <a:t> </a:t>
                </a:r>
              </a:p>
            </p:txBody>
          </p:sp>
        </mc:Fallback>
      </mc:AlternateContent>
      <p:pic>
        <p:nvPicPr>
          <p:cNvPr id="13" name="Picture 12"/>
          <p:cNvPicPr>
            <a:picLocks noChangeAspect="1"/>
          </p:cNvPicPr>
          <p:nvPr/>
        </p:nvPicPr>
        <p:blipFill>
          <a:blip r:embed="rId11"/>
          <a:stretch>
            <a:fillRect/>
          </a:stretch>
        </p:blipFill>
        <p:spPr>
          <a:xfrm>
            <a:off x="70767" y="1244859"/>
            <a:ext cx="8822677" cy="1448185"/>
          </a:xfrm>
          <a:prstGeom prst="rect">
            <a:avLst/>
          </a:prstGeom>
        </p:spPr>
      </p:pic>
      <mc:AlternateContent xmlns:mc="http://schemas.openxmlformats.org/markup-compatibility/2006" xmlns:a14="http://schemas.microsoft.com/office/drawing/2010/main">
        <mc:Choice Requires="a14">
          <p:sp>
            <p:nvSpPr>
              <p:cNvPr id="14" name="Rectangle 13"/>
              <p:cNvSpPr/>
              <p:nvPr/>
            </p:nvSpPr>
            <p:spPr>
              <a:xfrm>
                <a:off x="92359" y="5949616"/>
                <a:ext cx="871668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212529"/>
                          </a:solidFill>
                          <a:latin typeface="Cambria Math" panose="02040503050406030204" pitchFamily="18" charset="0"/>
                        </a:rPr>
                        <m:t>𝑽𝒂𝒈𝒂𝒏𝑬𝒔𝒕𝒊𝒎𝒂𝒕𝒆𝒅</m:t>
                      </m:r>
                      <m:r>
                        <a:rPr lang="en-US" b="1" i="1" dirty="0" smtClean="0">
                          <a:solidFill>
                            <a:srgbClr val="212529"/>
                          </a:solidFill>
                          <a:latin typeface="Cambria Math" panose="02040503050406030204" pitchFamily="18" charset="0"/>
                        </a:rPr>
                        <m:t>=</m:t>
                      </m:r>
                      <m:r>
                        <a:rPr lang="en-US" b="1" i="1" dirty="0">
                          <a:solidFill>
                            <a:srgbClr val="212529"/>
                          </a:solidFill>
                          <a:latin typeface="Cambria Math" panose="02040503050406030204" pitchFamily="18" charset="0"/>
                        </a:rPr>
                        <m:t>𝑽𝒂𝒈𝒂𝒏𝑷𝒓𝒆𝒅𝒊𝒄𝒕𝒆𝒅</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𝑪𝑯𝑨𝒗𝒆𝒓𝒂𝒈𝒆𝑭𝒂𝒕𝒉𝒆𝒓𝑴𝒐𝒕𝒉𝒆𝒓𝑬𝒙𝒕𝒓𝒂</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𝟕𝟐</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𝟓</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𝟏𝟕</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𝟑</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𝟖𝟗</m:t>
                      </m:r>
                      <m:r>
                        <a:rPr lang="en-US" b="1" i="1" dirty="0" smtClean="0">
                          <a:solidFill>
                            <a:srgbClr val="212529"/>
                          </a:solidFill>
                          <a:latin typeface="Cambria Math" panose="02040503050406030204" pitchFamily="18" charset="0"/>
                        </a:rPr>
                        <m:t>.</m:t>
                      </m:r>
                      <m:r>
                        <a:rPr lang="en-US" b="1" i="1" dirty="0" smtClean="0">
                          <a:solidFill>
                            <a:srgbClr val="212529"/>
                          </a:solidFill>
                          <a:latin typeface="Cambria Math" panose="02040503050406030204" pitchFamily="18" charset="0"/>
                        </a:rPr>
                        <m:t>𝟖</m:t>
                      </m:r>
                      <m:r>
                        <a:rPr lang="en-US" b="1" i="1" dirty="0" smtClean="0">
                          <a:solidFill>
                            <a:srgbClr val="212529"/>
                          </a:solidFill>
                          <a:latin typeface="Cambria Math" panose="02040503050406030204" pitchFamily="18" charset="0"/>
                          <a:ea typeface="Cambria Math" panose="02040503050406030204" pitchFamily="18" charset="0"/>
                        </a:rPr>
                        <m:t>≈</m:t>
                      </m:r>
                      <m:r>
                        <a:rPr lang="en-US" b="1" i="1" dirty="0" smtClean="0">
                          <a:solidFill>
                            <a:srgbClr val="212529"/>
                          </a:solidFill>
                          <a:latin typeface="Cambria Math" panose="02040503050406030204" pitchFamily="18" charset="0"/>
                          <a:ea typeface="Cambria Math" panose="02040503050406030204" pitchFamily="18" charset="0"/>
                        </a:rPr>
                        <m:t>𝟗𝟎</m:t>
                      </m:r>
                    </m:oMath>
                  </m:oMathPara>
                </a14:m>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92359" y="5949616"/>
                <a:ext cx="8716682" cy="307777"/>
              </a:xfrm>
              <a:prstGeom prst="rect">
                <a:avLst/>
              </a:prstGeom>
              <a:blipFill>
                <a:blip r:embed="rId12"/>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11246" y="2935077"/>
                <a:ext cx="8541718" cy="461665"/>
              </a:xfrm>
              <a:prstGeom prst="rect">
                <a:avLst/>
              </a:prstGeom>
              <a:solidFill>
                <a:schemeClr val="bg1">
                  <a:lumMod val="85000"/>
                </a:schemeClr>
              </a:solidFill>
              <a:ln w="38100">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fi-FI" sz="2400" b="1" i="1" dirty="0" smtClean="0">
                          <a:solidFill>
                            <a:srgbClr val="212529"/>
                          </a:solidFill>
                          <a:latin typeface="Cambria Math" panose="02040503050406030204" pitchFamily="18" charset="0"/>
                        </a:rPr>
                        <m:t>𝑷𝒆𝒓𝒔𝒐𝒏𝑷𝒓𝒆𝒅𝒊𝒄𝒕𝒆𝒅</m:t>
                      </m:r>
                      <m:r>
                        <a:rPr lang="fi-FI" sz="2400" b="1" i="1" dirty="0" smtClean="0">
                          <a:solidFill>
                            <a:srgbClr val="212529"/>
                          </a:solidFill>
                          <a:latin typeface="Cambria Math" panose="02040503050406030204" pitchFamily="18" charset="0"/>
                          <a:ea typeface="Cambria Math" panose="02040503050406030204" pitchFamily="18" charset="0"/>
                        </a:rPr>
                        <m:t>≈</m:t>
                      </m:r>
                      <m:r>
                        <a:rPr lang="en-US" sz="2400" b="1" i="0" dirty="0" smtClean="0">
                          <a:solidFill>
                            <a:srgbClr val="212529"/>
                          </a:solidFill>
                          <a:latin typeface="Cambria Math" panose="02040503050406030204" pitchFamily="18" charset="0"/>
                          <a:ea typeface="Cambria Math" panose="02040503050406030204" pitchFamily="18" charset="0"/>
                        </a:rPr>
                        <m:t>𝐌𝐀𝐗</m:t>
                      </m:r>
                      <m:r>
                        <a:rPr lang="en-US" sz="2400" b="1" i="1" dirty="0" smtClean="0">
                          <a:solidFill>
                            <a:srgbClr val="212529"/>
                          </a:solidFill>
                          <a:latin typeface="Cambria Math" panose="02040503050406030204" pitchFamily="18" charset="0"/>
                          <a:ea typeface="Cambria Math" panose="02040503050406030204" pitchFamily="18" charset="0"/>
                        </a:rPr>
                        <m:t>(</m:t>
                      </m:r>
                      <m:r>
                        <a:rPr lang="en-US" sz="2400" b="1" i="1" dirty="0" smtClean="0">
                          <a:solidFill>
                            <a:srgbClr val="212529"/>
                          </a:solidFill>
                          <a:latin typeface="Cambria Math" panose="02040503050406030204" pitchFamily="18" charset="0"/>
                          <a:ea typeface="Cambria Math" panose="02040503050406030204" pitchFamily="18" charset="0"/>
                        </a:rPr>
                        <m:t>𝟏𝟎</m:t>
                      </m:r>
                      <m:r>
                        <a:rPr lang="en-US" sz="2400" b="1" i="1" dirty="0" smtClean="0">
                          <a:solidFill>
                            <a:srgbClr val="212529"/>
                          </a:solidFill>
                          <a:latin typeface="Cambria Math" panose="02040503050406030204" pitchFamily="18" charset="0"/>
                          <a:ea typeface="Cambria Math" panose="02040503050406030204" pitchFamily="18" charset="0"/>
                        </a:rPr>
                        <m:t>; </m:t>
                      </m:r>
                      <m:r>
                        <a:rPr lang="fi-FI" sz="2400" b="1" i="1" dirty="0" smtClean="0">
                          <a:solidFill>
                            <a:srgbClr val="212529"/>
                          </a:solidFill>
                          <a:latin typeface="Cambria Math" panose="02040503050406030204" pitchFamily="18" charset="0"/>
                        </a:rPr>
                        <m:t>𝟎</m:t>
                      </m:r>
                      <m:r>
                        <a:rPr lang="fi-FI" sz="2400" b="1" i="1" dirty="0" smtClean="0">
                          <a:solidFill>
                            <a:srgbClr val="212529"/>
                          </a:solidFill>
                          <a:latin typeface="Cambria Math" panose="02040503050406030204" pitchFamily="18" charset="0"/>
                        </a:rPr>
                        <m:t>.</m:t>
                      </m:r>
                      <m:r>
                        <a:rPr lang="fi-FI" sz="2400" b="1" i="1" dirty="0" smtClean="0">
                          <a:solidFill>
                            <a:srgbClr val="212529"/>
                          </a:solidFill>
                          <a:latin typeface="Cambria Math" panose="02040503050406030204" pitchFamily="18" charset="0"/>
                        </a:rPr>
                        <m:t>𝟎𝟓</m:t>
                      </m:r>
                      <m:r>
                        <a:rPr lang="fi-FI" sz="2400" b="1" i="1" dirty="0" smtClean="0">
                          <a:solidFill>
                            <a:srgbClr val="212529"/>
                          </a:solidFill>
                          <a:latin typeface="Cambria Math" panose="02040503050406030204" pitchFamily="18" charset="0"/>
                          <a:ea typeface="Cambria Math" panose="02040503050406030204" pitchFamily="18" charset="0"/>
                        </a:rPr>
                        <m:t>∙</m:t>
                      </m:r>
                      <m:r>
                        <a:rPr lang="en-US" sz="2400" b="1" i="1" dirty="0" smtClean="0">
                          <a:solidFill>
                            <a:srgbClr val="212529"/>
                          </a:solidFill>
                          <a:latin typeface="Cambria Math" panose="02040503050406030204" pitchFamily="18" charset="0"/>
                        </a:rPr>
                        <m:t>𝒀𝒆𝒂𝒓𝑶𝒇𝑩𝒊𝒓𝒕𝒉</m:t>
                      </m:r>
                      <m:r>
                        <a:rPr lang="fi-FI" sz="2400" b="1" i="1" dirty="0">
                          <a:solidFill>
                            <a:srgbClr val="212529"/>
                          </a:solidFill>
                          <a:latin typeface="Cambria Math" panose="02040503050406030204" pitchFamily="18" charset="0"/>
                        </a:rPr>
                        <m:t>−</m:t>
                      </m:r>
                      <m:r>
                        <a:rPr lang="fi-FI" sz="2400" b="1" i="1" dirty="0">
                          <a:solidFill>
                            <a:srgbClr val="212529"/>
                          </a:solidFill>
                          <a:latin typeface="Cambria Math" panose="02040503050406030204" pitchFamily="18" charset="0"/>
                        </a:rPr>
                        <m:t>𝟐𝟓</m:t>
                      </m:r>
                      <m:r>
                        <a:rPr lang="en-US" sz="2400" b="1" i="1" dirty="0" smtClean="0">
                          <a:solidFill>
                            <a:srgbClr val="212529"/>
                          </a:solidFill>
                          <a:latin typeface="Cambria Math" panose="02040503050406030204" pitchFamily="18" charset="0"/>
                        </a:rPr>
                        <m:t>)</m:t>
                      </m:r>
                    </m:oMath>
                  </m:oMathPara>
                </a14:m>
                <a:endParaRPr lang="en-US" sz="2400" dirty="0"/>
              </a:p>
            </p:txBody>
          </p:sp>
        </mc:Choice>
        <mc:Fallback xmlns="">
          <p:sp>
            <p:nvSpPr>
              <p:cNvPr id="15" name="Rectangle 14"/>
              <p:cNvSpPr>
                <a:spLocks noRot="1" noChangeAspect="1" noMove="1" noResize="1" noEditPoints="1" noAdjustHandles="1" noChangeArrowheads="1" noChangeShapeType="1" noTextEdit="1"/>
              </p:cNvSpPr>
              <p:nvPr/>
            </p:nvSpPr>
            <p:spPr>
              <a:xfrm>
                <a:off x="211246" y="2935077"/>
                <a:ext cx="8541718" cy="461665"/>
              </a:xfrm>
              <a:prstGeom prst="rect">
                <a:avLst/>
              </a:prstGeom>
              <a:blipFill>
                <a:blip r:embed="rId13"/>
                <a:stretch>
                  <a:fillRect b="-15854"/>
                </a:stretch>
              </a:blipFill>
              <a:ln w="38100">
                <a:solidFill>
                  <a:srgbClr val="FF0000"/>
                </a:solidFill>
              </a:ln>
            </p:spPr>
            <p:txBody>
              <a:bodyPr/>
              <a:lstStyle/>
              <a:p>
                <a:r>
                  <a:rPr lang="en-US">
                    <a:noFill/>
                  </a:rPr>
                  <a:t> </a:t>
                </a:r>
              </a:p>
            </p:txBody>
          </p:sp>
        </mc:Fallback>
      </mc:AlternateContent>
      <p:sp>
        <p:nvSpPr>
          <p:cNvPr id="2" name="Rectangle 1"/>
          <p:cNvSpPr/>
          <p:nvPr/>
        </p:nvSpPr>
        <p:spPr>
          <a:xfrm>
            <a:off x="84304" y="628892"/>
            <a:ext cx="5471593" cy="523220"/>
          </a:xfrm>
          <a:prstGeom prst="rect">
            <a:avLst/>
          </a:prstGeom>
        </p:spPr>
        <p:txBody>
          <a:bodyPr wrap="square">
            <a:spAutoFit/>
          </a:bodyPr>
          <a:lstStyle/>
          <a:p>
            <a:r>
              <a:rPr lang="en-US" b="1" dirty="0">
                <a:solidFill>
                  <a:srgbClr val="FF0000"/>
                </a:solidFill>
              </a:rPr>
              <a:t>SERVISE USED:</a:t>
            </a:r>
            <a:endParaRPr lang="en-US" dirty="0">
              <a:hlinkClick r:id="rId14"/>
            </a:endParaRPr>
          </a:p>
          <a:p>
            <a:r>
              <a:rPr lang="en-US" dirty="0">
                <a:hlinkClick r:id="rId14"/>
              </a:rPr>
              <a:t>https://www.statskingdom.com/linear-regression-calculator.html</a:t>
            </a:r>
            <a:r>
              <a:rPr lang="en-US" dirty="0"/>
              <a:t> </a:t>
            </a:r>
          </a:p>
        </p:txBody>
      </p:sp>
    </p:spTree>
    <p:extLst>
      <p:ext uri="{BB962C8B-B14F-4D97-AF65-F5344CB8AC3E}">
        <p14:creationId xmlns:p14="http://schemas.microsoft.com/office/powerpoint/2010/main" val="242704177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76429" y="343772"/>
            <a:ext cx="8824508" cy="1227309"/>
            <a:chOff x="239493" y="307036"/>
            <a:chExt cx="11630628" cy="1523799"/>
          </a:xfrm>
        </p:grpSpPr>
        <p:pic>
          <p:nvPicPr>
            <p:cNvPr id="5" name="Picture 4"/>
            <p:cNvPicPr>
              <a:picLocks noChangeAspect="1"/>
            </p:cNvPicPr>
            <p:nvPr/>
          </p:nvPicPr>
          <p:blipFill>
            <a:blip r:embed="rId2"/>
            <a:stretch>
              <a:fillRect/>
            </a:stretch>
          </p:blipFill>
          <p:spPr>
            <a:xfrm>
              <a:off x="239493" y="307036"/>
              <a:ext cx="11630628" cy="1523799"/>
            </a:xfrm>
            <a:prstGeom prst="rect">
              <a:avLst/>
            </a:prstGeom>
            <a:ln w="25400">
              <a:solidFill>
                <a:schemeClr val="accent1"/>
              </a:solidFill>
            </a:ln>
          </p:spPr>
        </p:pic>
        <p:sp>
          <p:nvSpPr>
            <p:cNvPr id="4" name="Rectangle 3"/>
            <p:cNvSpPr/>
            <p:nvPr/>
          </p:nvSpPr>
          <p:spPr>
            <a:xfrm>
              <a:off x="4416959" y="365778"/>
              <a:ext cx="7334009" cy="496767"/>
            </a:xfrm>
            <a:prstGeom prst="rect">
              <a:avLst/>
            </a:prstGeom>
            <a:ln w="25400">
              <a:solidFill>
                <a:schemeClr val="accent1"/>
              </a:solidFill>
            </a:ln>
          </p:spPr>
          <p:txBody>
            <a:bodyPr wrap="none">
              <a:spAutoFit/>
            </a:bodyPr>
            <a:lstStyle/>
            <a:p>
              <a:r>
                <a:rPr lang="en-US" sz="2000" b="1" dirty="0">
                  <a:solidFill>
                    <a:srgbClr val="FF0000"/>
                  </a:solidFill>
                </a:rPr>
                <a:t>SERVICE USED:</a:t>
              </a:r>
              <a:r>
                <a:rPr lang="en-US" sz="2000" dirty="0">
                  <a:solidFill>
                    <a:srgbClr val="FF0000"/>
                  </a:solidFill>
                </a:rPr>
                <a:t> </a:t>
              </a:r>
              <a:r>
                <a:rPr lang="en-US" sz="2000" dirty="0">
                  <a:hlinkClick r:id="rId3"/>
                </a:rPr>
                <a:t>https://planetcalc.com/5992/</a:t>
              </a:r>
              <a:r>
                <a:rPr lang="en-US" sz="2000" dirty="0"/>
                <a:t>  </a:t>
              </a:r>
            </a:p>
          </p:txBody>
        </p:sp>
      </p:grpSp>
      <mc:AlternateContent xmlns:mc="http://schemas.openxmlformats.org/markup-compatibility/2006" xmlns:a14="http://schemas.microsoft.com/office/drawing/2010/main">
        <mc:Choice Requires="a14">
          <p:sp>
            <p:nvSpPr>
              <p:cNvPr id="7" name="TextBox 6"/>
              <p:cNvSpPr txBox="1"/>
              <p:nvPr/>
            </p:nvSpPr>
            <p:spPr>
              <a:xfrm>
                <a:off x="827584" y="3164096"/>
                <a:ext cx="5684569" cy="3193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0">
                          <a:solidFill>
                            <a:srgbClr val="7030A0"/>
                          </a:solidFill>
                          <a:latin typeface="Cambria Math" panose="02040503050406030204" pitchFamily="18" charset="0"/>
                        </a:rPr>
                        <m:t>𝐕𝐚𝐠𝐚𝐧𝐏𝐫𝐞𝐝𝐢𝐜𝐭𝐞𝐝</m:t>
                      </m:r>
                      <m:r>
                        <a:rPr lang="en-US" sz="2000" b="0" i="0" smtClean="0">
                          <a:solidFill>
                            <a:schemeClr val="tx1"/>
                          </a:solidFill>
                          <a:latin typeface="Cambria Math" panose="02040503050406030204" pitchFamily="18" charset="0"/>
                        </a:rPr>
                        <m:t>=12.9404∙</m:t>
                      </m:r>
                      <m:sSup>
                        <m:sSupPr>
                          <m:ctrlPr>
                            <a:rPr lang="en-US" sz="2000" i="1">
                              <a:solidFill>
                                <a:schemeClr val="tx1"/>
                              </a:solidFill>
                              <a:latin typeface="Cambria Math" panose="02040503050406030204" pitchFamily="18" charset="0"/>
                            </a:rPr>
                          </m:ctrlPr>
                        </m:sSupPr>
                        <m:e>
                          <m:r>
                            <a:rPr lang="en-US" sz="2000" b="0" i="0">
                              <a:solidFill>
                                <a:schemeClr val="tx1"/>
                              </a:solidFill>
                              <a:latin typeface="Cambria Math" panose="02040503050406030204" pitchFamily="18" charset="0"/>
                            </a:rPr>
                            <m:t>1.0009</m:t>
                          </m:r>
                        </m:e>
                        <m:sup>
                          <m:r>
                            <a:rPr lang="en-US" sz="2000" b="1" i="0" smtClean="0">
                              <a:solidFill>
                                <a:srgbClr val="C00000"/>
                              </a:solidFill>
                              <a:latin typeface="Cambria Math" panose="02040503050406030204" pitchFamily="18" charset="0"/>
                            </a:rPr>
                            <m:t>𝟏𝟗𝟓𝟖</m:t>
                          </m:r>
                        </m:sup>
                      </m:sSup>
                      <m:r>
                        <a:rPr lang="en-US" sz="2000" b="0" i="0">
                          <a:solidFill>
                            <a:schemeClr val="tx1"/>
                          </a:solidFill>
                          <a:latin typeface="Cambria Math" panose="02040503050406030204" pitchFamily="18" charset="0"/>
                        </a:rPr>
                        <m:t>=</m:t>
                      </m:r>
                      <m:r>
                        <a:rPr lang="en-US" sz="2000" b="1" i="0" smtClean="0">
                          <a:solidFill>
                            <a:srgbClr val="FF0000"/>
                          </a:solidFill>
                          <a:latin typeface="Cambria Math" panose="02040503050406030204" pitchFamily="18" charset="0"/>
                        </a:rPr>
                        <m:t>𝟕𝟓</m:t>
                      </m:r>
                      <m:r>
                        <a:rPr lang="en-US" sz="2000" b="1" i="0" smtClean="0">
                          <a:solidFill>
                            <a:srgbClr val="FF0000"/>
                          </a:solidFill>
                          <a:latin typeface="Cambria Math" panose="02040503050406030204" pitchFamily="18" charset="0"/>
                        </a:rPr>
                        <m:t>.</m:t>
                      </m:r>
                      <m:r>
                        <a:rPr lang="en-US" sz="2000" b="1" i="0" smtClean="0">
                          <a:solidFill>
                            <a:srgbClr val="FF0000"/>
                          </a:solidFill>
                          <a:latin typeface="Cambria Math" panose="02040503050406030204" pitchFamily="18" charset="0"/>
                        </a:rPr>
                        <m:t>𝟑𝟐</m:t>
                      </m:r>
                    </m:oMath>
                  </m:oMathPara>
                </a14:m>
                <a:endParaRPr lang="en-US" sz="2000" b="1" dirty="0">
                  <a:solidFill>
                    <a:srgbClr val="FF0000"/>
                  </a:solidFill>
                  <a:latin typeface="Cambria Math" panose="020405030504060302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827584" y="3164096"/>
                <a:ext cx="5684569" cy="319318"/>
              </a:xfrm>
              <a:prstGeom prst="rect">
                <a:avLst/>
              </a:prstGeom>
              <a:blipFill>
                <a:blip r:embed="rId4"/>
                <a:stretch>
                  <a:fillRect l="-1180" t="-1923" r="-536" b="-36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722122" y="3536418"/>
                <a:ext cx="5648533" cy="4070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000" i="0" smtClean="0">
                          <a:latin typeface="Cambria Math" panose="02040503050406030204" pitchFamily="18" charset="0"/>
                        </a:rPr>
                        <m:t>Father</m:t>
                      </m:r>
                      <m:r>
                        <m:rPr>
                          <m:sty m:val="p"/>
                        </m:rPr>
                        <a:rPr lang="en-US" sz="2000" b="0" i="0" smtClean="0">
                          <a:latin typeface="Cambria Math" panose="02040503050406030204" pitchFamily="18" charset="0"/>
                        </a:rPr>
                        <m:t>Predicted</m:t>
                      </m:r>
                      <m:r>
                        <a:rPr lang="en-US" sz="2000" i="0">
                          <a:latin typeface="Cambria Math" panose="02040503050406030204" pitchFamily="18" charset="0"/>
                        </a:rPr>
                        <m:t>=12.9404∙</m:t>
                      </m:r>
                      <m:sSup>
                        <m:sSupPr>
                          <m:ctrlPr>
                            <a:rPr lang="en-US" sz="2000" i="1">
                              <a:latin typeface="Cambria Math" panose="02040503050406030204" pitchFamily="18" charset="0"/>
                              <a:ea typeface="Cambria Math" panose="02040503050406030204" pitchFamily="18" charset="0"/>
                            </a:rPr>
                          </m:ctrlPr>
                        </m:sSupPr>
                        <m:e>
                          <m:r>
                            <a:rPr lang="en-US" sz="2000" i="0">
                              <a:latin typeface="Cambria Math" panose="02040503050406030204" pitchFamily="18" charset="0"/>
                              <a:ea typeface="Cambria Math" panose="02040503050406030204" pitchFamily="18" charset="0"/>
                            </a:rPr>
                            <m:t>1.0009</m:t>
                          </m:r>
                        </m:e>
                        <m:sup>
                          <m:r>
                            <a:rPr lang="en-US" sz="2000" b="1" i="0" smtClean="0">
                              <a:solidFill>
                                <a:srgbClr val="C00000"/>
                              </a:solidFill>
                              <a:latin typeface="Cambria Math" panose="02040503050406030204" pitchFamily="18" charset="0"/>
                              <a:ea typeface="Cambria Math" panose="02040503050406030204" pitchFamily="18" charset="0"/>
                            </a:rPr>
                            <m:t>𝟏𝟗𝟑𝟎</m:t>
                          </m:r>
                        </m:sup>
                      </m:sSup>
                      <m:r>
                        <a:rPr lang="en-US" sz="2000" i="0">
                          <a:latin typeface="Cambria Math" panose="02040503050406030204" pitchFamily="18" charset="0"/>
                          <a:ea typeface="Cambria Math" panose="02040503050406030204" pitchFamily="18" charset="0"/>
                        </a:rPr>
                        <m:t>=73.45</m:t>
                      </m:r>
                    </m:oMath>
                  </m:oMathPara>
                </a14:m>
                <a:endParaRPr lang="en-US" sz="2000" dirty="0"/>
              </a:p>
            </p:txBody>
          </p:sp>
        </mc:Choice>
        <mc:Fallback xmlns="">
          <p:sp>
            <p:nvSpPr>
              <p:cNvPr id="8" name="Rectangle 7"/>
              <p:cNvSpPr>
                <a:spLocks noRot="1" noChangeAspect="1" noMove="1" noResize="1" noEditPoints="1" noAdjustHandles="1" noChangeArrowheads="1" noChangeShapeType="1" noTextEdit="1"/>
              </p:cNvSpPr>
              <p:nvPr/>
            </p:nvSpPr>
            <p:spPr>
              <a:xfrm>
                <a:off x="722122" y="3536418"/>
                <a:ext cx="5648533" cy="40709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706090" y="4641511"/>
                <a:ext cx="5730287" cy="4070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000" i="0" smtClean="0">
                          <a:latin typeface="Cambria Math" panose="02040503050406030204" pitchFamily="18" charset="0"/>
                        </a:rPr>
                        <m:t>Mother</m:t>
                      </m:r>
                      <m:r>
                        <m:rPr>
                          <m:sty m:val="p"/>
                        </m:rPr>
                        <a:rPr lang="en-US" sz="2000" b="0" i="0" smtClean="0">
                          <a:latin typeface="Cambria Math" panose="02040503050406030204" pitchFamily="18" charset="0"/>
                        </a:rPr>
                        <m:t>Predicted</m:t>
                      </m:r>
                      <m:r>
                        <a:rPr lang="en-US" sz="2000" i="0">
                          <a:latin typeface="Cambria Math" panose="02040503050406030204" pitchFamily="18" charset="0"/>
                        </a:rPr>
                        <m:t>=12.9404∙</m:t>
                      </m:r>
                      <m:sSup>
                        <m:sSupPr>
                          <m:ctrlPr>
                            <a:rPr lang="en-US" sz="2000" i="1">
                              <a:latin typeface="Cambria Math" panose="02040503050406030204" pitchFamily="18" charset="0"/>
                              <a:ea typeface="Cambria Math" panose="02040503050406030204" pitchFamily="18" charset="0"/>
                            </a:rPr>
                          </m:ctrlPr>
                        </m:sSupPr>
                        <m:e>
                          <m:r>
                            <a:rPr lang="en-US" sz="2000" i="0">
                              <a:latin typeface="Cambria Math" panose="02040503050406030204" pitchFamily="18" charset="0"/>
                              <a:ea typeface="Cambria Math" panose="02040503050406030204" pitchFamily="18" charset="0"/>
                            </a:rPr>
                            <m:t>1.0009</m:t>
                          </m:r>
                        </m:e>
                        <m:sup>
                          <m:r>
                            <a:rPr lang="en-US" sz="2000" b="1" i="0" smtClean="0">
                              <a:solidFill>
                                <a:srgbClr val="C00000"/>
                              </a:solidFill>
                              <a:latin typeface="Cambria Math" panose="02040503050406030204" pitchFamily="18" charset="0"/>
                              <a:ea typeface="Cambria Math" panose="02040503050406030204" pitchFamily="18" charset="0"/>
                            </a:rPr>
                            <m:t>𝟏𝟗𝟑𝟑</m:t>
                          </m:r>
                        </m:sup>
                      </m:sSup>
                      <m:r>
                        <a:rPr lang="en-US" sz="2000" i="0">
                          <a:latin typeface="Cambria Math" panose="02040503050406030204" pitchFamily="18" charset="0"/>
                          <a:ea typeface="Cambria Math" panose="02040503050406030204" pitchFamily="18" charset="0"/>
                        </a:rPr>
                        <m:t>=73.65</m:t>
                      </m:r>
                    </m:oMath>
                  </m:oMathPara>
                </a14:m>
                <a:endParaRPr lang="en-US" sz="2000" dirty="0"/>
              </a:p>
            </p:txBody>
          </p:sp>
        </mc:Choice>
        <mc:Fallback xmlns="">
          <p:sp>
            <p:nvSpPr>
              <p:cNvPr id="9" name="Rectangle 8"/>
              <p:cNvSpPr>
                <a:spLocks noRot="1" noChangeAspect="1" noMove="1" noResize="1" noEditPoints="1" noAdjustHandles="1" noChangeArrowheads="1" noChangeShapeType="1" noTextEdit="1"/>
              </p:cNvSpPr>
              <p:nvPr/>
            </p:nvSpPr>
            <p:spPr>
              <a:xfrm>
                <a:off x="706090" y="4641511"/>
                <a:ext cx="5730287" cy="40709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722122" y="3883034"/>
                <a:ext cx="2487989"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000" i="0">
                          <a:latin typeface="Cambria Math" panose="02040503050406030204" pitchFamily="18" charset="0"/>
                        </a:rPr>
                        <m:t>FatherActual</m:t>
                      </m:r>
                      <m:r>
                        <a:rPr lang="en-US" sz="2000" i="0">
                          <a:latin typeface="Cambria Math" panose="02040503050406030204" pitchFamily="18" charset="0"/>
                        </a:rPr>
                        <m:t>=90.6</m:t>
                      </m:r>
                    </m:oMath>
                  </m:oMathPara>
                </a14:m>
                <a:endParaRPr lang="en-US" sz="2000" dirty="0"/>
              </a:p>
            </p:txBody>
          </p:sp>
        </mc:Choice>
        <mc:Fallback xmlns="">
          <p:sp>
            <p:nvSpPr>
              <p:cNvPr id="10" name="Rectangle 9"/>
              <p:cNvSpPr>
                <a:spLocks noRot="1" noChangeAspect="1" noMove="1" noResize="1" noEditPoints="1" noAdjustHandles="1" noChangeArrowheads="1" noChangeShapeType="1" noTextEdit="1"/>
              </p:cNvSpPr>
              <p:nvPr/>
            </p:nvSpPr>
            <p:spPr>
              <a:xfrm>
                <a:off x="722122" y="3883034"/>
                <a:ext cx="2487989"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722122" y="4940151"/>
                <a:ext cx="256974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000" i="0">
                          <a:latin typeface="Cambria Math" panose="02040503050406030204" pitchFamily="18" charset="0"/>
                        </a:rPr>
                        <m:t>MotherActual</m:t>
                      </m:r>
                      <m:r>
                        <a:rPr lang="en-US" sz="2000" i="0">
                          <a:latin typeface="Cambria Math" panose="02040503050406030204" pitchFamily="18" charset="0"/>
                          <a:ea typeface="Cambria Math" panose="02040503050406030204" pitchFamily="18" charset="0"/>
                        </a:rPr>
                        <m:t>=85.5</m:t>
                      </m:r>
                    </m:oMath>
                  </m:oMathPara>
                </a14:m>
                <a:endParaRPr lang="en-US" sz="2000" dirty="0"/>
              </a:p>
            </p:txBody>
          </p:sp>
        </mc:Choice>
        <mc:Fallback xmlns="">
          <p:sp>
            <p:nvSpPr>
              <p:cNvPr id="11" name="Rectangle 10"/>
              <p:cNvSpPr>
                <a:spLocks noRot="1" noChangeAspect="1" noMove="1" noResize="1" noEditPoints="1" noAdjustHandles="1" noChangeArrowheads="1" noChangeShapeType="1" noTextEdit="1"/>
              </p:cNvSpPr>
              <p:nvPr/>
            </p:nvSpPr>
            <p:spPr>
              <a:xfrm>
                <a:off x="722122" y="4940151"/>
                <a:ext cx="2569742"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722122" y="4202323"/>
                <a:ext cx="2751971"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0" smtClean="0">
                          <a:solidFill>
                            <a:srgbClr val="7030A0"/>
                          </a:solidFill>
                          <a:latin typeface="Cambria Math" panose="02040503050406030204" pitchFamily="18" charset="0"/>
                        </a:rPr>
                        <m:t>𝐅𝐚𝐭𝐡𝐞𝐫𝐄𝐱𝐭𝐫𝐚</m:t>
                      </m:r>
                      <m:r>
                        <a:rPr lang="en-US" sz="2000" b="1" i="0" smtClean="0">
                          <a:solidFill>
                            <a:srgbClr val="7030A0"/>
                          </a:solidFill>
                          <a:latin typeface="Cambria Math" panose="02040503050406030204" pitchFamily="18" charset="0"/>
                        </a:rPr>
                        <m:t>=</m:t>
                      </m:r>
                      <m:r>
                        <a:rPr lang="en-US" sz="2000" b="1" i="0">
                          <a:solidFill>
                            <a:srgbClr val="7030A0"/>
                          </a:solidFill>
                          <a:latin typeface="Cambria Math" panose="02040503050406030204" pitchFamily="18" charset="0"/>
                          <a:ea typeface="Cambria Math" panose="02040503050406030204" pitchFamily="18" charset="0"/>
                        </a:rPr>
                        <m:t>𝟏𝟕</m:t>
                      </m:r>
                      <m:r>
                        <a:rPr lang="en-US" sz="2000" b="1" i="0">
                          <a:solidFill>
                            <a:srgbClr val="7030A0"/>
                          </a:solidFill>
                          <a:latin typeface="Cambria Math" panose="02040503050406030204" pitchFamily="18" charset="0"/>
                          <a:ea typeface="Cambria Math" panose="02040503050406030204" pitchFamily="18" charset="0"/>
                        </a:rPr>
                        <m:t>.</m:t>
                      </m:r>
                      <m:r>
                        <a:rPr lang="en-US" sz="2000" b="1" i="0">
                          <a:solidFill>
                            <a:srgbClr val="7030A0"/>
                          </a:solidFill>
                          <a:latin typeface="Cambria Math" panose="02040503050406030204" pitchFamily="18" charset="0"/>
                          <a:ea typeface="Cambria Math" panose="02040503050406030204" pitchFamily="18" charset="0"/>
                        </a:rPr>
                        <m:t>𝟏𝟓</m:t>
                      </m:r>
                    </m:oMath>
                  </m:oMathPara>
                </a14:m>
                <a:endParaRPr lang="en-US" sz="2000" b="1" dirty="0">
                  <a:solidFill>
                    <a:srgbClr val="7030A0"/>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722122" y="4202323"/>
                <a:ext cx="2751971"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723547" y="5243853"/>
                <a:ext cx="282090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0">
                          <a:solidFill>
                            <a:srgbClr val="7030A0"/>
                          </a:solidFill>
                          <a:latin typeface="Cambria Math" panose="02040503050406030204" pitchFamily="18" charset="0"/>
                        </a:rPr>
                        <m:t>𝐌𝐨𝐭𝐡𝐞𝐫𝐄𝐱𝐭𝐫𝐚</m:t>
                      </m:r>
                      <m:r>
                        <a:rPr lang="en-US" sz="2000" b="1" i="0">
                          <a:solidFill>
                            <a:srgbClr val="7030A0"/>
                          </a:solidFill>
                          <a:latin typeface="Cambria Math" panose="02040503050406030204" pitchFamily="18" charset="0"/>
                        </a:rPr>
                        <m:t>=</m:t>
                      </m:r>
                      <m:r>
                        <a:rPr lang="en-US" sz="2000" b="1" i="0">
                          <a:solidFill>
                            <a:srgbClr val="7030A0"/>
                          </a:solidFill>
                          <a:latin typeface="Cambria Math" panose="02040503050406030204" pitchFamily="18" charset="0"/>
                        </a:rPr>
                        <m:t>𝟏𝟏</m:t>
                      </m:r>
                      <m:r>
                        <a:rPr lang="en-US" sz="2000" b="1" i="0">
                          <a:solidFill>
                            <a:srgbClr val="7030A0"/>
                          </a:solidFill>
                          <a:latin typeface="Cambria Math" panose="02040503050406030204" pitchFamily="18" charset="0"/>
                        </a:rPr>
                        <m:t>.</m:t>
                      </m:r>
                      <m:r>
                        <a:rPr lang="en-US" sz="2000" b="1" i="0">
                          <a:solidFill>
                            <a:srgbClr val="7030A0"/>
                          </a:solidFill>
                          <a:latin typeface="Cambria Math" panose="02040503050406030204" pitchFamily="18" charset="0"/>
                        </a:rPr>
                        <m:t>𝟖𝟓</m:t>
                      </m:r>
                    </m:oMath>
                  </m:oMathPara>
                </a14:m>
                <a:endParaRPr lang="en-US" sz="2000" b="1" dirty="0">
                  <a:solidFill>
                    <a:srgbClr val="7030A0"/>
                  </a:solidFill>
                  <a:latin typeface="Cambria Math" panose="02040503050406030204"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723547" y="5243853"/>
                <a:ext cx="2820900"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694312" y="5655659"/>
                <a:ext cx="6618415"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0" smtClean="0">
                          <a:solidFill>
                            <a:srgbClr val="7030A0"/>
                          </a:solidFill>
                          <a:latin typeface="Cambria Math" panose="02040503050406030204" pitchFamily="18" charset="0"/>
                        </a:rPr>
                        <m:t>𝐂𝐨𝐧𝐭𝐫𝐚𝐡𝐚𝐫𝐦𝐨𝐧𝐢𝐜𝐀𝐯𝐞𝐫𝐚𝐠𝐞𝐄𝐱𝐭𝐫𝐚</m:t>
                      </m:r>
                      <m:r>
                        <a:rPr lang="en-US" sz="2000" b="1" i="0">
                          <a:solidFill>
                            <a:srgbClr val="7030A0"/>
                          </a:solidFill>
                          <a:latin typeface="Cambria Math" panose="02040503050406030204" pitchFamily="18" charset="0"/>
                        </a:rPr>
                        <m:t>𝐅𝐚𝐭𝐡𝐞𝐫𝐌𝐨𝐭𝐡𝐞𝐫</m:t>
                      </m:r>
                      <m:r>
                        <a:rPr lang="en-US" sz="2000" i="0">
                          <a:latin typeface="Cambria Math" panose="02040503050406030204" pitchFamily="18" charset="0"/>
                          <a:ea typeface="Cambria Math" panose="02040503050406030204" pitchFamily="18" charset="0"/>
                        </a:rPr>
                        <m:t>=</m:t>
                      </m:r>
                      <m:r>
                        <a:rPr lang="en-US" sz="2000" b="1" i="0" smtClean="0">
                          <a:solidFill>
                            <a:srgbClr val="FF0000"/>
                          </a:solidFill>
                          <a:latin typeface="Cambria Math" panose="02040503050406030204" pitchFamily="18" charset="0"/>
                          <a:ea typeface="Cambria Math" panose="02040503050406030204" pitchFamily="18" charset="0"/>
                        </a:rPr>
                        <m:t>𝟏𝟒</m:t>
                      </m:r>
                      <m:r>
                        <a:rPr lang="en-US" sz="2000" b="1" i="0" smtClean="0">
                          <a:solidFill>
                            <a:srgbClr val="FF0000"/>
                          </a:solidFill>
                          <a:latin typeface="Cambria Math" panose="02040503050406030204" pitchFamily="18" charset="0"/>
                          <a:ea typeface="Cambria Math" panose="02040503050406030204" pitchFamily="18" charset="0"/>
                        </a:rPr>
                        <m:t>.</m:t>
                      </m:r>
                      <m:r>
                        <a:rPr lang="en-US" sz="2000" b="1" i="0" smtClean="0">
                          <a:solidFill>
                            <a:srgbClr val="FF0000"/>
                          </a:solidFill>
                          <a:latin typeface="Cambria Math" panose="02040503050406030204" pitchFamily="18" charset="0"/>
                          <a:ea typeface="Cambria Math" panose="02040503050406030204" pitchFamily="18" charset="0"/>
                        </a:rPr>
                        <m:t>𝟗𝟖</m:t>
                      </m:r>
                    </m:oMath>
                  </m:oMathPara>
                </a14:m>
                <a:endParaRPr lang="en-US" sz="2000" b="1"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694312" y="5655659"/>
                <a:ext cx="6618415" cy="400110"/>
              </a:xfrm>
              <a:prstGeom prst="rect">
                <a:avLst/>
              </a:prstGeom>
              <a:blipFill>
                <a:blip r:embed="rId11"/>
                <a:stretch>
                  <a:fillRect b="-18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32784" y="6206707"/>
                <a:ext cx="673068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1" i="0" smtClean="0">
                          <a:solidFill>
                            <a:srgbClr val="FF0000"/>
                          </a:solidFill>
                          <a:latin typeface="Cambria Math" panose="02040503050406030204" pitchFamily="18" charset="0"/>
                        </a:rPr>
                        <m:t>𝐕𝐚𝐠𝐚𝐧𝐄𝐬𝐭𝐢𝐦𝐚𝐭𝐞𝐝</m:t>
                      </m:r>
                      <m:r>
                        <a:rPr lang="en-US" sz="2800" i="0">
                          <a:latin typeface="Cambria Math" panose="02040503050406030204" pitchFamily="18" charset="0"/>
                        </a:rPr>
                        <m:t>=</m:t>
                      </m:r>
                      <m:r>
                        <a:rPr lang="en-US" sz="2800" i="0">
                          <a:latin typeface="Cambria Math" panose="02040503050406030204" pitchFamily="18" charset="0"/>
                          <a:ea typeface="Cambria Math" panose="02040503050406030204" pitchFamily="18" charset="0"/>
                        </a:rPr>
                        <m:t>75.32+14.98=</m:t>
                      </m:r>
                      <m:r>
                        <a:rPr lang="en-US" sz="2800" b="1" i="0" smtClean="0">
                          <a:solidFill>
                            <a:srgbClr val="FF0000"/>
                          </a:solidFill>
                          <a:latin typeface="Cambria Math" panose="02040503050406030204" pitchFamily="18" charset="0"/>
                          <a:ea typeface="Cambria Math" panose="02040503050406030204" pitchFamily="18" charset="0"/>
                        </a:rPr>
                        <m:t>𝟗𝟎</m:t>
                      </m:r>
                      <m:r>
                        <a:rPr lang="en-US" sz="2800" b="1" i="0" smtClean="0">
                          <a:solidFill>
                            <a:srgbClr val="FF0000"/>
                          </a:solidFill>
                          <a:latin typeface="Cambria Math" panose="02040503050406030204" pitchFamily="18" charset="0"/>
                          <a:ea typeface="Cambria Math" panose="02040503050406030204" pitchFamily="18" charset="0"/>
                        </a:rPr>
                        <m:t>.</m:t>
                      </m:r>
                      <m:r>
                        <a:rPr lang="en-US" sz="2800" b="1" i="0" smtClean="0">
                          <a:solidFill>
                            <a:srgbClr val="FF0000"/>
                          </a:solidFill>
                          <a:latin typeface="Cambria Math" panose="02040503050406030204" pitchFamily="18" charset="0"/>
                          <a:ea typeface="Cambria Math" panose="02040503050406030204" pitchFamily="18" charset="0"/>
                        </a:rPr>
                        <m:t>𝟑</m:t>
                      </m:r>
                    </m:oMath>
                  </m:oMathPara>
                </a14:m>
                <a:endParaRPr lang="en-US" sz="2800"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732784" y="6206707"/>
                <a:ext cx="6730689" cy="43088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827584" y="2521245"/>
                <a:ext cx="6926815" cy="476028"/>
              </a:xfrm>
              <a:prstGeom prst="rect">
                <a:avLst/>
              </a:prstGeom>
              <a:solidFill>
                <a:schemeClr val="bg1">
                  <a:lumMod val="85000"/>
                </a:schemeClr>
              </a:solidFill>
              <a:ln w="38100">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fi-FI" sz="2400" b="1" i="0" dirty="0" smtClean="0">
                          <a:solidFill>
                            <a:srgbClr val="7030A0"/>
                          </a:solidFill>
                          <a:latin typeface="Cambria Math" panose="02040503050406030204" pitchFamily="18" charset="0"/>
                        </a:rPr>
                        <m:t>𝐏𝐞𝐫𝐬𝐨𝐧𝐏𝐫𝐞𝐝𝐢𝐜𝐭𝐞𝐝</m:t>
                      </m:r>
                      <m:r>
                        <a:rPr lang="en-US" sz="2400" b="1" i="0" dirty="0" smtClean="0">
                          <a:solidFill>
                            <a:srgbClr val="212529"/>
                          </a:solidFill>
                          <a:latin typeface="Cambria Math" panose="02040503050406030204" pitchFamily="18" charset="0"/>
                          <a:ea typeface="Cambria Math" panose="02040503050406030204" pitchFamily="18" charset="0"/>
                        </a:rPr>
                        <m:t>=</m:t>
                      </m:r>
                      <m:r>
                        <a:rPr lang="en-US" sz="2400" b="1" i="0" dirty="0">
                          <a:solidFill>
                            <a:srgbClr val="212529"/>
                          </a:solidFill>
                          <a:latin typeface="Cambria Math" panose="02040503050406030204" pitchFamily="18" charset="0"/>
                        </a:rPr>
                        <m:t>𝟏𝟐</m:t>
                      </m:r>
                      <m:r>
                        <a:rPr lang="fi-FI" sz="2400" b="1" i="0" dirty="0">
                          <a:solidFill>
                            <a:srgbClr val="212529"/>
                          </a:solidFill>
                          <a:latin typeface="Cambria Math" panose="02040503050406030204" pitchFamily="18" charset="0"/>
                        </a:rPr>
                        <m:t>.</m:t>
                      </m:r>
                      <m:r>
                        <a:rPr lang="en-US" sz="2400" b="1" i="0" dirty="0">
                          <a:solidFill>
                            <a:srgbClr val="212529"/>
                          </a:solidFill>
                          <a:latin typeface="Cambria Math" panose="02040503050406030204" pitchFamily="18" charset="0"/>
                        </a:rPr>
                        <m:t>𝟗𝟒𝟎𝟒</m:t>
                      </m:r>
                      <m:r>
                        <a:rPr lang="fi-FI" sz="2400" b="1" i="0" dirty="0">
                          <a:solidFill>
                            <a:srgbClr val="212529"/>
                          </a:solidFill>
                          <a:latin typeface="Cambria Math" panose="02040503050406030204" pitchFamily="18" charset="0"/>
                          <a:ea typeface="Cambria Math" panose="02040503050406030204" pitchFamily="18" charset="0"/>
                        </a:rPr>
                        <m:t>∙</m:t>
                      </m:r>
                      <m:sSup>
                        <m:sSupPr>
                          <m:ctrlPr>
                            <a:rPr lang="fi-FI" sz="2400" b="1" i="1" dirty="0">
                              <a:solidFill>
                                <a:srgbClr val="212529"/>
                              </a:solidFill>
                              <a:latin typeface="Cambria Math" panose="02040503050406030204" pitchFamily="18" charset="0"/>
                              <a:ea typeface="Cambria Math" panose="02040503050406030204" pitchFamily="18" charset="0"/>
                            </a:rPr>
                          </m:ctrlPr>
                        </m:sSupPr>
                        <m:e>
                          <m:r>
                            <a:rPr lang="en-US" sz="2400" b="1" i="0" dirty="0">
                              <a:solidFill>
                                <a:srgbClr val="212529"/>
                              </a:solidFill>
                              <a:latin typeface="Cambria Math" panose="02040503050406030204" pitchFamily="18" charset="0"/>
                              <a:ea typeface="Cambria Math" panose="02040503050406030204" pitchFamily="18" charset="0"/>
                            </a:rPr>
                            <m:t>𝟏</m:t>
                          </m:r>
                          <m:r>
                            <a:rPr lang="en-US" sz="2400" b="1" i="0" dirty="0">
                              <a:solidFill>
                                <a:srgbClr val="212529"/>
                              </a:solidFill>
                              <a:latin typeface="Cambria Math" panose="02040503050406030204" pitchFamily="18" charset="0"/>
                              <a:ea typeface="Cambria Math" panose="02040503050406030204" pitchFamily="18" charset="0"/>
                            </a:rPr>
                            <m:t>.</m:t>
                          </m:r>
                          <m:r>
                            <a:rPr lang="en-US" sz="2400" b="1" i="0" dirty="0">
                              <a:solidFill>
                                <a:srgbClr val="212529"/>
                              </a:solidFill>
                              <a:latin typeface="Cambria Math" panose="02040503050406030204" pitchFamily="18" charset="0"/>
                              <a:ea typeface="Cambria Math" panose="02040503050406030204" pitchFamily="18" charset="0"/>
                            </a:rPr>
                            <m:t>𝟎𝟎𝟎𝟗</m:t>
                          </m:r>
                        </m:e>
                        <m:sup>
                          <m:r>
                            <a:rPr lang="en-US" sz="2400" b="1" i="0" dirty="0" smtClean="0">
                              <a:solidFill>
                                <a:srgbClr val="CC3300"/>
                              </a:solidFill>
                              <a:latin typeface="Cambria Math" panose="02040503050406030204" pitchFamily="18" charset="0"/>
                            </a:rPr>
                            <m:t>𝐘𝐞𝐚𝐫𝐎𝐟𝐁𝐢𝐫𝐭𝐡</m:t>
                          </m:r>
                        </m:sup>
                      </m:sSup>
                    </m:oMath>
                  </m:oMathPara>
                </a14:m>
                <a:endParaRPr lang="en-US" sz="2400" dirty="0"/>
              </a:p>
            </p:txBody>
          </p:sp>
        </mc:Choice>
        <mc:Fallback xmlns="">
          <p:sp>
            <p:nvSpPr>
              <p:cNvPr id="15" name="Rectangle 14"/>
              <p:cNvSpPr>
                <a:spLocks noRot="1" noChangeAspect="1" noMove="1" noResize="1" noEditPoints="1" noAdjustHandles="1" noChangeArrowheads="1" noChangeShapeType="1" noTextEdit="1"/>
              </p:cNvSpPr>
              <p:nvPr/>
            </p:nvSpPr>
            <p:spPr>
              <a:xfrm>
                <a:off x="827584" y="2521245"/>
                <a:ext cx="6926815" cy="476028"/>
              </a:xfrm>
              <a:prstGeom prst="rect">
                <a:avLst/>
              </a:prstGeom>
              <a:blipFill>
                <a:blip r:embed="rId13"/>
                <a:stretch>
                  <a:fillRect/>
                </a:stretch>
              </a:blipFill>
              <a:ln w="38100">
                <a:solidFill>
                  <a:srgbClr val="FF0000"/>
                </a:solidFill>
              </a:ln>
            </p:spPr>
            <p:txBody>
              <a:bodyPr/>
              <a:lstStyle/>
              <a:p>
                <a:r>
                  <a:rPr lang="en-US">
                    <a:noFill/>
                  </a:rPr>
                  <a:t> </a:t>
                </a:r>
              </a:p>
            </p:txBody>
          </p:sp>
        </mc:Fallback>
      </mc:AlternateContent>
      <p:sp>
        <p:nvSpPr>
          <p:cNvPr id="2" name="Rectangle 1"/>
          <p:cNvSpPr/>
          <p:nvPr/>
        </p:nvSpPr>
        <p:spPr>
          <a:xfrm>
            <a:off x="684114" y="1668668"/>
            <a:ext cx="7340471" cy="646331"/>
          </a:xfrm>
          <a:prstGeom prst="rect">
            <a:avLst/>
          </a:prstGeom>
          <a:noFill/>
        </p:spPr>
        <p:txBody>
          <a:bodyPr wrap="none" lIns="91440" tIns="45720" rIns="91440" bIns="45720">
            <a:spAutoFit/>
          </a:bodyPr>
          <a:lstStyle/>
          <a:p>
            <a:pPr algn="r"/>
            <a:r>
              <a:rPr lang="en-US" sz="1800" b="0" cap="none" spc="0" dirty="0">
                <a:ln w="0"/>
                <a:solidFill>
                  <a:schemeClr val="tx1"/>
                </a:solidFill>
                <a:effectLst>
                  <a:outerShdw blurRad="38100" dist="19050" dir="2700000" algn="tl" rotWithShape="0">
                    <a:schemeClr val="dk1">
                      <a:alpha val="40000"/>
                    </a:schemeClr>
                  </a:outerShdw>
                </a:effectLst>
              </a:rPr>
              <a:t>Data for training is here: </a:t>
            </a:r>
            <a:r>
              <a:rPr lang="en-US" sz="1800" dirty="0">
                <a:hlinkClick r:id="rId14"/>
              </a:rPr>
              <a:t>http://ai.it.jyu.fi/vagan/ontologies/2023/X.docx</a:t>
            </a:r>
            <a:endParaRPr lang="en-US" sz="1800" dirty="0"/>
          </a:p>
          <a:p>
            <a:pPr algn="r"/>
            <a:r>
              <a:rPr lang="en-US" sz="1800" dirty="0">
                <a:hlinkClick r:id="rId15"/>
              </a:rPr>
              <a:t>http://ai.it.jyu.fi/vagan/ontologies/2023/Y.docx</a:t>
            </a:r>
            <a:endParaRPr lang="en-US" sz="1800" dirty="0"/>
          </a:p>
        </p:txBody>
      </p:sp>
    </p:spTree>
    <p:extLst>
      <p:ext uri="{BB962C8B-B14F-4D97-AF65-F5344CB8AC3E}">
        <p14:creationId xmlns:p14="http://schemas.microsoft.com/office/powerpoint/2010/main" val="190375886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242505" y="2239997"/>
            <a:ext cx="8592463" cy="4208421"/>
          </a:xfrm>
          <a:prstGeom prst="rect">
            <a:avLst/>
          </a:prstGeom>
        </p:spPr>
      </p:pic>
      <p:sp>
        <p:nvSpPr>
          <p:cNvPr id="18" name="Rectangle 17"/>
          <p:cNvSpPr/>
          <p:nvPr/>
        </p:nvSpPr>
        <p:spPr>
          <a:xfrm>
            <a:off x="3491880" y="796642"/>
            <a:ext cx="5564534" cy="400110"/>
          </a:xfrm>
          <a:prstGeom prst="rect">
            <a:avLst/>
          </a:prstGeom>
          <a:ln w="25400">
            <a:solidFill>
              <a:schemeClr val="accent1"/>
            </a:solidFill>
          </a:ln>
        </p:spPr>
        <p:txBody>
          <a:bodyPr wrap="none">
            <a:spAutoFit/>
          </a:bodyPr>
          <a:lstStyle/>
          <a:p>
            <a:r>
              <a:rPr lang="en-US" sz="2000" b="1" dirty="0">
                <a:solidFill>
                  <a:srgbClr val="FF0000"/>
                </a:solidFill>
              </a:rPr>
              <a:t>SERVICE USED:</a:t>
            </a:r>
            <a:r>
              <a:rPr lang="en-US" sz="2000" dirty="0">
                <a:solidFill>
                  <a:srgbClr val="FF0000"/>
                </a:solidFill>
              </a:rPr>
              <a:t> </a:t>
            </a:r>
            <a:r>
              <a:rPr lang="en-US" sz="2000" dirty="0">
                <a:hlinkClick r:id="rId3"/>
              </a:rPr>
              <a:t>https://planetcalc.com/5992/</a:t>
            </a:r>
            <a:r>
              <a:rPr lang="en-US" sz="2000" dirty="0"/>
              <a:t>  </a:t>
            </a:r>
          </a:p>
        </p:txBody>
      </p:sp>
      <p:sp>
        <p:nvSpPr>
          <p:cNvPr id="19" name="Rectangle 18"/>
          <p:cNvSpPr/>
          <p:nvPr/>
        </p:nvSpPr>
        <p:spPr>
          <a:xfrm>
            <a:off x="1494497" y="1196752"/>
            <a:ext cx="7340471" cy="646331"/>
          </a:xfrm>
          <a:prstGeom prst="rect">
            <a:avLst/>
          </a:prstGeom>
          <a:noFill/>
        </p:spPr>
        <p:txBody>
          <a:bodyPr wrap="none" lIns="91440" tIns="45720" rIns="91440" bIns="45720">
            <a:spAutoFit/>
          </a:bodyPr>
          <a:lstStyle/>
          <a:p>
            <a:pPr algn="r"/>
            <a:r>
              <a:rPr lang="en-US" sz="1800" b="0" cap="none" spc="0" dirty="0">
                <a:ln w="0"/>
                <a:solidFill>
                  <a:schemeClr val="tx1"/>
                </a:solidFill>
                <a:effectLst>
                  <a:outerShdw blurRad="38100" dist="19050" dir="2700000" algn="tl" rotWithShape="0">
                    <a:schemeClr val="dk1">
                      <a:alpha val="40000"/>
                    </a:schemeClr>
                  </a:outerShdw>
                </a:effectLst>
              </a:rPr>
              <a:t>Data for training is here: </a:t>
            </a:r>
            <a:r>
              <a:rPr lang="en-US" sz="1800" dirty="0">
                <a:hlinkClick r:id="rId4"/>
              </a:rPr>
              <a:t>http://ai.it.jyu.fi/vagan/ontologies/2023/X.docx</a:t>
            </a:r>
            <a:endParaRPr lang="en-US" sz="1800" dirty="0"/>
          </a:p>
          <a:p>
            <a:pPr algn="r"/>
            <a:r>
              <a:rPr lang="en-US" sz="1800" dirty="0">
                <a:hlinkClick r:id="rId4"/>
              </a:rPr>
              <a:t>http://ai.it.jyu.fi/vagan/ontologies/2023/Y.docx</a:t>
            </a:r>
            <a:endParaRPr lang="en-US" sz="1800" dirty="0"/>
          </a:p>
        </p:txBody>
      </p:sp>
      <p:sp>
        <p:nvSpPr>
          <p:cNvPr id="20" name="Rectangle 19"/>
          <p:cNvSpPr/>
          <p:nvPr/>
        </p:nvSpPr>
        <p:spPr>
          <a:xfrm>
            <a:off x="0" y="91952"/>
            <a:ext cx="3350597" cy="707886"/>
          </a:xfrm>
          <a:prstGeom prst="rect">
            <a:avLst/>
          </a:prstGeom>
          <a:noFill/>
        </p:spPr>
        <p:txBody>
          <a:bodyPr wrap="none" lIns="91440" tIns="45720" rIns="91440" bIns="45720">
            <a:spAutoFit/>
          </a:bodyPr>
          <a:lstStyle/>
          <a:p>
            <a:pPr algn="ctr"/>
            <a:r>
              <a:rPr lang="en-US" sz="4000" b="1" cap="none" spc="0" dirty="0">
                <a:ln w="0"/>
                <a:solidFill>
                  <a:schemeClr val="tx1"/>
                </a:solidFill>
                <a:effectLst>
                  <a:outerShdw blurRad="38100" dist="19050" dir="2700000" algn="tl" rotWithShape="0">
                    <a:schemeClr val="dk1">
                      <a:alpha val="40000"/>
                    </a:schemeClr>
                  </a:outerShdw>
                </a:effectLst>
              </a:rPr>
              <a:t>More details:</a:t>
            </a:r>
          </a:p>
        </p:txBody>
      </p:sp>
    </p:spTree>
    <p:extLst>
      <p:ext uri="{BB962C8B-B14F-4D97-AF65-F5344CB8AC3E}">
        <p14:creationId xmlns:p14="http://schemas.microsoft.com/office/powerpoint/2010/main" val="212305178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491880" y="796642"/>
            <a:ext cx="5564534" cy="400110"/>
          </a:xfrm>
          <a:prstGeom prst="rect">
            <a:avLst/>
          </a:prstGeom>
          <a:ln w="25400">
            <a:solidFill>
              <a:schemeClr val="accent1"/>
            </a:solidFill>
          </a:ln>
        </p:spPr>
        <p:txBody>
          <a:bodyPr wrap="none">
            <a:spAutoFit/>
          </a:bodyPr>
          <a:lstStyle/>
          <a:p>
            <a:r>
              <a:rPr lang="en-US" sz="2000" b="1" dirty="0">
                <a:solidFill>
                  <a:srgbClr val="FF0000"/>
                </a:solidFill>
              </a:rPr>
              <a:t>SERVICE USED:</a:t>
            </a:r>
            <a:r>
              <a:rPr lang="en-US" sz="2000" dirty="0">
                <a:solidFill>
                  <a:srgbClr val="FF0000"/>
                </a:solidFill>
              </a:rPr>
              <a:t> </a:t>
            </a:r>
            <a:r>
              <a:rPr lang="en-US" sz="2000" dirty="0">
                <a:hlinkClick r:id="rId2"/>
              </a:rPr>
              <a:t>https://planetcalc.com/5992/</a:t>
            </a:r>
            <a:r>
              <a:rPr lang="en-US" sz="2000" dirty="0"/>
              <a:t>  </a:t>
            </a:r>
          </a:p>
        </p:txBody>
      </p:sp>
      <p:sp>
        <p:nvSpPr>
          <p:cNvPr id="19" name="Rectangle 18"/>
          <p:cNvSpPr/>
          <p:nvPr/>
        </p:nvSpPr>
        <p:spPr>
          <a:xfrm>
            <a:off x="1494497" y="1196752"/>
            <a:ext cx="7340471" cy="646331"/>
          </a:xfrm>
          <a:prstGeom prst="rect">
            <a:avLst/>
          </a:prstGeom>
          <a:noFill/>
        </p:spPr>
        <p:txBody>
          <a:bodyPr wrap="none" lIns="91440" tIns="45720" rIns="91440" bIns="45720">
            <a:spAutoFit/>
          </a:bodyPr>
          <a:lstStyle/>
          <a:p>
            <a:pPr algn="r"/>
            <a:r>
              <a:rPr lang="en-US" sz="1800" b="0" cap="none" spc="0" dirty="0">
                <a:ln w="0"/>
                <a:solidFill>
                  <a:schemeClr val="tx1"/>
                </a:solidFill>
                <a:effectLst>
                  <a:outerShdw blurRad="38100" dist="19050" dir="2700000" algn="tl" rotWithShape="0">
                    <a:schemeClr val="dk1">
                      <a:alpha val="40000"/>
                    </a:schemeClr>
                  </a:outerShdw>
                </a:effectLst>
              </a:rPr>
              <a:t>Data for training is here: </a:t>
            </a:r>
            <a:r>
              <a:rPr lang="en-US" sz="1800" dirty="0">
                <a:hlinkClick r:id="rId3"/>
              </a:rPr>
              <a:t>http://ai.it.jyu.fi/vagan/ontologies/2023/X.docx</a:t>
            </a:r>
            <a:endParaRPr lang="en-US" sz="1800" dirty="0"/>
          </a:p>
          <a:p>
            <a:pPr algn="r"/>
            <a:r>
              <a:rPr lang="en-US" sz="1800" dirty="0">
                <a:hlinkClick r:id="rId3"/>
              </a:rPr>
              <a:t>http://ai.it.jyu.fi/vagan/ontologies/2023/Y.docx</a:t>
            </a:r>
            <a:endParaRPr lang="en-US" sz="1800" dirty="0"/>
          </a:p>
        </p:txBody>
      </p:sp>
      <p:sp>
        <p:nvSpPr>
          <p:cNvPr id="20" name="Rectangle 19"/>
          <p:cNvSpPr/>
          <p:nvPr/>
        </p:nvSpPr>
        <p:spPr>
          <a:xfrm>
            <a:off x="0" y="91952"/>
            <a:ext cx="3350597" cy="707886"/>
          </a:xfrm>
          <a:prstGeom prst="rect">
            <a:avLst/>
          </a:prstGeom>
          <a:noFill/>
        </p:spPr>
        <p:txBody>
          <a:bodyPr wrap="none" lIns="91440" tIns="45720" rIns="91440" bIns="45720">
            <a:spAutoFit/>
          </a:bodyPr>
          <a:lstStyle/>
          <a:p>
            <a:pPr algn="ctr"/>
            <a:r>
              <a:rPr lang="en-US" sz="4000" b="1" cap="none" spc="0" dirty="0">
                <a:ln w="0"/>
                <a:solidFill>
                  <a:schemeClr val="tx1"/>
                </a:solidFill>
                <a:effectLst>
                  <a:outerShdw blurRad="38100" dist="19050" dir="2700000" algn="tl" rotWithShape="0">
                    <a:schemeClr val="dk1">
                      <a:alpha val="40000"/>
                    </a:schemeClr>
                  </a:outerShdw>
                </a:effectLst>
              </a:rPr>
              <a:t>More details:</a:t>
            </a:r>
          </a:p>
        </p:txBody>
      </p:sp>
      <p:grpSp>
        <p:nvGrpSpPr>
          <p:cNvPr id="5" name="Group 4"/>
          <p:cNvGrpSpPr/>
          <p:nvPr/>
        </p:nvGrpSpPr>
        <p:grpSpPr>
          <a:xfrm>
            <a:off x="35496" y="1988840"/>
            <a:ext cx="9108504" cy="4259421"/>
            <a:chOff x="35496" y="1988840"/>
            <a:chExt cx="9108504" cy="4259421"/>
          </a:xfrm>
        </p:grpSpPr>
        <p:pic>
          <p:nvPicPr>
            <p:cNvPr id="2" name="Picture 1"/>
            <p:cNvPicPr>
              <a:picLocks noChangeAspect="1"/>
            </p:cNvPicPr>
            <p:nvPr/>
          </p:nvPicPr>
          <p:blipFill>
            <a:blip r:embed="rId4"/>
            <a:stretch>
              <a:fillRect/>
            </a:stretch>
          </p:blipFill>
          <p:spPr>
            <a:xfrm>
              <a:off x="35496" y="1988840"/>
              <a:ext cx="9020918" cy="1867797"/>
            </a:xfrm>
            <a:prstGeom prst="rect">
              <a:avLst/>
            </a:prstGeom>
          </p:spPr>
        </p:pic>
        <p:pic>
          <p:nvPicPr>
            <p:cNvPr id="3" name="Picture 2"/>
            <p:cNvPicPr>
              <a:picLocks noChangeAspect="1"/>
            </p:cNvPicPr>
            <p:nvPr/>
          </p:nvPicPr>
          <p:blipFill>
            <a:blip r:embed="rId5"/>
            <a:stretch>
              <a:fillRect/>
            </a:stretch>
          </p:blipFill>
          <p:spPr>
            <a:xfrm>
              <a:off x="179512" y="4041153"/>
              <a:ext cx="8964488" cy="2207108"/>
            </a:xfrm>
            <a:prstGeom prst="rect">
              <a:avLst/>
            </a:prstGeom>
          </p:spPr>
        </p:pic>
        <p:sp>
          <p:nvSpPr>
            <p:cNvPr id="4" name="Rounded Rectangle 3"/>
            <p:cNvSpPr/>
            <p:nvPr/>
          </p:nvSpPr>
          <p:spPr>
            <a:xfrm>
              <a:off x="137096" y="4832216"/>
              <a:ext cx="2232248" cy="648072"/>
            </a:xfrm>
            <a:prstGeom prst="roundRect">
              <a:avLst>
                <a:gd name="adj" fmla="val 26643"/>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478147" y="4727553"/>
              <a:ext cx="1633565" cy="648072"/>
            </a:xfrm>
            <a:prstGeom prst="roundRect">
              <a:avLst>
                <a:gd name="adj" fmla="val 26643"/>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235819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828584" cy="6878806"/>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a:t>
            </a:r>
            <a:r>
              <a:rPr lang="en-US" sz="900" dirty="0">
                <a:solidFill>
                  <a:prstClr val="black"/>
                </a:solidFill>
                <a:cs typeface="Arial" panose="020B0604020202020204" pitchFamily="34" charset="0"/>
              </a:rPr>
              <a:t>.owl#&gt;</a:t>
            </a:r>
          </a:p>
          <a:p>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r>
              <a:rPr lang="en-US" sz="900" dirty="0"/>
              <a:t>  ?person   </a:t>
            </a:r>
            <a:r>
              <a:rPr lang="en-US" sz="900" dirty="0" err="1">
                <a:solidFill>
                  <a:srgbClr val="7030A0"/>
                </a:solidFill>
              </a:rPr>
              <a:t>rdf:type</a:t>
            </a:r>
            <a:r>
              <a:rPr lang="en-US" sz="900" dirty="0"/>
              <a:t>   </a:t>
            </a:r>
            <a:r>
              <a:rPr lang="en-US" sz="900" dirty="0" err="1"/>
              <a:t>dbo:Person</a:t>
            </a:r>
            <a:r>
              <a:rPr lang="en-US" sz="900" dirty="0"/>
              <a:t> .</a:t>
            </a:r>
          </a:p>
          <a:p>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endParaRPr lang="en-US" sz="900" dirty="0"/>
          </a:p>
          <a:p>
            <a:r>
              <a:rPr lang="en-US" sz="900" dirty="0"/>
              <a:t>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?person </a:t>
            </a:r>
            <a:r>
              <a:rPr lang="en-US" sz="900" dirty="0" err="1">
                <a:solidFill>
                  <a:srgbClr val="7030A0"/>
                </a:solidFill>
              </a:rPr>
              <a:t>dbo:parent</a:t>
            </a:r>
            <a:r>
              <a:rPr lang="en-US" sz="900" dirty="0"/>
              <a:t> ?parent1 . ?parent1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?person </a:t>
            </a:r>
            <a:r>
              <a:rPr lang="en-US" sz="900" dirty="0" err="1">
                <a:solidFill>
                  <a:srgbClr val="7030A0"/>
                </a:solidFill>
              </a:rPr>
              <a:t>dbo:parent</a:t>
            </a:r>
            <a:r>
              <a:rPr lang="en-US" sz="900" dirty="0"/>
              <a:t> ?parent2 . ?parent2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t>?parent1 </a:t>
            </a:r>
            <a:r>
              <a:rPr lang="en-US" sz="900" dirty="0" err="1"/>
              <a:t>owl:differentFrom</a:t>
            </a:r>
            <a:r>
              <a:rPr lang="en-US" sz="900" dirty="0"/>
              <a:t> ?parent2 . ?parent1 </a:t>
            </a:r>
            <a:r>
              <a:rPr lang="en-US" sz="900" dirty="0" err="1"/>
              <a:t>owl:differentFrom</a:t>
            </a:r>
            <a:r>
              <a:rPr lang="en-US" sz="900" dirty="0"/>
              <a:t> ?person . ?parent2 </a:t>
            </a:r>
            <a:r>
              <a:rPr lang="en-US" sz="900" dirty="0" err="1"/>
              <a:t>owl:differentFrom</a:t>
            </a:r>
            <a:r>
              <a:rPr lang="en-US" sz="900" dirty="0"/>
              <a:t> ?person .</a:t>
            </a:r>
          </a:p>
          <a:p>
            <a:pPr defTabSz="685800" fontAlgn="auto">
              <a:spcBef>
                <a:spcPts val="0"/>
              </a:spcBef>
              <a:spcAft>
                <a:spcPts val="0"/>
              </a:spcAft>
            </a:pPr>
            <a:r>
              <a:rPr lang="en-US" sz="900" dirty="0">
                <a:solidFill>
                  <a:prstClr val="black"/>
                </a:solidFill>
                <a:cs typeface="Arial" panose="020B0604020202020204" pitchFamily="34" charset="0"/>
              </a:rPr>
              <a:t>:parent1Life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:parent2Life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t>  ?person   </a:t>
            </a:r>
            <a:r>
              <a:rPr lang="en-US" sz="900" dirty="0">
                <a:solidFill>
                  <a:srgbClr val="7030A0"/>
                </a:solidFill>
              </a:rPr>
              <a:t>:parent1Life</a:t>
            </a:r>
            <a:r>
              <a:rPr lang="en-US" sz="900" dirty="0"/>
              <a:t> ?</a:t>
            </a:r>
            <a:r>
              <a:rPr lang="en-US" sz="900" dirty="0" err="1"/>
              <a:t>lifeSpanOfParentOne</a:t>
            </a:r>
            <a:r>
              <a:rPr lang="en-US" sz="900" dirty="0"/>
              <a:t> . ?person   </a:t>
            </a:r>
            <a:r>
              <a:rPr lang="en-US" sz="900" dirty="0">
                <a:solidFill>
                  <a:srgbClr val="7030A0"/>
                </a:solidFill>
              </a:rPr>
              <a:t>:parent2Life</a:t>
            </a:r>
            <a:r>
              <a:rPr lang="en-US" sz="900" dirty="0"/>
              <a:t> ?</a:t>
            </a:r>
            <a:r>
              <a:rPr lang="en-US" sz="900" dirty="0" err="1"/>
              <a:t>lifeSpanOfParentTwo</a:t>
            </a:r>
            <a:r>
              <a:rPr lang="en-US" sz="900" dirty="0"/>
              <a:t> .</a:t>
            </a:r>
          </a:p>
          <a:p>
            <a:pPr defTabSz="685800" fontAlgn="auto">
              <a:spcBef>
                <a:spcPts val="0"/>
              </a:spcBef>
              <a:spcAft>
                <a:spcPts val="0"/>
              </a:spcAft>
            </a:pPr>
            <a:r>
              <a:rPr lang="en-US" sz="900" dirty="0"/>
              <a:t>  ?person   </a:t>
            </a:r>
            <a:r>
              <a:rPr lang="en-US" sz="900" dirty="0">
                <a:solidFill>
                  <a:srgbClr val="7030A0"/>
                </a:solidFill>
              </a:rPr>
              <a:t>:</a:t>
            </a:r>
            <a:r>
              <a:rPr lang="en-US" sz="900" dirty="0" err="1">
                <a:solidFill>
                  <a:srgbClr val="7030A0"/>
                </a:solidFill>
              </a:rPr>
              <a:t>ownLife</a:t>
            </a:r>
            <a:r>
              <a:rPr lang="en-US" sz="900" dirty="0">
                <a:solidFill>
                  <a:srgbClr val="7030A0"/>
                </a:solidFill>
              </a:rPr>
              <a:t> </a:t>
            </a:r>
            <a:r>
              <a:rPr lang="en-US" sz="900" dirty="0"/>
              <a:t>?</a:t>
            </a:r>
            <a:r>
              <a:rPr lang="en-US" sz="900" dirty="0" err="1"/>
              <a:t>lifeSpanOfPerson</a:t>
            </a:r>
            <a:r>
              <a:rPr lang="en-US" sz="900" dirty="0"/>
              <a:t> .</a:t>
            </a:r>
            <a:r>
              <a:rPr lang="en-US" sz="900" dirty="0">
                <a:solidFill>
                  <a:prstClr val="black"/>
                </a:solidFill>
                <a:cs typeface="Arial" panose="020B0604020202020204" pitchFamily="34" charset="0"/>
              </a:rPr>
              <a:t> </a:t>
            </a:r>
            <a:r>
              <a:rPr lang="en-US" sz="900" dirty="0"/>
              <a:t>?person   </a:t>
            </a:r>
            <a:r>
              <a:rPr lang="en-US" sz="900" dirty="0">
                <a:solidFill>
                  <a:srgbClr val="7030A0"/>
                </a:solidFill>
              </a:rPr>
              <a:t>:</a:t>
            </a:r>
            <a:r>
              <a:rPr lang="en-US" sz="900" dirty="0" err="1">
                <a:solidFill>
                  <a:srgbClr val="7030A0"/>
                </a:solidFill>
              </a:rPr>
              <a:t>ownYearOfBirth</a:t>
            </a:r>
            <a:r>
              <a:rPr lang="en-US" sz="900" dirty="0">
                <a:solidFill>
                  <a:srgbClr val="7030A0"/>
                </a:solidFill>
              </a:rPr>
              <a:t> </a:t>
            </a:r>
            <a:r>
              <a:rPr lang="en-US" sz="900" dirty="0"/>
              <a:t>?</a:t>
            </a:r>
            <a:r>
              <a:rPr lang="en-US" sz="900" dirty="0" err="1"/>
              <a:t>yearOfBirth</a:t>
            </a:r>
            <a:r>
              <a:rPr lang="en-US" sz="900" dirty="0"/>
              <a:t>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  ?person   </a:t>
            </a:r>
            <a:r>
              <a:rPr lang="en-US" sz="900" dirty="0" err="1">
                <a:solidFill>
                  <a:srgbClr val="7030A0"/>
                </a:solidFill>
              </a:rPr>
              <a:t>rdf:type</a:t>
            </a:r>
            <a:r>
              <a:rPr lang="en-US" sz="900" dirty="0"/>
              <a:t>               </a:t>
            </a:r>
            <a:r>
              <a:rPr lang="en-US" sz="900" dirty="0" err="1"/>
              <a:t>dbo:Person</a:t>
            </a:r>
            <a:r>
              <a:rPr lang="en-US" sz="900" dirty="0"/>
              <a:t> .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  </a:t>
            </a:r>
          </a:p>
          <a:p>
            <a:r>
              <a:rPr lang="en-US" sz="900" dirty="0">
                <a:solidFill>
                  <a:srgbClr val="FF0000"/>
                </a:solidFill>
              </a:rPr>
              <a:t>   FILTER</a:t>
            </a:r>
            <a:r>
              <a:rPr lang="en-US" sz="900" dirty="0"/>
              <a:t> (?parent1 != ?parent2)</a:t>
            </a:r>
          </a:p>
          <a:p>
            <a:r>
              <a:rPr lang="en-US" sz="900" dirty="0">
                <a:solidFill>
                  <a:srgbClr val="FF0000"/>
                </a:solidFill>
              </a:rPr>
              <a:t>   FILTER</a:t>
            </a:r>
            <a:r>
              <a:rPr lang="en-US" sz="900" dirty="0"/>
              <a:t> (?parent2 != ?parent1)  </a:t>
            </a:r>
            <a:r>
              <a:rPr lang="en-US" sz="900" dirty="0">
                <a:solidFill>
                  <a:srgbClr val="00B050"/>
                </a:solidFill>
              </a:rPr>
              <a:t># Exclude the first parent</a:t>
            </a:r>
          </a:p>
          <a:p>
            <a:r>
              <a:rPr lang="en-US" sz="900" dirty="0">
                <a:solidFill>
                  <a:srgbClr val="FF0000"/>
                </a:solidFill>
              </a:rPr>
              <a:t>   FILTER</a:t>
            </a:r>
            <a:r>
              <a:rPr lang="en-US" sz="900" dirty="0"/>
              <a:t> (?parent2 != ?person)</a:t>
            </a:r>
            <a:r>
              <a:rPr lang="en-US" sz="900" dirty="0">
                <a:solidFill>
                  <a:srgbClr val="FF0000"/>
                </a:solidFill>
              </a:rPr>
              <a:t> </a:t>
            </a:r>
          </a:p>
          <a:p>
            <a:r>
              <a:rPr lang="en-US" sz="900" dirty="0">
                <a:solidFill>
                  <a:srgbClr val="FF0000"/>
                </a:solidFill>
              </a:rPr>
              <a:t>   FILTER</a:t>
            </a:r>
            <a:r>
              <a:rPr lang="en-US" sz="900" dirty="0"/>
              <a:t> (?parent1 != ?person)</a:t>
            </a:r>
            <a:endParaRPr lang="en-US" sz="900" dirty="0">
              <a:solidFill>
                <a:srgbClr val="FF0000"/>
              </a:solidFill>
            </a:endParaRPr>
          </a:p>
          <a:p>
            <a:endParaRPr lang="en-US" sz="900" dirty="0"/>
          </a:p>
          <a:p>
            <a:r>
              <a:rPr lang="en-US" sz="900" dirty="0"/>
              <a:t>  ?person   </a:t>
            </a:r>
            <a:r>
              <a:rPr lang="en-US" sz="900" dirty="0">
                <a:solidFill>
                  <a:srgbClr val="7030A0"/>
                </a:solidFill>
              </a:rPr>
              <a:t>dbo:parent</a:t>
            </a:r>
            <a:r>
              <a:rPr lang="en-US" sz="900" dirty="0"/>
              <a:t>          ?parent1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?person   </a:t>
            </a:r>
            <a:r>
              <a:rPr lang="en-US" sz="900" dirty="0">
                <a:solidFill>
                  <a:srgbClr val="7030A0"/>
                </a:solidFill>
              </a:rPr>
              <a:t>dbo:parent</a:t>
            </a:r>
            <a:r>
              <a:rPr lang="en-US" sz="900" dirty="0"/>
              <a:t>          ?parent2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solidFill>
                  <a:srgbClr val="FF0000"/>
                </a:solidFill>
              </a:rPr>
              <a:t>  </a:t>
            </a:r>
          </a:p>
          <a:p>
            <a:r>
              <a:rPr lang="en-US" sz="900" dirty="0">
                <a:solidFill>
                  <a:srgbClr val="FF0000"/>
                </a:solidFill>
              </a:rPr>
              <a:t>  BIND</a:t>
            </a:r>
            <a:r>
              <a:rPr lang="en-US" sz="900" dirty="0"/>
              <a:t>(YEAR(</a:t>
            </a:r>
            <a:r>
              <a:rPr lang="en-US" sz="900" dirty="0" err="1"/>
              <a:t>xsd:date</a:t>
            </a:r>
            <a:r>
              <a:rPr lang="en-US" sz="900" dirty="0"/>
              <a:t>(?parent1DeathDate)) - YEAR(</a:t>
            </a:r>
            <a:r>
              <a:rPr lang="en-US" sz="900" dirty="0" err="1"/>
              <a:t>xsd:date</a:t>
            </a:r>
            <a:r>
              <a:rPr lang="en-US" sz="900" dirty="0"/>
              <a:t>(?parent1BirthDate)) AS ?</a:t>
            </a:r>
            <a:r>
              <a:rPr lang="en-US" sz="900" dirty="0" err="1"/>
              <a:t>lifeSpanOfParentOne</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(?parent2DeathDate)) - YEAR(</a:t>
            </a:r>
            <a:r>
              <a:rPr lang="en-US" sz="900" dirty="0" err="1"/>
              <a:t>xsd:date</a:t>
            </a:r>
            <a:r>
              <a:rPr lang="en-US" sz="900" dirty="0"/>
              <a:t>(?parent2BirthDate)) AS ?</a:t>
            </a:r>
            <a:r>
              <a:rPr lang="en-US" sz="900" dirty="0" err="1"/>
              <a:t>lifeSpanOfParentTwo</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deathDate</a:t>
            </a:r>
            <a:r>
              <a:rPr lang="en-US" sz="900" dirty="0"/>
              <a:t>)) - YEAR(</a:t>
            </a:r>
            <a:r>
              <a:rPr lang="en-US" sz="900" dirty="0" err="1"/>
              <a:t>xsd:date</a:t>
            </a:r>
            <a:r>
              <a:rPr lang="en-US" sz="900" dirty="0"/>
              <a:t>(?</a:t>
            </a:r>
            <a:r>
              <a:rPr lang="en-US" sz="900" dirty="0" err="1"/>
              <a:t>birthDate</a:t>
            </a:r>
            <a:r>
              <a:rPr lang="en-US" sz="900" dirty="0"/>
              <a:t>)) AS ?</a:t>
            </a:r>
            <a:r>
              <a:rPr lang="en-US" sz="900" dirty="0" err="1"/>
              <a:t>lifeSpanOfPerson</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birthDate</a:t>
            </a:r>
            <a:r>
              <a:rPr lang="en-US" sz="900" dirty="0"/>
              <a:t>)) AS ?</a:t>
            </a:r>
            <a:r>
              <a:rPr lang="en-US" sz="900" dirty="0" err="1"/>
              <a:t>yearOfBirth</a:t>
            </a:r>
            <a:r>
              <a:rPr lang="en-US" sz="900" dirty="0"/>
              <a:t>) </a:t>
            </a:r>
            <a:r>
              <a:rPr lang="en-US" sz="900" dirty="0">
                <a:solidFill>
                  <a:srgbClr val="00B050"/>
                </a:solidFill>
              </a:rPr>
              <a:t># Extract birth YEAR from complete birth date</a:t>
            </a:r>
          </a:p>
          <a:p>
            <a:endParaRPr lang="en-US" sz="900" dirty="0">
              <a:solidFill>
                <a:srgbClr val="00B050"/>
              </a:solidFill>
            </a:endParaRPr>
          </a:p>
          <a:p>
            <a:r>
              <a:rPr lang="en-US" sz="900" dirty="0"/>
              <a:t>}</a:t>
            </a:r>
          </a:p>
          <a:p>
            <a:r>
              <a:rPr lang="en-US" sz="900" dirty="0">
                <a:solidFill>
                  <a:srgbClr val="FF0000"/>
                </a:solidFill>
              </a:rPr>
              <a:t>ORDER BY </a:t>
            </a:r>
            <a:r>
              <a:rPr lang="en-US" sz="900" dirty="0"/>
              <a:t>?</a:t>
            </a:r>
            <a:r>
              <a:rPr lang="en-US" sz="900" dirty="0" err="1"/>
              <a:t>yearOfBirth</a:t>
            </a:r>
            <a:endParaRPr lang="en-US" sz="900" dirty="0"/>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860939" y="1403378"/>
            <a:ext cx="4176464" cy="307777"/>
          </a:xfrm>
          <a:prstGeom prst="rect">
            <a:avLst/>
          </a:prstGeom>
          <a:noFill/>
        </p:spPr>
        <p:txBody>
          <a:bodyPr wrap="square">
            <a:spAutoFit/>
          </a:bodyPr>
          <a:lstStyle/>
          <a:p>
            <a:r>
              <a:rPr lang="fi-FI" dirty="0"/>
              <a:t> </a:t>
            </a:r>
            <a:r>
              <a:rPr lang="fi-FI" sz="1200" dirty="0">
                <a:hlinkClick r:id="rId2"/>
              </a:rPr>
              <a:t>http://ai.it.jyu.fi/vagan/ontologies/2023/lifespan.owl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5148063" y="22029"/>
            <a:ext cx="2651951"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a:t>
            </a:r>
          </a:p>
        </p:txBody>
      </p:sp>
    </p:spTree>
    <p:extLst>
      <p:ext uri="{BB962C8B-B14F-4D97-AF65-F5344CB8AC3E}">
        <p14:creationId xmlns:p14="http://schemas.microsoft.com/office/powerpoint/2010/main" val="218030084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828584" cy="6878806"/>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r>
              <a:rPr lang="en-US" sz="900" dirty="0"/>
              <a:t>  ?person   </a:t>
            </a:r>
            <a:r>
              <a:rPr lang="en-US" sz="900" dirty="0" err="1">
                <a:solidFill>
                  <a:srgbClr val="7030A0"/>
                </a:solidFill>
              </a:rPr>
              <a:t>rdf:type</a:t>
            </a:r>
            <a:r>
              <a:rPr lang="en-US" sz="900" dirty="0"/>
              <a:t>   </a:t>
            </a:r>
            <a:r>
              <a:rPr lang="en-US" sz="900" dirty="0" err="1"/>
              <a:t>dbo:Person</a:t>
            </a:r>
            <a:r>
              <a:rPr lang="en-US" sz="900" dirty="0"/>
              <a:t> .</a:t>
            </a:r>
          </a:p>
          <a:p>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endParaRPr lang="en-US" sz="900" dirty="0"/>
          </a:p>
          <a:p>
            <a:r>
              <a:rPr lang="en-US" sz="900" dirty="0"/>
              <a:t>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dbo:father</a:t>
            </a:r>
            <a:r>
              <a:rPr lang="en-US" sz="900" dirty="0"/>
              <a:t> ?person . ?parent1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dbo:mother</a:t>
            </a:r>
            <a:r>
              <a:rPr lang="en-US" sz="900" dirty="0"/>
              <a:t> ?person . ?parent2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t>?parent1 </a:t>
            </a:r>
            <a:r>
              <a:rPr lang="en-US" sz="900" dirty="0" err="1"/>
              <a:t>owl:differentFrom</a:t>
            </a:r>
            <a:r>
              <a:rPr lang="en-US" sz="900" dirty="0"/>
              <a:t> ?parent2 . ?parent1 </a:t>
            </a:r>
            <a:r>
              <a:rPr lang="en-US" sz="900" dirty="0" err="1"/>
              <a:t>owl:differentFrom</a:t>
            </a:r>
            <a:r>
              <a:rPr lang="en-US" sz="900" dirty="0"/>
              <a:t> ?person . ?parent2 </a:t>
            </a:r>
            <a:r>
              <a:rPr lang="en-US" sz="900" dirty="0" err="1"/>
              <a:t>owl:differentFrom</a:t>
            </a:r>
            <a:r>
              <a:rPr lang="en-US" sz="900" dirty="0"/>
              <a:t> ?person .</a:t>
            </a:r>
          </a:p>
          <a:p>
            <a:pPr defTabSz="685800" fontAlgn="auto">
              <a:spcBef>
                <a:spcPts val="0"/>
              </a:spcBef>
              <a:spcAft>
                <a:spcPts val="0"/>
              </a:spcAft>
            </a:pPr>
            <a:r>
              <a:rPr lang="en-US" sz="900" dirty="0">
                <a:solidFill>
                  <a:prstClr val="black"/>
                </a:solidFill>
                <a:cs typeface="Arial" panose="020B0604020202020204" pitchFamily="34" charset="0"/>
              </a:rPr>
              <a:t>:parent1Life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:parent2Life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t>  ?person   </a:t>
            </a:r>
            <a:r>
              <a:rPr lang="en-US" sz="900" dirty="0">
                <a:solidFill>
                  <a:srgbClr val="7030A0"/>
                </a:solidFill>
              </a:rPr>
              <a:t>:parent1Life</a:t>
            </a:r>
            <a:r>
              <a:rPr lang="en-US" sz="900" dirty="0"/>
              <a:t> ?</a:t>
            </a:r>
            <a:r>
              <a:rPr lang="en-US" sz="900" dirty="0" err="1"/>
              <a:t>lifeSpanOfParentOne</a:t>
            </a:r>
            <a:r>
              <a:rPr lang="en-US" sz="900" dirty="0"/>
              <a:t> . ?person   </a:t>
            </a:r>
            <a:r>
              <a:rPr lang="en-US" sz="900" dirty="0">
                <a:solidFill>
                  <a:srgbClr val="7030A0"/>
                </a:solidFill>
              </a:rPr>
              <a:t>:parent2Life</a:t>
            </a:r>
            <a:r>
              <a:rPr lang="en-US" sz="900" dirty="0"/>
              <a:t> ?</a:t>
            </a:r>
            <a:r>
              <a:rPr lang="en-US" sz="900" dirty="0" err="1"/>
              <a:t>lifeSpanOfParentTwo</a:t>
            </a:r>
            <a:r>
              <a:rPr lang="en-US" sz="900" dirty="0"/>
              <a:t> .</a:t>
            </a:r>
          </a:p>
          <a:p>
            <a:pPr defTabSz="685800" fontAlgn="auto">
              <a:spcBef>
                <a:spcPts val="0"/>
              </a:spcBef>
              <a:spcAft>
                <a:spcPts val="0"/>
              </a:spcAft>
            </a:pPr>
            <a:r>
              <a:rPr lang="en-US" sz="900" dirty="0"/>
              <a:t>  ?person   </a:t>
            </a:r>
            <a:r>
              <a:rPr lang="en-US" sz="900" dirty="0">
                <a:solidFill>
                  <a:srgbClr val="7030A0"/>
                </a:solidFill>
              </a:rPr>
              <a:t>:</a:t>
            </a:r>
            <a:r>
              <a:rPr lang="en-US" sz="900" dirty="0" err="1">
                <a:solidFill>
                  <a:srgbClr val="7030A0"/>
                </a:solidFill>
              </a:rPr>
              <a:t>ownLife</a:t>
            </a:r>
            <a:r>
              <a:rPr lang="en-US" sz="900" dirty="0">
                <a:solidFill>
                  <a:srgbClr val="7030A0"/>
                </a:solidFill>
              </a:rPr>
              <a:t> </a:t>
            </a:r>
            <a:r>
              <a:rPr lang="en-US" sz="900" dirty="0"/>
              <a:t>?</a:t>
            </a:r>
            <a:r>
              <a:rPr lang="en-US" sz="900" dirty="0" err="1"/>
              <a:t>lifeSpanOfPerson</a:t>
            </a:r>
            <a:r>
              <a:rPr lang="en-US" sz="900" dirty="0"/>
              <a:t> .</a:t>
            </a:r>
            <a:r>
              <a:rPr lang="en-US" sz="900" dirty="0">
                <a:solidFill>
                  <a:prstClr val="black"/>
                </a:solidFill>
                <a:cs typeface="Arial" panose="020B0604020202020204" pitchFamily="34" charset="0"/>
              </a:rPr>
              <a:t> </a:t>
            </a:r>
            <a:r>
              <a:rPr lang="en-US" sz="900" dirty="0"/>
              <a:t>?person   </a:t>
            </a:r>
            <a:r>
              <a:rPr lang="en-US" sz="900" dirty="0">
                <a:solidFill>
                  <a:srgbClr val="7030A0"/>
                </a:solidFill>
              </a:rPr>
              <a:t>:</a:t>
            </a:r>
            <a:r>
              <a:rPr lang="en-US" sz="900" dirty="0" err="1">
                <a:solidFill>
                  <a:srgbClr val="7030A0"/>
                </a:solidFill>
              </a:rPr>
              <a:t>ownYearOfBirth</a:t>
            </a:r>
            <a:r>
              <a:rPr lang="en-US" sz="900" dirty="0">
                <a:solidFill>
                  <a:srgbClr val="7030A0"/>
                </a:solidFill>
              </a:rPr>
              <a:t> </a:t>
            </a:r>
            <a:r>
              <a:rPr lang="en-US" sz="900" dirty="0"/>
              <a:t>?</a:t>
            </a:r>
            <a:r>
              <a:rPr lang="en-US" sz="900" dirty="0" err="1"/>
              <a:t>yearOfBirth</a:t>
            </a:r>
            <a:r>
              <a:rPr lang="en-US" sz="900" dirty="0"/>
              <a:t>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  ?person   </a:t>
            </a:r>
            <a:r>
              <a:rPr lang="en-US" sz="900" dirty="0" err="1">
                <a:solidFill>
                  <a:srgbClr val="7030A0"/>
                </a:solidFill>
              </a:rPr>
              <a:t>rdf:type</a:t>
            </a:r>
            <a:r>
              <a:rPr lang="en-US" sz="900" dirty="0"/>
              <a:t>    </a:t>
            </a:r>
            <a:r>
              <a:rPr lang="en-US" sz="900" dirty="0" err="1"/>
              <a:t>dbo:Person</a:t>
            </a:r>
            <a:r>
              <a:rPr lang="en-US" sz="900" dirty="0"/>
              <a:t> .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  </a:t>
            </a:r>
          </a:p>
          <a:p>
            <a:r>
              <a:rPr lang="en-US" sz="900" dirty="0">
                <a:solidFill>
                  <a:srgbClr val="FF0000"/>
                </a:solidFill>
              </a:rPr>
              <a:t>   FILTER</a:t>
            </a:r>
            <a:r>
              <a:rPr lang="en-US" sz="900" dirty="0"/>
              <a:t> (?parent1 != ?parent2)</a:t>
            </a:r>
          </a:p>
          <a:p>
            <a:r>
              <a:rPr lang="en-US" sz="900" dirty="0">
                <a:solidFill>
                  <a:srgbClr val="FF0000"/>
                </a:solidFill>
              </a:rPr>
              <a:t>   FILTER</a:t>
            </a:r>
            <a:r>
              <a:rPr lang="en-US" sz="900" dirty="0"/>
              <a:t> (?parent2 != ?parent1)  </a:t>
            </a:r>
            <a:r>
              <a:rPr lang="en-US" sz="900" dirty="0">
                <a:solidFill>
                  <a:srgbClr val="00B050"/>
                </a:solidFill>
              </a:rPr>
              <a:t># Exclude the first parent</a:t>
            </a:r>
          </a:p>
          <a:p>
            <a:r>
              <a:rPr lang="en-US" sz="900" dirty="0">
                <a:solidFill>
                  <a:srgbClr val="FF0000"/>
                </a:solidFill>
              </a:rPr>
              <a:t>   FILTER</a:t>
            </a:r>
            <a:r>
              <a:rPr lang="en-US" sz="900" dirty="0"/>
              <a:t> (?parent2 != ?person)</a:t>
            </a:r>
            <a:r>
              <a:rPr lang="en-US" sz="900" dirty="0">
                <a:solidFill>
                  <a:srgbClr val="FF0000"/>
                </a:solidFill>
              </a:rPr>
              <a:t> </a:t>
            </a:r>
          </a:p>
          <a:p>
            <a:r>
              <a:rPr lang="en-US" sz="900" dirty="0">
                <a:solidFill>
                  <a:srgbClr val="FF0000"/>
                </a:solidFill>
              </a:rPr>
              <a:t>   FILTER</a:t>
            </a:r>
            <a:r>
              <a:rPr lang="en-US" sz="900" dirty="0"/>
              <a:t> (?parent1 != ?person)</a:t>
            </a:r>
            <a:endParaRPr lang="en-US" sz="900" dirty="0">
              <a:solidFill>
                <a:srgbClr val="FF0000"/>
              </a:solidFill>
            </a:endParaRPr>
          </a:p>
          <a:p>
            <a:endParaRPr lang="en-US" sz="900" dirty="0"/>
          </a:p>
          <a:p>
            <a:r>
              <a:rPr lang="en-US" sz="900" dirty="0"/>
              <a:t>  ?parent1   </a:t>
            </a:r>
            <a:r>
              <a:rPr lang="en-US" sz="900" dirty="0" err="1">
                <a:solidFill>
                  <a:srgbClr val="7030A0"/>
                </a:solidFill>
              </a:rPr>
              <a:t>dbo:father</a:t>
            </a:r>
            <a:r>
              <a:rPr lang="en-US" sz="900" dirty="0"/>
              <a:t>          ?person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dbo:mother</a:t>
            </a:r>
            <a:r>
              <a:rPr lang="en-US" sz="900" dirty="0"/>
              <a:t>        ?person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solidFill>
                  <a:srgbClr val="FF0000"/>
                </a:solidFill>
              </a:rPr>
              <a:t>  </a:t>
            </a:r>
          </a:p>
          <a:p>
            <a:r>
              <a:rPr lang="en-US" sz="900" dirty="0">
                <a:solidFill>
                  <a:srgbClr val="FF0000"/>
                </a:solidFill>
              </a:rPr>
              <a:t>  BIND</a:t>
            </a:r>
            <a:r>
              <a:rPr lang="en-US" sz="900" dirty="0"/>
              <a:t>(YEAR(</a:t>
            </a:r>
            <a:r>
              <a:rPr lang="en-US" sz="900" dirty="0" err="1"/>
              <a:t>xsd:date</a:t>
            </a:r>
            <a:r>
              <a:rPr lang="en-US" sz="900" dirty="0"/>
              <a:t>(?parent1DeathDate)) - YEAR(</a:t>
            </a:r>
            <a:r>
              <a:rPr lang="en-US" sz="900" dirty="0" err="1"/>
              <a:t>xsd:date</a:t>
            </a:r>
            <a:r>
              <a:rPr lang="en-US" sz="900" dirty="0"/>
              <a:t>(?parent1BirthDate)) AS ?</a:t>
            </a:r>
            <a:r>
              <a:rPr lang="en-US" sz="900" dirty="0" err="1"/>
              <a:t>lifeSpanOfParentOne</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(?parent2DeathDate)) - YEAR(</a:t>
            </a:r>
            <a:r>
              <a:rPr lang="en-US" sz="900" dirty="0" err="1"/>
              <a:t>xsd:date</a:t>
            </a:r>
            <a:r>
              <a:rPr lang="en-US" sz="900" dirty="0"/>
              <a:t>(?parent2BirthDate)) AS ?</a:t>
            </a:r>
            <a:r>
              <a:rPr lang="en-US" sz="900" dirty="0" err="1"/>
              <a:t>lifeSpanOfParentTwo</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deathDate</a:t>
            </a:r>
            <a:r>
              <a:rPr lang="en-US" sz="900" dirty="0"/>
              <a:t>)) - YEAR(</a:t>
            </a:r>
            <a:r>
              <a:rPr lang="en-US" sz="900" dirty="0" err="1"/>
              <a:t>xsd:date</a:t>
            </a:r>
            <a:r>
              <a:rPr lang="en-US" sz="900" dirty="0"/>
              <a:t>(?</a:t>
            </a:r>
            <a:r>
              <a:rPr lang="en-US" sz="900" dirty="0" err="1"/>
              <a:t>birthDate</a:t>
            </a:r>
            <a:r>
              <a:rPr lang="en-US" sz="900" dirty="0"/>
              <a:t>)) AS ?</a:t>
            </a:r>
            <a:r>
              <a:rPr lang="en-US" sz="900" dirty="0" err="1"/>
              <a:t>lifeSpanOfPerson</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birthDate</a:t>
            </a:r>
            <a:r>
              <a:rPr lang="en-US" sz="900" dirty="0"/>
              <a:t>)) AS ?</a:t>
            </a:r>
            <a:r>
              <a:rPr lang="en-US" sz="900" dirty="0" err="1"/>
              <a:t>yearOfBirth</a:t>
            </a:r>
            <a:r>
              <a:rPr lang="en-US" sz="900" dirty="0"/>
              <a:t>) </a:t>
            </a:r>
            <a:r>
              <a:rPr lang="en-US" sz="900" dirty="0">
                <a:solidFill>
                  <a:srgbClr val="00B050"/>
                </a:solidFill>
              </a:rPr>
              <a:t># Extract birth YEAR from complete birth date</a:t>
            </a:r>
          </a:p>
          <a:p>
            <a:r>
              <a:rPr lang="en-US" sz="900" dirty="0"/>
              <a:t>}</a:t>
            </a:r>
          </a:p>
          <a:p>
            <a:r>
              <a:rPr lang="en-US" sz="900" dirty="0">
                <a:solidFill>
                  <a:srgbClr val="FF0000"/>
                </a:solidFill>
              </a:rPr>
              <a:t>ORDER BY </a:t>
            </a:r>
            <a:r>
              <a:rPr lang="en-US" sz="900" dirty="0"/>
              <a:t>?</a:t>
            </a:r>
            <a:r>
              <a:rPr lang="en-US" sz="900" dirty="0" err="1"/>
              <a:t>yearOfBirth</a:t>
            </a:r>
            <a:endParaRPr lang="en-US" sz="900" dirty="0"/>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788024" y="1403378"/>
            <a:ext cx="4249379" cy="307777"/>
          </a:xfrm>
          <a:prstGeom prst="rect">
            <a:avLst/>
          </a:prstGeom>
          <a:noFill/>
        </p:spPr>
        <p:txBody>
          <a:bodyPr wrap="square">
            <a:spAutoFit/>
          </a:bodyPr>
          <a:lstStyle/>
          <a:p>
            <a:r>
              <a:rPr lang="fi-FI" dirty="0"/>
              <a:t> </a:t>
            </a:r>
            <a:r>
              <a:rPr lang="fi-FI" sz="1200" dirty="0">
                <a:hlinkClick r:id="rId2"/>
              </a:rPr>
              <a:t>http://ai.it.jyu.fi/vagan/ontologies/2023/lifespanM.owl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5148063" y="22029"/>
            <a:ext cx="2651951"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a:t>
            </a:r>
          </a:p>
        </p:txBody>
      </p:sp>
    </p:spTree>
    <p:extLst>
      <p:ext uri="{BB962C8B-B14F-4D97-AF65-F5344CB8AC3E}">
        <p14:creationId xmlns:p14="http://schemas.microsoft.com/office/powerpoint/2010/main" val="344903036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828584" cy="6463308"/>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lifespanMM</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r>
              <a:rPr lang="en-US" sz="900" dirty="0"/>
              <a:t>  ?person   </a:t>
            </a:r>
            <a:r>
              <a:rPr lang="en-US" sz="900" dirty="0" err="1">
                <a:solidFill>
                  <a:srgbClr val="7030A0"/>
                </a:solidFill>
              </a:rPr>
              <a:t>rdf:type</a:t>
            </a:r>
            <a:r>
              <a:rPr lang="en-US" sz="900" dirty="0"/>
              <a:t>   </a:t>
            </a:r>
            <a:r>
              <a:rPr lang="en-US" sz="900" dirty="0" err="1"/>
              <a:t>dbo:Person</a:t>
            </a:r>
            <a:r>
              <a:rPr lang="en-US" sz="900" dirty="0"/>
              <a:t> .</a:t>
            </a:r>
          </a:p>
          <a:p>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dbo:father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dbo:mother</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endParaRPr lang="en-US" sz="900" dirty="0"/>
          </a:p>
          <a:p>
            <a:r>
              <a:rPr lang="en-US" sz="900" dirty="0"/>
              <a:t>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dbo:father</a:t>
            </a:r>
            <a:r>
              <a:rPr lang="en-US" sz="900" dirty="0"/>
              <a:t> ?person . ?parent1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dbo:mother</a:t>
            </a:r>
            <a:r>
              <a:rPr lang="en-US" sz="900" dirty="0"/>
              <a:t> ?person . ?parent2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t>?parent1 </a:t>
            </a:r>
            <a:r>
              <a:rPr lang="en-US" sz="900" dirty="0" err="1"/>
              <a:t>owl:differentFrom</a:t>
            </a:r>
            <a:r>
              <a:rPr lang="en-US" sz="900" dirty="0"/>
              <a:t> ?parent2 . ?parent1 </a:t>
            </a:r>
            <a:r>
              <a:rPr lang="en-US" sz="900" dirty="0" err="1"/>
              <a:t>owl:differentFrom</a:t>
            </a:r>
            <a:r>
              <a:rPr lang="en-US" sz="900" dirty="0"/>
              <a:t> ?person . ?parent2 </a:t>
            </a:r>
            <a:r>
              <a:rPr lang="en-US" sz="900" dirty="0" err="1"/>
              <a:t>owl:differentFrom</a:t>
            </a:r>
            <a:r>
              <a:rPr lang="en-US" sz="900" dirty="0"/>
              <a:t> ?person .</a:t>
            </a:r>
          </a:p>
          <a:p>
            <a:pPr defTabSz="685800" fontAlgn="auto">
              <a:spcBef>
                <a:spcPts val="0"/>
              </a:spcBef>
              <a:spcAft>
                <a:spcPts val="0"/>
              </a:spcAft>
            </a:pPr>
            <a:r>
              <a:rPr lang="en-US" sz="900" dirty="0">
                <a:solidFill>
                  <a:prstClr val="black"/>
                </a:solidFill>
                <a:cs typeface="Arial" panose="020B0604020202020204" pitchFamily="34" charset="0"/>
              </a:rPr>
              <a:t>:parent1Life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:parent1Life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:parent2Life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:parent2Life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ownLife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ownYearOfBirth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pPr defTabSz="685800" fontAlgn="auto">
              <a:spcBef>
                <a:spcPts val="0"/>
              </a:spcBef>
              <a:spcAft>
                <a:spcPts val="0"/>
              </a:spcAft>
            </a:pPr>
            <a:r>
              <a:rPr lang="en-US" sz="900" dirty="0"/>
              <a:t>  ?person   </a:t>
            </a:r>
            <a:r>
              <a:rPr lang="en-US" sz="900" dirty="0">
                <a:solidFill>
                  <a:srgbClr val="7030A0"/>
                </a:solidFill>
              </a:rPr>
              <a:t>:parent1Life</a:t>
            </a:r>
            <a:r>
              <a:rPr lang="en-US" sz="900" dirty="0"/>
              <a:t> ?</a:t>
            </a:r>
            <a:r>
              <a:rPr lang="en-US" sz="900" dirty="0" err="1"/>
              <a:t>lifeSpanOfParentOne</a:t>
            </a:r>
            <a:r>
              <a:rPr lang="en-US" sz="900" dirty="0"/>
              <a:t> . ?person   </a:t>
            </a:r>
            <a:r>
              <a:rPr lang="en-US" sz="900" dirty="0">
                <a:solidFill>
                  <a:srgbClr val="7030A0"/>
                </a:solidFill>
              </a:rPr>
              <a:t>:parent2Life</a:t>
            </a:r>
            <a:r>
              <a:rPr lang="en-US" sz="900" dirty="0"/>
              <a:t> ?</a:t>
            </a:r>
            <a:r>
              <a:rPr lang="en-US" sz="900" dirty="0" err="1"/>
              <a:t>lifeSpanOfParentTwo</a:t>
            </a:r>
            <a:r>
              <a:rPr lang="en-US" sz="900" dirty="0"/>
              <a:t> .</a:t>
            </a:r>
          </a:p>
          <a:p>
            <a:pPr defTabSz="685800" fontAlgn="auto">
              <a:spcBef>
                <a:spcPts val="0"/>
              </a:spcBef>
              <a:spcAft>
                <a:spcPts val="0"/>
              </a:spcAft>
            </a:pPr>
            <a:r>
              <a:rPr lang="en-US" sz="900" dirty="0"/>
              <a:t>  ?person   </a:t>
            </a:r>
            <a:r>
              <a:rPr lang="en-US" sz="900" dirty="0">
                <a:solidFill>
                  <a:srgbClr val="7030A0"/>
                </a:solidFill>
              </a:rPr>
              <a:t>:</a:t>
            </a:r>
            <a:r>
              <a:rPr lang="en-US" sz="900" dirty="0" err="1">
                <a:solidFill>
                  <a:srgbClr val="7030A0"/>
                </a:solidFill>
              </a:rPr>
              <a:t>ownLife</a:t>
            </a:r>
            <a:r>
              <a:rPr lang="en-US" sz="900" dirty="0">
                <a:solidFill>
                  <a:srgbClr val="7030A0"/>
                </a:solidFill>
              </a:rPr>
              <a:t> </a:t>
            </a:r>
            <a:r>
              <a:rPr lang="en-US" sz="900" dirty="0"/>
              <a:t>?</a:t>
            </a:r>
            <a:r>
              <a:rPr lang="en-US" sz="900" dirty="0" err="1"/>
              <a:t>lifeSpanOfPerson</a:t>
            </a:r>
            <a:r>
              <a:rPr lang="en-US" sz="900" dirty="0"/>
              <a:t> .</a:t>
            </a:r>
            <a:r>
              <a:rPr lang="en-US" sz="900" dirty="0">
                <a:solidFill>
                  <a:prstClr val="black"/>
                </a:solidFill>
                <a:cs typeface="Arial" panose="020B0604020202020204" pitchFamily="34" charset="0"/>
              </a:rPr>
              <a:t> </a:t>
            </a:r>
            <a:r>
              <a:rPr lang="en-US" sz="900" dirty="0"/>
              <a:t>?person   </a:t>
            </a:r>
            <a:r>
              <a:rPr lang="en-US" sz="900" dirty="0">
                <a:solidFill>
                  <a:srgbClr val="7030A0"/>
                </a:solidFill>
              </a:rPr>
              <a:t>:</a:t>
            </a:r>
            <a:r>
              <a:rPr lang="en-US" sz="900" dirty="0" err="1">
                <a:solidFill>
                  <a:srgbClr val="7030A0"/>
                </a:solidFill>
              </a:rPr>
              <a:t>ownYearOfBirth</a:t>
            </a:r>
            <a:r>
              <a:rPr lang="en-US" sz="900" dirty="0">
                <a:solidFill>
                  <a:srgbClr val="7030A0"/>
                </a:solidFill>
              </a:rPr>
              <a:t> </a:t>
            </a:r>
            <a:r>
              <a:rPr lang="en-US" sz="900" dirty="0"/>
              <a:t>?</a:t>
            </a:r>
            <a:r>
              <a:rPr lang="en-US" sz="900" dirty="0" err="1"/>
              <a:t>yearOfBirth</a:t>
            </a:r>
            <a:r>
              <a:rPr lang="en-US" sz="900" dirty="0"/>
              <a:t>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  ?person   </a:t>
            </a:r>
            <a:r>
              <a:rPr lang="en-US" sz="900" dirty="0" err="1">
                <a:solidFill>
                  <a:srgbClr val="7030A0"/>
                </a:solidFill>
              </a:rPr>
              <a:t>rdf:type</a:t>
            </a:r>
            <a:r>
              <a:rPr lang="en-US" sz="900" dirty="0"/>
              <a:t>    </a:t>
            </a:r>
            <a:r>
              <a:rPr lang="en-US" sz="900" dirty="0" err="1"/>
              <a:t>dbo:Person</a:t>
            </a:r>
            <a:r>
              <a:rPr lang="en-US" sz="900" dirty="0"/>
              <a:t> .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rdf:type</a:t>
            </a:r>
            <a:r>
              <a:rPr lang="en-US" sz="900" dirty="0"/>
              <a:t>   </a:t>
            </a:r>
            <a:r>
              <a:rPr lang="en-US" sz="900" dirty="0" err="1"/>
              <a:t>dbo:Man</a:t>
            </a:r>
            <a:r>
              <a:rPr lang="en-US" sz="900" dirty="0"/>
              <a:t> . ?parent2   </a:t>
            </a:r>
            <a:r>
              <a:rPr lang="en-US" sz="900" dirty="0" err="1">
                <a:solidFill>
                  <a:srgbClr val="7030A0"/>
                </a:solidFill>
              </a:rPr>
              <a:t>rdf:type</a:t>
            </a:r>
            <a:r>
              <a:rPr lang="en-US" sz="900" dirty="0"/>
              <a:t>   </a:t>
            </a:r>
            <a:r>
              <a:rPr lang="en-US" sz="900" dirty="0" err="1"/>
              <a:t>dbo:Woman</a:t>
            </a:r>
            <a:r>
              <a:rPr lang="en-US" sz="900" dirty="0"/>
              <a:t> .  </a:t>
            </a:r>
          </a:p>
          <a:p>
            <a:r>
              <a:rPr lang="en-US" sz="900" dirty="0">
                <a:solidFill>
                  <a:srgbClr val="FF0000"/>
                </a:solidFill>
              </a:rPr>
              <a:t>   FILTER</a:t>
            </a:r>
            <a:r>
              <a:rPr lang="en-US" sz="900" dirty="0"/>
              <a:t> (?parent1 != ?parent2)</a:t>
            </a:r>
          </a:p>
          <a:p>
            <a:r>
              <a:rPr lang="en-US" sz="900" dirty="0">
                <a:solidFill>
                  <a:srgbClr val="FF0000"/>
                </a:solidFill>
              </a:rPr>
              <a:t>   </a:t>
            </a:r>
            <a:endParaRPr lang="en-US" sz="900" dirty="0"/>
          </a:p>
          <a:p>
            <a:r>
              <a:rPr lang="en-US" sz="900" dirty="0"/>
              <a:t>  ?person   </a:t>
            </a:r>
            <a:r>
              <a:rPr lang="en-US" sz="900" dirty="0" err="1">
                <a:solidFill>
                  <a:srgbClr val="7030A0"/>
                </a:solidFill>
              </a:rPr>
              <a:t>dbo:parent</a:t>
            </a:r>
            <a:r>
              <a:rPr lang="en-US" sz="900" dirty="0"/>
              <a:t>          ?parent1 .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?person   </a:t>
            </a:r>
            <a:r>
              <a:rPr lang="en-US" sz="900" dirty="0" err="1">
                <a:solidFill>
                  <a:srgbClr val="7030A0"/>
                </a:solidFill>
              </a:rPr>
              <a:t>dbo:parent</a:t>
            </a:r>
            <a:r>
              <a:rPr lang="en-US" sz="900" dirty="0"/>
              <a:t>          ?parent2 .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r>
              <a:rPr lang="en-US" sz="900" dirty="0">
                <a:solidFill>
                  <a:srgbClr val="FF0000"/>
                </a:solidFill>
              </a:rPr>
              <a:t>  </a:t>
            </a:r>
          </a:p>
          <a:p>
            <a:r>
              <a:rPr lang="en-US" sz="900" dirty="0">
                <a:solidFill>
                  <a:srgbClr val="FF0000"/>
                </a:solidFill>
              </a:rPr>
              <a:t>  BIND</a:t>
            </a:r>
            <a:r>
              <a:rPr lang="en-US" sz="900" dirty="0"/>
              <a:t>(YEAR(</a:t>
            </a:r>
            <a:r>
              <a:rPr lang="en-US" sz="900" dirty="0" err="1"/>
              <a:t>xsd:date</a:t>
            </a:r>
            <a:r>
              <a:rPr lang="en-US" sz="900" dirty="0"/>
              <a:t>(?parent1DeathDate)) - YEAR(</a:t>
            </a:r>
            <a:r>
              <a:rPr lang="en-US" sz="900" dirty="0" err="1"/>
              <a:t>xsd:date</a:t>
            </a:r>
            <a:r>
              <a:rPr lang="en-US" sz="900" dirty="0"/>
              <a:t>(?parent1BirthDate)) AS ?</a:t>
            </a:r>
            <a:r>
              <a:rPr lang="en-US" sz="900" dirty="0" err="1"/>
              <a:t>lifeSpanOfParentOne</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(?parent2DeathDate)) - YEAR(</a:t>
            </a:r>
            <a:r>
              <a:rPr lang="en-US" sz="900" dirty="0" err="1"/>
              <a:t>xsd:date</a:t>
            </a:r>
            <a:r>
              <a:rPr lang="en-US" sz="900" dirty="0"/>
              <a:t>(?parent2BirthDate)) AS ?</a:t>
            </a:r>
            <a:r>
              <a:rPr lang="en-US" sz="900" dirty="0" err="1"/>
              <a:t>lifeSpanOfParentTwo</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deathDate</a:t>
            </a:r>
            <a:r>
              <a:rPr lang="en-US" sz="900" dirty="0"/>
              <a:t>)) - YEAR(</a:t>
            </a:r>
            <a:r>
              <a:rPr lang="en-US" sz="900" dirty="0" err="1"/>
              <a:t>xsd:date</a:t>
            </a:r>
            <a:r>
              <a:rPr lang="en-US" sz="900" dirty="0"/>
              <a:t>(?</a:t>
            </a:r>
            <a:r>
              <a:rPr lang="en-US" sz="900" dirty="0" err="1"/>
              <a:t>birthDate</a:t>
            </a:r>
            <a:r>
              <a:rPr lang="en-US" sz="900" dirty="0"/>
              <a:t>)) AS ?</a:t>
            </a:r>
            <a:r>
              <a:rPr lang="en-US" sz="900" dirty="0" err="1"/>
              <a:t>lifeSpanOfPerson</a:t>
            </a:r>
            <a:r>
              <a:rPr lang="en-US" sz="900" dirty="0"/>
              <a:t>) </a:t>
            </a:r>
            <a:r>
              <a:rPr lang="en-US" sz="900" dirty="0">
                <a:solidFill>
                  <a:srgbClr val="00B050"/>
                </a:solidFill>
              </a:rPr>
              <a:t># Compute lifespan in YEARs</a:t>
            </a:r>
          </a:p>
          <a:p>
            <a:r>
              <a:rPr lang="en-US" sz="900" dirty="0"/>
              <a:t>  </a:t>
            </a:r>
            <a:r>
              <a:rPr lang="en-US" sz="900" dirty="0">
                <a:solidFill>
                  <a:srgbClr val="FF0000"/>
                </a:solidFill>
              </a:rPr>
              <a:t>BIND</a:t>
            </a:r>
            <a:r>
              <a:rPr lang="en-US" sz="900" dirty="0"/>
              <a:t>(YEAR(</a:t>
            </a:r>
            <a:r>
              <a:rPr lang="en-US" sz="900" dirty="0" err="1"/>
              <a:t>xsd:date</a:t>
            </a:r>
            <a:r>
              <a:rPr lang="en-US" sz="900" dirty="0"/>
              <a:t>(?</a:t>
            </a:r>
            <a:r>
              <a:rPr lang="en-US" sz="900" dirty="0" err="1"/>
              <a:t>birthDate</a:t>
            </a:r>
            <a:r>
              <a:rPr lang="en-US" sz="900" dirty="0"/>
              <a:t>)) AS ?</a:t>
            </a:r>
            <a:r>
              <a:rPr lang="en-US" sz="900" dirty="0" err="1"/>
              <a:t>yearOfBirth</a:t>
            </a:r>
            <a:r>
              <a:rPr lang="en-US" sz="900" dirty="0"/>
              <a:t>) </a:t>
            </a:r>
            <a:r>
              <a:rPr lang="en-US" sz="900" dirty="0">
                <a:solidFill>
                  <a:srgbClr val="00B050"/>
                </a:solidFill>
              </a:rPr>
              <a:t># Extract birth YEAR from complete birth date</a:t>
            </a:r>
          </a:p>
          <a:p>
            <a:r>
              <a:rPr lang="en-US" sz="900" dirty="0"/>
              <a:t>}</a:t>
            </a:r>
          </a:p>
          <a:p>
            <a:r>
              <a:rPr lang="en-US" sz="900" dirty="0">
                <a:solidFill>
                  <a:srgbClr val="FF0000"/>
                </a:solidFill>
              </a:rPr>
              <a:t>ORDER BY </a:t>
            </a:r>
            <a:r>
              <a:rPr lang="en-US" sz="900" dirty="0"/>
              <a:t>?</a:t>
            </a:r>
            <a:r>
              <a:rPr lang="en-US" sz="900" dirty="0" err="1"/>
              <a:t>yearOfBirth</a:t>
            </a:r>
            <a:endParaRPr lang="en-US" sz="900" dirty="0"/>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644008" y="1403378"/>
            <a:ext cx="4393395" cy="307777"/>
          </a:xfrm>
          <a:prstGeom prst="rect">
            <a:avLst/>
          </a:prstGeom>
          <a:noFill/>
        </p:spPr>
        <p:txBody>
          <a:bodyPr wrap="square">
            <a:spAutoFit/>
          </a:bodyPr>
          <a:lstStyle/>
          <a:p>
            <a:r>
              <a:rPr lang="fi-FI" dirty="0"/>
              <a:t> </a:t>
            </a:r>
            <a:r>
              <a:rPr lang="fi-FI" sz="1200" dirty="0">
                <a:hlinkClick r:id="rId2"/>
              </a:rPr>
              <a:t>http://ai.it.jyu.fi/vagan/ontologies/2023/lifespanMM.owl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5148063" y="22029"/>
            <a:ext cx="2651951"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a:t>
            </a:r>
          </a:p>
        </p:txBody>
      </p:sp>
    </p:spTree>
    <p:extLst>
      <p:ext uri="{BB962C8B-B14F-4D97-AF65-F5344CB8AC3E}">
        <p14:creationId xmlns:p14="http://schemas.microsoft.com/office/powerpoint/2010/main" val="3083986892"/>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037403" cy="4801314"/>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lifespanMMM</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t>?person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a:solidFill>
                  <a:srgbClr val="7030A0"/>
                </a:solidFill>
              </a:rPr>
              <a:t>:</a:t>
            </a:r>
            <a:r>
              <a:rPr lang="en-US" sz="900" dirty="0" err="1">
                <a:solidFill>
                  <a:srgbClr val="7030A0"/>
                </a:solidFill>
              </a:rPr>
              <a:t>hasParent</a:t>
            </a:r>
            <a:r>
              <a:rPr lang="en-US" sz="900" dirty="0"/>
              <a:t> ?parent1 .        ?person :</a:t>
            </a:r>
            <a:r>
              <a:rPr lang="en-US" sz="900" dirty="0" err="1">
                <a:solidFill>
                  <a:srgbClr val="7030A0"/>
                </a:solidFill>
              </a:rPr>
              <a:t>hasParent</a:t>
            </a:r>
            <a:r>
              <a:rPr lang="en-US" sz="900" dirty="0"/>
              <a:t> ?parent2 .  </a:t>
            </a:r>
          </a:p>
          <a:p>
            <a:pPr defTabSz="685800" fontAlgn="auto">
              <a:spcBef>
                <a:spcPts val="0"/>
              </a:spcBef>
              <a:spcAft>
                <a:spcPts val="0"/>
              </a:spcAft>
            </a:pP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?person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endParaRPr lang="en-US" sz="900" dirty="0"/>
          </a:p>
          <a:p>
            <a:r>
              <a:rPr lang="en-US" sz="900" dirty="0"/>
              <a:t>    </a:t>
            </a:r>
          </a:p>
          <a:p>
            <a:r>
              <a:rPr lang="en-US" sz="900" dirty="0">
                <a:solidFill>
                  <a:srgbClr val="FF0000"/>
                </a:solidFill>
              </a:rPr>
              <a:t>   FILTER</a:t>
            </a:r>
            <a:r>
              <a:rPr lang="en-US" sz="900" dirty="0"/>
              <a:t> (?person != ?parent1)</a:t>
            </a:r>
          </a:p>
          <a:p>
            <a:r>
              <a:rPr lang="en-US" sz="900" dirty="0">
                <a:solidFill>
                  <a:srgbClr val="FF0000"/>
                </a:solidFill>
              </a:rPr>
              <a:t>   FILTER</a:t>
            </a:r>
            <a:r>
              <a:rPr lang="en-US" sz="900" dirty="0"/>
              <a:t> (?person != ?parent2)</a:t>
            </a:r>
          </a:p>
          <a:p>
            <a:r>
              <a:rPr lang="en-US" sz="900" dirty="0">
                <a:solidFill>
                  <a:srgbClr val="FF0000"/>
                </a:solidFill>
              </a:rPr>
              <a:t>   FILTER</a:t>
            </a:r>
            <a:r>
              <a:rPr lang="en-US" sz="900" dirty="0"/>
              <a:t> (?parent1 != ?parent2)</a:t>
            </a:r>
          </a:p>
          <a:p>
            <a:endParaRPr lang="en-US" sz="900" dirty="0"/>
          </a:p>
          <a:p>
            <a:r>
              <a:rPr lang="en-US" sz="900" dirty="0"/>
              <a:t>  ?person   </a:t>
            </a:r>
            <a:r>
              <a:rPr lang="en-US" sz="900" dirty="0" err="1">
                <a:solidFill>
                  <a:srgbClr val="7030A0"/>
                </a:solidFill>
              </a:rPr>
              <a:t>dbo:parent</a:t>
            </a:r>
            <a:r>
              <a:rPr lang="en-US" sz="900" dirty="0"/>
              <a:t>          ?parent1 .</a:t>
            </a:r>
          </a:p>
          <a:p>
            <a:r>
              <a:rPr lang="en-US" sz="900" dirty="0"/>
              <a:t>  ?person   </a:t>
            </a:r>
            <a:r>
              <a:rPr lang="en-US" sz="900" dirty="0" err="1">
                <a:solidFill>
                  <a:srgbClr val="7030A0"/>
                </a:solidFill>
              </a:rPr>
              <a:t>dbo:parent</a:t>
            </a:r>
            <a:r>
              <a:rPr lang="en-US" sz="900" dirty="0"/>
              <a:t>          ?parent2 . </a:t>
            </a:r>
          </a:p>
          <a:p>
            <a:r>
              <a:rPr lang="en-US" sz="900" dirty="0"/>
              <a:t>}</a:t>
            </a:r>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139952" y="1403378"/>
            <a:ext cx="4897451" cy="307777"/>
          </a:xfrm>
          <a:prstGeom prst="rect">
            <a:avLst/>
          </a:prstGeom>
          <a:noFill/>
        </p:spPr>
        <p:txBody>
          <a:bodyPr wrap="square">
            <a:spAutoFit/>
          </a:bodyPr>
          <a:lstStyle/>
          <a:p>
            <a:r>
              <a:rPr lang="fi-FI" dirty="0"/>
              <a:t> </a:t>
            </a:r>
            <a:r>
              <a:rPr lang="fi-FI" sz="1200" dirty="0">
                <a:hlinkClick r:id="rId2"/>
              </a:rPr>
              <a:t>http://ai.it.jyu.fi/vagan/ontologies/2023/lifespanMMM.owl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5148063" y="22029"/>
            <a:ext cx="3024337"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(MMM)</a:t>
            </a:r>
          </a:p>
        </p:txBody>
      </p:sp>
    </p:spTree>
    <p:extLst>
      <p:ext uri="{BB962C8B-B14F-4D97-AF65-F5344CB8AC3E}">
        <p14:creationId xmlns:p14="http://schemas.microsoft.com/office/powerpoint/2010/main" val="336080633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037403" cy="6463308"/>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lifespanMMM1</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t>?person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a:solidFill>
                  <a:srgbClr val="7030A0"/>
                </a:solidFill>
              </a:rPr>
              <a:t>:</a:t>
            </a:r>
            <a:r>
              <a:rPr lang="en-US" sz="900" dirty="0" err="1">
                <a:solidFill>
                  <a:srgbClr val="7030A0"/>
                </a:solidFill>
              </a:rPr>
              <a:t>hasParent</a:t>
            </a:r>
            <a:r>
              <a:rPr lang="en-US" sz="900" dirty="0"/>
              <a:t> ?parent1 .        ?person :</a:t>
            </a:r>
            <a:r>
              <a:rPr lang="en-US" sz="900" dirty="0" err="1">
                <a:solidFill>
                  <a:srgbClr val="7030A0"/>
                </a:solidFill>
              </a:rPr>
              <a:t>hasParent</a:t>
            </a:r>
            <a:r>
              <a:rPr lang="en-US" sz="900" dirty="0"/>
              <a:t> ?parent2 .  </a:t>
            </a:r>
          </a:p>
          <a:p>
            <a:endParaRPr lang="en-US" sz="900" dirty="0"/>
          </a:p>
          <a:p>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endParaRPr lang="en-US" sz="900" dirty="0"/>
          </a:p>
          <a:p>
            <a:endParaRPr lang="en-US" sz="900" dirty="0"/>
          </a:p>
          <a:p>
            <a:pPr defTabSz="685800" fontAlgn="auto">
              <a:spcBef>
                <a:spcPts val="0"/>
              </a:spcBef>
              <a:spcAft>
                <a:spcPts val="0"/>
              </a:spcAft>
            </a:pPr>
            <a:r>
              <a:rPr lang="en-US" sz="900" dirty="0"/>
              <a:t>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endParaRPr lang="en-US" sz="900" dirty="0">
              <a:solidFill>
                <a:prstClr val="black"/>
              </a:solidFill>
              <a:cs typeface="Arial" panose="020B0604020202020204" pitchFamily="34" charset="0"/>
            </a:endParaRPr>
          </a:p>
          <a:p>
            <a:pPr defTabSz="685800" fontAlgn="auto">
              <a:spcBef>
                <a:spcPts val="0"/>
              </a:spcBef>
              <a:spcAft>
                <a:spcPts val="0"/>
              </a:spcAft>
            </a:pP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?person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endParaRPr lang="en-US" sz="900" dirty="0"/>
          </a:p>
          <a:p>
            <a:r>
              <a:rPr lang="en-US" sz="900" dirty="0"/>
              <a:t>?parent1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endParaRPr lang="en-US" sz="900" dirty="0"/>
          </a:p>
          <a:p>
            <a:r>
              <a:rPr lang="en-US" sz="900" dirty="0">
                <a:solidFill>
                  <a:srgbClr val="FF0000"/>
                </a:solidFill>
              </a:rPr>
              <a:t>   FILTER</a:t>
            </a:r>
            <a:r>
              <a:rPr lang="en-US" sz="900" dirty="0"/>
              <a:t> (?person != ?parent1)</a:t>
            </a:r>
          </a:p>
          <a:p>
            <a:r>
              <a:rPr lang="en-US" sz="900" dirty="0">
                <a:solidFill>
                  <a:srgbClr val="FF0000"/>
                </a:solidFill>
              </a:rPr>
              <a:t>   FILTER</a:t>
            </a:r>
            <a:r>
              <a:rPr lang="en-US" sz="900" dirty="0"/>
              <a:t> (?person != ?parent2)</a:t>
            </a:r>
          </a:p>
          <a:p>
            <a:r>
              <a:rPr lang="en-US" sz="900" dirty="0">
                <a:solidFill>
                  <a:srgbClr val="FF0000"/>
                </a:solidFill>
              </a:rPr>
              <a:t>   FILTER</a:t>
            </a:r>
            <a:r>
              <a:rPr lang="en-US" sz="900" dirty="0"/>
              <a:t> (?parent1 != ?parent2)</a:t>
            </a:r>
          </a:p>
          <a:p>
            <a:endParaRPr lang="en-US" sz="900" dirty="0"/>
          </a:p>
          <a:p>
            <a:r>
              <a:rPr lang="en-US" sz="900" dirty="0"/>
              <a:t>  ?person   </a:t>
            </a:r>
            <a:r>
              <a:rPr lang="en-US" sz="900" dirty="0" err="1">
                <a:solidFill>
                  <a:srgbClr val="7030A0"/>
                </a:solidFill>
              </a:rPr>
              <a:t>dbo:parent</a:t>
            </a:r>
            <a:r>
              <a:rPr lang="en-US" sz="900" dirty="0"/>
              <a:t>          ?parent1 .</a:t>
            </a:r>
          </a:p>
          <a:p>
            <a:r>
              <a:rPr lang="en-US" sz="900" dirty="0"/>
              <a:t>  ?person   </a:t>
            </a:r>
            <a:r>
              <a:rPr lang="en-US" sz="900" dirty="0" err="1">
                <a:solidFill>
                  <a:srgbClr val="7030A0"/>
                </a:solidFill>
              </a:rPr>
              <a:t>dbo:parent</a:t>
            </a:r>
            <a:r>
              <a:rPr lang="en-US" sz="900" dirty="0"/>
              <a:t>          ?parent2 . </a:t>
            </a:r>
          </a:p>
          <a:p>
            <a:endParaRPr lang="en-US" sz="900" dirty="0"/>
          </a:p>
          <a:p>
            <a:r>
              <a:rPr lang="en-US" sz="900" dirty="0"/>
              <a:t>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endParaRPr lang="en-US" sz="900" dirty="0"/>
          </a:p>
          <a:p>
            <a:r>
              <a:rPr lang="en-US" sz="900" dirty="0"/>
              <a:t>}</a:t>
            </a:r>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139952" y="1403378"/>
            <a:ext cx="4897451" cy="307777"/>
          </a:xfrm>
          <a:prstGeom prst="rect">
            <a:avLst/>
          </a:prstGeom>
          <a:noFill/>
        </p:spPr>
        <p:txBody>
          <a:bodyPr wrap="square">
            <a:spAutoFit/>
          </a:bodyPr>
          <a:lstStyle/>
          <a:p>
            <a:r>
              <a:rPr lang="fi-FI" dirty="0"/>
              <a:t> </a:t>
            </a:r>
            <a:r>
              <a:rPr lang="fi-FI" sz="1200" dirty="0">
                <a:hlinkClick r:id="rId2"/>
              </a:rPr>
              <a:t>http://ai.it.jyu.fi/vagan/ontologies/2023/lifespanMMM1.owl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4499993" y="22029"/>
            <a:ext cx="3672408"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(MMM1)</a:t>
            </a:r>
          </a:p>
        </p:txBody>
      </p:sp>
    </p:spTree>
    <p:extLst>
      <p:ext uri="{BB962C8B-B14F-4D97-AF65-F5344CB8AC3E}">
        <p14:creationId xmlns:p14="http://schemas.microsoft.com/office/powerpoint/2010/main" val="34805789"/>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037403" cy="8540800"/>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lifespanMMM2</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r>
              <a:rPr lang="en-US" sz="900" dirty="0" err="1"/>
              <a:t>dbo:Person</a:t>
            </a:r>
            <a:r>
              <a:rPr lang="en-US" sz="900" dirty="0">
                <a:solidFill>
                  <a:prstClr val="black"/>
                </a:solidFill>
                <a:cs typeface="Arial" panose="020B0604020202020204" pitchFamily="34" charset="0"/>
              </a:rPr>
              <a:t> </a:t>
            </a:r>
            <a:r>
              <a:rPr lang="en-US" sz="900" dirty="0">
                <a:solidFill>
                  <a:srgbClr val="7030A0"/>
                </a:solidFill>
              </a:rPr>
              <a:t>a</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owl:Class</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owl:ObjectProperty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hasParent</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a:t>
            </a:r>
          </a:p>
          <a:p>
            <a:endParaRPr lang="en-US" sz="900" dirty="0">
              <a:solidFill>
                <a:prstClr val="black"/>
              </a:solidFill>
              <a:cs typeface="Arial" panose="020B0604020202020204" pitchFamily="34" charset="0"/>
            </a:endParaRPr>
          </a:p>
          <a:p>
            <a:r>
              <a:rPr lang="en-US" sz="900" dirty="0"/>
              <a:t>?person   </a:t>
            </a:r>
            <a:r>
              <a:rPr lang="en-US" sz="900" dirty="0" err="1">
                <a:solidFill>
                  <a:srgbClr val="7030A0"/>
                </a:solidFill>
              </a:rPr>
              <a:t>rdf:type</a:t>
            </a:r>
            <a:r>
              <a:rPr lang="en-US" sz="900" dirty="0"/>
              <a:t>     </a:t>
            </a:r>
            <a:r>
              <a:rPr lang="en-US" sz="900" dirty="0" err="1"/>
              <a:t>dbo:Person</a:t>
            </a:r>
            <a:r>
              <a:rPr lang="en-US" sz="900" dirty="0"/>
              <a:t> . ?parent1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a:solidFill>
                  <a:srgbClr val="7030A0"/>
                </a:solidFill>
              </a:rPr>
              <a:t>:</a:t>
            </a:r>
            <a:r>
              <a:rPr lang="en-US" sz="900" dirty="0" err="1">
                <a:solidFill>
                  <a:srgbClr val="7030A0"/>
                </a:solidFill>
              </a:rPr>
              <a:t>hasParent</a:t>
            </a:r>
            <a:r>
              <a:rPr lang="en-US" sz="900" dirty="0"/>
              <a:t> ?parent1 .        ?person :</a:t>
            </a:r>
            <a:r>
              <a:rPr lang="en-US" sz="900" dirty="0" err="1">
                <a:solidFill>
                  <a:srgbClr val="7030A0"/>
                </a:solidFill>
              </a:rPr>
              <a:t>hasParent</a:t>
            </a:r>
            <a:r>
              <a:rPr lang="en-US" sz="900" dirty="0"/>
              <a:t> ?parent2 .  </a:t>
            </a:r>
          </a:p>
          <a:p>
            <a:endParaRPr lang="en-US" sz="900" dirty="0"/>
          </a:p>
          <a:p>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dbo:birthDate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p>
          <a:p>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dbo:deathDate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xsd:date</a:t>
            </a:r>
            <a:r>
              <a:rPr lang="en-US" sz="900" dirty="0">
                <a:solidFill>
                  <a:prstClr val="black"/>
                </a:solidFill>
                <a:cs typeface="Arial" panose="020B0604020202020204" pitchFamily="34" charset="0"/>
              </a:rPr>
              <a:t> .</a:t>
            </a:r>
            <a:endParaRPr lang="en-US" sz="900" dirty="0"/>
          </a:p>
          <a:p>
            <a:endParaRPr lang="en-US" sz="900" dirty="0"/>
          </a:p>
          <a:p>
            <a:pPr defTabSz="685800" fontAlgn="auto">
              <a:spcBef>
                <a:spcPts val="0"/>
              </a:spcBef>
              <a:spcAft>
                <a:spcPts val="0"/>
              </a:spcAft>
            </a:pPr>
            <a:r>
              <a:rPr lang="en-US" sz="900" dirty="0"/>
              <a:t> ?person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r>
              <a:rPr lang="en-US" sz="900" dirty="0"/>
              <a:t>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endParaRPr lang="en-US" sz="900" dirty="0">
              <a:solidFill>
                <a:prstClr val="black"/>
              </a:solidFill>
              <a:cs typeface="Arial" panose="020B0604020202020204" pitchFamily="34" charset="0"/>
            </a:endParaRPr>
          </a:p>
          <a:p>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yearOfBirth</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yearOfBirth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yearOfDeath</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yearOfDeath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yearOfDeath</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xsd:integer</a:t>
            </a:r>
            <a:r>
              <a:rPr lang="en-US" sz="900" dirty="0">
                <a:solidFill>
                  <a:prstClr val="black"/>
                </a:solidFill>
                <a:cs typeface="Arial" panose="020B0604020202020204" pitchFamily="34" charset="0"/>
              </a:rPr>
              <a:t> .</a:t>
            </a:r>
          </a:p>
          <a:p>
            <a:endParaRPr lang="en-US" sz="900" dirty="0"/>
          </a:p>
          <a:p>
            <a:r>
              <a:rPr lang="en-US" sz="900" dirty="0"/>
              <a:t>  ?person   </a:t>
            </a:r>
            <a:r>
              <a:rPr lang="en-US" sz="900" dirty="0">
                <a:solidFill>
                  <a:srgbClr val="7030A0"/>
                </a:solidFill>
              </a:rPr>
              <a:t>:</a:t>
            </a:r>
            <a:r>
              <a:rPr lang="en-US" sz="900" dirty="0" err="1">
                <a:solidFill>
                  <a:srgbClr val="7030A0"/>
                </a:solidFill>
              </a:rPr>
              <a:t>yearOfBirth</a:t>
            </a:r>
            <a:r>
              <a:rPr lang="en-US" sz="900" dirty="0"/>
              <a:t> ?</a:t>
            </a:r>
            <a:r>
              <a:rPr lang="en-US" sz="900" dirty="0" err="1"/>
              <a:t>yearOfBirth</a:t>
            </a:r>
            <a:r>
              <a:rPr lang="en-US" sz="900" dirty="0"/>
              <a:t> .              ?person </a:t>
            </a:r>
            <a:r>
              <a:rPr lang="en-US" sz="900" dirty="0">
                <a:solidFill>
                  <a:srgbClr val="7030A0"/>
                </a:solidFill>
              </a:rPr>
              <a:t>:</a:t>
            </a:r>
            <a:r>
              <a:rPr lang="en-US" sz="900" dirty="0" err="1">
                <a:solidFill>
                  <a:srgbClr val="7030A0"/>
                </a:solidFill>
              </a:rPr>
              <a:t>yearOfDeath</a:t>
            </a:r>
            <a:r>
              <a:rPr lang="en-US" sz="900" dirty="0"/>
              <a:t> ?</a:t>
            </a:r>
            <a:r>
              <a:rPr lang="en-US" sz="900" dirty="0" err="1"/>
              <a:t>yearOfDeath</a:t>
            </a:r>
            <a:r>
              <a:rPr lang="en-US" sz="900" dirty="0"/>
              <a:t> . </a:t>
            </a:r>
          </a:p>
          <a:p>
            <a:r>
              <a:rPr lang="en-US" sz="900" dirty="0"/>
              <a:t>  ?parent1  </a:t>
            </a:r>
            <a:r>
              <a:rPr lang="en-US" sz="900" dirty="0">
                <a:solidFill>
                  <a:srgbClr val="7030A0"/>
                </a:solidFill>
              </a:rPr>
              <a:t>:</a:t>
            </a:r>
            <a:r>
              <a:rPr lang="en-US" sz="900" dirty="0" err="1">
                <a:solidFill>
                  <a:srgbClr val="7030A0"/>
                </a:solidFill>
              </a:rPr>
              <a:t>yearOfBirth</a:t>
            </a:r>
            <a:r>
              <a:rPr lang="en-US" sz="900" dirty="0"/>
              <a:t> ?parent1YearOfBirth . ?parent1 </a:t>
            </a:r>
            <a:r>
              <a:rPr lang="en-US" sz="900" dirty="0">
                <a:solidFill>
                  <a:srgbClr val="7030A0"/>
                </a:solidFill>
              </a:rPr>
              <a:t>:</a:t>
            </a:r>
            <a:r>
              <a:rPr lang="en-US" sz="900" dirty="0" err="1">
                <a:solidFill>
                  <a:srgbClr val="7030A0"/>
                </a:solidFill>
              </a:rPr>
              <a:t>yearOfDeath</a:t>
            </a:r>
            <a:r>
              <a:rPr lang="en-US" sz="900" dirty="0"/>
              <a:t> ?parent1YearOfDeath .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t>  ?parent2  </a:t>
            </a:r>
            <a:r>
              <a:rPr lang="en-US" sz="900" dirty="0">
                <a:solidFill>
                  <a:srgbClr val="7030A0"/>
                </a:solidFill>
              </a:rPr>
              <a:t>:</a:t>
            </a:r>
            <a:r>
              <a:rPr lang="en-US" sz="900" dirty="0" err="1">
                <a:solidFill>
                  <a:srgbClr val="7030A0"/>
                </a:solidFill>
              </a:rPr>
              <a:t>yearOfBirth</a:t>
            </a:r>
            <a:r>
              <a:rPr lang="en-US" sz="900" dirty="0"/>
              <a:t> ?parent2YearOfBirth . ?parent2 </a:t>
            </a:r>
            <a:r>
              <a:rPr lang="en-US" sz="900" dirty="0">
                <a:solidFill>
                  <a:srgbClr val="7030A0"/>
                </a:solidFill>
              </a:rPr>
              <a:t>:</a:t>
            </a:r>
            <a:r>
              <a:rPr lang="en-US" sz="900" dirty="0" err="1">
                <a:solidFill>
                  <a:srgbClr val="7030A0"/>
                </a:solidFill>
              </a:rPr>
              <a:t>yearOfDeath</a:t>
            </a:r>
            <a:r>
              <a:rPr lang="en-US" sz="900" dirty="0"/>
              <a:t> ?parent2YearOfDeath .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?person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endParaRPr lang="en-US" sz="900" dirty="0"/>
          </a:p>
          <a:p>
            <a:r>
              <a:rPr lang="en-US" sz="900" dirty="0"/>
              <a:t>?parent1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endParaRPr lang="en-US" sz="900" dirty="0"/>
          </a:p>
          <a:p>
            <a:r>
              <a:rPr lang="en-US" sz="900" dirty="0">
                <a:solidFill>
                  <a:srgbClr val="FF0000"/>
                </a:solidFill>
              </a:rPr>
              <a:t>   FILTER</a:t>
            </a:r>
            <a:r>
              <a:rPr lang="en-US" sz="900" dirty="0"/>
              <a:t> (?person != ?parent1)</a:t>
            </a:r>
          </a:p>
          <a:p>
            <a:r>
              <a:rPr lang="en-US" sz="900" dirty="0">
                <a:solidFill>
                  <a:srgbClr val="FF0000"/>
                </a:solidFill>
              </a:rPr>
              <a:t>   FILTER</a:t>
            </a:r>
            <a:r>
              <a:rPr lang="en-US" sz="900" dirty="0"/>
              <a:t> (?person != ?parent2)</a:t>
            </a:r>
          </a:p>
          <a:p>
            <a:r>
              <a:rPr lang="en-US" sz="900" dirty="0">
                <a:solidFill>
                  <a:srgbClr val="FF0000"/>
                </a:solidFill>
              </a:rPr>
              <a:t>   FILTER</a:t>
            </a:r>
            <a:r>
              <a:rPr lang="en-US" sz="900" dirty="0"/>
              <a:t> (?parent1 != ?parent2)</a:t>
            </a:r>
          </a:p>
          <a:p>
            <a:endParaRPr lang="en-US" sz="900" dirty="0"/>
          </a:p>
          <a:p>
            <a:r>
              <a:rPr lang="en-US" sz="900" dirty="0"/>
              <a:t>  ?person   </a:t>
            </a:r>
            <a:r>
              <a:rPr lang="en-US" sz="900" dirty="0" err="1">
                <a:solidFill>
                  <a:srgbClr val="7030A0"/>
                </a:solidFill>
              </a:rPr>
              <a:t>dbo:parent</a:t>
            </a:r>
            <a:r>
              <a:rPr lang="en-US" sz="900" dirty="0"/>
              <a:t>          ?parent1 .</a:t>
            </a:r>
          </a:p>
          <a:p>
            <a:r>
              <a:rPr lang="en-US" sz="900" dirty="0"/>
              <a:t>  ?person   </a:t>
            </a:r>
            <a:r>
              <a:rPr lang="en-US" sz="900" dirty="0" err="1">
                <a:solidFill>
                  <a:srgbClr val="7030A0"/>
                </a:solidFill>
              </a:rPr>
              <a:t>dbo:parent</a:t>
            </a:r>
            <a:r>
              <a:rPr lang="en-US" sz="900" dirty="0"/>
              <a:t>          ?parent2 . </a:t>
            </a:r>
          </a:p>
          <a:p>
            <a:endParaRPr lang="en-US" sz="900" dirty="0"/>
          </a:p>
          <a:p>
            <a:r>
              <a:rPr lang="en-US" sz="900" dirty="0"/>
              <a:t>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endParaRPr lang="en-US" sz="900" dirty="0">
              <a:solidFill>
                <a:srgbClr val="FF0000"/>
              </a:solidFill>
            </a:endParaRPr>
          </a:p>
          <a:p>
            <a:r>
              <a:rPr lang="en-US" sz="900" dirty="0">
                <a:solidFill>
                  <a:srgbClr val="FF0000"/>
                </a:solidFill>
              </a:rPr>
              <a:t>BIND</a:t>
            </a:r>
            <a:r>
              <a:rPr lang="en-US" sz="900" dirty="0"/>
              <a:t>(YEAR(</a:t>
            </a:r>
            <a:r>
              <a:rPr lang="en-US" sz="900" dirty="0" err="1"/>
              <a:t>xsd:date</a:t>
            </a:r>
            <a:r>
              <a:rPr lang="en-US" sz="900" dirty="0"/>
              <a:t>(?</a:t>
            </a:r>
            <a:r>
              <a:rPr lang="en-US" sz="900" dirty="0" err="1"/>
              <a:t>birthDate</a:t>
            </a:r>
            <a:r>
              <a:rPr lang="en-US" sz="900" dirty="0"/>
              <a:t>)) AS ?</a:t>
            </a:r>
            <a:r>
              <a:rPr lang="en-US" sz="900" dirty="0" err="1"/>
              <a:t>yearOfBirth</a:t>
            </a:r>
            <a:r>
              <a:rPr lang="en-US" sz="900" dirty="0"/>
              <a:t>)</a:t>
            </a:r>
          </a:p>
          <a:p>
            <a:r>
              <a:rPr lang="en-US" sz="900" dirty="0">
                <a:solidFill>
                  <a:srgbClr val="FF0000"/>
                </a:solidFill>
              </a:rPr>
              <a:t>BIND</a:t>
            </a:r>
            <a:r>
              <a:rPr lang="en-US" sz="900" dirty="0"/>
              <a:t>(YEAR(</a:t>
            </a:r>
            <a:r>
              <a:rPr lang="en-US" sz="900" dirty="0" err="1"/>
              <a:t>xsd:date</a:t>
            </a:r>
            <a:r>
              <a:rPr lang="en-US" sz="900" dirty="0"/>
              <a:t>(?</a:t>
            </a:r>
            <a:r>
              <a:rPr lang="en-US" sz="900" dirty="0" err="1"/>
              <a:t>deathDate</a:t>
            </a:r>
            <a:r>
              <a:rPr lang="en-US" sz="900" dirty="0"/>
              <a:t>)) AS ?</a:t>
            </a:r>
            <a:r>
              <a:rPr lang="en-US" sz="900" dirty="0" err="1"/>
              <a:t>yearOfDeath</a:t>
            </a:r>
            <a:r>
              <a:rPr lang="en-US" sz="900" dirty="0"/>
              <a:t>)</a:t>
            </a:r>
          </a:p>
          <a:p>
            <a:r>
              <a:rPr lang="en-US" sz="900" dirty="0">
                <a:solidFill>
                  <a:srgbClr val="FF0000"/>
                </a:solidFill>
              </a:rPr>
              <a:t>BIND</a:t>
            </a:r>
            <a:r>
              <a:rPr lang="en-US" sz="900" dirty="0"/>
              <a:t>(YEAR(</a:t>
            </a:r>
            <a:r>
              <a:rPr lang="en-US" sz="900" dirty="0" err="1"/>
              <a:t>xsd:date</a:t>
            </a:r>
            <a:r>
              <a:rPr lang="en-US" sz="900" dirty="0"/>
              <a:t>(?parent1BirthDate)) AS ?parent1YearOfBirth)</a:t>
            </a:r>
          </a:p>
          <a:p>
            <a:r>
              <a:rPr lang="en-US" sz="900" dirty="0">
                <a:solidFill>
                  <a:srgbClr val="FF0000"/>
                </a:solidFill>
              </a:rPr>
              <a:t>BIND</a:t>
            </a:r>
            <a:r>
              <a:rPr lang="en-US" sz="900" dirty="0"/>
              <a:t>(YEAR(</a:t>
            </a:r>
            <a:r>
              <a:rPr lang="en-US" sz="900" dirty="0" err="1"/>
              <a:t>xsd:date</a:t>
            </a:r>
            <a:r>
              <a:rPr lang="en-US" sz="900" dirty="0"/>
              <a:t>(?parent2BirthDate)) AS ?parent2YearOfBirth)</a:t>
            </a:r>
          </a:p>
          <a:p>
            <a:r>
              <a:rPr lang="en-US" sz="900" dirty="0">
                <a:solidFill>
                  <a:srgbClr val="FF0000"/>
                </a:solidFill>
              </a:rPr>
              <a:t>BIND</a:t>
            </a:r>
            <a:r>
              <a:rPr lang="en-US" sz="900" dirty="0"/>
              <a:t>(YEAR(</a:t>
            </a:r>
            <a:r>
              <a:rPr lang="en-US" sz="900" dirty="0" err="1"/>
              <a:t>xsd:date</a:t>
            </a:r>
            <a:r>
              <a:rPr lang="en-US" sz="900" dirty="0"/>
              <a:t>(?parent1DeathDate)) AS ?parent1YearOfDeath)</a:t>
            </a:r>
          </a:p>
          <a:p>
            <a:r>
              <a:rPr lang="en-US" sz="900" dirty="0">
                <a:solidFill>
                  <a:srgbClr val="FF0000"/>
                </a:solidFill>
              </a:rPr>
              <a:t>BIND</a:t>
            </a:r>
            <a:r>
              <a:rPr lang="en-US" sz="900" dirty="0"/>
              <a:t>(YEAR(</a:t>
            </a:r>
            <a:r>
              <a:rPr lang="en-US" sz="900" dirty="0" err="1"/>
              <a:t>xsd:date</a:t>
            </a:r>
            <a:r>
              <a:rPr lang="en-US" sz="900" dirty="0"/>
              <a:t>(?parent2DeathDate)) AS ?parent2YearOfDeath)</a:t>
            </a:r>
          </a:p>
          <a:p>
            <a:endParaRPr lang="en-US" sz="900" dirty="0"/>
          </a:p>
          <a:p>
            <a:endParaRPr lang="en-US" sz="900" dirty="0"/>
          </a:p>
          <a:p>
            <a:r>
              <a:rPr lang="en-US" sz="900" dirty="0"/>
              <a:t>}</a:t>
            </a:r>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139952" y="1403378"/>
            <a:ext cx="4897451" cy="307777"/>
          </a:xfrm>
          <a:prstGeom prst="rect">
            <a:avLst/>
          </a:prstGeom>
          <a:noFill/>
        </p:spPr>
        <p:txBody>
          <a:bodyPr wrap="square">
            <a:spAutoFit/>
          </a:bodyPr>
          <a:lstStyle/>
          <a:p>
            <a:r>
              <a:rPr lang="fi-FI" dirty="0"/>
              <a:t> </a:t>
            </a:r>
            <a:r>
              <a:rPr lang="fi-FI" sz="1200" dirty="0">
                <a:hlinkClick r:id="rId2"/>
              </a:rPr>
              <a:t>http://ai.it.jyu.fi/vagan/ontologies/2023/lifespanMMM2.owl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4499993" y="22029"/>
            <a:ext cx="3672408"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(MMM2)</a:t>
            </a:r>
          </a:p>
        </p:txBody>
      </p:sp>
    </p:spTree>
    <p:extLst>
      <p:ext uri="{BB962C8B-B14F-4D97-AF65-F5344CB8AC3E}">
        <p14:creationId xmlns:p14="http://schemas.microsoft.com/office/powerpoint/2010/main" val="211024313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540552" cy="8710077"/>
          </a:xfrm>
          <a:prstGeom prst="rect">
            <a:avLst/>
          </a:prstGeom>
        </p:spPr>
        <p:txBody>
          <a:bodyPr wrap="square">
            <a:spAutoFit/>
          </a:bodyPr>
          <a:lstStyle/>
          <a:p>
            <a:r>
              <a:rPr lang="en-US" sz="800" dirty="0"/>
              <a:t>PREFIX </a:t>
            </a:r>
            <a:r>
              <a:rPr lang="en-US" sz="800" dirty="0" err="1"/>
              <a:t>rdf</a:t>
            </a:r>
            <a:r>
              <a:rPr lang="en-US" sz="800" dirty="0"/>
              <a:t>: &lt;http://www.w3.org/1999/02/22-rdf-syntax-ns#&gt;</a:t>
            </a:r>
          </a:p>
          <a:p>
            <a:r>
              <a:rPr lang="en-US" sz="800" dirty="0"/>
              <a:t>PREFIX </a:t>
            </a:r>
            <a:r>
              <a:rPr lang="en-US" sz="800" dirty="0" err="1"/>
              <a:t>dbo</a:t>
            </a:r>
            <a:r>
              <a:rPr lang="en-US" sz="800" dirty="0"/>
              <a:t>: &lt;http://dbpedia.org/ontology/&gt;</a:t>
            </a:r>
          </a:p>
          <a:p>
            <a:r>
              <a:rPr lang="en-US" sz="800" dirty="0"/>
              <a:t>PREFIX </a:t>
            </a:r>
            <a:r>
              <a:rPr lang="en-US" sz="800" dirty="0" err="1"/>
              <a:t>dbp</a:t>
            </a:r>
            <a:r>
              <a:rPr lang="en-US" sz="800" dirty="0"/>
              <a:t>: &lt;http://dbpedia.org/property/&gt;</a:t>
            </a:r>
          </a:p>
          <a:p>
            <a:r>
              <a:rPr lang="en-US" sz="800" dirty="0"/>
              <a:t>PREFIX owl: &lt;http://www.w3.org/2002/07/owl#&gt;</a:t>
            </a:r>
          </a:p>
          <a:p>
            <a:r>
              <a:rPr lang="en-US" sz="800" dirty="0"/>
              <a:t>PREFIX </a:t>
            </a:r>
            <a:r>
              <a:rPr lang="en-US" sz="800" dirty="0" err="1"/>
              <a:t>xsd</a:t>
            </a:r>
            <a:r>
              <a:rPr lang="en-US" sz="800" dirty="0"/>
              <a:t>: &lt;http://www.w3.org/2001/XMLSchema#&gt;</a:t>
            </a:r>
          </a:p>
          <a:p>
            <a:r>
              <a:rPr lang="en-US" sz="800" dirty="0"/>
              <a:t>PREFIX </a:t>
            </a:r>
            <a:r>
              <a:rPr lang="en-US" sz="800" dirty="0" err="1"/>
              <a:t>rdfs</a:t>
            </a:r>
            <a:r>
              <a:rPr lang="en-US" sz="800" dirty="0"/>
              <a:t>: &lt;http://www.w3.org/2000/01/rdf-schema#&gt;</a:t>
            </a:r>
          </a:p>
          <a:p>
            <a:r>
              <a:rPr lang="en-US" sz="800" dirty="0"/>
              <a:t>PREFIX </a:t>
            </a:r>
            <a:r>
              <a:rPr lang="en-US" sz="800" dirty="0" err="1"/>
              <a:t>db</a:t>
            </a:r>
            <a:r>
              <a:rPr lang="en-US" sz="800" dirty="0"/>
              <a:t>: &lt;http://dbpedia.org/page/&gt;</a:t>
            </a:r>
          </a:p>
          <a:p>
            <a:r>
              <a:rPr lang="en-US" sz="800" dirty="0"/>
              <a:t>PREFIX </a:t>
            </a:r>
            <a:r>
              <a:rPr lang="en-US" sz="800" dirty="0" err="1"/>
              <a:t>dbr</a:t>
            </a:r>
            <a:r>
              <a:rPr lang="en-US" sz="800" dirty="0"/>
              <a:t>: &lt;http://dbpedia.org/resource/&gt;</a:t>
            </a:r>
          </a:p>
          <a:p>
            <a:r>
              <a:rPr lang="en-US" sz="800" dirty="0"/>
              <a:t>PREFIX </a:t>
            </a:r>
            <a:r>
              <a:rPr lang="en-US" sz="800" dirty="0" err="1"/>
              <a:t>dbpedia</a:t>
            </a:r>
            <a:r>
              <a:rPr lang="en-US" sz="800" dirty="0"/>
              <a:t>: &lt;http://dbpedia.org/&gt;</a:t>
            </a:r>
          </a:p>
          <a:p>
            <a:pPr defTabSz="685800" fontAlgn="auto">
              <a:spcBef>
                <a:spcPts val="0"/>
              </a:spcBef>
              <a:spcAft>
                <a:spcPts val="0"/>
              </a:spcAft>
            </a:pPr>
            <a:r>
              <a:rPr lang="en-US" sz="800" dirty="0">
                <a:solidFill>
                  <a:prstClr val="black"/>
                </a:solidFill>
                <a:cs typeface="Arial" panose="020B0604020202020204" pitchFamily="34" charset="0"/>
              </a:rPr>
              <a:t>PREFIX : &lt;http://ai.it.jyu.fi/vagan/ontologies/2023/</a:t>
            </a:r>
            <a:r>
              <a:rPr lang="en-US" sz="800" b="1" dirty="0">
                <a:solidFill>
                  <a:srgbClr val="FF0000"/>
                </a:solidFill>
                <a:cs typeface="Arial" panose="020B0604020202020204" pitchFamily="34" charset="0"/>
              </a:rPr>
              <a:t>lifespanMMM3</a:t>
            </a:r>
            <a:r>
              <a:rPr lang="en-US" sz="800" dirty="0">
                <a:solidFill>
                  <a:prstClr val="black"/>
                </a:solidFill>
                <a:cs typeface="Arial" panose="020B0604020202020204" pitchFamily="34" charset="0"/>
              </a:rPr>
              <a:t>.owl#&gt;</a:t>
            </a:r>
            <a:endParaRPr lang="en-US" sz="800" dirty="0"/>
          </a:p>
          <a:p>
            <a:pPr defTabSz="685800" fontAlgn="auto">
              <a:spcBef>
                <a:spcPts val="0"/>
              </a:spcBef>
              <a:spcAft>
                <a:spcPts val="0"/>
              </a:spcAft>
            </a:pPr>
            <a:r>
              <a:rPr lang="en-US" sz="800" dirty="0">
                <a:solidFill>
                  <a:srgbClr val="FF0000"/>
                </a:solidFill>
              </a:rPr>
              <a:t>CONSTRUCT</a:t>
            </a:r>
          </a:p>
          <a:p>
            <a:pPr defTabSz="685800" fontAlgn="auto">
              <a:spcBef>
                <a:spcPts val="0"/>
              </a:spcBef>
              <a:spcAft>
                <a:spcPts val="0"/>
              </a:spcAft>
            </a:pPr>
            <a:r>
              <a:rPr lang="en-US" sz="800" dirty="0">
                <a:solidFill>
                  <a:prstClr val="black"/>
                </a:solidFill>
                <a:cs typeface="Arial" panose="020B0604020202020204" pitchFamily="34" charset="0"/>
              </a:rPr>
              <a:t>{</a:t>
            </a:r>
          </a:p>
          <a:p>
            <a:r>
              <a:rPr lang="en-US" sz="800" dirty="0" err="1"/>
              <a:t>dbo:Person</a:t>
            </a:r>
            <a:r>
              <a:rPr lang="en-US" sz="800" dirty="0">
                <a:solidFill>
                  <a:prstClr val="black"/>
                </a:solidFill>
                <a:cs typeface="Arial" panose="020B0604020202020204" pitchFamily="34" charset="0"/>
              </a:rPr>
              <a:t> </a:t>
            </a:r>
            <a:r>
              <a:rPr lang="en-US" sz="800" dirty="0">
                <a:solidFill>
                  <a:srgbClr val="7030A0"/>
                </a:solidFill>
              </a:rPr>
              <a:t>a</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owl:Class</a:t>
            </a:r>
            <a:r>
              <a:rPr lang="en-US" sz="800" dirty="0">
                <a:solidFill>
                  <a:prstClr val="black"/>
                </a:solidFill>
                <a:cs typeface="Arial" panose="020B0604020202020204" pitchFamily="34" charset="0"/>
              </a:rPr>
              <a:t> .</a:t>
            </a:r>
          </a:p>
          <a:p>
            <a:endParaRPr lang="en-US" sz="800" dirty="0">
              <a:solidFill>
                <a:prstClr val="black"/>
              </a:solidFill>
              <a:cs typeface="Arial" panose="020B0604020202020204" pitchFamily="34" charset="0"/>
            </a:endParaRPr>
          </a:p>
          <a:p>
            <a:r>
              <a:rPr lang="en-US" sz="800" dirty="0">
                <a:solidFill>
                  <a:prstClr val="black"/>
                </a:solidFill>
                <a:cs typeface="Arial" panose="020B0604020202020204" pitchFamily="34" charset="0"/>
              </a:rPr>
              <a:t>:</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owl:ObjectProperty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a:t>
            </a:r>
          </a:p>
          <a:p>
            <a:endParaRPr lang="en-US" sz="800" dirty="0">
              <a:solidFill>
                <a:prstClr val="black"/>
              </a:solidFill>
              <a:cs typeface="Arial" panose="020B0604020202020204" pitchFamily="34" charset="0"/>
            </a:endParaRPr>
          </a:p>
          <a:p>
            <a:r>
              <a:rPr lang="en-US" sz="800" dirty="0"/>
              <a:t>?person   </a:t>
            </a:r>
            <a:r>
              <a:rPr lang="en-US" sz="800" dirty="0" err="1">
                <a:solidFill>
                  <a:srgbClr val="7030A0"/>
                </a:solidFill>
              </a:rPr>
              <a:t>rdf:type</a:t>
            </a:r>
            <a:r>
              <a:rPr lang="en-US" sz="800" dirty="0"/>
              <a:t>     </a:t>
            </a:r>
            <a:r>
              <a:rPr lang="en-US" sz="800" dirty="0" err="1"/>
              <a:t>dbo:Person</a:t>
            </a:r>
            <a:r>
              <a:rPr lang="en-US" sz="800" dirty="0"/>
              <a:t> . ?parent1   </a:t>
            </a:r>
            <a:r>
              <a:rPr lang="en-US" sz="800" dirty="0" err="1">
                <a:solidFill>
                  <a:srgbClr val="7030A0"/>
                </a:solidFill>
              </a:rPr>
              <a:t>rdf:type</a:t>
            </a:r>
            <a:r>
              <a:rPr lang="en-US" sz="800" dirty="0"/>
              <a:t>       </a:t>
            </a:r>
            <a:r>
              <a:rPr lang="en-US" sz="800" dirty="0" err="1"/>
              <a:t>dbo:Person</a:t>
            </a:r>
            <a:r>
              <a:rPr lang="en-US" sz="800" dirty="0"/>
              <a:t> . ?parent2 </a:t>
            </a:r>
            <a:r>
              <a:rPr lang="en-US" sz="800" dirty="0" err="1">
                <a:solidFill>
                  <a:srgbClr val="7030A0"/>
                </a:solidFill>
              </a:rPr>
              <a:t>rdf:type</a:t>
            </a:r>
            <a:r>
              <a:rPr lang="en-US" sz="800" dirty="0"/>
              <a:t> </a:t>
            </a:r>
            <a:r>
              <a:rPr lang="en-US" sz="800" dirty="0" err="1"/>
              <a:t>dbo:Person</a:t>
            </a:r>
            <a:r>
              <a:rPr lang="en-US" sz="800" dirty="0"/>
              <a:t> .</a:t>
            </a:r>
          </a:p>
          <a:p>
            <a:r>
              <a:rPr lang="en-US" sz="800" dirty="0"/>
              <a:t>?person  </a:t>
            </a:r>
            <a:r>
              <a:rPr lang="en-US" sz="800" dirty="0">
                <a:solidFill>
                  <a:srgbClr val="7030A0"/>
                </a:solidFill>
              </a:rPr>
              <a:t>:</a:t>
            </a:r>
            <a:r>
              <a:rPr lang="en-US" sz="800" dirty="0" err="1">
                <a:solidFill>
                  <a:srgbClr val="7030A0"/>
                </a:solidFill>
              </a:rPr>
              <a:t>hasParent</a:t>
            </a:r>
            <a:r>
              <a:rPr lang="en-US" sz="800" dirty="0"/>
              <a:t> ?parent1 .        ?person :</a:t>
            </a:r>
            <a:r>
              <a:rPr lang="en-US" sz="800" dirty="0" err="1">
                <a:solidFill>
                  <a:srgbClr val="7030A0"/>
                </a:solidFill>
              </a:rPr>
              <a:t>hasParent</a:t>
            </a:r>
            <a:r>
              <a:rPr lang="en-US" sz="800" dirty="0"/>
              <a:t> ?parent2 .  ?parent1 </a:t>
            </a:r>
            <a:r>
              <a:rPr lang="en-US" sz="800" dirty="0" err="1"/>
              <a:t>owl:differentFrom</a:t>
            </a:r>
            <a:r>
              <a:rPr lang="en-US" sz="800" dirty="0"/>
              <a:t> ?parent2 . ?parent1 </a:t>
            </a:r>
            <a:r>
              <a:rPr lang="en-US" sz="800" dirty="0" err="1"/>
              <a:t>owl:differentFrom</a:t>
            </a:r>
            <a:r>
              <a:rPr lang="en-US" sz="800" dirty="0"/>
              <a:t> ?person . ?parent2 </a:t>
            </a:r>
            <a:r>
              <a:rPr lang="en-US" sz="800" dirty="0" err="1"/>
              <a:t>owl:differentFrom</a:t>
            </a:r>
            <a:r>
              <a:rPr lang="en-US" sz="800" dirty="0"/>
              <a:t> ?person . </a:t>
            </a:r>
          </a:p>
          <a:p>
            <a:endParaRPr lang="en-US" sz="800" dirty="0"/>
          </a:p>
          <a:p>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xsd:date</a:t>
            </a:r>
            <a:r>
              <a:rPr lang="en-US" sz="800" dirty="0">
                <a:solidFill>
                  <a:prstClr val="black"/>
                </a:solidFill>
                <a:cs typeface="Arial" panose="020B0604020202020204" pitchFamily="34" charset="0"/>
              </a:rPr>
              <a:t> .</a:t>
            </a:r>
          </a:p>
          <a:p>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xsd:date</a:t>
            </a:r>
            <a:r>
              <a:rPr lang="en-US" sz="800" dirty="0">
                <a:solidFill>
                  <a:prstClr val="black"/>
                </a:solidFill>
                <a:cs typeface="Arial" panose="020B0604020202020204" pitchFamily="34" charset="0"/>
              </a:rPr>
              <a:t> .</a:t>
            </a:r>
            <a:endParaRPr lang="en-US" sz="800" dirty="0"/>
          </a:p>
          <a:p>
            <a:endParaRPr lang="en-US" sz="800" dirty="0"/>
          </a:p>
          <a:p>
            <a:pPr defTabSz="685800" fontAlgn="auto">
              <a:spcBef>
                <a:spcPts val="0"/>
              </a:spcBef>
              <a:spcAft>
                <a:spcPts val="0"/>
              </a:spcAft>
            </a:pPr>
            <a:r>
              <a:rPr lang="en-US" sz="800" dirty="0"/>
              <a:t> ?person </a:t>
            </a:r>
            <a:r>
              <a:rPr lang="en-US" sz="800" dirty="0" err="1">
                <a:solidFill>
                  <a:srgbClr val="7030A0"/>
                </a:solidFill>
              </a:rPr>
              <a:t>dbo:birthDate</a:t>
            </a:r>
            <a:r>
              <a:rPr lang="en-US" sz="800" dirty="0"/>
              <a:t> ?</a:t>
            </a:r>
            <a:r>
              <a:rPr lang="en-US" sz="800" dirty="0" err="1"/>
              <a:t>birthDate</a:t>
            </a:r>
            <a:r>
              <a:rPr lang="en-US" sz="800" dirty="0"/>
              <a:t> . ?person </a:t>
            </a:r>
            <a:r>
              <a:rPr lang="en-US" sz="800" dirty="0" err="1">
                <a:solidFill>
                  <a:srgbClr val="7030A0"/>
                </a:solidFill>
              </a:rPr>
              <a:t>dbo:deathDate</a:t>
            </a:r>
            <a:r>
              <a:rPr lang="en-US" sz="800" dirty="0"/>
              <a:t> ?</a:t>
            </a:r>
            <a:r>
              <a:rPr lang="en-US" sz="800" dirty="0" err="1"/>
              <a:t>deathDate</a:t>
            </a:r>
            <a:r>
              <a:rPr lang="en-US" sz="800" dirty="0"/>
              <a:t> .</a:t>
            </a:r>
          </a:p>
          <a:p>
            <a:r>
              <a:rPr lang="en-US" sz="800" dirty="0"/>
              <a:t> ?parent1 </a:t>
            </a:r>
            <a:r>
              <a:rPr lang="en-US" sz="800" dirty="0" err="1">
                <a:solidFill>
                  <a:srgbClr val="7030A0"/>
                </a:solidFill>
              </a:rPr>
              <a:t>dbo:deathDate</a:t>
            </a:r>
            <a:r>
              <a:rPr lang="en-US" sz="800" dirty="0"/>
              <a:t> ?parent1DeathDate . ?parent1 </a:t>
            </a:r>
            <a:r>
              <a:rPr lang="en-US" sz="800" dirty="0" err="1">
                <a:solidFill>
                  <a:srgbClr val="7030A0"/>
                </a:solidFill>
              </a:rPr>
              <a:t>dbo:birthDate</a:t>
            </a:r>
            <a:r>
              <a:rPr lang="en-US" sz="800" dirty="0"/>
              <a:t>   ?parent1BirthDate .</a:t>
            </a:r>
          </a:p>
          <a:p>
            <a:r>
              <a:rPr lang="en-US" sz="800" dirty="0"/>
              <a:t> ?parent2 </a:t>
            </a:r>
            <a:r>
              <a:rPr lang="en-US" sz="800" dirty="0" err="1">
                <a:solidFill>
                  <a:srgbClr val="7030A0"/>
                </a:solidFill>
              </a:rPr>
              <a:t>dbo:deathDate</a:t>
            </a:r>
            <a:r>
              <a:rPr lang="en-US" sz="800" dirty="0"/>
              <a:t> ?parent2DeathDate . ?parent2 </a:t>
            </a:r>
            <a:r>
              <a:rPr lang="en-US" sz="800" dirty="0" err="1">
                <a:solidFill>
                  <a:srgbClr val="7030A0"/>
                </a:solidFill>
              </a:rPr>
              <a:t>dbo:birthDate</a:t>
            </a:r>
            <a:r>
              <a:rPr lang="en-US" sz="800" dirty="0"/>
              <a:t>   ?parent2BirthDate .</a:t>
            </a:r>
          </a:p>
          <a:p>
            <a:endParaRPr lang="en-US" sz="800" dirty="0">
              <a:solidFill>
                <a:prstClr val="black"/>
              </a:solidFill>
              <a:cs typeface="Arial" panose="020B0604020202020204" pitchFamily="34" charset="0"/>
            </a:endParaRPr>
          </a:p>
          <a:p>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xsd:integer</a:t>
            </a:r>
            <a:r>
              <a:rPr lang="en-US" sz="800" dirty="0">
                <a:solidFill>
                  <a:prstClr val="black"/>
                </a:solidFill>
                <a:cs typeface="Arial" panose="020B0604020202020204" pitchFamily="34" charset="0"/>
              </a:rPr>
              <a:t> .</a:t>
            </a:r>
          </a:p>
          <a:p>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xsd:integer</a:t>
            </a:r>
            <a:r>
              <a:rPr lang="en-US" sz="800" dirty="0">
                <a:solidFill>
                  <a:prstClr val="black"/>
                </a:solidFill>
                <a:cs typeface="Arial" panose="020B0604020202020204" pitchFamily="34" charset="0"/>
              </a:rPr>
              <a:t> .</a:t>
            </a:r>
          </a:p>
          <a:p>
            <a:endParaRPr lang="en-US" sz="800" dirty="0"/>
          </a:p>
          <a:p>
            <a:r>
              <a:rPr lang="en-US" sz="800" dirty="0"/>
              <a:t>  ?person   </a:t>
            </a:r>
            <a:r>
              <a:rPr lang="en-US" sz="800" dirty="0">
                <a:solidFill>
                  <a:srgbClr val="7030A0"/>
                </a:solidFill>
              </a:rPr>
              <a:t>:</a:t>
            </a:r>
            <a:r>
              <a:rPr lang="en-US" sz="800" dirty="0" err="1">
                <a:solidFill>
                  <a:srgbClr val="7030A0"/>
                </a:solidFill>
              </a:rPr>
              <a:t>yearOfBirth</a:t>
            </a:r>
            <a:r>
              <a:rPr lang="en-US" sz="800" dirty="0"/>
              <a:t> ?</a:t>
            </a:r>
            <a:r>
              <a:rPr lang="en-US" sz="800" dirty="0" err="1"/>
              <a:t>yearOfBirth</a:t>
            </a:r>
            <a:r>
              <a:rPr lang="en-US" sz="800" dirty="0"/>
              <a:t> .              ?person </a:t>
            </a:r>
            <a:r>
              <a:rPr lang="en-US" sz="800" dirty="0">
                <a:solidFill>
                  <a:srgbClr val="7030A0"/>
                </a:solidFill>
              </a:rPr>
              <a:t>:</a:t>
            </a:r>
            <a:r>
              <a:rPr lang="en-US" sz="800" dirty="0" err="1">
                <a:solidFill>
                  <a:srgbClr val="7030A0"/>
                </a:solidFill>
              </a:rPr>
              <a:t>yearOfDeath</a:t>
            </a:r>
            <a:r>
              <a:rPr lang="en-US" sz="800" dirty="0"/>
              <a:t> ?</a:t>
            </a:r>
            <a:r>
              <a:rPr lang="en-US" sz="800" dirty="0" err="1"/>
              <a:t>yearOfDeath</a:t>
            </a:r>
            <a:r>
              <a:rPr lang="en-US" sz="800" dirty="0"/>
              <a:t> . </a:t>
            </a:r>
          </a:p>
          <a:p>
            <a:r>
              <a:rPr lang="en-US" sz="800" dirty="0"/>
              <a:t>  ?parent1  </a:t>
            </a:r>
            <a:r>
              <a:rPr lang="en-US" sz="800" dirty="0">
                <a:solidFill>
                  <a:srgbClr val="7030A0"/>
                </a:solidFill>
              </a:rPr>
              <a:t>:</a:t>
            </a:r>
            <a:r>
              <a:rPr lang="en-US" sz="800" dirty="0" err="1">
                <a:solidFill>
                  <a:srgbClr val="7030A0"/>
                </a:solidFill>
              </a:rPr>
              <a:t>yearOfBirth</a:t>
            </a:r>
            <a:r>
              <a:rPr lang="en-US" sz="800" dirty="0"/>
              <a:t> ?parent1YearOfBirth . ?parent1 </a:t>
            </a:r>
            <a:r>
              <a:rPr lang="en-US" sz="800" dirty="0">
                <a:solidFill>
                  <a:srgbClr val="7030A0"/>
                </a:solidFill>
              </a:rPr>
              <a:t>:</a:t>
            </a:r>
            <a:r>
              <a:rPr lang="en-US" sz="800" dirty="0" err="1">
                <a:solidFill>
                  <a:srgbClr val="7030A0"/>
                </a:solidFill>
              </a:rPr>
              <a:t>yearOfDeath</a:t>
            </a:r>
            <a:r>
              <a:rPr lang="en-US" sz="800" dirty="0"/>
              <a:t> ?parent1YearOfDeath . </a:t>
            </a: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t>  ?parent2  </a:t>
            </a:r>
            <a:r>
              <a:rPr lang="en-US" sz="800" dirty="0">
                <a:solidFill>
                  <a:srgbClr val="7030A0"/>
                </a:solidFill>
              </a:rPr>
              <a:t>:</a:t>
            </a:r>
            <a:r>
              <a:rPr lang="en-US" sz="800" dirty="0" err="1">
                <a:solidFill>
                  <a:srgbClr val="7030A0"/>
                </a:solidFill>
              </a:rPr>
              <a:t>yearOfBirth</a:t>
            </a:r>
            <a:r>
              <a:rPr lang="en-US" sz="800" dirty="0"/>
              <a:t> ?parent2YearOfBirth . ?parent2 </a:t>
            </a:r>
            <a:r>
              <a:rPr lang="en-US" sz="800" dirty="0">
                <a:solidFill>
                  <a:srgbClr val="7030A0"/>
                </a:solidFill>
              </a:rPr>
              <a:t>:</a:t>
            </a:r>
            <a:r>
              <a:rPr lang="en-US" sz="800" dirty="0" err="1">
                <a:solidFill>
                  <a:srgbClr val="7030A0"/>
                </a:solidFill>
              </a:rPr>
              <a:t>yearOfDeath</a:t>
            </a:r>
            <a:r>
              <a:rPr lang="en-US" sz="800" dirty="0"/>
              <a:t> ?parent2YearOfDeath . </a:t>
            </a:r>
          </a:p>
          <a:p>
            <a:pPr defTabSz="685800" fontAlgn="auto">
              <a:spcBef>
                <a:spcPts val="0"/>
              </a:spcBef>
              <a:spcAft>
                <a:spcPts val="0"/>
              </a:spcAft>
            </a:pPr>
            <a:endParaRPr lang="en-US" sz="800" dirty="0"/>
          </a:p>
          <a:p>
            <a:pPr defTabSz="685800" fontAlgn="auto">
              <a:spcBef>
                <a:spcPts val="0"/>
              </a:spcBef>
              <a:spcAft>
                <a:spcPts val="0"/>
              </a:spcAft>
            </a:pPr>
            <a:r>
              <a:rPr lang="en-US" sz="800" dirty="0">
                <a:solidFill>
                  <a:prstClr val="black"/>
                </a:solidFill>
                <a:cs typeface="Arial" panose="020B0604020202020204" pitchFamily="34" charset="0"/>
              </a:rPr>
              <a:t>:hasLifespan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:hasLifespan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:hasLifespan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xsd:integer</a:t>
            </a:r>
            <a:r>
              <a:rPr lang="en-US" sz="800" dirty="0">
                <a:solidFill>
                  <a:prstClr val="black"/>
                </a:solidFill>
                <a:cs typeface="Arial" panose="020B0604020202020204" pitchFamily="34" charset="0"/>
              </a:rPr>
              <a:t> .</a:t>
            </a:r>
          </a:p>
          <a:p>
            <a:pPr defTabSz="685800" fontAlgn="auto">
              <a:spcBef>
                <a:spcPts val="0"/>
              </a:spcBef>
              <a:spcAft>
                <a:spcPts val="0"/>
              </a:spcAft>
            </a:pPr>
            <a:endParaRPr lang="en-US" sz="800" dirty="0">
              <a:solidFill>
                <a:prstClr val="black"/>
              </a:solidFill>
              <a:cs typeface="Arial" panose="020B0604020202020204" pitchFamily="34" charset="0"/>
            </a:endParaRPr>
          </a:p>
          <a:p>
            <a:r>
              <a:rPr lang="en-US" sz="800" dirty="0"/>
              <a:t>  ?person   </a:t>
            </a:r>
            <a:r>
              <a:rPr lang="en-US" sz="800" dirty="0">
                <a:solidFill>
                  <a:srgbClr val="7030A0"/>
                </a:solidFill>
              </a:rPr>
              <a:t>:hasLifespan</a:t>
            </a:r>
            <a:r>
              <a:rPr lang="en-US" sz="800" dirty="0"/>
              <a:t> ?</a:t>
            </a:r>
            <a:r>
              <a:rPr lang="en-US" sz="800" dirty="0" err="1"/>
              <a:t>lifeSpanOfPerson</a:t>
            </a:r>
            <a:r>
              <a:rPr lang="en-US" sz="800" dirty="0"/>
              <a:t> . </a:t>
            </a:r>
          </a:p>
          <a:p>
            <a:r>
              <a:rPr lang="en-US" sz="800" dirty="0"/>
              <a:t>  ?parent1  </a:t>
            </a:r>
            <a:r>
              <a:rPr lang="en-US" sz="800" dirty="0">
                <a:solidFill>
                  <a:srgbClr val="7030A0"/>
                </a:solidFill>
              </a:rPr>
              <a:t>:hasLifespan</a:t>
            </a:r>
            <a:r>
              <a:rPr lang="en-US" sz="800" dirty="0"/>
              <a:t> ?</a:t>
            </a:r>
            <a:r>
              <a:rPr lang="en-US" sz="800" dirty="0" err="1"/>
              <a:t>lifeSpanOfParentOne</a:t>
            </a:r>
            <a:r>
              <a:rPr lang="en-US" sz="800" dirty="0"/>
              <a:t>. </a:t>
            </a: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t>  ?parent2  </a:t>
            </a:r>
            <a:r>
              <a:rPr lang="en-US" sz="800" dirty="0">
                <a:solidFill>
                  <a:srgbClr val="7030A0"/>
                </a:solidFill>
              </a:rPr>
              <a:t>:hasLifespan</a:t>
            </a:r>
            <a:r>
              <a:rPr lang="en-US" sz="800" dirty="0"/>
              <a:t> ?</a:t>
            </a:r>
            <a:r>
              <a:rPr lang="en-US" sz="800" dirty="0" err="1"/>
              <a:t>lifeSpanOfParentTwo</a:t>
            </a:r>
            <a:r>
              <a:rPr lang="en-US" sz="800" dirty="0"/>
              <a:t> . </a:t>
            </a:r>
            <a:endParaRPr lang="en-US" sz="800" dirty="0">
              <a:solidFill>
                <a:prstClr val="black"/>
              </a:solidFill>
              <a:cs typeface="Arial" panose="020B0604020202020204" pitchFamily="34" charset="0"/>
            </a:endParaRPr>
          </a:p>
          <a:p>
            <a:pPr defTabSz="685800" fontAlgn="auto">
              <a:spcBef>
                <a:spcPts val="0"/>
              </a:spcBef>
              <a:spcAft>
                <a:spcPts val="0"/>
              </a:spcAft>
            </a:pP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solidFill>
                  <a:prstClr val="black"/>
                </a:solidFill>
                <a:cs typeface="Arial" panose="020B0604020202020204" pitchFamily="34" charset="0"/>
              </a:rPr>
              <a:t>}</a:t>
            </a:r>
          </a:p>
          <a:p>
            <a:pPr defTabSz="685800" fontAlgn="auto">
              <a:spcBef>
                <a:spcPts val="0"/>
              </a:spcBef>
              <a:spcAft>
                <a:spcPts val="0"/>
              </a:spcAft>
            </a:pPr>
            <a:endParaRPr lang="en-US" sz="800" dirty="0">
              <a:solidFill>
                <a:prstClr val="black"/>
              </a:solidFill>
              <a:cs typeface="Arial" panose="020B0604020202020204" pitchFamily="34" charset="0"/>
            </a:endParaRPr>
          </a:p>
          <a:p>
            <a:r>
              <a:rPr lang="en-US" sz="800" dirty="0">
                <a:solidFill>
                  <a:srgbClr val="FF0000"/>
                </a:solidFill>
              </a:rPr>
              <a:t>WHERE</a:t>
            </a:r>
            <a:r>
              <a:rPr lang="en-US" sz="800" dirty="0"/>
              <a:t> {</a:t>
            </a:r>
          </a:p>
          <a:p>
            <a:r>
              <a:rPr lang="en-US" sz="800" dirty="0"/>
              <a:t>?person   </a:t>
            </a:r>
            <a:r>
              <a:rPr lang="en-US" sz="800" dirty="0" err="1">
                <a:solidFill>
                  <a:srgbClr val="7030A0"/>
                </a:solidFill>
              </a:rPr>
              <a:t>rdf:type</a:t>
            </a:r>
            <a:r>
              <a:rPr lang="en-US" sz="800" dirty="0"/>
              <a:t>   </a:t>
            </a:r>
            <a:r>
              <a:rPr lang="en-US" sz="800" dirty="0" err="1"/>
              <a:t>dbo:Person</a:t>
            </a:r>
            <a:r>
              <a:rPr lang="en-US" sz="800" dirty="0"/>
              <a:t> .</a:t>
            </a:r>
          </a:p>
          <a:p>
            <a:r>
              <a:rPr lang="en-US" sz="800" dirty="0"/>
              <a:t>?person   </a:t>
            </a:r>
            <a:r>
              <a:rPr lang="en-US" sz="800" dirty="0" err="1">
                <a:solidFill>
                  <a:srgbClr val="7030A0"/>
                </a:solidFill>
              </a:rPr>
              <a:t>dbo:birthDate</a:t>
            </a:r>
            <a:r>
              <a:rPr lang="en-US" sz="800" dirty="0"/>
              <a:t>    ?</a:t>
            </a:r>
            <a:r>
              <a:rPr lang="en-US" sz="800" dirty="0" err="1"/>
              <a:t>birthDate</a:t>
            </a:r>
            <a:r>
              <a:rPr lang="en-US" sz="800" dirty="0"/>
              <a:t> . ?person   </a:t>
            </a:r>
            <a:r>
              <a:rPr lang="en-US" sz="800" dirty="0" err="1">
                <a:solidFill>
                  <a:srgbClr val="7030A0"/>
                </a:solidFill>
              </a:rPr>
              <a:t>dbo:deathDate</a:t>
            </a:r>
            <a:r>
              <a:rPr lang="en-US" sz="800" dirty="0"/>
              <a:t>   ?</a:t>
            </a:r>
            <a:r>
              <a:rPr lang="en-US" sz="800" dirty="0" err="1"/>
              <a:t>deathDate</a:t>
            </a:r>
            <a:r>
              <a:rPr lang="en-US" sz="800" dirty="0"/>
              <a:t> .</a:t>
            </a:r>
          </a:p>
          <a:p>
            <a:endParaRPr lang="en-US" sz="800" dirty="0"/>
          </a:p>
          <a:p>
            <a:r>
              <a:rPr lang="en-US" sz="800" dirty="0"/>
              <a:t>?parent1 </a:t>
            </a:r>
            <a:r>
              <a:rPr lang="en-US" sz="800" dirty="0" err="1">
                <a:solidFill>
                  <a:srgbClr val="7030A0"/>
                </a:solidFill>
              </a:rPr>
              <a:t>rdf:type</a:t>
            </a:r>
            <a:r>
              <a:rPr lang="en-US" sz="800" dirty="0"/>
              <a:t> </a:t>
            </a:r>
            <a:r>
              <a:rPr lang="en-US" sz="800" dirty="0" err="1"/>
              <a:t>dbo:Person</a:t>
            </a:r>
            <a:r>
              <a:rPr lang="en-US" sz="800" dirty="0"/>
              <a:t> . ?parent2 </a:t>
            </a:r>
            <a:r>
              <a:rPr lang="en-US" sz="800" dirty="0" err="1">
                <a:solidFill>
                  <a:srgbClr val="7030A0"/>
                </a:solidFill>
              </a:rPr>
              <a:t>rdf:type</a:t>
            </a:r>
            <a:r>
              <a:rPr lang="en-US" sz="800" dirty="0"/>
              <a:t> </a:t>
            </a:r>
            <a:r>
              <a:rPr lang="en-US" sz="800" dirty="0" err="1"/>
              <a:t>dbo:Person</a:t>
            </a:r>
            <a:r>
              <a:rPr lang="en-US" sz="800" dirty="0"/>
              <a:t> .</a:t>
            </a:r>
          </a:p>
          <a:p>
            <a:endParaRPr lang="en-US" sz="800" dirty="0"/>
          </a:p>
          <a:p>
            <a:r>
              <a:rPr lang="en-US" sz="800" dirty="0">
                <a:solidFill>
                  <a:srgbClr val="FF0000"/>
                </a:solidFill>
              </a:rPr>
              <a:t>   FILTER</a:t>
            </a:r>
            <a:r>
              <a:rPr lang="en-US" sz="800" dirty="0"/>
              <a:t> (?person != ?parent1)</a:t>
            </a:r>
          </a:p>
          <a:p>
            <a:r>
              <a:rPr lang="en-US" sz="800" dirty="0">
                <a:solidFill>
                  <a:srgbClr val="FF0000"/>
                </a:solidFill>
              </a:rPr>
              <a:t>   FILTER</a:t>
            </a:r>
            <a:r>
              <a:rPr lang="en-US" sz="800" dirty="0"/>
              <a:t> (?person != ?parent2)</a:t>
            </a:r>
          </a:p>
          <a:p>
            <a:r>
              <a:rPr lang="en-US" sz="800" dirty="0">
                <a:solidFill>
                  <a:srgbClr val="FF0000"/>
                </a:solidFill>
              </a:rPr>
              <a:t>   FILTER</a:t>
            </a:r>
            <a:r>
              <a:rPr lang="en-US" sz="800" dirty="0"/>
              <a:t> (?parent1 != ?parent2)</a:t>
            </a:r>
          </a:p>
          <a:p>
            <a:endParaRPr lang="en-US" sz="800" dirty="0"/>
          </a:p>
          <a:p>
            <a:r>
              <a:rPr lang="en-US" sz="800" dirty="0"/>
              <a:t>  ?person   </a:t>
            </a:r>
            <a:r>
              <a:rPr lang="en-US" sz="800" dirty="0" err="1">
                <a:solidFill>
                  <a:srgbClr val="7030A0"/>
                </a:solidFill>
              </a:rPr>
              <a:t>dbo:parent</a:t>
            </a:r>
            <a:r>
              <a:rPr lang="en-US" sz="800" dirty="0"/>
              <a:t>          ?parent1 .</a:t>
            </a:r>
          </a:p>
          <a:p>
            <a:r>
              <a:rPr lang="en-US" sz="800" dirty="0"/>
              <a:t>  ?person   </a:t>
            </a:r>
            <a:r>
              <a:rPr lang="en-US" sz="800" dirty="0" err="1">
                <a:solidFill>
                  <a:srgbClr val="7030A0"/>
                </a:solidFill>
              </a:rPr>
              <a:t>dbo:parent</a:t>
            </a:r>
            <a:r>
              <a:rPr lang="en-US" sz="800" dirty="0"/>
              <a:t>          ?parent2 . </a:t>
            </a:r>
          </a:p>
          <a:p>
            <a:endParaRPr lang="en-US" sz="800" dirty="0"/>
          </a:p>
          <a:p>
            <a:r>
              <a:rPr lang="en-US" sz="800" dirty="0"/>
              <a:t> ?parent1 </a:t>
            </a:r>
            <a:r>
              <a:rPr lang="en-US" sz="800" dirty="0" err="1">
                <a:solidFill>
                  <a:srgbClr val="7030A0"/>
                </a:solidFill>
              </a:rPr>
              <a:t>dbo:deathDate</a:t>
            </a:r>
            <a:r>
              <a:rPr lang="en-US" sz="800" dirty="0"/>
              <a:t> ?parent1DeathDate . ?parent1 </a:t>
            </a:r>
            <a:r>
              <a:rPr lang="en-US" sz="800" dirty="0" err="1">
                <a:solidFill>
                  <a:srgbClr val="7030A0"/>
                </a:solidFill>
              </a:rPr>
              <a:t>dbo:birthDate</a:t>
            </a:r>
            <a:r>
              <a:rPr lang="en-US" sz="800" dirty="0"/>
              <a:t>   ?parent1BirthDate .</a:t>
            </a:r>
          </a:p>
          <a:p>
            <a:r>
              <a:rPr lang="en-US" sz="800" dirty="0"/>
              <a:t> ?parent2 </a:t>
            </a:r>
            <a:r>
              <a:rPr lang="en-US" sz="800" dirty="0" err="1">
                <a:solidFill>
                  <a:srgbClr val="7030A0"/>
                </a:solidFill>
              </a:rPr>
              <a:t>dbo:deathDate</a:t>
            </a:r>
            <a:r>
              <a:rPr lang="en-US" sz="800" dirty="0"/>
              <a:t> ?parent2DeathDate . ?parent2 </a:t>
            </a:r>
            <a:r>
              <a:rPr lang="en-US" sz="800" dirty="0" err="1">
                <a:solidFill>
                  <a:srgbClr val="7030A0"/>
                </a:solidFill>
              </a:rPr>
              <a:t>dbo:birthDate</a:t>
            </a:r>
            <a:r>
              <a:rPr lang="en-US" sz="800" dirty="0"/>
              <a:t>   ?parent2BirthDate .</a:t>
            </a:r>
          </a:p>
          <a:p>
            <a:endParaRPr lang="en-US" sz="800" dirty="0">
              <a:solidFill>
                <a:srgbClr val="FF0000"/>
              </a:solidFill>
            </a:endParaRPr>
          </a:p>
          <a:p>
            <a:r>
              <a:rPr lang="en-US" sz="800" dirty="0">
                <a:solidFill>
                  <a:srgbClr val="FF0000"/>
                </a:solidFill>
              </a:rPr>
              <a:t>BIND</a:t>
            </a:r>
            <a:r>
              <a:rPr lang="en-US" sz="800" dirty="0"/>
              <a:t>(YEAR(</a:t>
            </a:r>
            <a:r>
              <a:rPr lang="en-US" sz="800" dirty="0" err="1"/>
              <a:t>xsd:date</a:t>
            </a:r>
            <a:r>
              <a:rPr lang="en-US" sz="800" dirty="0"/>
              <a:t>(?</a:t>
            </a:r>
            <a:r>
              <a:rPr lang="en-US" sz="800" dirty="0" err="1"/>
              <a:t>birthDate</a:t>
            </a:r>
            <a:r>
              <a:rPr lang="en-US" sz="800" dirty="0"/>
              <a:t>)) AS ?</a:t>
            </a:r>
            <a:r>
              <a:rPr lang="en-US" sz="800" dirty="0" err="1"/>
              <a:t>yearOfBirth</a:t>
            </a:r>
            <a:r>
              <a:rPr lang="en-US" sz="800" dirty="0"/>
              <a:t>)</a:t>
            </a:r>
          </a:p>
          <a:p>
            <a:r>
              <a:rPr lang="en-US" sz="800" dirty="0">
                <a:solidFill>
                  <a:srgbClr val="FF0000"/>
                </a:solidFill>
              </a:rPr>
              <a:t>BIND</a:t>
            </a:r>
            <a:r>
              <a:rPr lang="en-US" sz="800" dirty="0"/>
              <a:t>(YEAR(</a:t>
            </a:r>
            <a:r>
              <a:rPr lang="en-US" sz="800" dirty="0" err="1"/>
              <a:t>xsd:date</a:t>
            </a:r>
            <a:r>
              <a:rPr lang="en-US" sz="800" dirty="0"/>
              <a:t>(?</a:t>
            </a:r>
            <a:r>
              <a:rPr lang="en-US" sz="800" dirty="0" err="1"/>
              <a:t>deathDate</a:t>
            </a:r>
            <a:r>
              <a:rPr lang="en-US" sz="800" dirty="0"/>
              <a:t>)) AS ?</a:t>
            </a:r>
            <a:r>
              <a:rPr lang="en-US" sz="800" dirty="0" err="1"/>
              <a:t>yearOfDeath</a:t>
            </a:r>
            <a:r>
              <a:rPr lang="en-US" sz="800" dirty="0"/>
              <a:t>)</a:t>
            </a:r>
          </a:p>
          <a:p>
            <a:r>
              <a:rPr lang="en-US" sz="800" dirty="0">
                <a:solidFill>
                  <a:srgbClr val="FF0000"/>
                </a:solidFill>
              </a:rPr>
              <a:t>BIND</a:t>
            </a:r>
            <a:r>
              <a:rPr lang="en-US" sz="800" dirty="0"/>
              <a:t>(YEAR(</a:t>
            </a:r>
            <a:r>
              <a:rPr lang="en-US" sz="800" dirty="0" err="1"/>
              <a:t>xsd:date</a:t>
            </a:r>
            <a:r>
              <a:rPr lang="en-US" sz="800" dirty="0"/>
              <a:t>(?parent1BirthDate)) AS ?parent1YearOfBirth)</a:t>
            </a:r>
          </a:p>
          <a:p>
            <a:r>
              <a:rPr lang="en-US" sz="800" dirty="0">
                <a:solidFill>
                  <a:srgbClr val="FF0000"/>
                </a:solidFill>
              </a:rPr>
              <a:t>BIND</a:t>
            </a:r>
            <a:r>
              <a:rPr lang="en-US" sz="800" dirty="0"/>
              <a:t>(YEAR(</a:t>
            </a:r>
            <a:r>
              <a:rPr lang="en-US" sz="800" dirty="0" err="1"/>
              <a:t>xsd:date</a:t>
            </a:r>
            <a:r>
              <a:rPr lang="en-US" sz="800" dirty="0"/>
              <a:t>(?parent2BirthDate)) AS ?parent2YearOfBirth)</a:t>
            </a:r>
          </a:p>
          <a:p>
            <a:r>
              <a:rPr lang="en-US" sz="800" dirty="0">
                <a:solidFill>
                  <a:srgbClr val="FF0000"/>
                </a:solidFill>
              </a:rPr>
              <a:t>BIND</a:t>
            </a:r>
            <a:r>
              <a:rPr lang="en-US" sz="800" dirty="0"/>
              <a:t>(YEAR(</a:t>
            </a:r>
            <a:r>
              <a:rPr lang="en-US" sz="800" dirty="0" err="1"/>
              <a:t>xsd:date</a:t>
            </a:r>
            <a:r>
              <a:rPr lang="en-US" sz="800" dirty="0"/>
              <a:t>(?parent1DeathDate)) AS ?parent1YearOfDeath)</a:t>
            </a:r>
          </a:p>
          <a:p>
            <a:r>
              <a:rPr lang="en-US" sz="800" dirty="0">
                <a:solidFill>
                  <a:srgbClr val="FF0000"/>
                </a:solidFill>
              </a:rPr>
              <a:t>BIND</a:t>
            </a:r>
            <a:r>
              <a:rPr lang="en-US" sz="800" dirty="0"/>
              <a:t>(YEAR(</a:t>
            </a:r>
            <a:r>
              <a:rPr lang="en-US" sz="800" dirty="0" err="1"/>
              <a:t>xsd:date</a:t>
            </a:r>
            <a:r>
              <a:rPr lang="en-US" sz="800" dirty="0"/>
              <a:t>(?parent2DeathDate)) AS ?parent2YearOfDeath)</a:t>
            </a:r>
          </a:p>
          <a:p>
            <a:endParaRPr lang="en-US" sz="800" dirty="0"/>
          </a:p>
          <a:p>
            <a:r>
              <a:rPr lang="en-US" sz="800" dirty="0">
                <a:solidFill>
                  <a:srgbClr val="FF0000"/>
                </a:solidFill>
              </a:rPr>
              <a:t>BIND</a:t>
            </a:r>
            <a:r>
              <a:rPr lang="en-US" sz="800" dirty="0"/>
              <a:t>(</a:t>
            </a:r>
            <a:r>
              <a:rPr lang="en-US" sz="800" dirty="0" err="1"/>
              <a:t>xsd:integer</a:t>
            </a:r>
            <a:r>
              <a:rPr lang="en-US" sz="800" dirty="0"/>
              <a:t>(?</a:t>
            </a:r>
            <a:r>
              <a:rPr lang="en-US" sz="800" dirty="0" err="1"/>
              <a:t>yearOfDeath</a:t>
            </a:r>
            <a:r>
              <a:rPr lang="en-US" sz="800" dirty="0"/>
              <a:t>) - </a:t>
            </a:r>
            <a:r>
              <a:rPr lang="en-US" sz="800" dirty="0" err="1"/>
              <a:t>xsd:integer</a:t>
            </a:r>
            <a:r>
              <a:rPr lang="en-US" sz="800" dirty="0"/>
              <a:t>(?</a:t>
            </a:r>
            <a:r>
              <a:rPr lang="en-US" sz="800" dirty="0" err="1"/>
              <a:t>yearOfBirth</a:t>
            </a:r>
            <a:r>
              <a:rPr lang="en-US" sz="800" dirty="0"/>
              <a:t>) AS ?</a:t>
            </a:r>
            <a:r>
              <a:rPr lang="en-US" sz="800" dirty="0" err="1"/>
              <a:t>lifeSpanOfPerson</a:t>
            </a:r>
            <a:r>
              <a:rPr lang="en-US" sz="800" dirty="0"/>
              <a:t>)</a:t>
            </a:r>
          </a:p>
          <a:p>
            <a:r>
              <a:rPr lang="en-US" sz="800" dirty="0">
                <a:solidFill>
                  <a:srgbClr val="FF0000"/>
                </a:solidFill>
              </a:rPr>
              <a:t>BIND</a:t>
            </a:r>
            <a:r>
              <a:rPr lang="en-US" sz="800" dirty="0"/>
              <a:t>(</a:t>
            </a:r>
            <a:r>
              <a:rPr lang="en-US" sz="800" dirty="0" err="1"/>
              <a:t>xsd:integer</a:t>
            </a:r>
            <a:r>
              <a:rPr lang="en-US" sz="800" dirty="0"/>
              <a:t>(?parent1YearOfDeath) - </a:t>
            </a:r>
            <a:r>
              <a:rPr lang="en-US" sz="800" dirty="0" err="1"/>
              <a:t>xsd:integer</a:t>
            </a:r>
            <a:r>
              <a:rPr lang="en-US" sz="800" dirty="0"/>
              <a:t>(?parent1YearOfBirth) AS ?</a:t>
            </a:r>
            <a:r>
              <a:rPr lang="en-US" sz="800" dirty="0" err="1"/>
              <a:t>lifeSpanOfParentOne</a:t>
            </a:r>
            <a:r>
              <a:rPr lang="en-US" sz="800" dirty="0"/>
              <a:t>)</a:t>
            </a:r>
          </a:p>
          <a:p>
            <a:r>
              <a:rPr lang="en-US" sz="800" dirty="0">
                <a:solidFill>
                  <a:srgbClr val="FF0000"/>
                </a:solidFill>
              </a:rPr>
              <a:t>BIND</a:t>
            </a:r>
            <a:r>
              <a:rPr lang="en-US" sz="800" dirty="0"/>
              <a:t>(</a:t>
            </a:r>
            <a:r>
              <a:rPr lang="en-US" sz="800" dirty="0" err="1"/>
              <a:t>xsd:integer</a:t>
            </a:r>
            <a:r>
              <a:rPr lang="en-US" sz="800" dirty="0"/>
              <a:t>(?parent2YearOfDeath) - </a:t>
            </a:r>
            <a:r>
              <a:rPr lang="en-US" sz="800" dirty="0" err="1"/>
              <a:t>xsd:integer</a:t>
            </a:r>
            <a:r>
              <a:rPr lang="en-US" sz="800" dirty="0"/>
              <a:t>(?parent2YearOfBirth) AS ?</a:t>
            </a:r>
            <a:r>
              <a:rPr lang="en-US" sz="800" dirty="0" err="1"/>
              <a:t>lifeSpanOfParentTwo</a:t>
            </a:r>
            <a:r>
              <a:rPr lang="en-US" sz="800" dirty="0"/>
              <a:t>)</a:t>
            </a:r>
          </a:p>
          <a:p>
            <a:endParaRPr lang="en-US" sz="800" dirty="0"/>
          </a:p>
          <a:p>
            <a:r>
              <a:rPr lang="en-US" sz="800" dirty="0"/>
              <a:t>}</a:t>
            </a:r>
          </a:p>
          <a:p>
            <a:r>
              <a:rPr lang="en-US" sz="800" dirty="0">
                <a:solidFill>
                  <a:srgbClr val="FF0000"/>
                </a:solidFill>
              </a:rPr>
              <a:t>LIMIT</a:t>
            </a:r>
            <a:r>
              <a:rPr lang="en-US" sz="8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139952" y="1403378"/>
            <a:ext cx="4897451" cy="307777"/>
          </a:xfrm>
          <a:prstGeom prst="rect">
            <a:avLst/>
          </a:prstGeom>
          <a:noFill/>
        </p:spPr>
        <p:txBody>
          <a:bodyPr wrap="square">
            <a:spAutoFit/>
          </a:bodyPr>
          <a:lstStyle/>
          <a:p>
            <a:r>
              <a:rPr lang="fi-FI" dirty="0"/>
              <a:t> </a:t>
            </a:r>
            <a:r>
              <a:rPr lang="fi-FI" sz="1200" dirty="0">
                <a:hlinkClick r:id="rId2"/>
              </a:rPr>
              <a:t>http://ai.it.jyu.fi/vagan/ontologies/2023/lifespanMMM3.owl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4499993" y="22029"/>
            <a:ext cx="3672408"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(MMM3)</a:t>
            </a:r>
          </a:p>
        </p:txBody>
      </p:sp>
    </p:spTree>
    <p:extLst>
      <p:ext uri="{BB962C8B-B14F-4D97-AF65-F5344CB8AC3E}">
        <p14:creationId xmlns:p14="http://schemas.microsoft.com/office/powerpoint/2010/main" val="129706603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956FB0-B661-06DF-4004-54DF074ED323}"/>
              </a:ext>
            </a:extLst>
          </p:cNvPr>
          <p:cNvSpPr/>
          <p:nvPr/>
        </p:nvSpPr>
        <p:spPr>
          <a:xfrm>
            <a:off x="490192" y="91856"/>
            <a:ext cx="8316416" cy="4524315"/>
          </a:xfrm>
          <a:prstGeom prst="rect">
            <a:avLst/>
          </a:prstGeom>
          <a:noFill/>
        </p:spPr>
        <p:txBody>
          <a:bodyPr wrap="square" lIns="91440" tIns="45720" rIns="91440" bIns="45720">
            <a:spAutoFit/>
          </a:bodyPr>
          <a:lstStyle/>
          <a:p>
            <a:r>
              <a:rPr lang="en-US" sz="3600" b="0" cap="none" spc="0" dirty="0">
                <a:ln w="0"/>
                <a:solidFill>
                  <a:srgbClr val="0000FF"/>
                </a:solidFill>
                <a:effectLst>
                  <a:outerShdw blurRad="38100" dist="19050" dir="2700000" algn="tl" rotWithShape="0">
                    <a:schemeClr val="dk1">
                      <a:alpha val="40000"/>
                    </a:schemeClr>
                  </a:outerShdw>
                </a:effectLst>
              </a:rPr>
              <a:t>Summarizing all these as a completely automated example of ontology construction (based on </a:t>
            </a:r>
            <a:r>
              <a:rPr lang="en-US" sz="3600" b="0" cap="none" spc="0" dirty="0" err="1">
                <a:ln w="0"/>
                <a:solidFill>
                  <a:srgbClr val="0000FF"/>
                </a:solidFill>
                <a:effectLst>
                  <a:outerShdw blurRad="38100" dist="19050" dir="2700000" algn="tl" rotWithShape="0">
                    <a:schemeClr val="dk1">
                      <a:alpha val="40000"/>
                    </a:schemeClr>
                  </a:outerShdw>
                </a:effectLst>
              </a:rPr>
              <a:t>DBPedia</a:t>
            </a:r>
            <a:r>
              <a:rPr lang="en-US" sz="3600" b="0" cap="none" spc="0" dirty="0">
                <a:ln w="0"/>
                <a:solidFill>
                  <a:srgbClr val="0000FF"/>
                </a:solidFill>
                <a:effectLst>
                  <a:outerShdw blurRad="38100" dist="19050" dir="2700000" algn="tl" rotWithShape="0">
                    <a:schemeClr val="dk1">
                      <a:alpha val="40000"/>
                    </a:schemeClr>
                  </a:outerShdw>
                </a:effectLst>
              </a:rPr>
              <a:t> query), populating ontology with data, </a:t>
            </a:r>
            <a:r>
              <a:rPr lang="en-US" sz="3600" b="0" cap="none" spc="0" dirty="0" err="1">
                <a:ln w="0"/>
                <a:solidFill>
                  <a:srgbClr val="0000FF"/>
                </a:solidFill>
                <a:effectLst>
                  <a:outerShdw blurRad="38100" dist="19050" dir="2700000" algn="tl" rotWithShape="0">
                    <a:schemeClr val="dk1">
                      <a:alpha val="40000"/>
                    </a:schemeClr>
                  </a:outerShdw>
                </a:effectLst>
              </a:rPr>
              <a:t>Colab</a:t>
            </a:r>
            <a:r>
              <a:rPr lang="en-US" sz="3600" b="0" cap="none" spc="0" dirty="0">
                <a:ln w="0"/>
                <a:solidFill>
                  <a:srgbClr val="0000FF"/>
                </a:solidFill>
                <a:effectLst>
                  <a:outerShdw blurRad="38100" dist="19050" dir="2700000" algn="tl" rotWithShape="0">
                    <a:schemeClr val="dk1">
                      <a:alpha val="40000"/>
                    </a:schemeClr>
                  </a:outerShdw>
                </a:effectLst>
              </a:rPr>
              <a:t>-friendly code (designed by ChatGPT) for learning regression model based on data and automatic SWRL rule construction (</a:t>
            </a:r>
            <a:r>
              <a:rPr lang="en-US" sz="3600" b="0" cap="none" spc="0" dirty="0">
                <a:ln w="0"/>
                <a:solidFill>
                  <a:srgbClr val="E00000"/>
                </a:solidFill>
                <a:effectLst>
                  <a:outerShdw blurRad="38100" dist="19050" dir="2700000" algn="tl" rotWithShape="0">
                    <a:schemeClr val="dk1">
                      <a:alpha val="40000"/>
                    </a:schemeClr>
                  </a:outerShdw>
                </a:effectLst>
              </a:rPr>
              <a:t>see following slides</a:t>
            </a:r>
            <a:r>
              <a:rPr lang="en-US" sz="3600" b="0" cap="none" spc="0" dirty="0">
                <a:ln w="0"/>
                <a:solidFill>
                  <a:srgbClr val="0000FF"/>
                </a:solidFill>
                <a:effectLst>
                  <a:outerShdw blurRad="38100" dist="19050" dir="2700000" algn="tl" rotWithShape="0">
                    <a:schemeClr val="dk1">
                      <a:alpha val="40000"/>
                    </a:schemeClr>
                  </a:outerShdw>
                </a:effectLst>
              </a:rPr>
              <a:t>)</a:t>
            </a:r>
          </a:p>
        </p:txBody>
      </p:sp>
      <p:sp>
        <p:nvSpPr>
          <p:cNvPr id="5" name="TextBox 4">
            <a:extLst>
              <a:ext uri="{FF2B5EF4-FFF2-40B4-BE49-F238E27FC236}">
                <a16:creationId xmlns:a16="http://schemas.microsoft.com/office/drawing/2014/main" id="{6CD3DA61-35E6-E82C-2605-514B6C9F5574}"/>
              </a:ext>
            </a:extLst>
          </p:cNvPr>
          <p:cNvSpPr txBox="1"/>
          <p:nvPr/>
        </p:nvSpPr>
        <p:spPr>
          <a:xfrm>
            <a:off x="1705929" y="6021288"/>
            <a:ext cx="5473515" cy="369332"/>
          </a:xfrm>
          <a:prstGeom prst="rect">
            <a:avLst/>
          </a:prstGeom>
          <a:solidFill>
            <a:srgbClr val="FFC000"/>
          </a:solidFill>
          <a:ln w="25400">
            <a:solidFill>
              <a:schemeClr val="accent1">
                <a:shade val="15000"/>
              </a:schemeClr>
            </a:solidFill>
          </a:ln>
        </p:spPr>
        <p:txBody>
          <a:bodyPr wrap="square">
            <a:spAutoFit/>
          </a:bodyPr>
          <a:lstStyle/>
          <a:p>
            <a:r>
              <a:rPr lang="fi-FI" dirty="0"/>
              <a:t> </a:t>
            </a:r>
            <a:r>
              <a:rPr lang="fi-FI" sz="1800" dirty="0">
                <a:hlinkClick r:id="rId2"/>
              </a:rPr>
              <a:t>http://ai.it.jyu.fi/vagan/ontologies/2026/lifespan.owl</a:t>
            </a:r>
            <a:r>
              <a:rPr lang="fi-FI" sz="1800" dirty="0"/>
              <a:t> </a:t>
            </a:r>
          </a:p>
        </p:txBody>
      </p:sp>
      <p:grpSp>
        <p:nvGrpSpPr>
          <p:cNvPr id="15" name="Group 14">
            <a:extLst>
              <a:ext uri="{FF2B5EF4-FFF2-40B4-BE49-F238E27FC236}">
                <a16:creationId xmlns:a16="http://schemas.microsoft.com/office/drawing/2014/main" id="{AFEDD0AF-A8B6-7B20-83A4-FDCBAE76D2F5}"/>
              </a:ext>
            </a:extLst>
          </p:cNvPr>
          <p:cNvGrpSpPr/>
          <p:nvPr/>
        </p:nvGrpSpPr>
        <p:grpSpPr>
          <a:xfrm>
            <a:off x="217330" y="4731912"/>
            <a:ext cx="8709339" cy="504056"/>
            <a:chOff x="107504" y="5013176"/>
            <a:chExt cx="8709339" cy="504056"/>
          </a:xfrm>
        </p:grpSpPr>
        <p:sp>
          <p:nvSpPr>
            <p:cNvPr id="13" name="Rectangle 12">
              <a:extLst>
                <a:ext uri="{FF2B5EF4-FFF2-40B4-BE49-F238E27FC236}">
                  <a16:creationId xmlns:a16="http://schemas.microsoft.com/office/drawing/2014/main" id="{4E9B6A03-308C-D4D7-1F74-82AF38D5F4E2}"/>
                </a:ext>
              </a:extLst>
            </p:cNvPr>
            <p:cNvSpPr/>
            <p:nvPr/>
          </p:nvSpPr>
          <p:spPr>
            <a:xfrm>
              <a:off x="107504" y="5013176"/>
              <a:ext cx="8568952" cy="504056"/>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xtBox 6">
              <a:extLst>
                <a:ext uri="{FF2B5EF4-FFF2-40B4-BE49-F238E27FC236}">
                  <a16:creationId xmlns:a16="http://schemas.microsoft.com/office/drawing/2014/main" id="{EAC6477C-5E76-4634-786D-5D0C25119E42}"/>
                </a:ext>
              </a:extLst>
            </p:cNvPr>
            <p:cNvSpPr txBox="1"/>
            <p:nvPr/>
          </p:nvSpPr>
          <p:spPr>
            <a:xfrm>
              <a:off x="203415" y="5099812"/>
              <a:ext cx="2232248" cy="307777"/>
            </a:xfrm>
            <a:prstGeom prst="rect">
              <a:avLst/>
            </a:prstGeom>
            <a:noFill/>
          </p:spPr>
          <p:txBody>
            <a:bodyPr wrap="square">
              <a:spAutoFit/>
            </a:bodyPr>
            <a:lstStyle/>
            <a:p>
              <a:r>
                <a:rPr lang="en-US" dirty="0">
                  <a:ln w="0"/>
                  <a:solidFill>
                    <a:srgbClr val="0000FF"/>
                  </a:solidFill>
                  <a:effectLst>
                    <a:outerShdw blurRad="38100" dist="19050" dir="2700000" algn="tl" rotWithShape="0">
                      <a:schemeClr val="dk1">
                        <a:alpha val="40000"/>
                      </a:schemeClr>
                    </a:outerShdw>
                  </a:effectLst>
                  <a:hlinkClick r:id="rId3">
                    <a:extLst>
                      <a:ext uri="{A12FA001-AC4F-418D-AE19-62706E023703}">
                        <ahyp:hlinkClr xmlns:ahyp="http://schemas.microsoft.com/office/drawing/2018/hyperlinkcolor" val="tx"/>
                      </a:ext>
                    </a:extLst>
                  </a:hlinkClick>
                </a:rPr>
                <a:t>https://dbpedia.org/sparql/</a:t>
              </a:r>
              <a:endParaRPr lang="fi-FI" dirty="0">
                <a:ln w="0"/>
                <a:solidFill>
                  <a:srgbClr val="0000FF"/>
                </a:solidFill>
                <a:effectLst>
                  <a:outerShdw blurRad="38100" dist="19050" dir="2700000" algn="tl" rotWithShape="0">
                    <a:schemeClr val="dk1">
                      <a:alpha val="40000"/>
                    </a:schemeClr>
                  </a:outerShdw>
                </a:effectLst>
              </a:endParaRPr>
            </a:p>
          </p:txBody>
        </p:sp>
        <p:sp>
          <p:nvSpPr>
            <p:cNvPr id="9" name="TextBox 8">
              <a:extLst>
                <a:ext uri="{FF2B5EF4-FFF2-40B4-BE49-F238E27FC236}">
                  <a16:creationId xmlns:a16="http://schemas.microsoft.com/office/drawing/2014/main" id="{00D205EB-4AB8-587D-6F03-B6FE32997B2B}"/>
                </a:ext>
              </a:extLst>
            </p:cNvPr>
            <p:cNvSpPr txBox="1"/>
            <p:nvPr/>
          </p:nvSpPr>
          <p:spPr>
            <a:xfrm>
              <a:off x="4713909" y="5106256"/>
              <a:ext cx="2940202" cy="307777"/>
            </a:xfrm>
            <a:prstGeom prst="rect">
              <a:avLst/>
            </a:prstGeom>
            <a:noFill/>
          </p:spPr>
          <p:txBody>
            <a:bodyPr wrap="square">
              <a:spAutoFit/>
            </a:bodyPr>
            <a:lstStyle/>
            <a:p>
              <a:r>
                <a:rPr lang="fi-FI" dirty="0">
                  <a:ln w="0"/>
                  <a:solidFill>
                    <a:srgbClr val="0000FF"/>
                  </a:solidFill>
                  <a:effectLst>
                    <a:outerShdw blurRad="38100" dist="19050" dir="2700000" algn="tl" rotWithShape="0">
                      <a:schemeClr val="dk1">
                        <a:alpha val="40000"/>
                      </a:schemeClr>
                    </a:outerShdw>
                  </a:effectLst>
                  <a:hlinkClick r:id="rId4">
                    <a:extLst>
                      <a:ext uri="{A12FA001-AC4F-418D-AE19-62706E023703}">
                        <ahyp:hlinkClr xmlns:ahyp="http://schemas.microsoft.com/office/drawing/2018/hyperlinkcolor" val="tx"/>
                      </a:ext>
                    </a:extLst>
                  </a:hlinkClick>
                </a:rPr>
                <a:t>https://colab.research.google.com/</a:t>
              </a:r>
              <a:r>
                <a:rPr lang="fi-FI" dirty="0">
                  <a:ln w="0"/>
                  <a:solidFill>
                    <a:srgbClr val="0000FF"/>
                  </a:solidFill>
                  <a:effectLst>
                    <a:outerShdw blurRad="38100" dist="19050" dir="2700000" algn="tl" rotWithShape="0">
                      <a:schemeClr val="dk1">
                        <a:alpha val="40000"/>
                      </a:schemeClr>
                    </a:outerShdw>
                  </a:effectLst>
                </a:rPr>
                <a:t> </a:t>
              </a:r>
            </a:p>
          </p:txBody>
        </p:sp>
        <p:sp>
          <p:nvSpPr>
            <p:cNvPr id="11" name="TextBox 10">
              <a:extLst>
                <a:ext uri="{FF2B5EF4-FFF2-40B4-BE49-F238E27FC236}">
                  <a16:creationId xmlns:a16="http://schemas.microsoft.com/office/drawing/2014/main" id="{F8AEDBC8-2B2F-4509-2C54-D87F8480BDA3}"/>
                </a:ext>
              </a:extLst>
            </p:cNvPr>
            <p:cNvSpPr txBox="1"/>
            <p:nvPr/>
          </p:nvSpPr>
          <p:spPr>
            <a:xfrm>
              <a:off x="2647910" y="5121599"/>
              <a:ext cx="1794777" cy="307777"/>
            </a:xfrm>
            <a:prstGeom prst="rect">
              <a:avLst/>
            </a:prstGeom>
            <a:noFill/>
          </p:spPr>
          <p:txBody>
            <a:bodyPr wrap="square">
              <a:spAutoFit/>
            </a:bodyPr>
            <a:lstStyle/>
            <a:p>
              <a:r>
                <a:rPr lang="fi-FI" dirty="0">
                  <a:ln w="0"/>
                  <a:solidFill>
                    <a:srgbClr val="0000FF"/>
                  </a:solidFill>
                  <a:effectLst>
                    <a:outerShdw blurRad="38100" dist="19050" dir="2700000" algn="tl" rotWithShape="0">
                      <a:schemeClr val="dk1">
                        <a:alpha val="40000"/>
                      </a:schemeClr>
                    </a:outerShdw>
                  </a:effectLst>
                  <a:hlinkClick r:id="rId5">
                    <a:extLst>
                      <a:ext uri="{A12FA001-AC4F-418D-AE19-62706E023703}">
                        <ahyp:hlinkClr xmlns:ahyp="http://schemas.microsoft.com/office/drawing/2018/hyperlinkcolor" val="tx"/>
                      </a:ext>
                    </a:extLst>
                  </a:hlinkClick>
                </a:rPr>
                <a:t>https://chatgpt.com/</a:t>
              </a:r>
              <a:r>
                <a:rPr lang="fi-FI" dirty="0">
                  <a:ln w="0"/>
                  <a:solidFill>
                    <a:srgbClr val="0000FF"/>
                  </a:solidFill>
                  <a:effectLst>
                    <a:outerShdw blurRad="38100" dist="19050" dir="2700000" algn="tl" rotWithShape="0">
                      <a:schemeClr val="dk1">
                        <a:alpha val="40000"/>
                      </a:schemeClr>
                    </a:outerShdw>
                  </a:effectLst>
                </a:rPr>
                <a:t> </a:t>
              </a:r>
            </a:p>
          </p:txBody>
        </p:sp>
        <p:sp>
          <p:nvSpPr>
            <p:cNvPr id="12" name="Rectangle 11">
              <a:extLst>
                <a:ext uri="{FF2B5EF4-FFF2-40B4-BE49-F238E27FC236}">
                  <a16:creationId xmlns:a16="http://schemas.microsoft.com/office/drawing/2014/main" id="{D50AF266-4626-00D6-F461-85A265AF7FBE}"/>
                </a:ext>
              </a:extLst>
            </p:cNvPr>
            <p:cNvSpPr/>
            <p:nvPr/>
          </p:nvSpPr>
          <p:spPr>
            <a:xfrm>
              <a:off x="7459474" y="5115155"/>
              <a:ext cx="1357369" cy="307777"/>
            </a:xfrm>
            <a:prstGeom prst="rect">
              <a:avLst/>
            </a:prstGeom>
            <a:noFill/>
          </p:spPr>
          <p:txBody>
            <a:bodyPr wrap="square" lIns="91440" tIns="45720" rIns="91440" bIns="45720">
              <a:spAutoFit/>
            </a:bodyPr>
            <a:lstStyle/>
            <a:p>
              <a:pPr algn="ctr"/>
              <a:r>
                <a:rPr lang="en-US" b="0" cap="none" spc="0" dirty="0">
                  <a:ln w="0"/>
                  <a:solidFill>
                    <a:srgbClr val="0000FF"/>
                  </a:solidFill>
                  <a:effectLst>
                    <a:outerShdw blurRad="38100" dist="19050" dir="2700000" algn="tl" rotWithShape="0">
                      <a:schemeClr val="dk1">
                        <a:alpha val="40000"/>
                      </a:schemeClr>
                    </a:outerShdw>
                  </a:effectLst>
                </a:rPr>
                <a:t>Protégé</a:t>
              </a:r>
              <a:r>
                <a:rPr lang="en-US" b="0" cap="none" spc="0" dirty="0">
                  <a:ln w="0"/>
                  <a:solidFill>
                    <a:schemeClr val="tx1"/>
                  </a:solidFill>
                  <a:effectLst>
                    <a:outerShdw blurRad="38100" dist="19050" dir="2700000" algn="tl" rotWithShape="0">
                      <a:schemeClr val="dk1">
                        <a:alpha val="40000"/>
                      </a:schemeClr>
                    </a:outerShdw>
                  </a:effectLst>
                </a:rPr>
                <a:t> </a:t>
              </a:r>
            </a:p>
          </p:txBody>
        </p:sp>
      </p:grpSp>
      <p:sp>
        <p:nvSpPr>
          <p:cNvPr id="14" name="Arrow: Down 13">
            <a:extLst>
              <a:ext uri="{FF2B5EF4-FFF2-40B4-BE49-F238E27FC236}">
                <a16:creationId xmlns:a16="http://schemas.microsoft.com/office/drawing/2014/main" id="{7D39CABB-74A3-1D67-B2D1-3B16AC00821A}"/>
              </a:ext>
            </a:extLst>
          </p:cNvPr>
          <p:cNvSpPr/>
          <p:nvPr/>
        </p:nvSpPr>
        <p:spPr>
          <a:xfrm>
            <a:off x="4378370" y="5293838"/>
            <a:ext cx="540060" cy="66957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586919224"/>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43767-8626-DACC-AE92-BBCCE116D36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5D1F09D-957C-BFFE-A6FB-69F17B53B94C}"/>
              </a:ext>
            </a:extLst>
          </p:cNvPr>
          <p:cNvSpPr/>
          <p:nvPr/>
        </p:nvSpPr>
        <p:spPr>
          <a:xfrm>
            <a:off x="0" y="11659"/>
            <a:ext cx="9144000" cy="8879354"/>
          </a:xfrm>
          <a:prstGeom prst="rect">
            <a:avLst/>
          </a:prstGeom>
        </p:spPr>
        <p:txBody>
          <a:bodyPr wrap="square">
            <a:spAutoFit/>
          </a:bodyPr>
          <a:lstStyle/>
          <a:p>
            <a:r>
              <a:rPr lang="en-US" sz="800" dirty="0"/>
              <a:t>PREFIX </a:t>
            </a:r>
            <a:r>
              <a:rPr lang="en-US" sz="800" dirty="0" err="1"/>
              <a:t>rdf</a:t>
            </a:r>
            <a:r>
              <a:rPr lang="en-US" sz="800" dirty="0"/>
              <a:t>: &lt;http://www.w3.org/1999/02/22-rdf-syntax-ns#&gt;</a:t>
            </a:r>
          </a:p>
          <a:p>
            <a:r>
              <a:rPr lang="en-US" sz="800" dirty="0"/>
              <a:t>PREFIX </a:t>
            </a:r>
            <a:r>
              <a:rPr lang="en-US" sz="800" dirty="0" err="1"/>
              <a:t>dbo</a:t>
            </a:r>
            <a:r>
              <a:rPr lang="en-US" sz="800" dirty="0"/>
              <a:t>: &lt;http://dbpedia.org/ontology/&gt;</a:t>
            </a:r>
          </a:p>
          <a:p>
            <a:r>
              <a:rPr lang="en-US" sz="800" dirty="0"/>
              <a:t>PREFIX </a:t>
            </a:r>
            <a:r>
              <a:rPr lang="en-US" sz="800" dirty="0" err="1"/>
              <a:t>dbp</a:t>
            </a:r>
            <a:r>
              <a:rPr lang="en-US" sz="800" dirty="0"/>
              <a:t>: &lt;http://dbpedia.org/property/&gt;</a:t>
            </a:r>
          </a:p>
          <a:p>
            <a:r>
              <a:rPr lang="en-US" sz="800" dirty="0"/>
              <a:t>PREFIX owl: &lt;http://www.w3.org/2002/07/owl#&gt;</a:t>
            </a:r>
          </a:p>
          <a:p>
            <a:r>
              <a:rPr lang="en-US" sz="800" dirty="0"/>
              <a:t>PREFIX </a:t>
            </a:r>
            <a:r>
              <a:rPr lang="en-US" sz="800" dirty="0" err="1"/>
              <a:t>xsd</a:t>
            </a:r>
            <a:r>
              <a:rPr lang="en-US" sz="800" dirty="0"/>
              <a:t>: &lt;http://www.w3.org/2001/XMLSchema#&gt;</a:t>
            </a:r>
          </a:p>
          <a:p>
            <a:r>
              <a:rPr lang="en-US" sz="800" dirty="0"/>
              <a:t>PREFIX </a:t>
            </a:r>
            <a:r>
              <a:rPr lang="en-US" sz="800" dirty="0" err="1"/>
              <a:t>rdfs</a:t>
            </a:r>
            <a:r>
              <a:rPr lang="en-US" sz="800" dirty="0"/>
              <a:t>: &lt;http://www.w3.org/2000/01/rdf-schema#&gt;</a:t>
            </a:r>
          </a:p>
          <a:p>
            <a:r>
              <a:rPr lang="en-US" sz="800" dirty="0"/>
              <a:t>PREFIX </a:t>
            </a:r>
            <a:r>
              <a:rPr lang="en-US" sz="800" dirty="0" err="1"/>
              <a:t>db</a:t>
            </a:r>
            <a:r>
              <a:rPr lang="en-US" sz="800" dirty="0"/>
              <a:t>: &lt;http://dbpedia.org/page/&gt;</a:t>
            </a:r>
          </a:p>
          <a:p>
            <a:r>
              <a:rPr lang="en-US" sz="800" dirty="0"/>
              <a:t>PREFIX </a:t>
            </a:r>
            <a:r>
              <a:rPr lang="en-US" sz="800" dirty="0" err="1"/>
              <a:t>dbr</a:t>
            </a:r>
            <a:r>
              <a:rPr lang="en-US" sz="800" dirty="0"/>
              <a:t>: &lt;http://dbpedia.org/resource/&gt;</a:t>
            </a:r>
          </a:p>
          <a:p>
            <a:r>
              <a:rPr lang="en-US" sz="800" dirty="0"/>
              <a:t>PREFIX </a:t>
            </a:r>
            <a:r>
              <a:rPr lang="en-US" sz="800" dirty="0" err="1"/>
              <a:t>dbpedia</a:t>
            </a:r>
            <a:r>
              <a:rPr lang="en-US" sz="800" dirty="0"/>
              <a:t>: &lt;http://dbpedia.org/&gt;</a:t>
            </a:r>
          </a:p>
          <a:p>
            <a:pPr defTabSz="685800" fontAlgn="auto">
              <a:spcBef>
                <a:spcPts val="0"/>
              </a:spcBef>
              <a:spcAft>
                <a:spcPts val="0"/>
              </a:spcAft>
            </a:pPr>
            <a:r>
              <a:rPr lang="en-US" sz="800" dirty="0">
                <a:solidFill>
                  <a:prstClr val="black"/>
                </a:solidFill>
                <a:highlight>
                  <a:srgbClr val="FFFF00"/>
                </a:highlight>
                <a:cs typeface="Arial" panose="020B0604020202020204" pitchFamily="34" charset="0"/>
              </a:rPr>
              <a:t>PREFIX : &lt;http://ai.it.jyu.fi/vagan/ontologies/2026/</a:t>
            </a:r>
            <a:r>
              <a:rPr lang="en-US" sz="800" b="1" dirty="0">
                <a:solidFill>
                  <a:srgbClr val="FF0000"/>
                </a:solidFill>
                <a:highlight>
                  <a:srgbClr val="FFFF00"/>
                </a:highlight>
                <a:cs typeface="Arial" panose="020B0604020202020204" pitchFamily="34" charset="0"/>
              </a:rPr>
              <a:t>lifespan</a:t>
            </a:r>
            <a:r>
              <a:rPr lang="en-US" sz="800" dirty="0">
                <a:solidFill>
                  <a:prstClr val="black"/>
                </a:solidFill>
                <a:highlight>
                  <a:srgbClr val="FFFF00"/>
                </a:highlight>
                <a:cs typeface="Arial" panose="020B0604020202020204" pitchFamily="34" charset="0"/>
              </a:rPr>
              <a:t>.owl#&gt;</a:t>
            </a:r>
            <a:endParaRPr lang="en-US" sz="800" dirty="0">
              <a:highlight>
                <a:srgbClr val="FFFF00"/>
              </a:highlight>
            </a:endParaRPr>
          </a:p>
          <a:p>
            <a:pPr defTabSz="685800" fontAlgn="auto">
              <a:spcBef>
                <a:spcPts val="0"/>
              </a:spcBef>
              <a:spcAft>
                <a:spcPts val="0"/>
              </a:spcAft>
            </a:pPr>
            <a:r>
              <a:rPr lang="en-US" sz="800" dirty="0">
                <a:solidFill>
                  <a:srgbClr val="FF0000"/>
                </a:solidFill>
              </a:rPr>
              <a:t>CONSTRUCT</a:t>
            </a:r>
          </a:p>
          <a:p>
            <a:pPr defTabSz="685800" fontAlgn="auto">
              <a:spcBef>
                <a:spcPts val="0"/>
              </a:spcBef>
              <a:spcAft>
                <a:spcPts val="0"/>
              </a:spcAft>
            </a:pPr>
            <a:r>
              <a:rPr lang="en-US" sz="800" dirty="0">
                <a:solidFill>
                  <a:prstClr val="black"/>
                </a:solidFill>
                <a:cs typeface="Arial" panose="020B0604020202020204" pitchFamily="34" charset="0"/>
              </a:rPr>
              <a:t>{</a:t>
            </a:r>
          </a:p>
          <a:p>
            <a:pPr defTabSz="685800" fontAlgn="auto">
              <a:spcBef>
                <a:spcPts val="0"/>
              </a:spcBef>
              <a:spcAft>
                <a:spcPts val="0"/>
              </a:spcAft>
            </a:pPr>
            <a:r>
              <a:rPr lang="fi-FI" sz="800" dirty="0"/>
              <a:t>: a </a:t>
            </a:r>
            <a:r>
              <a:rPr lang="fi-FI" sz="800" dirty="0" err="1"/>
              <a:t>owl:Ontology</a:t>
            </a:r>
            <a:r>
              <a:rPr lang="fi-FI" sz="800" dirty="0"/>
              <a:t> ; </a:t>
            </a:r>
            <a:r>
              <a:rPr lang="fi-FI" sz="800" dirty="0" err="1"/>
              <a:t>owl:versionInfo</a:t>
            </a:r>
            <a:r>
              <a:rPr lang="fi-FI" sz="800" dirty="0"/>
              <a:t> "1.0".</a:t>
            </a:r>
            <a:endParaRPr lang="en-US" sz="800" dirty="0">
              <a:solidFill>
                <a:prstClr val="black"/>
              </a:solidFill>
              <a:cs typeface="Arial" panose="020B0604020202020204" pitchFamily="34" charset="0"/>
            </a:endParaRPr>
          </a:p>
          <a:p>
            <a:r>
              <a:rPr lang="en-US" sz="800" dirty="0" err="1"/>
              <a:t>dbo:Person</a:t>
            </a:r>
            <a:r>
              <a:rPr lang="en-US" sz="800" dirty="0">
                <a:solidFill>
                  <a:prstClr val="black"/>
                </a:solidFill>
                <a:cs typeface="Arial" panose="020B0604020202020204" pitchFamily="34" charset="0"/>
              </a:rPr>
              <a:t> </a:t>
            </a:r>
            <a:r>
              <a:rPr lang="en-US" sz="800" dirty="0">
                <a:solidFill>
                  <a:srgbClr val="7030A0"/>
                </a:solidFill>
              </a:rPr>
              <a:t>a</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owl:Class</a:t>
            </a:r>
            <a:r>
              <a:rPr lang="en-US" sz="800" dirty="0">
                <a:solidFill>
                  <a:prstClr val="black"/>
                </a:solidFill>
                <a:cs typeface="Arial" panose="020B0604020202020204" pitchFamily="34" charset="0"/>
              </a:rPr>
              <a:t> .</a:t>
            </a:r>
          </a:p>
          <a:p>
            <a:endParaRPr lang="en-US" sz="800" dirty="0">
              <a:solidFill>
                <a:prstClr val="black"/>
              </a:solidFill>
              <a:cs typeface="Arial" panose="020B0604020202020204" pitchFamily="34" charset="0"/>
            </a:endParaRPr>
          </a:p>
          <a:p>
            <a:r>
              <a:rPr lang="en-US" sz="800" dirty="0">
                <a:solidFill>
                  <a:prstClr val="black"/>
                </a:solidFill>
                <a:cs typeface="Arial" panose="020B0604020202020204" pitchFamily="34" charset="0"/>
              </a:rPr>
              <a:t>:</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owl:ObjectProperty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hasParent</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a:t>
            </a:r>
          </a:p>
          <a:p>
            <a:endParaRPr lang="en-US" sz="800" dirty="0">
              <a:solidFill>
                <a:prstClr val="black"/>
              </a:solidFill>
              <a:cs typeface="Arial" panose="020B0604020202020204" pitchFamily="34" charset="0"/>
            </a:endParaRPr>
          </a:p>
          <a:p>
            <a:r>
              <a:rPr lang="en-US" sz="800" dirty="0"/>
              <a:t>?person   </a:t>
            </a:r>
            <a:r>
              <a:rPr lang="en-US" sz="800" dirty="0" err="1">
                <a:solidFill>
                  <a:srgbClr val="7030A0"/>
                </a:solidFill>
              </a:rPr>
              <a:t>rdf:type</a:t>
            </a:r>
            <a:r>
              <a:rPr lang="en-US" sz="800" dirty="0"/>
              <a:t>     </a:t>
            </a:r>
            <a:r>
              <a:rPr lang="en-US" sz="800" dirty="0" err="1"/>
              <a:t>dbo:Person</a:t>
            </a:r>
            <a:r>
              <a:rPr lang="en-US" sz="800" dirty="0"/>
              <a:t> . ?parent1   </a:t>
            </a:r>
            <a:r>
              <a:rPr lang="en-US" sz="800" dirty="0" err="1">
                <a:solidFill>
                  <a:srgbClr val="7030A0"/>
                </a:solidFill>
              </a:rPr>
              <a:t>rdf:type</a:t>
            </a:r>
            <a:r>
              <a:rPr lang="en-US" sz="800" dirty="0"/>
              <a:t>       </a:t>
            </a:r>
            <a:r>
              <a:rPr lang="en-US" sz="800" dirty="0" err="1"/>
              <a:t>dbo:Person</a:t>
            </a:r>
            <a:r>
              <a:rPr lang="en-US" sz="800" dirty="0"/>
              <a:t> . ?parent2 </a:t>
            </a:r>
            <a:r>
              <a:rPr lang="en-US" sz="800" dirty="0" err="1">
                <a:solidFill>
                  <a:srgbClr val="7030A0"/>
                </a:solidFill>
              </a:rPr>
              <a:t>rdf:type</a:t>
            </a:r>
            <a:r>
              <a:rPr lang="en-US" sz="800" dirty="0"/>
              <a:t> </a:t>
            </a:r>
            <a:r>
              <a:rPr lang="en-US" sz="800" dirty="0" err="1"/>
              <a:t>dbo:Person</a:t>
            </a:r>
            <a:r>
              <a:rPr lang="en-US" sz="800" dirty="0"/>
              <a:t> .</a:t>
            </a:r>
          </a:p>
          <a:p>
            <a:r>
              <a:rPr lang="en-US" sz="800" dirty="0"/>
              <a:t>?person  </a:t>
            </a:r>
            <a:r>
              <a:rPr lang="en-US" sz="800" dirty="0">
                <a:solidFill>
                  <a:srgbClr val="7030A0"/>
                </a:solidFill>
              </a:rPr>
              <a:t>:</a:t>
            </a:r>
            <a:r>
              <a:rPr lang="en-US" sz="800" dirty="0" err="1">
                <a:solidFill>
                  <a:srgbClr val="7030A0"/>
                </a:solidFill>
              </a:rPr>
              <a:t>hasParent</a:t>
            </a:r>
            <a:r>
              <a:rPr lang="en-US" sz="800" dirty="0"/>
              <a:t> ?parent1 .        ?person :</a:t>
            </a:r>
            <a:r>
              <a:rPr lang="en-US" sz="800" dirty="0" err="1">
                <a:solidFill>
                  <a:srgbClr val="7030A0"/>
                </a:solidFill>
              </a:rPr>
              <a:t>hasParent</a:t>
            </a:r>
            <a:r>
              <a:rPr lang="en-US" sz="800" dirty="0"/>
              <a:t> ?parent2 .  ?parent1 </a:t>
            </a:r>
            <a:r>
              <a:rPr lang="en-US" sz="800" dirty="0" err="1"/>
              <a:t>owl:differentFrom</a:t>
            </a:r>
            <a:r>
              <a:rPr lang="en-US" sz="800" dirty="0"/>
              <a:t> ?parent2 . ?parent1 </a:t>
            </a:r>
            <a:r>
              <a:rPr lang="en-US" sz="800" dirty="0" err="1"/>
              <a:t>owl:differentFrom</a:t>
            </a:r>
            <a:r>
              <a:rPr lang="en-US" sz="800" dirty="0"/>
              <a:t> ?person . ?parent2 </a:t>
            </a:r>
            <a:r>
              <a:rPr lang="en-US" sz="800" dirty="0" err="1"/>
              <a:t>owl:differentFrom</a:t>
            </a:r>
            <a:r>
              <a:rPr lang="en-US" sz="800" dirty="0"/>
              <a:t> ?person . </a:t>
            </a:r>
          </a:p>
          <a:p>
            <a:endParaRPr lang="en-US" sz="800" dirty="0"/>
          </a:p>
          <a:p>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dbo:birthDate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xsd:date</a:t>
            </a:r>
            <a:r>
              <a:rPr lang="en-US" sz="800" dirty="0">
                <a:solidFill>
                  <a:prstClr val="black"/>
                </a:solidFill>
                <a:cs typeface="Arial" panose="020B0604020202020204" pitchFamily="34" charset="0"/>
              </a:rPr>
              <a:t> .</a:t>
            </a:r>
          </a:p>
          <a:p>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dbo:deathDate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xsd:date</a:t>
            </a:r>
            <a:r>
              <a:rPr lang="en-US" sz="800" dirty="0">
                <a:solidFill>
                  <a:prstClr val="black"/>
                </a:solidFill>
                <a:cs typeface="Arial" panose="020B0604020202020204" pitchFamily="34" charset="0"/>
              </a:rPr>
              <a:t> .</a:t>
            </a:r>
            <a:endParaRPr lang="en-US" sz="800" dirty="0"/>
          </a:p>
          <a:p>
            <a:endParaRPr lang="en-US" sz="800" dirty="0"/>
          </a:p>
          <a:p>
            <a:pPr defTabSz="685800" fontAlgn="auto">
              <a:spcBef>
                <a:spcPts val="0"/>
              </a:spcBef>
              <a:spcAft>
                <a:spcPts val="0"/>
              </a:spcAft>
            </a:pPr>
            <a:r>
              <a:rPr lang="en-US" sz="800" dirty="0"/>
              <a:t> ?person </a:t>
            </a:r>
            <a:r>
              <a:rPr lang="en-US" sz="800" dirty="0" err="1">
                <a:solidFill>
                  <a:srgbClr val="7030A0"/>
                </a:solidFill>
              </a:rPr>
              <a:t>dbo:birthDate</a:t>
            </a:r>
            <a:r>
              <a:rPr lang="en-US" sz="800" dirty="0"/>
              <a:t> ?</a:t>
            </a:r>
            <a:r>
              <a:rPr lang="en-US" sz="800" dirty="0" err="1"/>
              <a:t>birthDate</a:t>
            </a:r>
            <a:r>
              <a:rPr lang="en-US" sz="800" dirty="0"/>
              <a:t> . ?person </a:t>
            </a:r>
            <a:r>
              <a:rPr lang="en-US" sz="800" dirty="0" err="1">
                <a:solidFill>
                  <a:srgbClr val="7030A0"/>
                </a:solidFill>
              </a:rPr>
              <a:t>dbo:deathDate</a:t>
            </a:r>
            <a:r>
              <a:rPr lang="en-US" sz="800" dirty="0"/>
              <a:t> ?</a:t>
            </a:r>
            <a:r>
              <a:rPr lang="en-US" sz="800" dirty="0" err="1"/>
              <a:t>deathDate</a:t>
            </a:r>
            <a:r>
              <a:rPr lang="en-US" sz="800" dirty="0"/>
              <a:t> .</a:t>
            </a:r>
          </a:p>
          <a:p>
            <a:r>
              <a:rPr lang="en-US" sz="800" dirty="0"/>
              <a:t> ?parent1 </a:t>
            </a:r>
            <a:r>
              <a:rPr lang="en-US" sz="800" dirty="0" err="1">
                <a:solidFill>
                  <a:srgbClr val="7030A0"/>
                </a:solidFill>
              </a:rPr>
              <a:t>dbo:deathDate</a:t>
            </a:r>
            <a:r>
              <a:rPr lang="en-US" sz="800" dirty="0"/>
              <a:t> ?parent1DeathDate . ?parent1 </a:t>
            </a:r>
            <a:r>
              <a:rPr lang="en-US" sz="800" dirty="0" err="1">
                <a:solidFill>
                  <a:srgbClr val="7030A0"/>
                </a:solidFill>
              </a:rPr>
              <a:t>dbo:birthDate</a:t>
            </a:r>
            <a:r>
              <a:rPr lang="en-US" sz="800" dirty="0"/>
              <a:t>   ?parent1BirthDate .</a:t>
            </a:r>
          </a:p>
          <a:p>
            <a:r>
              <a:rPr lang="en-US" sz="800" dirty="0"/>
              <a:t> ?parent2 </a:t>
            </a:r>
            <a:r>
              <a:rPr lang="en-US" sz="800" dirty="0" err="1">
                <a:solidFill>
                  <a:srgbClr val="7030A0"/>
                </a:solidFill>
              </a:rPr>
              <a:t>dbo:deathDate</a:t>
            </a:r>
            <a:r>
              <a:rPr lang="en-US" sz="800" dirty="0"/>
              <a:t> ?parent2DeathDate . ?parent2 </a:t>
            </a:r>
            <a:r>
              <a:rPr lang="en-US" sz="800" dirty="0" err="1">
                <a:solidFill>
                  <a:srgbClr val="7030A0"/>
                </a:solidFill>
              </a:rPr>
              <a:t>dbo:birthDate</a:t>
            </a:r>
            <a:r>
              <a:rPr lang="en-US" sz="800" dirty="0"/>
              <a:t>   ?parent2BirthDate .</a:t>
            </a:r>
          </a:p>
          <a:p>
            <a:endParaRPr lang="en-US" sz="800" dirty="0">
              <a:solidFill>
                <a:prstClr val="black"/>
              </a:solidFill>
              <a:cs typeface="Arial" panose="020B0604020202020204" pitchFamily="34" charset="0"/>
            </a:endParaRPr>
          </a:p>
          <a:p>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yearOfBirth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xsd:decimal</a:t>
            </a:r>
            <a:r>
              <a:rPr lang="en-US" sz="800" dirty="0">
                <a:solidFill>
                  <a:prstClr val="black"/>
                </a:solidFill>
                <a:cs typeface="Arial" panose="020B0604020202020204" pitchFamily="34" charset="0"/>
              </a:rPr>
              <a:t> .</a:t>
            </a:r>
          </a:p>
          <a:p>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a:t>
            </a:r>
            <a:r>
              <a:rPr lang="en-US" sz="800" dirty="0" err="1">
                <a:solidFill>
                  <a:prstClr val="black"/>
                </a:solidFill>
                <a:cs typeface="Arial" panose="020B0604020202020204" pitchFamily="34" charset="0"/>
              </a:rPr>
              <a:t>yearOfDeath</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xsd:decimal</a:t>
            </a:r>
            <a:r>
              <a:rPr lang="en-US" sz="800" dirty="0">
                <a:solidFill>
                  <a:prstClr val="black"/>
                </a:solidFill>
                <a:cs typeface="Arial" panose="020B0604020202020204" pitchFamily="34" charset="0"/>
              </a:rPr>
              <a:t> .</a:t>
            </a:r>
          </a:p>
          <a:p>
            <a:endParaRPr lang="en-US" sz="800" dirty="0"/>
          </a:p>
          <a:p>
            <a:r>
              <a:rPr lang="en-US" sz="800" dirty="0"/>
              <a:t>  ?person   </a:t>
            </a:r>
            <a:r>
              <a:rPr lang="en-US" sz="800" dirty="0">
                <a:solidFill>
                  <a:srgbClr val="7030A0"/>
                </a:solidFill>
              </a:rPr>
              <a:t>:</a:t>
            </a:r>
            <a:r>
              <a:rPr lang="en-US" sz="800" dirty="0" err="1">
                <a:solidFill>
                  <a:srgbClr val="7030A0"/>
                </a:solidFill>
              </a:rPr>
              <a:t>yearOfBirth</a:t>
            </a:r>
            <a:r>
              <a:rPr lang="en-US" sz="800" dirty="0"/>
              <a:t> ?</a:t>
            </a:r>
            <a:r>
              <a:rPr lang="en-US" sz="800" dirty="0" err="1"/>
              <a:t>yearOfBirth</a:t>
            </a:r>
            <a:r>
              <a:rPr lang="en-US" sz="800" dirty="0"/>
              <a:t> .              ?person </a:t>
            </a:r>
            <a:r>
              <a:rPr lang="en-US" sz="800" dirty="0">
                <a:solidFill>
                  <a:srgbClr val="7030A0"/>
                </a:solidFill>
              </a:rPr>
              <a:t>:</a:t>
            </a:r>
            <a:r>
              <a:rPr lang="en-US" sz="800" dirty="0" err="1">
                <a:solidFill>
                  <a:srgbClr val="7030A0"/>
                </a:solidFill>
              </a:rPr>
              <a:t>yearOfDeath</a:t>
            </a:r>
            <a:r>
              <a:rPr lang="en-US" sz="800" dirty="0"/>
              <a:t> ?</a:t>
            </a:r>
            <a:r>
              <a:rPr lang="en-US" sz="800" dirty="0" err="1"/>
              <a:t>yearOfDeath</a:t>
            </a:r>
            <a:r>
              <a:rPr lang="en-US" sz="800" dirty="0"/>
              <a:t> . </a:t>
            </a:r>
          </a:p>
          <a:p>
            <a:r>
              <a:rPr lang="en-US" sz="800" dirty="0"/>
              <a:t>  ?parent1  </a:t>
            </a:r>
            <a:r>
              <a:rPr lang="en-US" sz="800" dirty="0">
                <a:solidFill>
                  <a:srgbClr val="7030A0"/>
                </a:solidFill>
              </a:rPr>
              <a:t>:</a:t>
            </a:r>
            <a:r>
              <a:rPr lang="en-US" sz="800" dirty="0" err="1">
                <a:solidFill>
                  <a:srgbClr val="7030A0"/>
                </a:solidFill>
              </a:rPr>
              <a:t>yearOfBirth</a:t>
            </a:r>
            <a:r>
              <a:rPr lang="en-US" sz="800" dirty="0"/>
              <a:t> ?parent1YearOfBirth . ?parent1 </a:t>
            </a:r>
            <a:r>
              <a:rPr lang="en-US" sz="800" dirty="0">
                <a:solidFill>
                  <a:srgbClr val="7030A0"/>
                </a:solidFill>
              </a:rPr>
              <a:t>:</a:t>
            </a:r>
            <a:r>
              <a:rPr lang="en-US" sz="800" dirty="0" err="1">
                <a:solidFill>
                  <a:srgbClr val="7030A0"/>
                </a:solidFill>
              </a:rPr>
              <a:t>yearOfDeath</a:t>
            </a:r>
            <a:r>
              <a:rPr lang="en-US" sz="800" dirty="0"/>
              <a:t> ?parent1YearOfDeath . </a:t>
            </a: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t>  ?parent2  </a:t>
            </a:r>
            <a:r>
              <a:rPr lang="en-US" sz="800" dirty="0">
                <a:solidFill>
                  <a:srgbClr val="7030A0"/>
                </a:solidFill>
              </a:rPr>
              <a:t>:</a:t>
            </a:r>
            <a:r>
              <a:rPr lang="en-US" sz="800" dirty="0" err="1">
                <a:solidFill>
                  <a:srgbClr val="7030A0"/>
                </a:solidFill>
              </a:rPr>
              <a:t>yearOfBirth</a:t>
            </a:r>
            <a:r>
              <a:rPr lang="en-US" sz="800" dirty="0"/>
              <a:t> ?parent2YearOfBirth . ?parent2 </a:t>
            </a:r>
            <a:r>
              <a:rPr lang="en-US" sz="800" dirty="0">
                <a:solidFill>
                  <a:srgbClr val="7030A0"/>
                </a:solidFill>
              </a:rPr>
              <a:t>:</a:t>
            </a:r>
            <a:r>
              <a:rPr lang="en-US" sz="800" dirty="0" err="1">
                <a:solidFill>
                  <a:srgbClr val="7030A0"/>
                </a:solidFill>
              </a:rPr>
              <a:t>yearOfDeath</a:t>
            </a:r>
            <a:r>
              <a:rPr lang="en-US" sz="800" dirty="0"/>
              <a:t> ?parent2YearOfDeath . </a:t>
            </a:r>
          </a:p>
          <a:p>
            <a:pPr defTabSz="685800" fontAlgn="auto">
              <a:spcBef>
                <a:spcPts val="0"/>
              </a:spcBef>
              <a:spcAft>
                <a:spcPts val="0"/>
              </a:spcAft>
            </a:pPr>
            <a:endParaRPr lang="en-US" sz="800" dirty="0"/>
          </a:p>
          <a:p>
            <a:pPr defTabSz="685800" fontAlgn="auto">
              <a:spcBef>
                <a:spcPts val="0"/>
              </a:spcBef>
              <a:spcAft>
                <a:spcPts val="0"/>
              </a:spcAft>
            </a:pPr>
            <a:r>
              <a:rPr lang="en-US" sz="800" dirty="0">
                <a:solidFill>
                  <a:prstClr val="black"/>
                </a:solidFill>
                <a:cs typeface="Arial" panose="020B0604020202020204" pitchFamily="34" charset="0"/>
              </a:rPr>
              <a:t>:hasLifespan   a </a:t>
            </a:r>
            <a:r>
              <a:rPr lang="en-US" sz="800" dirty="0" err="1">
                <a:solidFill>
                  <a:prstClr val="black"/>
                </a:solidFill>
                <a:cs typeface="Arial" panose="020B0604020202020204" pitchFamily="34" charset="0"/>
              </a:rPr>
              <a:t>owl:DatatypeProperty</a:t>
            </a:r>
            <a:r>
              <a:rPr lang="en-US" sz="800" dirty="0">
                <a:solidFill>
                  <a:prstClr val="black"/>
                </a:solidFill>
                <a:cs typeface="Arial" panose="020B0604020202020204" pitchFamily="34" charset="0"/>
              </a:rPr>
              <a:t> . :hasLifespan   </a:t>
            </a:r>
            <a:r>
              <a:rPr lang="en-US" sz="800" dirty="0" err="1">
                <a:solidFill>
                  <a:prstClr val="black"/>
                </a:solidFill>
                <a:cs typeface="Arial" panose="020B0604020202020204" pitchFamily="34" charset="0"/>
              </a:rPr>
              <a:t>rdfs:domain</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dbo:Person</a:t>
            </a:r>
            <a:r>
              <a:rPr lang="en-US" sz="800" dirty="0">
                <a:solidFill>
                  <a:prstClr val="black"/>
                </a:solidFill>
                <a:cs typeface="Arial" panose="020B0604020202020204" pitchFamily="34" charset="0"/>
              </a:rPr>
              <a:t> . :hasLifespan   </a:t>
            </a:r>
            <a:r>
              <a:rPr lang="en-US" sz="800" dirty="0" err="1">
                <a:solidFill>
                  <a:prstClr val="black"/>
                </a:solidFill>
                <a:cs typeface="Arial" panose="020B0604020202020204" pitchFamily="34" charset="0"/>
              </a:rPr>
              <a:t>rdfs:range</a:t>
            </a:r>
            <a:r>
              <a:rPr lang="en-US" sz="800" dirty="0">
                <a:solidFill>
                  <a:prstClr val="black"/>
                </a:solidFill>
                <a:cs typeface="Arial" panose="020B0604020202020204" pitchFamily="34" charset="0"/>
              </a:rPr>
              <a:t> </a:t>
            </a:r>
            <a:r>
              <a:rPr lang="en-US" sz="800" dirty="0" err="1">
                <a:solidFill>
                  <a:prstClr val="black"/>
                </a:solidFill>
                <a:cs typeface="Arial" panose="020B0604020202020204" pitchFamily="34" charset="0"/>
              </a:rPr>
              <a:t>xsd:decimal</a:t>
            </a:r>
            <a:r>
              <a:rPr lang="en-US" sz="800" dirty="0">
                <a:solidFill>
                  <a:prstClr val="black"/>
                </a:solidFill>
                <a:cs typeface="Arial" panose="020B0604020202020204" pitchFamily="34" charset="0"/>
              </a:rPr>
              <a:t> .</a:t>
            </a:r>
          </a:p>
          <a:p>
            <a:pPr defTabSz="685800" fontAlgn="auto">
              <a:spcBef>
                <a:spcPts val="0"/>
              </a:spcBef>
              <a:spcAft>
                <a:spcPts val="0"/>
              </a:spcAft>
            </a:pPr>
            <a:endParaRPr lang="en-US" sz="800" dirty="0">
              <a:solidFill>
                <a:prstClr val="black"/>
              </a:solidFill>
              <a:cs typeface="Arial" panose="020B0604020202020204" pitchFamily="34" charset="0"/>
            </a:endParaRPr>
          </a:p>
          <a:p>
            <a:r>
              <a:rPr lang="en-US" sz="800" dirty="0"/>
              <a:t>  ?person   </a:t>
            </a:r>
            <a:r>
              <a:rPr lang="en-US" sz="800" dirty="0">
                <a:solidFill>
                  <a:srgbClr val="7030A0"/>
                </a:solidFill>
              </a:rPr>
              <a:t>:hasLifespan</a:t>
            </a:r>
            <a:r>
              <a:rPr lang="en-US" sz="800" dirty="0"/>
              <a:t> ?</a:t>
            </a:r>
            <a:r>
              <a:rPr lang="en-US" sz="800" dirty="0" err="1"/>
              <a:t>lifeSpanOfPerson</a:t>
            </a:r>
            <a:r>
              <a:rPr lang="en-US" sz="800" dirty="0"/>
              <a:t> . </a:t>
            </a:r>
          </a:p>
          <a:p>
            <a:r>
              <a:rPr lang="en-US" sz="800" dirty="0"/>
              <a:t>  ?parent1  </a:t>
            </a:r>
            <a:r>
              <a:rPr lang="en-US" sz="800" dirty="0">
                <a:solidFill>
                  <a:srgbClr val="7030A0"/>
                </a:solidFill>
              </a:rPr>
              <a:t>:hasLifespan</a:t>
            </a:r>
            <a:r>
              <a:rPr lang="en-US" sz="800" dirty="0"/>
              <a:t> ?</a:t>
            </a:r>
            <a:r>
              <a:rPr lang="en-US" sz="800" dirty="0" err="1"/>
              <a:t>lifeSpanOfParentOne</a:t>
            </a:r>
            <a:r>
              <a:rPr lang="en-US" sz="800" dirty="0"/>
              <a:t>. </a:t>
            </a: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t>  ?parent2  </a:t>
            </a:r>
            <a:r>
              <a:rPr lang="en-US" sz="800" dirty="0">
                <a:solidFill>
                  <a:srgbClr val="7030A0"/>
                </a:solidFill>
              </a:rPr>
              <a:t>:hasLifespan</a:t>
            </a:r>
            <a:r>
              <a:rPr lang="en-US" sz="800" dirty="0"/>
              <a:t> ?</a:t>
            </a:r>
            <a:r>
              <a:rPr lang="en-US" sz="800" dirty="0" err="1"/>
              <a:t>lifeSpanOfParentTwo</a:t>
            </a:r>
            <a:r>
              <a:rPr lang="en-US" sz="800" dirty="0"/>
              <a:t> . </a:t>
            </a:r>
            <a:endParaRPr lang="en-US" sz="800" dirty="0">
              <a:solidFill>
                <a:prstClr val="black"/>
              </a:solidFill>
              <a:cs typeface="Arial" panose="020B0604020202020204" pitchFamily="34" charset="0"/>
            </a:endParaRPr>
          </a:p>
          <a:p>
            <a:pPr defTabSz="685800" fontAlgn="auto">
              <a:spcBef>
                <a:spcPts val="0"/>
              </a:spcBef>
              <a:spcAft>
                <a:spcPts val="0"/>
              </a:spcAft>
            </a:pPr>
            <a:endParaRPr lang="en-US" sz="800" dirty="0">
              <a:solidFill>
                <a:prstClr val="black"/>
              </a:solidFill>
              <a:cs typeface="Arial" panose="020B0604020202020204" pitchFamily="34" charset="0"/>
            </a:endParaRPr>
          </a:p>
          <a:p>
            <a:pPr defTabSz="685800" fontAlgn="auto">
              <a:spcBef>
                <a:spcPts val="0"/>
              </a:spcBef>
              <a:spcAft>
                <a:spcPts val="0"/>
              </a:spcAft>
            </a:pPr>
            <a:r>
              <a:rPr lang="en-US" sz="800" dirty="0">
                <a:solidFill>
                  <a:prstClr val="black"/>
                </a:solidFill>
                <a:cs typeface="Arial" panose="020B0604020202020204" pitchFamily="34" charset="0"/>
              </a:rPr>
              <a:t>}</a:t>
            </a:r>
          </a:p>
          <a:p>
            <a:pPr defTabSz="685800" fontAlgn="auto">
              <a:spcBef>
                <a:spcPts val="0"/>
              </a:spcBef>
              <a:spcAft>
                <a:spcPts val="0"/>
              </a:spcAft>
            </a:pPr>
            <a:endParaRPr lang="en-US" sz="800" dirty="0">
              <a:solidFill>
                <a:prstClr val="black"/>
              </a:solidFill>
              <a:cs typeface="Arial" panose="020B0604020202020204" pitchFamily="34" charset="0"/>
            </a:endParaRPr>
          </a:p>
          <a:p>
            <a:r>
              <a:rPr lang="en-US" sz="800" dirty="0">
                <a:solidFill>
                  <a:srgbClr val="FF0000"/>
                </a:solidFill>
              </a:rPr>
              <a:t>WHERE</a:t>
            </a:r>
            <a:r>
              <a:rPr lang="en-US" sz="800" dirty="0"/>
              <a:t> {</a:t>
            </a:r>
          </a:p>
          <a:p>
            <a:r>
              <a:rPr lang="en-US" sz="800" dirty="0"/>
              <a:t>?person   </a:t>
            </a:r>
            <a:r>
              <a:rPr lang="en-US" sz="800" dirty="0" err="1">
                <a:solidFill>
                  <a:srgbClr val="7030A0"/>
                </a:solidFill>
              </a:rPr>
              <a:t>rdf:type</a:t>
            </a:r>
            <a:r>
              <a:rPr lang="en-US" sz="800" dirty="0"/>
              <a:t>   </a:t>
            </a:r>
            <a:r>
              <a:rPr lang="en-US" sz="800" dirty="0" err="1"/>
              <a:t>dbo:Person</a:t>
            </a:r>
            <a:r>
              <a:rPr lang="en-US" sz="800" dirty="0"/>
              <a:t> .</a:t>
            </a:r>
          </a:p>
          <a:p>
            <a:r>
              <a:rPr lang="en-US" sz="800" dirty="0"/>
              <a:t>?person   </a:t>
            </a:r>
            <a:r>
              <a:rPr lang="en-US" sz="800" dirty="0" err="1">
                <a:solidFill>
                  <a:srgbClr val="7030A0"/>
                </a:solidFill>
              </a:rPr>
              <a:t>dbo:birthDate</a:t>
            </a:r>
            <a:r>
              <a:rPr lang="en-US" sz="800" dirty="0"/>
              <a:t>    ?</a:t>
            </a:r>
            <a:r>
              <a:rPr lang="en-US" sz="800" dirty="0" err="1"/>
              <a:t>birthDate</a:t>
            </a:r>
            <a:r>
              <a:rPr lang="en-US" sz="800" dirty="0"/>
              <a:t> . ?person   </a:t>
            </a:r>
            <a:r>
              <a:rPr lang="en-US" sz="800" dirty="0" err="1">
                <a:solidFill>
                  <a:srgbClr val="7030A0"/>
                </a:solidFill>
              </a:rPr>
              <a:t>dbo:deathDate</a:t>
            </a:r>
            <a:r>
              <a:rPr lang="en-US" sz="800" dirty="0"/>
              <a:t>   ?</a:t>
            </a:r>
            <a:r>
              <a:rPr lang="en-US" sz="800" dirty="0" err="1"/>
              <a:t>deathDate</a:t>
            </a:r>
            <a:r>
              <a:rPr lang="en-US" sz="800" dirty="0"/>
              <a:t> .</a:t>
            </a:r>
          </a:p>
          <a:p>
            <a:endParaRPr lang="en-US" sz="800" dirty="0"/>
          </a:p>
          <a:p>
            <a:r>
              <a:rPr lang="en-US" sz="800" dirty="0"/>
              <a:t>?parent1 </a:t>
            </a:r>
            <a:r>
              <a:rPr lang="en-US" sz="800" dirty="0" err="1">
                <a:solidFill>
                  <a:srgbClr val="7030A0"/>
                </a:solidFill>
              </a:rPr>
              <a:t>rdf:type</a:t>
            </a:r>
            <a:r>
              <a:rPr lang="en-US" sz="800" dirty="0"/>
              <a:t> </a:t>
            </a:r>
            <a:r>
              <a:rPr lang="en-US" sz="800" dirty="0" err="1"/>
              <a:t>dbo:Person</a:t>
            </a:r>
            <a:r>
              <a:rPr lang="en-US" sz="800" dirty="0"/>
              <a:t> . ?parent2 </a:t>
            </a:r>
            <a:r>
              <a:rPr lang="en-US" sz="800" dirty="0" err="1">
                <a:solidFill>
                  <a:srgbClr val="7030A0"/>
                </a:solidFill>
              </a:rPr>
              <a:t>rdf:type</a:t>
            </a:r>
            <a:r>
              <a:rPr lang="en-US" sz="800" dirty="0"/>
              <a:t> </a:t>
            </a:r>
            <a:r>
              <a:rPr lang="en-US" sz="800" dirty="0" err="1"/>
              <a:t>dbo:Person</a:t>
            </a:r>
            <a:r>
              <a:rPr lang="en-US" sz="800" dirty="0"/>
              <a:t> .</a:t>
            </a:r>
          </a:p>
          <a:p>
            <a:endParaRPr lang="en-US" sz="800" dirty="0"/>
          </a:p>
          <a:p>
            <a:r>
              <a:rPr lang="en-US" sz="800" dirty="0">
                <a:solidFill>
                  <a:srgbClr val="FF0000"/>
                </a:solidFill>
              </a:rPr>
              <a:t>   FILTER</a:t>
            </a:r>
            <a:r>
              <a:rPr lang="en-US" sz="800" dirty="0"/>
              <a:t> (?person != ?parent1)</a:t>
            </a:r>
          </a:p>
          <a:p>
            <a:r>
              <a:rPr lang="en-US" sz="800" dirty="0">
                <a:solidFill>
                  <a:srgbClr val="FF0000"/>
                </a:solidFill>
              </a:rPr>
              <a:t>   FILTER</a:t>
            </a:r>
            <a:r>
              <a:rPr lang="en-US" sz="800" dirty="0"/>
              <a:t> (?person != ?parent2)</a:t>
            </a:r>
          </a:p>
          <a:p>
            <a:r>
              <a:rPr lang="en-US" sz="800" dirty="0">
                <a:solidFill>
                  <a:srgbClr val="FF0000"/>
                </a:solidFill>
              </a:rPr>
              <a:t>   FILTER</a:t>
            </a:r>
            <a:r>
              <a:rPr lang="en-US" sz="800" dirty="0"/>
              <a:t> (?parent1 != ?parent2)</a:t>
            </a:r>
          </a:p>
          <a:p>
            <a:endParaRPr lang="en-US" sz="800" dirty="0"/>
          </a:p>
          <a:p>
            <a:r>
              <a:rPr lang="en-US" sz="800" dirty="0"/>
              <a:t>  ?person   </a:t>
            </a:r>
            <a:r>
              <a:rPr lang="en-US" sz="800" dirty="0" err="1">
                <a:solidFill>
                  <a:srgbClr val="7030A0"/>
                </a:solidFill>
              </a:rPr>
              <a:t>dbo:parent</a:t>
            </a:r>
            <a:r>
              <a:rPr lang="en-US" sz="800" dirty="0"/>
              <a:t>          ?parent1 .</a:t>
            </a:r>
          </a:p>
          <a:p>
            <a:r>
              <a:rPr lang="en-US" sz="800" dirty="0"/>
              <a:t>  ?person   </a:t>
            </a:r>
            <a:r>
              <a:rPr lang="en-US" sz="800" dirty="0" err="1">
                <a:solidFill>
                  <a:srgbClr val="7030A0"/>
                </a:solidFill>
              </a:rPr>
              <a:t>dbo:parent</a:t>
            </a:r>
            <a:r>
              <a:rPr lang="en-US" sz="800" dirty="0"/>
              <a:t>          ?parent2 . </a:t>
            </a:r>
          </a:p>
          <a:p>
            <a:endParaRPr lang="en-US" sz="800" dirty="0"/>
          </a:p>
          <a:p>
            <a:r>
              <a:rPr lang="en-US" sz="800" dirty="0"/>
              <a:t> ?parent1 </a:t>
            </a:r>
            <a:r>
              <a:rPr lang="en-US" sz="800" dirty="0" err="1">
                <a:solidFill>
                  <a:srgbClr val="7030A0"/>
                </a:solidFill>
              </a:rPr>
              <a:t>dbo:deathDate</a:t>
            </a:r>
            <a:r>
              <a:rPr lang="en-US" sz="800" dirty="0"/>
              <a:t> ?parent1DeathDate . ?parent1 </a:t>
            </a:r>
            <a:r>
              <a:rPr lang="en-US" sz="800" dirty="0" err="1">
                <a:solidFill>
                  <a:srgbClr val="7030A0"/>
                </a:solidFill>
              </a:rPr>
              <a:t>dbo:birthDate</a:t>
            </a:r>
            <a:r>
              <a:rPr lang="en-US" sz="800" dirty="0"/>
              <a:t>   ?parent1BirthDate .</a:t>
            </a:r>
          </a:p>
          <a:p>
            <a:r>
              <a:rPr lang="en-US" sz="800" dirty="0"/>
              <a:t> ?parent2 </a:t>
            </a:r>
            <a:r>
              <a:rPr lang="en-US" sz="800" dirty="0" err="1">
                <a:solidFill>
                  <a:srgbClr val="7030A0"/>
                </a:solidFill>
              </a:rPr>
              <a:t>dbo:deathDate</a:t>
            </a:r>
            <a:r>
              <a:rPr lang="en-US" sz="800" dirty="0"/>
              <a:t> ?parent2DeathDate . ?parent2 </a:t>
            </a:r>
            <a:r>
              <a:rPr lang="en-US" sz="800" dirty="0" err="1">
                <a:solidFill>
                  <a:srgbClr val="7030A0"/>
                </a:solidFill>
              </a:rPr>
              <a:t>dbo:birthDate</a:t>
            </a:r>
            <a:r>
              <a:rPr lang="en-US" sz="800" dirty="0"/>
              <a:t>   ?parent2BirthDate .</a:t>
            </a:r>
          </a:p>
          <a:p>
            <a:endParaRPr lang="en-US" sz="800" dirty="0">
              <a:solidFill>
                <a:srgbClr val="FF0000"/>
              </a:solidFill>
            </a:endParaRPr>
          </a:p>
          <a:p>
            <a:r>
              <a:rPr lang="en-US" sz="800" dirty="0">
                <a:solidFill>
                  <a:srgbClr val="FF0000"/>
                </a:solidFill>
              </a:rPr>
              <a:t>BIND</a:t>
            </a:r>
            <a:r>
              <a:rPr lang="en-US" sz="800" dirty="0"/>
              <a:t>(YEAR(</a:t>
            </a:r>
            <a:r>
              <a:rPr lang="en-US" sz="800" dirty="0" err="1"/>
              <a:t>xsd:date</a:t>
            </a:r>
            <a:r>
              <a:rPr lang="en-US" sz="800" dirty="0"/>
              <a:t>(?</a:t>
            </a:r>
            <a:r>
              <a:rPr lang="en-US" sz="800" dirty="0" err="1"/>
              <a:t>birthDate</a:t>
            </a:r>
            <a:r>
              <a:rPr lang="en-US" sz="800" dirty="0"/>
              <a:t>)) AS ?</a:t>
            </a:r>
            <a:r>
              <a:rPr lang="en-US" sz="800" dirty="0" err="1"/>
              <a:t>yearOfBirth</a:t>
            </a:r>
            <a:r>
              <a:rPr lang="en-US" sz="800" dirty="0"/>
              <a:t>)</a:t>
            </a:r>
          </a:p>
          <a:p>
            <a:r>
              <a:rPr lang="en-US" sz="800" dirty="0">
                <a:solidFill>
                  <a:srgbClr val="FF0000"/>
                </a:solidFill>
              </a:rPr>
              <a:t>BIND</a:t>
            </a:r>
            <a:r>
              <a:rPr lang="en-US" sz="800" dirty="0"/>
              <a:t>(YEAR(</a:t>
            </a:r>
            <a:r>
              <a:rPr lang="en-US" sz="800" dirty="0" err="1"/>
              <a:t>xsd:date</a:t>
            </a:r>
            <a:r>
              <a:rPr lang="en-US" sz="800" dirty="0"/>
              <a:t>(?</a:t>
            </a:r>
            <a:r>
              <a:rPr lang="en-US" sz="800" dirty="0" err="1"/>
              <a:t>deathDate</a:t>
            </a:r>
            <a:r>
              <a:rPr lang="en-US" sz="800" dirty="0"/>
              <a:t>)) AS ?</a:t>
            </a:r>
            <a:r>
              <a:rPr lang="en-US" sz="800" dirty="0" err="1"/>
              <a:t>yearOfDeath</a:t>
            </a:r>
            <a:r>
              <a:rPr lang="en-US" sz="800" dirty="0"/>
              <a:t>)</a:t>
            </a:r>
          </a:p>
          <a:p>
            <a:r>
              <a:rPr lang="en-US" sz="800" dirty="0">
                <a:solidFill>
                  <a:srgbClr val="FF0000"/>
                </a:solidFill>
              </a:rPr>
              <a:t>BIND</a:t>
            </a:r>
            <a:r>
              <a:rPr lang="en-US" sz="800" dirty="0"/>
              <a:t>(YEAR(</a:t>
            </a:r>
            <a:r>
              <a:rPr lang="en-US" sz="800" dirty="0" err="1"/>
              <a:t>xsd:date</a:t>
            </a:r>
            <a:r>
              <a:rPr lang="en-US" sz="800" dirty="0"/>
              <a:t>(?parent1BirthDate)) AS ?parent1YearOfBirth)</a:t>
            </a:r>
          </a:p>
          <a:p>
            <a:r>
              <a:rPr lang="en-US" sz="800" dirty="0">
                <a:solidFill>
                  <a:srgbClr val="FF0000"/>
                </a:solidFill>
              </a:rPr>
              <a:t>BIND</a:t>
            </a:r>
            <a:r>
              <a:rPr lang="en-US" sz="800" dirty="0"/>
              <a:t>(YEAR(</a:t>
            </a:r>
            <a:r>
              <a:rPr lang="en-US" sz="800" dirty="0" err="1"/>
              <a:t>xsd:date</a:t>
            </a:r>
            <a:r>
              <a:rPr lang="en-US" sz="800" dirty="0"/>
              <a:t>(?parent2BirthDate)) AS ?parent2YearOfBirth)</a:t>
            </a:r>
          </a:p>
          <a:p>
            <a:r>
              <a:rPr lang="en-US" sz="800" dirty="0">
                <a:solidFill>
                  <a:srgbClr val="FF0000"/>
                </a:solidFill>
              </a:rPr>
              <a:t>BIND</a:t>
            </a:r>
            <a:r>
              <a:rPr lang="en-US" sz="800" dirty="0"/>
              <a:t>(YEAR(</a:t>
            </a:r>
            <a:r>
              <a:rPr lang="en-US" sz="800" dirty="0" err="1"/>
              <a:t>xsd:date</a:t>
            </a:r>
            <a:r>
              <a:rPr lang="en-US" sz="800" dirty="0"/>
              <a:t>(?parent1DeathDate)) AS ?parent1YearOfDeath)</a:t>
            </a:r>
          </a:p>
          <a:p>
            <a:r>
              <a:rPr lang="en-US" sz="800" dirty="0">
                <a:solidFill>
                  <a:srgbClr val="FF0000"/>
                </a:solidFill>
              </a:rPr>
              <a:t>BIND</a:t>
            </a:r>
            <a:r>
              <a:rPr lang="en-US" sz="800" dirty="0"/>
              <a:t>(YEAR(</a:t>
            </a:r>
            <a:r>
              <a:rPr lang="en-US" sz="800" dirty="0" err="1"/>
              <a:t>xsd:date</a:t>
            </a:r>
            <a:r>
              <a:rPr lang="en-US" sz="800" dirty="0"/>
              <a:t>(?parent2DeathDate)) AS ?parent2YearOfDeath)</a:t>
            </a:r>
          </a:p>
          <a:p>
            <a:endParaRPr lang="en-US" sz="800" dirty="0"/>
          </a:p>
          <a:p>
            <a:r>
              <a:rPr lang="en-US" sz="800" dirty="0">
                <a:solidFill>
                  <a:srgbClr val="FF0000"/>
                </a:solidFill>
              </a:rPr>
              <a:t>BIND</a:t>
            </a:r>
            <a:r>
              <a:rPr lang="en-US" sz="800" dirty="0"/>
              <a:t>(</a:t>
            </a:r>
            <a:r>
              <a:rPr lang="en-US" sz="800" dirty="0" err="1"/>
              <a:t>xsd:decimal</a:t>
            </a:r>
            <a:r>
              <a:rPr lang="en-US" sz="800" dirty="0"/>
              <a:t>(?</a:t>
            </a:r>
            <a:r>
              <a:rPr lang="en-US" sz="800" dirty="0" err="1"/>
              <a:t>yearOfDeath</a:t>
            </a:r>
            <a:r>
              <a:rPr lang="en-US" sz="800" dirty="0"/>
              <a:t>) - </a:t>
            </a:r>
            <a:r>
              <a:rPr lang="en-US" sz="800" dirty="0" err="1"/>
              <a:t>xsd:decimal</a:t>
            </a:r>
            <a:r>
              <a:rPr lang="en-US" sz="800" dirty="0"/>
              <a:t>(?</a:t>
            </a:r>
            <a:r>
              <a:rPr lang="en-US" sz="800" dirty="0" err="1"/>
              <a:t>yearOfBirth</a:t>
            </a:r>
            <a:r>
              <a:rPr lang="en-US" sz="800" dirty="0"/>
              <a:t>) AS ?</a:t>
            </a:r>
            <a:r>
              <a:rPr lang="en-US" sz="800" dirty="0" err="1"/>
              <a:t>lifeSpanOfPerson</a:t>
            </a:r>
            <a:r>
              <a:rPr lang="en-US" sz="800" dirty="0"/>
              <a:t>)</a:t>
            </a:r>
          </a:p>
          <a:p>
            <a:r>
              <a:rPr lang="en-US" sz="800" dirty="0">
                <a:solidFill>
                  <a:srgbClr val="FF0000"/>
                </a:solidFill>
              </a:rPr>
              <a:t>BIND</a:t>
            </a:r>
            <a:r>
              <a:rPr lang="en-US" sz="800" dirty="0"/>
              <a:t>(</a:t>
            </a:r>
            <a:r>
              <a:rPr lang="en-US" sz="800" dirty="0" err="1"/>
              <a:t>xsd:decimal</a:t>
            </a:r>
            <a:r>
              <a:rPr lang="en-US" sz="800" dirty="0"/>
              <a:t>(?parent1YearOfDeath) - </a:t>
            </a:r>
            <a:r>
              <a:rPr lang="en-US" sz="800" dirty="0" err="1"/>
              <a:t>xsd:decimal</a:t>
            </a:r>
            <a:r>
              <a:rPr lang="en-US" sz="800" dirty="0"/>
              <a:t>(?parent1YearOfBirth) AS ?</a:t>
            </a:r>
            <a:r>
              <a:rPr lang="en-US" sz="800" dirty="0" err="1"/>
              <a:t>lifeSpanOfParentOne</a:t>
            </a:r>
            <a:r>
              <a:rPr lang="en-US" sz="800" dirty="0"/>
              <a:t>)</a:t>
            </a:r>
          </a:p>
          <a:p>
            <a:r>
              <a:rPr lang="en-US" sz="800" dirty="0">
                <a:solidFill>
                  <a:srgbClr val="FF0000"/>
                </a:solidFill>
              </a:rPr>
              <a:t>BIND</a:t>
            </a:r>
            <a:r>
              <a:rPr lang="en-US" sz="800" dirty="0"/>
              <a:t>(</a:t>
            </a:r>
            <a:r>
              <a:rPr lang="en-US" sz="800" dirty="0" err="1"/>
              <a:t>xsd:decimal</a:t>
            </a:r>
            <a:r>
              <a:rPr lang="en-US" sz="800" dirty="0"/>
              <a:t>(?parent2YearOfDeath) - </a:t>
            </a:r>
            <a:r>
              <a:rPr lang="en-US" sz="800" dirty="0" err="1"/>
              <a:t>xsd:decimal</a:t>
            </a:r>
            <a:r>
              <a:rPr lang="en-US" sz="800" dirty="0"/>
              <a:t>(?parent2YearOfBirth) AS ?</a:t>
            </a:r>
            <a:r>
              <a:rPr lang="en-US" sz="800" dirty="0" err="1"/>
              <a:t>lifeSpanOfParentTwo</a:t>
            </a:r>
            <a:r>
              <a:rPr lang="en-US" sz="800" dirty="0"/>
              <a:t>)</a:t>
            </a:r>
          </a:p>
          <a:p>
            <a:endParaRPr lang="en-US" sz="800" dirty="0"/>
          </a:p>
          <a:p>
            <a:r>
              <a:rPr lang="en-US" sz="800" dirty="0"/>
              <a:t>}</a:t>
            </a:r>
          </a:p>
          <a:p>
            <a:r>
              <a:rPr lang="en-US" sz="800" dirty="0">
                <a:solidFill>
                  <a:srgbClr val="FF0000"/>
                </a:solidFill>
              </a:rPr>
              <a:t>LIMIT</a:t>
            </a:r>
            <a:r>
              <a:rPr lang="en-US" sz="800" dirty="0"/>
              <a:t> 5000</a:t>
            </a:r>
          </a:p>
        </p:txBody>
      </p:sp>
      <p:sp>
        <p:nvSpPr>
          <p:cNvPr id="8" name="TextBox 7">
            <a:extLst>
              <a:ext uri="{FF2B5EF4-FFF2-40B4-BE49-F238E27FC236}">
                <a16:creationId xmlns:a16="http://schemas.microsoft.com/office/drawing/2014/main" id="{F8ABE029-A023-A77D-47F8-D6B9AA8EE438}"/>
              </a:ext>
            </a:extLst>
          </p:cNvPr>
          <p:cNvSpPr txBox="1"/>
          <p:nvPr/>
        </p:nvSpPr>
        <p:spPr>
          <a:xfrm>
            <a:off x="3563888" y="924253"/>
            <a:ext cx="5473515" cy="369332"/>
          </a:xfrm>
          <a:prstGeom prst="rect">
            <a:avLst/>
          </a:prstGeom>
          <a:solidFill>
            <a:srgbClr val="FFC000"/>
          </a:solidFill>
        </p:spPr>
        <p:txBody>
          <a:bodyPr wrap="square">
            <a:spAutoFit/>
          </a:bodyPr>
          <a:lstStyle/>
          <a:p>
            <a:r>
              <a:rPr lang="fi-FI" dirty="0"/>
              <a:t> </a:t>
            </a:r>
            <a:r>
              <a:rPr lang="fi-FI" sz="1800" dirty="0">
                <a:hlinkClick r:id="rId2"/>
              </a:rPr>
              <a:t>http://ai.it.jyu.fi/vagan/ontologies/2026/lifespan.owl</a:t>
            </a:r>
            <a:r>
              <a:rPr lang="fi-FI" sz="1800" dirty="0"/>
              <a:t> </a:t>
            </a:r>
          </a:p>
        </p:txBody>
      </p:sp>
      <p:sp>
        <p:nvSpPr>
          <p:cNvPr id="9" name="Rectangle 8">
            <a:extLst>
              <a:ext uri="{FF2B5EF4-FFF2-40B4-BE49-F238E27FC236}">
                <a16:creationId xmlns:a16="http://schemas.microsoft.com/office/drawing/2014/main" id="{D864F076-A1D2-D135-B971-89D108E8DFF4}"/>
              </a:ext>
            </a:extLst>
          </p:cNvPr>
          <p:cNvSpPr/>
          <p:nvPr/>
        </p:nvSpPr>
        <p:spPr>
          <a:xfrm>
            <a:off x="3563888" y="22029"/>
            <a:ext cx="5473515" cy="900246"/>
          </a:xfrm>
          <a:prstGeom prst="rect">
            <a:avLst/>
          </a:prstGeom>
          <a:solidFill>
            <a:srgbClr val="FFC000"/>
          </a:solidFill>
        </p:spPr>
        <p:txBody>
          <a:bodyPr wrap="square" lIns="68580" tIns="34290" rIns="68580" bIns="34290">
            <a:spAutoFit/>
          </a:bodyPr>
          <a:lstStyle/>
          <a:p>
            <a:pPr algn="ctr"/>
            <a:r>
              <a:rPr lang="en-US" sz="2000" b="1" dirty="0">
                <a:ln w="0"/>
                <a:solidFill>
                  <a:srgbClr val="7030A0"/>
                </a:solidFill>
                <a:effectLst>
                  <a:outerShdw blurRad="38100" dist="19050" dir="2700000" algn="tl" rotWithShape="0">
                    <a:schemeClr val="dk1">
                      <a:alpha val="40000"/>
                    </a:schemeClr>
                  </a:outerShdw>
                </a:effectLst>
              </a:rPr>
              <a:t>Constructing (and populating by instances of persons) ontology for the example (2026)</a:t>
            </a:r>
          </a:p>
          <a:p>
            <a:pPr algn="ctr"/>
            <a:r>
              <a:rPr lang="en-US" b="1" dirty="0">
                <a:ln w="0"/>
                <a:solidFill>
                  <a:srgbClr val="7030A0"/>
                </a:solidFill>
                <a:effectLst>
                  <a:outerShdw blurRad="38100" dist="19050" dir="2700000" algn="tl" rotWithShape="0">
                    <a:schemeClr val="dk1">
                      <a:alpha val="40000"/>
                    </a:schemeClr>
                  </a:outerShdw>
                </a:effectLst>
              </a:rPr>
              <a:t>Resulting ontology is here:</a:t>
            </a:r>
          </a:p>
        </p:txBody>
      </p:sp>
      <p:sp>
        <p:nvSpPr>
          <p:cNvPr id="2" name="Rectangle 1">
            <a:extLst>
              <a:ext uri="{FF2B5EF4-FFF2-40B4-BE49-F238E27FC236}">
                <a16:creationId xmlns:a16="http://schemas.microsoft.com/office/drawing/2014/main" id="{05AA6570-5408-FB62-CD85-8041CC2201F6}"/>
              </a:ext>
            </a:extLst>
          </p:cNvPr>
          <p:cNvSpPr/>
          <p:nvPr/>
        </p:nvSpPr>
        <p:spPr>
          <a:xfrm>
            <a:off x="4211960" y="4797152"/>
            <a:ext cx="4825443" cy="1577355"/>
          </a:xfrm>
          <a:prstGeom prst="rect">
            <a:avLst/>
          </a:prstGeom>
          <a:solidFill>
            <a:srgbClr val="FFC000"/>
          </a:solidFill>
        </p:spPr>
        <p:txBody>
          <a:bodyPr wrap="square" lIns="68580" tIns="34290" rIns="68580" bIns="34290">
            <a:spAutoFit/>
          </a:bodyPr>
          <a:lstStyle/>
          <a:p>
            <a:pPr algn="ctr"/>
            <a:r>
              <a:rPr lang="en-US" b="1" dirty="0">
                <a:ln w="0"/>
                <a:solidFill>
                  <a:srgbClr val="7030A0"/>
                </a:solidFill>
                <a:effectLst>
                  <a:outerShdw blurRad="38100" dist="19050" dir="2700000" algn="tl" rotWithShape="0">
                    <a:schemeClr val="dk1">
                      <a:alpha val="40000"/>
                    </a:schemeClr>
                  </a:outerShdw>
                </a:effectLst>
              </a:rPr>
              <a:t>The ontology will be constructed and populated automatically by executing this query in </a:t>
            </a:r>
            <a:r>
              <a:rPr lang="en-US" b="1" dirty="0">
                <a:ln w="0"/>
                <a:solidFill>
                  <a:srgbClr val="7030A0"/>
                </a:solidFill>
                <a:effectLst>
                  <a:outerShdw blurRad="38100" dist="19050" dir="2700000" algn="tl" rotWithShape="0">
                    <a:schemeClr val="dk1">
                      <a:alpha val="40000"/>
                    </a:schemeClr>
                  </a:outerShdw>
                </a:effectLst>
                <a:hlinkClick r:id="rId3"/>
              </a:rPr>
              <a:t>https://dbpedia.org/sparql/</a:t>
            </a:r>
            <a:r>
              <a:rPr lang="en-US" b="1" dirty="0">
                <a:ln w="0"/>
                <a:solidFill>
                  <a:srgbClr val="7030A0"/>
                </a:solidFill>
                <a:effectLst>
                  <a:outerShdw blurRad="38100" dist="19050" dir="2700000" algn="tl" rotWithShape="0">
                    <a:schemeClr val="dk1">
                      <a:alpha val="40000"/>
                    </a:schemeClr>
                  </a:outerShdw>
                </a:effectLst>
              </a:rPr>
              <a:t> (choose result format RDF/XML).</a:t>
            </a:r>
          </a:p>
          <a:p>
            <a:pPr algn="ctr"/>
            <a:r>
              <a:rPr lang="en-US" b="1" dirty="0">
                <a:ln w="0"/>
                <a:solidFill>
                  <a:srgbClr val="7030A0"/>
                </a:solidFill>
                <a:effectLst>
                  <a:outerShdw blurRad="38100" dist="19050" dir="2700000" algn="tl" rotWithShape="0">
                    <a:schemeClr val="dk1">
                      <a:alpha val="40000"/>
                    </a:schemeClr>
                  </a:outerShdw>
                </a:effectLst>
              </a:rPr>
              <a:t>(You can use your own namespace in the query instead of: </a:t>
            </a:r>
            <a:r>
              <a:rPr lang="fi-FI" dirty="0">
                <a:hlinkClick r:id="rId2"/>
              </a:rPr>
              <a:t>http://ai.it.jyu.fi/vagan/ontologies/2026/lifespan.owl</a:t>
            </a:r>
            <a:r>
              <a:rPr lang="en-US" b="1" dirty="0">
                <a:ln w="0"/>
                <a:solidFill>
                  <a:srgbClr val="7030A0"/>
                </a:solidFill>
                <a:effectLst>
                  <a:outerShdw blurRad="38100" dist="19050" dir="2700000" algn="tl" rotWithShape="0">
                    <a:schemeClr val="dk1">
                      <a:alpha val="40000"/>
                    </a:schemeClr>
                  </a:outerShdw>
                </a:effectLst>
              </a:rPr>
              <a:t> for your own similar ontology)</a:t>
            </a:r>
          </a:p>
        </p:txBody>
      </p:sp>
    </p:spTree>
    <p:extLst>
      <p:ext uri="{BB962C8B-B14F-4D97-AF65-F5344CB8AC3E}">
        <p14:creationId xmlns:p14="http://schemas.microsoft.com/office/powerpoint/2010/main" val="372274951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2D8287-9F3C-8077-0BE4-64A885AF3300}"/>
              </a:ext>
            </a:extLst>
          </p:cNvPr>
          <p:cNvSpPr txBox="1"/>
          <p:nvPr/>
        </p:nvSpPr>
        <p:spPr>
          <a:xfrm>
            <a:off x="107504" y="4156"/>
            <a:ext cx="5616624" cy="15727382"/>
          </a:xfrm>
          <a:prstGeom prst="rect">
            <a:avLst/>
          </a:prstGeom>
          <a:noFill/>
        </p:spPr>
        <p:txBody>
          <a:bodyPr wrap="square" rtlCol="0">
            <a:spAutoFit/>
          </a:bodyPr>
          <a:lstStyle/>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Neuro-</a:t>
            </a:r>
            <a:r>
              <a:rPr lang="fi-FI" sz="800" b="0" dirty="0" err="1">
                <a:solidFill>
                  <a:srgbClr val="008000"/>
                </a:solidFill>
                <a:effectLst/>
                <a:latin typeface="Courier New" panose="02070309020205020404" pitchFamily="49" charset="0"/>
              </a:rPr>
              <a:t>Symbolic</a:t>
            </a:r>
            <a:r>
              <a:rPr lang="fi-FI" sz="800" b="0" dirty="0">
                <a:solidFill>
                  <a:srgbClr val="008000"/>
                </a:solidFill>
                <a:effectLst/>
                <a:latin typeface="Courier New" panose="02070309020205020404" pitchFamily="49" charset="0"/>
              </a:rPr>
              <a:t> Pipeline: </a:t>
            </a:r>
            <a:r>
              <a:rPr lang="fi-FI" sz="800" b="0" dirty="0" err="1">
                <a:solidFill>
                  <a:srgbClr val="008000"/>
                </a:solidFill>
                <a:effectLst/>
                <a:latin typeface="Courier New" panose="02070309020205020404" pitchFamily="49" charset="0"/>
              </a:rPr>
              <a:t>DBpedia</a:t>
            </a:r>
            <a:r>
              <a:rPr lang="fi-FI" sz="800" b="0" dirty="0">
                <a:solidFill>
                  <a:srgbClr val="008000"/>
                </a:solidFill>
                <a:effectLst/>
                <a:latin typeface="Courier New" panose="02070309020205020404" pitchFamily="49" charset="0"/>
              </a:rPr>
              <a:t> → </a:t>
            </a:r>
            <a:r>
              <a:rPr lang="fi-FI" sz="800" b="0" dirty="0" err="1">
                <a:solidFill>
                  <a:srgbClr val="008000"/>
                </a:solidFill>
                <a:effectLst/>
                <a:latin typeface="Courier New" panose="02070309020205020404" pitchFamily="49" charset="0"/>
              </a:rPr>
              <a:t>PyTorch</a:t>
            </a:r>
            <a:r>
              <a:rPr lang="fi-FI" sz="800" b="0" dirty="0">
                <a:solidFill>
                  <a:srgbClr val="008000"/>
                </a:solidFill>
                <a:effectLst/>
                <a:latin typeface="Courier New" panose="02070309020205020404" pitchFamily="49" charset="0"/>
              </a:rPr>
              <a:t> → SWRL</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br>
              <a:rPr lang="fi-FI" sz="800" b="0" dirty="0">
                <a:solidFill>
                  <a:srgbClr val="000000"/>
                </a:solidFill>
                <a:effectLst/>
                <a:latin typeface="Courier New" panose="02070309020205020404" pitchFamily="49" charset="0"/>
              </a:rPr>
            </a:br>
            <a:endParaRPr lang="fi-FI" sz="800" b="0" dirty="0">
              <a:solidFill>
                <a:srgbClr val="000000"/>
              </a:solidFill>
              <a:effectLst/>
              <a:latin typeface="Courier New" panose="02070309020205020404" pitchFamily="49" charset="0"/>
            </a:endParaRPr>
          </a:p>
          <a:p>
            <a:pPr>
              <a:buNone/>
            </a:pPr>
            <a:r>
              <a:rPr lang="fi-FI" sz="800" b="0" dirty="0">
                <a:solidFill>
                  <a:srgbClr val="0000FF"/>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pip</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install</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SPARQLWrapper</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pandas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torch</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9723B4"/>
                </a:solidFill>
                <a:effectLst/>
                <a:latin typeface="Courier New" panose="02070309020205020404" pitchFamily="49" charset="0"/>
              </a:rPr>
              <a:t>from</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SPARQLWrapper</a:t>
            </a:r>
            <a:r>
              <a:rPr lang="fi-FI" sz="800" b="0" dirty="0">
                <a:solidFill>
                  <a:srgbClr val="000000"/>
                </a:solidFill>
                <a:effectLst/>
                <a:latin typeface="Courier New" panose="02070309020205020404" pitchFamily="49" charset="0"/>
              </a:rPr>
              <a:t> </a:t>
            </a:r>
            <a:r>
              <a:rPr lang="fi-FI" sz="800" b="0" dirty="0">
                <a:solidFill>
                  <a:srgbClr val="9723B4"/>
                </a:solidFill>
                <a:effectLst/>
                <a:latin typeface="Courier New" panose="02070309020205020404" pitchFamily="49" charset="0"/>
              </a:rPr>
              <a:t>import</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SPARQLWrapper</a:t>
            </a:r>
            <a:r>
              <a:rPr lang="fi-FI" sz="800" b="0" dirty="0">
                <a:solidFill>
                  <a:srgbClr val="000000"/>
                </a:solidFill>
                <a:effectLst/>
                <a:latin typeface="Courier New" panose="02070309020205020404" pitchFamily="49" charset="0"/>
              </a:rPr>
              <a:t>, JSON</a:t>
            </a:r>
          </a:p>
          <a:p>
            <a:pPr>
              <a:buNone/>
            </a:pPr>
            <a:r>
              <a:rPr lang="fi-FI" sz="800" b="0" dirty="0">
                <a:solidFill>
                  <a:srgbClr val="9723B4"/>
                </a:solidFill>
                <a:effectLst/>
                <a:latin typeface="Courier New" panose="02070309020205020404" pitchFamily="49" charset="0"/>
              </a:rPr>
              <a:t>import</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pandas</a:t>
            </a:r>
            <a:r>
              <a:rPr lang="fi-FI" sz="800" b="0" dirty="0">
                <a:solidFill>
                  <a:srgbClr val="000000"/>
                </a:solidFill>
                <a:effectLst/>
                <a:latin typeface="Courier New" panose="02070309020205020404" pitchFamily="49" charset="0"/>
              </a:rPr>
              <a:t> </a:t>
            </a:r>
            <a:r>
              <a:rPr lang="fi-FI" sz="800" b="0" dirty="0">
                <a:solidFill>
                  <a:srgbClr val="9723B4"/>
                </a:solidFill>
                <a:effectLst/>
                <a:latin typeface="Courier New" panose="02070309020205020404" pitchFamily="49" charset="0"/>
              </a:rPr>
              <a:t>as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pd</a:t>
            </a:r>
            <a:endParaRPr lang="fi-FI" sz="800" b="0" dirty="0">
              <a:solidFill>
                <a:srgbClr val="000000"/>
              </a:solidFill>
              <a:effectLst/>
              <a:latin typeface="Courier New" panose="02070309020205020404" pitchFamily="49" charset="0"/>
            </a:endParaRPr>
          </a:p>
          <a:p>
            <a:pPr>
              <a:buNone/>
            </a:pPr>
            <a:r>
              <a:rPr lang="fi-FI" sz="800" b="0" dirty="0">
                <a:solidFill>
                  <a:srgbClr val="9723B4"/>
                </a:solidFill>
                <a:effectLst/>
                <a:latin typeface="Courier New" panose="02070309020205020404" pitchFamily="49" charset="0"/>
              </a:rPr>
              <a:t>import</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torch</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1. SPARQL QUERY</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sparql</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SPARQLWrapper</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"https://dbpedia.org/sparql"</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query</a:t>
            </a:r>
            <a:r>
              <a:rPr lang="fi-FI" sz="800" b="0" dirty="0">
                <a:solidFill>
                  <a:srgbClr val="000000"/>
                </a:solidFill>
                <a:effectLst/>
                <a:latin typeface="Courier New" panose="02070309020205020404" pitchFamily="49" charset="0"/>
              </a:rPr>
              <a:t> = </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PREFIX </a:t>
            </a:r>
            <a:r>
              <a:rPr lang="fi-FI" sz="800" b="0" dirty="0" err="1">
                <a:solidFill>
                  <a:srgbClr val="A31515"/>
                </a:solidFill>
                <a:effectLst/>
                <a:latin typeface="Courier New" panose="02070309020205020404" pitchFamily="49" charset="0"/>
              </a:rPr>
              <a:t>rdf</a:t>
            </a:r>
            <a:r>
              <a:rPr lang="fi-FI" sz="800" b="0" dirty="0">
                <a:solidFill>
                  <a:srgbClr val="A31515"/>
                </a:solidFill>
                <a:effectLst/>
                <a:latin typeface="Courier New" panose="02070309020205020404" pitchFamily="49" charset="0"/>
              </a:rPr>
              <a:t>: &lt;http://www.w3.org/1999/02/22-rdf-syntax-ns#&gt;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PREFIX </a:t>
            </a:r>
            <a:r>
              <a:rPr lang="fi-FI" sz="800" b="0" dirty="0" err="1">
                <a:solidFill>
                  <a:srgbClr val="A31515"/>
                </a:solidFill>
                <a:effectLst/>
                <a:latin typeface="Courier New" panose="02070309020205020404" pitchFamily="49" charset="0"/>
              </a:rPr>
              <a:t>dbo</a:t>
            </a:r>
            <a:r>
              <a:rPr lang="fi-FI" sz="800" b="0" dirty="0">
                <a:solidFill>
                  <a:srgbClr val="A31515"/>
                </a:solidFill>
                <a:effectLst/>
                <a:latin typeface="Courier New" panose="02070309020205020404" pitchFamily="49" charset="0"/>
              </a:rPr>
              <a:t>: &lt;http://dbpedia.org/ontology/&gt;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PREFIX </a:t>
            </a:r>
            <a:r>
              <a:rPr lang="fi-FI" sz="800" b="0" dirty="0" err="1">
                <a:solidFill>
                  <a:srgbClr val="A31515"/>
                </a:solidFill>
                <a:effectLst/>
                <a:latin typeface="Courier New" panose="02070309020205020404" pitchFamily="49" charset="0"/>
              </a:rPr>
              <a:t>xsd</a:t>
            </a:r>
            <a:r>
              <a:rPr lang="fi-FI" sz="800" b="0" dirty="0">
                <a:solidFill>
                  <a:srgbClr val="A31515"/>
                </a:solidFill>
                <a:effectLst/>
                <a:latin typeface="Courier New" panose="02070309020205020404" pitchFamily="49" charset="0"/>
              </a:rPr>
              <a:t>: &lt;http://www.w3.org/2001/XMLSchema#&gt;</a:t>
            </a:r>
            <a:br>
              <a:rPr lang="fi-FI" sz="800" b="0" dirty="0">
                <a:solidFill>
                  <a:srgbClr val="000000"/>
                </a:solidFill>
                <a:effectLst/>
                <a:latin typeface="Courier New" panose="02070309020205020404" pitchFamily="49" charset="0"/>
              </a:rPr>
            </a:b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SELECT DISTINCT ?yearOfBirth ?</a:t>
            </a:r>
            <a:r>
              <a:rPr lang="fi-FI" sz="800" b="0" dirty="0" err="1">
                <a:solidFill>
                  <a:srgbClr val="A31515"/>
                </a:solidFill>
                <a:effectLst/>
                <a:latin typeface="Courier New" panose="02070309020205020404" pitchFamily="49" charset="0"/>
              </a:rPr>
              <a:t>lifeSpanOfParentOne</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lifeSpanOfParentTwo</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lifeSpanOfPerson</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WHERE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?person </a:t>
            </a:r>
            <a:r>
              <a:rPr lang="fi-FI" sz="800" b="0" dirty="0" err="1">
                <a:solidFill>
                  <a:srgbClr val="A31515"/>
                </a:solidFill>
                <a:effectLst/>
                <a:latin typeface="Courier New" panose="02070309020205020404" pitchFamily="49" charset="0"/>
              </a:rPr>
              <a:t>rdf:type</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dbo:Person</a:t>
            </a:r>
            <a:r>
              <a:rPr lang="fi-FI" sz="800" b="0" dirty="0">
                <a:solidFill>
                  <a:srgbClr val="A31515"/>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?person </a:t>
            </a:r>
            <a:r>
              <a:rPr lang="fi-FI" sz="800" b="0" dirty="0" err="1">
                <a:solidFill>
                  <a:srgbClr val="A31515"/>
                </a:solidFill>
                <a:effectLst/>
                <a:latin typeface="Courier New" panose="02070309020205020404" pitchFamily="49" charset="0"/>
              </a:rPr>
              <a:t>dbo:birthDate</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birthDate</a:t>
            </a:r>
            <a:r>
              <a:rPr lang="fi-FI" sz="800" b="0" dirty="0">
                <a:solidFill>
                  <a:srgbClr val="A31515"/>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?person </a:t>
            </a:r>
            <a:r>
              <a:rPr lang="fi-FI" sz="800" b="0" dirty="0" err="1">
                <a:solidFill>
                  <a:srgbClr val="A31515"/>
                </a:solidFill>
                <a:effectLst/>
                <a:latin typeface="Courier New" panose="02070309020205020404" pitchFamily="49" charset="0"/>
              </a:rPr>
              <a:t>dbo:deathDate</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deathDate</a:t>
            </a:r>
            <a:r>
              <a:rPr lang="fi-FI" sz="800" b="0" dirty="0">
                <a:solidFill>
                  <a:srgbClr val="A31515"/>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?person </a:t>
            </a:r>
            <a:r>
              <a:rPr lang="fi-FI" sz="800" b="0" dirty="0" err="1">
                <a:solidFill>
                  <a:srgbClr val="A31515"/>
                </a:solidFill>
                <a:effectLst/>
                <a:latin typeface="Courier New" panose="02070309020205020404" pitchFamily="49" charset="0"/>
              </a:rPr>
              <a:t>dbo:parent</a:t>
            </a:r>
            <a:r>
              <a:rPr lang="fi-FI" sz="800" b="0" dirty="0">
                <a:solidFill>
                  <a:srgbClr val="A31515"/>
                </a:solidFill>
                <a:effectLst/>
                <a:latin typeface="Courier New" panose="02070309020205020404" pitchFamily="49" charset="0"/>
              </a:rPr>
              <a:t> ?parent1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?parent1 </a:t>
            </a:r>
            <a:r>
              <a:rPr lang="fi-FI" sz="800" b="0" dirty="0" err="1">
                <a:solidFill>
                  <a:srgbClr val="A31515"/>
                </a:solidFill>
                <a:effectLst/>
                <a:latin typeface="Courier New" panose="02070309020205020404" pitchFamily="49" charset="0"/>
              </a:rPr>
              <a:t>dbo:deathDate</a:t>
            </a:r>
            <a:r>
              <a:rPr lang="fi-FI" sz="800" b="0" dirty="0">
                <a:solidFill>
                  <a:srgbClr val="A31515"/>
                </a:solidFill>
                <a:effectLst/>
                <a:latin typeface="Courier New" panose="02070309020205020404" pitchFamily="49" charset="0"/>
              </a:rPr>
              <a:t> ?p1d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?parent1 </a:t>
            </a:r>
            <a:r>
              <a:rPr lang="fi-FI" sz="800" b="0" dirty="0" err="1">
                <a:solidFill>
                  <a:srgbClr val="A31515"/>
                </a:solidFill>
                <a:effectLst/>
                <a:latin typeface="Courier New" panose="02070309020205020404" pitchFamily="49" charset="0"/>
              </a:rPr>
              <a:t>dbo:birthDate</a:t>
            </a:r>
            <a:r>
              <a:rPr lang="fi-FI" sz="800" b="0" dirty="0">
                <a:solidFill>
                  <a:srgbClr val="A31515"/>
                </a:solidFill>
                <a:effectLst/>
                <a:latin typeface="Courier New" panose="02070309020205020404" pitchFamily="49" charset="0"/>
              </a:rPr>
              <a:t> ?p1b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?person </a:t>
            </a:r>
            <a:r>
              <a:rPr lang="fi-FI" sz="800" b="0" dirty="0" err="1">
                <a:solidFill>
                  <a:srgbClr val="A31515"/>
                </a:solidFill>
                <a:effectLst/>
                <a:latin typeface="Courier New" panose="02070309020205020404" pitchFamily="49" charset="0"/>
              </a:rPr>
              <a:t>dbo:parent</a:t>
            </a:r>
            <a:r>
              <a:rPr lang="fi-FI" sz="800" b="0" dirty="0">
                <a:solidFill>
                  <a:srgbClr val="A31515"/>
                </a:solidFill>
                <a:effectLst/>
                <a:latin typeface="Courier New" panose="02070309020205020404" pitchFamily="49" charset="0"/>
              </a:rPr>
              <a:t> ?parent2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?parent2 </a:t>
            </a:r>
            <a:r>
              <a:rPr lang="fi-FI" sz="800" b="0" dirty="0" err="1">
                <a:solidFill>
                  <a:srgbClr val="A31515"/>
                </a:solidFill>
                <a:effectLst/>
                <a:latin typeface="Courier New" panose="02070309020205020404" pitchFamily="49" charset="0"/>
              </a:rPr>
              <a:t>dbo:deathDate</a:t>
            </a:r>
            <a:r>
              <a:rPr lang="fi-FI" sz="800" b="0" dirty="0">
                <a:solidFill>
                  <a:srgbClr val="A31515"/>
                </a:solidFill>
                <a:effectLst/>
                <a:latin typeface="Courier New" panose="02070309020205020404" pitchFamily="49" charset="0"/>
              </a:rPr>
              <a:t> ?p2d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?parent2 </a:t>
            </a:r>
            <a:r>
              <a:rPr lang="fi-FI" sz="800" b="0" dirty="0" err="1">
                <a:solidFill>
                  <a:srgbClr val="A31515"/>
                </a:solidFill>
                <a:effectLst/>
                <a:latin typeface="Courier New" panose="02070309020205020404" pitchFamily="49" charset="0"/>
              </a:rPr>
              <a:t>dbo:birthDate</a:t>
            </a:r>
            <a:r>
              <a:rPr lang="fi-FI" sz="800" b="0" dirty="0">
                <a:solidFill>
                  <a:srgbClr val="A31515"/>
                </a:solidFill>
                <a:effectLst/>
                <a:latin typeface="Courier New" panose="02070309020205020404" pitchFamily="49" charset="0"/>
              </a:rPr>
              <a:t> ?p2b .</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FILTER (?parent1 != ?parent2)</a:t>
            </a:r>
            <a:br>
              <a:rPr lang="fi-FI" sz="800" b="0" dirty="0">
                <a:solidFill>
                  <a:srgbClr val="000000"/>
                </a:solidFill>
                <a:effectLst/>
                <a:latin typeface="Courier New" panose="02070309020205020404" pitchFamily="49" charset="0"/>
              </a:rPr>
            </a:b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BIND(YEAR(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(?p1d)) - 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(?p1b)) AS ?</a:t>
            </a:r>
            <a:r>
              <a:rPr lang="fi-FI" sz="800" b="0" dirty="0" err="1">
                <a:solidFill>
                  <a:srgbClr val="A31515"/>
                </a:solidFill>
                <a:effectLst/>
                <a:latin typeface="Courier New" panose="02070309020205020404" pitchFamily="49" charset="0"/>
              </a:rPr>
              <a:t>lifeSpanOfParentOne</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BIND(YEAR(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(?p2d)) - 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(?p2b)) AS ?</a:t>
            </a:r>
            <a:r>
              <a:rPr lang="fi-FI" sz="800" b="0" dirty="0" err="1">
                <a:solidFill>
                  <a:srgbClr val="A31515"/>
                </a:solidFill>
                <a:effectLst/>
                <a:latin typeface="Courier New" panose="02070309020205020404" pitchFamily="49" charset="0"/>
              </a:rPr>
              <a:t>lifeSpanOfParentTwo</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BIND(YEAR(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deathDate</a:t>
            </a:r>
            <a:r>
              <a:rPr lang="fi-FI" sz="800" b="0" dirty="0">
                <a:solidFill>
                  <a:srgbClr val="A31515"/>
                </a:solidFill>
                <a:effectLst/>
                <a:latin typeface="Courier New" panose="02070309020205020404" pitchFamily="49" charset="0"/>
              </a:rPr>
              <a:t>)) - 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birthDate</a:t>
            </a:r>
            <a:r>
              <a:rPr lang="fi-FI" sz="800" b="0" dirty="0">
                <a:solidFill>
                  <a:srgbClr val="A31515"/>
                </a:solidFill>
                <a:effectLst/>
                <a:latin typeface="Courier New" panose="02070309020205020404" pitchFamily="49" charset="0"/>
              </a:rPr>
              <a:t>)) AS ?</a:t>
            </a:r>
            <a:r>
              <a:rPr lang="fi-FI" sz="800" b="0" dirty="0" err="1">
                <a:solidFill>
                  <a:srgbClr val="A31515"/>
                </a:solidFill>
                <a:effectLst/>
                <a:latin typeface="Courier New" panose="02070309020205020404" pitchFamily="49" charset="0"/>
              </a:rPr>
              <a:t>lifeSpanOfPerson</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  BIND(YEAR(</a:t>
            </a:r>
            <a:r>
              <a:rPr lang="fi-FI" sz="800" b="0" dirty="0" err="1">
                <a:solidFill>
                  <a:srgbClr val="A31515"/>
                </a:solidFill>
                <a:effectLst/>
                <a:latin typeface="Courier New" panose="02070309020205020404" pitchFamily="49" charset="0"/>
              </a:rPr>
              <a:t>xsd:dateTime</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birthDate</a:t>
            </a:r>
            <a:r>
              <a:rPr lang="fi-FI" sz="800" b="0" dirty="0">
                <a:solidFill>
                  <a:srgbClr val="A31515"/>
                </a:solidFill>
                <a:effectLst/>
                <a:latin typeface="Courier New" panose="02070309020205020404" pitchFamily="49" charset="0"/>
              </a:rPr>
              <a:t>)) AS ?yearOfBirth)</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LIMIT 10000</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sparql.setQuery</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query</a:t>
            </a:r>
            <a:r>
              <a:rPr lang="fi-FI" sz="800" b="0" dirty="0">
                <a:solidFill>
                  <a:srgbClr val="000000"/>
                </a:solidFill>
                <a:effectLst/>
                <a:latin typeface="Courier New" panose="02070309020205020404" pitchFamily="49" charset="0"/>
              </a:rPr>
              <a:t>)</a:t>
            </a:r>
          </a:p>
          <a:p>
            <a:pPr>
              <a:buNone/>
            </a:pPr>
            <a:r>
              <a:rPr lang="fi-FI" sz="800" b="0" dirty="0" err="1">
                <a:solidFill>
                  <a:srgbClr val="000000"/>
                </a:solidFill>
                <a:effectLst/>
                <a:latin typeface="Courier New" panose="02070309020205020404" pitchFamily="49" charset="0"/>
              </a:rPr>
              <a:t>sparql.setReturnFormat</a:t>
            </a:r>
            <a:r>
              <a:rPr lang="fi-FI" sz="800" b="0" dirty="0">
                <a:solidFill>
                  <a:srgbClr val="000000"/>
                </a:solidFill>
                <a:effectLst/>
                <a:latin typeface="Courier New" panose="02070309020205020404" pitchFamily="49" charset="0"/>
              </a:rPr>
              <a:t>(JSON)</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Querying</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DBpedia</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results</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sparql.query</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convert</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rows</a:t>
            </a:r>
            <a:r>
              <a:rPr lang="fi-FI" sz="800" b="0" dirty="0">
                <a:solidFill>
                  <a:srgbClr val="000000"/>
                </a:solidFill>
                <a:effectLst/>
                <a:latin typeface="Courier New" panose="02070309020205020404" pitchFamily="49" charset="0"/>
              </a:rPr>
              <a:t> = []</a:t>
            </a:r>
          </a:p>
          <a:p>
            <a:pPr>
              <a:buNone/>
            </a:pPr>
            <a:r>
              <a:rPr lang="fi-FI" sz="800" b="0" dirty="0">
                <a:solidFill>
                  <a:srgbClr val="9723B4"/>
                </a:solidFill>
                <a:effectLst/>
                <a:latin typeface="Courier New" panose="02070309020205020404" pitchFamily="49" charset="0"/>
              </a:rPr>
              <a:t>for</a:t>
            </a:r>
            <a:r>
              <a:rPr lang="fi-FI" sz="800" b="0" dirty="0">
                <a:solidFill>
                  <a:srgbClr val="000000"/>
                </a:solidFill>
                <a:effectLst/>
                <a:latin typeface="Courier New" panose="02070309020205020404" pitchFamily="49" charset="0"/>
              </a:rPr>
              <a:t> r </a:t>
            </a:r>
            <a:r>
              <a:rPr lang="fi-FI" sz="800" b="0" dirty="0">
                <a:solidFill>
                  <a:srgbClr val="0000FF"/>
                </a:solidFill>
                <a:effectLst/>
                <a:latin typeface="Courier New" panose="02070309020205020404" pitchFamily="49" charset="0"/>
              </a:rPr>
              <a:t>in</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results</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results</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bindings</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rows.append</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257693"/>
                </a:solidFill>
                <a:effectLst/>
                <a:latin typeface="Courier New" panose="02070309020205020404" pitchFamily="49" charset="0"/>
              </a:rPr>
              <a:t>float</a:t>
            </a:r>
            <a:r>
              <a:rPr lang="fi-FI" sz="800" b="0" dirty="0">
                <a:solidFill>
                  <a:srgbClr val="000000"/>
                </a:solidFill>
                <a:effectLst/>
                <a:latin typeface="Courier New" panose="02070309020205020404" pitchFamily="49" charset="0"/>
              </a:rPr>
              <a:t>(r[</a:t>
            </a:r>
            <a:r>
              <a:rPr lang="fi-FI" sz="800" b="0" dirty="0">
                <a:solidFill>
                  <a:srgbClr val="A31515"/>
                </a:solidFill>
                <a:effectLst/>
                <a:latin typeface="Courier New" panose="02070309020205020404" pitchFamily="49" charset="0"/>
              </a:rPr>
              <a:t>"yearOfBirth"</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value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257693"/>
                </a:solidFill>
                <a:effectLst/>
                <a:latin typeface="Courier New" panose="02070309020205020404" pitchFamily="49" charset="0"/>
              </a:rPr>
              <a:t>float</a:t>
            </a:r>
            <a:r>
              <a:rPr lang="fi-FI" sz="800" b="0" dirty="0">
                <a:solidFill>
                  <a:srgbClr val="000000"/>
                </a:solidFill>
                <a:effectLst/>
                <a:latin typeface="Courier New" panose="02070309020205020404" pitchFamily="49" charset="0"/>
              </a:rPr>
              <a:t>(r[</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lifeSpanOfParentOne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value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257693"/>
                </a:solidFill>
                <a:effectLst/>
                <a:latin typeface="Courier New" panose="02070309020205020404" pitchFamily="49" charset="0"/>
              </a:rPr>
              <a:t>float</a:t>
            </a:r>
            <a:r>
              <a:rPr lang="fi-FI" sz="800" b="0" dirty="0">
                <a:solidFill>
                  <a:srgbClr val="000000"/>
                </a:solidFill>
                <a:effectLst/>
                <a:latin typeface="Courier New" panose="02070309020205020404" pitchFamily="49" charset="0"/>
              </a:rPr>
              <a:t>(r[</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lifeSpanOfParentTwo</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value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257693"/>
                </a:solidFill>
                <a:effectLst/>
                <a:latin typeface="Courier New" panose="02070309020205020404" pitchFamily="49" charset="0"/>
              </a:rPr>
              <a:t>float</a:t>
            </a:r>
            <a:r>
              <a:rPr lang="fi-FI" sz="800" b="0" dirty="0">
                <a:solidFill>
                  <a:srgbClr val="000000"/>
                </a:solidFill>
                <a:effectLst/>
                <a:latin typeface="Courier New" panose="02070309020205020404" pitchFamily="49" charset="0"/>
              </a:rPr>
              <a:t>(r[</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lifeSpanOfPerson</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value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pd.DataFrame</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rows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columns</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"birthYear"</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"p1"</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"p2"</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"lifespan"</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Raw</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samples</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 </a:t>
            </a:r>
            <a:r>
              <a:rPr lang="fi-FI" sz="800" b="0" dirty="0" err="1">
                <a:solidFill>
                  <a:srgbClr val="6A5221"/>
                </a:solidFill>
                <a:effectLst/>
                <a:latin typeface="Courier New" panose="02070309020205020404" pitchFamily="49" charset="0"/>
              </a:rPr>
              <a:t>len</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2. CLEAN DATA</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]&gt;</a:t>
            </a:r>
            <a:r>
              <a:rPr lang="fi-FI" sz="800" b="0" dirty="0">
                <a:solidFill>
                  <a:srgbClr val="116644"/>
                </a:solidFill>
                <a:effectLst/>
                <a:latin typeface="Courier New" panose="02070309020205020404" pitchFamily="49" charset="0"/>
              </a:rPr>
              <a:t>20</a:t>
            </a:r>
            <a:r>
              <a:rPr lang="fi-FI" sz="800" b="0" dirty="0">
                <a:solidFill>
                  <a:srgbClr val="000000"/>
                </a:solidFill>
                <a:effectLst/>
                <a:latin typeface="Courier New" panose="02070309020205020404" pitchFamily="49" charset="0"/>
              </a:rPr>
              <a:t>) &amp; (</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]&lt;</a:t>
            </a:r>
            <a:r>
              <a:rPr lang="fi-FI" sz="800" b="0" dirty="0">
                <a:solidFill>
                  <a:srgbClr val="116644"/>
                </a:solidFill>
                <a:effectLst/>
                <a:latin typeface="Courier New" panose="02070309020205020404" pitchFamily="49" charset="0"/>
              </a:rPr>
              <a:t>120</a:t>
            </a:r>
            <a:r>
              <a:rPr lang="fi-FI" sz="800" b="0" dirty="0">
                <a:solidFill>
                  <a:srgbClr val="000000"/>
                </a:solidFill>
                <a:effectLst/>
                <a:latin typeface="Courier New" panose="02070309020205020404" pitchFamily="49" charset="0"/>
              </a:rPr>
              <a:t>)]</a:t>
            </a:r>
          </a:p>
          <a:p>
            <a:pPr>
              <a:buNone/>
            </a:pP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"p1"</a:t>
            </a:r>
            <a:r>
              <a:rPr lang="fi-FI" sz="800" b="0" dirty="0">
                <a:solidFill>
                  <a:srgbClr val="000000"/>
                </a:solidFill>
                <a:effectLst/>
                <a:latin typeface="Courier New" panose="02070309020205020404" pitchFamily="49" charset="0"/>
              </a:rPr>
              <a:t>]&gt;</a:t>
            </a:r>
            <a:r>
              <a:rPr lang="fi-FI" sz="800" b="0" dirty="0">
                <a:solidFill>
                  <a:srgbClr val="116644"/>
                </a:solidFill>
                <a:effectLst/>
                <a:latin typeface="Courier New" panose="02070309020205020404" pitchFamily="49" charset="0"/>
              </a:rPr>
              <a:t>20</a:t>
            </a:r>
            <a:r>
              <a:rPr lang="fi-FI" sz="800" b="0" dirty="0">
                <a:solidFill>
                  <a:srgbClr val="000000"/>
                </a:solidFill>
                <a:effectLst/>
                <a:latin typeface="Courier New" panose="02070309020205020404" pitchFamily="49" charset="0"/>
              </a:rPr>
              <a:t>) &amp; (</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"p2"</a:t>
            </a:r>
            <a:r>
              <a:rPr lang="fi-FI" sz="800" b="0" dirty="0">
                <a:solidFill>
                  <a:srgbClr val="000000"/>
                </a:solidFill>
                <a:effectLst/>
                <a:latin typeface="Courier New" panose="02070309020205020404" pitchFamily="49" charset="0"/>
              </a:rPr>
              <a:t>]&gt;</a:t>
            </a:r>
            <a:r>
              <a:rPr lang="fi-FI" sz="800" b="0" dirty="0">
                <a:solidFill>
                  <a:srgbClr val="116644"/>
                </a:solidFill>
                <a:effectLst/>
                <a:latin typeface="Courier New" panose="02070309020205020404" pitchFamily="49" charset="0"/>
              </a:rPr>
              <a:t>20</a:t>
            </a:r>
            <a:r>
              <a:rPr lang="fi-FI" sz="800" b="0" dirty="0">
                <a:solidFill>
                  <a:srgbClr val="000000"/>
                </a:solidFill>
                <a:effectLst/>
                <a:latin typeface="Courier New" panose="02070309020205020404" pitchFamily="49" charset="0"/>
              </a:rPr>
              <a:t>)]</a:t>
            </a:r>
          </a:p>
          <a:p>
            <a:pPr>
              <a:buNone/>
            </a:pP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df.dropna</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Clean</a:t>
            </a:r>
            <a:r>
              <a:rPr lang="fi-FI" sz="800" b="0" dirty="0">
                <a:solidFill>
                  <a:srgbClr val="A31515"/>
                </a:solidFill>
                <a:effectLst/>
                <a:latin typeface="Courier New" panose="02070309020205020404" pitchFamily="49" charset="0"/>
              </a:rPr>
              <a:t> </a:t>
            </a:r>
            <a:r>
              <a:rPr lang="fi-FI" sz="800" b="0" dirty="0" err="1">
                <a:solidFill>
                  <a:srgbClr val="A31515"/>
                </a:solidFill>
                <a:effectLst/>
                <a:latin typeface="Courier New" panose="02070309020205020404" pitchFamily="49" charset="0"/>
              </a:rPr>
              <a:t>samples</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 </a:t>
            </a:r>
            <a:r>
              <a:rPr lang="fi-FI" sz="800" b="0" dirty="0" err="1">
                <a:solidFill>
                  <a:srgbClr val="6A5221"/>
                </a:solidFill>
                <a:effectLst/>
                <a:latin typeface="Courier New" panose="02070309020205020404" pitchFamily="49" charset="0"/>
              </a:rPr>
              <a:t>len</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3. PYTORCH REGRESSION</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0000"/>
                </a:solidFill>
                <a:effectLst/>
                <a:latin typeface="Courier New" panose="02070309020205020404" pitchFamily="49" charset="0"/>
              </a:rPr>
              <a:t>X = </a:t>
            </a:r>
            <a:r>
              <a:rPr lang="fi-FI" sz="800" b="0" dirty="0" err="1">
                <a:solidFill>
                  <a:srgbClr val="000000"/>
                </a:solidFill>
                <a:effectLst/>
                <a:latin typeface="Courier New" panose="02070309020205020404" pitchFamily="49" charset="0"/>
              </a:rPr>
              <a:t>torch.tensor</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"birthYear"</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"p1"</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"p2"</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values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dtype</a:t>
            </a:r>
            <a:r>
              <a:rPr lang="fi-FI" sz="800" b="0" dirty="0">
                <a:solidFill>
                  <a:srgbClr val="000000"/>
                </a:solidFill>
                <a:effectLst/>
                <a:latin typeface="Courier New" panose="02070309020205020404" pitchFamily="49" charset="0"/>
              </a:rPr>
              <a:t>=torch.float32)</a:t>
            </a:r>
          </a:p>
          <a:p>
            <a:pPr>
              <a:buNone/>
            </a:pPr>
            <a:r>
              <a:rPr lang="fi-FI" sz="800" b="0" dirty="0">
                <a:solidFill>
                  <a:srgbClr val="000000"/>
                </a:solidFill>
                <a:effectLst/>
                <a:latin typeface="Courier New" panose="02070309020205020404" pitchFamily="49" charset="0"/>
              </a:rPr>
              <a:t>y = </a:t>
            </a:r>
            <a:r>
              <a:rPr lang="fi-FI" sz="800" b="0" dirty="0" err="1">
                <a:solidFill>
                  <a:srgbClr val="000000"/>
                </a:solidFill>
                <a:effectLst/>
                <a:latin typeface="Courier New" panose="02070309020205020404" pitchFamily="49" charset="0"/>
              </a:rPr>
              <a:t>torch.tensor</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df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lifespan</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values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dtype</a:t>
            </a:r>
            <a:r>
              <a:rPr lang="fi-FI" sz="800" b="0" dirty="0">
                <a:solidFill>
                  <a:srgbClr val="000000"/>
                </a:solidFill>
                <a:effectLst/>
                <a:latin typeface="Courier New" panose="02070309020205020404" pitchFamily="49" charset="0"/>
              </a:rPr>
              <a:t>=torch.float32).</a:t>
            </a:r>
            <a:r>
              <a:rPr lang="fi-FI" sz="800" b="0" dirty="0" err="1">
                <a:solidFill>
                  <a:srgbClr val="000000"/>
                </a:solidFill>
                <a:effectLst/>
                <a:latin typeface="Courier New" panose="02070309020205020404" pitchFamily="49" charset="0"/>
              </a:rPr>
              <a:t>view</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-1</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1</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000000"/>
                </a:solidFill>
                <a:effectLst/>
                <a:latin typeface="Courier New" panose="02070309020205020404" pitchFamily="49" charset="0"/>
              </a:rPr>
              <a:t>model</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torch.nn.Linear</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3</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1</a:t>
            </a:r>
            <a:r>
              <a:rPr lang="fi-FI" sz="800" b="0" dirty="0">
                <a:solidFill>
                  <a:srgbClr val="000000"/>
                </a:solidFill>
                <a:effectLst/>
                <a:latin typeface="Courier New" panose="02070309020205020404" pitchFamily="49" charset="0"/>
              </a:rPr>
              <a:t>)</a:t>
            </a:r>
          </a:p>
          <a:p>
            <a:pPr>
              <a:buNone/>
            </a:pPr>
            <a:r>
              <a:rPr lang="fi-FI" sz="800" b="0" dirty="0" err="1">
                <a:solidFill>
                  <a:srgbClr val="000000"/>
                </a:solidFill>
                <a:effectLst/>
                <a:latin typeface="Courier New" panose="02070309020205020404" pitchFamily="49" charset="0"/>
              </a:rPr>
              <a:t>optimizer</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torch.optim.Adam</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model.parameters</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lr</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0.01</a:t>
            </a:r>
            <a:r>
              <a:rPr lang="fi-FI" sz="800" b="0" dirty="0">
                <a:solidFill>
                  <a:srgbClr val="000000"/>
                </a:solidFill>
                <a:effectLst/>
                <a:latin typeface="Courier New" panose="02070309020205020404" pitchFamily="49" charset="0"/>
              </a:rPr>
              <a:t>)</a:t>
            </a:r>
          </a:p>
          <a:p>
            <a:pPr>
              <a:buNone/>
            </a:pPr>
            <a:r>
              <a:rPr lang="fi-FI" sz="800" b="0" dirty="0" err="1">
                <a:solidFill>
                  <a:srgbClr val="000000"/>
                </a:solidFill>
                <a:effectLst/>
                <a:latin typeface="Courier New" panose="02070309020205020404" pitchFamily="49" charset="0"/>
              </a:rPr>
              <a:t>loss_fn</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torch.nn.MSELoss</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"Training </a:t>
            </a:r>
            <a:r>
              <a:rPr lang="fi-FI" sz="800" b="0" dirty="0" err="1">
                <a:solidFill>
                  <a:srgbClr val="A31515"/>
                </a:solidFill>
                <a:effectLst/>
                <a:latin typeface="Courier New" panose="02070309020205020404" pitchFamily="49" charset="0"/>
              </a:rPr>
              <a:t>model</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9723B4"/>
                </a:solidFill>
                <a:effectLst/>
                <a:latin typeface="Courier New" panose="02070309020205020404" pitchFamily="49" charset="0"/>
              </a:rPr>
              <a:t>for</a:t>
            </a: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epoch</a:t>
            </a:r>
            <a:r>
              <a:rPr lang="fi-FI" sz="800" b="0" dirty="0">
                <a:solidFill>
                  <a:srgbClr val="000000"/>
                </a:solidFill>
                <a:effectLst/>
                <a:latin typeface="Courier New" panose="02070309020205020404" pitchFamily="49" charset="0"/>
              </a:rPr>
              <a:t> </a:t>
            </a:r>
            <a:r>
              <a:rPr lang="fi-FI" sz="800" b="0" dirty="0">
                <a:solidFill>
                  <a:srgbClr val="0000FF"/>
                </a:solidFill>
                <a:effectLst/>
                <a:latin typeface="Courier New" panose="02070309020205020404" pitchFamily="49" charset="0"/>
              </a:rPr>
              <a:t>in</a:t>
            </a:r>
            <a:r>
              <a:rPr lang="fi-FI" sz="800" b="0" dirty="0">
                <a:solidFill>
                  <a:srgbClr val="000000"/>
                </a:solidFill>
                <a:effectLst/>
                <a:latin typeface="Courier New" panose="02070309020205020404" pitchFamily="49" charset="0"/>
              </a:rPr>
              <a:t> </a:t>
            </a:r>
            <a:r>
              <a:rPr lang="fi-FI" sz="800" b="0" dirty="0" err="1">
                <a:solidFill>
                  <a:srgbClr val="6A5221"/>
                </a:solidFill>
                <a:effectLst/>
                <a:latin typeface="Courier New" panose="02070309020205020404" pitchFamily="49" charset="0"/>
              </a:rPr>
              <a:t>range</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5000</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optimizer.zero_grad</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pred</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model</a:t>
            </a:r>
            <a:r>
              <a:rPr lang="fi-FI" sz="800" b="0" dirty="0">
                <a:solidFill>
                  <a:srgbClr val="000000"/>
                </a:solidFill>
                <a:effectLst/>
                <a:latin typeface="Courier New" panose="02070309020205020404" pitchFamily="49" charset="0"/>
              </a:rPr>
              <a:t>(X)</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loss</a:t>
            </a:r>
            <a:r>
              <a:rPr lang="fi-FI" sz="800" b="0" dirty="0">
                <a:solidFill>
                  <a:srgbClr val="000000"/>
                </a:solidFill>
                <a:effectLst/>
                <a:latin typeface="Courier New" panose="02070309020205020404" pitchFamily="49" charset="0"/>
              </a:rPr>
              <a:t> = </a:t>
            </a:r>
            <a:r>
              <a:rPr lang="fi-FI" sz="800" b="0" dirty="0" err="1">
                <a:solidFill>
                  <a:srgbClr val="000000"/>
                </a:solidFill>
                <a:effectLst/>
                <a:latin typeface="Courier New" panose="02070309020205020404" pitchFamily="49" charset="0"/>
              </a:rPr>
              <a:t>loss_fn</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pred,y</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loss.backward</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    </a:t>
            </a:r>
            <a:r>
              <a:rPr lang="fi-FI" sz="800" b="0" dirty="0" err="1">
                <a:solidFill>
                  <a:srgbClr val="000000"/>
                </a:solidFill>
                <a:effectLst/>
                <a:latin typeface="Courier New" panose="02070309020205020404" pitchFamily="49" charset="0"/>
              </a:rPr>
              <a:t>optimizer.step</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0000"/>
                </a:solidFill>
                <a:effectLst/>
                <a:latin typeface="Courier New" panose="02070309020205020404" pitchFamily="49" charset="0"/>
              </a:rPr>
              <a:t>W = </a:t>
            </a:r>
            <a:r>
              <a:rPr lang="fi-FI" sz="800" b="0" dirty="0" err="1">
                <a:solidFill>
                  <a:srgbClr val="000000"/>
                </a:solidFill>
                <a:effectLst/>
                <a:latin typeface="Courier New" panose="02070309020205020404" pitchFamily="49" charset="0"/>
              </a:rPr>
              <a:t>model.weight.detach</a:t>
            </a:r>
            <a:r>
              <a:rPr lang="fi-FI" sz="800" b="0" dirty="0">
                <a:solidFill>
                  <a:srgbClr val="000000"/>
                </a:solidFill>
                <a:effectLst/>
                <a:latin typeface="Courier New" panose="02070309020205020404" pitchFamily="49" charset="0"/>
              </a:rPr>
              <a:t>().</a:t>
            </a:r>
            <a:r>
              <a:rPr lang="fi-FI" sz="800" b="0" dirty="0" err="1">
                <a:solidFill>
                  <a:srgbClr val="000000"/>
                </a:solidFill>
                <a:effectLst/>
                <a:latin typeface="Courier New" panose="02070309020205020404" pitchFamily="49" charset="0"/>
              </a:rPr>
              <a:t>numpy</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0</a:t>
            </a:r>
            <a:r>
              <a:rPr lang="fi-FI" sz="800" b="0" dirty="0">
                <a:solidFill>
                  <a:srgbClr val="000000"/>
                </a:solidFill>
                <a:effectLst/>
                <a:latin typeface="Courier New" panose="02070309020205020404" pitchFamily="49" charset="0"/>
              </a:rPr>
              <a:t>]</a:t>
            </a:r>
          </a:p>
          <a:p>
            <a:pPr>
              <a:buNone/>
            </a:pPr>
            <a:r>
              <a:rPr lang="fi-FI" sz="800" b="0" dirty="0">
                <a:solidFill>
                  <a:srgbClr val="000000"/>
                </a:solidFill>
                <a:effectLst/>
                <a:latin typeface="Courier New" panose="02070309020205020404" pitchFamily="49" charset="0"/>
              </a:rPr>
              <a:t>b = </a:t>
            </a:r>
            <a:r>
              <a:rPr lang="fi-FI" sz="800" b="0" dirty="0" err="1">
                <a:solidFill>
                  <a:srgbClr val="000000"/>
                </a:solidFill>
                <a:effectLst/>
                <a:latin typeface="Courier New" panose="02070309020205020404" pitchFamily="49" charset="0"/>
              </a:rPr>
              <a:t>model.bias.item</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"\n=== </a:t>
            </a:r>
            <a:r>
              <a:rPr lang="fi-FI" sz="800" b="0" dirty="0" err="1">
                <a:solidFill>
                  <a:srgbClr val="A31515"/>
                </a:solidFill>
                <a:effectLst/>
                <a:latin typeface="Courier New" panose="02070309020205020404" pitchFamily="49" charset="0"/>
              </a:rPr>
              <a:t>Learned</a:t>
            </a:r>
            <a:r>
              <a:rPr lang="fi-FI" sz="800" b="0" dirty="0">
                <a:solidFill>
                  <a:srgbClr val="A31515"/>
                </a:solidFill>
                <a:effectLst/>
                <a:latin typeface="Courier New" panose="02070309020205020404" pitchFamily="49" charset="0"/>
              </a:rPr>
              <a:t> Regression </a:t>
            </a:r>
            <a:r>
              <a:rPr lang="fi-FI" sz="800" b="0" dirty="0" err="1">
                <a:solidFill>
                  <a:srgbClr val="A31515"/>
                </a:solidFill>
                <a:effectLst/>
                <a:latin typeface="Courier New" panose="02070309020205020404" pitchFamily="49" charset="0"/>
              </a:rPr>
              <a:t>Coefficients</a:t>
            </a:r>
            <a:r>
              <a:rPr lang="fi-FI" sz="800" b="0" dirty="0">
                <a:solidFill>
                  <a:srgbClr val="A31515"/>
                </a:solidFill>
                <a:effectLst/>
                <a:latin typeface="Courier New" panose="02070309020205020404" pitchFamily="49" charset="0"/>
              </a:rPr>
              <a:t> ==="</a:t>
            </a:r>
            <a:r>
              <a:rPr lang="fi-FI" sz="800" b="0" dirty="0">
                <a:solidFill>
                  <a:srgbClr val="000000"/>
                </a:solidFill>
                <a:effectLst/>
                <a:latin typeface="Courier New" panose="02070309020205020404" pitchFamily="49" charset="0"/>
              </a:rPr>
              <a:t>)</a:t>
            </a: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Intercept</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 b)</a:t>
            </a: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el-GR" sz="800" b="0" dirty="0">
                <a:solidFill>
                  <a:srgbClr val="A31515"/>
                </a:solidFill>
                <a:effectLst/>
                <a:latin typeface="Courier New" panose="02070309020205020404" pitchFamily="49" charset="0"/>
              </a:rPr>
              <a:t>β_</a:t>
            </a:r>
            <a:r>
              <a:rPr lang="fi-FI" sz="800" b="0" dirty="0" err="1">
                <a:solidFill>
                  <a:srgbClr val="A31515"/>
                </a:solidFill>
                <a:effectLst/>
                <a:latin typeface="Courier New" panose="02070309020205020404" pitchFamily="49" charset="0"/>
              </a:rPr>
              <a:t>birthYear</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 W[</a:t>
            </a:r>
            <a:r>
              <a:rPr lang="fi-FI" sz="800" b="0" dirty="0">
                <a:solidFill>
                  <a:srgbClr val="116644"/>
                </a:solidFill>
                <a:effectLst/>
                <a:latin typeface="Courier New" panose="02070309020205020404" pitchFamily="49" charset="0"/>
              </a:rPr>
              <a:t>0</a:t>
            </a:r>
            <a:r>
              <a:rPr lang="fi-FI" sz="800" b="0" dirty="0">
                <a:solidFill>
                  <a:srgbClr val="000000"/>
                </a:solidFill>
                <a:effectLst/>
                <a:latin typeface="Courier New" panose="02070309020205020404" pitchFamily="49" charset="0"/>
              </a:rPr>
              <a:t>])</a:t>
            </a: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el-GR" sz="800" b="0" dirty="0">
                <a:solidFill>
                  <a:srgbClr val="A31515"/>
                </a:solidFill>
                <a:effectLst/>
                <a:latin typeface="Courier New" panose="02070309020205020404" pitchFamily="49" charset="0"/>
              </a:rPr>
              <a:t>β_</a:t>
            </a:r>
            <a:r>
              <a:rPr lang="fi-FI" sz="800" b="0" dirty="0">
                <a:solidFill>
                  <a:srgbClr val="A31515"/>
                </a:solidFill>
                <a:effectLst/>
                <a:latin typeface="Courier New" panose="02070309020205020404" pitchFamily="49" charset="0"/>
              </a:rPr>
              <a:t>parent1:"</a:t>
            </a:r>
            <a:r>
              <a:rPr lang="fi-FI" sz="800" b="0" dirty="0">
                <a:solidFill>
                  <a:srgbClr val="000000"/>
                </a:solidFill>
                <a:effectLst/>
                <a:latin typeface="Courier New" panose="02070309020205020404" pitchFamily="49" charset="0"/>
              </a:rPr>
              <a:t>, W[</a:t>
            </a:r>
            <a:r>
              <a:rPr lang="fi-FI" sz="800" b="0" dirty="0">
                <a:solidFill>
                  <a:srgbClr val="116644"/>
                </a:solidFill>
                <a:effectLst/>
                <a:latin typeface="Courier New" panose="02070309020205020404" pitchFamily="49" charset="0"/>
              </a:rPr>
              <a:t>1</a:t>
            </a:r>
            <a:r>
              <a:rPr lang="fi-FI" sz="800" b="0" dirty="0">
                <a:solidFill>
                  <a:srgbClr val="000000"/>
                </a:solidFill>
                <a:effectLst/>
                <a:latin typeface="Courier New" panose="02070309020205020404" pitchFamily="49" charset="0"/>
              </a:rPr>
              <a:t>])</a:t>
            </a: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el-GR" sz="800" b="0" dirty="0">
                <a:solidFill>
                  <a:srgbClr val="A31515"/>
                </a:solidFill>
                <a:effectLst/>
                <a:latin typeface="Courier New" panose="02070309020205020404" pitchFamily="49" charset="0"/>
              </a:rPr>
              <a:t>β_</a:t>
            </a:r>
            <a:r>
              <a:rPr lang="fi-FI" sz="800" b="0" dirty="0">
                <a:solidFill>
                  <a:srgbClr val="A31515"/>
                </a:solidFill>
                <a:effectLst/>
                <a:latin typeface="Courier New" panose="02070309020205020404" pitchFamily="49" charset="0"/>
              </a:rPr>
              <a:t>parent2:"</a:t>
            </a:r>
            <a:r>
              <a:rPr lang="fi-FI" sz="800" b="0" dirty="0">
                <a:solidFill>
                  <a:srgbClr val="000000"/>
                </a:solidFill>
                <a:effectLst/>
                <a:latin typeface="Courier New" panose="02070309020205020404" pitchFamily="49" charset="0"/>
              </a:rPr>
              <a:t>, W[</a:t>
            </a:r>
            <a:r>
              <a:rPr lang="fi-FI" sz="800" b="0" dirty="0">
                <a:solidFill>
                  <a:srgbClr val="116644"/>
                </a:solidFill>
                <a:effectLst/>
                <a:latin typeface="Courier New" panose="02070309020205020404" pitchFamily="49" charset="0"/>
              </a:rPr>
              <a:t>2</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4. AUTO-GENERATE SWRL RULE</a:t>
            </a:r>
            <a:endParaRPr lang="fi-FI" sz="800" b="0" dirty="0">
              <a:solidFill>
                <a:srgbClr val="000000"/>
              </a:solidFill>
              <a:effectLst/>
              <a:latin typeface="Courier New" panose="02070309020205020404" pitchFamily="49" charset="0"/>
            </a:endParaRPr>
          </a:p>
          <a:p>
            <a:pPr>
              <a:buNone/>
            </a:pPr>
            <a:r>
              <a:rPr lang="fi-FI" sz="800" b="0" dirty="0">
                <a:solidFill>
                  <a:srgbClr val="008000"/>
                </a:solidFill>
                <a:effectLst/>
                <a:latin typeface="Courier New" panose="02070309020205020404" pitchFamily="49" charset="0"/>
              </a:rPr>
              <a:t># --------------------------------------------</a:t>
            </a:r>
            <a:endParaRPr lang="fi-FI" sz="800" b="0" dirty="0">
              <a:solidFill>
                <a:srgbClr val="000000"/>
              </a:solidFill>
              <a:effectLst/>
              <a:latin typeface="Courier New" panose="02070309020205020404" pitchFamily="49" charset="0"/>
            </a:endParaRP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"\n=== </a:t>
            </a:r>
            <a:r>
              <a:rPr lang="fi-FI" sz="800" b="0" dirty="0" err="1">
                <a:solidFill>
                  <a:srgbClr val="A31515"/>
                </a:solidFill>
                <a:effectLst/>
                <a:latin typeface="Courier New" panose="02070309020205020404" pitchFamily="49" charset="0"/>
              </a:rPr>
              <a:t>Generated</a:t>
            </a:r>
            <a:r>
              <a:rPr lang="fi-FI" sz="800" b="0" dirty="0">
                <a:solidFill>
                  <a:srgbClr val="A31515"/>
                </a:solidFill>
                <a:effectLst/>
                <a:latin typeface="Courier New" panose="02070309020205020404" pitchFamily="49" charset="0"/>
              </a:rPr>
              <a:t> SWRL </a:t>
            </a:r>
            <a:r>
              <a:rPr lang="fi-FI" sz="800" b="0" dirty="0" err="1">
                <a:solidFill>
                  <a:srgbClr val="A31515"/>
                </a:solidFill>
                <a:effectLst/>
                <a:latin typeface="Courier New" panose="02070309020205020404" pitchFamily="49" charset="0"/>
              </a:rPr>
              <a:t>Rule</a:t>
            </a:r>
            <a:r>
              <a:rPr lang="fi-FI" sz="800" b="0" dirty="0">
                <a:solidFill>
                  <a:srgbClr val="A31515"/>
                </a:solidFill>
                <a:effectLst/>
                <a:latin typeface="Courier New" panose="02070309020205020404" pitchFamily="49" charset="0"/>
              </a:rPr>
              <a:t> ===\n"</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0000FF"/>
                </a:solidFill>
                <a:effectLst/>
                <a:latin typeface="Courier New" panose="02070309020205020404" pitchFamily="49" charset="0"/>
              </a:rPr>
              <a:t>f</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dbo:Person</a:t>
            </a:r>
            <a:r>
              <a:rPr lang="fi-FI" sz="800" b="0" dirty="0">
                <a:solidFill>
                  <a:srgbClr val="A31515"/>
                </a:solidFill>
                <a:effectLst/>
                <a:latin typeface="Courier New" panose="02070309020205020404" pitchFamily="49" charset="0"/>
              </a:rPr>
              <a:t>(?p)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yearOfBirth(?p, ?y)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hasParent (?p, ?p1) ,</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hasParent (?p, ?p2)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DifferentFrom</a:t>
            </a:r>
            <a:r>
              <a:rPr lang="fi-FI" sz="800" b="0" dirty="0">
                <a:solidFill>
                  <a:srgbClr val="A31515"/>
                </a:solidFill>
                <a:effectLst/>
                <a:latin typeface="Courier New" panose="02070309020205020404" pitchFamily="49" charset="0"/>
              </a:rPr>
              <a:t> (?p1, ?p2),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hasLifespan</a:t>
            </a:r>
            <a:r>
              <a:rPr lang="fi-FI" sz="800" b="0" dirty="0">
                <a:solidFill>
                  <a:srgbClr val="A31515"/>
                </a:solidFill>
                <a:effectLst/>
                <a:latin typeface="Courier New" panose="02070309020205020404" pitchFamily="49" charset="0"/>
              </a:rPr>
              <a:t> (?p1, ?l1)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hasLifespan</a:t>
            </a:r>
            <a:r>
              <a:rPr lang="fi-FI" sz="800" b="0" dirty="0">
                <a:solidFill>
                  <a:srgbClr val="A31515"/>
                </a:solidFill>
                <a:effectLst/>
                <a:latin typeface="Courier New" panose="02070309020205020404" pitchFamily="49" charset="0"/>
              </a:rPr>
              <a:t> (?p2, ?l2)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multiply</a:t>
            </a:r>
            <a:r>
              <a:rPr lang="fi-FI" sz="800" b="0" dirty="0">
                <a:solidFill>
                  <a:srgbClr val="A31515"/>
                </a:solidFill>
                <a:effectLst/>
                <a:latin typeface="Courier New" panose="02070309020205020404" pitchFamily="49" charset="0"/>
              </a:rPr>
              <a:t>(?t1, </a:t>
            </a:r>
            <a:r>
              <a:rPr lang="fi-FI" sz="800" b="0" dirty="0">
                <a:solidFill>
                  <a:srgbClr val="000000"/>
                </a:solidFill>
                <a:effectLst/>
                <a:latin typeface="Courier New" panose="02070309020205020404" pitchFamily="49" charset="0"/>
              </a:rPr>
              <a:t>{W[</a:t>
            </a:r>
            <a:r>
              <a:rPr lang="fi-FI" sz="800" b="0" dirty="0">
                <a:solidFill>
                  <a:srgbClr val="116644"/>
                </a:solidFill>
                <a:effectLst/>
                <a:latin typeface="Courier New" panose="02070309020205020404" pitchFamily="49" charset="0"/>
              </a:rPr>
              <a:t>0</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:.6f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 ?y)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multiply</a:t>
            </a:r>
            <a:r>
              <a:rPr lang="fi-FI" sz="800" b="0" dirty="0">
                <a:solidFill>
                  <a:srgbClr val="A31515"/>
                </a:solidFill>
                <a:effectLst/>
                <a:latin typeface="Courier New" panose="02070309020205020404" pitchFamily="49" charset="0"/>
              </a:rPr>
              <a:t>(?t2, </a:t>
            </a:r>
            <a:r>
              <a:rPr lang="fi-FI" sz="800" b="0" dirty="0">
                <a:solidFill>
                  <a:srgbClr val="000000"/>
                </a:solidFill>
                <a:effectLst/>
                <a:latin typeface="Courier New" panose="02070309020205020404" pitchFamily="49" charset="0"/>
              </a:rPr>
              <a:t>{W[</a:t>
            </a:r>
            <a:r>
              <a:rPr lang="fi-FI" sz="800" b="0" dirty="0">
                <a:solidFill>
                  <a:srgbClr val="116644"/>
                </a:solidFill>
                <a:effectLst/>
                <a:latin typeface="Courier New" panose="02070309020205020404" pitchFamily="49" charset="0"/>
              </a:rPr>
              <a:t>1</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:.6f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 ?l1)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multiply</a:t>
            </a:r>
            <a:r>
              <a:rPr lang="fi-FI" sz="800" b="0" dirty="0">
                <a:solidFill>
                  <a:srgbClr val="A31515"/>
                </a:solidFill>
                <a:effectLst/>
                <a:latin typeface="Courier New" panose="02070309020205020404" pitchFamily="49" charset="0"/>
              </a:rPr>
              <a:t>(?t3, </a:t>
            </a:r>
            <a:r>
              <a:rPr lang="fi-FI" sz="800" b="0" dirty="0">
                <a:solidFill>
                  <a:srgbClr val="000000"/>
                </a:solidFill>
                <a:effectLst/>
                <a:latin typeface="Courier New" panose="02070309020205020404" pitchFamily="49" charset="0"/>
              </a:rPr>
              <a:t>{W[</a:t>
            </a:r>
            <a:r>
              <a:rPr lang="fi-FI" sz="800" b="0" dirty="0">
                <a:solidFill>
                  <a:srgbClr val="116644"/>
                </a:solidFill>
                <a:effectLst/>
                <a:latin typeface="Courier New" panose="02070309020205020404" pitchFamily="49" charset="0"/>
              </a:rPr>
              <a:t>2</a:t>
            </a:r>
            <a:r>
              <a:rPr lang="fi-FI" sz="800" b="0" dirty="0">
                <a:solidFill>
                  <a:srgbClr val="000000"/>
                </a:solidFill>
                <a:effectLst/>
                <a:latin typeface="Courier New" panose="02070309020205020404" pitchFamily="49" charset="0"/>
              </a:rPr>
              <a:t>]</a:t>
            </a:r>
            <a:r>
              <a:rPr lang="fi-FI" sz="800" b="0" dirty="0">
                <a:solidFill>
                  <a:srgbClr val="116644"/>
                </a:solidFill>
                <a:effectLst/>
                <a:latin typeface="Courier New" panose="02070309020205020404" pitchFamily="49" charset="0"/>
              </a:rPr>
              <a:t>:.6f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 ?l2)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add</a:t>
            </a:r>
            <a:r>
              <a:rPr lang="fi-FI" sz="800" b="0" dirty="0">
                <a:solidFill>
                  <a:srgbClr val="A31515"/>
                </a:solidFill>
                <a:effectLst/>
                <a:latin typeface="Courier New" panose="02070309020205020404" pitchFamily="49" charset="0"/>
              </a:rPr>
              <a:t>(?t4, ?t1, ?t2)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add</a:t>
            </a:r>
            <a:r>
              <a:rPr lang="fi-FI" sz="800" b="0" dirty="0">
                <a:solidFill>
                  <a:srgbClr val="A31515"/>
                </a:solidFill>
                <a:effectLst/>
                <a:latin typeface="Courier New" panose="02070309020205020404" pitchFamily="49" charset="0"/>
              </a:rPr>
              <a:t>(?t5, ?t4, ?t3) ,</a:t>
            </a:r>
            <a:endParaRPr lang="fi-FI" sz="800" b="0" dirty="0">
              <a:solidFill>
                <a:srgbClr val="000000"/>
              </a:solidFill>
              <a:effectLst/>
              <a:latin typeface="Courier New" panose="02070309020205020404" pitchFamily="49" charset="0"/>
            </a:endParaRPr>
          </a:p>
          <a:p>
            <a:pPr>
              <a:buNone/>
            </a:pPr>
            <a:r>
              <a:rPr lang="fi-FI" sz="800" b="0" dirty="0" err="1">
                <a:solidFill>
                  <a:srgbClr val="A31515"/>
                </a:solidFill>
                <a:effectLst/>
                <a:latin typeface="Courier New" panose="02070309020205020404" pitchFamily="49" charset="0"/>
              </a:rPr>
              <a:t>add</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pred</a:t>
            </a:r>
            <a:r>
              <a:rPr lang="fi-FI" sz="800" b="0" dirty="0">
                <a:solidFill>
                  <a:srgbClr val="A31515"/>
                </a:solidFill>
                <a:effectLst/>
                <a:latin typeface="Courier New" panose="02070309020205020404" pitchFamily="49" charset="0"/>
              </a:rPr>
              <a:t>, ?t5, </a:t>
            </a:r>
            <a:r>
              <a:rPr lang="fi-FI" sz="800" b="0" dirty="0">
                <a:solidFill>
                  <a:srgbClr val="000000"/>
                </a:solidFill>
                <a:effectLst/>
                <a:latin typeface="Courier New" panose="02070309020205020404" pitchFamily="49" charset="0"/>
              </a:rPr>
              <a:t>{b</a:t>
            </a:r>
            <a:r>
              <a:rPr lang="fi-FI" sz="800" b="0" dirty="0">
                <a:solidFill>
                  <a:srgbClr val="116644"/>
                </a:solidFill>
                <a:effectLst/>
                <a:latin typeface="Courier New" panose="02070309020205020404" pitchFamily="49" charset="0"/>
              </a:rPr>
              <a:t>:.6f</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-&gt; </a:t>
            </a:r>
            <a:r>
              <a:rPr lang="fi-FI" sz="800" b="0" dirty="0" err="1">
                <a:solidFill>
                  <a:srgbClr val="A31515"/>
                </a:solidFill>
                <a:effectLst/>
                <a:latin typeface="Courier New" panose="02070309020205020404" pitchFamily="49" charset="0"/>
              </a:rPr>
              <a:t>hasLifespan</a:t>
            </a:r>
            <a:r>
              <a:rPr lang="fi-FI" sz="800" b="0" dirty="0">
                <a:solidFill>
                  <a:srgbClr val="A31515"/>
                </a:solidFill>
                <a:effectLst/>
                <a:latin typeface="Courier New" panose="02070309020205020404" pitchFamily="49" charset="0"/>
              </a:rPr>
              <a:t>(?p, ?</a:t>
            </a:r>
            <a:r>
              <a:rPr lang="fi-FI" sz="800" b="0" dirty="0" err="1">
                <a:solidFill>
                  <a:srgbClr val="A31515"/>
                </a:solidFill>
                <a:effectLst/>
                <a:latin typeface="Courier New" panose="02070309020205020404" pitchFamily="49" charset="0"/>
              </a:rPr>
              <a:t>pred</a:t>
            </a:r>
            <a:r>
              <a:rPr lang="fi-FI" sz="800" b="0" dirty="0">
                <a:solidFill>
                  <a:srgbClr val="A31515"/>
                </a:solidFill>
                <a:effectLst/>
                <a:latin typeface="Courier New" panose="02070309020205020404" pitchFamily="49" charset="0"/>
              </a:rPr>
              <a:t>)</a:t>
            </a:r>
            <a:endParaRPr lang="fi-FI" sz="800" b="0" dirty="0">
              <a:solidFill>
                <a:srgbClr val="000000"/>
              </a:solidFill>
              <a:effectLst/>
              <a:latin typeface="Courier New" panose="02070309020205020404" pitchFamily="49" charset="0"/>
            </a:endParaRPr>
          </a:p>
          <a:p>
            <a:pPr>
              <a:buNone/>
            </a:pP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a:p>
            <a:pPr>
              <a:buNone/>
            </a:pPr>
            <a:endParaRPr lang="fi-FI" sz="800" b="0" dirty="0">
              <a:solidFill>
                <a:srgbClr val="000000"/>
              </a:solidFill>
              <a:effectLst/>
              <a:latin typeface="Courier New" panose="02070309020205020404" pitchFamily="49" charset="0"/>
            </a:endParaRPr>
          </a:p>
          <a:p>
            <a:pPr>
              <a:buNone/>
            </a:pPr>
            <a:r>
              <a:rPr lang="fi-FI" sz="800" b="0" dirty="0" err="1">
                <a:solidFill>
                  <a:srgbClr val="6A5221"/>
                </a:solidFill>
                <a:effectLst/>
                <a:latin typeface="Courier New" panose="02070309020205020404" pitchFamily="49" charset="0"/>
              </a:rPr>
              <a:t>print</a:t>
            </a:r>
            <a:r>
              <a:rPr lang="fi-FI" sz="800" b="0" dirty="0">
                <a:solidFill>
                  <a:srgbClr val="000000"/>
                </a:solidFill>
                <a:effectLst/>
                <a:latin typeface="Courier New" panose="02070309020205020404" pitchFamily="49" charset="0"/>
              </a:rPr>
              <a:t>(</a:t>
            </a:r>
            <a:r>
              <a:rPr lang="fi-FI" sz="800" b="0" dirty="0">
                <a:solidFill>
                  <a:srgbClr val="A31515"/>
                </a:solidFill>
                <a:effectLst/>
                <a:latin typeface="Courier New" panose="02070309020205020404" pitchFamily="49" charset="0"/>
              </a:rPr>
              <a:t>"</a:t>
            </a:r>
            <a:r>
              <a:rPr lang="fi-FI" sz="800" b="0" dirty="0" err="1">
                <a:solidFill>
                  <a:srgbClr val="A31515"/>
                </a:solidFill>
                <a:effectLst/>
                <a:latin typeface="Courier New" panose="02070309020205020404" pitchFamily="49" charset="0"/>
              </a:rPr>
              <a:t>Done</a:t>
            </a:r>
            <a:r>
              <a:rPr lang="fi-FI" sz="800" b="0" dirty="0">
                <a:solidFill>
                  <a:srgbClr val="A31515"/>
                </a:solidFill>
                <a:effectLst/>
                <a:latin typeface="Courier New" panose="02070309020205020404" pitchFamily="49" charset="0"/>
              </a:rPr>
              <a:t>."</a:t>
            </a:r>
            <a:r>
              <a:rPr lang="fi-FI" sz="800" b="0" dirty="0">
                <a:solidFill>
                  <a:srgbClr val="000000"/>
                </a:solidFill>
                <a:effectLst/>
                <a:latin typeface="Courier New" panose="02070309020205020404" pitchFamily="49" charset="0"/>
              </a:rPr>
              <a:t>)</a:t>
            </a:r>
          </a:p>
        </p:txBody>
      </p:sp>
      <p:sp>
        <p:nvSpPr>
          <p:cNvPr id="5" name="Rectangle 4">
            <a:extLst>
              <a:ext uri="{FF2B5EF4-FFF2-40B4-BE49-F238E27FC236}">
                <a16:creationId xmlns:a16="http://schemas.microsoft.com/office/drawing/2014/main" id="{7BF56EF6-92EC-0D0F-EA6C-13DECA8BEA0B}"/>
              </a:ext>
            </a:extLst>
          </p:cNvPr>
          <p:cNvSpPr/>
          <p:nvPr/>
        </p:nvSpPr>
        <p:spPr>
          <a:xfrm>
            <a:off x="4211053" y="404664"/>
            <a:ext cx="4825443" cy="1792798"/>
          </a:xfrm>
          <a:prstGeom prst="rect">
            <a:avLst/>
          </a:prstGeom>
          <a:solidFill>
            <a:srgbClr val="FFC000"/>
          </a:solidFill>
        </p:spPr>
        <p:txBody>
          <a:bodyPr wrap="square" lIns="68580" tIns="34290" rIns="68580" bIns="34290">
            <a:spAutoFit/>
          </a:bodyPr>
          <a:lstStyle/>
          <a:p>
            <a:pPr algn="ctr"/>
            <a:r>
              <a:rPr lang="en-US" b="1" dirty="0">
                <a:ln w="0"/>
                <a:solidFill>
                  <a:srgbClr val="7030A0"/>
                </a:solidFill>
                <a:effectLst>
                  <a:outerShdw blurRad="38100" dist="19050" dir="2700000" algn="tl" rotWithShape="0">
                    <a:schemeClr val="dk1">
                      <a:alpha val="40000"/>
                    </a:schemeClr>
                  </a:outerShdw>
                </a:effectLst>
              </a:rPr>
              <a:t>Run this code in </a:t>
            </a:r>
            <a:r>
              <a:rPr lang="en-US" b="1" dirty="0" err="1">
                <a:ln w="0"/>
                <a:solidFill>
                  <a:srgbClr val="7030A0"/>
                </a:solidFill>
                <a:effectLst>
                  <a:outerShdw blurRad="38100" dist="19050" dir="2700000" algn="tl" rotWithShape="0">
                    <a:schemeClr val="dk1">
                      <a:alpha val="40000"/>
                    </a:schemeClr>
                  </a:outerShdw>
                </a:effectLst>
              </a:rPr>
              <a:t>Colab</a:t>
            </a:r>
            <a:r>
              <a:rPr lang="en-US" b="1" dirty="0">
                <a:ln w="0"/>
                <a:solidFill>
                  <a:srgbClr val="7030A0"/>
                </a:solidFill>
                <a:effectLst>
                  <a:outerShdw blurRad="38100" dist="19050" dir="2700000" algn="tl" rotWithShape="0">
                    <a:schemeClr val="dk1">
                      <a:alpha val="40000"/>
                    </a:schemeClr>
                  </a:outerShdw>
                </a:effectLst>
              </a:rPr>
              <a:t> (</a:t>
            </a:r>
            <a:r>
              <a:rPr lang="en-US" b="1" dirty="0">
                <a:ln w="0"/>
                <a:solidFill>
                  <a:srgbClr val="7030A0"/>
                </a:solidFill>
                <a:effectLst>
                  <a:outerShdw blurRad="38100" dist="19050" dir="2700000" algn="tl" rotWithShape="0">
                    <a:schemeClr val="dk1">
                      <a:alpha val="40000"/>
                    </a:schemeClr>
                  </a:outerShdw>
                </a:effectLst>
                <a:hlinkClick r:id="rId2"/>
              </a:rPr>
              <a:t>https://colab.research.google.com/</a:t>
            </a:r>
            <a:r>
              <a:rPr lang="en-US" b="1" dirty="0">
                <a:ln w="0"/>
                <a:solidFill>
                  <a:srgbClr val="7030A0"/>
                </a:solidFill>
                <a:effectLst>
                  <a:outerShdw blurRad="38100" dist="19050" dir="2700000" algn="tl" rotWithShape="0">
                    <a:schemeClr val="dk1">
                      <a:alpha val="40000"/>
                    </a:schemeClr>
                  </a:outerShdw>
                </a:effectLst>
              </a:rPr>
              <a:t> )and you will get automatically generated rule (based on automatic </a:t>
            </a:r>
            <a:r>
              <a:rPr lang="en-US" b="1" dirty="0" err="1">
                <a:ln w="0"/>
                <a:solidFill>
                  <a:srgbClr val="7030A0"/>
                </a:solidFill>
                <a:effectLst>
                  <a:outerShdw blurRad="38100" dist="19050" dir="2700000" algn="tl" rotWithShape="0">
                    <a:schemeClr val="dk1">
                      <a:alpha val="40000"/>
                    </a:schemeClr>
                  </a:outerShdw>
                </a:effectLst>
              </a:rPr>
              <a:t>DBPedia</a:t>
            </a:r>
            <a:r>
              <a:rPr lang="en-US" b="1" dirty="0">
                <a:ln w="0"/>
                <a:solidFill>
                  <a:srgbClr val="7030A0"/>
                </a:solidFill>
                <a:effectLst>
                  <a:outerShdw blurRad="38100" dist="19050" dir="2700000" algn="tl" rotWithShape="0">
                    <a:schemeClr val="dk1">
                      <a:alpha val="40000"/>
                    </a:schemeClr>
                  </a:outerShdw>
                </a:effectLst>
              </a:rPr>
              <a:t> query, collecting data, constructing regression model based on data and automatic SWRL rule construction) for lifespan prediction suitable for our ontology constructed following the previous slide: </a:t>
            </a:r>
            <a:r>
              <a:rPr lang="fi-FI" dirty="0">
                <a:hlinkClick r:id="rId3"/>
              </a:rPr>
              <a:t>http://ai.it.jyu.fi/vagan/ontologies/2026/lifespan.owl</a:t>
            </a:r>
            <a:r>
              <a:rPr lang="en-US" b="1" dirty="0">
                <a:ln w="0"/>
                <a:solidFill>
                  <a:srgbClr val="7030A0"/>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224174877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76445B-91D4-FF92-3CE8-153D5C063715}"/>
              </a:ext>
            </a:extLst>
          </p:cNvPr>
          <p:cNvSpPr/>
          <p:nvPr/>
        </p:nvSpPr>
        <p:spPr>
          <a:xfrm>
            <a:off x="4211053" y="404664"/>
            <a:ext cx="4825443" cy="1146468"/>
          </a:xfrm>
          <a:prstGeom prst="rect">
            <a:avLst/>
          </a:prstGeom>
          <a:solidFill>
            <a:srgbClr val="FFC000"/>
          </a:solidFill>
        </p:spPr>
        <p:txBody>
          <a:bodyPr wrap="square" lIns="68580" tIns="34290" rIns="68580" bIns="34290">
            <a:spAutoFit/>
          </a:bodyPr>
          <a:lstStyle/>
          <a:p>
            <a:pPr algn="ctr"/>
            <a:r>
              <a:rPr lang="en-US" b="1" dirty="0">
                <a:ln w="0"/>
                <a:solidFill>
                  <a:srgbClr val="7030A0"/>
                </a:solidFill>
                <a:effectLst>
                  <a:outerShdw blurRad="38100" dist="19050" dir="2700000" algn="tl" rotWithShape="0">
                    <a:schemeClr val="dk1">
                      <a:alpha val="40000"/>
                    </a:schemeClr>
                  </a:outerShdw>
                </a:effectLst>
              </a:rPr>
              <a:t>Result of running the code in </a:t>
            </a:r>
            <a:r>
              <a:rPr lang="en-US" b="1" dirty="0" err="1">
                <a:ln w="0"/>
                <a:solidFill>
                  <a:srgbClr val="7030A0"/>
                </a:solidFill>
                <a:effectLst>
                  <a:outerShdw blurRad="38100" dist="19050" dir="2700000" algn="tl" rotWithShape="0">
                    <a:schemeClr val="dk1">
                      <a:alpha val="40000"/>
                    </a:schemeClr>
                  </a:outerShdw>
                </a:effectLst>
              </a:rPr>
              <a:t>Colab</a:t>
            </a:r>
            <a:r>
              <a:rPr lang="en-US" b="1" dirty="0">
                <a:ln w="0"/>
                <a:solidFill>
                  <a:srgbClr val="7030A0"/>
                </a:solidFill>
                <a:effectLst>
                  <a:outerShdw blurRad="38100" dist="19050" dir="2700000" algn="tl" rotWithShape="0">
                    <a:schemeClr val="dk1">
                      <a:alpha val="40000"/>
                    </a:schemeClr>
                  </a:outerShdw>
                </a:effectLst>
              </a:rPr>
              <a:t> (</a:t>
            </a:r>
            <a:r>
              <a:rPr lang="en-US" b="1" dirty="0">
                <a:ln w="0"/>
                <a:solidFill>
                  <a:srgbClr val="7030A0"/>
                </a:solidFill>
                <a:effectLst>
                  <a:outerShdw blurRad="38100" dist="19050" dir="2700000" algn="tl" rotWithShape="0">
                    <a:schemeClr val="dk1">
                      <a:alpha val="40000"/>
                    </a:schemeClr>
                  </a:outerShdw>
                </a:effectLst>
                <a:hlinkClick r:id="rId2"/>
              </a:rPr>
              <a:t>https://colab.research.google.com/</a:t>
            </a:r>
            <a:r>
              <a:rPr lang="en-US" b="1" dirty="0">
                <a:ln w="0"/>
                <a:solidFill>
                  <a:srgbClr val="7030A0"/>
                </a:solidFill>
                <a:effectLst>
                  <a:outerShdw blurRad="38100" dist="19050" dir="2700000" algn="tl" rotWithShape="0">
                    <a:schemeClr val="dk1">
                      <a:alpha val="40000"/>
                    </a:schemeClr>
                  </a:outerShdw>
                </a:effectLst>
              </a:rPr>
              <a:t> ).</a:t>
            </a:r>
          </a:p>
          <a:p>
            <a:pPr algn="ctr"/>
            <a:r>
              <a:rPr lang="en-US" b="1" dirty="0">
                <a:ln w="0"/>
                <a:solidFill>
                  <a:srgbClr val="7030A0"/>
                </a:solidFill>
                <a:effectLst>
                  <a:outerShdw blurRad="38100" dist="19050" dir="2700000" algn="tl" rotWithShape="0">
                    <a:schemeClr val="dk1">
                      <a:alpha val="40000"/>
                    </a:schemeClr>
                  </a:outerShdw>
                </a:effectLst>
              </a:rPr>
              <a:t>You will get a SWRL rule (like the one highlighted in the example), which you can copy-paste into your ontology opened in Protégé </a:t>
            </a:r>
          </a:p>
        </p:txBody>
      </p:sp>
      <p:sp>
        <p:nvSpPr>
          <p:cNvPr id="8" name="TextBox 7">
            <a:extLst>
              <a:ext uri="{FF2B5EF4-FFF2-40B4-BE49-F238E27FC236}">
                <a16:creationId xmlns:a16="http://schemas.microsoft.com/office/drawing/2014/main" id="{C5B51A72-F7AB-E8C5-2196-35E933D2106F}"/>
              </a:ext>
            </a:extLst>
          </p:cNvPr>
          <p:cNvSpPr txBox="1"/>
          <p:nvPr/>
        </p:nvSpPr>
        <p:spPr>
          <a:xfrm>
            <a:off x="0" y="1251632"/>
            <a:ext cx="8604448" cy="3970318"/>
          </a:xfrm>
          <a:prstGeom prst="rect">
            <a:avLst/>
          </a:prstGeom>
          <a:noFill/>
        </p:spPr>
        <p:txBody>
          <a:bodyPr wrap="square">
            <a:spAutoFit/>
          </a:bodyPr>
          <a:lstStyle/>
          <a:p>
            <a:r>
              <a:rPr lang="en-US" b="0" i="0" noProof="0" dirty="0">
                <a:solidFill>
                  <a:srgbClr val="1F1F1F"/>
                </a:solidFill>
                <a:effectLst/>
                <a:latin typeface="Courier New" panose="02070309020205020404" pitchFamily="49" charset="0"/>
              </a:rPr>
              <a:t>Querying </a:t>
            </a:r>
            <a:r>
              <a:rPr lang="en-US" b="0" i="0" noProof="0" dirty="0" err="1">
                <a:solidFill>
                  <a:srgbClr val="1F1F1F"/>
                </a:solidFill>
                <a:effectLst/>
                <a:latin typeface="Courier New" panose="02070309020205020404" pitchFamily="49" charset="0"/>
              </a:rPr>
              <a:t>DBpedia</a:t>
            </a:r>
            <a:r>
              <a:rPr lang="en-US" b="0" i="0" noProof="0" dirty="0">
                <a:solidFill>
                  <a:srgbClr val="1F1F1F"/>
                </a:solidFill>
                <a:effectLst/>
                <a:latin typeface="Courier New" panose="02070309020205020404" pitchFamily="49" charset="0"/>
              </a:rPr>
              <a:t>... </a:t>
            </a:r>
          </a:p>
          <a:p>
            <a:r>
              <a:rPr lang="en-US" b="0" i="0" noProof="0" dirty="0">
                <a:solidFill>
                  <a:srgbClr val="1F1F1F"/>
                </a:solidFill>
                <a:effectLst/>
                <a:latin typeface="Courier New" panose="02070309020205020404" pitchFamily="49" charset="0"/>
              </a:rPr>
              <a:t>Raw samples: 1923 </a:t>
            </a:r>
          </a:p>
          <a:p>
            <a:r>
              <a:rPr lang="en-US" b="0" i="0" noProof="0" dirty="0">
                <a:solidFill>
                  <a:srgbClr val="1F1F1F"/>
                </a:solidFill>
                <a:effectLst/>
                <a:latin typeface="Courier New" panose="02070309020205020404" pitchFamily="49" charset="0"/>
              </a:rPr>
              <a:t>Clean samples: 1901</a:t>
            </a:r>
          </a:p>
          <a:p>
            <a:r>
              <a:rPr lang="en-US" b="0" i="0" noProof="0" dirty="0">
                <a:solidFill>
                  <a:srgbClr val="1F1F1F"/>
                </a:solidFill>
                <a:effectLst/>
                <a:latin typeface="Courier New" panose="02070309020205020404" pitchFamily="49" charset="0"/>
              </a:rPr>
              <a:t>Training model... </a:t>
            </a:r>
          </a:p>
          <a:p>
            <a:endParaRPr lang="en-US" b="0" i="0" noProof="0" dirty="0">
              <a:solidFill>
                <a:srgbClr val="1F1F1F"/>
              </a:solidFill>
              <a:effectLst/>
              <a:latin typeface="Courier New" panose="02070309020205020404" pitchFamily="49" charset="0"/>
            </a:endParaRPr>
          </a:p>
          <a:p>
            <a:r>
              <a:rPr lang="en-US" b="0" i="0" noProof="0" dirty="0">
                <a:solidFill>
                  <a:srgbClr val="1F1F1F"/>
                </a:solidFill>
                <a:effectLst/>
                <a:latin typeface="Courier New" panose="02070309020205020404" pitchFamily="49" charset="0"/>
              </a:rPr>
              <a:t>=== Learned Regression Coefficients === </a:t>
            </a:r>
          </a:p>
          <a:p>
            <a:endParaRPr lang="en-US" b="0" i="0" noProof="0" dirty="0">
              <a:solidFill>
                <a:srgbClr val="1F1F1F"/>
              </a:solidFill>
              <a:effectLst/>
              <a:latin typeface="Courier New" panose="02070309020205020404" pitchFamily="49" charset="0"/>
            </a:endParaRPr>
          </a:p>
          <a:p>
            <a:r>
              <a:rPr lang="en-US" b="0" i="0" noProof="0" dirty="0">
                <a:solidFill>
                  <a:srgbClr val="1F1F1F"/>
                </a:solidFill>
                <a:effectLst/>
                <a:latin typeface="Courier New" panose="02070309020205020404" pitchFamily="49" charset="0"/>
              </a:rPr>
              <a:t>Intercept: -0.8481619358062744 </a:t>
            </a:r>
          </a:p>
          <a:p>
            <a:r>
              <a:rPr lang="en-US" b="0" i="0" noProof="0" dirty="0">
                <a:solidFill>
                  <a:srgbClr val="1F1F1F"/>
                </a:solidFill>
                <a:effectLst/>
                <a:latin typeface="Courier New" panose="02070309020205020404" pitchFamily="49" charset="0"/>
              </a:rPr>
              <a:t>β_</a:t>
            </a:r>
            <a:r>
              <a:rPr lang="en-US" b="0" i="0" noProof="0" dirty="0" err="1">
                <a:solidFill>
                  <a:srgbClr val="1F1F1F"/>
                </a:solidFill>
                <a:effectLst/>
                <a:latin typeface="Courier New" panose="02070309020205020404" pitchFamily="49" charset="0"/>
              </a:rPr>
              <a:t>birthYear</a:t>
            </a:r>
            <a:r>
              <a:rPr lang="en-US" b="0" i="0" noProof="0" dirty="0">
                <a:solidFill>
                  <a:srgbClr val="1F1F1F"/>
                </a:solidFill>
                <a:effectLst/>
                <a:latin typeface="Courier New" panose="02070309020205020404" pitchFamily="49" charset="0"/>
              </a:rPr>
              <a:t>: 0.030525856 </a:t>
            </a:r>
          </a:p>
          <a:p>
            <a:r>
              <a:rPr lang="en-US" b="0" i="0" noProof="0" dirty="0">
                <a:solidFill>
                  <a:srgbClr val="1F1F1F"/>
                </a:solidFill>
                <a:effectLst/>
                <a:latin typeface="Courier New" panose="02070309020205020404" pitchFamily="49" charset="0"/>
              </a:rPr>
              <a:t>β_parent1: 0.08905932 </a:t>
            </a:r>
          </a:p>
          <a:p>
            <a:r>
              <a:rPr lang="en-US" b="0" i="0" noProof="0" dirty="0">
                <a:solidFill>
                  <a:srgbClr val="1F1F1F"/>
                </a:solidFill>
                <a:effectLst/>
                <a:latin typeface="Courier New" panose="02070309020205020404" pitchFamily="49" charset="0"/>
              </a:rPr>
              <a:t>β_parent2: 0.089059286 </a:t>
            </a:r>
          </a:p>
          <a:p>
            <a:endParaRPr lang="en-US" noProof="0" dirty="0">
              <a:solidFill>
                <a:srgbClr val="1F1F1F"/>
              </a:solidFill>
              <a:latin typeface="Courier New" panose="02070309020205020404" pitchFamily="49" charset="0"/>
            </a:endParaRPr>
          </a:p>
          <a:p>
            <a:r>
              <a:rPr lang="en-US" b="0" i="0" noProof="0" dirty="0">
                <a:solidFill>
                  <a:srgbClr val="1F1F1F"/>
                </a:solidFill>
                <a:effectLst/>
                <a:latin typeface="Courier New" panose="02070309020205020404" pitchFamily="49" charset="0"/>
              </a:rPr>
              <a:t>=== Generated SWRL Rule === </a:t>
            </a:r>
          </a:p>
          <a:p>
            <a:endParaRPr lang="en-US" noProof="0" dirty="0">
              <a:solidFill>
                <a:srgbClr val="1F1F1F"/>
              </a:solidFill>
              <a:latin typeface="Courier New" panose="02070309020205020404" pitchFamily="49" charset="0"/>
            </a:endParaRPr>
          </a:p>
          <a:p>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dbo:</a:t>
            </a:r>
            <a:r>
              <a:rPr lang="en-US" b="1" i="0" noProof="0" dirty="0">
                <a:solidFill>
                  <a:srgbClr val="CC3300"/>
                </a:solidFill>
                <a:effectLst/>
                <a:highlight>
                  <a:srgbClr val="FFFF00"/>
                </a:highlight>
                <a:latin typeface="Times New Roman" panose="02020603050405020304" pitchFamily="18" charset="0"/>
                <a:cs typeface="Times New Roman" panose="02020603050405020304" pitchFamily="18" charset="0"/>
              </a:rPr>
              <a:t>Person</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(?p) , </a:t>
            </a:r>
            <a:r>
              <a:rPr lang="en-US" b="1" i="0" noProof="0" dirty="0">
                <a:solidFill>
                  <a:srgbClr val="7030A0"/>
                </a:solidFill>
                <a:effectLst/>
                <a:highlight>
                  <a:srgbClr val="FFFF00"/>
                </a:highlight>
                <a:latin typeface="Times New Roman" panose="02020603050405020304" pitchFamily="18" charset="0"/>
                <a:cs typeface="Times New Roman" panose="02020603050405020304" pitchFamily="18" charset="0"/>
              </a:rPr>
              <a:t>yearOfBirth</a:t>
            </a:r>
            <a:r>
              <a:rPr lang="en-US" b="0" i="0" noProof="0" dirty="0">
                <a:solidFill>
                  <a:srgbClr val="7030A0"/>
                </a:solidFill>
                <a:effectLst/>
                <a:highlight>
                  <a:srgbClr val="FFFF00"/>
                </a:highlight>
                <a:latin typeface="Times New Roman" panose="02020603050405020304" pitchFamily="18" charset="0"/>
                <a:cs typeface="Times New Roman" panose="02020603050405020304" pitchFamily="18" charset="0"/>
              </a:rPr>
              <a:t>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(?p, ?y) , </a:t>
            </a:r>
            <a:r>
              <a:rPr lang="en-US" b="1" dirty="0">
                <a:solidFill>
                  <a:srgbClr val="7030A0"/>
                </a:solidFill>
                <a:highlight>
                  <a:srgbClr val="FFFF00"/>
                </a:highlight>
                <a:latin typeface="Times New Roman" panose="02020603050405020304" pitchFamily="18" charset="0"/>
                <a:cs typeface="Times New Roman" panose="02020603050405020304" pitchFamily="18" charset="0"/>
              </a:rPr>
              <a:t>hasParent</a:t>
            </a:r>
            <a:r>
              <a:rPr lang="en-US" dirty="0">
                <a:solidFill>
                  <a:srgbClr val="7030A0"/>
                </a:solidFill>
                <a:highlight>
                  <a:srgbClr val="FFFF00"/>
                </a:highlight>
                <a:latin typeface="Times New Roman" panose="02020603050405020304" pitchFamily="18" charset="0"/>
                <a:cs typeface="Times New Roman" panose="02020603050405020304" pitchFamily="18" charset="0"/>
              </a:rPr>
              <a:t>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(?p, ?p1) , </a:t>
            </a:r>
            <a:r>
              <a:rPr lang="en-US" b="1" dirty="0">
                <a:solidFill>
                  <a:srgbClr val="7030A0"/>
                </a:solidFill>
                <a:highlight>
                  <a:srgbClr val="FFFF00"/>
                </a:highlight>
                <a:latin typeface="Times New Roman" panose="02020603050405020304" pitchFamily="18" charset="0"/>
                <a:cs typeface="Times New Roman" panose="02020603050405020304" pitchFamily="18" charset="0"/>
              </a:rPr>
              <a:t>hasParent</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(?p, ?p2)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DifferentFrom</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(?p1, ?p2), </a:t>
            </a:r>
            <a:r>
              <a:rPr lang="en-US" b="1" dirty="0">
                <a:solidFill>
                  <a:srgbClr val="7030A0"/>
                </a:solidFill>
                <a:highlight>
                  <a:srgbClr val="FFFF00"/>
                </a:highlight>
                <a:latin typeface="Times New Roman" panose="02020603050405020304" pitchFamily="18" charset="0"/>
                <a:cs typeface="Times New Roman" panose="02020603050405020304" pitchFamily="18" charset="0"/>
              </a:rPr>
              <a:t>hasLifespan</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(?p1, ?l1) , </a:t>
            </a:r>
            <a:r>
              <a:rPr lang="en-US" b="1" dirty="0">
                <a:solidFill>
                  <a:srgbClr val="7030A0"/>
                </a:solidFill>
                <a:highlight>
                  <a:srgbClr val="FFFF00"/>
                </a:highlight>
                <a:latin typeface="Times New Roman" panose="02020603050405020304" pitchFamily="18" charset="0"/>
                <a:cs typeface="Times New Roman" panose="02020603050405020304" pitchFamily="18" charset="0"/>
              </a:rPr>
              <a:t>hasLifespan</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(?p2, ?l2) , </a:t>
            </a:r>
            <a:r>
              <a:rPr lang="en-US" b="1" dirty="0">
                <a:solidFill>
                  <a:srgbClr val="0000FF"/>
                </a:solidFill>
                <a:highlight>
                  <a:srgbClr val="FFFF00"/>
                </a:highlight>
                <a:latin typeface="Times New Roman" panose="02020603050405020304" pitchFamily="18" charset="0"/>
                <a:cs typeface="Times New Roman" panose="02020603050405020304" pitchFamily="18" charset="0"/>
              </a:rPr>
              <a:t>multiply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(?t1, 0.030526, ?y)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multiply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(?t2, 0.089059, ?l1)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multiply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(?t3, 0.089059, ?l2)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add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(?t4, ?t1, ?t2)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add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(?t5, ?t4, ?t3) , </a:t>
            </a:r>
            <a:r>
              <a:rPr lang="en-US" b="1" i="0" noProof="0" dirty="0">
                <a:solidFill>
                  <a:srgbClr val="0000FF"/>
                </a:solidFill>
                <a:effectLst/>
                <a:highlight>
                  <a:srgbClr val="FFFF00"/>
                </a:highlight>
                <a:latin typeface="Times New Roman" panose="02020603050405020304" pitchFamily="18" charset="0"/>
                <a:cs typeface="Times New Roman" panose="02020603050405020304" pitchFamily="18" charset="0"/>
              </a:rPr>
              <a:t>add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(?pred, ?t5, -0.848162)                         </a:t>
            </a:r>
            <a:r>
              <a:rPr lang="en-US" b="1" i="0" noProof="0" dirty="0">
                <a:solidFill>
                  <a:srgbClr val="FF0000"/>
                </a:solidFill>
                <a:effectLst/>
                <a:highlight>
                  <a:srgbClr val="FFFF00"/>
                </a:highlight>
                <a:latin typeface="Times New Roman" panose="02020603050405020304" pitchFamily="18" charset="0"/>
                <a:cs typeface="Times New Roman" panose="02020603050405020304" pitchFamily="18" charset="0"/>
              </a:rPr>
              <a:t>-&gt;</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 </a:t>
            </a:r>
            <a:r>
              <a:rPr lang="en-US" b="1" dirty="0">
                <a:solidFill>
                  <a:srgbClr val="7030A0"/>
                </a:solidFill>
                <a:highlight>
                  <a:srgbClr val="FFFF00"/>
                </a:highlight>
                <a:latin typeface="Times New Roman" panose="02020603050405020304" pitchFamily="18" charset="0"/>
                <a:cs typeface="Times New Roman" panose="02020603050405020304" pitchFamily="18" charset="0"/>
              </a:rPr>
              <a:t>hasLifespan</a:t>
            </a:r>
            <a:r>
              <a:rPr lang="en-US" dirty="0">
                <a:solidFill>
                  <a:srgbClr val="7030A0"/>
                </a:solidFill>
                <a:highlight>
                  <a:srgbClr val="FFFF00"/>
                </a:highlight>
                <a:latin typeface="Times New Roman" panose="02020603050405020304" pitchFamily="18" charset="0"/>
                <a:cs typeface="Times New Roman" panose="02020603050405020304" pitchFamily="18" charset="0"/>
              </a:rPr>
              <a:t> </a:t>
            </a:r>
            <a:r>
              <a:rPr lang="en-US" b="0" i="0" noProof="0" dirty="0">
                <a:solidFill>
                  <a:srgbClr val="1F1F1F"/>
                </a:solidFill>
                <a:effectLst/>
                <a:highlight>
                  <a:srgbClr val="FFFF00"/>
                </a:highlight>
                <a:latin typeface="Times New Roman" panose="02020603050405020304" pitchFamily="18" charset="0"/>
                <a:cs typeface="Times New Roman" panose="02020603050405020304" pitchFamily="18" charset="0"/>
              </a:rPr>
              <a:t>(?p, ?pred</a:t>
            </a:r>
            <a:r>
              <a:rPr lang="en-US" noProof="0" dirty="0">
                <a:solidFill>
                  <a:srgbClr val="1F1F1F"/>
                </a:solidFill>
                <a:highlight>
                  <a:srgbClr val="FFFF00"/>
                </a:highlight>
                <a:latin typeface="Times New Roman" panose="02020603050405020304" pitchFamily="18" charset="0"/>
                <a:cs typeface="Times New Roman" panose="02020603050405020304" pitchFamily="18" charset="0"/>
              </a:rPr>
              <a:t>)</a:t>
            </a:r>
            <a:endParaRPr lang="en-US" noProof="0" dirty="0">
              <a:highlight>
                <a:srgbClr val="FFFF00"/>
              </a:highlight>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3D899D2D-68FA-835E-7942-FB5C79B66DDA}"/>
              </a:ext>
            </a:extLst>
          </p:cNvPr>
          <p:cNvSpPr/>
          <p:nvPr/>
        </p:nvSpPr>
        <p:spPr>
          <a:xfrm>
            <a:off x="4211053" y="1628800"/>
            <a:ext cx="4825443" cy="500137"/>
          </a:xfrm>
          <a:prstGeom prst="rect">
            <a:avLst/>
          </a:prstGeom>
          <a:solidFill>
            <a:srgbClr val="FFC000"/>
          </a:solidFill>
        </p:spPr>
        <p:txBody>
          <a:bodyPr wrap="square" lIns="68580" tIns="34290" rIns="68580" bIns="34290">
            <a:spAutoFit/>
          </a:bodyPr>
          <a:lstStyle/>
          <a:p>
            <a:pPr algn="ctr"/>
            <a:r>
              <a:rPr lang="en-US" b="1" dirty="0">
                <a:ln w="0"/>
                <a:solidFill>
                  <a:srgbClr val="7030A0"/>
                </a:solidFill>
                <a:effectLst>
                  <a:outerShdw blurRad="38100" dist="19050" dir="2700000" algn="tl" rotWithShape="0">
                    <a:schemeClr val="dk1">
                      <a:alpha val="40000"/>
                    </a:schemeClr>
                  </a:outerShdw>
                </a:effectLst>
              </a:rPr>
              <a:t>After that, by executing Pellet reasoner in Protégé you will see inferred values for lifespan of the persons</a:t>
            </a:r>
          </a:p>
        </p:txBody>
      </p:sp>
      <p:sp>
        <p:nvSpPr>
          <p:cNvPr id="10" name="Rectangle 9">
            <a:extLst>
              <a:ext uri="{FF2B5EF4-FFF2-40B4-BE49-F238E27FC236}">
                <a16:creationId xmlns:a16="http://schemas.microsoft.com/office/drawing/2014/main" id="{E9B53B1E-D228-B207-0BFE-A88D191D7756}"/>
              </a:ext>
            </a:extLst>
          </p:cNvPr>
          <p:cNvSpPr/>
          <p:nvPr/>
        </p:nvSpPr>
        <p:spPr>
          <a:xfrm>
            <a:off x="1115616" y="5822696"/>
            <a:ext cx="6724919"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End of 2026 example</a:t>
            </a:r>
          </a:p>
        </p:txBody>
      </p:sp>
    </p:spTree>
    <p:extLst>
      <p:ext uri="{BB962C8B-B14F-4D97-AF65-F5344CB8AC3E}">
        <p14:creationId xmlns:p14="http://schemas.microsoft.com/office/powerpoint/2010/main" val="3352699422"/>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00192" y="1020562"/>
            <a:ext cx="2809238" cy="1002553"/>
          </a:xfrm>
          <a:prstGeom prst="rect">
            <a:avLst/>
          </a:prstGeom>
        </p:spPr>
      </p:pic>
      <p:sp>
        <p:nvSpPr>
          <p:cNvPr id="4" name="Rectangle 3"/>
          <p:cNvSpPr/>
          <p:nvPr/>
        </p:nvSpPr>
        <p:spPr>
          <a:xfrm>
            <a:off x="1684501" y="2034885"/>
            <a:ext cx="7416824" cy="1754326"/>
          </a:xfrm>
          <a:prstGeom prst="rect">
            <a:avLst/>
          </a:prstGeom>
          <a:ln w="25400">
            <a:solidFill>
              <a:srgbClr val="FF0000"/>
            </a:solidFill>
          </a:ln>
        </p:spPr>
        <p:txBody>
          <a:bodyPr wrap="square">
            <a:spAutoFit/>
          </a:bodyPr>
          <a:lstStyle/>
          <a:p>
            <a:r>
              <a:rPr lang="en-US" sz="1800" dirty="0" err="1"/>
              <a:t>dbo:Person</a:t>
            </a:r>
            <a:r>
              <a:rPr lang="en-US" sz="1800" dirty="0"/>
              <a:t>(?person), yearOfBirth(?person, ?</a:t>
            </a:r>
            <a:r>
              <a:rPr lang="en-US" sz="1800" dirty="0" err="1"/>
              <a:t>yearOfBirthInteger</a:t>
            </a:r>
            <a:r>
              <a:rPr lang="en-US" sz="1800" dirty="0"/>
              <a:t>), hasLifespan(?person, ?</a:t>
            </a:r>
            <a:r>
              <a:rPr lang="en-US" sz="1800" dirty="0" err="1"/>
              <a:t>lifeSpan</a:t>
            </a:r>
            <a:r>
              <a:rPr lang="en-US" sz="1800" dirty="0"/>
              <a:t>), pow(?</a:t>
            </a:r>
            <a:r>
              <a:rPr lang="en-US" sz="1800" dirty="0" err="1"/>
              <a:t>powerOperand</a:t>
            </a:r>
            <a:r>
              <a:rPr lang="en-US" sz="1800" dirty="0"/>
              <a:t>, 1.0009, ?</a:t>
            </a:r>
            <a:r>
              <a:rPr lang="en-US" sz="1800" dirty="0" err="1"/>
              <a:t>yearOfBirthInteger</a:t>
            </a:r>
            <a:r>
              <a:rPr lang="en-US" sz="1800" dirty="0"/>
              <a:t>), multiply(?predicted, 12.9404, ?</a:t>
            </a:r>
            <a:r>
              <a:rPr lang="en-US" sz="1800" dirty="0" err="1"/>
              <a:t>powerOperand</a:t>
            </a:r>
            <a:r>
              <a:rPr lang="en-US" sz="1800" dirty="0"/>
              <a:t>), subtract(?extra, ?lifespan, ?predicted)  -&gt; </a:t>
            </a:r>
            <a:r>
              <a:rPr lang="en-US" sz="1800" dirty="0" err="1"/>
              <a:t>hasPredictedLifespan</a:t>
            </a:r>
            <a:r>
              <a:rPr lang="en-US" sz="1800" dirty="0"/>
              <a:t>(?person, ?predicted), </a:t>
            </a:r>
            <a:r>
              <a:rPr lang="en-US" sz="1800" dirty="0" err="1"/>
              <a:t>hasExtraLifespan</a:t>
            </a:r>
            <a:r>
              <a:rPr lang="en-US" sz="1800" dirty="0"/>
              <a:t>(?person, ?extra)</a:t>
            </a:r>
          </a:p>
        </p:txBody>
      </p:sp>
      <p:sp>
        <p:nvSpPr>
          <p:cNvPr id="5" name="Rectangle 4"/>
          <p:cNvSpPr/>
          <p:nvPr/>
        </p:nvSpPr>
        <p:spPr>
          <a:xfrm>
            <a:off x="1684501" y="3820697"/>
            <a:ext cx="7416824" cy="1754326"/>
          </a:xfrm>
          <a:prstGeom prst="rect">
            <a:avLst/>
          </a:prstGeom>
          <a:ln w="25400">
            <a:solidFill>
              <a:srgbClr val="FF0000"/>
            </a:solidFill>
          </a:ln>
        </p:spPr>
        <p:txBody>
          <a:bodyPr wrap="square">
            <a:spAutoFit/>
          </a:bodyPr>
          <a:lstStyle/>
          <a:p>
            <a:r>
              <a:rPr lang="en-US" sz="1800" dirty="0" err="1"/>
              <a:t>dbo:Person</a:t>
            </a:r>
            <a:r>
              <a:rPr lang="en-US" sz="1800" dirty="0"/>
              <a:t>(?person), </a:t>
            </a:r>
            <a:r>
              <a:rPr lang="en-US" sz="1800" dirty="0" err="1"/>
              <a:t>dbo:Person</a:t>
            </a:r>
            <a:r>
              <a:rPr lang="en-US" sz="1800" dirty="0"/>
              <a:t>(?parent1), </a:t>
            </a:r>
            <a:r>
              <a:rPr lang="en-US" sz="1800" dirty="0" err="1"/>
              <a:t>dbo:Person</a:t>
            </a:r>
            <a:r>
              <a:rPr lang="en-US" sz="1800" dirty="0"/>
              <a:t>(?parent2), hasParent(?person, ?parent1), hasParent(?person, ?parent2) , DifferentFrom(?parent1, ?parent2), </a:t>
            </a:r>
            <a:r>
              <a:rPr lang="en-US" sz="1800" dirty="0" err="1"/>
              <a:t>hasExtraLifespan</a:t>
            </a:r>
            <a:r>
              <a:rPr lang="en-US" sz="1800" dirty="0"/>
              <a:t>(?parent1, ?extra1), </a:t>
            </a:r>
            <a:r>
              <a:rPr lang="en-US" sz="1800" dirty="0" err="1"/>
              <a:t>hasExtraLifespan</a:t>
            </a:r>
            <a:r>
              <a:rPr lang="en-US" sz="1800" dirty="0"/>
              <a:t>(?parent2, ?extra2), add(?</a:t>
            </a:r>
            <a:r>
              <a:rPr lang="en-US" sz="1800" dirty="0" err="1"/>
              <a:t>sumOfExtras</a:t>
            </a:r>
            <a:r>
              <a:rPr lang="en-US" sz="1800" dirty="0"/>
              <a:t>, ?extra1, ?extra2), divide(?</a:t>
            </a:r>
            <a:r>
              <a:rPr lang="en-US" sz="1800" dirty="0" err="1"/>
              <a:t>averageOfExtras</a:t>
            </a:r>
            <a:r>
              <a:rPr lang="en-US" sz="1800" dirty="0"/>
              <a:t>, ?</a:t>
            </a:r>
            <a:r>
              <a:rPr lang="en-US" sz="1800" dirty="0" err="1"/>
              <a:t>sumOfExtras</a:t>
            </a:r>
            <a:r>
              <a:rPr lang="en-US" sz="1800" dirty="0"/>
              <a:t>, 2.0) -&gt; </a:t>
            </a:r>
            <a:r>
              <a:rPr lang="en-US" sz="1800" dirty="0" err="1"/>
              <a:t>hasEstimatedExtraYears</a:t>
            </a:r>
            <a:r>
              <a:rPr lang="en-US" sz="1800" dirty="0"/>
              <a:t>(?person, ?</a:t>
            </a:r>
            <a:r>
              <a:rPr lang="en-US" sz="1800" dirty="0" err="1"/>
              <a:t>averageOfExtras</a:t>
            </a:r>
            <a:r>
              <a:rPr lang="en-US" sz="1800" dirty="0"/>
              <a:t>)</a:t>
            </a:r>
          </a:p>
        </p:txBody>
      </p:sp>
      <p:sp>
        <p:nvSpPr>
          <p:cNvPr id="6" name="Rectangle 5"/>
          <p:cNvSpPr/>
          <p:nvPr/>
        </p:nvSpPr>
        <p:spPr>
          <a:xfrm>
            <a:off x="1684501" y="5626363"/>
            <a:ext cx="7416823" cy="1200329"/>
          </a:xfrm>
          <a:prstGeom prst="rect">
            <a:avLst/>
          </a:prstGeom>
          <a:ln w="25400">
            <a:solidFill>
              <a:srgbClr val="FF0000"/>
            </a:solidFill>
          </a:ln>
        </p:spPr>
        <p:txBody>
          <a:bodyPr wrap="square">
            <a:spAutoFit/>
          </a:bodyPr>
          <a:lstStyle/>
          <a:p>
            <a:r>
              <a:rPr lang="en-US" sz="1800" dirty="0" err="1"/>
              <a:t>dbo:Person</a:t>
            </a:r>
            <a:r>
              <a:rPr lang="en-US" sz="1800" dirty="0"/>
              <a:t>(?person), </a:t>
            </a:r>
            <a:r>
              <a:rPr lang="en-US" sz="1800" dirty="0" err="1"/>
              <a:t>hasPredictedLifespan</a:t>
            </a:r>
            <a:r>
              <a:rPr lang="en-US" sz="1800" dirty="0"/>
              <a:t>(?person, ?predicted), </a:t>
            </a:r>
            <a:r>
              <a:rPr lang="en-US" sz="1800" dirty="0" err="1"/>
              <a:t>hasEstimatedExtraYears</a:t>
            </a:r>
            <a:r>
              <a:rPr lang="en-US" sz="1800" dirty="0"/>
              <a:t>(?person, ?</a:t>
            </a:r>
            <a:r>
              <a:rPr lang="en-US" sz="1800" dirty="0" err="1"/>
              <a:t>averageOfExtras</a:t>
            </a:r>
            <a:r>
              <a:rPr lang="en-US" sz="1800" dirty="0"/>
              <a:t>), add(?</a:t>
            </a:r>
            <a:r>
              <a:rPr lang="en-US" sz="1800" dirty="0" err="1"/>
              <a:t>estimatedLifespan</a:t>
            </a:r>
            <a:r>
              <a:rPr lang="en-US" sz="1800" dirty="0"/>
              <a:t>, ?predicted, ?</a:t>
            </a:r>
            <a:r>
              <a:rPr lang="en-US" sz="1800" dirty="0" err="1"/>
              <a:t>averageOfExtras</a:t>
            </a:r>
            <a:r>
              <a:rPr lang="en-US" sz="1800" dirty="0"/>
              <a:t>) -&gt; </a:t>
            </a:r>
            <a:r>
              <a:rPr lang="en-US" sz="1800" dirty="0" err="1"/>
              <a:t>hasEstimatedLifespan</a:t>
            </a:r>
            <a:r>
              <a:rPr lang="en-US" sz="1800" dirty="0"/>
              <a:t>(?person, ?</a:t>
            </a:r>
            <a:r>
              <a:rPr lang="en-US" sz="1800" dirty="0" err="1"/>
              <a:t>estimatedLifespan</a:t>
            </a:r>
            <a:r>
              <a:rPr lang="en-US" sz="1800" dirty="0"/>
              <a:t>)</a:t>
            </a:r>
          </a:p>
        </p:txBody>
      </p:sp>
      <p:sp>
        <p:nvSpPr>
          <p:cNvPr id="9" name="Rectangle 8"/>
          <p:cNvSpPr/>
          <p:nvPr/>
        </p:nvSpPr>
        <p:spPr>
          <a:xfrm>
            <a:off x="136314" y="78498"/>
            <a:ext cx="8915141" cy="1077218"/>
          </a:xfrm>
          <a:prstGeom prst="rect">
            <a:avLst/>
          </a:prstGeom>
          <a:noFill/>
        </p:spPr>
        <p:txBody>
          <a:bodyPr wrap="squar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rPr>
              <a:t>Additional SWRL rules for the ontology to implement regression and lifespan computations</a:t>
            </a:r>
          </a:p>
        </p:txBody>
      </p:sp>
      <p:sp>
        <p:nvSpPr>
          <p:cNvPr id="7" name="Rectangle 6"/>
          <p:cNvSpPr/>
          <p:nvPr/>
        </p:nvSpPr>
        <p:spPr>
          <a:xfrm>
            <a:off x="155678" y="1259055"/>
            <a:ext cx="5997693" cy="338554"/>
          </a:xfrm>
          <a:prstGeom prst="rect">
            <a:avLst/>
          </a:prstGeom>
        </p:spPr>
        <p:txBody>
          <a:bodyPr wrap="square">
            <a:spAutoFit/>
          </a:bodyPr>
          <a:lstStyle/>
          <a:p>
            <a:r>
              <a:rPr lang="fi-FI" sz="1600" dirty="0">
                <a:hlinkClick r:id="rId3"/>
              </a:rPr>
              <a:t>http://ai.it.jyu.fi/vagan/ontologies/2023/lifespanMMM3.owl</a:t>
            </a:r>
            <a:endParaRPr lang="en-US" sz="1600" dirty="0"/>
          </a:p>
        </p:txBody>
      </p:sp>
      <p:sp>
        <p:nvSpPr>
          <p:cNvPr id="10" name="Rectangle 9"/>
          <p:cNvSpPr/>
          <p:nvPr/>
        </p:nvSpPr>
        <p:spPr>
          <a:xfrm>
            <a:off x="21904" y="2591952"/>
            <a:ext cx="1582484" cy="523220"/>
          </a:xfrm>
          <a:prstGeom prst="rect">
            <a:avLst/>
          </a:prstGeom>
          <a:noFill/>
        </p:spPr>
        <p:txBody>
          <a:bodyPr wrap="none" lIns="91440" tIns="45720" rIns="91440" bIns="45720">
            <a:spAutoFit/>
          </a:bodyPr>
          <a:lstStyle/>
          <a:p>
            <a:pPr algn="ctr"/>
            <a:r>
              <a:rPr lang="en-US" sz="2800" b="1" cap="none" spc="0" dirty="0">
                <a:ln w="0"/>
                <a:solidFill>
                  <a:schemeClr val="tx1"/>
                </a:solidFill>
                <a:effectLst>
                  <a:outerShdw blurRad="38100" dist="19050" dir="2700000" algn="tl" rotWithShape="0">
                    <a:schemeClr val="dk1">
                      <a:alpha val="40000"/>
                    </a:schemeClr>
                  </a:outerShdw>
                </a:effectLst>
              </a:rPr>
              <a:t>RULE 1:</a:t>
            </a:r>
          </a:p>
        </p:txBody>
      </p:sp>
      <p:sp>
        <p:nvSpPr>
          <p:cNvPr id="11" name="Rectangle 10"/>
          <p:cNvSpPr/>
          <p:nvPr/>
        </p:nvSpPr>
        <p:spPr>
          <a:xfrm>
            <a:off x="49347" y="4317215"/>
            <a:ext cx="1582484" cy="523220"/>
          </a:xfrm>
          <a:prstGeom prst="rect">
            <a:avLst/>
          </a:prstGeom>
          <a:noFill/>
        </p:spPr>
        <p:txBody>
          <a:bodyPr wrap="none" lIns="91440" tIns="45720" rIns="91440" bIns="45720">
            <a:spAutoFit/>
          </a:bodyPr>
          <a:lstStyle/>
          <a:p>
            <a:pPr algn="ctr"/>
            <a:r>
              <a:rPr lang="en-US" sz="2800" b="1" cap="none" spc="0" dirty="0">
                <a:ln w="0"/>
                <a:solidFill>
                  <a:schemeClr val="tx1"/>
                </a:solidFill>
                <a:effectLst>
                  <a:outerShdw blurRad="38100" dist="19050" dir="2700000" algn="tl" rotWithShape="0">
                    <a:schemeClr val="dk1">
                      <a:alpha val="40000"/>
                    </a:schemeClr>
                  </a:outerShdw>
                </a:effectLst>
              </a:rPr>
              <a:t>RULE 2:</a:t>
            </a:r>
          </a:p>
        </p:txBody>
      </p:sp>
      <p:sp>
        <p:nvSpPr>
          <p:cNvPr id="12" name="Rectangle 11"/>
          <p:cNvSpPr/>
          <p:nvPr/>
        </p:nvSpPr>
        <p:spPr>
          <a:xfrm>
            <a:off x="62426" y="5959347"/>
            <a:ext cx="1582484" cy="523220"/>
          </a:xfrm>
          <a:prstGeom prst="rect">
            <a:avLst/>
          </a:prstGeom>
          <a:noFill/>
        </p:spPr>
        <p:txBody>
          <a:bodyPr wrap="none" lIns="91440" tIns="45720" rIns="91440" bIns="45720">
            <a:spAutoFit/>
          </a:bodyPr>
          <a:lstStyle/>
          <a:p>
            <a:pPr algn="ctr"/>
            <a:r>
              <a:rPr lang="en-US" sz="2800" b="1" cap="none" spc="0" dirty="0">
                <a:ln w="0"/>
                <a:solidFill>
                  <a:schemeClr val="tx1"/>
                </a:solidFill>
                <a:effectLst>
                  <a:outerShdw blurRad="38100" dist="19050" dir="2700000" algn="tl" rotWithShape="0">
                    <a:schemeClr val="dk1">
                      <a:alpha val="40000"/>
                    </a:schemeClr>
                  </a:outerShdw>
                </a:effectLst>
              </a:rPr>
              <a:t>RULE 3:</a:t>
            </a:r>
          </a:p>
        </p:txBody>
      </p:sp>
    </p:spTree>
    <p:extLst>
      <p:ext uri="{BB962C8B-B14F-4D97-AF65-F5344CB8AC3E}">
        <p14:creationId xmlns:p14="http://schemas.microsoft.com/office/powerpoint/2010/main" val="4027246272"/>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B13FC4-6004-DE62-2396-EB59CE6FCEFB}"/>
              </a:ext>
            </a:extLst>
          </p:cNvPr>
          <p:cNvSpPr/>
          <p:nvPr/>
        </p:nvSpPr>
        <p:spPr>
          <a:xfrm>
            <a:off x="0" y="11659"/>
            <a:ext cx="9540552" cy="5632311"/>
          </a:xfrm>
          <a:prstGeom prst="rect">
            <a:avLst/>
          </a:prstGeom>
        </p:spPr>
        <p:txBody>
          <a:bodyPr wrap="square">
            <a:spAutoFit/>
          </a:bodyPr>
          <a:lstStyle/>
          <a:p>
            <a:r>
              <a:rPr lang="en-US" sz="900" dirty="0"/>
              <a:t>PREFIX </a:t>
            </a:r>
            <a:r>
              <a:rPr lang="en-US" sz="900" dirty="0" err="1"/>
              <a:t>rdf</a:t>
            </a:r>
            <a:r>
              <a:rPr lang="en-US" sz="900" dirty="0"/>
              <a:t>: &lt;http://www.w3.org/1999/02/22-rdf-syntax-ns#&gt;</a:t>
            </a:r>
          </a:p>
          <a:p>
            <a:r>
              <a:rPr lang="en-US" sz="900" dirty="0"/>
              <a:t>PREFIX </a:t>
            </a:r>
            <a:r>
              <a:rPr lang="en-US" sz="900" dirty="0" err="1"/>
              <a:t>dbo</a:t>
            </a:r>
            <a:r>
              <a:rPr lang="en-US" sz="900" dirty="0"/>
              <a:t>: &lt;http://dbpedia.org/ontology/&gt;</a:t>
            </a:r>
          </a:p>
          <a:p>
            <a:r>
              <a:rPr lang="en-US" sz="900" dirty="0"/>
              <a:t>PREFIX </a:t>
            </a:r>
            <a:r>
              <a:rPr lang="en-US" sz="900" dirty="0" err="1"/>
              <a:t>dbp</a:t>
            </a:r>
            <a:r>
              <a:rPr lang="en-US" sz="900" dirty="0"/>
              <a:t>: &lt;http://dbpedia.org/property/&gt;</a:t>
            </a:r>
          </a:p>
          <a:p>
            <a:r>
              <a:rPr lang="en-US" sz="900" dirty="0"/>
              <a:t>PREFIX owl: &lt;http://www.w3.org/2002/07/owl#&gt;</a:t>
            </a:r>
          </a:p>
          <a:p>
            <a:r>
              <a:rPr lang="en-US" sz="900" dirty="0"/>
              <a:t>PREFIX </a:t>
            </a:r>
            <a:r>
              <a:rPr lang="en-US" sz="900" dirty="0" err="1"/>
              <a:t>xsd</a:t>
            </a:r>
            <a:r>
              <a:rPr lang="en-US" sz="900" dirty="0"/>
              <a:t>: &lt;http://www.w3.org/2001/XMLSchema#&gt;</a:t>
            </a:r>
          </a:p>
          <a:p>
            <a:r>
              <a:rPr lang="en-US" sz="900" dirty="0"/>
              <a:t>PREFIX </a:t>
            </a:r>
            <a:r>
              <a:rPr lang="en-US" sz="900" dirty="0" err="1"/>
              <a:t>rdfs</a:t>
            </a:r>
            <a:r>
              <a:rPr lang="en-US" sz="900" dirty="0"/>
              <a:t>: &lt;http://www.w3.org/2000/01/rdf-schema#&gt;</a:t>
            </a:r>
          </a:p>
          <a:p>
            <a:r>
              <a:rPr lang="en-US" sz="900" dirty="0"/>
              <a:t>PREFIX </a:t>
            </a:r>
            <a:r>
              <a:rPr lang="en-US" sz="900" dirty="0" err="1"/>
              <a:t>db</a:t>
            </a:r>
            <a:r>
              <a:rPr lang="en-US" sz="900" dirty="0"/>
              <a:t>: &lt;http://dbpedia.org/page/&gt;</a:t>
            </a:r>
          </a:p>
          <a:p>
            <a:r>
              <a:rPr lang="en-US" sz="900" dirty="0"/>
              <a:t>PREFIX </a:t>
            </a:r>
            <a:r>
              <a:rPr lang="en-US" sz="900" dirty="0" err="1"/>
              <a:t>dbr</a:t>
            </a:r>
            <a:r>
              <a:rPr lang="en-US" sz="900" dirty="0"/>
              <a:t>: &lt;http://dbpedia.org/resource/&gt;</a:t>
            </a:r>
          </a:p>
          <a:p>
            <a:r>
              <a:rPr lang="en-US" sz="900" dirty="0"/>
              <a:t>PREFIX </a:t>
            </a:r>
            <a:r>
              <a:rPr lang="en-US" sz="900" dirty="0" err="1"/>
              <a:t>dbpedia</a:t>
            </a:r>
            <a:r>
              <a:rPr lang="en-US" sz="900" dirty="0"/>
              <a:t>: &lt;http://dbpedia.org/&gt;</a:t>
            </a:r>
          </a:p>
          <a:p>
            <a:pPr defTabSz="685800" fontAlgn="auto">
              <a:spcBef>
                <a:spcPts val="0"/>
              </a:spcBef>
              <a:spcAft>
                <a:spcPts val="0"/>
              </a:spcAft>
            </a:pPr>
            <a:r>
              <a:rPr lang="en-US" sz="900" dirty="0">
                <a:solidFill>
                  <a:prstClr val="black"/>
                </a:solidFill>
                <a:cs typeface="Arial" panose="020B0604020202020204" pitchFamily="34" charset="0"/>
              </a:rPr>
              <a:t>PREFIX : &lt;http://ai.it.jyu.fi/vagan/ontologies/2023/</a:t>
            </a:r>
            <a:r>
              <a:rPr lang="en-US" sz="900" b="1" dirty="0">
                <a:solidFill>
                  <a:srgbClr val="FF0000"/>
                </a:solidFill>
                <a:cs typeface="Arial" panose="020B0604020202020204" pitchFamily="34" charset="0"/>
              </a:rPr>
              <a:t>lifespanMMM3</a:t>
            </a:r>
            <a:r>
              <a:rPr lang="en-US" sz="900" dirty="0">
                <a:solidFill>
                  <a:prstClr val="black"/>
                </a:solidFill>
                <a:cs typeface="Arial" panose="020B0604020202020204" pitchFamily="34" charset="0"/>
              </a:rPr>
              <a:t>.owl#&gt;</a:t>
            </a:r>
            <a:endParaRPr lang="en-US" sz="900" dirty="0"/>
          </a:p>
          <a:p>
            <a:pPr defTabSz="685800" fontAlgn="auto">
              <a:spcBef>
                <a:spcPts val="0"/>
              </a:spcBef>
              <a:spcAft>
                <a:spcPts val="0"/>
              </a:spcAft>
            </a:pPr>
            <a:r>
              <a:rPr lang="en-US" sz="900" dirty="0">
                <a:solidFill>
                  <a:srgbClr val="FF0000"/>
                </a:solidFill>
              </a:rPr>
              <a:t>CONSTRUCT</a:t>
            </a:r>
          </a:p>
          <a:p>
            <a:pPr defTabSz="685800" fontAlgn="auto">
              <a:spcBef>
                <a:spcPts val="0"/>
              </a:spcBef>
              <a:spcAft>
                <a:spcPts val="0"/>
              </a:spcAft>
            </a:pPr>
            <a:r>
              <a:rPr lang="en-US" sz="900" dirty="0">
                <a:solidFill>
                  <a:prstClr val="black"/>
                </a:solidFill>
                <a:cs typeface="Arial" panose="020B0604020202020204" pitchFamily="34" charset="0"/>
              </a:rPr>
              <a:t>{</a:t>
            </a:r>
          </a:p>
          <a:p>
            <a:endParaRPr lang="en-US" sz="900" dirty="0">
              <a:solidFill>
                <a:prstClr val="black"/>
              </a:solidFill>
              <a:cs typeface="Arial" panose="020B0604020202020204" pitchFamily="34" charset="0"/>
            </a:endParaRPr>
          </a:p>
          <a:p>
            <a:r>
              <a:rPr lang="en-US" sz="900" dirty="0">
                <a:solidFill>
                  <a:prstClr val="black"/>
                </a:solidFill>
                <a:cs typeface="Arial" panose="020B0604020202020204" pitchFamily="34" charset="0"/>
              </a:rPr>
              <a:t>:</a:t>
            </a:r>
            <a:r>
              <a:rPr lang="en-US" sz="900" dirty="0" err="1">
                <a:solidFill>
                  <a:prstClr val="black"/>
                </a:solidFill>
                <a:cs typeface="Arial" panose="020B0604020202020204" pitchFamily="34" charset="0"/>
              </a:rPr>
              <a:t>hasName</a:t>
            </a:r>
            <a:r>
              <a:rPr lang="en-US" sz="900" dirty="0">
                <a:solidFill>
                  <a:prstClr val="black"/>
                </a:solidFill>
                <a:cs typeface="Arial" panose="020B0604020202020204" pitchFamily="34" charset="0"/>
              </a:rPr>
              <a:t> a </a:t>
            </a:r>
            <a:r>
              <a:rPr lang="en-US" sz="900" dirty="0" err="1">
                <a:solidFill>
                  <a:prstClr val="black"/>
                </a:solidFill>
                <a:cs typeface="Arial" panose="020B0604020202020204" pitchFamily="34" charset="0"/>
              </a:rPr>
              <a:t>owl:DatatypeProperty</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hasName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rdfs:domain</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dbo:Person</a:t>
            </a:r>
            <a:r>
              <a:rPr lang="en-US" sz="900" dirty="0">
                <a:solidFill>
                  <a:prstClr val="black"/>
                </a:solidFill>
                <a:cs typeface="Arial" panose="020B0604020202020204" pitchFamily="34" charset="0"/>
              </a:rPr>
              <a:t> . :</a:t>
            </a:r>
            <a:r>
              <a:rPr lang="en-US" sz="900" dirty="0" err="1">
                <a:solidFill>
                  <a:prstClr val="black"/>
                </a:solidFill>
                <a:cs typeface="Arial" panose="020B0604020202020204" pitchFamily="34" charset="0"/>
              </a:rPr>
              <a:t>hasName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rdfs:range</a:t>
            </a:r>
            <a:r>
              <a:rPr lang="en-US" sz="900" dirty="0">
                <a:solidFill>
                  <a:prstClr val="black"/>
                </a:solidFill>
                <a:cs typeface="Arial" panose="020B0604020202020204" pitchFamily="34" charset="0"/>
              </a:rPr>
              <a:t> </a:t>
            </a:r>
            <a:r>
              <a:rPr lang="en-US" sz="900" dirty="0" err="1">
                <a:solidFill>
                  <a:prstClr val="black"/>
                </a:solidFill>
                <a:cs typeface="Arial" panose="020B0604020202020204" pitchFamily="34" charset="0"/>
              </a:rPr>
              <a:t>xsd:string</a:t>
            </a:r>
            <a:r>
              <a:rPr lang="en-US" sz="900" dirty="0">
                <a:solidFill>
                  <a:prstClr val="black"/>
                </a:solidFill>
                <a:cs typeface="Arial" panose="020B0604020202020204" pitchFamily="34" charset="0"/>
              </a:rPr>
              <a:t> .</a:t>
            </a:r>
            <a:endParaRPr lang="en-US" sz="900" dirty="0"/>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t>?person    </a:t>
            </a:r>
            <a:r>
              <a:rPr lang="en-US" sz="900" dirty="0">
                <a:solidFill>
                  <a:srgbClr val="7030A0"/>
                </a:solidFill>
              </a:rPr>
              <a:t>:</a:t>
            </a:r>
            <a:r>
              <a:rPr lang="en-US" sz="900" dirty="0" err="1">
                <a:solidFill>
                  <a:srgbClr val="7030A0"/>
                </a:solidFill>
              </a:rPr>
              <a:t>hasName</a:t>
            </a:r>
            <a:r>
              <a:rPr lang="en-US" sz="900" dirty="0"/>
              <a:t> ?name .</a:t>
            </a:r>
          </a:p>
          <a:p>
            <a:r>
              <a:rPr lang="en-US" sz="900" dirty="0"/>
              <a:t>?parent1   </a:t>
            </a:r>
            <a:r>
              <a:rPr lang="en-US" sz="900" dirty="0">
                <a:solidFill>
                  <a:srgbClr val="7030A0"/>
                </a:solidFill>
              </a:rPr>
              <a:t>:</a:t>
            </a:r>
            <a:r>
              <a:rPr lang="en-US" sz="900" dirty="0" err="1">
                <a:solidFill>
                  <a:srgbClr val="7030A0"/>
                </a:solidFill>
              </a:rPr>
              <a:t>hasName</a:t>
            </a:r>
            <a:r>
              <a:rPr lang="en-US" sz="900" dirty="0"/>
              <a:t> ?name1 . </a:t>
            </a:r>
          </a:p>
          <a:p>
            <a:r>
              <a:rPr lang="en-US" sz="900" dirty="0"/>
              <a:t>?parent2   </a:t>
            </a:r>
            <a:r>
              <a:rPr lang="en-US" sz="900" dirty="0">
                <a:solidFill>
                  <a:srgbClr val="7030A0"/>
                </a:solidFill>
              </a:rPr>
              <a:t>:</a:t>
            </a:r>
            <a:r>
              <a:rPr lang="en-US" sz="900" dirty="0" err="1">
                <a:solidFill>
                  <a:srgbClr val="7030A0"/>
                </a:solidFill>
              </a:rPr>
              <a:t>hasName</a:t>
            </a:r>
            <a:r>
              <a:rPr lang="en-US" sz="900" dirty="0"/>
              <a:t> ?name2 . </a:t>
            </a:r>
          </a:p>
          <a:p>
            <a:r>
              <a:rPr lang="en-US" sz="900" dirty="0"/>
              <a:t>  </a:t>
            </a:r>
            <a:endParaRPr lang="en-US" sz="900" dirty="0">
              <a:solidFill>
                <a:prstClr val="black"/>
              </a:solidFill>
              <a:cs typeface="Arial" panose="020B0604020202020204" pitchFamily="34" charset="0"/>
            </a:endParaRPr>
          </a:p>
          <a:p>
            <a:pPr defTabSz="685800" fontAlgn="auto">
              <a:spcBef>
                <a:spcPts val="0"/>
              </a:spcBef>
              <a:spcAft>
                <a:spcPts val="0"/>
              </a:spcAft>
            </a:pPr>
            <a:r>
              <a:rPr lang="en-US" sz="900" dirty="0">
                <a:solidFill>
                  <a:prstClr val="black"/>
                </a:solidFill>
                <a:cs typeface="Arial" panose="020B0604020202020204" pitchFamily="34" charset="0"/>
              </a:rPr>
              <a:t>}</a:t>
            </a:r>
          </a:p>
          <a:p>
            <a:pPr defTabSz="685800" fontAlgn="auto">
              <a:spcBef>
                <a:spcPts val="0"/>
              </a:spcBef>
              <a:spcAft>
                <a:spcPts val="0"/>
              </a:spcAft>
            </a:pPr>
            <a:endParaRPr lang="en-US" sz="900" dirty="0">
              <a:solidFill>
                <a:prstClr val="black"/>
              </a:solidFill>
              <a:cs typeface="Arial" panose="020B0604020202020204" pitchFamily="34" charset="0"/>
            </a:endParaRPr>
          </a:p>
          <a:p>
            <a:r>
              <a:rPr lang="en-US" sz="900" dirty="0">
                <a:solidFill>
                  <a:srgbClr val="FF0000"/>
                </a:solidFill>
              </a:rPr>
              <a:t>WHERE</a:t>
            </a:r>
            <a:r>
              <a:rPr lang="en-US" sz="900" dirty="0"/>
              <a:t> {</a:t>
            </a:r>
          </a:p>
          <a:p>
            <a:r>
              <a:rPr lang="en-US" sz="900" dirty="0"/>
              <a:t>?person   </a:t>
            </a:r>
            <a:r>
              <a:rPr lang="en-US" sz="900" dirty="0" err="1">
                <a:solidFill>
                  <a:srgbClr val="7030A0"/>
                </a:solidFill>
              </a:rPr>
              <a:t>rdf:type</a:t>
            </a:r>
            <a:r>
              <a:rPr lang="en-US" sz="900" dirty="0"/>
              <a:t>   </a:t>
            </a:r>
            <a:r>
              <a:rPr lang="en-US" sz="900" dirty="0" err="1"/>
              <a:t>dbo:Person</a:t>
            </a:r>
            <a:r>
              <a:rPr lang="en-US" sz="900" dirty="0"/>
              <a:t> .</a:t>
            </a:r>
          </a:p>
          <a:p>
            <a:r>
              <a:rPr lang="en-US" sz="900" dirty="0"/>
              <a:t>?person   </a:t>
            </a:r>
            <a:r>
              <a:rPr lang="en-US" sz="900" dirty="0" err="1">
                <a:solidFill>
                  <a:srgbClr val="7030A0"/>
                </a:solidFill>
              </a:rPr>
              <a:t>dbo:birthDate</a:t>
            </a:r>
            <a:r>
              <a:rPr lang="en-US" sz="900" dirty="0"/>
              <a:t>    ?</a:t>
            </a:r>
            <a:r>
              <a:rPr lang="en-US" sz="900" dirty="0" err="1"/>
              <a:t>birthDate</a:t>
            </a:r>
            <a:r>
              <a:rPr lang="en-US" sz="900" dirty="0"/>
              <a:t> . ?person   </a:t>
            </a:r>
            <a:r>
              <a:rPr lang="en-US" sz="900" dirty="0" err="1">
                <a:solidFill>
                  <a:srgbClr val="7030A0"/>
                </a:solidFill>
              </a:rPr>
              <a:t>dbo:deathDate</a:t>
            </a:r>
            <a:r>
              <a:rPr lang="en-US" sz="900" dirty="0"/>
              <a:t>   ?</a:t>
            </a:r>
            <a:r>
              <a:rPr lang="en-US" sz="900" dirty="0" err="1"/>
              <a:t>deathDate</a:t>
            </a:r>
            <a:r>
              <a:rPr lang="en-US" sz="900" dirty="0"/>
              <a:t> .</a:t>
            </a:r>
          </a:p>
          <a:p>
            <a:endParaRPr lang="en-US" sz="900" dirty="0"/>
          </a:p>
          <a:p>
            <a:r>
              <a:rPr lang="en-US" sz="900" dirty="0"/>
              <a:t>?parent1 </a:t>
            </a:r>
            <a:r>
              <a:rPr lang="en-US" sz="900" dirty="0" err="1">
                <a:solidFill>
                  <a:srgbClr val="7030A0"/>
                </a:solidFill>
              </a:rPr>
              <a:t>rdf:type</a:t>
            </a:r>
            <a:r>
              <a:rPr lang="en-US" sz="900" dirty="0"/>
              <a:t> </a:t>
            </a:r>
            <a:r>
              <a:rPr lang="en-US" sz="900" dirty="0" err="1"/>
              <a:t>dbo:Person</a:t>
            </a:r>
            <a:r>
              <a:rPr lang="en-US" sz="900" dirty="0"/>
              <a:t> . ?parent2 </a:t>
            </a:r>
            <a:r>
              <a:rPr lang="en-US" sz="900" dirty="0" err="1">
                <a:solidFill>
                  <a:srgbClr val="7030A0"/>
                </a:solidFill>
              </a:rPr>
              <a:t>rdf:type</a:t>
            </a:r>
            <a:r>
              <a:rPr lang="en-US" sz="900" dirty="0"/>
              <a:t> </a:t>
            </a:r>
            <a:r>
              <a:rPr lang="en-US" sz="900" dirty="0" err="1"/>
              <a:t>dbo:Person</a:t>
            </a:r>
            <a:r>
              <a:rPr lang="en-US" sz="900" dirty="0"/>
              <a:t> .</a:t>
            </a:r>
          </a:p>
          <a:p>
            <a:endParaRPr lang="en-US" sz="900" dirty="0"/>
          </a:p>
          <a:p>
            <a:r>
              <a:rPr lang="en-US" sz="900" dirty="0">
                <a:solidFill>
                  <a:srgbClr val="FF0000"/>
                </a:solidFill>
              </a:rPr>
              <a:t>FILTER</a:t>
            </a:r>
            <a:r>
              <a:rPr lang="en-US" sz="900" dirty="0"/>
              <a:t> (?parent1 != ?parent2)</a:t>
            </a:r>
          </a:p>
          <a:p>
            <a:endParaRPr lang="en-US" sz="900" dirty="0"/>
          </a:p>
          <a:p>
            <a:r>
              <a:rPr lang="en-US" sz="900" dirty="0"/>
              <a:t>  ?person   </a:t>
            </a:r>
            <a:r>
              <a:rPr lang="en-US" sz="900" dirty="0" err="1">
                <a:solidFill>
                  <a:srgbClr val="7030A0"/>
                </a:solidFill>
              </a:rPr>
              <a:t>dbo:parent</a:t>
            </a:r>
            <a:r>
              <a:rPr lang="en-US" sz="900" dirty="0"/>
              <a:t>          ?parent1 .</a:t>
            </a:r>
          </a:p>
          <a:p>
            <a:r>
              <a:rPr lang="en-US" sz="900" dirty="0"/>
              <a:t>  ?person   </a:t>
            </a:r>
            <a:r>
              <a:rPr lang="en-US" sz="900" dirty="0" err="1">
                <a:solidFill>
                  <a:srgbClr val="7030A0"/>
                </a:solidFill>
              </a:rPr>
              <a:t>dbo:parent</a:t>
            </a:r>
            <a:r>
              <a:rPr lang="en-US" sz="900" dirty="0"/>
              <a:t>          ?parent2 . </a:t>
            </a:r>
          </a:p>
          <a:p>
            <a:r>
              <a:rPr lang="en-US" sz="900" dirty="0"/>
              <a:t>  ?parent1  </a:t>
            </a:r>
            <a:r>
              <a:rPr lang="en-US" sz="900" dirty="0" err="1">
                <a:solidFill>
                  <a:srgbClr val="7030A0"/>
                </a:solidFill>
              </a:rPr>
              <a:t>dbo:deathDate</a:t>
            </a:r>
            <a:r>
              <a:rPr lang="en-US" sz="900" dirty="0"/>
              <a:t>    ?parent1DeathDate . ?parent1 </a:t>
            </a:r>
            <a:r>
              <a:rPr lang="en-US" sz="900" dirty="0" err="1">
                <a:solidFill>
                  <a:srgbClr val="7030A0"/>
                </a:solidFill>
              </a:rPr>
              <a:t>dbo:birthDate</a:t>
            </a:r>
            <a:r>
              <a:rPr lang="en-US" sz="900" dirty="0"/>
              <a:t>   ?parent1BirthDate .</a:t>
            </a:r>
          </a:p>
          <a:p>
            <a:r>
              <a:rPr lang="en-US" sz="900" dirty="0"/>
              <a:t>  ?parent2  </a:t>
            </a:r>
            <a:r>
              <a:rPr lang="en-US" sz="900" dirty="0" err="1">
                <a:solidFill>
                  <a:srgbClr val="7030A0"/>
                </a:solidFill>
              </a:rPr>
              <a:t>dbo:deathDate</a:t>
            </a:r>
            <a:r>
              <a:rPr lang="en-US" sz="900" dirty="0"/>
              <a:t>    ?parent2DeathDate . ?parent2 </a:t>
            </a:r>
            <a:r>
              <a:rPr lang="en-US" sz="900" dirty="0" err="1">
                <a:solidFill>
                  <a:srgbClr val="7030A0"/>
                </a:solidFill>
              </a:rPr>
              <a:t>dbo:birthDate</a:t>
            </a:r>
            <a:r>
              <a:rPr lang="en-US" sz="900" dirty="0"/>
              <a:t>   ?parent2BirthDate .</a:t>
            </a:r>
          </a:p>
          <a:p>
            <a:endParaRPr lang="en-US" sz="900" dirty="0">
              <a:solidFill>
                <a:srgbClr val="FF0000"/>
              </a:solidFill>
            </a:endParaRPr>
          </a:p>
          <a:p>
            <a:r>
              <a:rPr lang="en-US" sz="900" dirty="0">
                <a:solidFill>
                  <a:srgbClr val="FF0000"/>
                </a:solidFill>
              </a:rPr>
              <a:t>BIND</a:t>
            </a:r>
            <a:r>
              <a:rPr lang="en-US" sz="900" dirty="0"/>
              <a:t>(REPLACE(STR(?person), ".*\\/", "", "</a:t>
            </a:r>
            <a:r>
              <a:rPr lang="en-US" sz="900" dirty="0" err="1"/>
              <a:t>i</a:t>
            </a:r>
            <a:r>
              <a:rPr lang="en-US" sz="900" dirty="0"/>
              <a:t>") AS ?name)</a:t>
            </a:r>
          </a:p>
          <a:p>
            <a:r>
              <a:rPr lang="en-US" sz="900" dirty="0">
                <a:solidFill>
                  <a:srgbClr val="FF0000"/>
                </a:solidFill>
              </a:rPr>
              <a:t>BIND</a:t>
            </a:r>
            <a:r>
              <a:rPr lang="en-US" sz="900" dirty="0"/>
              <a:t>(REPLACE(STR(?parent1), ".*\\/", "", "</a:t>
            </a:r>
            <a:r>
              <a:rPr lang="en-US" sz="900" dirty="0" err="1"/>
              <a:t>i</a:t>
            </a:r>
            <a:r>
              <a:rPr lang="en-US" sz="900" dirty="0"/>
              <a:t>") AS ?name1)</a:t>
            </a:r>
          </a:p>
          <a:p>
            <a:r>
              <a:rPr lang="en-US" sz="900" dirty="0">
                <a:solidFill>
                  <a:srgbClr val="FF0000"/>
                </a:solidFill>
              </a:rPr>
              <a:t>BIND</a:t>
            </a:r>
            <a:r>
              <a:rPr lang="en-US" sz="900" dirty="0"/>
              <a:t>(REPLACE(STR(?parent2), ".*\\/", "", "</a:t>
            </a:r>
            <a:r>
              <a:rPr lang="en-US" sz="900" dirty="0" err="1"/>
              <a:t>i</a:t>
            </a:r>
            <a:r>
              <a:rPr lang="en-US" sz="900" dirty="0"/>
              <a:t>") AS ?name2)</a:t>
            </a:r>
          </a:p>
          <a:p>
            <a:endParaRPr lang="en-US" sz="900" dirty="0"/>
          </a:p>
          <a:p>
            <a:r>
              <a:rPr lang="en-US" sz="900" dirty="0"/>
              <a:t>}</a:t>
            </a:r>
          </a:p>
          <a:p>
            <a:r>
              <a:rPr lang="en-US" sz="900" dirty="0">
                <a:solidFill>
                  <a:srgbClr val="FF0000"/>
                </a:solidFill>
              </a:rPr>
              <a:t>LIMIT</a:t>
            </a:r>
            <a:r>
              <a:rPr lang="en-US" sz="900" dirty="0"/>
              <a:t> 1000</a:t>
            </a:r>
          </a:p>
        </p:txBody>
      </p:sp>
      <p:sp>
        <p:nvSpPr>
          <p:cNvPr id="8" name="TextBox 7">
            <a:extLst>
              <a:ext uri="{FF2B5EF4-FFF2-40B4-BE49-F238E27FC236}">
                <a16:creationId xmlns:a16="http://schemas.microsoft.com/office/drawing/2014/main" id="{6BAA7F10-DCD3-E183-E896-EB9C2AF7F2E1}"/>
              </a:ext>
            </a:extLst>
          </p:cNvPr>
          <p:cNvSpPr txBox="1"/>
          <p:nvPr/>
        </p:nvSpPr>
        <p:spPr>
          <a:xfrm>
            <a:off x="4139952" y="1403378"/>
            <a:ext cx="4897451" cy="307777"/>
          </a:xfrm>
          <a:prstGeom prst="rect">
            <a:avLst/>
          </a:prstGeom>
          <a:noFill/>
        </p:spPr>
        <p:txBody>
          <a:bodyPr wrap="square">
            <a:spAutoFit/>
          </a:bodyPr>
          <a:lstStyle/>
          <a:p>
            <a:r>
              <a:rPr lang="fi-FI" dirty="0"/>
              <a:t> </a:t>
            </a:r>
            <a:r>
              <a:rPr lang="fi-FI" sz="1200" dirty="0">
                <a:hlinkClick r:id="rId2"/>
              </a:rPr>
              <a:t>http://ai.it.jyu.fi/vagan/ontologies/2023/lifespanMMM3.owl</a:t>
            </a:r>
            <a:r>
              <a:rPr lang="fi-FI" sz="1200" dirty="0"/>
              <a:t> </a:t>
            </a:r>
          </a:p>
        </p:txBody>
      </p:sp>
      <p:sp>
        <p:nvSpPr>
          <p:cNvPr id="9" name="Rectangle 8">
            <a:extLst>
              <a:ext uri="{FF2B5EF4-FFF2-40B4-BE49-F238E27FC236}">
                <a16:creationId xmlns:a16="http://schemas.microsoft.com/office/drawing/2014/main" id="{C54AD96D-F54F-4632-9B3F-9725A02532F7}"/>
              </a:ext>
            </a:extLst>
          </p:cNvPr>
          <p:cNvSpPr/>
          <p:nvPr/>
        </p:nvSpPr>
        <p:spPr>
          <a:xfrm>
            <a:off x="4499993" y="22029"/>
            <a:ext cx="3672408" cy="1361911"/>
          </a:xfrm>
          <a:prstGeom prst="rect">
            <a:avLst/>
          </a:prstGeom>
          <a:noFill/>
        </p:spPr>
        <p:txBody>
          <a:bodyPr wrap="square" lIns="68580" tIns="34290" rIns="68580" bIns="34290">
            <a:spAutoFit/>
          </a:bodyPr>
          <a:lstStyle/>
          <a:p>
            <a:pPr algn="ctr"/>
            <a:r>
              <a:rPr lang="en-US" sz="2800" b="1" dirty="0">
                <a:ln w="0"/>
                <a:solidFill>
                  <a:srgbClr val="7030A0"/>
                </a:solidFill>
                <a:effectLst>
                  <a:outerShdw blurRad="38100" dist="19050" dir="2700000" algn="tl" rotWithShape="0">
                    <a:schemeClr val="dk1">
                      <a:alpha val="40000"/>
                    </a:schemeClr>
                  </a:outerShdw>
                </a:effectLst>
              </a:rPr>
              <a:t>Constructing corresponding ontology (MMM3)*</a:t>
            </a:r>
          </a:p>
        </p:txBody>
      </p:sp>
      <p:sp>
        <p:nvSpPr>
          <p:cNvPr id="2" name="Rectangle 1"/>
          <p:cNvSpPr/>
          <p:nvPr/>
        </p:nvSpPr>
        <p:spPr>
          <a:xfrm>
            <a:off x="5076056" y="2981016"/>
            <a:ext cx="4572000" cy="523220"/>
          </a:xfrm>
          <a:prstGeom prst="rect">
            <a:avLst/>
          </a:prstGeom>
        </p:spPr>
        <p:txBody>
          <a:bodyPr>
            <a:spAutoFit/>
          </a:bodyPr>
          <a:lstStyle/>
          <a:p>
            <a:r>
              <a:rPr lang="en-US" dirty="0"/>
              <a:t> </a:t>
            </a:r>
            <a:r>
              <a:rPr lang="en-US" dirty="0" err="1"/>
              <a:t>dbo:Person</a:t>
            </a:r>
            <a:r>
              <a:rPr lang="en-US" dirty="0"/>
              <a:t>(?x), </a:t>
            </a:r>
            <a:r>
              <a:rPr lang="en-US" dirty="0" err="1"/>
              <a:t>hasName</a:t>
            </a:r>
            <a:r>
              <a:rPr lang="en-US" dirty="0"/>
              <a:t>(?x, ?y), </a:t>
            </a:r>
            <a:r>
              <a:rPr lang="en-US" dirty="0" err="1"/>
              <a:t>startsWith</a:t>
            </a:r>
            <a:r>
              <a:rPr lang="en-US" dirty="0"/>
              <a:t>(?y, "Alexander") -&gt; Male(?x)</a:t>
            </a:r>
          </a:p>
        </p:txBody>
      </p:sp>
    </p:spTree>
    <p:extLst>
      <p:ext uri="{BB962C8B-B14F-4D97-AF65-F5344CB8AC3E}">
        <p14:creationId xmlns:p14="http://schemas.microsoft.com/office/powerpoint/2010/main" val="30384272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4704"/>
            <a:ext cx="9047018" cy="6001643"/>
          </a:xfrm>
          <a:prstGeom prst="rect">
            <a:avLst/>
          </a:prstGeom>
        </p:spPr>
        <p:txBody>
          <a:bodyPr wrap="square">
            <a:spAutoFit/>
          </a:bodyPr>
          <a:lstStyle/>
          <a:p>
            <a:r>
              <a:rPr lang="en-US" sz="1200" dirty="0"/>
              <a:t>PREFIX </a:t>
            </a:r>
            <a:r>
              <a:rPr lang="en-US" sz="1200" dirty="0" err="1"/>
              <a:t>rdf</a:t>
            </a:r>
            <a:r>
              <a:rPr lang="en-US" sz="1200" dirty="0"/>
              <a:t>: &lt;http://www.w3.org/1999/02/22-rdf-syntax-ns#&gt;</a:t>
            </a:r>
          </a:p>
          <a:p>
            <a:r>
              <a:rPr lang="en-US" sz="1200" dirty="0"/>
              <a:t>PREFIX </a:t>
            </a:r>
            <a:r>
              <a:rPr lang="en-US" sz="1200" dirty="0" err="1"/>
              <a:t>dbo</a:t>
            </a:r>
            <a:r>
              <a:rPr lang="en-US" sz="1200" dirty="0"/>
              <a:t>: &lt;http://dbpedia.org/ontology/&gt;</a:t>
            </a:r>
          </a:p>
          <a:p>
            <a:r>
              <a:rPr lang="en-US" sz="1200" dirty="0"/>
              <a:t>PREFIX </a:t>
            </a:r>
            <a:r>
              <a:rPr lang="en-US" sz="1200" dirty="0" err="1"/>
              <a:t>dbp</a:t>
            </a:r>
            <a:r>
              <a:rPr lang="en-US" sz="1200" dirty="0"/>
              <a:t>: &lt;http://dbpedia.org/property/&gt;</a:t>
            </a:r>
          </a:p>
          <a:p>
            <a:r>
              <a:rPr lang="en-US" sz="1200" dirty="0"/>
              <a:t>PREFIX </a:t>
            </a:r>
            <a:r>
              <a:rPr lang="en-US" sz="1200" dirty="0" err="1"/>
              <a:t>xsd</a:t>
            </a:r>
            <a:r>
              <a:rPr lang="en-US" sz="1200" dirty="0"/>
              <a:t>: &lt;http://www.w3.org/2001/XMLSchema#&gt;</a:t>
            </a:r>
          </a:p>
          <a:p>
            <a:endParaRPr lang="en-US" sz="1200" dirty="0"/>
          </a:p>
          <a:p>
            <a:r>
              <a:rPr lang="en-US" sz="1200" dirty="0"/>
              <a:t>SELECT DISTINCT ?name ?gender ?</a:t>
            </a:r>
            <a:r>
              <a:rPr lang="en-US" sz="1200" dirty="0" err="1"/>
              <a:t>yearOfBirth</a:t>
            </a:r>
            <a:r>
              <a:rPr lang="en-US" sz="1200" dirty="0"/>
              <a:t> ?</a:t>
            </a:r>
            <a:r>
              <a:rPr lang="en-US" sz="1200" dirty="0" err="1"/>
              <a:t>lifeSpanOfParentOne</a:t>
            </a:r>
            <a:r>
              <a:rPr lang="en-US" sz="1200" dirty="0"/>
              <a:t> ?</a:t>
            </a:r>
            <a:r>
              <a:rPr lang="en-US" sz="1200" dirty="0" err="1"/>
              <a:t>lifeSpanOfParentTwo</a:t>
            </a:r>
            <a:r>
              <a:rPr lang="en-US" sz="1200" dirty="0"/>
              <a:t> </a:t>
            </a:r>
            <a:r>
              <a:rPr lang="en-US" sz="1200" dirty="0">
                <a:solidFill>
                  <a:srgbClr val="0070C0"/>
                </a:solidFill>
              </a:rPr>
              <a:t>?</a:t>
            </a:r>
            <a:r>
              <a:rPr lang="en-US" sz="1200" dirty="0" err="1">
                <a:solidFill>
                  <a:srgbClr val="0070C0"/>
                </a:solidFill>
              </a:rPr>
              <a:t>lifeSpanOfPerson</a:t>
            </a:r>
            <a:endParaRPr lang="en-US" sz="1200" dirty="0">
              <a:solidFill>
                <a:srgbClr val="0070C0"/>
              </a:solidFill>
            </a:endParaRPr>
          </a:p>
          <a:p>
            <a:r>
              <a:rPr lang="en-US" sz="1200" dirty="0"/>
              <a:t>WHERE {</a:t>
            </a:r>
          </a:p>
          <a:p>
            <a:r>
              <a:rPr lang="en-US" sz="1200" dirty="0"/>
              <a:t>  ?person </a:t>
            </a:r>
            <a:r>
              <a:rPr lang="en-US" sz="1200" dirty="0" err="1"/>
              <a:t>rdf:type</a:t>
            </a:r>
            <a:r>
              <a:rPr lang="en-US" sz="1200" dirty="0"/>
              <a:t> </a:t>
            </a:r>
            <a:r>
              <a:rPr lang="en-US" sz="1200" dirty="0" err="1"/>
              <a:t>dbo:Person</a:t>
            </a:r>
            <a:r>
              <a:rPr lang="en-US" sz="1200" dirty="0"/>
              <a:t> . ?person </a:t>
            </a:r>
            <a:r>
              <a:rPr lang="en-US" sz="1200" dirty="0" err="1"/>
              <a:t>dbo:birthDate</a:t>
            </a:r>
            <a:r>
              <a:rPr lang="en-US" sz="1200" dirty="0"/>
              <a:t> ?</a:t>
            </a:r>
            <a:r>
              <a:rPr lang="en-US" sz="1200" dirty="0" err="1"/>
              <a:t>birthDate</a:t>
            </a:r>
            <a:r>
              <a:rPr lang="en-US" sz="1200" dirty="0"/>
              <a:t> . ?person </a:t>
            </a:r>
            <a:r>
              <a:rPr lang="en-US" sz="1200" dirty="0" err="1"/>
              <a:t>dbo:deathDate</a:t>
            </a:r>
            <a:r>
              <a:rPr lang="en-US" sz="1200" dirty="0"/>
              <a:t> ?</a:t>
            </a:r>
            <a:r>
              <a:rPr lang="en-US" sz="1200" dirty="0" err="1"/>
              <a:t>deathDate</a:t>
            </a:r>
            <a:r>
              <a:rPr lang="en-US" sz="1200" dirty="0"/>
              <a:t> .</a:t>
            </a:r>
          </a:p>
          <a:p>
            <a:r>
              <a:rPr lang="en-US" sz="1200" dirty="0"/>
              <a:t>  ?person dbo:parent ?parent1 . ?parent1 </a:t>
            </a:r>
            <a:r>
              <a:rPr lang="en-US" sz="1200" dirty="0" err="1"/>
              <a:t>dbo:deathDate</a:t>
            </a:r>
            <a:r>
              <a:rPr lang="en-US" sz="1200" dirty="0"/>
              <a:t> ?parent1DeathDate . ?parent1 </a:t>
            </a:r>
            <a:r>
              <a:rPr lang="en-US" sz="1200" dirty="0" err="1"/>
              <a:t>dbo:birthDate</a:t>
            </a:r>
            <a:r>
              <a:rPr lang="en-US" sz="1200" dirty="0"/>
              <a:t> ?parent1BirthDate .</a:t>
            </a:r>
          </a:p>
          <a:p>
            <a:r>
              <a:rPr lang="en-US" sz="1200" dirty="0"/>
              <a:t>  ?person dbo:parent ?parent2 . ?parent2 </a:t>
            </a:r>
            <a:r>
              <a:rPr lang="en-US" sz="1200" dirty="0" err="1"/>
              <a:t>dbo:deathDate</a:t>
            </a:r>
            <a:r>
              <a:rPr lang="en-US" sz="1200" dirty="0"/>
              <a:t> ?parent2DeathDate . ?parent2 </a:t>
            </a:r>
            <a:r>
              <a:rPr lang="en-US" sz="1200" dirty="0" err="1"/>
              <a:t>dbo:birthDate</a:t>
            </a:r>
            <a:r>
              <a:rPr lang="en-US" sz="1200" dirty="0"/>
              <a:t> ?parent2BirthDate .</a:t>
            </a:r>
          </a:p>
          <a:p>
            <a:r>
              <a:rPr lang="en-US" sz="1200" dirty="0"/>
              <a:t>  FILTER (?parent1 != ?parent2)  # Exclude the first parent</a:t>
            </a:r>
          </a:p>
          <a:p>
            <a:r>
              <a:rPr lang="en-US" sz="1200" dirty="0"/>
              <a:t>  BIND(YEAR(</a:t>
            </a:r>
            <a:r>
              <a:rPr lang="en-US" sz="1200" dirty="0" err="1"/>
              <a:t>xsd:dateTime</a:t>
            </a:r>
            <a:r>
              <a:rPr lang="en-US" sz="1200" dirty="0"/>
              <a:t>(?parent1DeathDate)) - YEAR(</a:t>
            </a:r>
            <a:r>
              <a:rPr lang="en-US" sz="1200" dirty="0" err="1"/>
              <a:t>xsd:dateTime</a:t>
            </a:r>
            <a:r>
              <a:rPr lang="en-US" sz="1200" dirty="0"/>
              <a:t>(?parent1BirthDate)) AS ?</a:t>
            </a:r>
            <a:r>
              <a:rPr lang="en-US" sz="1200" dirty="0" err="1"/>
              <a:t>lifeSpanOfParentOne</a:t>
            </a:r>
            <a:r>
              <a:rPr lang="en-US" sz="1200" dirty="0"/>
              <a:t>)</a:t>
            </a:r>
          </a:p>
          <a:p>
            <a:r>
              <a:rPr lang="en-US" sz="1200" dirty="0"/>
              <a:t>  BIND(YEAR(</a:t>
            </a:r>
            <a:r>
              <a:rPr lang="en-US" sz="1200" dirty="0" err="1"/>
              <a:t>xsd:dateTime</a:t>
            </a:r>
            <a:r>
              <a:rPr lang="en-US" sz="1200" dirty="0"/>
              <a:t>(?parent2DeathDate)) - YEAR(</a:t>
            </a:r>
            <a:r>
              <a:rPr lang="en-US" sz="1200" dirty="0" err="1"/>
              <a:t>xsd:dateTime</a:t>
            </a:r>
            <a:r>
              <a:rPr lang="en-US" sz="1200" dirty="0"/>
              <a:t>(?parent2BirthDate)) AS ?</a:t>
            </a:r>
            <a:r>
              <a:rPr lang="en-US" sz="1200" dirty="0" err="1"/>
              <a:t>lifeSpanOfParentTwo</a:t>
            </a:r>
            <a:r>
              <a:rPr lang="en-US" sz="1200" dirty="0"/>
              <a:t>)</a:t>
            </a:r>
          </a:p>
          <a:p>
            <a:r>
              <a:rPr lang="en-US" sz="1200" dirty="0"/>
              <a:t>  BIND(YEAR(</a:t>
            </a:r>
            <a:r>
              <a:rPr lang="en-US" sz="1200" dirty="0" err="1"/>
              <a:t>xsd:dateTime</a:t>
            </a:r>
            <a:r>
              <a:rPr lang="en-US" sz="1200" dirty="0"/>
              <a:t>(?</a:t>
            </a:r>
            <a:r>
              <a:rPr lang="en-US" sz="1200" dirty="0" err="1"/>
              <a:t>deathDate</a:t>
            </a:r>
            <a:r>
              <a:rPr lang="en-US" sz="1200" dirty="0"/>
              <a:t>)) - YEAR(</a:t>
            </a:r>
            <a:r>
              <a:rPr lang="en-US" sz="1200" dirty="0" err="1"/>
              <a:t>xsd:dateTime</a:t>
            </a:r>
            <a:r>
              <a:rPr lang="en-US" sz="1200" dirty="0"/>
              <a:t>(?</a:t>
            </a:r>
            <a:r>
              <a:rPr lang="en-US" sz="1200" dirty="0" err="1"/>
              <a:t>birthDate</a:t>
            </a:r>
            <a:r>
              <a:rPr lang="en-US" sz="1200" dirty="0"/>
              <a:t>)) AS ?</a:t>
            </a:r>
            <a:r>
              <a:rPr lang="en-US" sz="1200" dirty="0" err="1"/>
              <a:t>lifeSpanOfPerson</a:t>
            </a:r>
            <a:r>
              <a:rPr lang="en-US" sz="1200" dirty="0"/>
              <a:t>)</a:t>
            </a:r>
          </a:p>
          <a:p>
            <a:r>
              <a:rPr lang="en-US" sz="1200" dirty="0"/>
              <a:t>  BIND(YEAR(</a:t>
            </a:r>
            <a:r>
              <a:rPr lang="en-US" sz="1200" dirty="0" err="1"/>
              <a:t>xsd:dateTime</a:t>
            </a:r>
            <a:r>
              <a:rPr lang="en-US" sz="1200" dirty="0"/>
              <a:t>(?</a:t>
            </a:r>
            <a:r>
              <a:rPr lang="en-US" sz="1200" dirty="0" err="1"/>
              <a:t>birthDate</a:t>
            </a:r>
            <a:r>
              <a:rPr lang="en-US" sz="1200" dirty="0"/>
              <a:t>)) AS ?</a:t>
            </a:r>
            <a:r>
              <a:rPr lang="en-US" sz="1200" dirty="0" err="1"/>
              <a:t>yearOfBirth</a:t>
            </a:r>
            <a:r>
              <a:rPr lang="en-US" sz="1200" dirty="0"/>
              <a:t>)</a:t>
            </a:r>
          </a:p>
          <a:p>
            <a:r>
              <a:rPr lang="en-US" sz="1200" dirty="0"/>
              <a:t>  BIND(REPLACE(STR(?person), ".*\\/", "", "</a:t>
            </a:r>
            <a:r>
              <a:rPr lang="en-US" sz="1200" dirty="0" err="1"/>
              <a:t>i</a:t>
            </a:r>
            <a:r>
              <a:rPr lang="en-US" sz="1200" dirty="0"/>
              <a:t>") AS ?name)</a:t>
            </a:r>
          </a:p>
          <a:p>
            <a:r>
              <a:rPr lang="en-US" sz="1200" dirty="0"/>
              <a:t>  BIND(</a:t>
            </a:r>
          </a:p>
          <a:p>
            <a:r>
              <a:rPr lang="en-US" sz="1200" dirty="0"/>
              <a:t>    IF(STRSTARTS(STR(?name), "John"), "male",</a:t>
            </a:r>
          </a:p>
          <a:p>
            <a:r>
              <a:rPr lang="en-US" sz="1200" dirty="0"/>
              <a:t>    IF(STRSTARTS(STR(?name), "James"), "male",</a:t>
            </a:r>
          </a:p>
          <a:p>
            <a:r>
              <a:rPr lang="en-US" sz="1200" dirty="0"/>
              <a:t>    IF(STRSTARTS(STR(?name), "Robert"), "male",</a:t>
            </a:r>
          </a:p>
          <a:p>
            <a:r>
              <a:rPr lang="en-US" sz="1200" dirty="0"/>
              <a:t>    IF(STRSTARTS(STR(?name), "Michael"), "male",</a:t>
            </a:r>
          </a:p>
          <a:p>
            <a:r>
              <a:rPr lang="en-US" sz="1200" dirty="0"/>
              <a:t>    IF(STRSTARTS(STR(?name), "David"), "male",</a:t>
            </a:r>
          </a:p>
          <a:p>
            <a:r>
              <a:rPr lang="en-US" sz="1200" dirty="0"/>
              <a:t>    IF(STRSTARTS(STR(?name), "Mary"), "female",</a:t>
            </a:r>
          </a:p>
          <a:p>
            <a:r>
              <a:rPr lang="en-US" sz="1200" dirty="0"/>
              <a:t>    IF(STRSTARTS(STR(?name), "Jennifer"), "female",</a:t>
            </a:r>
          </a:p>
          <a:p>
            <a:r>
              <a:rPr lang="en-US" sz="1200" dirty="0"/>
              <a:t>    IF(STRSTARTS(STR(?name), "Elizabeth"), "female",</a:t>
            </a:r>
          </a:p>
          <a:p>
            <a:r>
              <a:rPr lang="en-US" sz="1200" dirty="0"/>
              <a:t>    IF(STRSTARTS(STR(?name), "Barbara"), "female",</a:t>
            </a:r>
          </a:p>
          <a:p>
            <a:r>
              <a:rPr lang="en-US" sz="1200" dirty="0"/>
              <a:t>    IF(STRSTARTS(STR(?name), "Margaret"), "female",  "unknown"</a:t>
            </a:r>
          </a:p>
          <a:p>
            <a:r>
              <a:rPr lang="en-US" sz="1200" dirty="0"/>
              <a:t>    )))))))))) AS ?gender)</a:t>
            </a:r>
          </a:p>
          <a:p>
            <a:r>
              <a:rPr lang="en-US" sz="1200" dirty="0"/>
              <a:t>  FILTER(?gender != "unknown")</a:t>
            </a:r>
          </a:p>
          <a:p>
            <a:r>
              <a:rPr lang="en-US" sz="1200" dirty="0"/>
              <a:t>}</a:t>
            </a:r>
          </a:p>
          <a:p>
            <a:r>
              <a:rPr lang="en-US" sz="1200" dirty="0"/>
              <a:t>ORDER BY ?</a:t>
            </a:r>
            <a:r>
              <a:rPr lang="en-US" sz="1200" dirty="0" err="1"/>
              <a:t>yearOfBirth</a:t>
            </a:r>
            <a:endParaRPr lang="en-US" sz="1200" dirty="0"/>
          </a:p>
          <a:p>
            <a:r>
              <a:rPr lang="en-US" sz="1200" dirty="0"/>
              <a:t>LIMIT 1000</a:t>
            </a:r>
          </a:p>
        </p:txBody>
      </p:sp>
      <p:sp>
        <p:nvSpPr>
          <p:cNvPr id="6" name="Rectangle 5"/>
          <p:cNvSpPr/>
          <p:nvPr/>
        </p:nvSpPr>
        <p:spPr>
          <a:xfrm>
            <a:off x="5148064" y="4103294"/>
            <a:ext cx="3744416" cy="738664"/>
          </a:xfrm>
          <a:prstGeom prst="rect">
            <a:avLst/>
          </a:prstGeom>
        </p:spPr>
        <p:txBody>
          <a:bodyPr wrap="square">
            <a:spAutoFit/>
          </a:bodyPr>
          <a:lstStyle/>
          <a:p>
            <a:r>
              <a:rPr lang="en-US" dirty="0">
                <a:hlinkClick r:id="rId2"/>
              </a:rPr>
              <a:t>Resulting dataset is here: http://ai.it.jyu.fi/vagan/ontologies/2023/LifeSpanWithGender.csv</a:t>
            </a:r>
            <a:r>
              <a:rPr lang="en-US" dirty="0"/>
              <a:t> </a:t>
            </a:r>
          </a:p>
        </p:txBody>
      </p:sp>
      <p:sp>
        <p:nvSpPr>
          <p:cNvPr id="5" name="Rectangle 4"/>
          <p:cNvSpPr/>
          <p:nvPr/>
        </p:nvSpPr>
        <p:spPr>
          <a:xfrm>
            <a:off x="-45726" y="22029"/>
            <a:ext cx="9081653" cy="561692"/>
          </a:xfrm>
          <a:prstGeom prst="rect">
            <a:avLst/>
          </a:prstGeom>
          <a:noFill/>
        </p:spPr>
        <p:txBody>
          <a:bodyPr wrap="none" lIns="68580" tIns="34290" rIns="68580" bIns="34290">
            <a:spAutoFit/>
          </a:bodyPr>
          <a:lstStyle/>
          <a:p>
            <a:pPr algn="ctr"/>
            <a:r>
              <a:rPr lang="en-US" sz="3200" b="1" dirty="0">
                <a:ln w="0"/>
                <a:solidFill>
                  <a:srgbClr val="7030A0"/>
                </a:solidFill>
                <a:effectLst>
                  <a:outerShdw blurRad="38100" dist="19050" dir="2700000" algn="tl" rotWithShape="0">
                    <a:schemeClr val="dk1">
                      <a:alpha val="40000"/>
                    </a:schemeClr>
                  </a:outerShdw>
                </a:effectLst>
              </a:rPr>
              <a:t>Constructing dataset for regression (option 2)</a:t>
            </a:r>
          </a:p>
        </p:txBody>
      </p:sp>
      <p:sp>
        <p:nvSpPr>
          <p:cNvPr id="3" name="TextBox 2"/>
          <p:cNvSpPr txBox="1"/>
          <p:nvPr/>
        </p:nvSpPr>
        <p:spPr>
          <a:xfrm>
            <a:off x="5220072" y="4941168"/>
            <a:ext cx="3312368" cy="954107"/>
          </a:xfrm>
          <a:prstGeom prst="rect">
            <a:avLst/>
          </a:prstGeom>
          <a:solidFill>
            <a:srgbClr val="FFFF00"/>
          </a:solidFill>
          <a:ln w="25400">
            <a:solidFill>
              <a:schemeClr val="tx1"/>
            </a:solidFill>
          </a:ln>
        </p:spPr>
        <p:txBody>
          <a:bodyPr wrap="square" rtlCol="0">
            <a:spAutoFit/>
          </a:bodyPr>
          <a:lstStyle/>
          <a:p>
            <a:pPr algn="just"/>
            <a:r>
              <a:rPr lang="en-US" dirty="0"/>
              <a:t>This dataset could be used to build a regression model capable to predict the life span of a person given his/her year of birth, gender, lifespan of both parents</a:t>
            </a:r>
          </a:p>
        </p:txBody>
      </p:sp>
    </p:spTree>
    <p:extLst>
      <p:ext uri="{BB962C8B-B14F-4D97-AF65-F5344CB8AC3E}">
        <p14:creationId xmlns:p14="http://schemas.microsoft.com/office/powerpoint/2010/main" val="2924805795"/>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77F3F-504A-EA24-2E4D-07B8D012F7F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AEFD647-4FF5-D25B-AB25-1FD7E45F6033}"/>
              </a:ext>
            </a:extLst>
          </p:cNvPr>
          <p:cNvSpPr txBox="1"/>
          <p:nvPr/>
        </p:nvSpPr>
        <p:spPr>
          <a:xfrm>
            <a:off x="282166" y="967851"/>
            <a:ext cx="6480720" cy="59093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PREFIX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dbo</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&lt;http://dbpedia.org/ontology/&gt;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PREFIX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dbp</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&lt;http://dbpedia.org/property/&gt;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PREFIX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rdfs</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&lt;http://www.w3.org/2000/01/rdf-schema#&gt;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SELECT ?city ?population ?area ?country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cityClass</a:t>
            </a: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WHERE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?city a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dbo:City</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?city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dbp:populationTotal</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?population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?city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dbo:areaTotal</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areaLiteral</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  # Use a new variable for the area property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 Cast the area property to an integer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BIND(</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xsd:integer</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areaLiteral</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AS ?area)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?city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dbo:country</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?country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BIND(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IF(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?population &lt; 50000 &amp;&amp; ?area &lt; 2000000,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SmallCity</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IF(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?population &gt; 500000 || ?area &gt; 90000000,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LargeCity</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MediumCity</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    ) AS ?</a:t>
            </a:r>
            <a:r>
              <a:rPr kumimoji="0" lang="en-US" sz="1400" b="0" i="0" u="none" strike="noStrike" kern="1200" cap="none" spc="0" normalizeH="0" baseline="0" noProof="0" dirty="0" err="1">
                <a:ln>
                  <a:noFill/>
                </a:ln>
                <a:solidFill>
                  <a:prstClr val="black"/>
                </a:solidFill>
                <a:effectLst/>
                <a:uLnTx/>
                <a:uFillTx/>
                <a:latin typeface="Arial" pitchFamily="34" charset="0"/>
                <a:ea typeface="+mn-ea"/>
                <a:cs typeface="+mn-cs"/>
              </a:rPr>
              <a:t>cityClass</a:t>
            </a: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itchFamily="34" charset="0"/>
                <a:ea typeface="+mn-ea"/>
                <a:cs typeface="+mn-cs"/>
              </a:rPr>
              <a:t>LIMIT 10000</a:t>
            </a:r>
            <a:endParaRPr kumimoji="0" lang="fi-FI" sz="14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 name="Rectangle 5">
            <a:extLst>
              <a:ext uri="{FF2B5EF4-FFF2-40B4-BE49-F238E27FC236}">
                <a16:creationId xmlns:a16="http://schemas.microsoft.com/office/drawing/2014/main" id="{7E871D9D-5829-92CE-A70C-28007B07208A}"/>
              </a:ext>
            </a:extLst>
          </p:cNvPr>
          <p:cNvSpPr/>
          <p:nvPr/>
        </p:nvSpPr>
        <p:spPr>
          <a:xfrm>
            <a:off x="251520" y="22029"/>
            <a:ext cx="8496944" cy="992579"/>
          </a:xfrm>
          <a:prstGeom prst="rect">
            <a:avLst/>
          </a:prstGeom>
          <a:noFill/>
        </p:spPr>
        <p:txBody>
          <a:bodyPr wrap="square" lIns="68580" tIns="34290" rIns="68580" bIns="3429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w="0"/>
                <a:solidFill>
                  <a:srgbClr val="7030A0"/>
                </a:solidFill>
                <a:effectLst>
                  <a:outerShdw blurRad="38100" dist="19050" dir="2700000" algn="tl" rotWithShape="0">
                    <a:prstClr val="black">
                      <a:alpha val="40000"/>
                    </a:prstClr>
                  </a:outerShdw>
                </a:effectLst>
                <a:uLnTx/>
                <a:uFillTx/>
                <a:latin typeface="Arial" pitchFamily="34" charset="0"/>
                <a:ea typeface="+mn-ea"/>
                <a:cs typeface="+mn-cs"/>
              </a:rPr>
              <a:t>Just for fun: </a:t>
            </a:r>
            <a:r>
              <a:rPr kumimoji="0" lang="en-US" sz="2800" b="1" i="0" u="none" strike="noStrike" kern="1200" cap="none" spc="0" normalizeH="0" baseline="0" noProof="0" dirty="0">
                <a:ln w="0"/>
                <a:solidFill>
                  <a:srgbClr val="7030A0"/>
                </a:solidFill>
                <a:effectLst>
                  <a:outerShdw blurRad="38100" dist="19050" dir="2700000" algn="tl" rotWithShape="0">
                    <a:prstClr val="black">
                      <a:alpha val="40000"/>
                    </a:prstClr>
                  </a:outerShdw>
                </a:effectLst>
                <a:uLnTx/>
                <a:uFillTx/>
                <a:latin typeface="Arial" pitchFamily="34" charset="0"/>
                <a:ea typeface="+mn-ea"/>
                <a:cs typeface="+mn-cs"/>
              </a:rPr>
              <a:t>Try to guess, what kind of a classifier can be built with the help of this query:</a:t>
            </a:r>
          </a:p>
        </p:txBody>
      </p:sp>
      <p:sp>
        <p:nvSpPr>
          <p:cNvPr id="2" name="Rectangle 1">
            <a:extLst>
              <a:ext uri="{FF2B5EF4-FFF2-40B4-BE49-F238E27FC236}">
                <a16:creationId xmlns:a16="http://schemas.microsoft.com/office/drawing/2014/main" id="{0C0B3E44-8AFD-8689-EAFC-C30E10BA9662}"/>
              </a:ext>
            </a:extLst>
          </p:cNvPr>
          <p:cNvSpPr/>
          <p:nvPr/>
        </p:nvSpPr>
        <p:spPr>
          <a:xfrm>
            <a:off x="5370731" y="5772111"/>
            <a:ext cx="3707904" cy="954107"/>
          </a:xfrm>
          <a:prstGeom prst="rect">
            <a:avLst/>
          </a:prstGeom>
          <a:noFill/>
        </p:spPr>
        <p:txBody>
          <a:bodyPr wrap="square" lIns="91440" tIns="45720" rIns="91440" bIns="45720">
            <a:spAutoFit/>
          </a:bodyPr>
          <a:lstStyle/>
          <a:p>
            <a:pPr algn="ctr"/>
            <a:r>
              <a:rPr lang="en-US" sz="2800" b="0" cap="none" spc="0" dirty="0">
                <a:ln w="0"/>
                <a:solidFill>
                  <a:srgbClr val="FF0000"/>
                </a:solidFill>
                <a:effectLst>
                  <a:outerShdw blurRad="38100" dist="19050" dir="2700000" algn="tl" rotWithShape="0">
                    <a:schemeClr val="dk1">
                      <a:alpha val="40000"/>
                    </a:schemeClr>
                  </a:outerShdw>
                </a:effectLst>
              </a:rPr>
              <a:t>Try this or similar queries. This is cool!</a:t>
            </a:r>
          </a:p>
        </p:txBody>
      </p:sp>
      <p:sp>
        <p:nvSpPr>
          <p:cNvPr id="4" name="TextBox 3">
            <a:extLst>
              <a:ext uri="{FF2B5EF4-FFF2-40B4-BE49-F238E27FC236}">
                <a16:creationId xmlns:a16="http://schemas.microsoft.com/office/drawing/2014/main" id="{C2477261-4590-6B8D-F5E9-D68C6E2E5823}"/>
              </a:ext>
            </a:extLst>
          </p:cNvPr>
          <p:cNvSpPr txBox="1"/>
          <p:nvPr/>
        </p:nvSpPr>
        <p:spPr>
          <a:xfrm>
            <a:off x="6588224" y="5313391"/>
            <a:ext cx="2473264" cy="307777"/>
          </a:xfrm>
          <a:prstGeom prst="rect">
            <a:avLst/>
          </a:prstGeom>
          <a:noFill/>
        </p:spPr>
        <p:txBody>
          <a:bodyPr wrap="square">
            <a:spAutoFit/>
          </a:bodyPr>
          <a:lstStyle/>
          <a:p>
            <a:r>
              <a:rPr lang="fi-FI" dirty="0">
                <a:hlinkClick r:id="rId2"/>
              </a:rPr>
              <a:t>https://dbpedia.org/sparql</a:t>
            </a:r>
            <a:r>
              <a:rPr lang="fi-FI" dirty="0"/>
              <a:t> </a:t>
            </a:r>
          </a:p>
        </p:txBody>
      </p:sp>
    </p:spTree>
    <p:extLst>
      <p:ext uri="{BB962C8B-B14F-4D97-AF65-F5344CB8AC3E}">
        <p14:creationId xmlns:p14="http://schemas.microsoft.com/office/powerpoint/2010/main" val="2216539332"/>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85F0-27D0-7C4A-7D6B-C1BB586FDDC5}"/>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F0AD109-4EF8-AE17-A17B-E8B1A706E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8882" y="52283"/>
            <a:ext cx="3607340"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6EA7992F-DBA9-85AF-3FE4-D385E3C5F269}"/>
              </a:ext>
            </a:extLst>
          </p:cNvPr>
          <p:cNvSpPr/>
          <p:nvPr/>
        </p:nvSpPr>
        <p:spPr>
          <a:xfrm>
            <a:off x="256540" y="3479384"/>
            <a:ext cx="8668444" cy="273921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3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YET ANOTHER EXOTIC TRICK from Explainable AI (XAI): AUTOMATIC SWRL RULES CONSTRUCTION FROM THE TRAINED NEURAL NETWORKS </a:t>
            </a:r>
            <a:r>
              <a:rPr lang="en-US" sz="32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(aka black boxes).</a:t>
            </a:r>
          </a:p>
          <a:p>
            <a:pPr algn="ctr" fontAlgn="auto">
              <a:spcBef>
                <a:spcPts val="0"/>
              </a:spcBef>
              <a:spcAft>
                <a:spcPts val="0"/>
              </a:spcAft>
            </a:pPr>
            <a:r>
              <a:rPr lang="en-US" sz="28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(see special presentation at the following slides)</a:t>
            </a:r>
          </a:p>
        </p:txBody>
      </p:sp>
      <p:grpSp>
        <p:nvGrpSpPr>
          <p:cNvPr id="8" name="Group 7">
            <a:extLst>
              <a:ext uri="{FF2B5EF4-FFF2-40B4-BE49-F238E27FC236}">
                <a16:creationId xmlns:a16="http://schemas.microsoft.com/office/drawing/2014/main" id="{B2D1E872-C805-6DE1-E8E6-D6322F291912}"/>
              </a:ext>
            </a:extLst>
          </p:cNvPr>
          <p:cNvGrpSpPr/>
          <p:nvPr/>
        </p:nvGrpSpPr>
        <p:grpSpPr>
          <a:xfrm>
            <a:off x="219016" y="188640"/>
            <a:ext cx="3992943" cy="3029313"/>
            <a:chOff x="219016" y="188640"/>
            <a:chExt cx="3992943" cy="3029313"/>
          </a:xfrm>
        </p:grpSpPr>
        <p:pic>
          <p:nvPicPr>
            <p:cNvPr id="3" name="Picture 2">
              <a:extLst>
                <a:ext uri="{FF2B5EF4-FFF2-40B4-BE49-F238E27FC236}">
                  <a16:creationId xmlns:a16="http://schemas.microsoft.com/office/drawing/2014/main" id="{A894C667-3E7D-3A99-3A7E-38399536B548}"/>
                </a:ext>
              </a:extLst>
            </p:cNvPr>
            <p:cNvPicPr>
              <a:picLocks noChangeAspect="1"/>
            </p:cNvPicPr>
            <p:nvPr/>
          </p:nvPicPr>
          <p:blipFill>
            <a:blip r:embed="rId3"/>
            <a:stretch>
              <a:fillRect/>
            </a:stretch>
          </p:blipFill>
          <p:spPr>
            <a:xfrm>
              <a:off x="219016" y="188640"/>
              <a:ext cx="3992943" cy="3029313"/>
            </a:xfrm>
            <a:prstGeom prst="rect">
              <a:avLst/>
            </a:prstGeom>
          </p:spPr>
        </p:pic>
        <p:sp>
          <p:nvSpPr>
            <p:cNvPr id="2" name="Oval 1">
              <a:extLst>
                <a:ext uri="{FF2B5EF4-FFF2-40B4-BE49-F238E27FC236}">
                  <a16:creationId xmlns:a16="http://schemas.microsoft.com/office/drawing/2014/main" id="{E0EF0C6C-2DEC-5B0E-AA69-D518DEEEEBDB}"/>
                </a:ext>
              </a:extLst>
            </p:cNvPr>
            <p:cNvSpPr/>
            <p:nvPr/>
          </p:nvSpPr>
          <p:spPr>
            <a:xfrm>
              <a:off x="1471344" y="450071"/>
              <a:ext cx="1440160" cy="14401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DF95252A-8066-9EFA-BD55-402AF8B24FED}"/>
                </a:ext>
              </a:extLst>
            </p:cNvPr>
            <p:cNvSpPr/>
            <p:nvPr/>
          </p:nvSpPr>
          <p:spPr>
            <a:xfrm>
              <a:off x="1546073" y="708486"/>
              <a:ext cx="1338828" cy="923330"/>
            </a:xfrm>
            <a:prstGeom prst="rect">
              <a:avLst/>
            </a:prstGeom>
            <a:noFill/>
          </p:spPr>
          <p:txBody>
            <a:bodyPr wrap="none" lIns="91440" tIns="45720" rIns="91440" bIns="45720">
              <a:spAutoFit/>
            </a:bodyPr>
            <a:lstStyle/>
            <a:p>
              <a:pPr algn="ctr"/>
              <a:r>
                <a:rPr lang="en-US" sz="5400" b="1" cap="none" spc="0" dirty="0">
                  <a:ln w="0"/>
                  <a:solidFill>
                    <a:srgbClr val="FF0000"/>
                  </a:solidFill>
                  <a:effectLst>
                    <a:outerShdw blurRad="38100" dist="19050" dir="2700000" algn="tl" rotWithShape="0">
                      <a:schemeClr val="dk1">
                        <a:alpha val="40000"/>
                      </a:schemeClr>
                    </a:outerShdw>
                  </a:effectLst>
                </a:rPr>
                <a:t>XAI</a:t>
              </a:r>
            </a:p>
          </p:txBody>
        </p:sp>
      </p:grpSp>
      <p:pic>
        <p:nvPicPr>
          <p:cNvPr id="5" name="Picture 4">
            <a:hlinkClick r:id="rId4" action="ppaction://hlinksldjump"/>
            <a:extLst>
              <a:ext uri="{FF2B5EF4-FFF2-40B4-BE49-F238E27FC236}">
                <a16:creationId xmlns:a16="http://schemas.microsoft.com/office/drawing/2014/main" id="{B26CBDF5-0D9F-017E-BFCD-DF732DCF249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78855" y="5805264"/>
            <a:ext cx="927546" cy="927546"/>
          </a:xfrm>
          <a:prstGeom prst="rect">
            <a:avLst/>
          </a:prstGeom>
        </p:spPr>
      </p:pic>
    </p:spTree>
    <p:extLst>
      <p:ext uri="{BB962C8B-B14F-4D97-AF65-F5344CB8AC3E}">
        <p14:creationId xmlns:p14="http://schemas.microsoft.com/office/powerpoint/2010/main" val="3283253746"/>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9AD2AF-788A-3E2D-5A9E-16E679241B2F}"/>
              </a:ext>
            </a:extLst>
          </p:cNvPr>
          <p:cNvSpPr txBox="1"/>
          <p:nvPr/>
        </p:nvSpPr>
        <p:spPr>
          <a:xfrm>
            <a:off x="395536" y="12178"/>
            <a:ext cx="7992888" cy="2260747"/>
          </a:xfrm>
          <a:prstGeom prst="rect">
            <a:avLst/>
          </a:prstGeom>
          <a:noFill/>
        </p:spPr>
        <p:txBody>
          <a:bodyPr wrap="square">
            <a:spAutoFit/>
          </a:bodyPr>
          <a:lstStyle/>
          <a:p>
            <a:pPr algn="just">
              <a:spcBef>
                <a:spcPts val="3600"/>
              </a:spcBef>
              <a:spcAft>
                <a:spcPts val="1200"/>
              </a:spcAft>
              <a:buNone/>
            </a:pPr>
            <a:r>
              <a:rPr lang="en-US" sz="3600" b="1" kern="100" dirty="0">
                <a:effectLst/>
                <a:latin typeface="Times New Roman" panose="02020603050405020304" pitchFamily="18" charset="0"/>
                <a:ea typeface="Aptos" panose="020B0004020202020204" pitchFamily="34" charset="0"/>
                <a:cs typeface="Times New Roman" panose="02020603050405020304" pitchFamily="18" charset="0"/>
              </a:rPr>
              <a:t>From black box to Explainable AI via semantics and Large Language Models:</a:t>
            </a:r>
            <a:endParaRPr lang="fi-FI" sz="3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600"/>
              </a:spcAft>
              <a:buNone/>
            </a:pPr>
            <a:r>
              <a:rPr lang="en-US" kern="100" dirty="0">
                <a:effectLst/>
                <a:latin typeface="Times New Roman" panose="02020603050405020304" pitchFamily="18" charset="0"/>
                <a:ea typeface="Aptos" panose="020B0004020202020204" pitchFamily="34" charset="0"/>
                <a:cs typeface="Times New Roman" panose="02020603050405020304" pitchFamily="18" charset="0"/>
              </a:rPr>
              <a:t>Terziyan, V., Vitko, O., &amp; Terziyan, O. (2025, to appear). </a:t>
            </a:r>
            <a:r>
              <a:rPr lang="en-US" b="1" kern="100" dirty="0">
                <a:solidFill>
                  <a:srgbClr val="7030A0"/>
                </a:solidFill>
                <a:effectLst/>
                <a:latin typeface="Times New Roman" panose="02020603050405020304" pitchFamily="18" charset="0"/>
                <a:ea typeface="Aptos" panose="020B0004020202020204" pitchFamily="34" charset="0"/>
                <a:cs typeface="Times New Roman" panose="02020603050405020304" pitchFamily="18" charset="0"/>
              </a:rPr>
              <a:t>Semantic AI for Future Industries: Bridging Explainability and Integration in Black Box Models</a:t>
            </a:r>
            <a:r>
              <a:rPr lang="en-US"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n-US" i="1" kern="100" dirty="0">
                <a:effectLst/>
                <a:latin typeface="Times New Roman" panose="02020603050405020304" pitchFamily="18" charset="0"/>
                <a:ea typeface="Aptos" panose="020B0004020202020204" pitchFamily="34" charset="0"/>
                <a:cs typeface="Times New Roman" panose="02020603050405020304" pitchFamily="18" charset="0"/>
              </a:rPr>
              <a:t>  Procedia Computer Science</a:t>
            </a:r>
            <a:r>
              <a:rPr lang="en-US" kern="100" dirty="0">
                <a:effectLst/>
                <a:latin typeface="Times New Roman" panose="02020603050405020304" pitchFamily="18" charset="0"/>
                <a:ea typeface="Aptos" panose="020B0004020202020204" pitchFamily="34" charset="0"/>
                <a:cs typeface="Times New Roman" panose="02020603050405020304" pitchFamily="18" charset="0"/>
              </a:rPr>
              <a:t>. Elsevier.</a:t>
            </a:r>
            <a:endParaRPr lang="fi-FI"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2400"/>
              </a:spcAft>
              <a:buNone/>
            </a:pPr>
            <a:r>
              <a:rPr lang="en-US" sz="2000" b="1" kern="100" dirty="0">
                <a:solidFill>
                  <a:srgbClr val="7030A0"/>
                </a:solidFill>
                <a:effectLst/>
                <a:latin typeface="Times New Roman" panose="02020603050405020304" pitchFamily="18" charset="0"/>
                <a:ea typeface="Aptos" panose="020B0004020202020204" pitchFamily="34" charset="0"/>
                <a:cs typeface="Times New Roman" panose="02020603050405020304" pitchFamily="18" charset="0"/>
              </a:rPr>
              <a:t>Video presentation by NotebookLM:</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0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4"/>
              </a:rPr>
              <a:t>https://ai.it.jyu.fi/Semantic_AI.mp4</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i-FI"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Semantic_AI">
            <a:hlinkClick r:id="" action="ppaction://media"/>
            <a:extLst>
              <a:ext uri="{FF2B5EF4-FFF2-40B4-BE49-F238E27FC236}">
                <a16:creationId xmlns:a16="http://schemas.microsoft.com/office/drawing/2014/main" id="{5D585A4C-E307-9431-A2DD-07619D7801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3229" y="2272892"/>
            <a:ext cx="7431903" cy="4180445"/>
          </a:xfrm>
          <a:prstGeom prst="rect">
            <a:avLst/>
          </a:prstGeom>
        </p:spPr>
      </p:pic>
    </p:spTree>
    <p:extLst>
      <p:ext uri="{BB962C8B-B14F-4D97-AF65-F5344CB8AC3E}">
        <p14:creationId xmlns:p14="http://schemas.microsoft.com/office/powerpoint/2010/main" val="26765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5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3856" y="2802900"/>
            <a:ext cx="9141813" cy="830997"/>
          </a:xfrm>
          <a:prstGeom prst="rect">
            <a:avLst/>
          </a:prstGeom>
        </p:spPr>
        <p:txBody>
          <a:bodyPr wrap="square">
            <a:spAutoFit/>
          </a:bodyPr>
          <a:lstStyle/>
          <a:p>
            <a:pPr algn="ctr" defTabSz="685800" fontAlgn="auto">
              <a:spcBef>
                <a:spcPts val="0"/>
              </a:spcBef>
              <a:spcAft>
                <a:spcPts val="0"/>
              </a:spcAft>
            </a:pPr>
            <a:r>
              <a:rPr lang="en-US" sz="2400" b="1" cap="all"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“Semantic AI for Future Industries:</a:t>
            </a:r>
          </a:p>
          <a:p>
            <a:pPr algn="ctr" defTabSz="685800" fontAlgn="auto">
              <a:spcBef>
                <a:spcPts val="0"/>
              </a:spcBef>
              <a:spcAft>
                <a:spcPts val="0"/>
              </a:spcAft>
            </a:pPr>
            <a:r>
              <a:rPr lang="en-US" sz="2100" b="1" cap="all"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Bridging Explainability and Integration in Black Box Models</a:t>
            </a:r>
            <a:r>
              <a:rPr lang="en-US" sz="2400" b="1" cap="all"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a:t>
            </a:r>
          </a:p>
        </p:txBody>
      </p:sp>
      <p:sp>
        <p:nvSpPr>
          <p:cNvPr id="19" name="Rectangle 18"/>
          <p:cNvSpPr/>
          <p:nvPr/>
        </p:nvSpPr>
        <p:spPr>
          <a:xfrm>
            <a:off x="1888155" y="4024553"/>
            <a:ext cx="5367047" cy="346249"/>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fontAlgn="auto">
              <a:spcBef>
                <a:spcPts val="0"/>
              </a:spcBef>
              <a:spcAft>
                <a:spcPts val="0"/>
              </a:spcAft>
            </a:pPr>
            <a:r>
              <a:rPr lang="en-US" sz="1800" b="1" dirty="0">
                <a:ln/>
                <a:solidFill>
                  <a:srgbClr val="FF0000"/>
                </a:solidFill>
                <a:latin typeface="Calibri" panose="020F0502020204030204"/>
              </a:rPr>
              <a:t>Vagan Terziyan</a:t>
            </a:r>
            <a:r>
              <a:rPr lang="en-US" sz="1800" b="1" dirty="0">
                <a:ln/>
                <a:solidFill>
                  <a:srgbClr val="A5A5A5"/>
                </a:solidFill>
                <a:latin typeface="Calibri" panose="020F0502020204030204"/>
              </a:rPr>
              <a:t>, Oleksandra Vitko &amp; Oleksandr Terziyan</a:t>
            </a:r>
          </a:p>
        </p:txBody>
      </p:sp>
      <p:pic>
        <p:nvPicPr>
          <p:cNvPr id="20" name="Picture 19"/>
          <p:cNvPicPr>
            <a:picLocks noChangeAspect="1"/>
          </p:cNvPicPr>
          <p:nvPr/>
        </p:nvPicPr>
        <p:blipFill>
          <a:blip r:embed="rId2"/>
          <a:stretch>
            <a:fillRect/>
          </a:stretch>
        </p:blipFill>
        <p:spPr>
          <a:xfrm>
            <a:off x="743353" y="5000191"/>
            <a:ext cx="1009995" cy="737358"/>
          </a:xfrm>
          <a:prstGeom prst="rect">
            <a:avLst/>
          </a:prstGeom>
        </p:spPr>
      </p:pic>
      <p:sp>
        <p:nvSpPr>
          <p:cNvPr id="21" name="Rectangle 20"/>
          <p:cNvSpPr/>
          <p:nvPr/>
        </p:nvSpPr>
        <p:spPr>
          <a:xfrm>
            <a:off x="1724249" y="5091946"/>
            <a:ext cx="2670554" cy="784830"/>
          </a:xfrm>
          <a:prstGeom prst="rect">
            <a:avLst/>
          </a:prstGeom>
        </p:spPr>
        <p:txBody>
          <a:bodyPr wrap="square">
            <a:spAutoFit/>
          </a:bodyPr>
          <a:lstStyle/>
          <a:p>
            <a:pPr defTabSz="685800" fontAlgn="auto">
              <a:spcBef>
                <a:spcPts val="0"/>
              </a:spcBef>
              <a:spcAft>
                <a:spcPts val="0"/>
              </a:spcAft>
            </a:pPr>
            <a:r>
              <a:rPr lang="en-US" sz="1350" b="1" dirty="0">
                <a:solidFill>
                  <a:prstClr val="black"/>
                </a:solidFill>
                <a:latin typeface="Montserrat"/>
              </a:rPr>
              <a:t>ISM 2025</a:t>
            </a:r>
          </a:p>
          <a:p>
            <a:pPr defTabSz="685800" fontAlgn="auto">
              <a:spcBef>
                <a:spcPts val="0"/>
              </a:spcBef>
              <a:spcAft>
                <a:spcPts val="0"/>
              </a:spcAft>
            </a:pPr>
            <a:r>
              <a:rPr lang="en-US" sz="1050" b="1" dirty="0">
                <a:solidFill>
                  <a:prstClr val="black"/>
                </a:solidFill>
                <a:latin typeface="Montserrat"/>
              </a:rPr>
              <a:t>7</a:t>
            </a:r>
            <a:r>
              <a:rPr lang="en-US" sz="1050" b="1" baseline="30000" dirty="0">
                <a:solidFill>
                  <a:prstClr val="black"/>
                </a:solidFill>
                <a:latin typeface="Montserrat"/>
              </a:rPr>
              <a:t>th</a:t>
            </a:r>
            <a:r>
              <a:rPr lang="en-US" sz="1050" b="1" dirty="0">
                <a:solidFill>
                  <a:prstClr val="black"/>
                </a:solidFill>
                <a:latin typeface="Montserrat"/>
              </a:rPr>
              <a:t> International Conference on Industry of the Future and Smart Manufacturing</a:t>
            </a:r>
          </a:p>
        </p:txBody>
      </p:sp>
      <p:grpSp>
        <p:nvGrpSpPr>
          <p:cNvPr id="11" name="Group 10"/>
          <p:cNvGrpSpPr/>
          <p:nvPr/>
        </p:nvGrpSpPr>
        <p:grpSpPr>
          <a:xfrm>
            <a:off x="6382023" y="5000191"/>
            <a:ext cx="2224556" cy="1419821"/>
            <a:chOff x="5330548" y="4917679"/>
            <a:chExt cx="2966075" cy="1893094"/>
          </a:xfrm>
        </p:grpSpPr>
        <p:pic>
          <p:nvPicPr>
            <p:cNvPr id="3" name="Picture 2"/>
            <p:cNvPicPr>
              <a:picLocks noChangeAspect="1"/>
            </p:cNvPicPr>
            <p:nvPr/>
          </p:nvPicPr>
          <p:blipFill>
            <a:blip r:embed="rId3"/>
            <a:stretch>
              <a:fillRect/>
            </a:stretch>
          </p:blipFill>
          <p:spPr>
            <a:xfrm>
              <a:off x="5330548" y="4917679"/>
              <a:ext cx="2966075" cy="1893094"/>
            </a:xfrm>
            <a:prstGeom prst="rect">
              <a:avLst/>
            </a:prstGeom>
            <a:ln w="25400">
              <a:solidFill>
                <a:schemeClr val="tx1"/>
              </a:solidFill>
            </a:ln>
          </p:spPr>
        </p:pic>
        <p:sp>
          <p:nvSpPr>
            <p:cNvPr id="30" name="Rectangle 29"/>
            <p:cNvSpPr/>
            <p:nvPr/>
          </p:nvSpPr>
          <p:spPr>
            <a:xfrm>
              <a:off x="5389692" y="4984264"/>
              <a:ext cx="1344053" cy="5351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31" name="Picture 30"/>
            <p:cNvPicPr>
              <a:picLocks noChangeAspect="1"/>
            </p:cNvPicPr>
            <p:nvPr/>
          </p:nvPicPr>
          <p:blipFill>
            <a:blip r:embed="rId4">
              <a:clrChange>
                <a:clrFrom>
                  <a:srgbClr val="F7F7F7"/>
                </a:clrFrom>
                <a:clrTo>
                  <a:srgbClr val="F7F7F7">
                    <a:alpha val="0"/>
                  </a:srgbClr>
                </a:clrTo>
              </a:clrChange>
            </a:blip>
            <a:stretch>
              <a:fillRect/>
            </a:stretch>
          </p:blipFill>
          <p:spPr>
            <a:xfrm>
              <a:off x="5453628" y="5057895"/>
              <a:ext cx="1258851" cy="430739"/>
            </a:xfrm>
            <a:prstGeom prst="rect">
              <a:avLst/>
            </a:prstGeom>
          </p:spPr>
        </p:pic>
      </p:grpSp>
      <p:grpSp>
        <p:nvGrpSpPr>
          <p:cNvPr id="10" name="Group 9"/>
          <p:cNvGrpSpPr/>
          <p:nvPr/>
        </p:nvGrpSpPr>
        <p:grpSpPr>
          <a:xfrm>
            <a:off x="23925" y="883586"/>
            <a:ext cx="9090940" cy="1599280"/>
            <a:chOff x="31899" y="35114"/>
            <a:chExt cx="12121253" cy="2132373"/>
          </a:xfrm>
        </p:grpSpPr>
        <p:pic>
          <p:nvPicPr>
            <p:cNvPr id="36" name="Picture 8" descr="Manufacturing GIFs - Get the best gif on GIFER"/>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518" y="43537"/>
              <a:ext cx="2799983" cy="209998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p:cNvPicPr>
              <a:picLocks noChangeAspect="1"/>
            </p:cNvPicPr>
            <p:nvPr/>
          </p:nvPicPr>
          <p:blipFill>
            <a:blip r:embed="rId6"/>
            <a:stretch>
              <a:fillRect/>
            </a:stretch>
          </p:blipFill>
          <p:spPr>
            <a:xfrm>
              <a:off x="1384291" y="128682"/>
              <a:ext cx="723012" cy="511694"/>
            </a:xfrm>
            <a:prstGeom prst="rect">
              <a:avLst/>
            </a:prstGeom>
            <a:ln w="25400">
              <a:solidFill>
                <a:schemeClr val="tx1"/>
              </a:solidFill>
            </a:ln>
          </p:spPr>
        </p:pic>
        <p:pic>
          <p:nvPicPr>
            <p:cNvPr id="1026" name="Picture 2" descr="Peeking Inside the Black Box: An Introduction to Explainable AI | by  Harshita Sharma | Accredian | Medium"/>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6577" y="43537"/>
              <a:ext cx="1631991" cy="20999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What is a Knowledge Graph | Stardog"/>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80945" y="90782"/>
              <a:ext cx="2945846" cy="20435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9">
              <a:clrChange>
                <a:clrFrom>
                  <a:srgbClr val="FFFFFF"/>
                </a:clrFrom>
                <a:clrTo>
                  <a:srgbClr val="FFFFFF">
                    <a:alpha val="0"/>
                  </a:srgbClr>
                </a:clrTo>
              </a:clrChange>
            </a:blip>
            <a:stretch>
              <a:fillRect/>
            </a:stretch>
          </p:blipFill>
          <p:spPr>
            <a:xfrm flipH="1">
              <a:off x="4329243" y="211135"/>
              <a:ext cx="5110517" cy="1923153"/>
            </a:xfrm>
            <a:prstGeom prst="rect">
              <a:avLst/>
            </a:prstGeom>
          </p:spPr>
        </p:pic>
        <p:sp>
          <p:nvSpPr>
            <p:cNvPr id="34" name="Rectangle 33"/>
            <p:cNvSpPr/>
            <p:nvPr/>
          </p:nvSpPr>
          <p:spPr>
            <a:xfrm>
              <a:off x="31899" y="35114"/>
              <a:ext cx="12121253" cy="2132373"/>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sp>
        <p:nvSpPr>
          <p:cNvPr id="2" name="Rectangle 1">
            <a:extLst>
              <a:ext uri="{FF2B5EF4-FFF2-40B4-BE49-F238E27FC236}">
                <a16:creationId xmlns:a16="http://schemas.microsoft.com/office/drawing/2014/main" id="{E831AF72-25EB-54E7-BA2D-E582D7278611}"/>
              </a:ext>
            </a:extLst>
          </p:cNvPr>
          <p:cNvSpPr/>
          <p:nvPr/>
        </p:nvSpPr>
        <p:spPr>
          <a:xfrm>
            <a:off x="1225049" y="5941787"/>
            <a:ext cx="2523454" cy="276999"/>
          </a:xfrm>
          <a:prstGeom prst="rect">
            <a:avLst/>
          </a:prstGeom>
          <a:noFill/>
        </p:spPr>
        <p:txBody>
          <a:bodyPr wrap="square" lIns="68580" tIns="34290" rIns="68580" bIns="34290">
            <a:spAutoFit/>
          </a:bodyPr>
          <a:lstStyle/>
          <a:p>
            <a:pPr defTabSz="685800" fontAlgn="auto">
              <a:spcBef>
                <a:spcPts val="0"/>
              </a:spcBef>
              <a:spcAft>
                <a:spcPts val="0"/>
              </a:spcAft>
            </a:pPr>
            <a:r>
              <a:rPr lang="en-US" sz="1350" dirty="0">
                <a:ln w="0"/>
                <a:solidFill>
                  <a:prstClr val="black"/>
                </a:solidFill>
                <a:effectLst>
                  <a:outerShdw blurRad="38100" dist="19050" dir="2700000" algn="tl" rotWithShape="0">
                    <a:prstClr val="black">
                      <a:alpha val="40000"/>
                    </a:prstClr>
                  </a:outerShdw>
                </a:effectLst>
                <a:latin typeface="Calibri" panose="020F0502020204030204"/>
              </a:rPr>
              <a:t>Thursday, November 13, 2025</a:t>
            </a:r>
          </a:p>
        </p:txBody>
      </p:sp>
    </p:spTree>
    <p:extLst>
      <p:ext uri="{BB962C8B-B14F-4D97-AF65-F5344CB8AC3E}">
        <p14:creationId xmlns:p14="http://schemas.microsoft.com/office/powerpoint/2010/main" val="27628285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標題 1"/>
          <p:cNvSpPr>
            <a:spLocks noGrp="1"/>
          </p:cNvSpPr>
          <p:nvPr>
            <p:ph type="title"/>
          </p:nvPr>
        </p:nvSpPr>
        <p:spPr>
          <a:xfrm>
            <a:off x="235054" y="292094"/>
            <a:ext cx="6641202" cy="501772"/>
          </a:xfrm>
        </p:spPr>
        <p:txBody>
          <a:bodyPr>
            <a:noAutofit/>
          </a:bodyPr>
          <a:lstStyle/>
          <a:p>
            <a:r>
              <a:rPr lang="en-US" altLang="zh-TW" sz="2800" b="1" dirty="0">
                <a:solidFill>
                  <a:srgbClr val="FF0000"/>
                </a:solidFill>
                <a:latin typeface="Arial" panose="020B0604020202020204" pitchFamily="34" charset="0"/>
                <a:ea typeface="+mn-ea"/>
                <a:cs typeface="Arial" panose="020B0604020202020204" pitchFamily="34" charset="0"/>
              </a:rPr>
              <a:t>Modern industry requires transparent and interoperable AI</a:t>
            </a:r>
            <a:endParaRPr lang="zh-TW" altLang="en-US" sz="2800" b="1" dirty="0">
              <a:solidFill>
                <a:srgbClr val="FF0000"/>
              </a:solidFill>
              <a:latin typeface="Arial" panose="020B0604020202020204" pitchFamily="34" charset="0"/>
              <a:ea typeface="+mn-ea"/>
              <a:cs typeface="Arial" panose="020B0604020202020204" pitchFamily="34" charset="0"/>
            </a:endParaRPr>
          </a:p>
        </p:txBody>
      </p:sp>
      <p:grpSp>
        <p:nvGrpSpPr>
          <p:cNvPr id="25" name="Group 24"/>
          <p:cNvGrpSpPr/>
          <p:nvPr/>
        </p:nvGrpSpPr>
        <p:grpSpPr>
          <a:xfrm>
            <a:off x="105160" y="1391689"/>
            <a:ext cx="8912923" cy="4534016"/>
            <a:chOff x="140213" y="712586"/>
            <a:chExt cx="11883897" cy="6045354"/>
          </a:xfrm>
        </p:grpSpPr>
        <p:grpSp>
          <p:nvGrpSpPr>
            <p:cNvPr id="18" name="Group 17"/>
            <p:cNvGrpSpPr/>
            <p:nvPr/>
          </p:nvGrpSpPr>
          <p:grpSpPr>
            <a:xfrm>
              <a:off x="140213" y="712586"/>
              <a:ext cx="11883897" cy="6045354"/>
              <a:chOff x="140213" y="712586"/>
              <a:chExt cx="11883897" cy="6045354"/>
            </a:xfrm>
          </p:grpSpPr>
          <p:sp>
            <p:nvSpPr>
              <p:cNvPr id="2" name="Rectangle 1"/>
              <p:cNvSpPr/>
              <p:nvPr/>
            </p:nvSpPr>
            <p:spPr>
              <a:xfrm>
                <a:off x="8008879" y="788587"/>
                <a:ext cx="4010634" cy="5969353"/>
              </a:xfrm>
              <a:prstGeom prst="rect">
                <a:avLst/>
              </a:prstGeom>
              <a:solidFill>
                <a:srgbClr val="EBCE2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5" name="Picture 8" descr="Manufacturing GIFs - Get the best gif on GIFER"/>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213" y="799097"/>
                <a:ext cx="7967791" cy="5948333"/>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3915621" y="986906"/>
                <a:ext cx="1828801" cy="1828800"/>
                <a:chOff x="10105470" y="563086"/>
                <a:chExt cx="887462" cy="922892"/>
              </a:xfrm>
            </p:grpSpPr>
            <p:sp>
              <p:nvSpPr>
                <p:cNvPr id="11" name="Oval 10"/>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2" name="Picture 11"/>
                <p:cNvPicPr>
                  <a:picLocks noChangeAspect="1"/>
                </p:cNvPicPr>
                <p:nvPr/>
              </p:nvPicPr>
              <p:blipFill>
                <a:blip r:embed="rId3">
                  <a:clrChange>
                    <a:clrFrom>
                      <a:srgbClr val="353336"/>
                    </a:clrFrom>
                    <a:clrTo>
                      <a:srgbClr val="353336">
                        <a:alpha val="0"/>
                      </a:srgbClr>
                    </a:clrTo>
                  </a:clrChange>
                </a:blip>
                <a:stretch>
                  <a:fillRect/>
                </a:stretch>
              </p:blipFill>
              <p:spPr>
                <a:xfrm>
                  <a:off x="10128739" y="601025"/>
                  <a:ext cx="831936" cy="883530"/>
                </a:xfrm>
                <a:prstGeom prst="rect">
                  <a:avLst/>
                </a:prstGeom>
              </p:spPr>
            </p:pic>
          </p:grpSp>
          <p:pic>
            <p:nvPicPr>
              <p:cNvPr id="4" name="Picture 3"/>
              <p:cNvPicPr>
                <a:picLocks noChangeAspect="1"/>
              </p:cNvPicPr>
              <p:nvPr/>
            </p:nvPicPr>
            <p:blipFill>
              <a:blip r:embed="rId4"/>
              <a:stretch>
                <a:fillRect/>
              </a:stretch>
            </p:blipFill>
            <p:spPr>
              <a:xfrm>
                <a:off x="273269" y="902827"/>
                <a:ext cx="1671314" cy="1182828"/>
              </a:xfrm>
              <a:prstGeom prst="rect">
                <a:avLst/>
              </a:prstGeom>
              <a:ln w="25400">
                <a:solidFill>
                  <a:schemeClr val="tx1"/>
                </a:solidFill>
              </a:ln>
            </p:spPr>
          </p:pic>
          <p:sp>
            <p:nvSpPr>
              <p:cNvPr id="3" name="TextBox 2"/>
              <p:cNvSpPr txBox="1"/>
              <p:nvPr/>
            </p:nvSpPr>
            <p:spPr>
              <a:xfrm>
                <a:off x="8563841" y="5950525"/>
                <a:ext cx="3050081" cy="769441"/>
              </a:xfrm>
              <a:prstGeom prst="rect">
                <a:avLst/>
              </a:prstGeom>
              <a:noFill/>
            </p:spPr>
            <p:txBody>
              <a:bodyPr wrap="square" rtlCol="0">
                <a:spAutoFit/>
              </a:bodyPr>
              <a:lstStyle/>
              <a:p>
                <a:pPr algn="ctr" defTabSz="685800" fontAlgn="auto">
                  <a:spcBef>
                    <a:spcPts val="0"/>
                  </a:spcBef>
                  <a:spcAft>
                    <a:spcPts val="0"/>
                  </a:spcAft>
                </a:pPr>
                <a:r>
                  <a:rPr lang="en-US" sz="1800" dirty="0">
                    <a:solidFill>
                      <a:prstClr val="black"/>
                    </a:solidFill>
                    <a:latin typeface="Cooper Black" panose="0208090404030B020404" pitchFamily="18" charset="0"/>
                  </a:rPr>
                  <a:t>Digital Twin</a:t>
                </a:r>
              </a:p>
              <a:p>
                <a:pPr algn="ctr" defTabSz="685800" fontAlgn="auto">
                  <a:spcBef>
                    <a:spcPts val="0"/>
                  </a:spcBef>
                  <a:spcAft>
                    <a:spcPts val="0"/>
                  </a:spcAft>
                </a:pPr>
                <a:r>
                  <a:rPr lang="en-US" sz="1350" dirty="0">
                    <a:solidFill>
                      <a:prstClr val="black"/>
                    </a:solidFill>
                    <a:latin typeface="Cooper Black" panose="0208090404030B020404" pitchFamily="18" charset="0"/>
                  </a:rPr>
                  <a:t>(as a black-box model)</a:t>
                </a:r>
              </a:p>
            </p:txBody>
          </p:sp>
          <p:sp>
            <p:nvSpPr>
              <p:cNvPr id="6" name="Rectangle 5"/>
              <p:cNvSpPr/>
              <p:nvPr/>
            </p:nvSpPr>
            <p:spPr>
              <a:xfrm rot="954442">
                <a:off x="8742679" y="4422638"/>
                <a:ext cx="866477" cy="615553"/>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dirty="0">
                    <a:ln w="10160">
                      <a:solidFill>
                        <a:srgbClr val="4472C4"/>
                      </a:solidFill>
                      <a:prstDash val="solid"/>
                    </a:ln>
                    <a:solidFill>
                      <a:srgbClr val="FFFFFF"/>
                    </a:solidFill>
                    <a:effectLst>
                      <a:outerShdw blurRad="38100" dist="22860" dir="5400000" algn="tl" rotWithShape="0">
                        <a:srgbClr val="000000">
                          <a:alpha val="30000"/>
                        </a:srgbClr>
                      </a:outerShdw>
                    </a:effectLst>
                    <a:latin typeface="Calibri" panose="020F0502020204030204"/>
                  </a:rPr>
                  <a:t>Smart</a:t>
                </a:r>
              </a:p>
              <a:p>
                <a:pPr algn="ctr" defTabSz="685800" fontAlgn="auto">
                  <a:spcBef>
                    <a:spcPts val="0"/>
                  </a:spcBef>
                  <a:spcAft>
                    <a:spcPts val="0"/>
                  </a:spcAft>
                </a:pPr>
                <a:r>
                  <a:rPr lang="en-US" sz="1050" b="1" dirty="0">
                    <a:ln w="10160">
                      <a:solidFill>
                        <a:srgbClr val="4472C4"/>
                      </a:solidFill>
                      <a:prstDash val="solid"/>
                    </a:ln>
                    <a:solidFill>
                      <a:srgbClr val="FFFFFF"/>
                    </a:solidFill>
                    <a:effectLst>
                      <a:outerShdw blurRad="38100" dist="22860" dir="5400000" algn="tl" rotWithShape="0">
                        <a:srgbClr val="000000">
                          <a:alpha val="30000"/>
                        </a:srgbClr>
                      </a:outerShdw>
                    </a:effectLst>
                    <a:latin typeface="Calibri" panose="020F0502020204030204"/>
                  </a:rPr>
                  <a:t>Operator</a:t>
                </a:r>
              </a:p>
            </p:txBody>
          </p:sp>
          <p:pic>
            <p:nvPicPr>
              <p:cNvPr id="2050" name="Picture 2" descr="Digital Twin GIFs - Find &amp; Share on GIPHY"/>
              <p:cNvPicPr>
                <a:picLocks noChangeAspect="1" noChangeArrowheads="1" noCrop="1"/>
              </p:cNvPicPr>
              <p:nvPr/>
            </p:nvPicPr>
            <p:blipFill>
              <a:blip r:embed="rId5">
                <a:clrChange>
                  <a:clrFrom>
                    <a:srgbClr val="FFD8FF"/>
                  </a:clrFrom>
                  <a:clrTo>
                    <a:srgbClr val="FFD8FF">
                      <a:alpha val="0"/>
                    </a:srgbClr>
                  </a:clrTo>
                </a:clrChange>
                <a:extLst>
                  <a:ext uri="{28A0092B-C50C-407E-A947-70E740481C1C}">
                    <a14:useLocalDpi xmlns:a14="http://schemas.microsoft.com/office/drawing/2010/main" val="0"/>
                  </a:ext>
                </a:extLst>
              </a:blip>
              <a:srcRect/>
              <a:stretch>
                <a:fillRect/>
              </a:stretch>
            </p:blipFill>
            <p:spPr bwMode="auto">
              <a:xfrm>
                <a:off x="7502308" y="1902372"/>
                <a:ext cx="4479761" cy="4479761"/>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8035156" y="801208"/>
                <a:ext cx="160538" cy="5943600"/>
              </a:xfrm>
              <a:prstGeom prst="rect">
                <a:avLst/>
              </a:prstGeom>
              <a:solidFill>
                <a:srgbClr val="EBCE2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0" name="Picture 4" descr="IIoT and Digital Twin Transform How Designers Innovate | Manufacturing –  Dassault Systèmes®"/>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80634" y="871295"/>
                <a:ext cx="2660901" cy="155595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140213" y="794145"/>
                <a:ext cx="11883897" cy="5963795"/>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054" name="Picture 6" descr="High Capacity - Ryson International"/>
              <p:cNvPicPr>
                <a:picLocks noChangeAspect="1" noChangeArrowheads="1" noCrop="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24105" y="2427246"/>
                <a:ext cx="1334551" cy="422687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40534" y="2115815"/>
                <a:ext cx="861776" cy="4555093"/>
              </a:xfrm>
              <a:prstGeom prst="rect">
                <a:avLst/>
              </a:prstGeom>
            </p:spPr>
            <p:txBody>
              <a:bodyPr wrap="none">
                <a:spAutoFit/>
              </a:bodyPr>
              <a:lstStyle/>
              <a:p>
                <a:pPr algn="ctr" defTabSz="685800" fontAlgn="auto">
                  <a:spcBef>
                    <a:spcPts val="0"/>
                  </a:spcBef>
                  <a:spcAft>
                    <a:spcPts val="0"/>
                  </a:spcAft>
                </a:pPr>
                <a:r>
                  <a:rPr lang="en-US" sz="2400" dirty="0">
                    <a:solidFill>
                      <a:srgbClr val="7030A0"/>
                    </a:solidFill>
                    <a:latin typeface="Cooper Black" panose="0208090404030B020404" pitchFamily="18" charset="0"/>
                  </a:rPr>
                  <a:t>I</a:t>
                </a:r>
              </a:p>
              <a:p>
                <a:pPr algn="ctr" defTabSz="685800" fontAlgn="auto">
                  <a:spcBef>
                    <a:spcPts val="0"/>
                  </a:spcBef>
                  <a:spcAft>
                    <a:spcPts val="0"/>
                  </a:spcAft>
                </a:pPr>
                <a:r>
                  <a:rPr lang="en-US" sz="2400" dirty="0">
                    <a:solidFill>
                      <a:srgbClr val="7030A0"/>
                    </a:solidFill>
                    <a:latin typeface="Cooper Black" panose="0208090404030B020404" pitchFamily="18" charset="0"/>
                  </a:rPr>
                  <a:t>N</a:t>
                </a:r>
              </a:p>
              <a:p>
                <a:pPr algn="ctr" defTabSz="685800" fontAlgn="auto">
                  <a:spcBef>
                    <a:spcPts val="0"/>
                  </a:spcBef>
                  <a:spcAft>
                    <a:spcPts val="0"/>
                  </a:spcAft>
                </a:pPr>
                <a:r>
                  <a:rPr lang="en-US" sz="2400" dirty="0">
                    <a:solidFill>
                      <a:srgbClr val="7030A0"/>
                    </a:solidFill>
                    <a:latin typeface="Cooper Black" panose="0208090404030B020404" pitchFamily="18" charset="0"/>
                  </a:rPr>
                  <a:t>D</a:t>
                </a:r>
              </a:p>
              <a:p>
                <a:pPr algn="ctr" defTabSz="685800" fontAlgn="auto">
                  <a:spcBef>
                    <a:spcPts val="0"/>
                  </a:spcBef>
                  <a:spcAft>
                    <a:spcPts val="0"/>
                  </a:spcAft>
                </a:pPr>
                <a:r>
                  <a:rPr lang="en-US" sz="2400" dirty="0">
                    <a:solidFill>
                      <a:srgbClr val="7030A0"/>
                    </a:solidFill>
                    <a:latin typeface="Cooper Black" panose="0208090404030B020404" pitchFamily="18" charset="0"/>
                  </a:rPr>
                  <a:t>U</a:t>
                </a:r>
              </a:p>
              <a:p>
                <a:pPr algn="ctr" defTabSz="685800" fontAlgn="auto">
                  <a:spcBef>
                    <a:spcPts val="0"/>
                  </a:spcBef>
                  <a:spcAft>
                    <a:spcPts val="0"/>
                  </a:spcAft>
                </a:pPr>
                <a:r>
                  <a:rPr lang="en-US" sz="2400" dirty="0">
                    <a:solidFill>
                      <a:srgbClr val="7030A0"/>
                    </a:solidFill>
                    <a:latin typeface="Cooper Black" panose="0208090404030B020404" pitchFamily="18" charset="0"/>
                  </a:rPr>
                  <a:t>S</a:t>
                </a:r>
              </a:p>
              <a:p>
                <a:pPr algn="ctr" defTabSz="685800" fontAlgn="auto">
                  <a:spcBef>
                    <a:spcPts val="0"/>
                  </a:spcBef>
                  <a:spcAft>
                    <a:spcPts val="0"/>
                  </a:spcAft>
                </a:pPr>
                <a:r>
                  <a:rPr lang="en-US" sz="2400" dirty="0">
                    <a:solidFill>
                      <a:srgbClr val="7030A0"/>
                    </a:solidFill>
                    <a:latin typeface="Cooper Black" panose="0208090404030B020404" pitchFamily="18" charset="0"/>
                  </a:rPr>
                  <a:t>T</a:t>
                </a:r>
              </a:p>
              <a:p>
                <a:pPr algn="ctr" defTabSz="685800" fontAlgn="auto">
                  <a:spcBef>
                    <a:spcPts val="0"/>
                  </a:spcBef>
                  <a:spcAft>
                    <a:spcPts val="0"/>
                  </a:spcAft>
                </a:pPr>
                <a:r>
                  <a:rPr lang="en-US" sz="2400" dirty="0">
                    <a:solidFill>
                      <a:srgbClr val="7030A0"/>
                    </a:solidFill>
                    <a:latin typeface="Cooper Black" panose="0208090404030B020404" pitchFamily="18" charset="0"/>
                  </a:rPr>
                  <a:t>R</a:t>
                </a:r>
              </a:p>
              <a:p>
                <a:pPr algn="ctr" defTabSz="685800" fontAlgn="auto">
                  <a:spcBef>
                    <a:spcPts val="0"/>
                  </a:spcBef>
                  <a:spcAft>
                    <a:spcPts val="0"/>
                  </a:spcAft>
                </a:pPr>
                <a:r>
                  <a:rPr lang="en-US" sz="2400" dirty="0">
                    <a:solidFill>
                      <a:srgbClr val="7030A0"/>
                    </a:solidFill>
                    <a:latin typeface="Cooper Black" panose="0208090404030B020404" pitchFamily="18" charset="0"/>
                  </a:rPr>
                  <a:t>Y</a:t>
                </a:r>
              </a:p>
              <a:p>
                <a:pPr algn="ctr" defTabSz="685800" fontAlgn="auto">
                  <a:spcBef>
                    <a:spcPts val="0"/>
                  </a:spcBef>
                  <a:spcAft>
                    <a:spcPts val="0"/>
                  </a:spcAft>
                </a:pPr>
                <a:r>
                  <a:rPr lang="en-US" sz="2400" dirty="0">
                    <a:solidFill>
                      <a:srgbClr val="7030A0"/>
                    </a:solidFill>
                    <a:latin typeface="Cooper Black" panose="0208090404030B020404" pitchFamily="18" charset="0"/>
                  </a:rPr>
                  <a:t>5.0</a:t>
                </a:r>
              </a:p>
            </p:txBody>
          </p:sp>
          <p:pic>
            <p:nvPicPr>
              <p:cNvPr id="22" name="Picture 21"/>
              <p:cNvPicPr>
                <a:picLocks noChangeAspect="1"/>
              </p:cNvPicPr>
              <p:nvPr/>
            </p:nvPicPr>
            <p:blipFill>
              <a:blip r:embed="rId8">
                <a:clrChange>
                  <a:clrFrom>
                    <a:srgbClr val="FFFFFF"/>
                  </a:clrFrom>
                  <a:clrTo>
                    <a:srgbClr val="FFFFFF">
                      <a:alpha val="0"/>
                    </a:srgbClr>
                  </a:clrTo>
                </a:clrChange>
              </a:blip>
              <a:stretch>
                <a:fillRect/>
              </a:stretch>
            </p:blipFill>
            <p:spPr>
              <a:xfrm>
                <a:off x="2228771" y="2291256"/>
                <a:ext cx="541502" cy="307672"/>
              </a:xfrm>
              <a:prstGeom prst="rect">
                <a:avLst/>
              </a:prstGeom>
            </p:spPr>
          </p:pic>
          <p:pic>
            <p:nvPicPr>
              <p:cNvPr id="2056" name="Picture 8" descr="Human Chain GIFs - Find &amp; Share on GIPHY"/>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7296896" y="872667"/>
                <a:ext cx="1949452" cy="154471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060" name="Picture 12" descr="loop people GIF by Oliver Sin - Find &amp; Share on GIPHY"/>
              <p:cNvPicPr>
                <a:picLocks noChangeAspect="1" noChangeArrowheads="1" noCrop="1"/>
              </p:cNvPicPr>
              <p:nvPr/>
            </p:nvPicPr>
            <p:blipFill>
              <a:blip r:embed="rId10"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2157735" y="855224"/>
                <a:ext cx="1640574" cy="1230431"/>
              </a:xfrm>
              <a:prstGeom prst="rect">
                <a:avLst/>
              </a:prstGeom>
              <a:noFill/>
              <a:extLst>
                <a:ext uri="{909E8E84-426E-40DD-AFC4-6F175D3DCCD1}">
                  <a14:hiddenFill xmlns:a14="http://schemas.microsoft.com/office/drawing/2010/main">
                    <a:solidFill>
                      <a:srgbClr val="FFFFFF"/>
                    </a:solidFill>
                  </a14:hiddenFill>
                </a:ext>
              </a:extLst>
            </p:spPr>
          </p:pic>
          <p:sp>
            <p:nvSpPr>
              <p:cNvPr id="28" name="Oval 27"/>
              <p:cNvSpPr/>
              <p:nvPr/>
            </p:nvSpPr>
            <p:spPr>
              <a:xfrm>
                <a:off x="2356259" y="3255899"/>
                <a:ext cx="1828801" cy="18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9" name="Oval 28"/>
              <p:cNvSpPr/>
              <p:nvPr/>
            </p:nvSpPr>
            <p:spPr>
              <a:xfrm>
                <a:off x="5042018" y="3244747"/>
                <a:ext cx="1828801" cy="18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7" name="Picture 26"/>
              <p:cNvPicPr>
                <a:picLocks noChangeAspect="1"/>
              </p:cNvPicPr>
              <p:nvPr/>
            </p:nvPicPr>
            <p:blipFill>
              <a:blip r:embed="rId11">
                <a:clrChange>
                  <a:clrFrom>
                    <a:srgbClr val="FFFFFF"/>
                  </a:clrFrom>
                  <a:clrTo>
                    <a:srgbClr val="FFFFFF">
                      <a:alpha val="0"/>
                    </a:srgbClr>
                  </a:clrTo>
                </a:clrChange>
                <a:lum bright="70000" contrast="-70000"/>
              </a:blip>
              <a:stretch>
                <a:fillRect/>
              </a:stretch>
            </p:blipFill>
            <p:spPr>
              <a:xfrm>
                <a:off x="2616903" y="3490000"/>
                <a:ext cx="1280160" cy="1280160"/>
              </a:xfrm>
              <a:prstGeom prst="rect">
                <a:avLst/>
              </a:prstGeom>
            </p:spPr>
          </p:pic>
          <p:pic>
            <p:nvPicPr>
              <p:cNvPr id="30" name="Picture 29"/>
              <p:cNvPicPr>
                <a:picLocks noChangeAspect="1"/>
              </p:cNvPicPr>
              <p:nvPr/>
            </p:nvPicPr>
            <p:blipFill>
              <a:blip r:embed="rId12">
                <a:clrChange>
                  <a:clrFrom>
                    <a:srgbClr val="FFFFFF"/>
                  </a:clrFrom>
                  <a:clrTo>
                    <a:srgbClr val="FFFFFF">
                      <a:alpha val="0"/>
                    </a:srgbClr>
                  </a:clrTo>
                </a:clrChange>
                <a:lum bright="70000" contrast="-70000"/>
              </a:blip>
              <a:stretch>
                <a:fillRect/>
              </a:stretch>
            </p:blipFill>
            <p:spPr>
              <a:xfrm>
                <a:off x="5302970" y="3477105"/>
                <a:ext cx="1331822" cy="1331822"/>
              </a:xfrm>
              <a:prstGeom prst="rect">
                <a:avLst/>
              </a:prstGeom>
            </p:spPr>
          </p:pic>
          <p:sp>
            <p:nvSpPr>
              <p:cNvPr id="14" name="Down Arrow 13"/>
              <p:cNvSpPr/>
              <p:nvPr/>
            </p:nvSpPr>
            <p:spPr>
              <a:xfrm rot="2167361">
                <a:off x="3630760" y="2472409"/>
                <a:ext cx="543026" cy="1153911"/>
              </a:xfrm>
              <a:prstGeom prst="downArrow">
                <a:avLst>
                  <a:gd name="adj1" fmla="val 50000"/>
                  <a:gd name="adj2" fmla="val 74596"/>
                </a:avLst>
              </a:prstGeom>
              <a:solidFill>
                <a:srgbClr val="D9D9D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1" name="Down Arrow 30"/>
              <p:cNvSpPr/>
              <p:nvPr/>
            </p:nvSpPr>
            <p:spPr>
              <a:xfrm rot="19840585">
                <a:off x="5338442" y="2505864"/>
                <a:ext cx="543026" cy="1080197"/>
              </a:xfrm>
              <a:prstGeom prst="downArrow">
                <a:avLst>
                  <a:gd name="adj1" fmla="val 50000"/>
                  <a:gd name="adj2" fmla="val 74596"/>
                </a:avLst>
              </a:prstGeom>
              <a:solidFill>
                <a:srgbClr val="D9D9D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5" name="Multiply 14"/>
              <p:cNvSpPr/>
              <p:nvPr/>
            </p:nvSpPr>
            <p:spPr>
              <a:xfrm>
                <a:off x="3632041" y="712586"/>
                <a:ext cx="2377440" cy="2377440"/>
              </a:xfrm>
              <a:prstGeom prst="mathMultiply">
                <a:avLst>
                  <a:gd name="adj1" fmla="val 796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sp>
          <p:nvSpPr>
            <p:cNvPr id="19" name="Rectangle 18"/>
            <p:cNvSpPr/>
            <p:nvPr/>
          </p:nvSpPr>
          <p:spPr>
            <a:xfrm>
              <a:off x="2896502" y="4617926"/>
              <a:ext cx="620683" cy="461665"/>
            </a:xfrm>
            <a:prstGeom prst="rect">
              <a:avLst/>
            </a:prstGeom>
            <a:noFill/>
          </p:spPr>
          <p:txBody>
            <a:bodyPr wrap="none" lIns="68580" tIns="34290" rIns="68580" bIns="34290">
              <a:spAutoFit/>
            </a:bodyPr>
            <a:lstStyle/>
            <a:p>
              <a:pPr algn="ctr" defTabSz="685800" fontAlgn="auto">
                <a:spcBef>
                  <a:spcPts val="0"/>
                </a:spcBef>
                <a:spcAft>
                  <a:spcPts val="0"/>
                </a:spcAft>
              </a:pPr>
              <a:r>
                <a:rPr lang="en-US" sz="1800" b="1" dirty="0">
                  <a:ln w="0"/>
                  <a:solidFill>
                    <a:prstClr val="white">
                      <a:lumMod val="85000"/>
                    </a:prstClr>
                  </a:solidFill>
                  <a:effectLst>
                    <a:outerShdw blurRad="38100" dist="19050" dir="2700000" algn="tl" rotWithShape="0">
                      <a:prstClr val="black">
                        <a:alpha val="40000"/>
                      </a:prstClr>
                    </a:outerShdw>
                  </a:effectLst>
                  <a:latin typeface="Calibri" panose="020F0502020204030204"/>
                </a:rPr>
                <a:t>XAI</a:t>
              </a:r>
            </a:p>
          </p:txBody>
        </p:sp>
        <p:sp>
          <p:nvSpPr>
            <p:cNvPr id="36" name="Rectangle 35"/>
            <p:cNvSpPr/>
            <p:nvPr/>
          </p:nvSpPr>
          <p:spPr>
            <a:xfrm>
              <a:off x="5568017" y="4615711"/>
              <a:ext cx="798596" cy="461665"/>
            </a:xfrm>
            <a:prstGeom prst="rect">
              <a:avLst/>
            </a:prstGeom>
            <a:noFill/>
          </p:spPr>
          <p:txBody>
            <a:bodyPr wrap="none" lIns="68580" tIns="34290" rIns="68580" bIns="34290">
              <a:spAutoFit/>
            </a:bodyPr>
            <a:lstStyle/>
            <a:p>
              <a:pPr algn="ctr" defTabSz="685800" fontAlgn="auto">
                <a:spcBef>
                  <a:spcPts val="0"/>
                </a:spcBef>
                <a:spcAft>
                  <a:spcPts val="0"/>
                </a:spcAft>
              </a:pPr>
              <a:r>
                <a:rPr lang="en-US" sz="1800" b="1" dirty="0">
                  <a:ln w="0"/>
                  <a:solidFill>
                    <a:prstClr val="white">
                      <a:lumMod val="85000"/>
                    </a:prstClr>
                  </a:solidFill>
                  <a:effectLst>
                    <a:outerShdw blurRad="38100" dist="19050" dir="2700000" algn="tl" rotWithShape="0">
                      <a:prstClr val="black">
                        <a:alpha val="40000"/>
                      </a:prstClr>
                    </a:outerShdw>
                  </a:effectLst>
                  <a:latin typeface="Calibri" panose="020F0502020204030204"/>
                </a:rPr>
                <a:t>OWL</a:t>
              </a:r>
            </a:p>
          </p:txBody>
        </p:sp>
      </p:grpSp>
    </p:spTree>
    <p:extLst>
      <p:ext uri="{BB962C8B-B14F-4D97-AF65-F5344CB8AC3E}">
        <p14:creationId xmlns:p14="http://schemas.microsoft.com/office/powerpoint/2010/main" val="916010574"/>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47"/>
          <p:cNvSpPr/>
          <p:nvPr/>
        </p:nvSpPr>
        <p:spPr>
          <a:xfrm>
            <a:off x="393612" y="1435907"/>
            <a:ext cx="548640" cy="548640"/>
          </a:xfrm>
          <a:prstGeom prst="ellipse">
            <a:avLst/>
          </a:prstGeom>
          <a:solidFill>
            <a:schemeClr val="bg1">
              <a:lumMod val="8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9" name="Oval 48"/>
          <p:cNvSpPr/>
          <p:nvPr/>
        </p:nvSpPr>
        <p:spPr>
          <a:xfrm>
            <a:off x="8040623" y="3171332"/>
            <a:ext cx="548640" cy="548640"/>
          </a:xfrm>
          <a:prstGeom prst="ellipse">
            <a:avLst/>
          </a:prstGeom>
          <a:solidFill>
            <a:schemeClr val="bg1">
              <a:lumMod val="8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51" name="Group 50"/>
          <p:cNvGrpSpPr/>
          <p:nvPr/>
        </p:nvGrpSpPr>
        <p:grpSpPr>
          <a:xfrm>
            <a:off x="3880689" y="1781923"/>
            <a:ext cx="5149871" cy="693506"/>
            <a:chOff x="5235896" y="1119883"/>
            <a:chExt cx="6866494" cy="924674"/>
          </a:xfrm>
        </p:grpSpPr>
        <p:sp>
          <p:nvSpPr>
            <p:cNvPr id="50" name="Rounded Rectangle 49"/>
            <p:cNvSpPr/>
            <p:nvPr/>
          </p:nvSpPr>
          <p:spPr>
            <a:xfrm>
              <a:off x="5330691" y="1119883"/>
              <a:ext cx="6743166" cy="924674"/>
            </a:xfrm>
            <a:prstGeom prst="roundRect">
              <a:avLst/>
            </a:prstGeom>
            <a:solidFill>
              <a:schemeClr val="bg1">
                <a:lumMod val="8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 name="Rectangle 3"/>
                <p:cNvSpPr/>
                <p:nvPr/>
              </p:nvSpPr>
              <p:spPr>
                <a:xfrm>
                  <a:off x="5235896" y="1335920"/>
                  <a:ext cx="6866494" cy="668816"/>
                </a:xfrm>
                <a:prstGeom prst="rect">
                  <a:avLst/>
                </a:prstGeom>
              </p:spPr>
              <p:txBody>
                <a:bodyPr wrap="none">
                  <a:spAutoFit/>
                </a:bodyPr>
                <a:lstStyle/>
                <a:p>
                  <a:pPr indent="128588" algn="just" defTabSz="685800" fontAlgn="auto">
                    <a:lnSpc>
                      <a:spcPts val="900"/>
                    </a:lnSpc>
                    <a:spcBef>
                      <a:spcPts val="150"/>
                    </a:spcBef>
                    <a:spcAft>
                      <a:spcPts val="0"/>
                    </a:spcAft>
                  </a:pPr>
                  <a:r>
                    <a:rPr lang="en-US" sz="1350" b="1" dirty="0">
                      <a:solidFill>
                        <a:prstClr val="black"/>
                      </a:solidFill>
                      <a:latin typeface="Times New Roman" panose="02020603050405020304" pitchFamily="18" charset="0"/>
                      <a:ea typeface="SimSun" panose="02010600030101010101" pitchFamily="2" charset="-122"/>
                    </a:rPr>
                    <a:t>KNOWN MODELS</a:t>
                  </a:r>
                  <a:r>
                    <a:rPr lang="en-US" sz="1350" dirty="0">
                      <a:solidFill>
                        <a:prstClr val="black"/>
                      </a:solidFill>
                      <a:latin typeface="Times New Roman" panose="02020603050405020304" pitchFamily="18" charset="0"/>
                      <a:ea typeface="SimSun" panose="02010600030101010101" pitchFamily="2" charset="-122"/>
                    </a:rPr>
                    <a:t>:</a:t>
                  </a:r>
                  <a:r>
                    <a:rPr lang="en-US" sz="1350" dirty="0">
                      <a:solidFill>
                        <a:prstClr val="black"/>
                      </a:solidFill>
                      <a:latin typeface="Calibri" panose="020F0502020204030204"/>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𝑨</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7030A0"/>
                          </a:solidFill>
                          <a:latin typeface="Cambria Math" panose="02040503050406030204" pitchFamily="18" charset="0"/>
                          <a:ea typeface="SimSun" panose="02010600030101010101" pitchFamily="2" charset="-122"/>
                        </a:rPr>
                        <m:t>𝑨</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𝑩</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𝑪</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d>
                        <m:dPr>
                          <m:begChr m:val="{"/>
                          <m:endChr m:val="}"/>
                          <m:sepChr m:val="∣"/>
                          <m:ctrlPr>
                            <a:rPr lang="fi-FI" sz="1350" b="1" i="1">
                              <a:solidFill>
                                <a:prstClr val="black"/>
                              </a:solidFill>
                              <a:latin typeface="Cambria Math" panose="02040503050406030204" pitchFamily="18" charset="0"/>
                              <a:ea typeface="SimSun" panose="02010600030101010101" pitchFamily="2" charset="-122"/>
                            </a:rPr>
                          </m:ctrlPr>
                        </m:dPr>
                        <m:e>
                          <m:r>
                            <a:rPr lang="en-US" sz="1350" b="1" i="1">
                              <a:solidFill>
                                <a:srgbClr val="7030A0"/>
                              </a:solidFill>
                              <a:latin typeface="Cambria Math" panose="02040503050406030204" pitchFamily="18" charset="0"/>
                              <a:ea typeface="SimSun" panose="02010600030101010101" pitchFamily="2" charset="-122"/>
                            </a:rPr>
                            <m:t>𝑩</m:t>
                          </m:r>
                        </m:e>
                        <m:e>
                          <m:r>
                            <a:rPr lang="en-US" sz="1350" b="1" i="1">
                              <a:solidFill>
                                <a:srgbClr val="7030A0"/>
                              </a:solidFill>
                              <a:latin typeface="Cambria Math" panose="02040503050406030204" pitchFamily="18" charset="0"/>
                              <a:ea typeface="SimSun" panose="02010600030101010101" pitchFamily="2" charset="-122"/>
                            </a:rPr>
                            <m:t>𝑪</m:t>
                          </m:r>
                        </m:e>
                      </m:d>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𝑬</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7030A0"/>
                          </a:solidFill>
                          <a:latin typeface="Cambria Math" panose="02040503050406030204" pitchFamily="18" charset="0"/>
                          <a:ea typeface="SimSun" panose="02010600030101010101" pitchFamily="2" charset="-122"/>
                        </a:rPr>
                        <m:t>𝑬</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FF393E"/>
                          </a:solidFill>
                          <a:latin typeface="Cambria Math" panose="02040503050406030204" pitchFamily="18" charset="0"/>
                          <a:ea typeface="SimSun" panose="02010600030101010101" pitchFamily="2" charset="-122"/>
                        </a:rPr>
                        <m:t>𝒀</m:t>
                      </m:r>
                    </m:oMath>
                  </a14:m>
                  <a:r>
                    <a:rPr lang="en-US" sz="1350" dirty="0">
                      <a:solidFill>
                        <a:prstClr val="black"/>
                      </a:solidFill>
                      <a:latin typeface="Times New Roman" panose="02020603050405020304" pitchFamily="18" charset="0"/>
                      <a:ea typeface="SimSun" panose="02010600030101010101" pitchFamily="2" charset="-122"/>
                    </a:rPr>
                    <a:t>.</a:t>
                  </a:r>
                </a:p>
                <a:p>
                  <a:pPr indent="128588" algn="just" defTabSz="685800" fontAlgn="auto">
                    <a:lnSpc>
                      <a:spcPts val="900"/>
                    </a:lnSpc>
                    <a:spcBef>
                      <a:spcPts val="150"/>
                    </a:spcBef>
                    <a:spcAft>
                      <a:spcPts val="0"/>
                    </a:spcAft>
                  </a:pPr>
                  <a:endParaRPr lang="en-US" sz="1350" dirty="0">
                    <a:solidFill>
                      <a:prstClr val="black"/>
                    </a:solidFill>
                    <a:latin typeface="Times New Roman" panose="02020603050405020304" pitchFamily="18" charset="0"/>
                    <a:ea typeface="SimSun" panose="02010600030101010101" pitchFamily="2" charset="-122"/>
                  </a:endParaRPr>
                </a:p>
                <a:p>
                  <a:pPr indent="128588" algn="just" defTabSz="685800" fontAlgn="auto">
                    <a:lnSpc>
                      <a:spcPts val="900"/>
                    </a:lnSpc>
                    <a:spcBef>
                      <a:spcPts val="150"/>
                    </a:spcBef>
                    <a:spcAft>
                      <a:spcPts val="0"/>
                    </a:spcAft>
                  </a:pPr>
                  <a:r>
                    <a:rPr lang="en-US" sz="1350" b="1" dirty="0">
                      <a:solidFill>
                        <a:prstClr val="black"/>
                      </a:solidFill>
                      <a:latin typeface="Times New Roman" panose="02020603050405020304" pitchFamily="18" charset="0"/>
                      <a:ea typeface="SimSun" panose="02010600030101010101" pitchFamily="2" charset="-122"/>
                    </a:rPr>
                    <a:t>WANTED</a:t>
                  </a:r>
                  <a:r>
                    <a:rPr lang="en-US" sz="1350"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FF0000"/>
                          </a:solidFill>
                          <a:latin typeface="Cambria Math" panose="02040503050406030204" pitchFamily="18" charset="0"/>
                          <a:ea typeface="SimSun" panose="02010600030101010101" pitchFamily="2" charset="-122"/>
                        </a:rPr>
                        <m:t>𝒀</m:t>
                      </m:r>
                    </m:oMath>
                  </a14:m>
                  <a:endParaRPr lang="fi-FI" sz="1350" b="1" dirty="0">
                    <a:solidFill>
                      <a:prstClr val="black"/>
                    </a:solidFill>
                    <a:latin typeface="Times New Roman" panose="02020603050405020304" pitchFamily="18" charset="0"/>
                    <a:ea typeface="SimSun" panose="02010600030101010101" pitchFamily="2" charset="-122"/>
                  </a:endParaRPr>
                </a:p>
              </p:txBody>
            </p:sp>
          </mc:Choice>
          <mc:Fallback xmlns="">
            <p:sp>
              <p:nvSpPr>
                <p:cNvPr id="4" name="Rectangle 3"/>
                <p:cNvSpPr>
                  <a:spLocks noRot="1" noChangeAspect="1" noMove="1" noResize="1" noEditPoints="1" noAdjustHandles="1" noChangeArrowheads="1" noChangeShapeType="1" noTextEdit="1"/>
                </p:cNvSpPr>
                <p:nvPr/>
              </p:nvSpPr>
              <p:spPr>
                <a:xfrm>
                  <a:off x="5235896" y="1335920"/>
                  <a:ext cx="6866494" cy="668816"/>
                </a:xfrm>
                <a:prstGeom prst="rect">
                  <a:avLst/>
                </a:prstGeom>
                <a:blipFill>
                  <a:blip r:embed="rId2"/>
                  <a:stretch>
                    <a:fillRect t="-18293" b="-12195"/>
                  </a:stretch>
                </a:blipFill>
              </p:spPr>
              <p:txBody>
                <a:bodyPr/>
                <a:lstStyle/>
                <a:p>
                  <a:r>
                    <a:rPr lang="fi-FI">
                      <a:noFill/>
                    </a:rPr>
                    <a:t> </a:t>
                  </a:r>
                </a:p>
              </p:txBody>
            </p:sp>
          </mc:Fallback>
        </mc:AlternateContent>
      </p:grpSp>
      <p:pic>
        <p:nvPicPr>
          <p:cNvPr id="6" name="Picture 5"/>
          <p:cNvPicPr>
            <a:picLocks noChangeAspect="1"/>
          </p:cNvPicPr>
          <p:nvPr/>
        </p:nvPicPr>
        <p:blipFill>
          <a:blip r:embed="rId3">
            <a:clrChange>
              <a:clrFrom>
                <a:srgbClr val="F7F7F7"/>
              </a:clrFrom>
              <a:clrTo>
                <a:srgbClr val="F7F7F7">
                  <a:alpha val="0"/>
                </a:srgbClr>
              </a:clrTo>
            </a:clrChange>
          </a:blip>
          <a:stretch>
            <a:fillRect/>
          </a:stretch>
        </p:blipFill>
        <p:spPr>
          <a:xfrm>
            <a:off x="1455457" y="903034"/>
            <a:ext cx="1430483" cy="1707638"/>
          </a:xfrm>
          <a:prstGeom prst="rect">
            <a:avLst/>
          </a:prstGeom>
        </p:spPr>
      </p:pic>
      <p:grpSp>
        <p:nvGrpSpPr>
          <p:cNvPr id="7" name="Group 6"/>
          <p:cNvGrpSpPr/>
          <p:nvPr/>
        </p:nvGrpSpPr>
        <p:grpSpPr>
          <a:xfrm>
            <a:off x="1927261" y="1525008"/>
            <a:ext cx="480060" cy="480060"/>
            <a:chOff x="10105470" y="563086"/>
            <a:chExt cx="887462" cy="922892"/>
          </a:xfrm>
        </p:grpSpPr>
        <p:sp>
          <p:nvSpPr>
            <p:cNvPr id="8" name="Oval 7"/>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9" name="Picture 8"/>
            <p:cNvPicPr>
              <a:picLocks noChangeAspect="1"/>
            </p:cNvPicPr>
            <p:nvPr/>
          </p:nvPicPr>
          <p:blipFill>
            <a:blip r:embed="rId4">
              <a:clrChange>
                <a:clrFrom>
                  <a:srgbClr val="353336"/>
                </a:clrFrom>
                <a:clrTo>
                  <a:srgbClr val="353336">
                    <a:alpha val="0"/>
                  </a:srgbClr>
                </a:clrTo>
              </a:clrChange>
            </a:blip>
            <a:stretch>
              <a:fillRect/>
            </a:stretch>
          </p:blipFill>
          <p:spPr>
            <a:xfrm>
              <a:off x="10128739" y="601025"/>
              <a:ext cx="831936" cy="883530"/>
            </a:xfrm>
            <a:prstGeom prst="rect">
              <a:avLst/>
            </a:prstGeom>
          </p:spPr>
        </p:pic>
      </p:grpSp>
      <p:sp>
        <p:nvSpPr>
          <p:cNvPr id="14" name="Notched Right Arrow 13"/>
          <p:cNvSpPr/>
          <p:nvPr/>
        </p:nvSpPr>
        <p:spPr>
          <a:xfrm>
            <a:off x="972377" y="1540419"/>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16" name="Rectangle 15"/>
              <p:cNvSpPr/>
              <p:nvPr/>
            </p:nvSpPr>
            <p:spPr>
              <a:xfrm>
                <a:off x="423812" y="1472996"/>
                <a:ext cx="537327"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FF0000"/>
                          </a:solidFill>
                          <a:latin typeface="Cambria Math" panose="02040503050406030204" pitchFamily="18" charset="0"/>
                          <a:ea typeface="SimSun" panose="02010600030101010101" pitchFamily="2" charset="-122"/>
                        </a:rPr>
                        <m:t>𝑿</m:t>
                      </m:r>
                    </m:oMath>
                  </m:oMathPara>
                </a14:m>
                <a:endParaRPr lang="en-US" sz="3000" b="1" dirty="0">
                  <a:solidFill>
                    <a:srgbClr val="FF0000"/>
                  </a:solidFill>
                  <a:latin typeface="Calibri" panose="020F0502020204030204"/>
                </a:endParaRPr>
              </a:p>
            </p:txBody>
          </p:sp>
        </mc:Choice>
        <mc:Fallback xmlns="">
          <p:sp>
            <p:nvSpPr>
              <p:cNvPr id="16" name="Rectangle 15"/>
              <p:cNvSpPr>
                <a:spLocks noRot="1" noChangeAspect="1" noMove="1" noResize="1" noEditPoints="1" noAdjustHandles="1" noChangeArrowheads="1" noChangeShapeType="1" noTextEdit="1"/>
              </p:cNvSpPr>
              <p:nvPr/>
            </p:nvSpPr>
            <p:spPr>
              <a:xfrm>
                <a:off x="423812" y="1472996"/>
                <a:ext cx="537327" cy="553998"/>
              </a:xfrm>
              <a:prstGeom prst="rect">
                <a:avLst/>
              </a:prstGeom>
              <a:blipFill>
                <a:blip r:embed="rId5"/>
                <a:stretch>
                  <a:fillRect/>
                </a:stretch>
              </a:blipFill>
            </p:spPr>
            <p:txBody>
              <a:bodyPr/>
              <a:lstStyle/>
              <a:p>
                <a:r>
                  <a:rPr lang="fi-FI">
                    <a:noFill/>
                  </a:rPr>
                  <a:t> </a:t>
                </a:r>
              </a:p>
            </p:txBody>
          </p:sp>
        </mc:Fallback>
      </mc:AlternateContent>
      <p:sp>
        <p:nvSpPr>
          <p:cNvPr id="17" name="Notched Right Arrow 16"/>
          <p:cNvSpPr/>
          <p:nvPr/>
        </p:nvSpPr>
        <p:spPr>
          <a:xfrm>
            <a:off x="2897498" y="1546842"/>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18" name="Rectangle 17"/>
              <p:cNvSpPr/>
              <p:nvPr/>
            </p:nvSpPr>
            <p:spPr>
              <a:xfrm>
                <a:off x="3361672" y="1483689"/>
                <a:ext cx="513282"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𝑪</m:t>
                      </m:r>
                    </m:oMath>
                  </m:oMathPara>
                </a14:m>
                <a:endParaRPr lang="en-US" sz="3000" b="1" dirty="0">
                  <a:solidFill>
                    <a:srgbClr val="FF0000"/>
                  </a:solidFill>
                  <a:latin typeface="Calibri" panose="020F0502020204030204"/>
                </a:endParaRPr>
              </a:p>
            </p:txBody>
          </p:sp>
        </mc:Choice>
        <mc:Fallback xmlns="">
          <p:sp>
            <p:nvSpPr>
              <p:cNvPr id="18" name="Rectangle 17"/>
              <p:cNvSpPr>
                <a:spLocks noRot="1" noChangeAspect="1" noMove="1" noResize="1" noEditPoints="1" noAdjustHandles="1" noChangeArrowheads="1" noChangeShapeType="1" noTextEdit="1"/>
              </p:cNvSpPr>
              <p:nvPr/>
            </p:nvSpPr>
            <p:spPr>
              <a:xfrm>
                <a:off x="3361672" y="1483689"/>
                <a:ext cx="513282" cy="553998"/>
              </a:xfrm>
              <a:prstGeom prst="rect">
                <a:avLst/>
              </a:prstGeom>
              <a:blipFill>
                <a:blip r:embed="rId6"/>
                <a:stretch>
                  <a:fillRect/>
                </a:stretch>
              </a:blipFill>
            </p:spPr>
            <p:txBody>
              <a:bodyPr/>
              <a:lstStyle/>
              <a:p>
                <a:r>
                  <a:rPr lang="fi-FI">
                    <a:noFill/>
                  </a:rPr>
                  <a:t> </a:t>
                </a:r>
              </a:p>
            </p:txBody>
          </p:sp>
        </mc:Fallback>
      </mc:AlternateContent>
      <p:sp>
        <p:nvSpPr>
          <p:cNvPr id="19" name="Notched Right Arrow 18"/>
          <p:cNvSpPr/>
          <p:nvPr/>
        </p:nvSpPr>
        <p:spPr>
          <a:xfrm>
            <a:off x="4478021" y="3243918"/>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0" name="Picture 19"/>
          <p:cNvPicPr>
            <a:picLocks noChangeAspect="1"/>
          </p:cNvPicPr>
          <p:nvPr/>
        </p:nvPicPr>
        <p:blipFill>
          <a:blip r:embed="rId3">
            <a:clrChange>
              <a:clrFrom>
                <a:srgbClr val="F7F7F7"/>
              </a:clrFrom>
              <a:clrTo>
                <a:srgbClr val="F7F7F7">
                  <a:alpha val="0"/>
                </a:srgbClr>
              </a:clrTo>
            </a:clrChange>
          </a:blip>
          <a:stretch>
            <a:fillRect/>
          </a:stretch>
        </p:blipFill>
        <p:spPr>
          <a:xfrm>
            <a:off x="5952514" y="2612590"/>
            <a:ext cx="1430483" cy="1707638"/>
          </a:xfrm>
          <a:prstGeom prst="rect">
            <a:avLst/>
          </a:prstGeom>
        </p:spPr>
      </p:pic>
      <p:grpSp>
        <p:nvGrpSpPr>
          <p:cNvPr id="21" name="Group 20"/>
          <p:cNvGrpSpPr/>
          <p:nvPr/>
        </p:nvGrpSpPr>
        <p:grpSpPr>
          <a:xfrm>
            <a:off x="6424318" y="3226859"/>
            <a:ext cx="480060" cy="480060"/>
            <a:chOff x="10105470" y="563086"/>
            <a:chExt cx="887462" cy="922892"/>
          </a:xfrm>
        </p:grpSpPr>
        <p:sp>
          <p:nvSpPr>
            <p:cNvPr id="22" name="Oval 21"/>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3" name="Picture 22"/>
            <p:cNvPicPr>
              <a:picLocks noChangeAspect="1"/>
            </p:cNvPicPr>
            <p:nvPr/>
          </p:nvPicPr>
          <p:blipFill>
            <a:blip r:embed="rId4">
              <a:clrChange>
                <a:clrFrom>
                  <a:srgbClr val="353336"/>
                </a:clrFrom>
                <a:clrTo>
                  <a:srgbClr val="353336">
                    <a:alpha val="0"/>
                  </a:srgbClr>
                </a:clrTo>
              </a:clrChange>
            </a:blip>
            <a:stretch>
              <a:fillRect/>
            </a:stretch>
          </p:blipFill>
          <p:spPr>
            <a:xfrm>
              <a:off x="10128739" y="601025"/>
              <a:ext cx="831936" cy="883530"/>
            </a:xfrm>
            <a:prstGeom prst="rect">
              <a:avLst/>
            </a:prstGeom>
          </p:spPr>
        </p:pic>
      </p:grpSp>
      <p:sp>
        <p:nvSpPr>
          <p:cNvPr id="24" name="Notched Right Arrow 23"/>
          <p:cNvSpPr/>
          <p:nvPr/>
        </p:nvSpPr>
        <p:spPr>
          <a:xfrm rot="5400000">
            <a:off x="418782" y="2085340"/>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9" name="Notched Right Arrow 28"/>
          <p:cNvSpPr/>
          <p:nvPr/>
        </p:nvSpPr>
        <p:spPr>
          <a:xfrm rot="5400000">
            <a:off x="417500" y="4395743"/>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30" name="Rectangle 29"/>
              <p:cNvSpPr/>
              <p:nvPr/>
            </p:nvSpPr>
            <p:spPr>
              <a:xfrm>
                <a:off x="434223" y="4821094"/>
                <a:ext cx="526106"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𝑨</m:t>
                      </m:r>
                    </m:oMath>
                  </m:oMathPara>
                </a14:m>
                <a:endParaRPr lang="en-US" sz="3000" b="1" dirty="0">
                  <a:solidFill>
                    <a:srgbClr val="FF0000"/>
                  </a:solidFill>
                  <a:latin typeface="Calibri" panose="020F0502020204030204"/>
                </a:endParaRPr>
              </a:p>
            </p:txBody>
          </p:sp>
        </mc:Choice>
        <mc:Fallback xmlns="">
          <p:sp>
            <p:nvSpPr>
              <p:cNvPr id="30" name="Rectangle 29"/>
              <p:cNvSpPr>
                <a:spLocks noRot="1" noChangeAspect="1" noMove="1" noResize="1" noEditPoints="1" noAdjustHandles="1" noChangeArrowheads="1" noChangeShapeType="1" noTextEdit="1"/>
              </p:cNvSpPr>
              <p:nvPr/>
            </p:nvSpPr>
            <p:spPr>
              <a:xfrm>
                <a:off x="434223" y="4821094"/>
                <a:ext cx="526106" cy="553998"/>
              </a:xfrm>
              <a:prstGeom prst="rect">
                <a:avLst/>
              </a:prstGeom>
              <a:blipFill>
                <a:blip r:embed="rId7"/>
                <a:stretch>
                  <a:fillRect/>
                </a:stretch>
              </a:blipFill>
            </p:spPr>
            <p:txBody>
              <a:bodyPr/>
              <a:lstStyle/>
              <a:p>
                <a:r>
                  <a:rPr lang="fi-FI">
                    <a:noFill/>
                  </a:rPr>
                  <a:t> </a:t>
                </a:r>
              </a:p>
            </p:txBody>
          </p:sp>
        </mc:Fallback>
      </mc:AlternateContent>
      <p:sp>
        <p:nvSpPr>
          <p:cNvPr id="35" name="Notched Right Arrow 34"/>
          <p:cNvSpPr/>
          <p:nvPr/>
        </p:nvSpPr>
        <p:spPr>
          <a:xfrm>
            <a:off x="909450" y="4891091"/>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6" name="Notched Right Arrow 35"/>
          <p:cNvSpPr/>
          <p:nvPr/>
        </p:nvSpPr>
        <p:spPr>
          <a:xfrm>
            <a:off x="2857688" y="4897514"/>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37" name="Rectangle 36"/>
              <p:cNvSpPr/>
              <p:nvPr/>
            </p:nvSpPr>
            <p:spPr>
              <a:xfrm>
                <a:off x="3345253" y="4868618"/>
                <a:ext cx="550151"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𝑩</m:t>
                      </m:r>
                    </m:oMath>
                  </m:oMathPara>
                </a14:m>
                <a:endParaRPr lang="en-US" sz="3000" b="1" dirty="0">
                  <a:solidFill>
                    <a:srgbClr val="FF0000"/>
                  </a:solidFill>
                  <a:latin typeface="Calibri" panose="020F0502020204030204"/>
                </a:endParaRPr>
              </a:p>
            </p:txBody>
          </p:sp>
        </mc:Choice>
        <mc:Fallback xmlns="">
          <p:sp>
            <p:nvSpPr>
              <p:cNvPr id="37" name="Rectangle 36"/>
              <p:cNvSpPr>
                <a:spLocks noRot="1" noChangeAspect="1" noMove="1" noResize="1" noEditPoints="1" noAdjustHandles="1" noChangeArrowheads="1" noChangeShapeType="1" noTextEdit="1"/>
              </p:cNvSpPr>
              <p:nvPr/>
            </p:nvSpPr>
            <p:spPr>
              <a:xfrm>
                <a:off x="3345253" y="4868618"/>
                <a:ext cx="550151" cy="553998"/>
              </a:xfrm>
              <a:prstGeom prst="rect">
                <a:avLst/>
              </a:prstGeom>
              <a:blipFill>
                <a:blip r:embed="rId8"/>
                <a:stretch>
                  <a:fillRect/>
                </a:stretch>
              </a:blipFill>
            </p:spPr>
            <p:txBody>
              <a:bodyPr/>
              <a:lstStyle/>
              <a:p>
                <a:r>
                  <a:rPr lang="fi-FI">
                    <a:noFill/>
                  </a:rPr>
                  <a:t> </a:t>
                </a:r>
              </a:p>
            </p:txBody>
          </p:sp>
        </mc:Fallback>
      </mc:AlternateContent>
      <p:sp>
        <p:nvSpPr>
          <p:cNvPr id="42" name="Notched Right Arrow 41"/>
          <p:cNvSpPr/>
          <p:nvPr/>
        </p:nvSpPr>
        <p:spPr>
          <a:xfrm rot="5400000">
            <a:off x="3299400" y="2060941"/>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3" name="Notched Right Arrow 42"/>
          <p:cNvSpPr/>
          <p:nvPr/>
        </p:nvSpPr>
        <p:spPr>
          <a:xfrm rot="16200000">
            <a:off x="3311769" y="4431004"/>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4" name="Rectangle 43"/>
              <p:cNvSpPr/>
              <p:nvPr/>
            </p:nvSpPr>
            <p:spPr>
              <a:xfrm>
                <a:off x="4953608" y="3180195"/>
                <a:ext cx="522900"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𝑬</m:t>
                      </m:r>
                    </m:oMath>
                  </m:oMathPara>
                </a14:m>
                <a:endParaRPr lang="en-US" sz="3000" b="1" dirty="0">
                  <a:solidFill>
                    <a:srgbClr val="FF0000"/>
                  </a:solidFill>
                  <a:latin typeface="Calibri" panose="020F0502020204030204"/>
                </a:endParaRPr>
              </a:p>
            </p:txBody>
          </p:sp>
        </mc:Choice>
        <mc:Fallback xmlns="">
          <p:sp>
            <p:nvSpPr>
              <p:cNvPr id="44" name="Rectangle 43"/>
              <p:cNvSpPr>
                <a:spLocks noRot="1" noChangeAspect="1" noMove="1" noResize="1" noEditPoints="1" noAdjustHandles="1" noChangeArrowheads="1" noChangeShapeType="1" noTextEdit="1"/>
              </p:cNvSpPr>
              <p:nvPr/>
            </p:nvSpPr>
            <p:spPr>
              <a:xfrm>
                <a:off x="4953608" y="3180195"/>
                <a:ext cx="522900" cy="553998"/>
              </a:xfrm>
              <a:prstGeom prst="rect">
                <a:avLst/>
              </a:prstGeom>
              <a:blipFill>
                <a:blip r:embed="rId9"/>
                <a:stretch>
                  <a:fillRect/>
                </a:stretch>
              </a:blipFill>
            </p:spPr>
            <p:txBody>
              <a:bodyPr/>
              <a:lstStyle/>
              <a:p>
                <a:r>
                  <a:rPr lang="fi-FI">
                    <a:noFill/>
                  </a:rPr>
                  <a:t> </a:t>
                </a:r>
              </a:p>
            </p:txBody>
          </p:sp>
        </mc:Fallback>
      </mc:AlternateContent>
      <p:sp>
        <p:nvSpPr>
          <p:cNvPr id="45" name="Notched Right Arrow 44"/>
          <p:cNvSpPr/>
          <p:nvPr/>
        </p:nvSpPr>
        <p:spPr>
          <a:xfrm>
            <a:off x="5362881" y="3242636"/>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6" name="Notched Right Arrow 45"/>
          <p:cNvSpPr/>
          <p:nvPr/>
        </p:nvSpPr>
        <p:spPr>
          <a:xfrm>
            <a:off x="7411292" y="3249059"/>
            <a:ext cx="547099" cy="41148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7" name="Rectangle 46"/>
              <p:cNvSpPr/>
              <p:nvPr/>
            </p:nvSpPr>
            <p:spPr>
              <a:xfrm>
                <a:off x="8105227" y="3182970"/>
                <a:ext cx="514885" cy="553998"/>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FF0000"/>
                          </a:solidFill>
                          <a:latin typeface="Cambria Math" panose="02040503050406030204" pitchFamily="18" charset="0"/>
                          <a:ea typeface="SimSun" panose="02010600030101010101" pitchFamily="2" charset="-122"/>
                        </a:rPr>
                        <m:t>𝒀</m:t>
                      </m:r>
                    </m:oMath>
                  </m:oMathPara>
                </a14:m>
                <a:endParaRPr lang="en-US" sz="3000" b="1" dirty="0">
                  <a:solidFill>
                    <a:srgbClr val="FF0000"/>
                  </a:solidFill>
                  <a:latin typeface="Calibri" panose="020F0502020204030204"/>
                </a:endParaRPr>
              </a:p>
            </p:txBody>
          </p:sp>
        </mc:Choice>
        <mc:Fallback xmlns="">
          <p:sp>
            <p:nvSpPr>
              <p:cNvPr id="47" name="Rectangle 46"/>
              <p:cNvSpPr>
                <a:spLocks noRot="1" noChangeAspect="1" noMove="1" noResize="1" noEditPoints="1" noAdjustHandles="1" noChangeArrowheads="1" noChangeShapeType="1" noTextEdit="1"/>
              </p:cNvSpPr>
              <p:nvPr/>
            </p:nvSpPr>
            <p:spPr>
              <a:xfrm>
                <a:off x="8105227" y="3182970"/>
                <a:ext cx="514885" cy="553998"/>
              </a:xfrm>
              <a:prstGeom prst="rect">
                <a:avLst/>
              </a:prstGeom>
              <a:blipFill>
                <a:blip r:embed="rId10"/>
                <a:stretch>
                  <a:fillRect/>
                </a:stretch>
              </a:blipFill>
            </p:spPr>
            <p:txBody>
              <a:bodyPr/>
              <a:lstStyle/>
              <a:p>
                <a:r>
                  <a:rPr lang="fi-FI">
                    <a:noFill/>
                  </a:rPr>
                  <a:t> </a:t>
                </a:r>
              </a:p>
            </p:txBody>
          </p:sp>
        </mc:Fallback>
      </mc:AlternateContent>
      <p:sp>
        <p:nvSpPr>
          <p:cNvPr id="2" name="Right Brace 1"/>
          <p:cNvSpPr/>
          <p:nvPr/>
        </p:nvSpPr>
        <p:spPr>
          <a:xfrm rot="4345507">
            <a:off x="5930872" y="1760187"/>
            <a:ext cx="347279" cy="5800365"/>
          </a:xfrm>
          <a:prstGeom prst="rightBrace">
            <a:avLst>
              <a:gd name="adj1" fmla="val 82993"/>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pic>
        <p:nvPicPr>
          <p:cNvPr id="3" name="Picture 2"/>
          <p:cNvPicPr>
            <a:picLocks noChangeAspect="1"/>
          </p:cNvPicPr>
          <p:nvPr/>
        </p:nvPicPr>
        <p:blipFill>
          <a:blip r:embed="rId11"/>
          <a:stretch>
            <a:fillRect/>
          </a:stretch>
        </p:blipFill>
        <p:spPr>
          <a:xfrm>
            <a:off x="5190103" y="4971117"/>
            <a:ext cx="2211743" cy="997371"/>
          </a:xfrm>
          <a:prstGeom prst="rect">
            <a:avLst/>
          </a:prstGeom>
        </p:spPr>
      </p:pic>
      <mc:AlternateContent xmlns:mc="http://schemas.openxmlformats.org/markup-compatibility/2006" xmlns:a14="http://schemas.microsoft.com/office/drawing/2010/main">
        <mc:Choice Requires="a14">
          <p:sp>
            <p:nvSpPr>
              <p:cNvPr id="53" name="標題 1"/>
              <p:cNvSpPr txBox="1">
                <a:spLocks/>
              </p:cNvSpPr>
              <p:nvPr/>
            </p:nvSpPr>
            <p:spPr>
              <a:xfrm>
                <a:off x="6918677" y="4508377"/>
                <a:ext cx="1848616" cy="710570"/>
              </a:xfrm>
              <a:prstGeom prst="rect">
                <a:avLst/>
              </a:prstGeom>
              <a:solidFill>
                <a:schemeClr val="bg1">
                  <a:lumMod val="85000"/>
                </a:schemeClr>
              </a:solidFill>
              <a:ln w="25400">
                <a:solidFill>
                  <a:schemeClr val="tx1"/>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altLang="zh-TW" sz="1500" b="1" dirty="0">
                    <a:solidFill>
                      <a:srgbClr val="FF0000"/>
                    </a:solidFill>
                    <a:latin typeface="Arial" panose="020B0604020202020204" pitchFamily="34" charset="0"/>
                    <a:ea typeface="新細明體" panose="02020500000000000000" pitchFamily="18" charset="-120"/>
                    <a:cs typeface="Arial" panose="020B0604020202020204" pitchFamily="34" charset="0"/>
                  </a:rPr>
                  <a:t>Not feasible without </a:t>
                </a:r>
                <a14:m>
                  <m:oMath xmlns:m="http://schemas.openxmlformats.org/officeDocument/2006/math">
                    <m:r>
                      <a:rPr lang="en-US" sz="1500" b="1" i="1">
                        <a:solidFill>
                          <a:srgbClr val="FF0000"/>
                        </a:solidFill>
                        <a:latin typeface="Cambria Math" panose="02040503050406030204" pitchFamily="18" charset="0"/>
                        <a:ea typeface="SimSun" panose="02010600030101010101" pitchFamily="2" charset="-122"/>
                      </a:rPr>
                      <m:t>𝑿</m:t>
                    </m:r>
                    <m:r>
                      <a:rPr lang="en-US" sz="1500" b="1" i="1">
                        <a:solidFill>
                          <a:prstClr val="black"/>
                        </a:solidFill>
                        <a:latin typeface="Cambria Math" panose="02040503050406030204" pitchFamily="18" charset="0"/>
                        <a:ea typeface="SimSun" panose="02010600030101010101" pitchFamily="2" charset="-122"/>
                      </a:rPr>
                      <m:t>→</m:t>
                    </m:r>
                    <m:r>
                      <a:rPr lang="en-US" sz="1500" b="1" i="1">
                        <a:solidFill>
                          <a:srgbClr val="FF0000"/>
                        </a:solidFill>
                        <a:latin typeface="Cambria Math" panose="02040503050406030204" pitchFamily="18" charset="0"/>
                        <a:ea typeface="SimSun" panose="02010600030101010101" pitchFamily="2" charset="-122"/>
                      </a:rPr>
                      <m:t>𝒀</m:t>
                    </m:r>
                  </m:oMath>
                </a14:m>
                <a:r>
                  <a:rPr lang="en-US" altLang="zh-TW" sz="1500" b="1" dirty="0">
                    <a:solidFill>
                      <a:srgbClr val="FF0000"/>
                    </a:solidFill>
                    <a:latin typeface="Arial" panose="020B0604020202020204" pitchFamily="34" charset="0"/>
                    <a:ea typeface="新細明體" panose="02020500000000000000" pitchFamily="18" charset="-120"/>
                    <a:cs typeface="Arial" panose="020B0604020202020204" pitchFamily="34" charset="0"/>
                  </a:rPr>
                  <a:t> data</a:t>
                </a:r>
                <a:endParaRPr lang="zh-TW" altLang="en-US" sz="1500" b="1" dirty="0">
                  <a:solidFill>
                    <a:srgbClr val="FF0000"/>
                  </a:solidFill>
                  <a:latin typeface="Arial" panose="020B0604020202020204" pitchFamily="34" charset="0"/>
                  <a:ea typeface="新細明體" panose="02020500000000000000" pitchFamily="18" charset="-120"/>
                  <a:cs typeface="Arial" panose="020B0604020202020204" pitchFamily="34" charset="0"/>
                </a:endParaRPr>
              </a:p>
            </p:txBody>
          </p:sp>
        </mc:Choice>
        <mc:Fallback xmlns="">
          <p:sp>
            <p:nvSpPr>
              <p:cNvPr id="53" name="標題 1"/>
              <p:cNvSpPr txBox="1">
                <a:spLocks noRot="1" noChangeAspect="1" noMove="1" noResize="1" noEditPoints="1" noAdjustHandles="1" noChangeArrowheads="1" noChangeShapeType="1" noTextEdit="1"/>
              </p:cNvSpPr>
              <p:nvPr/>
            </p:nvSpPr>
            <p:spPr>
              <a:xfrm>
                <a:off x="6918677" y="4508377"/>
                <a:ext cx="1848616" cy="710570"/>
              </a:xfrm>
              <a:prstGeom prst="rect">
                <a:avLst/>
              </a:prstGeom>
              <a:blipFill>
                <a:blip r:embed="rId12"/>
                <a:stretch>
                  <a:fillRect l="-1954" r="-326"/>
                </a:stretch>
              </a:blipFill>
              <a:ln w="25400">
                <a:solidFill>
                  <a:schemeClr val="tx1"/>
                </a:solidFill>
              </a:ln>
            </p:spPr>
            <p:txBody>
              <a:bodyPr/>
              <a:lstStyle/>
              <a:p>
                <a:r>
                  <a:rPr lang="fi-FI">
                    <a:noFill/>
                  </a:rPr>
                  <a:t> </a:t>
                </a:r>
              </a:p>
            </p:txBody>
          </p:sp>
        </mc:Fallback>
      </mc:AlternateContent>
      <p:sp>
        <p:nvSpPr>
          <p:cNvPr id="54" name="標題 1"/>
          <p:cNvSpPr>
            <a:spLocks noGrp="1"/>
          </p:cNvSpPr>
          <p:nvPr>
            <p:ph type="title"/>
          </p:nvPr>
        </p:nvSpPr>
        <p:spPr>
          <a:xfrm>
            <a:off x="2918163" y="139140"/>
            <a:ext cx="6077414" cy="710570"/>
          </a:xfrm>
        </p:spPr>
        <p:txBody>
          <a:bodyPr>
            <a:noAutofit/>
          </a:bodyPr>
          <a:lstStyle/>
          <a:p>
            <a:r>
              <a:rPr lang="en-US" altLang="zh-TW" sz="2800" b="1" dirty="0">
                <a:solidFill>
                  <a:srgbClr val="FF0000"/>
                </a:solidFill>
                <a:latin typeface="Arial" panose="020B0604020202020204" pitchFamily="34" charset="0"/>
                <a:ea typeface="+mn-ea"/>
                <a:cs typeface="Arial" panose="020B0604020202020204" pitchFamily="34" charset="0"/>
              </a:rPr>
              <a:t>Black-box integration and interoperability challenge example</a:t>
            </a:r>
            <a:endParaRPr lang="zh-TW" altLang="en-US" sz="2800" b="1" dirty="0">
              <a:solidFill>
                <a:srgbClr val="FF0000"/>
              </a:solidFill>
              <a:latin typeface="Arial" panose="020B0604020202020204" pitchFamily="34" charset="0"/>
              <a:ea typeface="+mn-ea"/>
              <a:cs typeface="Arial" panose="020B0604020202020204" pitchFamily="34" charset="0"/>
            </a:endParaRPr>
          </a:p>
        </p:txBody>
      </p:sp>
      <p:pic>
        <p:nvPicPr>
          <p:cNvPr id="11" name="Picture 10"/>
          <p:cNvPicPr>
            <a:picLocks noChangeAspect="1"/>
          </p:cNvPicPr>
          <p:nvPr/>
        </p:nvPicPr>
        <p:blipFill>
          <a:blip r:embed="rId13"/>
          <a:stretch>
            <a:fillRect/>
          </a:stretch>
        </p:blipFill>
        <p:spPr>
          <a:xfrm>
            <a:off x="1699203" y="2918452"/>
            <a:ext cx="1138839" cy="1236803"/>
          </a:xfrm>
          <a:prstGeom prst="rect">
            <a:avLst/>
          </a:prstGeom>
        </p:spPr>
      </p:pic>
      <p:pic>
        <p:nvPicPr>
          <p:cNvPr id="5" name="Picture 4">
            <a:extLst>
              <a:ext uri="{FF2B5EF4-FFF2-40B4-BE49-F238E27FC236}">
                <a16:creationId xmlns:a16="http://schemas.microsoft.com/office/drawing/2014/main" id="{9F075A1A-90EA-D2EE-914C-A20970B5D4FD}"/>
              </a:ext>
            </a:extLst>
          </p:cNvPr>
          <p:cNvPicPr>
            <a:picLocks noChangeAspect="1"/>
          </p:cNvPicPr>
          <p:nvPr/>
        </p:nvPicPr>
        <p:blipFill>
          <a:blip r:embed="rId3">
            <a:clrChange>
              <a:clrFrom>
                <a:srgbClr val="F7F7F7"/>
              </a:clrFrom>
              <a:clrTo>
                <a:srgbClr val="F7F7F7">
                  <a:alpha val="0"/>
                </a:srgbClr>
              </a:clrTo>
            </a:clrChange>
          </a:blip>
          <a:stretch>
            <a:fillRect/>
          </a:stretch>
        </p:blipFill>
        <p:spPr>
          <a:xfrm>
            <a:off x="106012" y="2596591"/>
            <a:ext cx="1430483" cy="1707638"/>
          </a:xfrm>
          <a:prstGeom prst="rect">
            <a:avLst/>
          </a:prstGeom>
        </p:spPr>
      </p:pic>
      <p:grpSp>
        <p:nvGrpSpPr>
          <p:cNvPr id="12" name="Group 11">
            <a:extLst>
              <a:ext uri="{FF2B5EF4-FFF2-40B4-BE49-F238E27FC236}">
                <a16:creationId xmlns:a16="http://schemas.microsoft.com/office/drawing/2014/main" id="{BDC05A22-5C37-1736-A5F3-C9E0A414C097}"/>
              </a:ext>
            </a:extLst>
          </p:cNvPr>
          <p:cNvGrpSpPr/>
          <p:nvPr/>
        </p:nvGrpSpPr>
        <p:grpSpPr>
          <a:xfrm>
            <a:off x="577816" y="3218565"/>
            <a:ext cx="480060" cy="480060"/>
            <a:chOff x="10105470" y="563086"/>
            <a:chExt cx="887462" cy="922892"/>
          </a:xfrm>
        </p:grpSpPr>
        <p:sp>
          <p:nvSpPr>
            <p:cNvPr id="13" name="Oval 12">
              <a:extLst>
                <a:ext uri="{FF2B5EF4-FFF2-40B4-BE49-F238E27FC236}">
                  <a16:creationId xmlns:a16="http://schemas.microsoft.com/office/drawing/2014/main" id="{4924E0D8-2E68-8A53-B3DE-381BC808C9F0}"/>
                </a:ext>
              </a:extLst>
            </p:cNvPr>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a:extLst>
                <a:ext uri="{FF2B5EF4-FFF2-40B4-BE49-F238E27FC236}">
                  <a16:creationId xmlns:a16="http://schemas.microsoft.com/office/drawing/2014/main" id="{9D111C34-DC36-DDD2-C349-EDB5680AE755}"/>
                </a:ext>
              </a:extLst>
            </p:cNvPr>
            <p:cNvPicPr>
              <a:picLocks noChangeAspect="1"/>
            </p:cNvPicPr>
            <p:nvPr/>
          </p:nvPicPr>
          <p:blipFill>
            <a:blip r:embed="rId4">
              <a:clrChange>
                <a:clrFrom>
                  <a:srgbClr val="353336"/>
                </a:clrFrom>
                <a:clrTo>
                  <a:srgbClr val="353336">
                    <a:alpha val="0"/>
                  </a:srgbClr>
                </a:clrTo>
              </a:clrChange>
            </a:blip>
            <a:stretch>
              <a:fillRect/>
            </a:stretch>
          </p:blipFill>
          <p:spPr>
            <a:xfrm>
              <a:off x="10128739" y="601025"/>
              <a:ext cx="831936" cy="883530"/>
            </a:xfrm>
            <a:prstGeom prst="rect">
              <a:avLst/>
            </a:prstGeom>
          </p:spPr>
        </p:pic>
      </p:grpSp>
      <p:pic>
        <p:nvPicPr>
          <p:cNvPr id="52" name="Picture 51">
            <a:extLst>
              <a:ext uri="{FF2B5EF4-FFF2-40B4-BE49-F238E27FC236}">
                <a16:creationId xmlns:a16="http://schemas.microsoft.com/office/drawing/2014/main" id="{A7A11A09-73F7-3777-B2FC-1357680AFE86}"/>
              </a:ext>
            </a:extLst>
          </p:cNvPr>
          <p:cNvPicPr>
            <a:picLocks noChangeAspect="1"/>
          </p:cNvPicPr>
          <p:nvPr/>
        </p:nvPicPr>
        <p:blipFill>
          <a:blip r:embed="rId3">
            <a:clrChange>
              <a:clrFrom>
                <a:srgbClr val="F7F7F7"/>
              </a:clrFrom>
              <a:clrTo>
                <a:srgbClr val="F7F7F7">
                  <a:alpha val="0"/>
                </a:srgbClr>
              </a:clrTo>
            </a:clrChange>
          </a:blip>
          <a:stretch>
            <a:fillRect/>
          </a:stretch>
        </p:blipFill>
        <p:spPr>
          <a:xfrm>
            <a:off x="1427008" y="4247329"/>
            <a:ext cx="1430483" cy="1707638"/>
          </a:xfrm>
          <a:prstGeom prst="rect">
            <a:avLst/>
          </a:prstGeom>
        </p:spPr>
      </p:pic>
      <p:grpSp>
        <p:nvGrpSpPr>
          <p:cNvPr id="55" name="Group 54">
            <a:extLst>
              <a:ext uri="{FF2B5EF4-FFF2-40B4-BE49-F238E27FC236}">
                <a16:creationId xmlns:a16="http://schemas.microsoft.com/office/drawing/2014/main" id="{44053DB9-53E5-9A11-0E69-EF4661A18BBB}"/>
              </a:ext>
            </a:extLst>
          </p:cNvPr>
          <p:cNvGrpSpPr/>
          <p:nvPr/>
        </p:nvGrpSpPr>
        <p:grpSpPr>
          <a:xfrm>
            <a:off x="1898812" y="4869304"/>
            <a:ext cx="480060" cy="480060"/>
            <a:chOff x="10105470" y="563086"/>
            <a:chExt cx="887462" cy="922892"/>
          </a:xfrm>
        </p:grpSpPr>
        <p:sp>
          <p:nvSpPr>
            <p:cNvPr id="56" name="Oval 55">
              <a:extLst>
                <a:ext uri="{FF2B5EF4-FFF2-40B4-BE49-F238E27FC236}">
                  <a16:creationId xmlns:a16="http://schemas.microsoft.com/office/drawing/2014/main" id="{B9BDAADF-FCD9-00A4-AE7B-4F6D98959FEB}"/>
                </a:ext>
              </a:extLst>
            </p:cNvPr>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57" name="Picture 56">
              <a:extLst>
                <a:ext uri="{FF2B5EF4-FFF2-40B4-BE49-F238E27FC236}">
                  <a16:creationId xmlns:a16="http://schemas.microsoft.com/office/drawing/2014/main" id="{E140F434-723C-A1B8-BBAF-19703A8FD069}"/>
                </a:ext>
              </a:extLst>
            </p:cNvPr>
            <p:cNvPicPr>
              <a:picLocks noChangeAspect="1"/>
            </p:cNvPicPr>
            <p:nvPr/>
          </p:nvPicPr>
          <p:blipFill>
            <a:blip r:embed="rId4">
              <a:clrChange>
                <a:clrFrom>
                  <a:srgbClr val="353336"/>
                </a:clrFrom>
                <a:clrTo>
                  <a:srgbClr val="353336">
                    <a:alpha val="0"/>
                  </a:srgbClr>
                </a:clrTo>
              </a:clrChange>
            </a:blip>
            <a:stretch>
              <a:fillRect/>
            </a:stretch>
          </p:blipFill>
          <p:spPr>
            <a:xfrm>
              <a:off x="10128739" y="601025"/>
              <a:ext cx="831936" cy="883530"/>
            </a:xfrm>
            <a:prstGeom prst="rect">
              <a:avLst/>
            </a:prstGeom>
          </p:spPr>
        </p:pic>
      </p:grpSp>
      <p:pic>
        <p:nvPicPr>
          <p:cNvPr id="58" name="Picture 57">
            <a:extLst>
              <a:ext uri="{FF2B5EF4-FFF2-40B4-BE49-F238E27FC236}">
                <a16:creationId xmlns:a16="http://schemas.microsoft.com/office/drawing/2014/main" id="{464FCA04-E21C-0787-F23A-DA85D2FF4076}"/>
              </a:ext>
            </a:extLst>
          </p:cNvPr>
          <p:cNvPicPr>
            <a:picLocks noChangeAspect="1"/>
          </p:cNvPicPr>
          <p:nvPr/>
        </p:nvPicPr>
        <p:blipFill>
          <a:blip r:embed="rId3">
            <a:clrChange>
              <a:clrFrom>
                <a:srgbClr val="F7F7F7"/>
              </a:clrFrom>
              <a:clrTo>
                <a:srgbClr val="F7F7F7">
                  <a:alpha val="0"/>
                </a:srgbClr>
              </a:clrTo>
            </a:clrChange>
          </a:blip>
          <a:stretch>
            <a:fillRect/>
          </a:stretch>
        </p:blipFill>
        <p:spPr>
          <a:xfrm>
            <a:off x="2984245" y="2575181"/>
            <a:ext cx="1430483" cy="1707638"/>
          </a:xfrm>
          <a:prstGeom prst="rect">
            <a:avLst/>
          </a:prstGeom>
        </p:spPr>
      </p:pic>
      <p:grpSp>
        <p:nvGrpSpPr>
          <p:cNvPr id="59" name="Group 58">
            <a:extLst>
              <a:ext uri="{FF2B5EF4-FFF2-40B4-BE49-F238E27FC236}">
                <a16:creationId xmlns:a16="http://schemas.microsoft.com/office/drawing/2014/main" id="{3475565B-9E01-6E31-5165-9592D3F281BB}"/>
              </a:ext>
            </a:extLst>
          </p:cNvPr>
          <p:cNvGrpSpPr/>
          <p:nvPr/>
        </p:nvGrpSpPr>
        <p:grpSpPr>
          <a:xfrm>
            <a:off x="3456048" y="3197156"/>
            <a:ext cx="480060" cy="480060"/>
            <a:chOff x="10105470" y="563086"/>
            <a:chExt cx="887462" cy="922892"/>
          </a:xfrm>
        </p:grpSpPr>
        <p:sp>
          <p:nvSpPr>
            <p:cNvPr id="60" name="Oval 59">
              <a:extLst>
                <a:ext uri="{FF2B5EF4-FFF2-40B4-BE49-F238E27FC236}">
                  <a16:creationId xmlns:a16="http://schemas.microsoft.com/office/drawing/2014/main" id="{076514E1-1A4C-7AC7-08A6-01AC4B37E4F8}"/>
                </a:ext>
              </a:extLst>
            </p:cNvPr>
            <p:cNvSpPr/>
            <p:nvPr/>
          </p:nvSpPr>
          <p:spPr>
            <a:xfrm>
              <a:off x="10105470" y="563086"/>
              <a:ext cx="887462" cy="92289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61" name="Picture 60">
              <a:extLst>
                <a:ext uri="{FF2B5EF4-FFF2-40B4-BE49-F238E27FC236}">
                  <a16:creationId xmlns:a16="http://schemas.microsoft.com/office/drawing/2014/main" id="{F04753C9-75FA-4DEF-EAB9-0CFD48E5C9B0}"/>
                </a:ext>
              </a:extLst>
            </p:cNvPr>
            <p:cNvPicPr>
              <a:picLocks noChangeAspect="1"/>
            </p:cNvPicPr>
            <p:nvPr/>
          </p:nvPicPr>
          <p:blipFill>
            <a:blip r:embed="rId4">
              <a:clrChange>
                <a:clrFrom>
                  <a:srgbClr val="353336"/>
                </a:clrFrom>
                <a:clrTo>
                  <a:srgbClr val="353336">
                    <a:alpha val="0"/>
                  </a:srgbClr>
                </a:clrTo>
              </a:clrChange>
            </a:blip>
            <a:stretch>
              <a:fillRect/>
            </a:stretch>
          </p:blipFill>
          <p:spPr>
            <a:xfrm>
              <a:off x="10128739" y="601025"/>
              <a:ext cx="831936" cy="883530"/>
            </a:xfrm>
            <a:prstGeom prst="rect">
              <a:avLst/>
            </a:prstGeom>
          </p:spPr>
        </p:pic>
      </p:grpSp>
    </p:spTree>
    <p:extLst>
      <p:ext uri="{BB962C8B-B14F-4D97-AF65-F5344CB8AC3E}">
        <p14:creationId xmlns:p14="http://schemas.microsoft.com/office/powerpoint/2010/main" val="224274509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2334" y="2885639"/>
            <a:ext cx="4507766" cy="2488135"/>
          </a:xfrm>
          <a:prstGeom prst="rect">
            <a:avLst/>
          </a:prstGeom>
        </p:spPr>
      </p:pic>
      <p:sp>
        <p:nvSpPr>
          <p:cNvPr id="5" name="Rectangle 4"/>
          <p:cNvSpPr/>
          <p:nvPr/>
        </p:nvSpPr>
        <p:spPr>
          <a:xfrm>
            <a:off x="4745590" y="1517136"/>
            <a:ext cx="4265060" cy="4909036"/>
          </a:xfrm>
          <a:prstGeom prst="rect">
            <a:avLst/>
          </a:prstGeom>
          <a:solidFill>
            <a:schemeClr val="bg1">
              <a:lumMod val="85000"/>
            </a:schemeClr>
          </a:solidFill>
          <a:ln w="25400">
            <a:solidFill>
              <a:schemeClr val="tx1"/>
            </a:solidFill>
          </a:ln>
        </p:spPr>
        <p:txBody>
          <a:bodyPr wrap="square">
            <a:spAutoFit/>
          </a:bodyPr>
          <a:lstStyle/>
          <a:p>
            <a:pPr indent="128588" algn="just" defTabSz="685800" fontAlgn="auto">
              <a:spcBef>
                <a:spcPts val="150"/>
              </a:spcBef>
              <a:spcAft>
                <a:spcPts val="300"/>
              </a:spcAft>
            </a:pPr>
            <a:r>
              <a:rPr lang="en-US" sz="1200" dirty="0">
                <a:solidFill>
                  <a:prstClr val="black"/>
                </a:solidFill>
                <a:latin typeface="Times New Roman" panose="02020603050405020304" pitchFamily="18" charset="0"/>
                <a:ea typeface="SimSun" panose="02010600030101010101" pitchFamily="2" charset="-122"/>
              </a:rPr>
              <a:t>Consider an industrial predictive maintenance system in a smart factory. Different ML models may be developed independently to monitor different aspects of equipment health:</a:t>
            </a:r>
            <a:endParaRPr lang="fi-FI" sz="12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300"/>
              </a:spcBef>
              <a:spcAft>
                <a:spcPts val="150"/>
              </a:spcAft>
              <a:buFont typeface="Symbol" panose="05050102010706020507" pitchFamily="18" charset="2"/>
              <a:buChar char=""/>
            </a:pPr>
            <a:r>
              <a:rPr lang="en-US" sz="1200" i="1" dirty="0">
                <a:solidFill>
                  <a:prstClr val="black"/>
                </a:solidFill>
                <a:latin typeface="Times New Roman" panose="02020603050405020304" pitchFamily="18" charset="0"/>
                <a:ea typeface="SimSun" panose="02010600030101010101" pitchFamily="2" charset="-122"/>
              </a:rPr>
              <a:t>Vibration analysis model</a:t>
            </a:r>
            <a:r>
              <a:rPr lang="en-US" sz="1200" dirty="0">
                <a:solidFill>
                  <a:prstClr val="black"/>
                </a:solidFill>
                <a:latin typeface="Times New Roman" panose="02020603050405020304" pitchFamily="18" charset="0"/>
                <a:ea typeface="SimSun" panose="02010600030101010101" pitchFamily="2" charset="-122"/>
              </a:rPr>
              <a:t>: Uses sensor data to predict early-stage mechanical failures (</a:t>
            </a:r>
            <a:r>
              <a:rPr lang="en-US" sz="1200" b="1" dirty="0">
                <a:solidFill>
                  <a:srgbClr val="7030A0"/>
                </a:solidFill>
                <a:latin typeface="Times New Roman" panose="02020603050405020304" pitchFamily="18" charset="0"/>
                <a:ea typeface="SimSun" panose="02010600030101010101" pitchFamily="2" charset="-122"/>
              </a:rPr>
              <a:t>Sensor Data → Vibration Anomalies</a:t>
            </a:r>
            <a:r>
              <a:rPr lang="en-US" sz="1200" dirty="0">
                <a:solidFill>
                  <a:prstClr val="black"/>
                </a:solidFill>
                <a:latin typeface="Times New Roman" panose="02020603050405020304" pitchFamily="18" charset="0"/>
                <a:ea typeface="SimSun" panose="02010600030101010101" pitchFamily="2" charset="-122"/>
              </a:rPr>
              <a:t>).</a:t>
            </a:r>
            <a:endParaRPr lang="fi-FI" sz="12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150"/>
              </a:spcBef>
              <a:spcAft>
                <a:spcPts val="150"/>
              </a:spcAft>
              <a:buFont typeface="Symbol" panose="05050102010706020507" pitchFamily="18" charset="2"/>
              <a:buChar char=""/>
            </a:pPr>
            <a:r>
              <a:rPr lang="en-US" sz="1200" i="1" dirty="0">
                <a:solidFill>
                  <a:prstClr val="black"/>
                </a:solidFill>
                <a:latin typeface="Times New Roman" panose="02020603050405020304" pitchFamily="18" charset="0"/>
                <a:ea typeface="SimSun" panose="02010600030101010101" pitchFamily="2" charset="-122"/>
              </a:rPr>
              <a:t>Thermal diagnostics model</a:t>
            </a:r>
            <a:r>
              <a:rPr lang="en-US" sz="1200" dirty="0">
                <a:solidFill>
                  <a:prstClr val="black"/>
                </a:solidFill>
                <a:latin typeface="Times New Roman" panose="02020603050405020304" pitchFamily="18" charset="0"/>
                <a:ea typeface="SimSun" panose="02010600030101010101" pitchFamily="2" charset="-122"/>
              </a:rPr>
              <a:t>: Monitors heat signatures to detect overheating components (Sensor Data → Thermal Anomalies).</a:t>
            </a:r>
            <a:endParaRPr lang="fi-FI" sz="12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150"/>
              </a:spcBef>
              <a:spcAft>
                <a:spcPts val="150"/>
              </a:spcAft>
              <a:buFont typeface="Symbol" panose="05050102010706020507" pitchFamily="18" charset="2"/>
              <a:buChar char=""/>
            </a:pPr>
            <a:r>
              <a:rPr lang="en-US" sz="1200" i="1" dirty="0">
                <a:solidFill>
                  <a:prstClr val="black"/>
                </a:solidFill>
                <a:latin typeface="Times New Roman" panose="02020603050405020304" pitchFamily="18" charset="0"/>
                <a:ea typeface="SimSun" panose="02010600030101010101" pitchFamily="2" charset="-122"/>
              </a:rPr>
              <a:t>Load analysis model</a:t>
            </a:r>
            <a:r>
              <a:rPr lang="en-US" sz="1200" dirty="0">
                <a:solidFill>
                  <a:prstClr val="black"/>
                </a:solidFill>
                <a:latin typeface="Times New Roman" panose="02020603050405020304" pitchFamily="18" charset="0"/>
                <a:ea typeface="SimSun" panose="02010600030101010101" pitchFamily="2" charset="-122"/>
              </a:rPr>
              <a:t>: Tracks operational stress and workload fluctuations to predict potential failures (</a:t>
            </a:r>
            <a:r>
              <a:rPr lang="en-US" sz="1200" b="1" dirty="0">
                <a:solidFill>
                  <a:srgbClr val="7030A0"/>
                </a:solidFill>
                <a:latin typeface="Times New Roman" panose="02020603050405020304" pitchFamily="18" charset="0"/>
                <a:ea typeface="SimSun" panose="02010600030101010101" pitchFamily="2" charset="-122"/>
              </a:rPr>
              <a:t>Operational Data → Load Stress Indicators</a:t>
            </a:r>
            <a:r>
              <a:rPr lang="en-US" sz="1200" dirty="0">
                <a:solidFill>
                  <a:prstClr val="black"/>
                </a:solidFill>
                <a:latin typeface="Times New Roman" panose="02020603050405020304" pitchFamily="18" charset="0"/>
                <a:ea typeface="SimSun" panose="02010600030101010101" pitchFamily="2" charset="-122"/>
              </a:rPr>
              <a:t>).</a:t>
            </a:r>
            <a:endParaRPr lang="fi-FI" sz="12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150"/>
              </a:spcBef>
              <a:spcAft>
                <a:spcPts val="150"/>
              </a:spcAft>
              <a:buFont typeface="Symbol" panose="05050102010706020507" pitchFamily="18" charset="2"/>
              <a:buChar char=""/>
            </a:pPr>
            <a:r>
              <a:rPr lang="en-US" sz="1200" i="1" dirty="0">
                <a:solidFill>
                  <a:prstClr val="black"/>
                </a:solidFill>
                <a:latin typeface="Times New Roman" panose="02020603050405020304" pitchFamily="18" charset="0"/>
                <a:ea typeface="SimSun" panose="02010600030101010101" pitchFamily="2" charset="-122"/>
              </a:rPr>
              <a:t>Failure risk estimation m</a:t>
            </a:r>
            <a:r>
              <a:rPr lang="en-US" sz="1200" dirty="0">
                <a:solidFill>
                  <a:prstClr val="black"/>
                </a:solidFill>
                <a:latin typeface="Times New Roman" panose="02020603050405020304" pitchFamily="18" charset="0"/>
                <a:ea typeface="SimSun" panose="02010600030101010101" pitchFamily="2" charset="-122"/>
              </a:rPr>
              <a:t>odel: Takes combined indicators (vibration, thermal, and load anomalies) and estimates the probability of a critical failure (</a:t>
            </a:r>
            <a:r>
              <a:rPr lang="en-US" sz="1200" b="1" dirty="0">
                <a:solidFill>
                  <a:srgbClr val="7030A0"/>
                </a:solidFill>
                <a:latin typeface="Times New Roman" panose="02020603050405020304" pitchFamily="18" charset="0"/>
                <a:ea typeface="SimSun" panose="02010600030101010101" pitchFamily="2" charset="-122"/>
              </a:rPr>
              <a:t>{Vibration | Thermal | Load} → Failure Risk</a:t>
            </a:r>
            <a:r>
              <a:rPr lang="en-US" sz="1200" dirty="0">
                <a:solidFill>
                  <a:prstClr val="black"/>
                </a:solidFill>
                <a:latin typeface="Times New Roman" panose="02020603050405020304" pitchFamily="18" charset="0"/>
                <a:ea typeface="SimSun" panose="02010600030101010101" pitchFamily="2" charset="-122"/>
              </a:rPr>
              <a:t>).</a:t>
            </a:r>
            <a:endParaRPr lang="fi-FI" sz="12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150"/>
              </a:spcBef>
              <a:spcAft>
                <a:spcPts val="300"/>
              </a:spcAft>
              <a:buFont typeface="Symbol" panose="05050102010706020507" pitchFamily="18" charset="2"/>
              <a:buChar char=""/>
            </a:pPr>
            <a:r>
              <a:rPr lang="en-US" sz="1200" i="1" dirty="0">
                <a:solidFill>
                  <a:prstClr val="black"/>
                </a:solidFill>
                <a:latin typeface="Times New Roman" panose="02020603050405020304" pitchFamily="18" charset="0"/>
                <a:ea typeface="SimSun" panose="02010600030101010101" pitchFamily="2" charset="-122"/>
              </a:rPr>
              <a:t>Downtime prediction model</a:t>
            </a:r>
            <a:r>
              <a:rPr lang="en-US" sz="1200" dirty="0">
                <a:solidFill>
                  <a:prstClr val="black"/>
                </a:solidFill>
                <a:latin typeface="Times New Roman" panose="02020603050405020304" pitchFamily="18" charset="0"/>
                <a:ea typeface="SimSun" panose="02010600030101010101" pitchFamily="2" charset="-122"/>
              </a:rPr>
              <a:t>: Determines the impact of predicted failures on production output and recommends preventive actions (</a:t>
            </a:r>
            <a:r>
              <a:rPr lang="en-US" sz="1200" b="1" dirty="0">
                <a:solidFill>
                  <a:srgbClr val="7030A0"/>
                </a:solidFill>
                <a:latin typeface="Times New Roman" panose="02020603050405020304" pitchFamily="18" charset="0"/>
                <a:ea typeface="SimSun" panose="02010600030101010101" pitchFamily="2" charset="-122"/>
              </a:rPr>
              <a:t>Failure Risk → Production Downtime</a:t>
            </a:r>
            <a:r>
              <a:rPr lang="en-US" sz="1200" dirty="0">
                <a:solidFill>
                  <a:prstClr val="black"/>
                </a:solidFill>
                <a:latin typeface="Times New Roman" panose="02020603050405020304" pitchFamily="18" charset="0"/>
                <a:ea typeface="SimSun" panose="02010600030101010101" pitchFamily="2" charset="-122"/>
              </a:rPr>
              <a:t>).</a:t>
            </a:r>
            <a:endParaRPr lang="fi-FI" sz="1200" dirty="0">
              <a:solidFill>
                <a:prstClr val="black"/>
              </a:solidFill>
              <a:latin typeface="Times New Roman" panose="02020603050405020304" pitchFamily="18" charset="0"/>
              <a:ea typeface="SimSun" panose="02010600030101010101" pitchFamily="2" charset="-122"/>
            </a:endParaRPr>
          </a:p>
          <a:p>
            <a:pPr defTabSz="685800" fontAlgn="auto">
              <a:spcBef>
                <a:spcPts val="450"/>
              </a:spcBef>
              <a:spcAft>
                <a:spcPts val="0"/>
              </a:spcAft>
            </a:pPr>
            <a:r>
              <a:rPr lang="en-US" sz="1200" dirty="0">
                <a:solidFill>
                  <a:prstClr val="black"/>
                </a:solidFill>
                <a:latin typeface="Times New Roman" panose="02020603050405020304" pitchFamily="18" charset="0"/>
                <a:ea typeface="SimSun" panose="02010600030101010101" pitchFamily="2" charset="-122"/>
              </a:rPr>
              <a:t>   Each of these models was likely developed separately, trained on different datasets, and optimized for its specific domain. However, to achieve true predictive intelligence and explainability, the factory must reason holistically about how these models interact and contribute to final decision-making.</a:t>
            </a:r>
            <a:endParaRPr lang="en-US" sz="1200" dirty="0">
              <a:solidFill>
                <a:prstClr val="black"/>
              </a:solidFill>
              <a:latin typeface="Calibri" panose="020F0502020204030204"/>
            </a:endParaRPr>
          </a:p>
        </p:txBody>
      </p:sp>
      <p:grpSp>
        <p:nvGrpSpPr>
          <p:cNvPr id="8" name="Group 7"/>
          <p:cNvGrpSpPr/>
          <p:nvPr/>
        </p:nvGrpSpPr>
        <p:grpSpPr>
          <a:xfrm>
            <a:off x="7019925" y="118178"/>
            <a:ext cx="2008946" cy="979208"/>
            <a:chOff x="7538101" y="192989"/>
            <a:chExt cx="3039893" cy="1456874"/>
          </a:xfrm>
        </p:grpSpPr>
        <p:pic>
          <p:nvPicPr>
            <p:cNvPr id="6" name="Picture 5"/>
            <p:cNvPicPr>
              <a:picLocks noChangeAspect="1"/>
            </p:cNvPicPr>
            <p:nvPr/>
          </p:nvPicPr>
          <p:blipFill>
            <a:blip r:embed="rId3">
              <a:biLevel thresh="75000"/>
            </a:blip>
            <a:stretch>
              <a:fillRect/>
            </a:stretch>
          </p:blipFill>
          <p:spPr>
            <a:xfrm>
              <a:off x="9073044" y="221113"/>
              <a:ext cx="1504950" cy="1428750"/>
            </a:xfrm>
            <a:prstGeom prst="rect">
              <a:avLst/>
            </a:prstGeom>
          </p:spPr>
        </p:pic>
        <p:pic>
          <p:nvPicPr>
            <p:cNvPr id="7" name="Picture 6"/>
            <p:cNvPicPr>
              <a:picLocks noChangeAspect="1"/>
            </p:cNvPicPr>
            <p:nvPr/>
          </p:nvPicPr>
          <p:blipFill>
            <a:blip r:embed="rId4"/>
            <a:stretch>
              <a:fillRect/>
            </a:stretch>
          </p:blipFill>
          <p:spPr>
            <a:xfrm>
              <a:off x="7538101" y="192989"/>
              <a:ext cx="1452562" cy="1452562"/>
            </a:xfrm>
            <a:prstGeom prst="rect">
              <a:avLst/>
            </a:prstGeom>
          </p:spPr>
        </p:pic>
      </p:grpSp>
      <p:sp>
        <p:nvSpPr>
          <p:cNvPr id="9" name="Rectangle 8"/>
          <p:cNvSpPr/>
          <p:nvPr/>
        </p:nvSpPr>
        <p:spPr>
          <a:xfrm>
            <a:off x="1677367" y="2712514"/>
            <a:ext cx="3070969" cy="346249"/>
          </a:xfrm>
          <a:prstGeom prst="rect">
            <a:avLst/>
          </a:prstGeom>
          <a:noFill/>
        </p:spPr>
        <p:txBody>
          <a:bodyPr wrap="none" lIns="68580" tIns="34290" rIns="68580" bIns="34290">
            <a:spAutoFit/>
          </a:bodyPr>
          <a:lstStyle/>
          <a:p>
            <a:pPr algn="ctr" defTabSz="685800" fontAlgn="auto">
              <a:spcBef>
                <a:spcPts val="0"/>
              </a:spcBef>
              <a:spcAft>
                <a:spcPts val="0"/>
              </a:spcAft>
            </a:pPr>
            <a:r>
              <a:rPr lang="en-US" sz="1800" dirty="0">
                <a:ln w="0"/>
                <a:solidFill>
                  <a:prstClr val="black"/>
                </a:solidFill>
                <a:effectLst>
                  <a:outerShdw blurRad="38100" dist="19050" dir="2700000" algn="tl" rotWithShape="0">
                    <a:prstClr val="black">
                      <a:alpha val="40000"/>
                    </a:prstClr>
                  </a:outerShdw>
                </a:effectLst>
                <a:latin typeface="Calibri" panose="020F0502020204030204"/>
              </a:rPr>
              <a:t>Integration challenge (abstract)</a:t>
            </a:r>
          </a:p>
        </p:txBody>
      </p:sp>
      <p:sp>
        <p:nvSpPr>
          <p:cNvPr id="10" name="Rectangle 9"/>
          <p:cNvSpPr/>
          <p:nvPr/>
        </p:nvSpPr>
        <p:spPr>
          <a:xfrm>
            <a:off x="4878941" y="294709"/>
            <a:ext cx="2204099" cy="623248"/>
          </a:xfrm>
          <a:prstGeom prst="rect">
            <a:avLst/>
          </a:prstGeom>
          <a:noFill/>
        </p:spPr>
        <p:txBody>
          <a:bodyPr wrap="square" lIns="68580" tIns="34290" rIns="68580" bIns="34290">
            <a:spAutoFit/>
          </a:bodyPr>
          <a:lstStyle/>
          <a:p>
            <a:pPr algn="ctr" defTabSz="685800" fontAlgn="auto">
              <a:spcBef>
                <a:spcPts val="0"/>
              </a:spcBef>
              <a:spcAft>
                <a:spcPts val="0"/>
              </a:spcAft>
            </a:pPr>
            <a:r>
              <a:rPr lang="en-US" sz="1800" dirty="0">
                <a:ln w="0"/>
                <a:solidFill>
                  <a:prstClr val="black"/>
                </a:solidFill>
                <a:effectLst>
                  <a:outerShdw blurRad="38100" dist="19050" dir="2700000" algn="tl" rotWithShape="0">
                    <a:prstClr val="black">
                      <a:alpha val="40000"/>
                    </a:prstClr>
                  </a:outerShdw>
                </a:effectLst>
                <a:latin typeface="Calibri" panose="020F0502020204030204"/>
              </a:rPr>
              <a:t>Integration challenge (industry reality)</a:t>
            </a:r>
          </a:p>
        </p:txBody>
      </p:sp>
      <p:sp>
        <p:nvSpPr>
          <p:cNvPr id="13" name="標題 1"/>
          <p:cNvSpPr txBox="1">
            <a:spLocks/>
          </p:cNvSpPr>
          <p:nvPr/>
        </p:nvSpPr>
        <p:spPr>
          <a:xfrm>
            <a:off x="179849" y="580166"/>
            <a:ext cx="4430251" cy="95740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altLang="zh-TW" sz="2800" b="1" dirty="0">
                <a:solidFill>
                  <a:srgbClr val="FF0000"/>
                </a:solidFill>
                <a:latin typeface="Arial" panose="020B0604020202020204" pitchFamily="34" charset="0"/>
                <a:ea typeface="新細明體" panose="02020500000000000000" pitchFamily="18" charset="-120"/>
                <a:cs typeface="Arial" panose="020B0604020202020204" pitchFamily="34" charset="0"/>
              </a:rPr>
              <a:t>Black-box integration and interoperability challenge</a:t>
            </a:r>
          </a:p>
          <a:p>
            <a:pPr defTabSz="685800" fontAlgn="auto">
              <a:spcAft>
                <a:spcPts val="0"/>
              </a:spcAft>
            </a:pPr>
            <a:r>
              <a:rPr lang="en-US" altLang="zh-TW" sz="2800" b="1" dirty="0">
                <a:solidFill>
                  <a:srgbClr val="FF0000"/>
                </a:solidFill>
                <a:latin typeface="Arial" panose="020B0604020202020204" pitchFamily="34" charset="0"/>
                <a:ea typeface="新細明體" panose="02020500000000000000" pitchFamily="18" charset="-120"/>
                <a:cs typeface="Arial" panose="020B0604020202020204" pitchFamily="34" charset="0"/>
              </a:rPr>
              <a:t>(not just abstract but real)</a:t>
            </a:r>
            <a:endParaRPr lang="zh-TW" altLang="en-US" sz="2800" b="1" dirty="0">
              <a:solidFill>
                <a:srgbClr val="FF0000"/>
              </a:solidFill>
              <a:latin typeface="Arial" panose="020B0604020202020204" pitchFamily="34" charset="0"/>
              <a:ea typeface="新細明體" panose="02020500000000000000" pitchFamily="18" charset="-120"/>
              <a:cs typeface="Arial" panose="020B0604020202020204" pitchFamily="34" charset="0"/>
            </a:endParaRPr>
          </a:p>
        </p:txBody>
      </p:sp>
    </p:spTree>
    <p:extLst>
      <p:ext uri="{BB962C8B-B14F-4D97-AF65-F5344CB8AC3E}">
        <p14:creationId xmlns:p14="http://schemas.microsoft.com/office/powerpoint/2010/main" val="133193474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28807" y="903033"/>
            <a:ext cx="8917164" cy="5073574"/>
            <a:chOff x="212838" y="71318"/>
            <a:chExt cx="11889552" cy="6764765"/>
          </a:xfrm>
        </p:grpSpPr>
        <p:sp>
          <p:nvSpPr>
            <p:cNvPr id="48" name="Oval 47"/>
            <p:cNvSpPr/>
            <p:nvPr/>
          </p:nvSpPr>
          <p:spPr>
            <a:xfrm>
              <a:off x="586460" y="781816"/>
              <a:ext cx="731520" cy="731520"/>
            </a:xfrm>
            <a:prstGeom prst="ellipse">
              <a:avLst/>
            </a:prstGeom>
            <a:solidFill>
              <a:schemeClr val="bg1">
                <a:lumMod val="8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9" name="Oval 48"/>
            <p:cNvSpPr/>
            <p:nvPr/>
          </p:nvSpPr>
          <p:spPr>
            <a:xfrm>
              <a:off x="10782475" y="3095717"/>
              <a:ext cx="731520" cy="731520"/>
            </a:xfrm>
            <a:prstGeom prst="ellipse">
              <a:avLst/>
            </a:prstGeom>
            <a:solidFill>
              <a:schemeClr val="bg1">
                <a:lumMod val="8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51" name="Group 50"/>
            <p:cNvGrpSpPr/>
            <p:nvPr/>
          </p:nvGrpSpPr>
          <p:grpSpPr>
            <a:xfrm>
              <a:off x="5235895" y="1243171"/>
              <a:ext cx="6866495" cy="924674"/>
              <a:chOff x="5235895" y="1119883"/>
              <a:chExt cx="6866495" cy="924674"/>
            </a:xfrm>
          </p:grpSpPr>
          <p:sp>
            <p:nvSpPr>
              <p:cNvPr id="50" name="Rounded Rectangle 49"/>
              <p:cNvSpPr/>
              <p:nvPr/>
            </p:nvSpPr>
            <p:spPr>
              <a:xfrm>
                <a:off x="5330691" y="1119883"/>
                <a:ext cx="6743166" cy="924674"/>
              </a:xfrm>
              <a:prstGeom prst="roundRect">
                <a:avLst/>
              </a:prstGeom>
              <a:solidFill>
                <a:schemeClr val="bg1">
                  <a:lumMod val="8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 name="Rectangle 3"/>
                  <p:cNvSpPr/>
                  <p:nvPr/>
                </p:nvSpPr>
                <p:spPr>
                  <a:xfrm>
                    <a:off x="5235895" y="1335920"/>
                    <a:ext cx="6866495" cy="668816"/>
                  </a:xfrm>
                  <a:prstGeom prst="rect">
                    <a:avLst/>
                  </a:prstGeom>
                </p:spPr>
                <p:txBody>
                  <a:bodyPr wrap="none">
                    <a:spAutoFit/>
                  </a:bodyPr>
                  <a:lstStyle/>
                  <a:p>
                    <a:pPr indent="128588" algn="just" defTabSz="685800" fontAlgn="auto">
                      <a:lnSpc>
                        <a:spcPts val="900"/>
                      </a:lnSpc>
                      <a:spcBef>
                        <a:spcPts val="150"/>
                      </a:spcBef>
                      <a:spcAft>
                        <a:spcPts val="0"/>
                      </a:spcAft>
                    </a:pPr>
                    <a:r>
                      <a:rPr lang="en-US" sz="1350" b="1" dirty="0">
                        <a:solidFill>
                          <a:prstClr val="black"/>
                        </a:solidFill>
                        <a:latin typeface="Times New Roman" panose="02020603050405020304" pitchFamily="18" charset="0"/>
                        <a:ea typeface="SimSun" panose="02010600030101010101" pitchFamily="2" charset="-122"/>
                      </a:rPr>
                      <a:t>KNOWN MODELS</a:t>
                    </a:r>
                    <a:r>
                      <a:rPr lang="en-US" sz="1350" dirty="0">
                        <a:solidFill>
                          <a:prstClr val="black"/>
                        </a:solidFill>
                        <a:latin typeface="Times New Roman" panose="02020603050405020304" pitchFamily="18" charset="0"/>
                        <a:ea typeface="SimSun" panose="02010600030101010101" pitchFamily="2" charset="-122"/>
                      </a:rPr>
                      <a:t>:</a:t>
                    </a:r>
                    <a:r>
                      <a:rPr lang="en-US" sz="1350" dirty="0">
                        <a:solidFill>
                          <a:prstClr val="black"/>
                        </a:solidFill>
                        <a:latin typeface="Calibri" panose="020F0502020204030204"/>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𝑨</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7030A0"/>
                            </a:solidFill>
                            <a:latin typeface="Cambria Math" panose="02040503050406030204" pitchFamily="18" charset="0"/>
                            <a:ea typeface="SimSun" panose="02010600030101010101" pitchFamily="2" charset="-122"/>
                          </a:rPr>
                          <m:t>𝑨</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𝑩</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𝑪</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d>
                          <m:dPr>
                            <m:begChr m:val="{"/>
                            <m:endChr m:val="}"/>
                            <m:sepChr m:val="∣"/>
                            <m:ctrlPr>
                              <a:rPr lang="fi-FI" sz="1350" b="1" i="1">
                                <a:solidFill>
                                  <a:prstClr val="black"/>
                                </a:solidFill>
                                <a:latin typeface="Cambria Math" panose="02040503050406030204" pitchFamily="18" charset="0"/>
                                <a:ea typeface="SimSun" panose="02010600030101010101" pitchFamily="2" charset="-122"/>
                              </a:rPr>
                            </m:ctrlPr>
                          </m:dPr>
                          <m:e>
                            <m:r>
                              <a:rPr lang="en-US" sz="1350" b="1" i="1">
                                <a:solidFill>
                                  <a:srgbClr val="7030A0"/>
                                </a:solidFill>
                                <a:latin typeface="Cambria Math" panose="02040503050406030204" pitchFamily="18" charset="0"/>
                                <a:ea typeface="SimSun" panose="02010600030101010101" pitchFamily="2" charset="-122"/>
                              </a:rPr>
                              <m:t>𝑩</m:t>
                            </m:r>
                          </m:e>
                          <m:e>
                            <m:r>
                              <a:rPr lang="en-US" sz="1350" b="1" i="1">
                                <a:solidFill>
                                  <a:srgbClr val="7030A0"/>
                                </a:solidFill>
                                <a:latin typeface="Cambria Math" panose="02040503050406030204" pitchFamily="18" charset="0"/>
                                <a:ea typeface="SimSun" panose="02010600030101010101" pitchFamily="2" charset="-122"/>
                              </a:rPr>
                              <m:t>𝑪</m:t>
                            </m:r>
                          </m:e>
                        </m:d>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7030A0"/>
                            </a:solidFill>
                            <a:latin typeface="Cambria Math" panose="02040503050406030204" pitchFamily="18" charset="0"/>
                            <a:ea typeface="SimSun" panose="02010600030101010101" pitchFamily="2" charset="-122"/>
                          </a:rPr>
                          <m:t>𝑬</m:t>
                        </m:r>
                      </m:oMath>
                    </a14:m>
                    <a:r>
                      <a:rPr lang="en-US" sz="1350" b="1"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7030A0"/>
                            </a:solidFill>
                            <a:latin typeface="Cambria Math" panose="02040503050406030204" pitchFamily="18" charset="0"/>
                            <a:ea typeface="SimSun" panose="02010600030101010101" pitchFamily="2" charset="-122"/>
                          </a:rPr>
                          <m:t>𝑬</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FF393E"/>
                            </a:solidFill>
                            <a:latin typeface="Cambria Math" panose="02040503050406030204" pitchFamily="18" charset="0"/>
                            <a:ea typeface="SimSun" panose="02010600030101010101" pitchFamily="2" charset="-122"/>
                          </a:rPr>
                          <m:t>𝒀</m:t>
                        </m:r>
                      </m:oMath>
                    </a14:m>
                    <a:r>
                      <a:rPr lang="en-US" sz="1350" dirty="0">
                        <a:solidFill>
                          <a:prstClr val="black"/>
                        </a:solidFill>
                        <a:latin typeface="Times New Roman" panose="02020603050405020304" pitchFamily="18" charset="0"/>
                        <a:ea typeface="SimSun" panose="02010600030101010101" pitchFamily="2" charset="-122"/>
                      </a:rPr>
                      <a:t>.</a:t>
                    </a:r>
                  </a:p>
                  <a:p>
                    <a:pPr indent="128588" algn="just" defTabSz="685800" fontAlgn="auto">
                      <a:lnSpc>
                        <a:spcPts val="900"/>
                      </a:lnSpc>
                      <a:spcBef>
                        <a:spcPts val="150"/>
                      </a:spcBef>
                      <a:spcAft>
                        <a:spcPts val="0"/>
                      </a:spcAft>
                    </a:pPr>
                    <a:endParaRPr lang="en-US" sz="1350" dirty="0">
                      <a:solidFill>
                        <a:prstClr val="black"/>
                      </a:solidFill>
                      <a:latin typeface="Times New Roman" panose="02020603050405020304" pitchFamily="18" charset="0"/>
                      <a:ea typeface="SimSun" panose="02010600030101010101" pitchFamily="2" charset="-122"/>
                    </a:endParaRPr>
                  </a:p>
                  <a:p>
                    <a:pPr indent="128588" algn="just" defTabSz="685800" fontAlgn="auto">
                      <a:lnSpc>
                        <a:spcPts val="900"/>
                      </a:lnSpc>
                      <a:spcBef>
                        <a:spcPts val="150"/>
                      </a:spcBef>
                      <a:spcAft>
                        <a:spcPts val="0"/>
                      </a:spcAft>
                    </a:pPr>
                    <a:r>
                      <a:rPr lang="en-US" sz="1350" b="1" dirty="0">
                        <a:solidFill>
                          <a:prstClr val="black"/>
                        </a:solidFill>
                        <a:latin typeface="Times New Roman" panose="02020603050405020304" pitchFamily="18" charset="0"/>
                        <a:ea typeface="SimSun" panose="02010600030101010101" pitchFamily="2" charset="-122"/>
                      </a:rPr>
                      <a:t>WANTED</a:t>
                    </a:r>
                    <a:r>
                      <a:rPr lang="en-US" sz="1350" dirty="0">
                        <a:solidFill>
                          <a:prstClr val="black"/>
                        </a:solidFill>
                        <a:latin typeface="Times New Roman" panose="02020603050405020304" pitchFamily="18" charset="0"/>
                        <a:ea typeface="SimSun" panose="02010600030101010101" pitchFamily="2" charset="-122"/>
                      </a:rPr>
                      <a:t>:    </a:t>
                    </a:r>
                    <a14:m>
                      <m:oMath xmlns:m="http://schemas.openxmlformats.org/officeDocument/2006/math">
                        <m:r>
                          <a:rPr lang="en-US" sz="1350" b="1" i="1">
                            <a:solidFill>
                              <a:srgbClr val="FF0000"/>
                            </a:solidFill>
                            <a:latin typeface="Cambria Math" panose="02040503050406030204" pitchFamily="18" charset="0"/>
                            <a:ea typeface="SimSun" panose="02010600030101010101" pitchFamily="2" charset="-122"/>
                          </a:rPr>
                          <m:t>𝑿</m:t>
                        </m:r>
                        <m:r>
                          <a:rPr lang="en-US" sz="1350" b="1" i="1">
                            <a:solidFill>
                              <a:prstClr val="black"/>
                            </a:solidFill>
                            <a:latin typeface="Cambria Math" panose="02040503050406030204" pitchFamily="18" charset="0"/>
                            <a:ea typeface="SimSun" panose="02010600030101010101" pitchFamily="2" charset="-122"/>
                          </a:rPr>
                          <m:t>→</m:t>
                        </m:r>
                        <m:r>
                          <a:rPr lang="en-US" sz="1350" b="1" i="1">
                            <a:solidFill>
                              <a:srgbClr val="FF0000"/>
                            </a:solidFill>
                            <a:latin typeface="Cambria Math" panose="02040503050406030204" pitchFamily="18" charset="0"/>
                            <a:ea typeface="SimSun" panose="02010600030101010101" pitchFamily="2" charset="-122"/>
                          </a:rPr>
                          <m:t>𝒀</m:t>
                        </m:r>
                      </m:oMath>
                    </a14:m>
                    <a:endParaRPr lang="fi-FI" sz="1350" b="1" dirty="0">
                      <a:solidFill>
                        <a:prstClr val="black"/>
                      </a:solidFill>
                      <a:latin typeface="Times New Roman" panose="02020603050405020304" pitchFamily="18" charset="0"/>
                      <a:ea typeface="SimSun" panose="02010600030101010101" pitchFamily="2" charset="-122"/>
                    </a:endParaRPr>
                  </a:p>
                </p:txBody>
              </p:sp>
            </mc:Choice>
            <mc:Fallback xmlns="">
              <p:sp>
                <p:nvSpPr>
                  <p:cNvPr id="4" name="Rectangle 3"/>
                  <p:cNvSpPr>
                    <a:spLocks noRot="1" noChangeAspect="1" noMove="1" noResize="1" noEditPoints="1" noAdjustHandles="1" noChangeArrowheads="1" noChangeShapeType="1" noTextEdit="1"/>
                  </p:cNvSpPr>
                  <p:nvPr/>
                </p:nvSpPr>
                <p:spPr>
                  <a:xfrm>
                    <a:off x="5235895" y="1335920"/>
                    <a:ext cx="6866495" cy="668816"/>
                  </a:xfrm>
                  <a:prstGeom prst="rect">
                    <a:avLst/>
                  </a:prstGeom>
                  <a:blipFill>
                    <a:blip r:embed="rId2"/>
                    <a:stretch>
                      <a:fillRect t="-18293" b="-12195"/>
                    </a:stretch>
                  </a:blipFill>
                </p:spPr>
                <p:txBody>
                  <a:bodyPr/>
                  <a:lstStyle/>
                  <a:p>
                    <a:r>
                      <a:rPr lang="fi-FI">
                        <a:noFill/>
                      </a:rPr>
                      <a:t> </a:t>
                    </a:r>
                  </a:p>
                </p:txBody>
              </p:sp>
            </mc:Fallback>
          </mc:AlternateContent>
        </p:grpSp>
        <p:pic>
          <p:nvPicPr>
            <p:cNvPr id="6" name="Picture 5"/>
            <p:cNvPicPr>
              <a:picLocks noChangeAspect="1"/>
            </p:cNvPicPr>
            <p:nvPr/>
          </p:nvPicPr>
          <p:blipFill>
            <a:blip r:embed="rId3">
              <a:clrChange>
                <a:clrFrom>
                  <a:srgbClr val="F7F7F7"/>
                </a:clrFrom>
                <a:clrTo>
                  <a:srgbClr val="F7F7F7">
                    <a:alpha val="0"/>
                  </a:srgbClr>
                </a:clrTo>
              </a:clrChange>
            </a:blip>
            <a:stretch>
              <a:fillRect/>
            </a:stretch>
          </p:blipFill>
          <p:spPr>
            <a:xfrm>
              <a:off x="2002254" y="71318"/>
              <a:ext cx="1907310" cy="2276851"/>
            </a:xfrm>
            <a:prstGeom prst="rect">
              <a:avLst/>
            </a:prstGeom>
          </p:spPr>
        </p:pic>
        <p:sp>
          <p:nvSpPr>
            <p:cNvPr id="8" name="Oval 7"/>
            <p:cNvSpPr/>
            <p:nvPr/>
          </p:nvSpPr>
          <p:spPr>
            <a:xfrm>
              <a:off x="2631325" y="900618"/>
              <a:ext cx="640080" cy="6400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Notched Right Arrow 13"/>
            <p:cNvSpPr/>
            <p:nvPr/>
          </p:nvSpPr>
          <p:spPr>
            <a:xfrm>
              <a:off x="1358146" y="921166"/>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16" name="Rectangle 15"/>
                <p:cNvSpPr/>
                <p:nvPr/>
              </p:nvSpPr>
              <p:spPr>
                <a:xfrm>
                  <a:off x="626726" y="831269"/>
                  <a:ext cx="716436"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FF0000"/>
                            </a:solidFill>
                            <a:latin typeface="Cambria Math" panose="02040503050406030204" pitchFamily="18" charset="0"/>
                            <a:ea typeface="SimSun" panose="02010600030101010101" pitchFamily="2" charset="-122"/>
                          </a:rPr>
                          <m:t>𝑿</m:t>
                        </m:r>
                      </m:oMath>
                    </m:oMathPara>
                  </a14:m>
                  <a:endParaRPr lang="en-US" sz="3000" b="1" dirty="0">
                    <a:solidFill>
                      <a:srgbClr val="FF0000"/>
                    </a:solidFill>
                    <a:latin typeface="Calibri" panose="020F0502020204030204"/>
                  </a:endParaRPr>
                </a:p>
              </p:txBody>
            </p:sp>
          </mc:Choice>
          <mc:Fallback xmlns="">
            <p:sp>
              <p:nvSpPr>
                <p:cNvPr id="16" name="Rectangle 15"/>
                <p:cNvSpPr>
                  <a:spLocks noRot="1" noChangeAspect="1" noMove="1" noResize="1" noEditPoints="1" noAdjustHandles="1" noChangeArrowheads="1" noChangeShapeType="1" noTextEdit="1"/>
                </p:cNvSpPr>
                <p:nvPr/>
              </p:nvSpPr>
              <p:spPr>
                <a:xfrm>
                  <a:off x="626726" y="831269"/>
                  <a:ext cx="716436" cy="738664"/>
                </a:xfrm>
                <a:prstGeom prst="rect">
                  <a:avLst/>
                </a:prstGeom>
                <a:blipFill>
                  <a:blip r:embed="rId4"/>
                  <a:stretch>
                    <a:fillRect/>
                  </a:stretch>
                </a:blipFill>
              </p:spPr>
              <p:txBody>
                <a:bodyPr/>
                <a:lstStyle/>
                <a:p>
                  <a:r>
                    <a:rPr lang="fi-FI">
                      <a:noFill/>
                    </a:rPr>
                    <a:t> </a:t>
                  </a:r>
                </a:p>
              </p:txBody>
            </p:sp>
          </mc:Fallback>
        </mc:AlternateContent>
        <p:sp>
          <p:nvSpPr>
            <p:cNvPr id="17" name="Notched Right Arrow 16"/>
            <p:cNvSpPr/>
            <p:nvPr/>
          </p:nvSpPr>
          <p:spPr>
            <a:xfrm>
              <a:off x="3924974" y="929730"/>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18" name="Rectangle 17"/>
                <p:cNvSpPr/>
                <p:nvPr/>
              </p:nvSpPr>
              <p:spPr>
                <a:xfrm>
                  <a:off x="4543873" y="845526"/>
                  <a:ext cx="684376"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𝑪</m:t>
                        </m:r>
                      </m:oMath>
                    </m:oMathPara>
                  </a14:m>
                  <a:endParaRPr lang="en-US" sz="3000" b="1" dirty="0">
                    <a:solidFill>
                      <a:srgbClr val="FF0000"/>
                    </a:solidFill>
                    <a:latin typeface="Calibri" panose="020F0502020204030204"/>
                  </a:endParaRPr>
                </a:p>
              </p:txBody>
            </p:sp>
          </mc:Choice>
          <mc:Fallback xmlns="">
            <p:sp>
              <p:nvSpPr>
                <p:cNvPr id="18" name="Rectangle 17"/>
                <p:cNvSpPr>
                  <a:spLocks noRot="1" noChangeAspect="1" noMove="1" noResize="1" noEditPoints="1" noAdjustHandles="1" noChangeArrowheads="1" noChangeShapeType="1" noTextEdit="1"/>
                </p:cNvSpPr>
                <p:nvPr/>
              </p:nvSpPr>
              <p:spPr>
                <a:xfrm>
                  <a:off x="4543873" y="845526"/>
                  <a:ext cx="684376" cy="738664"/>
                </a:xfrm>
                <a:prstGeom prst="rect">
                  <a:avLst/>
                </a:prstGeom>
                <a:blipFill>
                  <a:blip r:embed="rId5"/>
                  <a:stretch>
                    <a:fillRect/>
                  </a:stretch>
                </a:blipFill>
              </p:spPr>
              <p:txBody>
                <a:bodyPr/>
                <a:lstStyle/>
                <a:p>
                  <a:r>
                    <a:rPr lang="fi-FI">
                      <a:noFill/>
                    </a:rPr>
                    <a:t> </a:t>
                  </a:r>
                </a:p>
              </p:txBody>
            </p:sp>
          </mc:Fallback>
        </mc:AlternateContent>
        <p:sp>
          <p:nvSpPr>
            <p:cNvPr id="19" name="Notched Right Arrow 18"/>
            <p:cNvSpPr/>
            <p:nvPr/>
          </p:nvSpPr>
          <p:spPr>
            <a:xfrm>
              <a:off x="6032338" y="3192498"/>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0" name="Picture 19"/>
            <p:cNvPicPr>
              <a:picLocks noChangeAspect="1"/>
            </p:cNvPicPr>
            <p:nvPr/>
          </p:nvPicPr>
          <p:blipFill>
            <a:blip r:embed="rId3">
              <a:clrChange>
                <a:clrFrom>
                  <a:srgbClr val="F7F7F7"/>
                </a:clrFrom>
                <a:clrTo>
                  <a:srgbClr val="F7F7F7">
                    <a:alpha val="0"/>
                  </a:srgbClr>
                </a:clrTo>
              </a:clrChange>
            </a:blip>
            <a:stretch>
              <a:fillRect/>
            </a:stretch>
          </p:blipFill>
          <p:spPr>
            <a:xfrm>
              <a:off x="7998330" y="2350727"/>
              <a:ext cx="1907310" cy="2276851"/>
            </a:xfrm>
            <a:prstGeom prst="rect">
              <a:avLst/>
            </a:prstGeom>
          </p:spPr>
        </p:pic>
        <p:sp>
          <p:nvSpPr>
            <p:cNvPr id="22" name="Oval 21"/>
            <p:cNvSpPr/>
            <p:nvPr/>
          </p:nvSpPr>
          <p:spPr>
            <a:xfrm>
              <a:off x="8627401" y="3169753"/>
              <a:ext cx="640080" cy="6400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4" name="Notched Right Arrow 23"/>
            <p:cNvSpPr/>
            <p:nvPr/>
          </p:nvSpPr>
          <p:spPr>
            <a:xfrm rot="5400000">
              <a:off x="620020" y="1647727"/>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5" name="Picture 24"/>
            <p:cNvPicPr>
              <a:picLocks noChangeAspect="1"/>
            </p:cNvPicPr>
            <p:nvPr/>
          </p:nvPicPr>
          <p:blipFill>
            <a:blip r:embed="rId3">
              <a:clrChange>
                <a:clrFrom>
                  <a:srgbClr val="F7F7F7"/>
                </a:clrFrom>
                <a:clrTo>
                  <a:srgbClr val="F7F7F7">
                    <a:alpha val="0"/>
                  </a:srgbClr>
                </a:clrTo>
              </a:clrChange>
            </a:blip>
            <a:stretch>
              <a:fillRect/>
            </a:stretch>
          </p:blipFill>
          <p:spPr>
            <a:xfrm>
              <a:off x="212838" y="2338667"/>
              <a:ext cx="1907310" cy="2276851"/>
            </a:xfrm>
            <a:prstGeom prst="rect">
              <a:avLst/>
            </a:prstGeom>
          </p:spPr>
        </p:pic>
        <p:sp>
          <p:nvSpPr>
            <p:cNvPr id="27" name="Oval 26"/>
            <p:cNvSpPr/>
            <p:nvPr/>
          </p:nvSpPr>
          <p:spPr>
            <a:xfrm>
              <a:off x="841909" y="3157693"/>
              <a:ext cx="640080" cy="6400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9" name="Notched Right Arrow 28"/>
            <p:cNvSpPr/>
            <p:nvPr/>
          </p:nvSpPr>
          <p:spPr>
            <a:xfrm rot="5400000">
              <a:off x="618310" y="4728265"/>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30" name="Rectangle 29"/>
                <p:cNvSpPr/>
                <p:nvPr/>
              </p:nvSpPr>
              <p:spPr>
                <a:xfrm>
                  <a:off x="640609" y="5295400"/>
                  <a:ext cx="701475"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𝑨</m:t>
                        </m:r>
                      </m:oMath>
                    </m:oMathPara>
                  </a14:m>
                  <a:endParaRPr lang="en-US" sz="3000" b="1" dirty="0">
                    <a:solidFill>
                      <a:srgbClr val="FF0000"/>
                    </a:solidFill>
                    <a:latin typeface="Calibri" panose="020F0502020204030204"/>
                  </a:endParaRPr>
                </a:p>
              </p:txBody>
            </p:sp>
          </mc:Choice>
          <mc:Fallback xmlns="">
            <p:sp>
              <p:nvSpPr>
                <p:cNvPr id="30" name="Rectangle 29"/>
                <p:cNvSpPr>
                  <a:spLocks noRot="1" noChangeAspect="1" noMove="1" noResize="1" noEditPoints="1" noAdjustHandles="1" noChangeArrowheads="1" noChangeShapeType="1" noTextEdit="1"/>
                </p:cNvSpPr>
                <p:nvPr/>
              </p:nvSpPr>
              <p:spPr>
                <a:xfrm>
                  <a:off x="640609" y="5295400"/>
                  <a:ext cx="701475" cy="738664"/>
                </a:xfrm>
                <a:prstGeom prst="rect">
                  <a:avLst/>
                </a:prstGeom>
                <a:blipFill>
                  <a:blip r:embed="rId6"/>
                  <a:stretch>
                    <a:fillRect/>
                  </a:stretch>
                </a:blipFill>
              </p:spPr>
              <p:txBody>
                <a:bodyPr/>
                <a:lstStyle/>
                <a:p>
                  <a:r>
                    <a:rPr lang="fi-FI">
                      <a:noFill/>
                    </a:rPr>
                    <a:t> </a:t>
                  </a:r>
                </a:p>
              </p:txBody>
            </p:sp>
          </mc:Fallback>
        </mc:AlternateContent>
        <p:pic>
          <p:nvPicPr>
            <p:cNvPr id="31" name="Picture 30"/>
            <p:cNvPicPr>
              <a:picLocks noChangeAspect="1"/>
            </p:cNvPicPr>
            <p:nvPr/>
          </p:nvPicPr>
          <p:blipFill>
            <a:blip r:embed="rId3">
              <a:clrChange>
                <a:clrFrom>
                  <a:srgbClr val="F7F7F7"/>
                </a:clrFrom>
                <a:clrTo>
                  <a:srgbClr val="F7F7F7">
                    <a:alpha val="0"/>
                  </a:srgbClr>
                </a:clrTo>
              </a:clrChange>
            </a:blip>
            <a:stretch>
              <a:fillRect/>
            </a:stretch>
          </p:blipFill>
          <p:spPr>
            <a:xfrm>
              <a:off x="1949174" y="4549154"/>
              <a:ext cx="1907310" cy="2276851"/>
            </a:xfrm>
            <a:prstGeom prst="rect">
              <a:avLst/>
            </a:prstGeom>
          </p:spPr>
        </p:pic>
        <p:sp>
          <p:nvSpPr>
            <p:cNvPr id="33" name="Oval 32"/>
            <p:cNvSpPr/>
            <p:nvPr/>
          </p:nvSpPr>
          <p:spPr>
            <a:xfrm>
              <a:off x="2578245" y="5368180"/>
              <a:ext cx="640080" cy="6400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5" name="Notched Right Arrow 34"/>
            <p:cNvSpPr/>
            <p:nvPr/>
          </p:nvSpPr>
          <p:spPr>
            <a:xfrm>
              <a:off x="1274244" y="5388728"/>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6" name="Notched Right Arrow 35"/>
            <p:cNvSpPr/>
            <p:nvPr/>
          </p:nvSpPr>
          <p:spPr>
            <a:xfrm>
              <a:off x="3871894" y="5397292"/>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37" name="Rectangle 36"/>
                <p:cNvSpPr/>
                <p:nvPr/>
              </p:nvSpPr>
              <p:spPr>
                <a:xfrm>
                  <a:off x="4521981" y="5358764"/>
                  <a:ext cx="733535"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𝑩</m:t>
                        </m:r>
                      </m:oMath>
                    </m:oMathPara>
                  </a14:m>
                  <a:endParaRPr lang="en-US" sz="3000" b="1" dirty="0">
                    <a:solidFill>
                      <a:srgbClr val="FF0000"/>
                    </a:solidFill>
                    <a:latin typeface="Calibri" panose="020F0502020204030204"/>
                  </a:endParaRPr>
                </a:p>
              </p:txBody>
            </p:sp>
          </mc:Choice>
          <mc:Fallback xmlns="">
            <p:sp>
              <p:nvSpPr>
                <p:cNvPr id="37" name="Rectangle 36"/>
                <p:cNvSpPr>
                  <a:spLocks noRot="1" noChangeAspect="1" noMove="1" noResize="1" noEditPoints="1" noAdjustHandles="1" noChangeArrowheads="1" noChangeShapeType="1" noTextEdit="1"/>
                </p:cNvSpPr>
                <p:nvPr/>
              </p:nvSpPr>
              <p:spPr>
                <a:xfrm>
                  <a:off x="4521981" y="5358764"/>
                  <a:ext cx="733535" cy="738664"/>
                </a:xfrm>
                <a:prstGeom prst="rect">
                  <a:avLst/>
                </a:prstGeom>
                <a:blipFill>
                  <a:blip r:embed="rId7"/>
                  <a:stretch>
                    <a:fillRect/>
                  </a:stretch>
                </a:blipFill>
              </p:spPr>
              <p:txBody>
                <a:bodyPr/>
                <a:lstStyle/>
                <a:p>
                  <a:r>
                    <a:rPr lang="fi-FI">
                      <a:noFill/>
                    </a:rPr>
                    <a:t> </a:t>
                  </a:r>
                </a:p>
              </p:txBody>
            </p:sp>
          </mc:Fallback>
        </mc:AlternateContent>
        <p:pic>
          <p:nvPicPr>
            <p:cNvPr id="38" name="Picture 37"/>
            <p:cNvPicPr>
              <a:picLocks noChangeAspect="1"/>
            </p:cNvPicPr>
            <p:nvPr/>
          </p:nvPicPr>
          <p:blipFill>
            <a:blip r:embed="rId3">
              <a:clrChange>
                <a:clrFrom>
                  <a:srgbClr val="F7F7F7"/>
                </a:clrFrom>
                <a:clrTo>
                  <a:srgbClr val="F7F7F7">
                    <a:alpha val="0"/>
                  </a:srgbClr>
                </a:clrTo>
              </a:clrChange>
            </a:blip>
            <a:stretch>
              <a:fillRect/>
            </a:stretch>
          </p:blipFill>
          <p:spPr>
            <a:xfrm>
              <a:off x="4062644" y="2338667"/>
              <a:ext cx="1907310" cy="2276851"/>
            </a:xfrm>
            <a:prstGeom prst="rect">
              <a:avLst/>
            </a:prstGeom>
          </p:spPr>
        </p:pic>
        <p:sp>
          <p:nvSpPr>
            <p:cNvPr id="40" name="Oval 39"/>
            <p:cNvSpPr/>
            <p:nvPr/>
          </p:nvSpPr>
          <p:spPr>
            <a:xfrm>
              <a:off x="4691713" y="3147419"/>
              <a:ext cx="640080" cy="6400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2" name="Notched Right Arrow 41"/>
            <p:cNvSpPr/>
            <p:nvPr/>
          </p:nvSpPr>
          <p:spPr>
            <a:xfrm rot="5400000">
              <a:off x="4460844" y="1615195"/>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3" name="Notched Right Arrow 42"/>
            <p:cNvSpPr/>
            <p:nvPr/>
          </p:nvSpPr>
          <p:spPr>
            <a:xfrm rot="-5400000">
              <a:off x="4477335" y="4775279"/>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4" name="Rectangle 43"/>
                <p:cNvSpPr/>
                <p:nvPr/>
              </p:nvSpPr>
              <p:spPr>
                <a:xfrm>
                  <a:off x="6666454" y="3107534"/>
                  <a:ext cx="697200"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7030A0"/>
                            </a:solidFill>
                            <a:latin typeface="Cambria Math" panose="02040503050406030204" pitchFamily="18" charset="0"/>
                            <a:ea typeface="SimSun" panose="02010600030101010101" pitchFamily="2" charset="-122"/>
                          </a:rPr>
                          <m:t>𝑬</m:t>
                        </m:r>
                      </m:oMath>
                    </m:oMathPara>
                  </a14:m>
                  <a:endParaRPr lang="en-US" sz="3000" b="1" dirty="0">
                    <a:solidFill>
                      <a:srgbClr val="FF0000"/>
                    </a:solidFill>
                    <a:latin typeface="Calibri" panose="020F0502020204030204"/>
                  </a:endParaRPr>
                </a:p>
              </p:txBody>
            </p:sp>
          </mc:Choice>
          <mc:Fallback xmlns="">
            <p:sp>
              <p:nvSpPr>
                <p:cNvPr id="44" name="Rectangle 43"/>
                <p:cNvSpPr>
                  <a:spLocks noRot="1" noChangeAspect="1" noMove="1" noResize="1" noEditPoints="1" noAdjustHandles="1" noChangeArrowheads="1" noChangeShapeType="1" noTextEdit="1"/>
                </p:cNvSpPr>
                <p:nvPr/>
              </p:nvSpPr>
              <p:spPr>
                <a:xfrm>
                  <a:off x="6666454" y="3107534"/>
                  <a:ext cx="697200" cy="738664"/>
                </a:xfrm>
                <a:prstGeom prst="rect">
                  <a:avLst/>
                </a:prstGeom>
                <a:blipFill>
                  <a:blip r:embed="rId8"/>
                  <a:stretch>
                    <a:fillRect/>
                  </a:stretch>
                </a:blipFill>
              </p:spPr>
              <p:txBody>
                <a:bodyPr/>
                <a:lstStyle/>
                <a:p>
                  <a:r>
                    <a:rPr lang="fi-FI">
                      <a:noFill/>
                    </a:rPr>
                    <a:t> </a:t>
                  </a:r>
                </a:p>
              </p:txBody>
            </p:sp>
          </mc:Fallback>
        </mc:AlternateContent>
        <p:sp>
          <p:nvSpPr>
            <p:cNvPr id="45" name="Notched Right Arrow 44"/>
            <p:cNvSpPr/>
            <p:nvPr/>
          </p:nvSpPr>
          <p:spPr>
            <a:xfrm>
              <a:off x="7212152" y="3190788"/>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6" name="Notched Right Arrow 45"/>
            <p:cNvSpPr/>
            <p:nvPr/>
          </p:nvSpPr>
          <p:spPr>
            <a:xfrm>
              <a:off x="9943366" y="3199352"/>
              <a:ext cx="729465" cy="548640"/>
            </a:xfrm>
            <a:prstGeom prst="notchedRightArrow">
              <a:avLst>
                <a:gd name="adj1" fmla="val 50000"/>
                <a:gd name="adj2" fmla="val 63725"/>
              </a:avLst>
            </a:prstGeom>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47" name="Rectangle 46"/>
                <p:cNvSpPr/>
                <p:nvPr/>
              </p:nvSpPr>
              <p:spPr>
                <a:xfrm>
                  <a:off x="10868613" y="3111234"/>
                  <a:ext cx="686513" cy="738664"/>
                </a:xfrm>
                <a:prstGeom prst="rect">
                  <a:avLst/>
                </a:prstGeom>
              </p:spPr>
              <p:txBody>
                <a:bodyPr wrap="none">
                  <a:spAutoFit/>
                </a:bodyPr>
                <a:lstStyle/>
                <a:p>
                  <a:pPr defTabSz="685800" fontAlgn="auto">
                    <a:spcBef>
                      <a:spcPts val="0"/>
                    </a:spcBef>
                    <a:spcAft>
                      <a:spcPts val="0"/>
                    </a:spcAft>
                  </a:pPr>
                  <a14:m>
                    <m:oMathPara xmlns:m="http://schemas.openxmlformats.org/officeDocument/2006/math">
                      <m:oMathParaPr>
                        <m:jc m:val="centerGroup"/>
                      </m:oMathParaPr>
                      <m:oMath xmlns:m="http://schemas.openxmlformats.org/officeDocument/2006/math">
                        <m:r>
                          <a:rPr lang="en-US" sz="3000" b="1" i="1">
                            <a:solidFill>
                              <a:srgbClr val="FF0000"/>
                            </a:solidFill>
                            <a:latin typeface="Cambria Math" panose="02040503050406030204" pitchFamily="18" charset="0"/>
                            <a:ea typeface="SimSun" panose="02010600030101010101" pitchFamily="2" charset="-122"/>
                          </a:rPr>
                          <m:t>𝒀</m:t>
                        </m:r>
                      </m:oMath>
                    </m:oMathPara>
                  </a14:m>
                  <a:endParaRPr lang="en-US" sz="3000" b="1" dirty="0">
                    <a:solidFill>
                      <a:srgbClr val="FF0000"/>
                    </a:solidFill>
                    <a:latin typeface="Calibri" panose="020F0502020204030204"/>
                  </a:endParaRPr>
                </a:p>
              </p:txBody>
            </p:sp>
          </mc:Choice>
          <mc:Fallback xmlns="">
            <p:sp>
              <p:nvSpPr>
                <p:cNvPr id="47" name="Rectangle 46"/>
                <p:cNvSpPr>
                  <a:spLocks noRot="1" noChangeAspect="1" noMove="1" noResize="1" noEditPoints="1" noAdjustHandles="1" noChangeArrowheads="1" noChangeShapeType="1" noTextEdit="1"/>
                </p:cNvSpPr>
                <p:nvPr/>
              </p:nvSpPr>
              <p:spPr>
                <a:xfrm>
                  <a:off x="10868613" y="3111234"/>
                  <a:ext cx="686513" cy="738664"/>
                </a:xfrm>
                <a:prstGeom prst="rect">
                  <a:avLst/>
                </a:prstGeom>
                <a:blipFill>
                  <a:blip r:embed="rId9"/>
                  <a:stretch>
                    <a:fillRect/>
                  </a:stretch>
                </a:blipFill>
              </p:spPr>
              <p:txBody>
                <a:bodyPr/>
                <a:lstStyle/>
                <a:p>
                  <a:r>
                    <a:rPr lang="fi-FI">
                      <a:noFill/>
                    </a:rPr>
                    <a:t> </a:t>
                  </a:r>
                </a:p>
              </p:txBody>
            </p:sp>
          </mc:Fallback>
        </mc:AlternateContent>
        <p:sp>
          <p:nvSpPr>
            <p:cNvPr id="2" name="Right Brace 1"/>
            <p:cNvSpPr/>
            <p:nvPr/>
          </p:nvSpPr>
          <p:spPr>
            <a:xfrm rot="4345507">
              <a:off x="7969473" y="1214190"/>
              <a:ext cx="463039" cy="7733820"/>
            </a:xfrm>
            <a:prstGeom prst="rightBrace">
              <a:avLst>
                <a:gd name="adj1" fmla="val 82993"/>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sp>
          <p:nvSpPr>
            <p:cNvPr id="5" name="Rectangle 4"/>
            <p:cNvSpPr/>
            <p:nvPr/>
          </p:nvSpPr>
          <p:spPr>
            <a:xfrm>
              <a:off x="2594282" y="1029467"/>
              <a:ext cx="736527" cy="369332"/>
            </a:xfrm>
            <a:prstGeom prst="rect">
              <a:avLst/>
            </a:prstGeom>
            <a:noFill/>
          </p:spPr>
          <p:txBody>
            <a:bodyPr wrap="none" lIns="68580" tIns="34290" rIns="68580" bIns="34290">
              <a:spAutoFit/>
            </a:bodyPr>
            <a:lstStyle/>
            <a:p>
              <a:pPr algn="ctr" defTabSz="685800" fontAlgn="auto">
                <a:spcBef>
                  <a:spcPts val="0"/>
                </a:spcBef>
                <a:spcAft>
                  <a:spcPts val="0"/>
                </a:spcAft>
              </a:pPr>
              <a:r>
                <a:rPr lang="en-US" sz="135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10" name="Picture 9"/>
            <p:cNvPicPr>
              <a:picLocks noChangeAspect="1"/>
            </p:cNvPicPr>
            <p:nvPr/>
          </p:nvPicPr>
          <p:blipFill>
            <a:blip r:embed="rId10"/>
            <a:stretch>
              <a:fillRect/>
            </a:stretch>
          </p:blipFill>
          <p:spPr>
            <a:xfrm>
              <a:off x="6953485" y="5500577"/>
              <a:ext cx="2961584" cy="1335506"/>
            </a:xfrm>
            <a:prstGeom prst="rect">
              <a:avLst/>
            </a:prstGeom>
          </p:spPr>
        </p:pic>
        <mc:AlternateContent xmlns:mc="http://schemas.openxmlformats.org/markup-compatibility/2006" xmlns:a14="http://schemas.microsoft.com/office/drawing/2010/main">
          <mc:Choice Requires="a14">
            <p:sp>
              <p:nvSpPr>
                <p:cNvPr id="53" name="標題 1"/>
                <p:cNvSpPr txBox="1">
                  <a:spLocks/>
                </p:cNvSpPr>
                <p:nvPr/>
              </p:nvSpPr>
              <p:spPr>
                <a:xfrm>
                  <a:off x="9286546" y="4878444"/>
                  <a:ext cx="2464821" cy="947426"/>
                </a:xfrm>
                <a:prstGeom prst="rect">
                  <a:avLst/>
                </a:prstGeom>
                <a:solidFill>
                  <a:schemeClr val="bg1">
                    <a:lumMod val="85000"/>
                  </a:schemeClr>
                </a:solidFill>
                <a:ln w="25400">
                  <a:solidFill>
                    <a:schemeClr val="tx1"/>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altLang="zh-TW" sz="1500" b="1" dirty="0">
                      <a:solidFill>
                        <a:srgbClr val="FF0000"/>
                      </a:solidFill>
                      <a:latin typeface="Arial" panose="020B0604020202020204" pitchFamily="34" charset="0"/>
                      <a:ea typeface="新細明體" panose="02020500000000000000" pitchFamily="18" charset="-120"/>
                      <a:cs typeface="Arial" panose="020B0604020202020204" pitchFamily="34" charset="0"/>
                    </a:rPr>
                    <a:t>Easily doable (!!!) without </a:t>
                  </a:r>
                  <a14:m>
                    <m:oMath xmlns:m="http://schemas.openxmlformats.org/officeDocument/2006/math">
                      <m:r>
                        <a:rPr lang="en-US" sz="1500" b="1" i="1">
                          <a:solidFill>
                            <a:srgbClr val="FF0000"/>
                          </a:solidFill>
                          <a:latin typeface="Cambria Math" panose="02040503050406030204" pitchFamily="18" charset="0"/>
                          <a:ea typeface="SimSun" panose="02010600030101010101" pitchFamily="2" charset="-122"/>
                        </a:rPr>
                        <m:t>𝑿</m:t>
                      </m:r>
                      <m:r>
                        <a:rPr lang="en-US" sz="1500" b="1" i="1">
                          <a:solidFill>
                            <a:prstClr val="black"/>
                          </a:solidFill>
                          <a:latin typeface="Cambria Math" panose="02040503050406030204" pitchFamily="18" charset="0"/>
                          <a:ea typeface="SimSun" panose="02010600030101010101" pitchFamily="2" charset="-122"/>
                        </a:rPr>
                        <m:t>→</m:t>
                      </m:r>
                      <m:r>
                        <a:rPr lang="en-US" sz="1500" b="1" i="1">
                          <a:solidFill>
                            <a:srgbClr val="FF0000"/>
                          </a:solidFill>
                          <a:latin typeface="Cambria Math" panose="02040503050406030204" pitchFamily="18" charset="0"/>
                          <a:ea typeface="SimSun" panose="02010600030101010101" pitchFamily="2" charset="-122"/>
                        </a:rPr>
                        <m:t>𝒀</m:t>
                      </m:r>
                    </m:oMath>
                  </a14:m>
                  <a:r>
                    <a:rPr lang="en-US" altLang="zh-TW" sz="1500" b="1" dirty="0">
                      <a:solidFill>
                        <a:srgbClr val="FF0000"/>
                      </a:solidFill>
                      <a:latin typeface="Arial" panose="020B0604020202020204" pitchFamily="34" charset="0"/>
                      <a:ea typeface="新細明體" panose="02020500000000000000" pitchFamily="18" charset="-120"/>
                      <a:cs typeface="Arial" panose="020B0604020202020204" pitchFamily="34" charset="0"/>
                    </a:rPr>
                    <a:t> data</a:t>
                  </a:r>
                  <a:endParaRPr lang="zh-TW" altLang="en-US" sz="1500" b="1" dirty="0">
                    <a:solidFill>
                      <a:srgbClr val="FF0000"/>
                    </a:solidFill>
                    <a:latin typeface="Arial" panose="020B0604020202020204" pitchFamily="34" charset="0"/>
                    <a:ea typeface="新細明體" panose="02020500000000000000" pitchFamily="18" charset="-120"/>
                    <a:cs typeface="Arial" panose="020B0604020202020204" pitchFamily="34" charset="0"/>
                  </a:endParaRPr>
                </a:p>
              </p:txBody>
            </p:sp>
          </mc:Choice>
          <mc:Fallback xmlns="">
            <p:sp>
              <p:nvSpPr>
                <p:cNvPr id="53" name="標題 1"/>
                <p:cNvSpPr txBox="1">
                  <a:spLocks noRot="1" noChangeAspect="1" noMove="1" noResize="1" noEditPoints="1" noAdjustHandles="1" noChangeArrowheads="1" noChangeShapeType="1" noTextEdit="1"/>
                </p:cNvSpPr>
                <p:nvPr/>
              </p:nvSpPr>
              <p:spPr>
                <a:xfrm>
                  <a:off x="9286546" y="4878444"/>
                  <a:ext cx="2464821" cy="947426"/>
                </a:xfrm>
                <a:prstGeom prst="rect">
                  <a:avLst/>
                </a:prstGeom>
                <a:blipFill>
                  <a:blip r:embed="rId11"/>
                  <a:stretch>
                    <a:fillRect l="-2206" r="-1225"/>
                  </a:stretch>
                </a:blipFill>
                <a:ln w="25400">
                  <a:solidFill>
                    <a:schemeClr val="tx1"/>
                  </a:solidFill>
                </a:ln>
              </p:spPr>
              <p:txBody>
                <a:bodyPr/>
                <a:lstStyle/>
                <a:p>
                  <a:r>
                    <a:rPr lang="en-US">
                      <a:noFill/>
                    </a:rPr>
                    <a:t> </a:t>
                  </a:r>
                </a:p>
              </p:txBody>
            </p:sp>
          </mc:Fallback>
        </mc:AlternateContent>
        <p:sp>
          <p:nvSpPr>
            <p:cNvPr id="54" name="Rectangle 53"/>
            <p:cNvSpPr/>
            <p:nvPr/>
          </p:nvSpPr>
          <p:spPr>
            <a:xfrm>
              <a:off x="793686" y="3289006"/>
              <a:ext cx="736527" cy="369332"/>
            </a:xfrm>
            <a:prstGeom prst="rect">
              <a:avLst/>
            </a:prstGeom>
            <a:noFill/>
          </p:spPr>
          <p:txBody>
            <a:bodyPr wrap="none" lIns="68580" tIns="34290" rIns="68580" bIns="34290">
              <a:spAutoFit/>
            </a:bodyPr>
            <a:lstStyle/>
            <a:p>
              <a:pPr algn="ctr" defTabSz="685800" fontAlgn="auto">
                <a:spcBef>
                  <a:spcPts val="0"/>
                </a:spcBef>
                <a:spcAft>
                  <a:spcPts val="0"/>
                </a:spcAft>
              </a:pPr>
              <a:r>
                <a:rPr lang="en-US" sz="135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sp>
          <p:nvSpPr>
            <p:cNvPr id="55" name="Rectangle 54"/>
            <p:cNvSpPr/>
            <p:nvPr/>
          </p:nvSpPr>
          <p:spPr>
            <a:xfrm>
              <a:off x="4643865" y="3277189"/>
              <a:ext cx="736527" cy="369332"/>
            </a:xfrm>
            <a:prstGeom prst="rect">
              <a:avLst/>
            </a:prstGeom>
            <a:noFill/>
          </p:spPr>
          <p:txBody>
            <a:bodyPr wrap="none" lIns="68580" tIns="34290" rIns="68580" bIns="34290">
              <a:spAutoFit/>
            </a:bodyPr>
            <a:lstStyle/>
            <a:p>
              <a:pPr algn="ctr" defTabSz="685800" fontAlgn="auto">
                <a:spcBef>
                  <a:spcPts val="0"/>
                </a:spcBef>
                <a:spcAft>
                  <a:spcPts val="0"/>
                </a:spcAft>
              </a:pPr>
              <a:r>
                <a:rPr lang="en-US" sz="135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sp>
          <p:nvSpPr>
            <p:cNvPr id="56" name="Rectangle 55"/>
            <p:cNvSpPr/>
            <p:nvPr/>
          </p:nvSpPr>
          <p:spPr>
            <a:xfrm>
              <a:off x="2516010" y="5502912"/>
              <a:ext cx="736527" cy="369332"/>
            </a:xfrm>
            <a:prstGeom prst="rect">
              <a:avLst/>
            </a:prstGeom>
            <a:noFill/>
          </p:spPr>
          <p:txBody>
            <a:bodyPr wrap="none" lIns="68580" tIns="34290" rIns="68580" bIns="34290">
              <a:spAutoFit/>
            </a:bodyPr>
            <a:lstStyle/>
            <a:p>
              <a:pPr algn="ctr" defTabSz="685800" fontAlgn="auto">
                <a:spcBef>
                  <a:spcPts val="0"/>
                </a:spcBef>
                <a:spcAft>
                  <a:spcPts val="0"/>
                </a:spcAft>
              </a:pPr>
              <a:r>
                <a:rPr lang="en-US" sz="135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sp>
          <p:nvSpPr>
            <p:cNvPr id="57" name="Rectangle 56"/>
            <p:cNvSpPr/>
            <p:nvPr/>
          </p:nvSpPr>
          <p:spPr>
            <a:xfrm>
              <a:off x="8589109" y="3308481"/>
              <a:ext cx="736527" cy="369332"/>
            </a:xfrm>
            <a:prstGeom prst="rect">
              <a:avLst/>
            </a:prstGeom>
            <a:noFill/>
          </p:spPr>
          <p:txBody>
            <a:bodyPr wrap="none" lIns="68580" tIns="34290" rIns="68580" bIns="34290">
              <a:spAutoFit/>
            </a:bodyPr>
            <a:lstStyle/>
            <a:p>
              <a:pPr algn="ctr" defTabSz="685800" fontAlgn="auto">
                <a:spcBef>
                  <a:spcPts val="0"/>
                </a:spcBef>
                <a:spcAft>
                  <a:spcPts val="0"/>
                </a:spcAft>
              </a:pPr>
              <a:r>
                <a:rPr lang="en-US" sz="135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grpSp>
      <p:sp>
        <p:nvSpPr>
          <p:cNvPr id="58" name="標題 1"/>
          <p:cNvSpPr>
            <a:spLocks noGrp="1"/>
          </p:cNvSpPr>
          <p:nvPr>
            <p:ph type="title"/>
          </p:nvPr>
        </p:nvSpPr>
        <p:spPr>
          <a:xfrm>
            <a:off x="3921067" y="267805"/>
            <a:ext cx="4643165" cy="710570"/>
          </a:xfrm>
        </p:spPr>
        <p:txBody>
          <a:bodyPr>
            <a:noAutofit/>
          </a:bodyPr>
          <a:lstStyle/>
          <a:p>
            <a:r>
              <a:rPr lang="en-US" altLang="zh-TW" sz="2800" b="1" dirty="0">
                <a:solidFill>
                  <a:srgbClr val="FF0000"/>
                </a:solidFill>
                <a:latin typeface="Arial" panose="020B0604020202020204" pitchFamily="34" charset="0"/>
                <a:ea typeface="+mn-ea"/>
                <a:cs typeface="Arial" panose="020B0604020202020204" pitchFamily="34" charset="0"/>
              </a:rPr>
              <a:t>Semantic integration and interoperability example</a:t>
            </a:r>
            <a:endParaRPr lang="zh-TW" altLang="en-US" sz="2800" b="1" dirty="0">
              <a:solidFill>
                <a:srgbClr val="FF0000"/>
              </a:solidFill>
              <a:latin typeface="Arial" panose="020B0604020202020204" pitchFamily="34" charset="0"/>
              <a:ea typeface="+mn-ea"/>
              <a:cs typeface="Arial" panose="020B0604020202020204" pitchFamily="34" charset="0"/>
            </a:endParaRPr>
          </a:p>
        </p:txBody>
      </p:sp>
      <p:pic>
        <p:nvPicPr>
          <p:cNvPr id="13" name="Picture 12"/>
          <p:cNvPicPr>
            <a:picLocks noChangeAspect="1"/>
          </p:cNvPicPr>
          <p:nvPr/>
        </p:nvPicPr>
        <p:blipFill>
          <a:blip r:embed="rId12"/>
          <a:stretch>
            <a:fillRect/>
          </a:stretch>
        </p:blipFill>
        <p:spPr>
          <a:xfrm>
            <a:off x="1704970" y="2748214"/>
            <a:ext cx="1108865" cy="1155554"/>
          </a:xfrm>
          <a:prstGeom prst="rect">
            <a:avLst/>
          </a:prstGeom>
        </p:spPr>
      </p:pic>
    </p:spTree>
    <p:extLst>
      <p:ext uri="{BB962C8B-B14F-4D97-AF65-F5344CB8AC3E}">
        <p14:creationId xmlns:p14="http://schemas.microsoft.com/office/powerpoint/2010/main" val="245247259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標題 1"/>
          <p:cNvSpPr>
            <a:spLocks noGrp="1"/>
          </p:cNvSpPr>
          <p:nvPr>
            <p:ph type="title"/>
          </p:nvPr>
        </p:nvSpPr>
        <p:spPr>
          <a:xfrm>
            <a:off x="276472" y="314296"/>
            <a:ext cx="7895928" cy="825269"/>
          </a:xfrm>
        </p:spPr>
        <p:txBody>
          <a:bodyPr>
            <a:noAutofit/>
          </a:bodyPr>
          <a:lstStyle/>
          <a:p>
            <a:pPr>
              <a:lnSpc>
                <a:spcPct val="100000"/>
              </a:lnSpc>
            </a:pPr>
            <a:r>
              <a:rPr lang="en-US" altLang="zh-TW" sz="2800" b="1" dirty="0">
                <a:solidFill>
                  <a:srgbClr val="FF0000"/>
                </a:solidFill>
                <a:latin typeface="Arial" panose="020B0604020202020204" pitchFamily="34" charset="0"/>
                <a:ea typeface="+mn-ea"/>
                <a:cs typeface="Arial" panose="020B0604020202020204" pitchFamily="34" charset="0"/>
              </a:rPr>
              <a:t>Semantics-driven XAI: Not just explainability but also interoperability and integration</a:t>
            </a:r>
            <a:endParaRPr lang="zh-TW" altLang="en-US" sz="2800" b="1" dirty="0">
              <a:solidFill>
                <a:srgbClr val="FF0000"/>
              </a:solidFill>
              <a:latin typeface="Arial" panose="020B0604020202020204" pitchFamily="34" charset="0"/>
              <a:ea typeface="+mn-ea"/>
              <a:cs typeface="Arial" panose="020B0604020202020204" pitchFamily="34" charset="0"/>
            </a:endParaRPr>
          </a:p>
        </p:txBody>
      </p:sp>
      <p:grpSp>
        <p:nvGrpSpPr>
          <p:cNvPr id="46" name="Group 45"/>
          <p:cNvGrpSpPr/>
          <p:nvPr/>
        </p:nvGrpSpPr>
        <p:grpSpPr>
          <a:xfrm>
            <a:off x="154111" y="1691730"/>
            <a:ext cx="8781779" cy="4210345"/>
            <a:chOff x="123290" y="1163199"/>
            <a:chExt cx="11709039" cy="5613793"/>
          </a:xfrm>
        </p:grpSpPr>
        <p:grpSp>
          <p:nvGrpSpPr>
            <p:cNvPr id="43" name="Group 42"/>
            <p:cNvGrpSpPr/>
            <p:nvPr/>
          </p:nvGrpSpPr>
          <p:grpSpPr>
            <a:xfrm>
              <a:off x="203265" y="1359521"/>
              <a:ext cx="11629064" cy="5417471"/>
              <a:chOff x="470389" y="1349247"/>
              <a:chExt cx="11629064" cy="5417471"/>
            </a:xfrm>
          </p:grpSpPr>
          <p:grpSp>
            <p:nvGrpSpPr>
              <p:cNvPr id="34" name="Group 33"/>
              <p:cNvGrpSpPr/>
              <p:nvPr/>
            </p:nvGrpSpPr>
            <p:grpSpPr>
              <a:xfrm>
                <a:off x="470389" y="2782896"/>
                <a:ext cx="7635922" cy="2734328"/>
                <a:chOff x="254635" y="2341110"/>
                <a:chExt cx="7635922" cy="2734328"/>
              </a:xfrm>
            </p:grpSpPr>
            <p:sp>
              <p:nvSpPr>
                <p:cNvPr id="4" name="Cube 3"/>
                <p:cNvSpPr/>
                <p:nvPr/>
              </p:nvSpPr>
              <p:spPr>
                <a:xfrm>
                  <a:off x="254635" y="2630186"/>
                  <a:ext cx="2142811" cy="2167846"/>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 name="Down Arrow 1"/>
                <p:cNvSpPr/>
                <p:nvPr/>
              </p:nvSpPr>
              <p:spPr>
                <a:xfrm rot="16200000">
                  <a:off x="2722186" y="3062843"/>
                  <a:ext cx="650362" cy="1197097"/>
                </a:xfrm>
                <a:prstGeom prst="downArrow">
                  <a:avLst>
                    <a:gd name="adj1" fmla="val 50000"/>
                    <a:gd name="adj2" fmla="val 840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1" name="Picture 10"/>
                <p:cNvPicPr>
                  <a:picLocks noChangeAspect="1"/>
                </p:cNvPicPr>
                <p:nvPr/>
              </p:nvPicPr>
              <p:blipFill>
                <a:blip r:embed="rId2">
                  <a:clrChange>
                    <a:clrFrom>
                      <a:srgbClr val="353336"/>
                    </a:clrFrom>
                    <a:clrTo>
                      <a:srgbClr val="353336">
                        <a:alpha val="0"/>
                      </a:srgbClr>
                    </a:clrTo>
                  </a:clrChange>
                </a:blip>
                <a:stretch>
                  <a:fillRect/>
                </a:stretch>
              </p:blipFill>
              <p:spPr>
                <a:xfrm flipH="1">
                  <a:off x="326552" y="3233862"/>
                  <a:ext cx="1495539" cy="1484874"/>
                </a:xfrm>
                <a:prstGeom prst="rect">
                  <a:avLst/>
                </a:prstGeom>
              </p:spPr>
            </p:pic>
            <p:grpSp>
              <p:nvGrpSpPr>
                <p:cNvPr id="33" name="Group 32"/>
                <p:cNvGrpSpPr/>
                <p:nvPr/>
              </p:nvGrpSpPr>
              <p:grpSpPr>
                <a:xfrm>
                  <a:off x="3754182" y="2341110"/>
                  <a:ext cx="4136375" cy="2734328"/>
                  <a:chOff x="4165145" y="3604829"/>
                  <a:chExt cx="4136375" cy="2734328"/>
                </a:xfrm>
              </p:grpSpPr>
              <p:sp>
                <p:nvSpPr>
                  <p:cNvPr id="5" name="Rounded Rectangle 4"/>
                  <p:cNvSpPr/>
                  <p:nvPr/>
                </p:nvSpPr>
                <p:spPr>
                  <a:xfrm>
                    <a:off x="4165145" y="3657423"/>
                    <a:ext cx="4136375" cy="2681734"/>
                  </a:xfrm>
                  <a:prstGeom prst="roundRect">
                    <a:avLst>
                      <a:gd name="adj" fmla="val 7480"/>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3" name="Picture 2"/>
                  <p:cNvPicPr>
                    <a:picLocks noChangeAspect="1"/>
                  </p:cNvPicPr>
                  <p:nvPr/>
                </p:nvPicPr>
                <p:blipFill>
                  <a:blip r:embed="rId3">
                    <a:clrChange>
                      <a:clrFrom>
                        <a:srgbClr val="FFFFFF"/>
                      </a:clrFrom>
                      <a:clrTo>
                        <a:srgbClr val="FFFFFF">
                          <a:alpha val="0"/>
                        </a:srgbClr>
                      </a:clrTo>
                    </a:clrChange>
                  </a:blip>
                  <a:stretch>
                    <a:fillRect/>
                  </a:stretch>
                </p:blipFill>
                <p:spPr>
                  <a:xfrm>
                    <a:off x="4263181" y="3849513"/>
                    <a:ext cx="1178084" cy="2235522"/>
                  </a:xfrm>
                  <a:prstGeom prst="rect">
                    <a:avLst/>
                  </a:prstGeom>
                </p:spPr>
              </p:pic>
              <p:grpSp>
                <p:nvGrpSpPr>
                  <p:cNvPr id="31" name="Group 30"/>
                  <p:cNvGrpSpPr/>
                  <p:nvPr/>
                </p:nvGrpSpPr>
                <p:grpSpPr>
                  <a:xfrm>
                    <a:off x="5436143" y="3947593"/>
                    <a:ext cx="2797571" cy="2317725"/>
                    <a:chOff x="8154922" y="3976323"/>
                    <a:chExt cx="2797571" cy="2317725"/>
                  </a:xfrm>
                </p:grpSpPr>
                <p:grpSp>
                  <p:nvGrpSpPr>
                    <p:cNvPr id="12" name="Group 11"/>
                    <p:cNvGrpSpPr/>
                    <p:nvPr/>
                  </p:nvGrpSpPr>
                  <p:grpSpPr>
                    <a:xfrm>
                      <a:off x="8753583" y="4801822"/>
                      <a:ext cx="1554402" cy="1492226"/>
                      <a:chOff x="8753583" y="4801822"/>
                      <a:chExt cx="1554402" cy="1492226"/>
                    </a:xfrm>
                  </p:grpSpPr>
                  <p:pic>
                    <p:nvPicPr>
                      <p:cNvPr id="19" name="Picture 18"/>
                      <p:cNvPicPr>
                        <a:picLocks noChangeAspect="1"/>
                      </p:cNvPicPr>
                      <p:nvPr/>
                    </p:nvPicPr>
                    <p:blipFill>
                      <a:blip r:embed="rId4">
                        <a:clrChange>
                          <a:clrFrom>
                            <a:srgbClr val="FFFFFF"/>
                          </a:clrFrom>
                          <a:clrTo>
                            <a:srgbClr val="FFFFFF">
                              <a:alpha val="0"/>
                            </a:srgbClr>
                          </a:clrTo>
                        </a:clrChange>
                      </a:blip>
                      <a:stretch>
                        <a:fillRect/>
                      </a:stretch>
                    </p:blipFill>
                    <p:spPr>
                      <a:xfrm>
                        <a:off x="8753583" y="4801822"/>
                        <a:ext cx="1554402" cy="1492226"/>
                      </a:xfrm>
                      <a:prstGeom prst="rect">
                        <a:avLst/>
                      </a:prstGeom>
                    </p:spPr>
                  </p:pic>
                  <p:sp>
                    <p:nvSpPr>
                      <p:cNvPr id="10" name="Oval 9"/>
                      <p:cNvSpPr/>
                      <p:nvPr/>
                    </p:nvSpPr>
                    <p:spPr>
                      <a:xfrm>
                        <a:off x="9215919" y="5229545"/>
                        <a:ext cx="640080" cy="64008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grpSp>
                  <p:nvGrpSpPr>
                    <p:cNvPr id="22" name="Group 21"/>
                    <p:cNvGrpSpPr/>
                    <p:nvPr/>
                  </p:nvGrpSpPr>
                  <p:grpSpPr>
                    <a:xfrm rot="20304729">
                      <a:off x="9763773" y="3976323"/>
                      <a:ext cx="1188720" cy="1188720"/>
                      <a:chOff x="8753583" y="4801822"/>
                      <a:chExt cx="1498783" cy="1417642"/>
                    </a:xfrm>
                  </p:grpSpPr>
                  <p:pic>
                    <p:nvPicPr>
                      <p:cNvPr id="23" name="Picture 22"/>
                      <p:cNvPicPr>
                        <a:picLocks/>
                      </p:cNvPicPr>
                      <p:nvPr/>
                    </p:nvPicPr>
                    <p:blipFill>
                      <a:blip r:embed="rId4">
                        <a:clrChange>
                          <a:clrFrom>
                            <a:srgbClr val="FFFFFF"/>
                          </a:clrFrom>
                          <a:clrTo>
                            <a:srgbClr val="FFFFFF">
                              <a:alpha val="0"/>
                            </a:srgbClr>
                          </a:clrTo>
                        </a:clrChange>
                      </a:blip>
                      <a:stretch>
                        <a:fillRect/>
                      </a:stretch>
                    </p:blipFill>
                    <p:spPr>
                      <a:xfrm>
                        <a:off x="8753583" y="4801822"/>
                        <a:ext cx="1498783" cy="1417642"/>
                      </a:xfrm>
                      <a:prstGeom prst="rect">
                        <a:avLst/>
                      </a:prstGeom>
                    </p:spPr>
                  </p:pic>
                  <p:sp>
                    <p:nvSpPr>
                      <p:cNvPr id="26" name="Oval 25"/>
                      <p:cNvSpPr/>
                      <p:nvPr/>
                    </p:nvSpPr>
                    <p:spPr>
                      <a:xfrm>
                        <a:off x="9215919" y="5229545"/>
                        <a:ext cx="640080" cy="64008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grpSp>
                  <p:nvGrpSpPr>
                    <p:cNvPr id="28" name="Group 27"/>
                    <p:cNvGrpSpPr/>
                    <p:nvPr/>
                  </p:nvGrpSpPr>
                  <p:grpSpPr>
                    <a:xfrm rot="17864015">
                      <a:off x="8139110" y="4167738"/>
                      <a:ext cx="1050876" cy="1019252"/>
                      <a:chOff x="8753583" y="4801822"/>
                      <a:chExt cx="1554402" cy="1492226"/>
                    </a:xfrm>
                  </p:grpSpPr>
                  <p:pic>
                    <p:nvPicPr>
                      <p:cNvPr id="29" name="Picture 28"/>
                      <p:cNvPicPr>
                        <a:picLocks noChangeAspect="1"/>
                      </p:cNvPicPr>
                      <p:nvPr/>
                    </p:nvPicPr>
                    <p:blipFill>
                      <a:blip r:embed="rId4">
                        <a:clrChange>
                          <a:clrFrom>
                            <a:srgbClr val="FFFFFF"/>
                          </a:clrFrom>
                          <a:clrTo>
                            <a:srgbClr val="FFFFFF">
                              <a:alpha val="0"/>
                            </a:srgbClr>
                          </a:clrTo>
                        </a:clrChange>
                      </a:blip>
                      <a:stretch>
                        <a:fillRect/>
                      </a:stretch>
                    </p:blipFill>
                    <p:spPr>
                      <a:xfrm>
                        <a:off x="8753583" y="4801822"/>
                        <a:ext cx="1554402" cy="1492226"/>
                      </a:xfrm>
                      <a:prstGeom prst="rect">
                        <a:avLst/>
                      </a:prstGeom>
                    </p:spPr>
                  </p:pic>
                  <p:sp>
                    <p:nvSpPr>
                      <p:cNvPr id="30" name="Oval 29"/>
                      <p:cNvSpPr/>
                      <p:nvPr/>
                    </p:nvSpPr>
                    <p:spPr>
                      <a:xfrm>
                        <a:off x="9215919" y="5229545"/>
                        <a:ext cx="640080" cy="64008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sp>
                  <p:nvSpPr>
                    <p:cNvPr id="14" name="Rectangle 13"/>
                    <p:cNvSpPr/>
                    <p:nvPr/>
                  </p:nvSpPr>
                  <p:spPr>
                    <a:xfrm>
                      <a:off x="9008988" y="5269623"/>
                      <a:ext cx="1002496" cy="584776"/>
                    </a:xfrm>
                    <a:prstGeom prst="rect">
                      <a:avLst/>
                    </a:prstGeom>
                    <a:noFill/>
                  </p:spPr>
                  <p:txBody>
                    <a:bodyPr wrap="none" lIns="68580" tIns="34290" rIns="68580" bIns="34290">
                      <a:spAutoFit/>
                    </a:bodyPr>
                    <a:lstStyle/>
                    <a:p>
                      <a:pPr algn="ctr" defTabSz="685800" fontAlgn="auto">
                        <a:spcBef>
                          <a:spcPts val="0"/>
                        </a:spcBef>
                        <a:spcAft>
                          <a:spcPts val="0"/>
                        </a:spcAft>
                      </a:pPr>
                      <a:r>
                        <a:rPr lang="en-US" sz="240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OWL</a:t>
                      </a:r>
                    </a:p>
                  </p:txBody>
                </p:sp>
                <p:sp>
                  <p:nvSpPr>
                    <p:cNvPr id="20" name="Rectangle 19"/>
                    <p:cNvSpPr/>
                    <p:nvPr/>
                  </p:nvSpPr>
                  <p:spPr>
                    <a:xfrm>
                      <a:off x="8224535" y="4466655"/>
                      <a:ext cx="853482" cy="430887"/>
                    </a:xfrm>
                    <a:prstGeom prst="rect">
                      <a:avLst/>
                    </a:prstGeom>
                  </p:spPr>
                  <p:txBody>
                    <a:bodyPr wrap="none">
                      <a:spAutoFit/>
                    </a:bodyPr>
                    <a:lstStyle/>
                    <a:p>
                      <a:pPr algn="ctr" defTabSz="685800" fontAlgn="auto">
                        <a:spcBef>
                          <a:spcPts val="0"/>
                        </a:spcBef>
                        <a:spcAft>
                          <a:spcPts val="0"/>
                        </a:spcAft>
                      </a:pPr>
                      <a:r>
                        <a:rPr lang="en-US" sz="150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SWRL</a:t>
                      </a:r>
                    </a:p>
                  </p:txBody>
                </p:sp>
                <p:sp>
                  <p:nvSpPr>
                    <p:cNvPr id="21" name="Rectangle 20"/>
                    <p:cNvSpPr/>
                    <p:nvPr/>
                  </p:nvSpPr>
                  <p:spPr>
                    <a:xfrm>
                      <a:off x="9866836" y="4365223"/>
                      <a:ext cx="984970" cy="400109"/>
                    </a:xfrm>
                    <a:prstGeom prst="rect">
                      <a:avLst/>
                    </a:prstGeom>
                  </p:spPr>
                  <p:txBody>
                    <a:bodyPr wrap="none">
                      <a:spAutoFit/>
                    </a:bodyPr>
                    <a:lstStyle/>
                    <a:p>
                      <a:pPr algn="ctr" defTabSz="685800" fontAlgn="auto">
                        <a:spcBef>
                          <a:spcPts val="0"/>
                        </a:spcBef>
                        <a:spcAft>
                          <a:spcPts val="0"/>
                        </a:spcAft>
                      </a:pPr>
                      <a:r>
                        <a:rPr lang="en-US" sz="135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SPARQL</a:t>
                      </a:r>
                    </a:p>
                  </p:txBody>
                </p:sp>
              </p:grpSp>
              <p:sp>
                <p:nvSpPr>
                  <p:cNvPr id="32" name="Rectangle 31"/>
                  <p:cNvSpPr/>
                  <p:nvPr/>
                </p:nvSpPr>
                <p:spPr>
                  <a:xfrm>
                    <a:off x="5838391" y="3604829"/>
                    <a:ext cx="1338829" cy="707887"/>
                  </a:xfrm>
                  <a:prstGeom prst="rect">
                    <a:avLst/>
                  </a:prstGeom>
                  <a:noFill/>
                </p:spPr>
                <p:txBody>
                  <a:bodyPr wrap="none" lIns="68580" tIns="34290" rIns="68580" bIns="34290">
                    <a:spAutoFit/>
                  </a:bodyPr>
                  <a:lstStyle/>
                  <a:p>
                    <a:pPr algn="ctr" defTabSz="685800" fontAlgn="auto">
                      <a:spcBef>
                        <a:spcPts val="0"/>
                      </a:spcBef>
                      <a:spcAft>
                        <a:spcPts val="0"/>
                      </a:spcAft>
                    </a:pPr>
                    <a:r>
                      <a:rPr lang="en-US" sz="3000" b="1" dirty="0">
                        <a:ln w="13462">
                          <a:solidFill>
                            <a:prstClr val="white"/>
                          </a:solidFill>
                          <a:prstDash val="solid"/>
                        </a:ln>
                        <a:solidFill>
                          <a:prstClr val="black">
                            <a:lumMod val="85000"/>
                            <a:lumOff val="15000"/>
                          </a:prstClr>
                        </a:solidFill>
                        <a:effectLst>
                          <a:outerShdw dist="38100" dir="2700000" algn="bl" rotWithShape="0">
                            <a:srgbClr val="4472C4"/>
                          </a:outerShdw>
                        </a:effectLst>
                        <a:latin typeface="Calibri" panose="020F0502020204030204"/>
                      </a:rPr>
                      <a:t>Rules</a:t>
                    </a:r>
                  </a:p>
                </p:txBody>
              </p:sp>
            </p:grpSp>
          </p:grpSp>
          <p:pic>
            <p:nvPicPr>
              <p:cNvPr id="35" name="Picture 34"/>
              <p:cNvPicPr>
                <a:picLocks noChangeAspect="1"/>
              </p:cNvPicPr>
              <p:nvPr/>
            </p:nvPicPr>
            <p:blipFill>
              <a:blip r:embed="rId5">
                <a:clrChange>
                  <a:clrFrom>
                    <a:srgbClr val="FFFFFF"/>
                  </a:clrFrom>
                  <a:clrTo>
                    <a:srgbClr val="FFFFFF">
                      <a:alpha val="0"/>
                    </a:srgbClr>
                  </a:clrTo>
                </a:clrChange>
              </a:blip>
              <a:stretch>
                <a:fillRect/>
              </a:stretch>
            </p:blipFill>
            <p:spPr>
              <a:xfrm>
                <a:off x="9904959" y="1858366"/>
                <a:ext cx="2143125" cy="2143125"/>
              </a:xfrm>
              <a:prstGeom prst="rect">
                <a:avLst/>
              </a:prstGeom>
            </p:spPr>
          </p:pic>
          <p:pic>
            <p:nvPicPr>
              <p:cNvPr id="36" name="Picture 35"/>
              <p:cNvPicPr>
                <a:picLocks noChangeAspect="1"/>
              </p:cNvPicPr>
              <p:nvPr/>
            </p:nvPicPr>
            <p:blipFill>
              <a:blip r:embed="rId6">
                <a:clrChange>
                  <a:clrFrom>
                    <a:srgbClr val="FFFFFF"/>
                  </a:clrFrom>
                  <a:clrTo>
                    <a:srgbClr val="FFFFFF">
                      <a:alpha val="0"/>
                    </a:srgbClr>
                  </a:clrTo>
                </a:clrChange>
              </a:blip>
              <a:stretch>
                <a:fillRect/>
              </a:stretch>
            </p:blipFill>
            <p:spPr>
              <a:xfrm>
                <a:off x="9956328" y="4623593"/>
                <a:ext cx="2143125" cy="2143125"/>
              </a:xfrm>
              <a:prstGeom prst="rect">
                <a:avLst/>
              </a:prstGeom>
            </p:spPr>
          </p:pic>
          <p:sp>
            <p:nvSpPr>
              <p:cNvPr id="37" name="Rectangle 36"/>
              <p:cNvSpPr/>
              <p:nvPr/>
            </p:nvSpPr>
            <p:spPr>
              <a:xfrm>
                <a:off x="10050625" y="1349247"/>
                <a:ext cx="1851789" cy="523220"/>
              </a:xfrm>
              <a:prstGeom prst="rect">
                <a:avLst/>
              </a:prstGeom>
              <a:noFill/>
            </p:spPr>
            <p:txBody>
              <a:bodyPr wrap="none" lIns="68580" tIns="34290" rIns="68580" bIns="34290">
                <a:spAutoFit/>
              </a:bodyPr>
              <a:lstStyle/>
              <a:p>
                <a:pPr algn="ctr" defTabSz="685800" fontAlgn="auto">
                  <a:spcBef>
                    <a:spcPts val="0"/>
                  </a:spcBef>
                  <a:spcAft>
                    <a:spcPts val="0"/>
                  </a:spcAft>
                </a:pPr>
                <a:r>
                  <a:rPr lang="en-US" sz="2100" dirty="0">
                    <a:ln w="0"/>
                    <a:solidFill>
                      <a:prstClr val="black"/>
                    </a:solidFill>
                    <a:effectLst>
                      <a:outerShdw blurRad="38100" dist="19050" dir="2700000" algn="tl" rotWithShape="0">
                        <a:prstClr val="black">
                          <a:alpha val="40000"/>
                        </a:prstClr>
                      </a:outerShdw>
                    </a:effectLst>
                    <a:latin typeface="Calibri" panose="020F0502020204030204"/>
                  </a:rPr>
                  <a:t>Explainable</a:t>
                </a:r>
              </a:p>
            </p:txBody>
          </p:sp>
          <p:sp>
            <p:nvSpPr>
              <p:cNvPr id="38" name="Rectangle 37"/>
              <p:cNvSpPr/>
              <p:nvPr/>
            </p:nvSpPr>
            <p:spPr>
              <a:xfrm>
                <a:off x="9910362" y="4199983"/>
                <a:ext cx="2173416" cy="523220"/>
              </a:xfrm>
              <a:prstGeom prst="rect">
                <a:avLst/>
              </a:prstGeom>
              <a:noFill/>
            </p:spPr>
            <p:txBody>
              <a:bodyPr wrap="none" lIns="68580" tIns="34290" rIns="68580" bIns="34290">
                <a:spAutoFit/>
              </a:bodyPr>
              <a:lstStyle/>
              <a:p>
                <a:pPr algn="ctr" defTabSz="685800" fontAlgn="auto">
                  <a:spcBef>
                    <a:spcPts val="0"/>
                  </a:spcBef>
                  <a:spcAft>
                    <a:spcPts val="0"/>
                  </a:spcAft>
                </a:pPr>
                <a:r>
                  <a:rPr lang="en-US" sz="2100" dirty="0">
                    <a:ln w="0"/>
                    <a:solidFill>
                      <a:prstClr val="black"/>
                    </a:solidFill>
                    <a:effectLst>
                      <a:outerShdw blurRad="38100" dist="19050" dir="2700000" algn="tl" rotWithShape="0">
                        <a:prstClr val="black">
                          <a:alpha val="40000"/>
                        </a:prstClr>
                      </a:outerShdw>
                    </a:effectLst>
                    <a:latin typeface="Calibri" panose="020F0502020204030204"/>
                  </a:rPr>
                  <a:t>Interoperable</a:t>
                </a:r>
              </a:p>
            </p:txBody>
          </p:sp>
          <p:sp>
            <p:nvSpPr>
              <p:cNvPr id="41" name="Down Arrow 40"/>
              <p:cNvSpPr/>
              <p:nvPr/>
            </p:nvSpPr>
            <p:spPr>
              <a:xfrm rot="16200000">
                <a:off x="8395234" y="3597401"/>
                <a:ext cx="650362" cy="970460"/>
              </a:xfrm>
              <a:prstGeom prst="downArrow">
                <a:avLst>
                  <a:gd name="adj1" fmla="val 50000"/>
                  <a:gd name="adj2" fmla="val 840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42" name="Right Brace 41"/>
              <p:cNvSpPr/>
              <p:nvPr/>
            </p:nvSpPr>
            <p:spPr>
              <a:xfrm rot="10800000">
                <a:off x="9471795" y="1479478"/>
                <a:ext cx="332634" cy="5208997"/>
              </a:xfrm>
              <a:prstGeom prst="rightBrace">
                <a:avLst>
                  <a:gd name="adj1" fmla="val 82993"/>
                  <a:gd name="adj2" fmla="val 50000"/>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grpSp>
        <p:sp>
          <p:nvSpPr>
            <p:cNvPr id="44" name="Rectangle 43"/>
            <p:cNvSpPr/>
            <p:nvPr/>
          </p:nvSpPr>
          <p:spPr>
            <a:xfrm>
              <a:off x="123290" y="1163199"/>
              <a:ext cx="7844771" cy="1508105"/>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sz="1350" dirty="0">
                  <a:solidFill>
                    <a:prstClr val="black"/>
                  </a:solidFill>
                  <a:latin typeface="Times New Roman" panose="02020603050405020304" pitchFamily="18" charset="0"/>
                  <a:ea typeface="SimSun" panose="02010600030101010101" pitchFamily="2" charset="-122"/>
                </a:rPr>
                <a:t>A major challenge in modern AI systems is ensuring both explainability and interoperability, especially when dealing with independently developed black box models. Traditional ML approaches often treat models as isolated entities; each trained on separate datasets with no inherent connection to others. This fragmentation limits interpretability and prevents seamless knowledge integration. </a:t>
              </a:r>
              <a:endParaRPr lang="en-US" sz="1350" dirty="0">
                <a:solidFill>
                  <a:prstClr val="black"/>
                </a:solidFill>
                <a:latin typeface="Calibri" panose="020F0502020204030204"/>
              </a:endParaRPr>
            </a:p>
          </p:txBody>
        </p:sp>
        <p:sp>
          <p:nvSpPr>
            <p:cNvPr id="45" name="Rectangle 44"/>
            <p:cNvSpPr/>
            <p:nvPr/>
          </p:nvSpPr>
          <p:spPr>
            <a:xfrm>
              <a:off x="425489" y="5691072"/>
              <a:ext cx="6740448" cy="954108"/>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sz="1350" dirty="0">
                  <a:solidFill>
                    <a:prstClr val="black"/>
                  </a:solidFill>
                  <a:latin typeface="Times New Roman" panose="02020603050405020304" pitchFamily="18" charset="0"/>
                  <a:ea typeface="SimSun" panose="02010600030101010101" pitchFamily="2" charset="-122"/>
                </a:rPr>
                <a:t>Our approach in this study, based on semantic ontology-driven representation, provides a solution to this problem by transforming disparate models into an interconnected, explainable reasoning system.</a:t>
              </a:r>
              <a:endParaRPr lang="en-US" sz="1350" dirty="0">
                <a:solidFill>
                  <a:prstClr val="black"/>
                </a:solidFill>
                <a:latin typeface="Calibri" panose="020F0502020204030204"/>
              </a:endParaRPr>
            </a:p>
          </p:txBody>
        </p:sp>
      </p:grpSp>
    </p:spTree>
    <p:extLst>
      <p:ext uri="{BB962C8B-B14F-4D97-AF65-F5344CB8AC3E}">
        <p14:creationId xmlns:p14="http://schemas.microsoft.com/office/powerpoint/2010/main" val="264930526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0351" y="1124744"/>
            <a:ext cx="8591765" cy="5581015"/>
          </a:xfrm>
          <a:prstGeom prst="rect">
            <a:avLst/>
          </a:prstGeom>
        </p:spPr>
        <p:txBody>
          <a:bodyPr wrap="square">
            <a:spAutoFit/>
          </a:bodyPr>
          <a:lstStyle/>
          <a:p>
            <a:pPr indent="128588" algn="just" defTabSz="685800" fontAlgn="auto">
              <a:spcBef>
                <a:spcPts val="150"/>
              </a:spcBef>
              <a:spcAft>
                <a:spcPts val="900"/>
              </a:spcAft>
            </a:pPr>
            <a:r>
              <a:rPr lang="en-US" sz="1600" dirty="0">
                <a:solidFill>
                  <a:prstClr val="black"/>
                </a:solidFill>
                <a:latin typeface="Times New Roman" panose="02020603050405020304" pitchFamily="18" charset="0"/>
                <a:ea typeface="SimSun" panose="02010600030101010101" pitchFamily="2" charset="-122"/>
              </a:rPr>
              <a:t>What makes the black-box-to-semantic-rules transformation powerful is that, once within the same semantic framework, these rules act like interlocking puzzle pieces—naturally forming a logical chain that allows the reasoner to infer new knowledge. Unlike traditional AI models that operate in isolation, semantic reasoning provides mechanisms to seamlessly merge, compose, and extend knowledge representations while ensuring consistency and coherence. This is enabled by core principles of semantic reasoning:</a:t>
            </a:r>
            <a:endParaRPr lang="fi-FI" sz="16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450"/>
              </a:spcBef>
              <a:spcAft>
                <a:spcPts val="450"/>
              </a:spcAft>
              <a:buFont typeface="Symbol" panose="05050102010706020507" pitchFamily="18" charset="2"/>
              <a:buChar char=""/>
            </a:pPr>
            <a:r>
              <a:rPr lang="en-US" sz="1600" b="1" i="1" dirty="0">
                <a:solidFill>
                  <a:srgbClr val="7030A0"/>
                </a:solidFill>
                <a:latin typeface="Times New Roman" panose="02020603050405020304" pitchFamily="18" charset="0"/>
                <a:ea typeface="SimSun" panose="02010600030101010101" pitchFamily="2" charset="-122"/>
              </a:rPr>
              <a:t>Monotonic reasoning</a:t>
            </a:r>
            <a:r>
              <a:rPr lang="en-US" sz="1600" dirty="0">
                <a:solidFill>
                  <a:prstClr val="black"/>
                </a:solidFill>
                <a:latin typeface="Times New Roman" panose="02020603050405020304" pitchFamily="18" charset="0"/>
                <a:ea typeface="SimSun" panose="02010600030101010101" pitchFamily="2" charset="-122"/>
              </a:rPr>
              <a:t> ensures that once a fact is inferred, it remains valid unless explicitly revised. As new rule sets are integrated, they contribute additional knowledge rather than overriding or contradicting existing inferences, making our system robust and reliable in dynamic environments.</a:t>
            </a:r>
            <a:endParaRPr lang="fi-FI" sz="16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450"/>
              </a:spcBef>
              <a:spcAft>
                <a:spcPts val="450"/>
              </a:spcAft>
              <a:buFont typeface="Symbol" panose="05050102010706020507" pitchFamily="18" charset="2"/>
              <a:buChar char=""/>
            </a:pPr>
            <a:r>
              <a:rPr lang="en-US" sz="1600" b="1" i="1" dirty="0">
                <a:solidFill>
                  <a:srgbClr val="7030A0"/>
                </a:solidFill>
                <a:latin typeface="Times New Roman" panose="02020603050405020304" pitchFamily="18" charset="0"/>
                <a:ea typeface="SimSun" panose="02010600030101010101" pitchFamily="2" charset="-122"/>
              </a:rPr>
              <a:t>Open World Assumption </a:t>
            </a:r>
            <a:r>
              <a:rPr lang="en-US" sz="1600" dirty="0">
                <a:solidFill>
                  <a:prstClr val="black"/>
                </a:solidFill>
                <a:latin typeface="Times New Roman" panose="02020603050405020304" pitchFamily="18" charset="0"/>
                <a:ea typeface="SimSun" panose="02010600030101010101" pitchFamily="2" charset="-122"/>
              </a:rPr>
              <a:t>allows for incremental integration of models, even when complete information is unavailable. Unlike traditional databases, which assume that missing information is false (Closed World Assumption), semantic reasoning acknowledges potential unknowns, enabling flexible and adaptive inference.</a:t>
            </a:r>
            <a:endParaRPr lang="fi-FI" sz="16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450"/>
              </a:spcBef>
              <a:spcAft>
                <a:spcPts val="450"/>
              </a:spcAft>
              <a:buFont typeface="Symbol" panose="05050102010706020507" pitchFamily="18" charset="2"/>
              <a:buChar char=""/>
            </a:pPr>
            <a:r>
              <a:rPr lang="en-US" sz="1600" b="1" i="1" dirty="0">
                <a:solidFill>
                  <a:srgbClr val="7030A0"/>
                </a:solidFill>
                <a:latin typeface="Times New Roman" panose="02020603050405020304" pitchFamily="18" charset="0"/>
                <a:ea typeface="SimSun" panose="02010600030101010101" pitchFamily="2" charset="-122"/>
              </a:rPr>
              <a:t>Declarative and compositional nature of SWRL (Semantic Web Rule Language)</a:t>
            </a:r>
            <a:r>
              <a:rPr lang="en-US" sz="1600" dirty="0">
                <a:solidFill>
                  <a:prstClr val="black"/>
                </a:solidFill>
                <a:latin typeface="Times New Roman" panose="02020603050405020304" pitchFamily="18" charset="0"/>
                <a:ea typeface="SimSun" panose="02010600030101010101" pitchFamily="2" charset="-122"/>
              </a:rPr>
              <a:t> ensures that extracted rule sets remain modular and naturally composable, allowing the reasoner to infer new facts without explicit reprogramming. This characteristic enables effortless expansion of the system with additional models.</a:t>
            </a:r>
            <a:endParaRPr lang="fi-FI" sz="1600" dirty="0">
              <a:solidFill>
                <a:prstClr val="black"/>
              </a:solidFill>
              <a:latin typeface="Times New Roman" panose="02020603050405020304" pitchFamily="18" charset="0"/>
              <a:ea typeface="SimSun" panose="02010600030101010101" pitchFamily="2" charset="-122"/>
            </a:endParaRPr>
          </a:p>
          <a:p>
            <a:pPr marL="257175" indent="-257175" algn="just" defTabSz="685800" fontAlgn="auto">
              <a:spcBef>
                <a:spcPts val="450"/>
              </a:spcBef>
              <a:spcAft>
                <a:spcPts val="450"/>
              </a:spcAft>
              <a:buFont typeface="Symbol" panose="05050102010706020507" pitchFamily="18" charset="2"/>
              <a:buChar char=""/>
            </a:pPr>
            <a:r>
              <a:rPr lang="en-US" sz="1600" b="1" i="1" dirty="0">
                <a:solidFill>
                  <a:srgbClr val="7030A0"/>
                </a:solidFill>
                <a:latin typeface="Times New Roman" panose="02020603050405020304" pitchFamily="18" charset="0"/>
                <a:ea typeface="SimSun" panose="02010600030101010101" pitchFamily="2" charset="-122"/>
              </a:rPr>
              <a:t>Ontology-based conflict resolution</a:t>
            </a:r>
            <a:r>
              <a:rPr lang="en-US" sz="1600" dirty="0">
                <a:solidFill>
                  <a:prstClr val="black"/>
                </a:solidFill>
                <a:latin typeface="Times New Roman" panose="02020603050405020304" pitchFamily="18" charset="0"/>
                <a:ea typeface="SimSun" panose="02010600030101010101" pitchFamily="2" charset="-122"/>
              </a:rPr>
              <a:t> systematically handles inconsistencies when integrating independently developed models. By aligning all rule sets under a common ontology, the reasoning framework prevents contradictions while ensuring interoperability between diverse AI components.</a:t>
            </a:r>
            <a:endParaRPr lang="fi-FI" sz="1600" dirty="0">
              <a:solidFill>
                <a:prstClr val="black"/>
              </a:solidFill>
              <a:latin typeface="Times New Roman" panose="02020603050405020304" pitchFamily="18" charset="0"/>
              <a:ea typeface="SimSun" panose="02010600030101010101" pitchFamily="2" charset="-122"/>
            </a:endParaRPr>
          </a:p>
        </p:txBody>
      </p:sp>
      <p:sp>
        <p:nvSpPr>
          <p:cNvPr id="5" name="標題 1"/>
          <p:cNvSpPr>
            <a:spLocks noGrp="1"/>
          </p:cNvSpPr>
          <p:nvPr>
            <p:ph type="title"/>
          </p:nvPr>
        </p:nvSpPr>
        <p:spPr>
          <a:xfrm>
            <a:off x="285012" y="404664"/>
            <a:ext cx="8607176" cy="460833"/>
          </a:xfrm>
        </p:spPr>
        <p:txBody>
          <a:bodyPr>
            <a:noAutofit/>
          </a:bodyPr>
          <a:lstStyle/>
          <a:p>
            <a:pPr>
              <a:lnSpc>
                <a:spcPct val="100000"/>
              </a:lnSpc>
            </a:pPr>
            <a:r>
              <a:rPr lang="en-US" altLang="zh-TW" sz="2700" b="1" dirty="0">
                <a:solidFill>
                  <a:srgbClr val="FF0000"/>
                </a:solidFill>
                <a:latin typeface="Arial" panose="020B0604020202020204" pitchFamily="34" charset="0"/>
                <a:ea typeface="+mn-ea"/>
                <a:cs typeface="Arial" panose="020B0604020202020204" pitchFamily="34" charset="0"/>
              </a:rPr>
              <a:t>Why semantic rules? </a:t>
            </a:r>
            <a:r>
              <a:rPr lang="en-US" altLang="zh-TW" sz="2100" b="1" dirty="0">
                <a:solidFill>
                  <a:srgbClr val="FF0000"/>
                </a:solidFill>
                <a:latin typeface="Arial" panose="020B0604020202020204" pitchFamily="34" charset="0"/>
                <a:ea typeface="+mn-ea"/>
                <a:cs typeface="Arial" panose="020B0604020202020204" pitchFamily="34" charset="0"/>
              </a:rPr>
              <a:t>Core principles of semantic reasoning</a:t>
            </a:r>
            <a:endParaRPr lang="zh-TW" altLang="en-US" sz="2100" b="1" dirty="0">
              <a:solidFill>
                <a:srgbClr val="FF0000"/>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608384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014" y="5797138"/>
            <a:ext cx="8793972" cy="830997"/>
          </a:xfrm>
          <a:prstGeom prst="rect">
            <a:avLst/>
          </a:prstGeom>
          <a:solidFill>
            <a:schemeClr val="bg1">
              <a:lumMod val="85000"/>
            </a:schemeClr>
          </a:solidFill>
          <a:ln w="38100">
            <a:solidFill>
              <a:schemeClr val="tx1"/>
            </a:solidFill>
          </a:ln>
        </p:spPr>
        <p:txBody>
          <a:bodyPr wrap="square">
            <a:spAutoFit/>
          </a:bodyPr>
          <a:lstStyle/>
          <a:p>
            <a:pPr defTabSz="685800" fontAlgn="auto">
              <a:spcBef>
                <a:spcPts val="0"/>
              </a:spcBef>
              <a:spcAft>
                <a:spcPts val="0"/>
              </a:spcAft>
            </a:pPr>
            <a:r>
              <a:rPr lang="en-US" sz="2400" b="1" dirty="0">
                <a:solidFill>
                  <a:srgbClr val="FF0000"/>
                </a:solidFill>
                <a:latin typeface="Times New Roman" panose="02020603050405020304" pitchFamily="18" charset="0"/>
                <a:ea typeface="SimSun" panose="02010600030101010101" pitchFamily="2" charset="-122"/>
              </a:rPr>
              <a:t>NN (black box) → Synthetic Data Generation → Decision Tree → → SWRL → ChatGPT API → Explanation</a:t>
            </a:r>
            <a:endParaRPr lang="en-US" sz="2400" b="1" dirty="0">
              <a:solidFill>
                <a:srgbClr val="FF0000"/>
              </a:solidFill>
              <a:latin typeface="Calibri" panose="020F0502020204030204"/>
            </a:endParaRPr>
          </a:p>
        </p:txBody>
      </p:sp>
      <p:sp>
        <p:nvSpPr>
          <p:cNvPr id="5" name="Rectangle 4"/>
          <p:cNvSpPr/>
          <p:nvPr/>
        </p:nvSpPr>
        <p:spPr>
          <a:xfrm>
            <a:off x="129133" y="485717"/>
            <a:ext cx="2991652" cy="2246769"/>
          </a:xfrm>
          <a:prstGeom prst="rect">
            <a:avLst/>
          </a:prstGeom>
        </p:spPr>
        <p:txBody>
          <a:bodyPr wrap="square">
            <a:spAutoFit/>
          </a:bodyPr>
          <a:lstStyle/>
          <a:p>
            <a:pPr defTabSz="685800" fontAlgn="auto">
              <a:spcBef>
                <a:spcPts val="0"/>
              </a:spcBef>
              <a:spcAft>
                <a:spcPts val="0"/>
              </a:spcAft>
            </a:pPr>
            <a:r>
              <a:rPr lang="en-US" sz="2800" b="1" dirty="0">
                <a:solidFill>
                  <a:srgbClr val="FF0000"/>
                </a:solidFill>
                <a:cs typeface="Arial" panose="020B0604020202020204" pitchFamily="34" charset="0"/>
              </a:rPr>
              <a:t>Our objective:</a:t>
            </a:r>
          </a:p>
          <a:p>
            <a:pPr defTabSz="685800" fontAlgn="auto">
              <a:spcBef>
                <a:spcPts val="0"/>
              </a:spcBef>
              <a:spcAft>
                <a:spcPts val="0"/>
              </a:spcAft>
            </a:pPr>
            <a:r>
              <a:rPr lang="en-US" sz="2800" b="1" dirty="0">
                <a:solidFill>
                  <a:srgbClr val="7030A0"/>
                </a:solidFill>
                <a:cs typeface="Arial" panose="020B0604020202020204" pitchFamily="34" charset="0"/>
              </a:rPr>
              <a:t>Neuro-Symbolic eXplanation</a:t>
            </a:r>
            <a:r>
              <a:rPr lang="en-US" sz="2800" b="1" dirty="0">
                <a:solidFill>
                  <a:srgbClr val="FF0000"/>
                </a:solidFill>
                <a:cs typeface="Arial" panose="020B0604020202020204" pitchFamily="34" charset="0"/>
              </a:rPr>
              <a:t> pipeline</a:t>
            </a:r>
          </a:p>
          <a:p>
            <a:pPr defTabSz="685800" fontAlgn="auto">
              <a:spcBef>
                <a:spcPts val="0"/>
              </a:spcBef>
              <a:spcAft>
                <a:spcPts val="0"/>
              </a:spcAft>
            </a:pPr>
            <a:r>
              <a:rPr lang="en-US" sz="2800" b="1" dirty="0">
                <a:solidFill>
                  <a:srgbClr val="FF0000"/>
                </a:solidFill>
                <a:cs typeface="Arial" panose="020B0604020202020204" pitchFamily="34" charset="0"/>
              </a:rPr>
              <a:t>(</a:t>
            </a:r>
            <a:r>
              <a:rPr lang="en-US" sz="2800" b="1" dirty="0">
                <a:solidFill>
                  <a:srgbClr val="7030A0"/>
                </a:solidFill>
                <a:cs typeface="Arial" panose="020B0604020202020204" pitchFamily="34" charset="0"/>
              </a:rPr>
              <a:t>NSX-pipeline</a:t>
            </a:r>
            <a:r>
              <a:rPr lang="en-US" sz="2800" b="1" dirty="0">
                <a:solidFill>
                  <a:srgbClr val="FF0000"/>
                </a:solidFill>
                <a:cs typeface="Arial" panose="020B0604020202020204" pitchFamily="34" charset="0"/>
              </a:rPr>
              <a:t>)</a:t>
            </a:r>
          </a:p>
        </p:txBody>
      </p:sp>
      <p:sp>
        <p:nvSpPr>
          <p:cNvPr id="6" name="Rectangle 5"/>
          <p:cNvSpPr/>
          <p:nvPr/>
        </p:nvSpPr>
        <p:spPr>
          <a:xfrm>
            <a:off x="132667" y="3101244"/>
            <a:ext cx="8793972" cy="2544286"/>
          </a:xfrm>
          <a:prstGeom prst="rect">
            <a:avLst/>
          </a:prstGeom>
        </p:spPr>
        <p:txBody>
          <a:bodyPr wrap="square">
            <a:spAutoFit/>
          </a:bodyPr>
          <a:lstStyle/>
          <a:p>
            <a:pPr indent="128588" algn="just" defTabSz="685800" fontAlgn="auto">
              <a:spcBef>
                <a:spcPts val="150"/>
              </a:spcBef>
              <a:spcAft>
                <a:spcPts val="0"/>
              </a:spcAft>
            </a:pPr>
            <a:r>
              <a:rPr lang="en-US" sz="1800" dirty="0">
                <a:solidFill>
                  <a:prstClr val="black"/>
                </a:solidFill>
                <a:latin typeface="Times New Roman" panose="02020603050405020304" pitchFamily="18" charset="0"/>
                <a:ea typeface="SimSun" panose="02010600030101010101" pitchFamily="2" charset="-122"/>
              </a:rPr>
              <a:t> As NNs become prevalent in industrial AI applications, their lack of interpretability remains a major challenge. Industry 4.0 and its evolution into Industry 5.0 demand not only high-performing AI models but also transparent, explainable, and interoperable systems that can integrate with existing semantic knowledge frameworks.</a:t>
            </a:r>
          </a:p>
          <a:p>
            <a:pPr indent="128588" algn="just" defTabSz="685800" fontAlgn="auto">
              <a:spcBef>
                <a:spcPts val="150"/>
              </a:spcBef>
              <a:spcAft>
                <a:spcPts val="0"/>
              </a:spcAft>
            </a:pPr>
            <a:endParaRPr lang="en-US" sz="600" dirty="0">
              <a:solidFill>
                <a:prstClr val="black"/>
              </a:solidFill>
              <a:latin typeface="Times New Roman" panose="02020603050405020304" pitchFamily="18" charset="0"/>
              <a:ea typeface="SimSun" panose="02010600030101010101" pitchFamily="2" charset="-122"/>
            </a:endParaRPr>
          </a:p>
          <a:p>
            <a:pPr indent="128588" algn="just" defTabSz="685800" fontAlgn="auto">
              <a:spcBef>
                <a:spcPts val="150"/>
              </a:spcBef>
              <a:spcAft>
                <a:spcPts val="0"/>
              </a:spcAft>
            </a:pPr>
            <a:r>
              <a:rPr lang="en-US" sz="1800" b="1" i="1" dirty="0">
                <a:solidFill>
                  <a:srgbClr val="7030A0"/>
                </a:solidFill>
                <a:latin typeface="Times New Roman" panose="02020603050405020304" pitchFamily="18" charset="0"/>
                <a:ea typeface="SimSun" panose="02010600030101010101" pitchFamily="2" charset="-122"/>
              </a:rPr>
              <a:t> In this article, we introduce and experimentally study the Neuro-Symbolic eXplanation pipeline (NSX-pipeline)—a structured approach for transforming black box NNs into explainable, semantically structured models.</a:t>
            </a:r>
            <a:endParaRPr lang="fi-FI" sz="1800" b="1" i="1" dirty="0">
              <a:solidFill>
                <a:srgbClr val="7030A0"/>
              </a:solidFill>
              <a:latin typeface="Times New Roman" panose="02020603050405020304" pitchFamily="18" charset="0"/>
              <a:ea typeface="SimSun" panose="02010600030101010101" pitchFamily="2" charset="-122"/>
            </a:endParaRPr>
          </a:p>
          <a:p>
            <a:pPr defTabSz="685800" fontAlgn="auto">
              <a:spcBef>
                <a:spcPts val="0"/>
              </a:spcBef>
              <a:spcAft>
                <a:spcPts val="0"/>
              </a:spcAft>
            </a:pPr>
            <a:endParaRPr lang="en-US" sz="600" dirty="0">
              <a:solidFill>
                <a:prstClr val="black"/>
              </a:solidFill>
              <a:latin typeface="Times New Roman" panose="02020603050405020304" pitchFamily="18" charset="0"/>
              <a:ea typeface="SimSun" panose="02010600030101010101" pitchFamily="2" charset="-122"/>
            </a:endParaRPr>
          </a:p>
          <a:p>
            <a:pPr defTabSz="685800" fontAlgn="auto">
              <a:spcBef>
                <a:spcPts val="0"/>
              </a:spcBef>
              <a:spcAft>
                <a:spcPts val="0"/>
              </a:spcAft>
            </a:pPr>
            <a:r>
              <a:rPr lang="en-US" sz="1800" dirty="0">
                <a:solidFill>
                  <a:prstClr val="black"/>
                </a:solidFill>
                <a:latin typeface="Times New Roman" panose="02020603050405020304" pitchFamily="18" charset="0"/>
                <a:ea typeface="SimSun" panose="02010600030101010101" pitchFamily="2" charset="-122"/>
              </a:rPr>
              <a:t>   The NSX-pipeline, can be written as:</a:t>
            </a:r>
            <a:endParaRPr lang="en-US" sz="1800" dirty="0">
              <a:solidFill>
                <a:prstClr val="black"/>
              </a:solidFill>
              <a:latin typeface="Calibri" panose="020F0502020204030204"/>
            </a:endParaRPr>
          </a:p>
        </p:txBody>
      </p:sp>
      <p:grpSp>
        <p:nvGrpSpPr>
          <p:cNvPr id="18" name="Group 17"/>
          <p:cNvGrpSpPr/>
          <p:nvPr/>
        </p:nvGrpSpPr>
        <p:grpSpPr>
          <a:xfrm>
            <a:off x="3292159" y="548680"/>
            <a:ext cx="5462116" cy="2281967"/>
            <a:chOff x="1592239" y="1682429"/>
            <a:chExt cx="7282821" cy="3042623"/>
          </a:xfrm>
        </p:grpSpPr>
        <p:sp>
          <p:nvSpPr>
            <p:cNvPr id="19" name="Oval 18"/>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0" name="Oval 19"/>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21" name="Group 20"/>
            <p:cNvGrpSpPr/>
            <p:nvPr/>
          </p:nvGrpSpPr>
          <p:grpSpPr>
            <a:xfrm>
              <a:off x="2085747" y="1811340"/>
              <a:ext cx="6324600" cy="2913712"/>
              <a:chOff x="5565547" y="4164247"/>
              <a:chExt cx="6324600" cy="2913712"/>
            </a:xfrm>
          </p:grpSpPr>
          <p:pic>
            <p:nvPicPr>
              <p:cNvPr id="33" name="Picture 32"/>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34" name="Picture 33"/>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35" name="Picture 34"/>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36" name="Picture 35"/>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37" name="Picture 36"/>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22" name="Oval 21"/>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23" name="Picture 22"/>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24" name="Group 23"/>
            <p:cNvGrpSpPr/>
            <p:nvPr/>
          </p:nvGrpSpPr>
          <p:grpSpPr>
            <a:xfrm>
              <a:off x="1592239" y="2875599"/>
              <a:ext cx="1418892" cy="1417374"/>
              <a:chOff x="285457" y="4114800"/>
              <a:chExt cx="1060744" cy="1084732"/>
            </a:xfrm>
          </p:grpSpPr>
          <p:sp>
            <p:nvSpPr>
              <p:cNvPr id="31" name="Cube 30"/>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32" name="Picture 31"/>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5" name="Picture 24"/>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6" name="Picture 25"/>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7" name="Oval 26"/>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8" name="Rectangle 27"/>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9" name="Picture 28"/>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30" name="TextBox 29"/>
            <p:cNvSpPr txBox="1"/>
            <p:nvPr/>
          </p:nvSpPr>
          <p:spPr>
            <a:xfrm>
              <a:off x="3482178" y="16824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p:spTree>
    <p:extLst>
      <p:ext uri="{BB962C8B-B14F-4D97-AF65-F5344CB8AC3E}">
        <p14:creationId xmlns:p14="http://schemas.microsoft.com/office/powerpoint/2010/main" val="76473465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352920" y="2320275"/>
            <a:ext cx="5462116" cy="2358167"/>
            <a:chOff x="1592239" y="1580829"/>
            <a:chExt cx="7282821" cy="3144223"/>
          </a:xfrm>
        </p:grpSpPr>
        <p:sp>
          <p:nvSpPr>
            <p:cNvPr id="25" name="Oval 24"/>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4" name="Group 3"/>
            <p:cNvGrpSpPr/>
            <p:nvPr/>
          </p:nvGrpSpPr>
          <p:grpSpPr>
            <a:xfrm>
              <a:off x="2085747" y="1811340"/>
              <a:ext cx="6324600" cy="2913712"/>
              <a:chOff x="5565547" y="4164247"/>
              <a:chExt cx="6324600" cy="2913712"/>
            </a:xfrm>
          </p:grpSpPr>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11" name="Oval 10"/>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18" name="Group 17"/>
            <p:cNvGrpSpPr/>
            <p:nvPr/>
          </p:nvGrpSpPr>
          <p:grpSpPr>
            <a:xfrm>
              <a:off x="1592239" y="2875599"/>
              <a:ext cx="1418892" cy="1417374"/>
              <a:chOff x="285457" y="4114800"/>
              <a:chExt cx="1060744" cy="1084732"/>
            </a:xfrm>
          </p:grpSpPr>
          <p:sp>
            <p:nvSpPr>
              <p:cNvPr id="16" name="Cube 15"/>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7" name="Picture 16"/>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0" name="Picture 19"/>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3" name="Oval 22"/>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Rectangle 13"/>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4" name="Picture 23"/>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26" name="TextBox 25"/>
            <p:cNvSpPr txBox="1"/>
            <p:nvPr/>
          </p:nvSpPr>
          <p:spPr>
            <a:xfrm>
              <a:off x="3520278" y="15808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p:pic>
        <p:nvPicPr>
          <p:cNvPr id="28" name="Picture 27"/>
          <p:cNvPicPr>
            <a:picLocks noChangeAspect="1"/>
          </p:cNvPicPr>
          <p:nvPr/>
        </p:nvPicPr>
        <p:blipFill>
          <a:blip r:embed="rId5">
            <a:clrChange>
              <a:clrFrom>
                <a:srgbClr val="F7F7F7"/>
              </a:clrFrom>
              <a:clrTo>
                <a:srgbClr val="F7F7F7">
                  <a:alpha val="0"/>
                </a:srgbClr>
              </a:clrTo>
            </a:clrChange>
          </a:blip>
          <a:stretch>
            <a:fillRect/>
          </a:stretch>
        </p:blipFill>
        <p:spPr>
          <a:xfrm>
            <a:off x="560800" y="3440499"/>
            <a:ext cx="1060193" cy="937862"/>
          </a:xfrm>
          <a:prstGeom prst="rect">
            <a:avLst/>
          </a:prstGeom>
        </p:spPr>
      </p:pic>
      <p:pic>
        <p:nvPicPr>
          <p:cNvPr id="3" name="Picture 2"/>
          <p:cNvPicPr>
            <a:picLocks noChangeAspect="1"/>
          </p:cNvPicPr>
          <p:nvPr/>
        </p:nvPicPr>
        <p:blipFill>
          <a:blip r:embed="rId8">
            <a:clrChange>
              <a:clrFrom>
                <a:srgbClr val="F9F9F9"/>
              </a:clrFrom>
              <a:clrTo>
                <a:srgbClr val="F9F9F9">
                  <a:alpha val="0"/>
                </a:srgbClr>
              </a:clrTo>
            </a:clrChange>
          </a:blip>
          <a:stretch>
            <a:fillRect/>
          </a:stretch>
        </p:blipFill>
        <p:spPr>
          <a:xfrm>
            <a:off x="752779" y="2726320"/>
            <a:ext cx="674710" cy="957652"/>
          </a:xfrm>
          <a:prstGeom prst="rect">
            <a:avLst/>
          </a:prstGeom>
        </p:spPr>
      </p:pic>
      <p:sp>
        <p:nvSpPr>
          <p:cNvPr id="29" name="TextBox 28"/>
          <p:cNvSpPr txBox="1"/>
          <p:nvPr/>
        </p:nvSpPr>
        <p:spPr>
          <a:xfrm>
            <a:off x="628992" y="3805009"/>
            <a:ext cx="904950" cy="461665"/>
          </a:xfrm>
          <a:prstGeom prst="rect">
            <a:avLst/>
          </a:prstGeom>
          <a:solidFill>
            <a:srgbClr val="FFE800"/>
          </a:solidFill>
        </p:spPr>
        <p:txBody>
          <a:bodyPr wrap="square" rtlCol="0">
            <a:spAutoFit/>
          </a:bodyPr>
          <a:lstStyle/>
          <a:p>
            <a:pPr defTabSz="685800" fontAlgn="auto">
              <a:spcBef>
                <a:spcPts val="0"/>
              </a:spcBef>
              <a:spcAft>
                <a:spcPts val="0"/>
              </a:spcAft>
            </a:pPr>
            <a:r>
              <a:rPr lang="en-US" sz="2400" b="1" normalizeH="1" dirty="0">
                <a:solidFill>
                  <a:srgbClr val="0070C0"/>
                </a:solidFill>
                <a:latin typeface="Cooper Black" panose="0208090404030B020404" pitchFamily="18" charset="0"/>
              </a:rPr>
              <a:t>IRIS</a:t>
            </a:r>
          </a:p>
        </p:txBody>
      </p:sp>
      <p:sp>
        <p:nvSpPr>
          <p:cNvPr id="10" name="Rectangle 9"/>
          <p:cNvSpPr/>
          <p:nvPr/>
        </p:nvSpPr>
        <p:spPr>
          <a:xfrm>
            <a:off x="214753" y="4840274"/>
            <a:ext cx="8699642" cy="1938992"/>
          </a:xfrm>
          <a:prstGeom prst="rect">
            <a:avLst/>
          </a:prstGeom>
          <a:solidFill>
            <a:schemeClr val="bg1">
              <a:lumMod val="85000"/>
            </a:schemeClr>
          </a:solidFill>
          <a:ln w="38100">
            <a:solidFill>
              <a:schemeClr val="tx1"/>
            </a:solidFill>
          </a:ln>
        </p:spPr>
        <p:txBody>
          <a:bodyPr wrap="square">
            <a:spAutoFit/>
          </a:bodyPr>
          <a:lstStyle/>
          <a:p>
            <a:pPr algn="just" defTabSz="685800" fontAlgn="auto">
              <a:spcBef>
                <a:spcPts val="0"/>
              </a:spcBef>
              <a:spcAft>
                <a:spcPts val="0"/>
              </a:spcAft>
            </a:pPr>
            <a:r>
              <a:rPr lang="en-US" sz="1600" dirty="0">
                <a:solidFill>
                  <a:prstClr val="black"/>
                </a:solidFill>
                <a:latin typeface="Times New Roman" panose="02020603050405020304" pitchFamily="18" charset="0"/>
                <a:ea typeface="SimSun" panose="02010600030101010101" pitchFamily="2" charset="-122"/>
              </a:rPr>
              <a:t>Our experimental NSX-pipeline’s testing begins with the selection of several well-known public datasets. The goal is to get several trained NNs and use them further as black boxes to test the pipeline.</a:t>
            </a:r>
          </a:p>
          <a:p>
            <a:pPr algn="just" defTabSz="685800" fontAlgn="auto">
              <a:spcBef>
                <a:spcPts val="0"/>
              </a:spcBef>
              <a:spcAft>
                <a:spcPts val="0"/>
              </a:spcAft>
            </a:pPr>
            <a:endParaRPr lang="en-US" sz="800" dirty="0">
              <a:solidFill>
                <a:prstClr val="black"/>
              </a:solidFill>
              <a:latin typeface="Times New Roman" panose="02020603050405020304" pitchFamily="18" charset="0"/>
              <a:ea typeface="SimSun" panose="02010600030101010101" pitchFamily="2" charset="-122"/>
            </a:endParaRPr>
          </a:p>
          <a:p>
            <a:pPr algn="just" defTabSz="685800" fontAlgn="auto">
              <a:spcBef>
                <a:spcPts val="0"/>
              </a:spcBef>
              <a:spcAft>
                <a:spcPts val="0"/>
              </a:spcAft>
            </a:pPr>
            <a:r>
              <a:rPr lang="en-US" sz="1600" dirty="0">
                <a:solidFill>
                  <a:prstClr val="black"/>
                </a:solidFill>
                <a:latin typeface="Times New Roman" panose="02020603050405020304" pitchFamily="18" charset="0"/>
                <a:ea typeface="SimSun" panose="02010600030101010101" pitchFamily="2" charset="-122"/>
              </a:rPr>
              <a:t>Experimental results, the code, and further details are available in:</a:t>
            </a:r>
          </a:p>
          <a:p>
            <a:pPr algn="just" defTabSz="685800" fontAlgn="auto">
              <a:spcBef>
                <a:spcPts val="0"/>
              </a:spcBef>
              <a:spcAft>
                <a:spcPts val="0"/>
              </a:spcAft>
            </a:pPr>
            <a:r>
              <a:rPr lang="en-US" sz="2400" dirty="0">
                <a:solidFill>
                  <a:prstClr val="black"/>
                </a:solidFill>
                <a:latin typeface="Times New Roman" panose="02020603050405020304" pitchFamily="18" charset="0"/>
                <a:ea typeface="Calibri" panose="020F0502020204030204" pitchFamily="34" charset="0"/>
              </a:rPr>
              <a:t>[</a:t>
            </a:r>
            <a:r>
              <a:rPr lang="en-US" sz="2400" dirty="0">
                <a:solidFill>
                  <a:prstClr val="black"/>
                </a:solidFill>
                <a:latin typeface="Times New Roman" panose="02020603050405020304" pitchFamily="18" charset="0"/>
                <a:ea typeface="Calibri" panose="020F0502020204030204" pitchFamily="34" charset="0"/>
                <a:hlinkClick r:id="rId9"/>
              </a:rPr>
              <a:t>https://ai.it.jyu.fi/experiments/</a:t>
            </a:r>
            <a:r>
              <a:rPr lang="en-US" sz="2400" dirty="0">
                <a:solidFill>
                  <a:prstClr val="black"/>
                </a:solidFill>
                <a:latin typeface="Times New Roman" panose="02020603050405020304" pitchFamily="18" charset="0"/>
                <a:ea typeface="SimSun" panose="02010600030101010101" pitchFamily="2" charset="-122"/>
                <a:hlinkClick r:id="rId9"/>
              </a:rPr>
              <a:t>NSX-pipeline</a:t>
            </a:r>
            <a:r>
              <a:rPr lang="en-US" sz="2400" dirty="0">
                <a:solidFill>
                  <a:prstClr val="black"/>
                </a:solidFill>
                <a:latin typeface="Times New Roman" panose="02020603050405020304" pitchFamily="18" charset="0"/>
                <a:ea typeface="Calibri" panose="020F0502020204030204" pitchFamily="34" charset="0"/>
                <a:hlinkClick r:id="rId9"/>
              </a:rPr>
              <a:t>/</a:t>
            </a:r>
            <a:r>
              <a:rPr lang="en-US" sz="2400" dirty="0">
                <a:solidFill>
                  <a:prstClr val="black"/>
                </a:solidFill>
                <a:latin typeface="Times New Roman" panose="02020603050405020304" pitchFamily="18" charset="0"/>
                <a:ea typeface="Calibri" panose="020F0502020204030204" pitchFamily="34" charset="0"/>
              </a:rPr>
              <a:t>]</a:t>
            </a:r>
            <a:r>
              <a:rPr lang="en-US" sz="1600" dirty="0">
                <a:solidFill>
                  <a:prstClr val="black"/>
                </a:solidFill>
                <a:latin typeface="Times New Roman" panose="02020603050405020304" pitchFamily="18" charset="0"/>
                <a:ea typeface="SimSun" panose="02010600030101010101" pitchFamily="2" charset="-122"/>
              </a:rPr>
              <a:t>.</a:t>
            </a:r>
          </a:p>
          <a:p>
            <a:pPr algn="just" defTabSz="685800" fontAlgn="auto">
              <a:spcBef>
                <a:spcPts val="0"/>
              </a:spcBef>
              <a:spcAft>
                <a:spcPts val="0"/>
              </a:spcAft>
            </a:pPr>
            <a:endParaRPr lang="en-US" sz="800" dirty="0">
              <a:solidFill>
                <a:prstClr val="black"/>
              </a:solidFill>
              <a:latin typeface="Times New Roman" panose="02020603050405020304" pitchFamily="18" charset="0"/>
              <a:ea typeface="SimSun" panose="02010600030101010101" pitchFamily="2" charset="-122"/>
            </a:endParaRPr>
          </a:p>
          <a:p>
            <a:pPr algn="just" defTabSz="685800" fontAlgn="auto">
              <a:spcBef>
                <a:spcPts val="0"/>
              </a:spcBef>
              <a:spcAft>
                <a:spcPts val="0"/>
              </a:spcAft>
            </a:pPr>
            <a:r>
              <a:rPr lang="en-US" sz="1600" dirty="0">
                <a:solidFill>
                  <a:prstClr val="black"/>
                </a:solidFill>
                <a:latin typeface="Times New Roman" panose="02020603050405020304" pitchFamily="18" charset="0"/>
                <a:ea typeface="SimSun" panose="02010600030101010101" pitchFamily="2" charset="-122"/>
              </a:rPr>
              <a:t>In the Figure, the whole process is shown originated with the popular </a:t>
            </a:r>
            <a:r>
              <a:rPr lang="en-US" sz="1600" b="1" dirty="0">
                <a:solidFill>
                  <a:srgbClr val="7030A0"/>
                </a:solidFill>
                <a:latin typeface="Times New Roman" panose="02020603050405020304" pitchFamily="18" charset="0"/>
                <a:ea typeface="SimSun" panose="02010600030101010101" pitchFamily="2" charset="-122"/>
              </a:rPr>
              <a:t>Iris</a:t>
            </a:r>
            <a:r>
              <a:rPr lang="en-US" sz="1600" dirty="0">
                <a:solidFill>
                  <a:prstClr val="black"/>
                </a:solidFill>
                <a:latin typeface="Times New Roman" panose="02020603050405020304" pitchFamily="18" charset="0"/>
                <a:ea typeface="SimSun" panose="02010600030101010101" pitchFamily="2" charset="-122"/>
              </a:rPr>
              <a:t> dataset [</a:t>
            </a:r>
            <a:r>
              <a:rPr lang="en-US" sz="1600" dirty="0">
                <a:solidFill>
                  <a:prstClr val="black"/>
                </a:solidFill>
                <a:latin typeface="Times New Roman" panose="02020603050405020304" pitchFamily="18" charset="0"/>
                <a:ea typeface="SimSun" panose="02010600030101010101" pitchFamily="2" charset="-122"/>
                <a:hlinkClick r:id="rId10"/>
              </a:rPr>
              <a:t>https://archive.ics.uci.edu/dataset/53/iris</a:t>
            </a:r>
            <a:r>
              <a:rPr lang="en-US" sz="1600" dirty="0">
                <a:solidFill>
                  <a:prstClr val="black"/>
                </a:solidFill>
                <a:latin typeface="Times New Roman" panose="02020603050405020304" pitchFamily="18" charset="0"/>
                <a:ea typeface="SimSun" panose="02010600030101010101" pitchFamily="2" charset="-122"/>
              </a:rPr>
              <a:t>].</a:t>
            </a:r>
            <a:endParaRPr lang="en-US" sz="1600" dirty="0">
              <a:solidFill>
                <a:prstClr val="black"/>
              </a:solidFill>
              <a:latin typeface="Calibri" panose="020F0502020204030204"/>
            </a:endParaRPr>
          </a:p>
        </p:txBody>
      </p:sp>
      <p:sp>
        <p:nvSpPr>
          <p:cNvPr id="12" name="Rounded Rectangle 11"/>
          <p:cNvSpPr/>
          <p:nvPr/>
        </p:nvSpPr>
        <p:spPr>
          <a:xfrm>
            <a:off x="315928" y="2621835"/>
            <a:ext cx="1571946" cy="2006153"/>
          </a:xfrm>
          <a:prstGeom prst="roundRect">
            <a:avLst>
              <a:gd name="adj" fmla="val 10785"/>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3" name="Right Arrow 12"/>
          <p:cNvSpPr/>
          <p:nvPr/>
        </p:nvSpPr>
        <p:spPr>
          <a:xfrm>
            <a:off x="1962824" y="3570754"/>
            <a:ext cx="1325366" cy="550994"/>
          </a:xfrm>
          <a:prstGeom prst="rightArrow">
            <a:avLst>
              <a:gd name="adj1" fmla="val 50000"/>
              <a:gd name="adj2" fmla="val 77970"/>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30" name="Rectangle 29"/>
          <p:cNvSpPr/>
          <p:nvPr/>
        </p:nvSpPr>
        <p:spPr>
          <a:xfrm>
            <a:off x="55668" y="36991"/>
            <a:ext cx="4212258" cy="1754326"/>
          </a:xfrm>
          <a:prstGeom prst="rect">
            <a:avLst/>
          </a:prstGeom>
        </p:spPr>
        <p:txBody>
          <a:bodyPr wrap="square">
            <a:spAutoFit/>
          </a:bodyPr>
          <a:lstStyle/>
          <a:p>
            <a:pPr defTabSz="685800" fontAlgn="auto">
              <a:spcBef>
                <a:spcPts val="0"/>
              </a:spcBef>
              <a:spcAft>
                <a:spcPts val="0"/>
              </a:spcAft>
            </a:pPr>
            <a:r>
              <a:rPr lang="en-US" sz="3600" b="1" dirty="0">
                <a:solidFill>
                  <a:srgbClr val="FF0000"/>
                </a:solidFill>
                <a:cs typeface="Arial" panose="020B0604020202020204" pitchFamily="34" charset="0"/>
              </a:rPr>
              <a:t>Schema of experiments over the NSX-pipeline</a:t>
            </a:r>
          </a:p>
        </p:txBody>
      </p:sp>
      <p:sp>
        <p:nvSpPr>
          <p:cNvPr id="19" name="Rectangle 18"/>
          <p:cNvSpPr/>
          <p:nvPr/>
        </p:nvSpPr>
        <p:spPr>
          <a:xfrm>
            <a:off x="4283968" y="29014"/>
            <a:ext cx="4786721" cy="2031325"/>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dirty="0">
                <a:solidFill>
                  <a:prstClr val="black"/>
                </a:solidFill>
                <a:latin typeface="Times New Roman" panose="02020603050405020304" pitchFamily="18" charset="0"/>
                <a:ea typeface="SimSun" panose="02010600030101010101" pitchFamily="2" charset="-122"/>
              </a:rPr>
              <a:t>The choice of the Iris dataset to demonstrate our experimental study on the NSX-pipeline is motivated by practical considerations that align with the objectives of Industry 4.0 and smart manufacturing. While </a:t>
            </a:r>
            <a:r>
              <a:rPr lang="en-US" b="1" i="1" dirty="0">
                <a:solidFill>
                  <a:srgbClr val="7030A0"/>
                </a:solidFill>
                <a:latin typeface="Times New Roman" panose="02020603050405020304" pitchFamily="18" charset="0"/>
                <a:ea typeface="SimSun" panose="02010600030101010101" pitchFamily="2" charset="-122"/>
              </a:rPr>
              <a:t>Iris</a:t>
            </a:r>
            <a:r>
              <a:rPr lang="en-US" dirty="0">
                <a:solidFill>
                  <a:prstClr val="black"/>
                </a:solidFill>
                <a:latin typeface="Times New Roman" panose="02020603050405020304" pitchFamily="18" charset="0"/>
                <a:ea typeface="SimSun" panose="02010600030101010101" pitchFamily="2" charset="-122"/>
              </a:rPr>
              <a:t> is traditionally associated with biological classification, its use here serves as </a:t>
            </a:r>
            <a:r>
              <a:rPr lang="en-US" b="1" i="1" dirty="0">
                <a:solidFill>
                  <a:srgbClr val="7030A0"/>
                </a:solidFill>
                <a:latin typeface="Times New Roman" panose="02020603050405020304" pitchFamily="18" charset="0"/>
                <a:ea typeface="SimSun" panose="02010600030101010101" pitchFamily="2" charset="-122"/>
              </a:rPr>
              <a:t>a neutral, well-understood example</a:t>
            </a:r>
            <a:r>
              <a:rPr lang="en-US" dirty="0">
                <a:solidFill>
                  <a:prstClr val="black"/>
                </a:solidFill>
                <a:latin typeface="Times New Roman" panose="02020603050405020304" pitchFamily="18" charset="0"/>
                <a:ea typeface="SimSun" panose="02010600030101010101" pitchFamily="2" charset="-122"/>
              </a:rPr>
              <a:t> that allows us to clearly demonstrate our methodology in a structured and reproducible manner. Our approach—converting a black box NN into an explainable ontology with SWRL rules—is highly </a:t>
            </a:r>
            <a:r>
              <a:rPr lang="en-US" b="1" i="1" dirty="0">
                <a:solidFill>
                  <a:srgbClr val="7030A0"/>
                </a:solidFill>
                <a:latin typeface="Times New Roman" panose="02020603050405020304" pitchFamily="18" charset="0"/>
                <a:ea typeface="SimSun" panose="02010600030101010101" pitchFamily="2" charset="-122"/>
              </a:rPr>
              <a:t>domain-agnostic</a:t>
            </a:r>
            <a:r>
              <a:rPr lang="en-US" dirty="0">
                <a:solidFill>
                  <a:prstClr val="black"/>
                </a:solidFill>
                <a:latin typeface="Times New Roman" panose="02020603050405020304" pitchFamily="18" charset="0"/>
                <a:ea typeface="SimSun" panose="02010600030101010101" pitchFamily="2" charset="-122"/>
              </a:rPr>
              <a:t>.</a:t>
            </a:r>
            <a:endParaRPr lang="en-US" dirty="0">
              <a:solidFill>
                <a:prstClr val="black"/>
              </a:solidFill>
              <a:latin typeface="Calibri" panose="020F0502020204030204"/>
            </a:endParaRPr>
          </a:p>
        </p:txBody>
      </p:sp>
      <p:pic>
        <p:nvPicPr>
          <p:cNvPr id="31" name="Picture 30"/>
          <p:cNvPicPr>
            <a:picLocks noChangeAspect="1"/>
          </p:cNvPicPr>
          <p:nvPr/>
        </p:nvPicPr>
        <p:blipFill>
          <a:blip r:embed="rId11"/>
          <a:stretch>
            <a:fillRect/>
          </a:stretch>
        </p:blipFill>
        <p:spPr>
          <a:xfrm>
            <a:off x="2124805" y="1841678"/>
            <a:ext cx="1536602" cy="901870"/>
          </a:xfrm>
          <a:prstGeom prst="rect">
            <a:avLst/>
          </a:prstGeom>
          <a:ln w="25400">
            <a:solidFill>
              <a:schemeClr val="tx1"/>
            </a:solidFill>
          </a:ln>
        </p:spPr>
      </p:pic>
    </p:spTree>
    <p:extLst>
      <p:ext uri="{BB962C8B-B14F-4D97-AF65-F5344CB8AC3E}">
        <p14:creationId xmlns:p14="http://schemas.microsoft.com/office/powerpoint/2010/main" val="266145147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500314" y="184086"/>
            <a:ext cx="5462116" cy="2358167"/>
            <a:chOff x="1592239" y="1580829"/>
            <a:chExt cx="7282821" cy="3144223"/>
          </a:xfrm>
        </p:grpSpPr>
        <p:sp>
          <p:nvSpPr>
            <p:cNvPr id="25" name="Oval 24"/>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4" name="Group 3"/>
            <p:cNvGrpSpPr/>
            <p:nvPr/>
          </p:nvGrpSpPr>
          <p:grpSpPr>
            <a:xfrm>
              <a:off x="2085747" y="1811340"/>
              <a:ext cx="6324600" cy="2913712"/>
              <a:chOff x="5565547" y="4164247"/>
              <a:chExt cx="6324600" cy="2913712"/>
            </a:xfrm>
          </p:grpSpPr>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11" name="Oval 10"/>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18" name="Group 17"/>
            <p:cNvGrpSpPr/>
            <p:nvPr/>
          </p:nvGrpSpPr>
          <p:grpSpPr>
            <a:xfrm>
              <a:off x="1592239" y="2875599"/>
              <a:ext cx="1418892" cy="1417374"/>
              <a:chOff x="285457" y="4114800"/>
              <a:chExt cx="1060744" cy="1084732"/>
            </a:xfrm>
          </p:grpSpPr>
          <p:sp>
            <p:nvSpPr>
              <p:cNvPr id="16" name="Cube 15"/>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7" name="Picture 16"/>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0" name="Picture 19"/>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3" name="Oval 22"/>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Rectangle 13"/>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4" name="Picture 23"/>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26" name="TextBox 25"/>
            <p:cNvSpPr txBox="1"/>
            <p:nvPr/>
          </p:nvSpPr>
          <p:spPr>
            <a:xfrm>
              <a:off x="3520278" y="15808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p:sp>
        <p:nvSpPr>
          <p:cNvPr id="10" name="Rectangle 9"/>
          <p:cNvSpPr/>
          <p:nvPr/>
        </p:nvSpPr>
        <p:spPr>
          <a:xfrm>
            <a:off x="179512" y="2936665"/>
            <a:ext cx="8782918" cy="3239348"/>
          </a:xfrm>
          <a:prstGeom prst="rect">
            <a:avLst/>
          </a:prstGeom>
          <a:solidFill>
            <a:schemeClr val="bg1">
              <a:lumMod val="85000"/>
            </a:schemeClr>
          </a:solidFill>
          <a:ln w="38100">
            <a:solidFill>
              <a:schemeClr val="tx1"/>
            </a:solidFill>
          </a:ln>
        </p:spPr>
        <p:txBody>
          <a:bodyPr wrap="square">
            <a:spAutoFit/>
          </a:bodyPr>
          <a:lstStyle/>
          <a:p>
            <a:pPr algn="just" defTabSz="685800" fontAlgn="auto">
              <a:spcBef>
                <a:spcPts val="0"/>
              </a:spcBef>
              <a:spcAft>
                <a:spcPts val="450"/>
              </a:spcAft>
            </a:pPr>
            <a:r>
              <a:rPr lang="en-US" sz="1600" dirty="0">
                <a:solidFill>
                  <a:prstClr val="black"/>
                </a:solidFill>
                <a:latin typeface="Times New Roman" panose="02020603050405020304" pitchFamily="18" charset="0"/>
                <a:cs typeface="Times New Roman" panose="02020603050405020304" pitchFamily="18" charset="0"/>
              </a:rPr>
              <a:t>     Instead of using the original dataset, we treat the trained NN as an oracle to generate labeled synthetic data. We explored two approaches:</a:t>
            </a:r>
          </a:p>
          <a:p>
            <a:pPr marL="257175" indent="-257175" algn="just" defTabSz="685800" fontAlgn="auto">
              <a:spcBef>
                <a:spcPts val="0"/>
              </a:spcBef>
              <a:spcAft>
                <a:spcPts val="0"/>
              </a:spcAft>
              <a:buFont typeface="Arial" panose="020B0604020202020204" pitchFamily="34" charset="0"/>
              <a:buChar char="•"/>
            </a:pPr>
            <a:r>
              <a:rPr lang="en-US" sz="1600" dirty="0">
                <a:solidFill>
                  <a:prstClr val="black"/>
                </a:solidFill>
                <a:latin typeface="Times New Roman" panose="02020603050405020304" pitchFamily="18" charset="0"/>
                <a:cs typeface="Times New Roman" panose="02020603050405020304" pitchFamily="18" charset="0"/>
              </a:rPr>
              <a:t>In the first, more optimistic scenario, we assumed access to class proportions and attribute value ranges, generating random samples until the class distributions matched those of the original dataset.</a:t>
            </a:r>
          </a:p>
          <a:p>
            <a:pPr marL="257175" indent="-257175" algn="just" defTabSz="685800" fontAlgn="auto">
              <a:spcBef>
                <a:spcPts val="0"/>
              </a:spcBef>
              <a:spcAft>
                <a:spcPts val="0"/>
              </a:spcAft>
              <a:buFont typeface="Arial" panose="020B0604020202020204" pitchFamily="34" charset="0"/>
              <a:buChar char="•"/>
            </a:pPr>
            <a:r>
              <a:rPr lang="en-US" sz="1600" dirty="0">
                <a:solidFill>
                  <a:prstClr val="black"/>
                </a:solidFill>
                <a:latin typeface="Times New Roman" panose="02020603050405020304" pitchFamily="18" charset="0"/>
                <a:cs typeface="Times New Roman" panose="02020603050405020304" pitchFamily="18" charset="0"/>
              </a:rPr>
              <a:t>In the second, more realistic scenario, we only had information about attribute ranges and generated data until all classes had at least a minimum number of samples, allowing natural class proportions to emerge.</a:t>
            </a:r>
          </a:p>
          <a:p>
            <a:pPr algn="just" defTabSz="685800" fontAlgn="auto">
              <a:spcBef>
                <a:spcPts val="450"/>
              </a:spcBef>
              <a:spcAft>
                <a:spcPts val="450"/>
              </a:spcAft>
            </a:pPr>
            <a:r>
              <a:rPr lang="en-US" sz="1600" dirty="0">
                <a:solidFill>
                  <a:prstClr val="black"/>
                </a:solidFill>
                <a:latin typeface="Times New Roman" panose="02020603050405020304" pitchFamily="18" charset="0"/>
                <a:cs typeface="Times New Roman" panose="02020603050405020304" pitchFamily="18" charset="0"/>
              </a:rPr>
              <a:t>     In both cases, random feature values were assigned labels based on the NN’s highest predicted probability.</a:t>
            </a:r>
          </a:p>
          <a:p>
            <a:pPr algn="just" defTabSz="685800" fontAlgn="auto">
              <a:spcBef>
                <a:spcPts val="0"/>
              </a:spcBef>
              <a:spcAft>
                <a:spcPts val="0"/>
              </a:spcAft>
            </a:pPr>
            <a:r>
              <a:rPr lang="en-US" sz="1600" dirty="0">
                <a:solidFill>
                  <a:prstClr val="black"/>
                </a:solidFill>
                <a:latin typeface="Times New Roman" panose="02020603050405020304" pitchFamily="18" charset="0"/>
                <a:cs typeface="Times New Roman" panose="02020603050405020304" pitchFamily="18" charset="0"/>
              </a:rPr>
              <a:t>     To validate the quality of the synthetic data, we trained a decision tree on it and tested its performance against the original dataset, achieving an accuracy between 86% and 90%. This result suggests that the synthetic dataset effectively captures decision boundaries, enabling generalization to real data.</a:t>
            </a:r>
          </a:p>
        </p:txBody>
      </p:sp>
      <p:sp>
        <p:nvSpPr>
          <p:cNvPr id="30" name="Rectangle 29"/>
          <p:cNvSpPr/>
          <p:nvPr/>
        </p:nvSpPr>
        <p:spPr>
          <a:xfrm>
            <a:off x="257845" y="423797"/>
            <a:ext cx="2662960" cy="1754326"/>
          </a:xfrm>
          <a:prstGeom prst="rect">
            <a:avLst/>
          </a:prstGeom>
        </p:spPr>
        <p:txBody>
          <a:bodyPr wrap="square">
            <a:spAutoFit/>
          </a:bodyPr>
          <a:lstStyle/>
          <a:p>
            <a:pPr defTabSz="685800" fontAlgn="auto">
              <a:spcBef>
                <a:spcPts val="0"/>
              </a:spcBef>
              <a:spcAft>
                <a:spcPts val="0"/>
              </a:spcAft>
            </a:pPr>
            <a:r>
              <a:rPr lang="en-US" sz="3600" b="1" dirty="0">
                <a:solidFill>
                  <a:srgbClr val="FF0000"/>
                </a:solidFill>
                <a:cs typeface="Arial" panose="020B0604020202020204" pitchFamily="34" charset="0"/>
              </a:rPr>
              <a:t>Synthetic data generation</a:t>
            </a:r>
          </a:p>
        </p:txBody>
      </p:sp>
      <p:sp>
        <p:nvSpPr>
          <p:cNvPr id="2" name="Oval 1"/>
          <p:cNvSpPr/>
          <p:nvPr/>
        </p:nvSpPr>
        <p:spPr>
          <a:xfrm>
            <a:off x="4624342" y="997859"/>
            <a:ext cx="891540" cy="89154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188613428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537265" y="127939"/>
            <a:ext cx="5462116" cy="2358167"/>
            <a:chOff x="1592239" y="1580829"/>
            <a:chExt cx="7282821" cy="3144223"/>
          </a:xfrm>
        </p:grpSpPr>
        <p:sp>
          <p:nvSpPr>
            <p:cNvPr id="25" name="Oval 24"/>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4" name="Group 3"/>
            <p:cNvGrpSpPr/>
            <p:nvPr/>
          </p:nvGrpSpPr>
          <p:grpSpPr>
            <a:xfrm>
              <a:off x="2085747" y="1811340"/>
              <a:ext cx="6324600" cy="2913712"/>
              <a:chOff x="5565547" y="4164247"/>
              <a:chExt cx="6324600" cy="2913712"/>
            </a:xfrm>
          </p:grpSpPr>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11" name="Oval 10"/>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18" name="Group 17"/>
            <p:cNvGrpSpPr/>
            <p:nvPr/>
          </p:nvGrpSpPr>
          <p:grpSpPr>
            <a:xfrm>
              <a:off x="1592239" y="2875599"/>
              <a:ext cx="1418892" cy="1417374"/>
              <a:chOff x="285457" y="4114800"/>
              <a:chExt cx="1060744" cy="1084732"/>
            </a:xfrm>
          </p:grpSpPr>
          <p:sp>
            <p:nvSpPr>
              <p:cNvPr id="16" name="Cube 15"/>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7" name="Picture 16"/>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0" name="Picture 19"/>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3" name="Oval 22"/>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Rectangle 13"/>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4" name="Picture 23"/>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26" name="TextBox 25"/>
            <p:cNvSpPr txBox="1"/>
            <p:nvPr/>
          </p:nvSpPr>
          <p:spPr>
            <a:xfrm>
              <a:off x="3520278" y="15808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p:sp>
        <p:nvSpPr>
          <p:cNvPr id="10" name="Rectangle 9"/>
          <p:cNvSpPr/>
          <p:nvPr/>
        </p:nvSpPr>
        <p:spPr>
          <a:xfrm>
            <a:off x="317220" y="2575726"/>
            <a:ext cx="8680673" cy="4149854"/>
          </a:xfrm>
          <a:prstGeom prst="rect">
            <a:avLst/>
          </a:prstGeom>
          <a:solidFill>
            <a:schemeClr val="bg1">
              <a:lumMod val="85000"/>
            </a:schemeClr>
          </a:solidFill>
          <a:ln w="38100">
            <a:solidFill>
              <a:schemeClr val="tx1"/>
            </a:solidFill>
          </a:ln>
        </p:spPr>
        <p:txBody>
          <a:bodyPr wrap="square">
            <a:spAutoFit/>
          </a:bodyPr>
          <a:lstStyle/>
          <a:p>
            <a:pPr algn="just" defTabSz="685800" fontAlgn="auto">
              <a:spcBef>
                <a:spcPts val="0"/>
              </a:spcBef>
              <a:spcAft>
                <a:spcPts val="450"/>
              </a:spcAft>
            </a:pPr>
            <a:r>
              <a:rPr lang="en-US" sz="1500" dirty="0">
                <a:solidFill>
                  <a:prstClr val="black"/>
                </a:solidFill>
                <a:latin typeface="Times New Roman" panose="02020603050405020304" pitchFamily="18" charset="0"/>
                <a:cs typeface="Times New Roman" panose="02020603050405020304" pitchFamily="18" charset="0"/>
              </a:rPr>
              <a:t>     </a:t>
            </a:r>
            <a:r>
              <a:rPr lang="en-US" sz="1800" dirty="0">
                <a:solidFill>
                  <a:prstClr val="black"/>
                </a:solidFill>
                <a:latin typeface="Times New Roman" panose="02020603050405020304" pitchFamily="18" charset="0"/>
                <a:cs typeface="Times New Roman" panose="02020603050405020304" pitchFamily="18" charset="0"/>
              </a:rPr>
              <a:t>With the synthetic dataset in place, the next step involves training a decision tree that learns the classification patterns encoded by the NN. Decision trees provide an intuitive and interpretable model structure where classification is based on a sequence of attribute-value comparisons. The key considerations in this phase include:</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0"/>
              </a:spcBef>
              <a:spcAft>
                <a:spcPts val="0"/>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Tree depth constraint</a:t>
            </a:r>
            <a:r>
              <a:rPr lang="en-US" sz="1800" dirty="0">
                <a:solidFill>
                  <a:prstClr val="black"/>
                </a:solidFill>
                <a:latin typeface="Times New Roman" panose="02020603050405020304" pitchFamily="18" charset="0"/>
                <a:cs typeface="Times New Roman" panose="02020603050405020304" pitchFamily="18" charset="0"/>
              </a:rPr>
              <a:t>: To maintain readability and generalization, we limit the depth of the decision tree to a predefined value (e.g., 3). This introduces controlled ambiguity in classification but ensures that rules remain manageable and human-comprehensible;</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225"/>
              </a:spcBef>
              <a:spcAft>
                <a:spcPts val="225"/>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Rule consistency and completeness</a:t>
            </a:r>
            <a:r>
              <a:rPr lang="en-US" sz="1800" dirty="0">
                <a:solidFill>
                  <a:prstClr val="black"/>
                </a:solidFill>
                <a:latin typeface="Times New Roman" panose="02020603050405020304" pitchFamily="18" charset="0"/>
                <a:cs typeface="Times New Roman" panose="02020603050405020304" pitchFamily="18" charset="0"/>
              </a:rPr>
              <a:t>: While learning from data, we ensure that the decision tree rules are neither inconsistent (contradictory decisions for similar instances) nor redundant (overlapping rules leading to the same outcome);</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0"/>
              </a:spcBef>
              <a:spcAft>
                <a:spcPts val="450"/>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Overfitting prevention</a:t>
            </a:r>
            <a:r>
              <a:rPr lang="en-US" sz="1800" dirty="0">
                <a:solidFill>
                  <a:prstClr val="black"/>
                </a:solidFill>
                <a:latin typeface="Times New Roman" panose="02020603050405020304" pitchFamily="18" charset="0"/>
                <a:cs typeface="Times New Roman" panose="02020603050405020304" pitchFamily="18" charset="0"/>
              </a:rPr>
              <a:t>: The decision tree is trained with pruning strategies to avoid capturing noise from the synthetic dataset while retaining the key classification patterns.</a:t>
            </a:r>
            <a:endParaRPr lang="fi-FI" sz="1800" dirty="0">
              <a:solidFill>
                <a:prstClr val="black"/>
              </a:solidFill>
              <a:latin typeface="Times New Roman" panose="02020603050405020304" pitchFamily="18" charset="0"/>
              <a:cs typeface="Times New Roman" panose="02020603050405020304" pitchFamily="18" charset="0"/>
            </a:endParaRPr>
          </a:p>
          <a:p>
            <a:pPr algn="just" defTabSz="685800" fontAlgn="auto">
              <a:spcBef>
                <a:spcPts val="0"/>
              </a:spcBef>
              <a:spcAft>
                <a:spcPts val="0"/>
              </a:spcAft>
            </a:pPr>
            <a:r>
              <a:rPr lang="en-US" sz="1800" dirty="0">
                <a:solidFill>
                  <a:prstClr val="black"/>
                </a:solidFill>
                <a:latin typeface="Times New Roman" panose="02020603050405020304" pitchFamily="18" charset="0"/>
                <a:cs typeface="Times New Roman" panose="02020603050405020304" pitchFamily="18" charset="0"/>
              </a:rPr>
              <a:t>     Once the decision tree is fully trained, each decision path represents a classification rule that maps a combination of attribute constraints to a specific class.</a:t>
            </a:r>
          </a:p>
        </p:txBody>
      </p:sp>
      <p:sp>
        <p:nvSpPr>
          <p:cNvPr id="30" name="Rectangle 29"/>
          <p:cNvSpPr/>
          <p:nvPr/>
        </p:nvSpPr>
        <p:spPr>
          <a:xfrm>
            <a:off x="95116" y="57171"/>
            <a:ext cx="3273407" cy="2308324"/>
          </a:xfrm>
          <a:prstGeom prst="rect">
            <a:avLst/>
          </a:prstGeom>
        </p:spPr>
        <p:txBody>
          <a:bodyPr wrap="square">
            <a:spAutoFit/>
          </a:bodyPr>
          <a:lstStyle/>
          <a:p>
            <a:pPr defTabSz="685800" fontAlgn="auto">
              <a:spcBef>
                <a:spcPts val="0"/>
              </a:spcBef>
              <a:spcAft>
                <a:spcPts val="0"/>
              </a:spcAft>
            </a:pPr>
            <a:r>
              <a:rPr lang="en-US" sz="3600" b="1" dirty="0">
                <a:solidFill>
                  <a:srgbClr val="FF0000"/>
                </a:solidFill>
                <a:cs typeface="Arial" panose="020B0604020202020204" pitchFamily="34" charset="0"/>
              </a:rPr>
              <a:t>Decision tree induction from synthetic data</a:t>
            </a:r>
          </a:p>
        </p:txBody>
      </p:sp>
      <p:sp>
        <p:nvSpPr>
          <p:cNvPr id="2" name="Oval 1"/>
          <p:cNvSpPr/>
          <p:nvPr/>
        </p:nvSpPr>
        <p:spPr>
          <a:xfrm>
            <a:off x="5447262" y="941712"/>
            <a:ext cx="891540" cy="89154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10323229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569349" y="119918"/>
            <a:ext cx="5462116" cy="2358167"/>
            <a:chOff x="1592239" y="1580829"/>
            <a:chExt cx="7282821" cy="3144223"/>
          </a:xfrm>
        </p:grpSpPr>
        <p:sp>
          <p:nvSpPr>
            <p:cNvPr id="25" name="Oval 24"/>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4" name="Group 3"/>
            <p:cNvGrpSpPr/>
            <p:nvPr/>
          </p:nvGrpSpPr>
          <p:grpSpPr>
            <a:xfrm>
              <a:off x="2085747" y="1811340"/>
              <a:ext cx="6324600" cy="2913712"/>
              <a:chOff x="5565547" y="4164247"/>
              <a:chExt cx="6324600" cy="2913712"/>
            </a:xfrm>
          </p:grpSpPr>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11" name="Oval 10"/>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18" name="Group 17"/>
            <p:cNvGrpSpPr/>
            <p:nvPr/>
          </p:nvGrpSpPr>
          <p:grpSpPr>
            <a:xfrm>
              <a:off x="1592239" y="2875599"/>
              <a:ext cx="1418892" cy="1417374"/>
              <a:chOff x="285457" y="4114800"/>
              <a:chExt cx="1060744" cy="1084732"/>
            </a:xfrm>
          </p:grpSpPr>
          <p:sp>
            <p:nvSpPr>
              <p:cNvPr id="16" name="Cube 15"/>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7" name="Picture 16"/>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0" name="Picture 19"/>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3" name="Oval 22"/>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Rectangle 13"/>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4" name="Picture 23"/>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26" name="TextBox 25"/>
            <p:cNvSpPr txBox="1"/>
            <p:nvPr/>
          </p:nvSpPr>
          <p:spPr>
            <a:xfrm>
              <a:off x="3520278" y="15808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mc:AlternateContent xmlns:mc="http://schemas.openxmlformats.org/markup-compatibility/2006" xmlns:a14="http://schemas.microsoft.com/office/drawing/2010/main">
        <mc:Choice Requires="a14">
          <p:sp>
            <p:nvSpPr>
              <p:cNvPr id="10" name="Rectangle 9"/>
              <p:cNvSpPr/>
              <p:nvPr/>
            </p:nvSpPr>
            <p:spPr>
              <a:xfrm>
                <a:off x="88848" y="2767087"/>
                <a:ext cx="8977046" cy="3854901"/>
              </a:xfrm>
              <a:prstGeom prst="rect">
                <a:avLst/>
              </a:prstGeom>
              <a:solidFill>
                <a:schemeClr val="bg1">
                  <a:lumMod val="85000"/>
                </a:schemeClr>
              </a:solidFill>
              <a:ln w="38100">
                <a:solidFill>
                  <a:schemeClr val="tx1"/>
                </a:solidFill>
              </a:ln>
            </p:spPr>
            <p:txBody>
              <a:bodyPr wrap="square">
                <a:spAutoFit/>
              </a:bodyPr>
              <a:lstStyle/>
              <a:p>
                <a:pPr defTabSz="685800" fontAlgn="auto">
                  <a:spcBef>
                    <a:spcPts val="0"/>
                  </a:spcBef>
                  <a:spcAft>
                    <a:spcPts val="0"/>
                  </a:spcAft>
                </a:pPr>
                <a:r>
                  <a:rPr lang="en-US" sz="1500" dirty="0">
                    <a:solidFill>
                      <a:prstClr val="black"/>
                    </a:solidFill>
                    <a:latin typeface="Times New Roman" panose="02020603050405020304" pitchFamily="18" charset="0"/>
                    <a:cs typeface="Times New Roman" panose="02020603050405020304" pitchFamily="18" charset="0"/>
                  </a:rPr>
                  <a:t>     </a:t>
                </a:r>
                <a:r>
                  <a:rPr lang="en-US" sz="1600" dirty="0">
                    <a:solidFill>
                      <a:prstClr val="black"/>
                    </a:solidFill>
                    <a:latin typeface="Times New Roman" panose="02020603050405020304" pitchFamily="18" charset="0"/>
                    <a:cs typeface="Times New Roman" panose="02020603050405020304" pitchFamily="18" charset="0"/>
                  </a:rPr>
                  <a:t>The extracted decision tree rules are translated into SWRL rules and embedded within an ontology consisting of:</a:t>
                </a:r>
                <a:endParaRPr lang="fi-FI" sz="1600" dirty="0">
                  <a:solidFill>
                    <a:prstClr val="black"/>
                  </a:solidFill>
                  <a:latin typeface="Times New Roman" panose="02020603050405020304" pitchFamily="18" charset="0"/>
                  <a:cs typeface="Times New Roman" panose="02020603050405020304" pitchFamily="18" charset="0"/>
                </a:endParaRPr>
              </a:p>
              <a:p>
                <a:pPr marL="557213" lvl="1" indent="-214313" defTabSz="685800" fontAlgn="auto">
                  <a:spcBef>
                    <a:spcPts val="0"/>
                  </a:spcBef>
                  <a:spcAft>
                    <a:spcPts val="0"/>
                  </a:spcAft>
                  <a:buFont typeface="Arial" panose="020B0604020202020204" pitchFamily="34" charset="0"/>
                  <a:buChar char="•"/>
                </a:pPr>
                <a:r>
                  <a:rPr lang="en-US" sz="1600" dirty="0">
                    <a:solidFill>
                      <a:prstClr val="black"/>
                    </a:solidFill>
                    <a:latin typeface="Times New Roman" panose="02020603050405020304" pitchFamily="18" charset="0"/>
                    <a:cs typeface="Times New Roman" panose="02020603050405020304" pitchFamily="18" charset="0"/>
                  </a:rPr>
                  <a:t>An upper class “</a:t>
                </a:r>
                <a:r>
                  <a:rPr lang="en-US" sz="1600" b="1" dirty="0">
                    <a:solidFill>
                      <a:srgbClr val="7030A0"/>
                    </a:solidFill>
                    <a:latin typeface="Times New Roman" panose="02020603050405020304" pitchFamily="18" charset="0"/>
                    <a:cs typeface="Times New Roman" panose="02020603050405020304" pitchFamily="18" charset="0"/>
                  </a:rPr>
                  <a:t>Unclassified</a:t>
                </a:r>
                <a:r>
                  <a:rPr lang="en-US" sz="1600" dirty="0">
                    <a:solidFill>
                      <a:prstClr val="black"/>
                    </a:solidFill>
                    <a:latin typeface="Times New Roman" panose="02020603050405020304" pitchFamily="18" charset="0"/>
                    <a:cs typeface="Times New Roman" panose="02020603050405020304" pitchFamily="18" charset="0"/>
                  </a:rPr>
                  <a:t>”, representing initially unlabeled samples;</a:t>
                </a:r>
                <a:endParaRPr lang="fi-FI" sz="1600" dirty="0">
                  <a:solidFill>
                    <a:prstClr val="black"/>
                  </a:solidFill>
                  <a:latin typeface="Times New Roman" panose="02020603050405020304" pitchFamily="18" charset="0"/>
                  <a:cs typeface="Times New Roman" panose="02020603050405020304" pitchFamily="18" charset="0"/>
                </a:endParaRPr>
              </a:p>
              <a:p>
                <a:pPr marL="557213" lvl="1" indent="-214313" defTabSz="685800" fontAlgn="auto">
                  <a:spcBef>
                    <a:spcPts val="0"/>
                  </a:spcBef>
                  <a:spcAft>
                    <a:spcPts val="0"/>
                  </a:spcAft>
                  <a:buFont typeface="Arial" panose="020B0604020202020204" pitchFamily="34" charset="0"/>
                  <a:buChar char="•"/>
                </a:pPr>
                <a14:m>
                  <m:oMath xmlns:m="http://schemas.openxmlformats.org/officeDocument/2006/math">
                    <m:r>
                      <a:rPr lang="en-US" sz="1600" b="1">
                        <a:solidFill>
                          <a:srgbClr val="7030A0"/>
                        </a:solidFill>
                        <a:latin typeface="Cambria Math" panose="02040503050406030204" pitchFamily="18" charset="0"/>
                        <a:cs typeface="Times New Roman" panose="02020603050405020304" pitchFamily="18" charset="0"/>
                      </a:rPr>
                      <m:t>𝑚</m:t>
                    </m:r>
                  </m:oMath>
                </a14:m>
                <a:r>
                  <a:rPr lang="en-US" sz="1600" dirty="0">
                    <a:solidFill>
                      <a:prstClr val="black"/>
                    </a:solidFill>
                    <a:latin typeface="Times New Roman" panose="02020603050405020304" pitchFamily="18" charset="0"/>
                    <a:cs typeface="Times New Roman" panose="02020603050405020304" pitchFamily="18" charset="0"/>
                  </a:rPr>
                  <a:t> subclasses, corresponding to the classification outcomes;</a:t>
                </a:r>
                <a:endParaRPr lang="fi-FI" sz="1600" dirty="0">
                  <a:solidFill>
                    <a:prstClr val="black"/>
                  </a:solidFill>
                  <a:latin typeface="Times New Roman" panose="02020603050405020304" pitchFamily="18" charset="0"/>
                  <a:cs typeface="Times New Roman" panose="02020603050405020304" pitchFamily="18" charset="0"/>
                </a:endParaRPr>
              </a:p>
              <a:p>
                <a:pPr marL="557213" lvl="1" indent="-214313" defTabSz="685800" fontAlgn="auto">
                  <a:spcBef>
                    <a:spcPts val="0"/>
                  </a:spcBef>
                  <a:spcAft>
                    <a:spcPts val="0"/>
                  </a:spcAft>
                  <a:buFont typeface="Arial" panose="020B0604020202020204" pitchFamily="34" charset="0"/>
                  <a:buChar char="•"/>
                </a:pPr>
                <a14:m>
                  <m:oMath xmlns:m="http://schemas.openxmlformats.org/officeDocument/2006/math">
                    <m:r>
                      <a:rPr lang="en-US" sz="1600" b="1">
                        <a:solidFill>
                          <a:srgbClr val="7030A0"/>
                        </a:solidFill>
                        <a:latin typeface="Cambria Math" panose="02040503050406030204" pitchFamily="18" charset="0"/>
                        <a:cs typeface="Times New Roman" panose="02020603050405020304" pitchFamily="18" charset="0"/>
                      </a:rPr>
                      <m:t>𝑛</m:t>
                    </m:r>
                  </m:oMath>
                </a14:m>
                <a:r>
                  <a:rPr lang="en-US" sz="1600" dirty="0">
                    <a:solidFill>
                      <a:prstClr val="black"/>
                    </a:solidFill>
                    <a:latin typeface="Times New Roman" panose="02020603050405020304" pitchFamily="18" charset="0"/>
                    <a:cs typeface="Times New Roman" panose="02020603050405020304" pitchFamily="18" charset="0"/>
                  </a:rPr>
                  <a:t> datatype properties, corresponding to the original input attributes;</a:t>
                </a:r>
                <a:endParaRPr lang="fi-FI" sz="1600" dirty="0">
                  <a:solidFill>
                    <a:prstClr val="black"/>
                  </a:solidFill>
                  <a:latin typeface="Times New Roman" panose="02020603050405020304" pitchFamily="18" charset="0"/>
                  <a:cs typeface="Times New Roman" panose="02020603050405020304" pitchFamily="18" charset="0"/>
                </a:endParaRPr>
              </a:p>
              <a:p>
                <a:pPr marL="557213" lvl="1" indent="-214313" defTabSz="685800" fontAlgn="auto">
                  <a:spcBef>
                    <a:spcPts val="0"/>
                  </a:spcBef>
                  <a:spcAft>
                    <a:spcPts val="0"/>
                  </a:spcAft>
                  <a:buFont typeface="Arial" panose="020B0604020202020204" pitchFamily="34" charset="0"/>
                  <a:buChar char="•"/>
                </a:pPr>
                <a:r>
                  <a:rPr lang="en-US" sz="1600" dirty="0">
                    <a:solidFill>
                      <a:prstClr val="black"/>
                    </a:solidFill>
                    <a:latin typeface="Times New Roman" panose="02020603050405020304" pitchFamily="18" charset="0"/>
                    <a:cs typeface="Times New Roman" panose="02020603050405020304" pitchFamily="18" charset="0"/>
                  </a:rPr>
                  <a:t>SWRL Rules, derived from the decision tree, specifying classification conditions.</a:t>
                </a:r>
                <a:endParaRPr lang="fi-FI" sz="1600" dirty="0">
                  <a:solidFill>
                    <a:prstClr val="black"/>
                  </a:solidFill>
                  <a:latin typeface="Times New Roman" panose="02020603050405020304" pitchFamily="18" charset="0"/>
                  <a:cs typeface="Times New Roman" panose="02020603050405020304" pitchFamily="18" charset="0"/>
                </a:endParaRPr>
              </a:p>
              <a:p>
                <a:pPr defTabSz="685800" fontAlgn="auto">
                  <a:spcBef>
                    <a:spcPts val="450"/>
                  </a:spcBef>
                  <a:spcAft>
                    <a:spcPts val="450"/>
                  </a:spcAft>
                </a:pPr>
                <a:r>
                  <a:rPr lang="en-US" sz="1600" dirty="0">
                    <a:solidFill>
                      <a:prstClr val="black"/>
                    </a:solidFill>
                    <a:latin typeface="Times New Roman" panose="02020603050405020304" pitchFamily="18" charset="0"/>
                    <a:cs typeface="Times New Roman" panose="02020603050405020304" pitchFamily="18" charset="0"/>
                  </a:rPr>
                  <a:t>     Each SWRL rule follows a structured format, for example:</a:t>
                </a:r>
                <a:endParaRPr lang="fi-FI" sz="1600" dirty="0">
                  <a:solidFill>
                    <a:prstClr val="black"/>
                  </a:solidFill>
                  <a:latin typeface="Times New Roman" panose="02020603050405020304" pitchFamily="18" charset="0"/>
                  <a:cs typeface="Times New Roman" panose="02020603050405020304" pitchFamily="18" charset="0"/>
                </a:endParaRPr>
              </a:p>
              <a:p>
                <a:pPr defTabSz="685800" fontAlgn="auto">
                  <a:spcBef>
                    <a:spcPts val="0"/>
                  </a:spcBef>
                  <a:spcAft>
                    <a:spcPts val="0"/>
                  </a:spcAft>
                </a:pPr>
                <a:r>
                  <a:rPr lang="en-US" sz="1800" b="1" dirty="0">
                    <a:solidFill>
                      <a:prstClr val="black"/>
                    </a:solidFill>
                    <a:latin typeface="Calibri" panose="020F0502020204030204"/>
                  </a:rPr>
                  <a:t>          </a:t>
                </a:r>
                <a14:m>
                  <m:oMath xmlns:m="http://schemas.openxmlformats.org/officeDocument/2006/math">
                    <m:r>
                      <a:rPr lang="en-US" sz="1800" b="1" i="1">
                        <a:solidFill>
                          <a:srgbClr val="7030A0"/>
                        </a:solidFill>
                        <a:latin typeface="Cambria Math" panose="02040503050406030204" pitchFamily="18" charset="0"/>
                      </a:rPr>
                      <m:t>𝐔𝐧𝐜𝐥𝐚𝐬𝐬𝐢𝐟𝐢𝐞𝐝</m:t>
                    </m:r>
                    <m:d>
                      <m:dPr>
                        <m:ctrlPr>
                          <a:rPr lang="fi-FI" sz="1800" i="1">
                            <a:solidFill>
                              <a:srgbClr val="7030A0"/>
                            </a:solidFill>
                            <a:latin typeface="Cambria Math" panose="02040503050406030204" pitchFamily="18" charset="0"/>
                          </a:rPr>
                        </m:ctrlPr>
                      </m:dPr>
                      <m:e>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𝑝</m:t>
                        </m:r>
                      </m:e>
                    </m:d>
                    <m:r>
                      <a:rPr lang="en-US" sz="1800" i="1">
                        <a:solidFill>
                          <a:srgbClr val="7030A0"/>
                        </a:solidFill>
                        <a:latin typeface="Cambria Math" panose="02040503050406030204" pitchFamily="18" charset="0"/>
                      </a:rPr>
                      <m:t>∧ </m:t>
                    </m:r>
                    <m:r>
                      <a:rPr lang="en-US" sz="1800" i="1">
                        <a:solidFill>
                          <a:srgbClr val="7030A0"/>
                        </a:solidFill>
                        <a:latin typeface="Cambria Math" panose="02040503050406030204" pitchFamily="18" charset="0"/>
                      </a:rPr>
                      <m:t>h𝑎𝑠𝐹</m:t>
                    </m:r>
                    <m:r>
                      <a:rPr lang="en-US" sz="1800" i="1">
                        <a:solidFill>
                          <a:srgbClr val="7030A0"/>
                        </a:solidFill>
                        <a:latin typeface="Cambria Math" panose="02040503050406030204" pitchFamily="18" charset="0"/>
                      </a:rPr>
                      <m:t>0</m:t>
                    </m:r>
                    <m:d>
                      <m:dPr>
                        <m:ctrlPr>
                          <a:rPr lang="fi-FI" sz="1800" i="1">
                            <a:solidFill>
                              <a:srgbClr val="7030A0"/>
                            </a:solidFill>
                            <a:latin typeface="Cambria Math" panose="02040503050406030204" pitchFamily="18" charset="0"/>
                          </a:rPr>
                        </m:ctrlPr>
                      </m:dPr>
                      <m:e>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𝑝</m:t>
                        </m:r>
                        <m:r>
                          <a:rPr lang="en-US" sz="1800" i="1">
                            <a:solidFill>
                              <a:srgbClr val="7030A0"/>
                            </a:solidFill>
                            <a:latin typeface="Cambria Math" panose="02040503050406030204" pitchFamily="18" charset="0"/>
                          </a:rPr>
                          <m:t>, ?</m:t>
                        </m:r>
                        <m:r>
                          <a:rPr lang="en-US" sz="1800" i="1">
                            <a:solidFill>
                              <a:srgbClr val="7030A0"/>
                            </a:solidFill>
                            <a:latin typeface="Cambria Math" panose="02040503050406030204" pitchFamily="18" charset="0"/>
                          </a:rPr>
                          <m:t>𝑥</m:t>
                        </m:r>
                        <m:r>
                          <a:rPr lang="en-US" sz="1800" i="1">
                            <a:solidFill>
                              <a:srgbClr val="7030A0"/>
                            </a:solidFill>
                            <a:latin typeface="Cambria Math" panose="02040503050406030204" pitchFamily="18" charset="0"/>
                          </a:rPr>
                          <m:t>1</m:t>
                        </m:r>
                      </m:e>
                    </m:d>
                    <m:r>
                      <a:rPr lang="en-US" sz="1800" i="1">
                        <a:solidFill>
                          <a:srgbClr val="7030A0"/>
                        </a:solidFill>
                        <a:latin typeface="Cambria Math" panose="02040503050406030204" pitchFamily="18" charset="0"/>
                      </a:rPr>
                      <m:t>∧ </m:t>
                    </m:r>
                    <m:r>
                      <a:rPr lang="en-US" sz="1800" i="1">
                        <a:solidFill>
                          <a:srgbClr val="7030A0"/>
                        </a:solidFill>
                        <a:latin typeface="Cambria Math" panose="02040503050406030204" pitchFamily="18" charset="0"/>
                      </a:rPr>
                      <m:t>h𝑎𝑠𝐹</m:t>
                    </m:r>
                    <m:r>
                      <a:rPr lang="en-US" sz="1800" i="1">
                        <a:solidFill>
                          <a:srgbClr val="7030A0"/>
                        </a:solidFill>
                        <a:latin typeface="Cambria Math" panose="02040503050406030204" pitchFamily="18" charset="0"/>
                      </a:rPr>
                      <m:t>1</m:t>
                    </m:r>
                    <m:d>
                      <m:dPr>
                        <m:ctrlPr>
                          <a:rPr lang="fi-FI" sz="1800" i="1">
                            <a:solidFill>
                              <a:srgbClr val="7030A0"/>
                            </a:solidFill>
                            <a:latin typeface="Cambria Math" panose="02040503050406030204" pitchFamily="18" charset="0"/>
                          </a:rPr>
                        </m:ctrlPr>
                      </m:dPr>
                      <m:e>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𝑝</m:t>
                        </m:r>
                        <m:r>
                          <a:rPr lang="en-US" sz="1800" i="1">
                            <a:solidFill>
                              <a:srgbClr val="7030A0"/>
                            </a:solidFill>
                            <a:latin typeface="Cambria Math" panose="02040503050406030204" pitchFamily="18" charset="0"/>
                          </a:rPr>
                          <m:t>, ?</m:t>
                        </m:r>
                        <m:r>
                          <a:rPr lang="en-US" sz="1800" i="1">
                            <a:solidFill>
                              <a:srgbClr val="7030A0"/>
                            </a:solidFill>
                            <a:latin typeface="Cambria Math" panose="02040503050406030204" pitchFamily="18" charset="0"/>
                          </a:rPr>
                          <m:t>𝑥</m:t>
                        </m:r>
                        <m:r>
                          <a:rPr lang="en-US" sz="1800" i="1">
                            <a:solidFill>
                              <a:srgbClr val="7030A0"/>
                            </a:solidFill>
                            <a:latin typeface="Cambria Math" panose="02040503050406030204" pitchFamily="18" charset="0"/>
                          </a:rPr>
                          <m:t>2</m:t>
                        </m:r>
                      </m:e>
                    </m:d>
                    <m:r>
                      <a:rPr lang="en-US" sz="1800" i="1">
                        <a:solidFill>
                          <a:srgbClr val="7030A0"/>
                        </a:solidFill>
                        <a:latin typeface="Cambria Math" panose="02040503050406030204" pitchFamily="18" charset="0"/>
                      </a:rPr>
                      <m:t>∧ </m:t>
                    </m:r>
                    <m:r>
                      <a:rPr lang="en-US" sz="1800" i="1">
                        <a:solidFill>
                          <a:srgbClr val="7030A0"/>
                        </a:solidFill>
                        <a:latin typeface="Cambria Math" panose="02040503050406030204" pitchFamily="18" charset="0"/>
                      </a:rPr>
                      <m:t>𝑠𝑤𝑟𝑙𝑏</m:t>
                    </m:r>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𝑙𝑒𝑠𝑠𝑇h𝑎𝑛𝑂𝑟𝐸𝑞𝑢𝑎𝑙</m:t>
                    </m:r>
                    <m:d>
                      <m:dPr>
                        <m:ctrlPr>
                          <a:rPr lang="fi-FI" sz="1800" i="1">
                            <a:solidFill>
                              <a:srgbClr val="7030A0"/>
                            </a:solidFill>
                            <a:latin typeface="Cambria Math" panose="02040503050406030204" pitchFamily="18" charset="0"/>
                          </a:rPr>
                        </m:ctrlPr>
                      </m:dPr>
                      <m:e>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𝑥</m:t>
                        </m:r>
                        <m:r>
                          <a:rPr lang="en-US" sz="1800" i="1">
                            <a:solidFill>
                              <a:srgbClr val="7030A0"/>
                            </a:solidFill>
                            <a:latin typeface="Cambria Math" panose="02040503050406030204" pitchFamily="18" charset="0"/>
                          </a:rPr>
                          <m:t>1, 6.14</m:t>
                        </m:r>
                      </m:e>
                    </m:d>
                    <m:r>
                      <a:rPr lang="en-US" sz="1800" i="1">
                        <a:solidFill>
                          <a:srgbClr val="7030A0"/>
                        </a:solidFill>
                        <a:latin typeface="Cambria Math" panose="02040503050406030204" pitchFamily="18" charset="0"/>
                      </a:rPr>
                      <m:t>∧</m:t>
                    </m:r>
                  </m:oMath>
                </a14:m>
                <a:endParaRPr lang="fi-FI" sz="1800" dirty="0">
                  <a:solidFill>
                    <a:srgbClr val="7030A0"/>
                  </a:solidFill>
                  <a:latin typeface="Times New Roman" panose="02020603050405020304" pitchFamily="18" charset="0"/>
                  <a:cs typeface="Times New Roman" panose="02020603050405020304" pitchFamily="18" charset="0"/>
                </a:endParaRPr>
              </a:p>
              <a:p>
                <a:pPr defTabSz="685800" fontAlgn="auto">
                  <a:spcBef>
                    <a:spcPts val="0"/>
                  </a:spcBef>
                  <a:spcAft>
                    <a:spcPts val="450"/>
                  </a:spcAft>
                </a:pPr>
                <a14:m>
                  <m:oMathPara xmlns:m="http://schemas.openxmlformats.org/officeDocument/2006/math">
                    <m:oMathParaPr>
                      <m:jc m:val="left"/>
                    </m:oMathParaPr>
                    <m:oMath xmlns:m="http://schemas.openxmlformats.org/officeDocument/2006/math">
                      <m:r>
                        <a:rPr lang="en-US" sz="1800" i="1">
                          <a:solidFill>
                            <a:srgbClr val="7030A0"/>
                          </a:solidFill>
                          <a:latin typeface="Cambria Math" panose="02040503050406030204" pitchFamily="18" charset="0"/>
                        </a:rPr>
                        <m:t>           ∧ </m:t>
                      </m:r>
                      <m:r>
                        <a:rPr lang="en-US" sz="1800" i="1">
                          <a:solidFill>
                            <a:srgbClr val="7030A0"/>
                          </a:solidFill>
                          <a:latin typeface="Cambria Math" panose="02040503050406030204" pitchFamily="18" charset="0"/>
                        </a:rPr>
                        <m:t>𝑠𝑤𝑟𝑙𝑏</m:t>
                      </m:r>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𝑔𝑟𝑒𝑎𝑡𝑒𝑟𝑇h𝑎𝑛</m:t>
                      </m:r>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𝑥</m:t>
                      </m:r>
                      <m:r>
                        <a:rPr lang="en-US" sz="1800" i="1">
                          <a:solidFill>
                            <a:srgbClr val="7030A0"/>
                          </a:solidFill>
                          <a:latin typeface="Cambria Math" panose="02040503050406030204" pitchFamily="18" charset="0"/>
                        </a:rPr>
                        <m:t>2, 3.08) → </m:t>
                      </m:r>
                      <m:r>
                        <a:rPr lang="en-US" sz="1800" b="1" i="1">
                          <a:solidFill>
                            <a:srgbClr val="7030A0"/>
                          </a:solidFill>
                          <a:latin typeface="Cambria Math" panose="02040503050406030204" pitchFamily="18" charset="0"/>
                        </a:rPr>
                        <m:t>𝐂𝐥𝐚𝐬𝐬</m:t>
                      </m:r>
                      <m:r>
                        <a:rPr lang="en-US" sz="1800" b="1">
                          <a:solidFill>
                            <a:srgbClr val="7030A0"/>
                          </a:solidFill>
                          <a:latin typeface="Cambria Math" panose="02040503050406030204" pitchFamily="18" charset="0"/>
                        </a:rPr>
                        <m:t>_</m:t>
                      </m:r>
                      <m:r>
                        <a:rPr lang="en-US" sz="1800" b="1" i="1">
                          <a:solidFill>
                            <a:srgbClr val="7030A0"/>
                          </a:solidFill>
                          <a:latin typeface="Cambria Math" panose="02040503050406030204" pitchFamily="18" charset="0"/>
                        </a:rPr>
                        <m:t>𝟎</m:t>
                      </m:r>
                      <m:r>
                        <a:rPr lang="en-US" sz="1800" i="1">
                          <a:solidFill>
                            <a:srgbClr val="7030A0"/>
                          </a:solidFill>
                          <a:latin typeface="Cambria Math" panose="02040503050406030204" pitchFamily="18" charset="0"/>
                        </a:rPr>
                        <m:t>(?</m:t>
                      </m:r>
                      <m:r>
                        <a:rPr lang="en-US" sz="1800" i="1">
                          <a:solidFill>
                            <a:srgbClr val="7030A0"/>
                          </a:solidFill>
                          <a:latin typeface="Cambria Math" panose="02040503050406030204" pitchFamily="18" charset="0"/>
                        </a:rPr>
                        <m:t>𝑝</m:t>
                      </m:r>
                      <m:r>
                        <a:rPr lang="en-US" sz="1800" i="1">
                          <a:solidFill>
                            <a:srgbClr val="7030A0"/>
                          </a:solidFill>
                          <a:latin typeface="Cambria Math" panose="02040503050406030204" pitchFamily="18" charset="0"/>
                        </a:rPr>
                        <m:t>)</m:t>
                      </m:r>
                    </m:oMath>
                  </m:oMathPara>
                </a14:m>
                <a:endParaRPr lang="fi-FI" sz="1800" dirty="0">
                  <a:solidFill>
                    <a:srgbClr val="7030A0"/>
                  </a:solidFill>
                  <a:latin typeface="Times New Roman" panose="02020603050405020304" pitchFamily="18" charset="0"/>
                  <a:cs typeface="Times New Roman" panose="02020603050405020304" pitchFamily="18" charset="0"/>
                </a:endParaRPr>
              </a:p>
              <a:p>
                <a:pPr defTabSz="685800" fontAlgn="auto">
                  <a:spcBef>
                    <a:spcPts val="0"/>
                  </a:spcBef>
                  <a:spcAft>
                    <a:spcPts val="0"/>
                  </a:spcAft>
                </a:pPr>
                <a:r>
                  <a:rPr lang="en-US" sz="1800" dirty="0">
                    <a:solidFill>
                      <a:prstClr val="black"/>
                    </a:solidFill>
                    <a:latin typeface="Times New Roman" panose="02020603050405020304" pitchFamily="18" charset="0"/>
                    <a:cs typeface="Times New Roman" panose="02020603050405020304" pitchFamily="18" charset="0"/>
                  </a:rPr>
                  <a:t>     </a:t>
                </a:r>
                <a:r>
                  <a:rPr lang="en-US" sz="1600" dirty="0">
                    <a:solidFill>
                      <a:prstClr val="black"/>
                    </a:solidFill>
                    <a:latin typeface="Times New Roman" panose="02020603050405020304" pitchFamily="18" charset="0"/>
                    <a:cs typeface="Times New Roman" panose="02020603050405020304" pitchFamily="18" charset="0"/>
                  </a:rPr>
                  <a:t>These rules enable a reasoner (e.g., Pellet, </a:t>
                </a:r>
                <a:r>
                  <a:rPr lang="en-US" sz="1600" dirty="0" err="1">
                    <a:solidFill>
                      <a:prstClr val="black"/>
                    </a:solidFill>
                    <a:latin typeface="Times New Roman" panose="02020603050405020304" pitchFamily="18" charset="0"/>
                    <a:cs typeface="Times New Roman" panose="02020603050405020304" pitchFamily="18" charset="0"/>
                  </a:rPr>
                  <a:t>HermiT</a:t>
                </a:r>
                <a:r>
                  <a:rPr lang="en-US" sz="1600" dirty="0">
                    <a:solidFill>
                      <a:prstClr val="black"/>
                    </a:solidFill>
                    <a:latin typeface="Times New Roman" panose="02020603050405020304" pitchFamily="18" charset="0"/>
                    <a:cs typeface="Times New Roman" panose="02020603050405020304" pitchFamily="18" charset="0"/>
                  </a:rPr>
                  <a:t>) to automatically move samples from “Unclassified” to the appropriate subclass (e.g., Class_0 as above) based on their attribute values.</a:t>
                </a:r>
                <a:r>
                  <a:rPr lang="fi-FI" sz="1600" dirty="0">
                    <a:solidFill>
                      <a:prstClr val="black"/>
                    </a:solidFill>
                    <a:latin typeface="Times New Roman" panose="02020603050405020304" pitchFamily="18" charset="0"/>
                    <a:cs typeface="Times New Roman" panose="02020603050405020304" pitchFamily="18" charset="0"/>
                  </a:rPr>
                  <a:t> </a:t>
                </a:r>
                <a:r>
                  <a:rPr lang="en-US" sz="1600" dirty="0">
                    <a:solidFill>
                      <a:prstClr val="black"/>
                    </a:solidFill>
                    <a:latin typeface="Times New Roman" panose="02020603050405020304" pitchFamily="18" charset="0"/>
                    <a:cs typeface="Times New Roman" panose="02020603050405020304" pitchFamily="18" charset="0"/>
                  </a:rPr>
                  <a:t>The ontology can seamlessly integrate with other ontologies, enabling reasoning across different domains. Reasoner can infer new implicit knowledge from the SWRL rules, making the classification system extensible and adaptable.</a:t>
                </a:r>
              </a:p>
            </p:txBody>
          </p:sp>
        </mc:Choice>
        <mc:Fallback xmlns="">
          <p:sp>
            <p:nvSpPr>
              <p:cNvPr id="10" name="Rectangle 9"/>
              <p:cNvSpPr>
                <a:spLocks noRot="1" noChangeAspect="1" noMove="1" noResize="1" noEditPoints="1" noAdjustHandles="1" noChangeArrowheads="1" noChangeShapeType="1" noTextEdit="1"/>
              </p:cNvSpPr>
              <p:nvPr/>
            </p:nvSpPr>
            <p:spPr>
              <a:xfrm>
                <a:off x="88848" y="2767087"/>
                <a:ext cx="8977046" cy="3854901"/>
              </a:xfrm>
              <a:prstGeom prst="rect">
                <a:avLst/>
              </a:prstGeom>
              <a:blipFill>
                <a:blip r:embed="rId8"/>
                <a:stretch>
                  <a:fillRect l="-203" r="-338" b="-627"/>
                </a:stretch>
              </a:blipFill>
              <a:ln w="38100">
                <a:solidFill>
                  <a:schemeClr val="tx1"/>
                </a:solidFill>
              </a:ln>
            </p:spPr>
            <p:txBody>
              <a:bodyPr/>
              <a:lstStyle/>
              <a:p>
                <a:r>
                  <a:rPr lang="fi-FI">
                    <a:noFill/>
                  </a:rPr>
                  <a:t> </a:t>
                </a:r>
              </a:p>
            </p:txBody>
          </p:sp>
        </mc:Fallback>
      </mc:AlternateContent>
      <p:sp>
        <p:nvSpPr>
          <p:cNvPr id="30" name="Rectangle 29"/>
          <p:cNvSpPr/>
          <p:nvPr/>
        </p:nvSpPr>
        <p:spPr>
          <a:xfrm>
            <a:off x="14537" y="119918"/>
            <a:ext cx="3638554" cy="2308324"/>
          </a:xfrm>
          <a:prstGeom prst="rect">
            <a:avLst/>
          </a:prstGeom>
        </p:spPr>
        <p:txBody>
          <a:bodyPr wrap="square">
            <a:spAutoFit/>
          </a:bodyPr>
          <a:lstStyle/>
          <a:p>
            <a:pPr defTabSz="685800" fontAlgn="auto">
              <a:spcBef>
                <a:spcPts val="0"/>
              </a:spcBef>
              <a:spcAft>
                <a:spcPts val="0"/>
              </a:spcAft>
            </a:pPr>
            <a:r>
              <a:rPr lang="en-US" sz="3600" b="1" dirty="0">
                <a:solidFill>
                  <a:srgbClr val="FF0000"/>
                </a:solidFill>
                <a:cs typeface="Arial" panose="020B0604020202020204" pitchFamily="34" charset="0"/>
              </a:rPr>
              <a:t>Ontology construction with SWRL rule embedding</a:t>
            </a:r>
          </a:p>
        </p:txBody>
      </p:sp>
      <p:sp>
        <p:nvSpPr>
          <p:cNvPr id="2" name="Oval 1"/>
          <p:cNvSpPr/>
          <p:nvPr/>
        </p:nvSpPr>
        <p:spPr>
          <a:xfrm>
            <a:off x="6265319" y="941397"/>
            <a:ext cx="891540" cy="89154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575333637"/>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3545286" y="424716"/>
            <a:ext cx="5462116" cy="2358167"/>
            <a:chOff x="1592239" y="1580829"/>
            <a:chExt cx="7282821" cy="3144223"/>
          </a:xfrm>
        </p:grpSpPr>
        <p:sp>
          <p:nvSpPr>
            <p:cNvPr id="25" name="Oval 24"/>
            <p:cNvSpPr/>
            <p:nvPr/>
          </p:nvSpPr>
          <p:spPr>
            <a:xfrm>
              <a:off x="6389125" y="2862899"/>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4304905" y="285179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4" name="Group 3"/>
            <p:cNvGrpSpPr/>
            <p:nvPr/>
          </p:nvGrpSpPr>
          <p:grpSpPr>
            <a:xfrm>
              <a:off x="2085747" y="1811340"/>
              <a:ext cx="6324600" cy="2913712"/>
              <a:chOff x="5565547" y="4164247"/>
              <a:chExt cx="6324600" cy="2913712"/>
            </a:xfrm>
          </p:grpSpPr>
          <p:pic>
            <p:nvPicPr>
              <p:cNvPr id="5" name="Picture 4"/>
              <p:cNvPicPr>
                <a:picLocks/>
              </p:cNvPicPr>
              <p:nvPr/>
            </p:nvPicPr>
            <p:blipFill>
              <a:blip r:embed="rId2">
                <a:clrChange>
                  <a:clrFrom>
                    <a:srgbClr val="FFFFFF"/>
                  </a:clrFrom>
                  <a:clrTo>
                    <a:srgbClr val="FFFFFF">
                      <a:alpha val="0"/>
                    </a:srgbClr>
                  </a:clrTo>
                </a:clrChange>
              </a:blip>
              <a:stretch>
                <a:fillRect/>
              </a:stretch>
            </p:blipFill>
            <p:spPr>
              <a:xfrm>
                <a:off x="5565547" y="4176614"/>
                <a:ext cx="1828800" cy="1005840"/>
              </a:xfrm>
              <a:prstGeom prst="rect">
                <a:avLst/>
              </a:prstGeom>
            </p:spPr>
          </p:pic>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rot="10800000">
                <a:off x="6992929" y="6072119"/>
                <a:ext cx="1389282" cy="1005840"/>
              </a:xfrm>
              <a:prstGeom prst="rect">
                <a:avLst/>
              </a:prstGeom>
            </p:spPr>
          </p:pic>
          <p:pic>
            <p:nvPicPr>
              <p:cNvPr id="7" name="Picture 6"/>
              <p:cNvPicPr>
                <a:picLocks noChangeAspect="1"/>
              </p:cNvPicPr>
              <p:nvPr/>
            </p:nvPicPr>
            <p:blipFill>
              <a:blip r:embed="rId2">
                <a:clrChange>
                  <a:clrFrom>
                    <a:srgbClr val="FFFFFF"/>
                  </a:clrFrom>
                  <a:clrTo>
                    <a:srgbClr val="FFFFFF">
                      <a:alpha val="0"/>
                    </a:srgbClr>
                  </a:clrTo>
                </a:clrChange>
              </a:blip>
              <a:stretch>
                <a:fillRect/>
              </a:stretch>
            </p:blipFill>
            <p:spPr>
              <a:xfrm>
                <a:off x="8042047" y="4164247"/>
                <a:ext cx="1389282" cy="1005840"/>
              </a:xfrm>
              <a:prstGeom prst="rect">
                <a:avLst/>
              </a:prstGeom>
            </p:spPr>
          </p:pic>
          <p:pic>
            <p:nvPicPr>
              <p:cNvPr id="8" name="Picture 7"/>
              <p:cNvPicPr>
                <a:picLocks/>
              </p:cNvPicPr>
              <p:nvPr/>
            </p:nvPicPr>
            <p:blipFill>
              <a:blip r:embed="rId2">
                <a:clrChange>
                  <a:clrFrom>
                    <a:srgbClr val="FFFFFF"/>
                  </a:clrFrom>
                  <a:clrTo>
                    <a:srgbClr val="FFFFFF">
                      <a:alpha val="0"/>
                    </a:srgbClr>
                  </a:clrTo>
                </a:clrChange>
              </a:blip>
              <a:stretch>
                <a:fillRect/>
              </a:stretch>
            </p:blipFill>
            <p:spPr>
              <a:xfrm>
                <a:off x="10061347" y="4176614"/>
                <a:ext cx="1828800" cy="1005840"/>
              </a:xfrm>
              <a:prstGeom prst="rect">
                <a:avLst/>
              </a:prstGeom>
            </p:spPr>
          </p:pic>
          <p:pic>
            <p:nvPicPr>
              <p:cNvPr id="9" name="Picture 8"/>
              <p:cNvPicPr>
                <a:picLocks noChangeAspect="1"/>
              </p:cNvPicPr>
              <p:nvPr/>
            </p:nvPicPr>
            <p:blipFill>
              <a:blip r:embed="rId2">
                <a:clrChange>
                  <a:clrFrom>
                    <a:srgbClr val="FFFFFF"/>
                  </a:clrFrom>
                  <a:clrTo>
                    <a:srgbClr val="FFFFFF">
                      <a:alpha val="0"/>
                    </a:srgbClr>
                  </a:clrTo>
                </a:clrChange>
              </a:blip>
              <a:stretch>
                <a:fillRect/>
              </a:stretch>
            </p:blipFill>
            <p:spPr>
              <a:xfrm rot="10800000">
                <a:off x="9088429" y="6072119"/>
                <a:ext cx="1389282" cy="1005840"/>
              </a:xfrm>
              <a:prstGeom prst="rect">
                <a:avLst/>
              </a:prstGeom>
            </p:spPr>
          </p:pic>
        </p:grpSp>
        <p:sp>
          <p:nvSpPr>
            <p:cNvPr id="11" name="Oval 10"/>
            <p:cNvSpPr/>
            <p:nvPr/>
          </p:nvSpPr>
          <p:spPr>
            <a:xfrm>
              <a:off x="3280521" y="285176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516282" y="2904897"/>
              <a:ext cx="1358778" cy="1358778"/>
            </a:xfrm>
            <a:prstGeom prst="rect">
              <a:avLst/>
            </a:prstGeom>
          </p:spPr>
        </p:pic>
        <p:grpSp>
          <p:nvGrpSpPr>
            <p:cNvPr id="18" name="Group 17"/>
            <p:cNvGrpSpPr/>
            <p:nvPr/>
          </p:nvGrpSpPr>
          <p:grpSpPr>
            <a:xfrm>
              <a:off x="1592239" y="2875599"/>
              <a:ext cx="1418892" cy="1417374"/>
              <a:chOff x="285457" y="4114800"/>
              <a:chExt cx="1060744" cy="1084732"/>
            </a:xfrm>
          </p:grpSpPr>
          <p:sp>
            <p:nvSpPr>
              <p:cNvPr id="16" name="Cube 15"/>
              <p:cNvSpPr/>
              <p:nvPr/>
            </p:nvSpPr>
            <p:spPr>
              <a:xfrm>
                <a:off x="285457" y="4114800"/>
                <a:ext cx="1060744" cy="1084732"/>
              </a:xfrm>
              <a:prstGeom prst="cube">
                <a:avLst>
                  <a:gd name="adj" fmla="val 24747"/>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7" name="Picture 16"/>
              <p:cNvPicPr>
                <a:picLocks noChangeAspect="1"/>
              </p:cNvPicPr>
              <p:nvPr/>
            </p:nvPicPr>
            <p:blipFill>
              <a:blip r:embed="rId4">
                <a:clrChange>
                  <a:clrFrom>
                    <a:srgbClr val="353336"/>
                  </a:clrFrom>
                  <a:clrTo>
                    <a:srgbClr val="353336">
                      <a:alpha val="0"/>
                    </a:srgbClr>
                  </a:clrTo>
                </a:clrChange>
              </a:blip>
              <a:stretch>
                <a:fillRect/>
              </a:stretch>
            </p:blipFill>
            <p:spPr>
              <a:xfrm flipH="1">
                <a:off x="344672" y="4402644"/>
                <a:ext cx="748327" cy="742991"/>
              </a:xfrm>
              <a:prstGeom prst="rect">
                <a:avLst/>
              </a:prstGeom>
            </p:spPr>
          </p:pic>
        </p:grpSp>
        <p:pic>
          <p:nvPicPr>
            <p:cNvPr id="20" name="Picture 19"/>
            <p:cNvPicPr>
              <a:picLocks noChangeAspect="1"/>
            </p:cNvPicPr>
            <p:nvPr/>
          </p:nvPicPr>
          <p:blipFill>
            <a:blip r:embed="rId5">
              <a:clrChange>
                <a:clrFrom>
                  <a:srgbClr val="F7F7F7"/>
                </a:clrFrom>
                <a:clrTo>
                  <a:srgbClr val="F7F7F7">
                    <a:alpha val="0"/>
                  </a:srgbClr>
                </a:clrTo>
              </a:clrChange>
              <a:duotone>
                <a:schemeClr val="bg2">
                  <a:shade val="45000"/>
                  <a:satMod val="135000"/>
                </a:schemeClr>
                <a:prstClr val="white"/>
              </a:duotone>
            </a:blip>
            <a:stretch>
              <a:fillRect/>
            </a:stretch>
          </p:blipFill>
          <p:spPr>
            <a:xfrm>
              <a:off x="3444077" y="3032689"/>
              <a:ext cx="521247" cy="461103"/>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4425777" y="2951207"/>
              <a:ext cx="585928" cy="573327"/>
            </a:xfrm>
            <a:prstGeom prst="rect">
              <a:avLst/>
            </a:prstGeom>
          </p:spPr>
        </p:pic>
        <p:sp>
          <p:nvSpPr>
            <p:cNvPr id="23" name="Oval 22"/>
            <p:cNvSpPr/>
            <p:nvPr/>
          </p:nvSpPr>
          <p:spPr>
            <a:xfrm>
              <a:off x="5370954" y="2826390"/>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
          <p:nvSpPr>
            <p:cNvPr id="14" name="Rectangle 13"/>
            <p:cNvSpPr/>
            <p:nvPr/>
          </p:nvSpPr>
          <p:spPr>
            <a:xfrm>
              <a:off x="5392059" y="3044129"/>
              <a:ext cx="792097" cy="400109"/>
            </a:xfrm>
            <a:prstGeom prst="rect">
              <a:avLst/>
            </a:prstGeom>
            <a:noFill/>
          </p:spPr>
          <p:txBody>
            <a:bodyPr wrap="none" lIns="68580" tIns="34290" rIns="68580" bIns="34290">
              <a:spAutoFit/>
            </a:bodyPr>
            <a:lstStyle/>
            <a:p>
              <a:pPr algn="ctr" defTabSz="685800" fontAlgn="auto">
                <a:spcBef>
                  <a:spcPts val="0"/>
                </a:spcBef>
                <a:spcAft>
                  <a:spcPts val="0"/>
                </a:spcAft>
              </a:pPr>
              <a:r>
                <a:rPr lang="en-US" sz="1500" b="1" spc="38" dirty="0">
                  <a:ln w="9525" cmpd="sng">
                    <a:solidFill>
                      <a:srgbClr val="5B9BD5"/>
                    </a:solidFill>
                    <a:prstDash val="solid"/>
                  </a:ln>
                  <a:solidFill>
                    <a:srgbClr val="70AD47">
                      <a:tint val="1000"/>
                    </a:srgbClr>
                  </a:solidFill>
                  <a:effectLst>
                    <a:glow rad="38100">
                      <a:srgbClr val="5B9BD5">
                        <a:alpha val="40000"/>
                      </a:srgbClr>
                    </a:glow>
                  </a:effectLst>
                  <a:latin typeface="Calibri" panose="020F0502020204030204"/>
                </a:rPr>
                <a:t>Rules</a:t>
              </a:r>
            </a:p>
          </p:txBody>
        </p:sp>
        <p:pic>
          <p:nvPicPr>
            <p:cNvPr id="24" name="Picture 23"/>
            <p:cNvPicPr>
              <a:picLocks noChangeAspect="1"/>
            </p:cNvPicPr>
            <p:nvPr/>
          </p:nvPicPr>
          <p:blipFill>
            <a:blip r:embed="rId7">
              <a:clrChange>
                <a:clrFrom>
                  <a:srgbClr val="FFFFFF"/>
                </a:clrFrom>
                <a:clrTo>
                  <a:srgbClr val="FFFFFF">
                    <a:alpha val="0"/>
                  </a:srgbClr>
                </a:clrTo>
              </a:clrChange>
              <a:duotone>
                <a:schemeClr val="bg2">
                  <a:shade val="45000"/>
                  <a:satMod val="135000"/>
                </a:schemeClr>
                <a:prstClr val="white"/>
              </a:duotone>
            </a:blip>
            <a:stretch>
              <a:fillRect/>
            </a:stretch>
          </p:blipFill>
          <p:spPr>
            <a:xfrm>
              <a:off x="6513930" y="2996494"/>
              <a:ext cx="570986" cy="570986"/>
            </a:xfrm>
            <a:prstGeom prst="rect">
              <a:avLst/>
            </a:prstGeom>
          </p:spPr>
        </p:pic>
        <p:sp>
          <p:nvSpPr>
            <p:cNvPr id="26" name="TextBox 25"/>
            <p:cNvSpPr txBox="1"/>
            <p:nvPr/>
          </p:nvSpPr>
          <p:spPr>
            <a:xfrm>
              <a:off x="3520278" y="1580829"/>
              <a:ext cx="1458335" cy="738664"/>
            </a:xfrm>
            <a:prstGeom prst="rect">
              <a:avLst/>
            </a:prstGeom>
            <a:noFill/>
          </p:spPr>
          <p:txBody>
            <a:bodyPr wrap="square" rtlCol="0">
              <a:spAutoFit/>
            </a:bodyPr>
            <a:lstStyle/>
            <a:p>
              <a:pPr defTabSz="685800" fontAlgn="auto">
                <a:spcBef>
                  <a:spcPts val="0"/>
                </a:spcBef>
                <a:spcAft>
                  <a:spcPts val="0"/>
                </a:spcAft>
              </a:pPr>
              <a:r>
                <a:rPr lang="en-US" sz="3000" b="1" normalizeH="1" dirty="0">
                  <a:solidFill>
                    <a:srgbClr val="0070C0"/>
                  </a:solidFill>
                  <a:latin typeface="Cooper Black" panose="0208090404030B020404" pitchFamily="18" charset="0"/>
                </a:rPr>
                <a:t>NSX</a:t>
              </a:r>
            </a:p>
          </p:txBody>
        </p:sp>
      </p:grpSp>
      <p:sp>
        <p:nvSpPr>
          <p:cNvPr id="10" name="Rectangle 9"/>
          <p:cNvSpPr/>
          <p:nvPr/>
        </p:nvSpPr>
        <p:spPr>
          <a:xfrm>
            <a:off x="324930" y="3225321"/>
            <a:ext cx="8494140" cy="3182923"/>
          </a:xfrm>
          <a:prstGeom prst="rect">
            <a:avLst/>
          </a:prstGeom>
          <a:solidFill>
            <a:schemeClr val="bg1">
              <a:lumMod val="85000"/>
            </a:schemeClr>
          </a:solidFill>
          <a:ln w="38100">
            <a:solidFill>
              <a:schemeClr val="tx1"/>
            </a:solidFill>
          </a:ln>
        </p:spPr>
        <p:txBody>
          <a:bodyPr wrap="square">
            <a:spAutoFit/>
          </a:bodyPr>
          <a:lstStyle/>
          <a:p>
            <a:pPr algn="just" defTabSz="685800" fontAlgn="auto">
              <a:spcBef>
                <a:spcPts val="0"/>
              </a:spcBef>
              <a:spcAft>
                <a:spcPts val="0"/>
              </a:spcAft>
            </a:pPr>
            <a:r>
              <a:rPr lang="en-US" sz="1500" dirty="0">
                <a:solidFill>
                  <a:prstClr val="black"/>
                </a:solidFill>
                <a:latin typeface="Times New Roman" panose="02020603050405020304" pitchFamily="18" charset="0"/>
                <a:cs typeface="Times New Roman" panose="02020603050405020304" pitchFamily="18" charset="0"/>
              </a:rPr>
              <a:t>     </a:t>
            </a:r>
            <a:r>
              <a:rPr lang="en-US" sz="1800" dirty="0">
                <a:solidFill>
                  <a:prstClr val="black"/>
                </a:solidFill>
                <a:latin typeface="Times New Roman" panose="02020603050405020304" pitchFamily="18" charset="0"/>
                <a:cs typeface="Times New Roman" panose="02020603050405020304" pitchFamily="18" charset="0"/>
              </a:rPr>
              <a:t>A novel feature of our pipeline is the ability to generate human-readable explanations for classification decisions. By querying an LLM (e.g., </a:t>
            </a:r>
            <a:r>
              <a:rPr lang="en-US" sz="1800" b="1" dirty="0">
                <a:solidFill>
                  <a:srgbClr val="7030A0"/>
                </a:solidFill>
                <a:latin typeface="Times New Roman" panose="02020603050405020304" pitchFamily="18" charset="0"/>
                <a:cs typeface="Times New Roman" panose="02020603050405020304" pitchFamily="18" charset="0"/>
              </a:rPr>
              <a:t>ChatGPT</a:t>
            </a:r>
            <a:r>
              <a:rPr lang="en-US" sz="1800" dirty="0">
                <a:solidFill>
                  <a:prstClr val="black"/>
                </a:solidFill>
                <a:latin typeface="Times New Roman" panose="02020603050405020304" pitchFamily="18" charset="0"/>
                <a:cs typeface="Times New Roman" panose="02020603050405020304" pitchFamily="18" charset="0"/>
              </a:rPr>
              <a:t> via API), the SWRL rules and classification results can be translated into natural language descriptions. This enhances the system’s transparency by providing:</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450"/>
              </a:spcBef>
              <a:spcAft>
                <a:spcPts val="450"/>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Rule explanations: </a:t>
            </a:r>
            <a:r>
              <a:rPr lang="en-US" sz="1800" dirty="0">
                <a:solidFill>
                  <a:prstClr val="black"/>
                </a:solidFill>
                <a:latin typeface="Times New Roman" panose="02020603050405020304" pitchFamily="18" charset="0"/>
                <a:cs typeface="Times New Roman" panose="02020603050405020304" pitchFamily="18" charset="0"/>
              </a:rPr>
              <a:t>Each SWRL rule is converted into a readable form, explaining its classification logic;</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450"/>
              </a:spcBef>
              <a:spcAft>
                <a:spcPts val="450"/>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Sample classification justifications</a:t>
            </a:r>
            <a:r>
              <a:rPr lang="en-US" sz="1800" dirty="0">
                <a:solidFill>
                  <a:prstClr val="black"/>
                </a:solidFill>
                <a:latin typeface="Times New Roman" panose="02020603050405020304" pitchFamily="18" charset="0"/>
                <a:cs typeface="Times New Roman" panose="02020603050405020304" pitchFamily="18" charset="0"/>
              </a:rPr>
              <a:t>: For any given test sample, the system provides an explicit explanation of why a specific class was assigned;</a:t>
            </a:r>
            <a:endParaRPr lang="fi-FI" sz="1800" dirty="0">
              <a:solidFill>
                <a:prstClr val="black"/>
              </a:solidFill>
              <a:latin typeface="Times New Roman" panose="02020603050405020304" pitchFamily="18" charset="0"/>
              <a:cs typeface="Times New Roman" panose="02020603050405020304" pitchFamily="18" charset="0"/>
            </a:endParaRPr>
          </a:p>
          <a:p>
            <a:pPr marL="214313" indent="-214313" algn="just" defTabSz="685800" fontAlgn="auto">
              <a:spcBef>
                <a:spcPts val="450"/>
              </a:spcBef>
              <a:spcAft>
                <a:spcPts val="450"/>
              </a:spcAft>
              <a:buFont typeface="Arial" panose="020B0604020202020204" pitchFamily="34" charset="0"/>
              <a:buChar char="•"/>
            </a:pPr>
            <a:r>
              <a:rPr lang="en-US" sz="1800" b="1" i="1" dirty="0">
                <a:solidFill>
                  <a:srgbClr val="7030A0"/>
                </a:solidFill>
                <a:latin typeface="Times New Roman" panose="02020603050405020304" pitchFamily="18" charset="0"/>
                <a:cs typeface="Times New Roman" panose="02020603050405020304" pitchFamily="18" charset="0"/>
              </a:rPr>
              <a:t>Unclassified case handling</a:t>
            </a:r>
            <a:r>
              <a:rPr lang="en-US" sz="1800" dirty="0">
                <a:solidFill>
                  <a:prstClr val="black"/>
                </a:solidFill>
                <a:latin typeface="Times New Roman" panose="02020603050405020304" pitchFamily="18" charset="0"/>
                <a:cs typeface="Times New Roman" panose="02020603050405020304" pitchFamily="18" charset="0"/>
              </a:rPr>
              <a:t>: If a test sample remains in “Unclassified”, the system identifies why no existing rule applies, highlighting potential areas for rule refinement.</a:t>
            </a:r>
            <a:endParaRPr lang="fi-FI" sz="1800" dirty="0">
              <a:solidFill>
                <a:prstClr val="black"/>
              </a:solidFill>
              <a:latin typeface="Times New Roman" panose="02020603050405020304" pitchFamily="18" charset="0"/>
              <a:cs typeface="Times New Roman" panose="02020603050405020304" pitchFamily="18" charset="0"/>
            </a:endParaRPr>
          </a:p>
        </p:txBody>
      </p:sp>
      <p:sp>
        <p:nvSpPr>
          <p:cNvPr id="30" name="Rectangle 29"/>
          <p:cNvSpPr/>
          <p:nvPr/>
        </p:nvSpPr>
        <p:spPr>
          <a:xfrm>
            <a:off x="164727" y="438199"/>
            <a:ext cx="3439965" cy="2308324"/>
          </a:xfrm>
          <a:prstGeom prst="rect">
            <a:avLst/>
          </a:prstGeom>
        </p:spPr>
        <p:txBody>
          <a:bodyPr wrap="square">
            <a:spAutoFit/>
          </a:bodyPr>
          <a:lstStyle/>
          <a:p>
            <a:pPr defTabSz="685800" fontAlgn="auto">
              <a:spcBef>
                <a:spcPts val="0"/>
              </a:spcBef>
              <a:spcAft>
                <a:spcPts val="0"/>
              </a:spcAft>
            </a:pPr>
            <a:r>
              <a:rPr lang="en-US" sz="3600" b="1" dirty="0">
                <a:solidFill>
                  <a:srgbClr val="FF0000"/>
                </a:solidFill>
                <a:cs typeface="Arial" panose="020B0604020202020204" pitchFamily="34" charset="0"/>
              </a:rPr>
              <a:t>Explainability via natural language rule interpretation</a:t>
            </a:r>
          </a:p>
        </p:txBody>
      </p:sp>
      <p:sp>
        <p:nvSpPr>
          <p:cNvPr id="2" name="Oval 1"/>
          <p:cNvSpPr/>
          <p:nvPr/>
        </p:nvSpPr>
        <p:spPr>
          <a:xfrm>
            <a:off x="7004111" y="1246195"/>
            <a:ext cx="891540" cy="891540"/>
          </a:xfrm>
          <a:prstGeom prst="ellipse">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100038486"/>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38581" y="898815"/>
            <a:ext cx="3506995" cy="5227308"/>
          </a:xfrm>
          <a:prstGeom prst="rect">
            <a:avLst/>
          </a:prstGeom>
        </p:spPr>
      </p:pic>
      <p:sp>
        <p:nvSpPr>
          <p:cNvPr id="25" name="Rectangle 24"/>
          <p:cNvSpPr/>
          <p:nvPr/>
        </p:nvSpPr>
        <p:spPr>
          <a:xfrm>
            <a:off x="44770" y="5569763"/>
            <a:ext cx="5493812" cy="400110"/>
          </a:xfrm>
          <a:prstGeom prst="rect">
            <a:avLst/>
          </a:prstGeom>
        </p:spPr>
        <p:txBody>
          <a:bodyPr wrap="none">
            <a:spAutoFit/>
          </a:bodyPr>
          <a:lstStyle/>
          <a:p>
            <a:pPr defTabSz="685800" fontAlgn="auto">
              <a:spcBef>
                <a:spcPts val="0"/>
              </a:spcBef>
              <a:spcAft>
                <a:spcPts val="0"/>
              </a:spcAft>
            </a:pPr>
            <a:r>
              <a:rPr lang="en-US" sz="2000" dirty="0">
                <a:solidFill>
                  <a:prstClr val="black"/>
                </a:solidFill>
                <a:latin typeface="Times New Roman" panose="02020603050405020304" pitchFamily="18" charset="0"/>
                <a:ea typeface="SimSun" panose="02010600030101010101" pitchFamily="2" charset="-122"/>
                <a:hlinkClick r:id="rId3"/>
              </a:rPr>
              <a:t>http://ai.it.jyu.fi/vagan/ontologies/2024/SWRL.owl</a:t>
            </a:r>
            <a:r>
              <a:rPr lang="en-US" sz="2000" dirty="0">
                <a:solidFill>
                  <a:prstClr val="black"/>
                </a:solidFill>
                <a:latin typeface="Times New Roman" panose="02020603050405020304" pitchFamily="18" charset="0"/>
                <a:ea typeface="SimSun" panose="02010600030101010101" pitchFamily="2" charset="-122"/>
              </a:rPr>
              <a:t> </a:t>
            </a:r>
            <a:endParaRPr lang="en-US" sz="2000" dirty="0">
              <a:solidFill>
                <a:prstClr val="black"/>
              </a:solidFill>
              <a:latin typeface="Calibri" panose="020F0502020204030204"/>
            </a:endParaRPr>
          </a:p>
        </p:txBody>
      </p:sp>
      <p:pic>
        <p:nvPicPr>
          <p:cNvPr id="28" name="Picture 27"/>
          <p:cNvPicPr>
            <a:picLocks noChangeAspect="1"/>
          </p:cNvPicPr>
          <p:nvPr/>
        </p:nvPicPr>
        <p:blipFill>
          <a:blip r:embed="rId4"/>
          <a:stretch>
            <a:fillRect/>
          </a:stretch>
        </p:blipFill>
        <p:spPr>
          <a:xfrm>
            <a:off x="95558" y="2783655"/>
            <a:ext cx="5317511" cy="1490684"/>
          </a:xfrm>
          <a:prstGeom prst="rect">
            <a:avLst/>
          </a:prstGeom>
        </p:spPr>
      </p:pic>
      <p:sp>
        <p:nvSpPr>
          <p:cNvPr id="29" name="Rectangle 28"/>
          <p:cNvSpPr/>
          <p:nvPr/>
        </p:nvSpPr>
        <p:spPr>
          <a:xfrm>
            <a:off x="128368" y="235587"/>
            <a:ext cx="5883792" cy="1069524"/>
          </a:xfrm>
          <a:prstGeom prst="rect">
            <a:avLst/>
          </a:prstGeom>
        </p:spPr>
        <p:txBody>
          <a:bodyPr wrap="square">
            <a:spAutoFit/>
          </a:bodyPr>
          <a:lstStyle/>
          <a:p>
            <a:pPr defTabSz="685800" fontAlgn="auto">
              <a:spcBef>
                <a:spcPts val="0"/>
              </a:spcBef>
              <a:spcAft>
                <a:spcPts val="0"/>
              </a:spcAft>
            </a:pPr>
            <a:r>
              <a:rPr lang="en-US" sz="3200" b="1" dirty="0">
                <a:solidFill>
                  <a:srgbClr val="FF0000"/>
                </a:solidFill>
                <a:cs typeface="Arial" panose="020B0604020202020204" pitchFamily="34" charset="0"/>
              </a:rPr>
              <a:t>Visualizing IRIS experiments</a:t>
            </a:r>
          </a:p>
          <a:p>
            <a:pPr defTabSz="685800" fontAlgn="auto">
              <a:spcBef>
                <a:spcPts val="0"/>
              </a:spcBef>
              <a:spcAft>
                <a:spcPts val="0"/>
              </a:spcAft>
            </a:pPr>
            <a:endParaRPr lang="en-US" sz="750" b="1" dirty="0">
              <a:solidFill>
                <a:srgbClr val="7030A0"/>
              </a:solidFill>
              <a:cs typeface="Arial" panose="020B0604020202020204" pitchFamily="34" charset="0"/>
            </a:endParaRPr>
          </a:p>
          <a:p>
            <a:pPr defTabSz="685800" fontAlgn="auto">
              <a:spcBef>
                <a:spcPts val="0"/>
              </a:spcBef>
              <a:spcAft>
                <a:spcPts val="0"/>
              </a:spcAft>
            </a:pPr>
            <a:r>
              <a:rPr lang="en-US" sz="2400" b="1" dirty="0">
                <a:solidFill>
                  <a:srgbClr val="7030A0"/>
                </a:solidFill>
                <a:cs typeface="Arial" panose="020B0604020202020204" pitchFamily="34" charset="0"/>
              </a:rPr>
              <a:t>(depth of decision tree is limited to 3)</a:t>
            </a:r>
          </a:p>
        </p:txBody>
      </p:sp>
      <p:sp>
        <p:nvSpPr>
          <p:cNvPr id="30" name="Rectangle 29"/>
          <p:cNvSpPr/>
          <p:nvPr/>
        </p:nvSpPr>
        <p:spPr>
          <a:xfrm>
            <a:off x="762113" y="5108098"/>
            <a:ext cx="4059125" cy="461665"/>
          </a:xfrm>
          <a:prstGeom prst="rect">
            <a:avLst/>
          </a:prstGeom>
        </p:spPr>
        <p:txBody>
          <a:bodyPr wrap="none">
            <a:spAutoFit/>
          </a:bodyPr>
          <a:lstStyle/>
          <a:p>
            <a:pPr defTabSz="685800" fontAlgn="auto">
              <a:spcBef>
                <a:spcPts val="0"/>
              </a:spcBef>
              <a:spcAft>
                <a:spcPts val="0"/>
              </a:spcAft>
            </a:pPr>
            <a:r>
              <a:rPr lang="en-US" sz="2400" b="1" dirty="0">
                <a:solidFill>
                  <a:srgbClr val="FF0000"/>
                </a:solidFill>
                <a:cs typeface="Arial" panose="020B0604020202020204" pitchFamily="34" charset="0"/>
              </a:rPr>
              <a:t>Resulting ontology online:</a:t>
            </a:r>
          </a:p>
        </p:txBody>
      </p:sp>
    </p:spTree>
    <p:extLst>
      <p:ext uri="{BB962C8B-B14F-4D97-AF65-F5344CB8AC3E}">
        <p14:creationId xmlns:p14="http://schemas.microsoft.com/office/powerpoint/2010/main" val="2845392166"/>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1444" y="2045800"/>
            <a:ext cx="8901113" cy="3721894"/>
          </a:xfrm>
          <a:prstGeom prst="rect">
            <a:avLst/>
          </a:prstGeom>
        </p:spPr>
      </p:pic>
      <p:sp>
        <p:nvSpPr>
          <p:cNvPr id="5" name="Rectangle 4"/>
          <p:cNvSpPr/>
          <p:nvPr/>
        </p:nvSpPr>
        <p:spPr>
          <a:xfrm>
            <a:off x="182088" y="332656"/>
            <a:ext cx="8352578" cy="977191"/>
          </a:xfrm>
          <a:prstGeom prst="rect">
            <a:avLst/>
          </a:prstGeom>
        </p:spPr>
        <p:txBody>
          <a:bodyPr wrap="square">
            <a:spAutoFit/>
          </a:bodyPr>
          <a:lstStyle/>
          <a:p>
            <a:pPr defTabSz="685800" fontAlgn="auto">
              <a:spcBef>
                <a:spcPts val="0"/>
              </a:spcBef>
              <a:spcAft>
                <a:spcPts val="0"/>
              </a:spcAft>
            </a:pPr>
            <a:r>
              <a:rPr lang="en-US" sz="3200" b="1" dirty="0">
                <a:solidFill>
                  <a:srgbClr val="FF0000"/>
                </a:solidFill>
                <a:cs typeface="Arial" panose="020B0604020202020204" pitchFamily="34" charset="0"/>
              </a:rPr>
              <a:t>Visualizing IRIS experiments</a:t>
            </a:r>
          </a:p>
          <a:p>
            <a:pPr defTabSz="685800" fontAlgn="auto">
              <a:spcBef>
                <a:spcPts val="0"/>
              </a:spcBef>
              <a:spcAft>
                <a:spcPts val="0"/>
              </a:spcAft>
            </a:pPr>
            <a:endParaRPr lang="en-US" sz="750" b="1" dirty="0">
              <a:solidFill>
                <a:srgbClr val="7030A0"/>
              </a:solidFill>
              <a:cs typeface="Arial" panose="020B0604020202020204" pitchFamily="34" charset="0"/>
            </a:endParaRPr>
          </a:p>
          <a:p>
            <a:pPr defTabSz="685800" fontAlgn="auto">
              <a:spcBef>
                <a:spcPts val="0"/>
              </a:spcBef>
              <a:spcAft>
                <a:spcPts val="0"/>
              </a:spcAft>
            </a:pPr>
            <a:r>
              <a:rPr lang="en-US" sz="1800" b="1" dirty="0">
                <a:solidFill>
                  <a:srgbClr val="7030A0"/>
                </a:solidFill>
                <a:cs typeface="Arial" panose="020B0604020202020204" pitchFamily="34" charset="0"/>
              </a:rPr>
              <a:t>(Protégé ontology screenshot: </a:t>
            </a:r>
            <a:r>
              <a:rPr lang="en-US" sz="1800" dirty="0">
                <a:solidFill>
                  <a:prstClr val="black"/>
                </a:solidFill>
                <a:latin typeface="Times New Roman" panose="02020603050405020304" pitchFamily="18" charset="0"/>
                <a:ea typeface="SimSun" panose="02010600030101010101" pitchFamily="2" charset="-122"/>
                <a:hlinkClick r:id="rId3"/>
              </a:rPr>
              <a:t>http://ai.it.jyu.fi/vagan/ontologies/2024/SWRL.owl</a:t>
            </a:r>
            <a:r>
              <a:rPr lang="en-US" sz="1800" b="1" dirty="0">
                <a:solidFill>
                  <a:srgbClr val="7030A0"/>
                </a:solidFill>
                <a:cs typeface="Arial" panose="020B0604020202020204" pitchFamily="34" charset="0"/>
              </a:rPr>
              <a:t>)</a:t>
            </a:r>
          </a:p>
        </p:txBody>
      </p:sp>
    </p:spTree>
    <p:extLst>
      <p:ext uri="{BB962C8B-B14F-4D97-AF65-F5344CB8AC3E}">
        <p14:creationId xmlns:p14="http://schemas.microsoft.com/office/powerpoint/2010/main" val="127359407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99829" y="1282363"/>
            <a:ext cx="4788025" cy="5494584"/>
          </a:xfrm>
          <a:prstGeom prst="rect">
            <a:avLst/>
          </a:prstGeom>
        </p:spPr>
      </p:pic>
      <p:sp>
        <p:nvSpPr>
          <p:cNvPr id="5" name="Rectangle 4"/>
          <p:cNvSpPr/>
          <p:nvPr/>
        </p:nvSpPr>
        <p:spPr>
          <a:xfrm>
            <a:off x="56395" y="5278017"/>
            <a:ext cx="4087979" cy="307777"/>
          </a:xfrm>
          <a:prstGeom prst="rect">
            <a:avLst/>
          </a:prstGeom>
        </p:spPr>
        <p:txBody>
          <a:bodyPr wrap="none">
            <a:spAutoFit/>
          </a:bodyPr>
          <a:lstStyle/>
          <a:p>
            <a:pPr defTabSz="685800" fontAlgn="auto">
              <a:spcBef>
                <a:spcPts val="0"/>
              </a:spcBef>
              <a:spcAft>
                <a:spcPts val="0"/>
              </a:spcAft>
            </a:pPr>
            <a:r>
              <a:rPr lang="en-US" dirty="0">
                <a:solidFill>
                  <a:prstClr val="black"/>
                </a:solidFill>
                <a:latin typeface="Times New Roman" panose="02020603050405020304" pitchFamily="18" charset="0"/>
                <a:ea typeface="SimSun" panose="02010600030101010101" pitchFamily="2" charset="-122"/>
                <a:hlinkClick r:id="rId3"/>
              </a:rPr>
              <a:t>http://ai.it.jyu.fi/vagan/ontologies/2024/SWRL_4.owl</a:t>
            </a:r>
            <a:r>
              <a:rPr lang="en-US" dirty="0">
                <a:solidFill>
                  <a:prstClr val="black"/>
                </a:solidFill>
                <a:latin typeface="Times New Roman" panose="02020603050405020304" pitchFamily="18" charset="0"/>
                <a:ea typeface="SimSun" panose="02010600030101010101" pitchFamily="2" charset="-122"/>
              </a:rPr>
              <a:t> </a:t>
            </a:r>
            <a:endParaRPr lang="en-US" dirty="0">
              <a:solidFill>
                <a:prstClr val="black"/>
              </a:solidFill>
              <a:latin typeface="Calibri" panose="020F0502020204030204"/>
            </a:endParaRPr>
          </a:p>
        </p:txBody>
      </p:sp>
      <p:pic>
        <p:nvPicPr>
          <p:cNvPr id="7" name="Picture 6"/>
          <p:cNvPicPr>
            <a:picLocks noChangeAspect="1"/>
          </p:cNvPicPr>
          <p:nvPr/>
        </p:nvPicPr>
        <p:blipFill>
          <a:blip r:embed="rId4"/>
          <a:stretch>
            <a:fillRect/>
          </a:stretch>
        </p:blipFill>
        <p:spPr>
          <a:xfrm>
            <a:off x="95559" y="2985830"/>
            <a:ext cx="4087978" cy="1146002"/>
          </a:xfrm>
          <a:prstGeom prst="rect">
            <a:avLst/>
          </a:prstGeom>
        </p:spPr>
      </p:pic>
      <p:sp>
        <p:nvSpPr>
          <p:cNvPr id="8" name="Rectangle 7"/>
          <p:cNvSpPr/>
          <p:nvPr/>
        </p:nvSpPr>
        <p:spPr>
          <a:xfrm>
            <a:off x="62137" y="76386"/>
            <a:ext cx="5806007" cy="1069524"/>
          </a:xfrm>
          <a:prstGeom prst="rect">
            <a:avLst/>
          </a:prstGeom>
        </p:spPr>
        <p:txBody>
          <a:bodyPr wrap="square">
            <a:spAutoFit/>
          </a:bodyPr>
          <a:lstStyle/>
          <a:p>
            <a:pPr defTabSz="685800" fontAlgn="auto">
              <a:spcBef>
                <a:spcPts val="0"/>
              </a:spcBef>
              <a:spcAft>
                <a:spcPts val="0"/>
              </a:spcAft>
            </a:pPr>
            <a:r>
              <a:rPr lang="en-US" sz="3200" b="1" dirty="0">
                <a:solidFill>
                  <a:srgbClr val="FF0000"/>
                </a:solidFill>
                <a:cs typeface="Arial" panose="020B0604020202020204" pitchFamily="34" charset="0"/>
              </a:rPr>
              <a:t>Visualizing IRIS experiments</a:t>
            </a:r>
          </a:p>
          <a:p>
            <a:pPr defTabSz="685800" fontAlgn="auto">
              <a:spcBef>
                <a:spcPts val="0"/>
              </a:spcBef>
              <a:spcAft>
                <a:spcPts val="0"/>
              </a:spcAft>
            </a:pPr>
            <a:endParaRPr lang="en-US" sz="750" b="1" dirty="0">
              <a:solidFill>
                <a:srgbClr val="7030A0"/>
              </a:solidFill>
              <a:cs typeface="Arial" panose="020B0604020202020204" pitchFamily="34" charset="0"/>
            </a:endParaRPr>
          </a:p>
          <a:p>
            <a:pPr defTabSz="685800" fontAlgn="auto">
              <a:spcBef>
                <a:spcPts val="0"/>
              </a:spcBef>
              <a:spcAft>
                <a:spcPts val="0"/>
              </a:spcAft>
            </a:pPr>
            <a:r>
              <a:rPr lang="en-US" sz="2400" b="1" dirty="0">
                <a:solidFill>
                  <a:srgbClr val="7030A0"/>
                </a:solidFill>
                <a:cs typeface="Arial" panose="020B0604020202020204" pitchFamily="34" charset="0"/>
              </a:rPr>
              <a:t>(depth of decision tree is limited to 4)</a:t>
            </a:r>
          </a:p>
        </p:txBody>
      </p:sp>
      <p:sp>
        <p:nvSpPr>
          <p:cNvPr id="9" name="Rectangle 8"/>
          <p:cNvSpPr/>
          <p:nvPr/>
        </p:nvSpPr>
        <p:spPr>
          <a:xfrm>
            <a:off x="522759" y="4893750"/>
            <a:ext cx="3095719" cy="369332"/>
          </a:xfrm>
          <a:prstGeom prst="rect">
            <a:avLst/>
          </a:prstGeom>
        </p:spPr>
        <p:txBody>
          <a:bodyPr wrap="none">
            <a:spAutoFit/>
          </a:bodyPr>
          <a:lstStyle/>
          <a:p>
            <a:pPr defTabSz="685800" fontAlgn="auto">
              <a:spcBef>
                <a:spcPts val="0"/>
              </a:spcBef>
              <a:spcAft>
                <a:spcPts val="0"/>
              </a:spcAft>
            </a:pPr>
            <a:r>
              <a:rPr lang="en-US" sz="1800" b="1" dirty="0">
                <a:solidFill>
                  <a:srgbClr val="FF0000"/>
                </a:solidFill>
                <a:cs typeface="Arial" panose="020B0604020202020204" pitchFamily="34" charset="0"/>
              </a:rPr>
              <a:t>Resulting ontology online:</a:t>
            </a:r>
          </a:p>
        </p:txBody>
      </p:sp>
    </p:spTree>
    <p:extLst>
      <p:ext uri="{BB962C8B-B14F-4D97-AF65-F5344CB8AC3E}">
        <p14:creationId xmlns:p14="http://schemas.microsoft.com/office/powerpoint/2010/main" val="426107893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95758" y="1168029"/>
            <a:ext cx="8709216" cy="55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85800">
              <a:spcAft>
                <a:spcPts val="0"/>
              </a:spcAft>
            </a:pPr>
            <a:r>
              <a:rPr lang="en-US" altLang="fi-FI" sz="1350" dirty="0">
                <a:solidFill>
                  <a:srgbClr val="000000"/>
                </a:solidFill>
                <a:latin typeface="Times New Roman" panose="02020603050405020304" pitchFamily="18" charset="0"/>
                <a:cs typeface="Times New Roman" panose="02020603050405020304" pitchFamily="18" charset="0"/>
              </a:rPr>
              <a:t>    </a:t>
            </a:r>
            <a:r>
              <a:rPr lang="en-US" altLang="fi-FI" sz="1600" b="1" i="1" dirty="0">
                <a:solidFill>
                  <a:srgbClr val="7030A0"/>
                </a:solidFill>
                <a:latin typeface="Times New Roman" panose="02020603050405020304" pitchFamily="18" charset="0"/>
                <a:cs typeface="Times New Roman" panose="02020603050405020304" pitchFamily="18" charset="0"/>
              </a:rPr>
              <a:t>Why and When is this Transformation Needed? </a:t>
            </a:r>
          </a:p>
          <a:p>
            <a:pPr algn="just" defTabSz="685800">
              <a:spcAft>
                <a:spcPts val="0"/>
              </a:spcAft>
            </a:pPr>
            <a:r>
              <a:rPr lang="en-US" altLang="fi-FI" sz="1600" dirty="0">
                <a:solidFill>
                  <a:srgbClr val="000000"/>
                </a:solidFill>
                <a:latin typeface="Times New Roman" panose="02020603050405020304" pitchFamily="18" charset="0"/>
                <a:cs typeface="Times New Roman" panose="02020603050405020304" pitchFamily="18" charset="0"/>
              </a:rPr>
              <a:t>SWRL (Semantic Web Rule Language) is a powerful</a:t>
            </a:r>
          </a:p>
          <a:p>
            <a:pPr algn="just" defTabSz="685800">
              <a:spcAft>
                <a:spcPts val="0"/>
              </a:spcAft>
            </a:pPr>
            <a:r>
              <a:rPr lang="en-US" altLang="fi-FI" sz="1600" dirty="0">
                <a:solidFill>
                  <a:srgbClr val="000000"/>
                </a:solidFill>
                <a:latin typeface="Times New Roman" panose="02020603050405020304" pitchFamily="18" charset="0"/>
                <a:cs typeface="Times New Roman" panose="02020603050405020304" pitchFamily="18" charset="0"/>
              </a:rPr>
              <a:t>rule-based reasoning framework used in ontology-driven</a:t>
            </a:r>
          </a:p>
          <a:p>
            <a:pPr algn="just" defTabSz="685800">
              <a:spcAft>
                <a:spcPts val="0"/>
              </a:spcAft>
            </a:pPr>
            <a:r>
              <a:rPr lang="en-US" altLang="fi-FI" sz="1600" dirty="0">
                <a:solidFill>
                  <a:srgbClr val="000000"/>
                </a:solidFill>
                <a:latin typeface="Times New Roman" panose="02020603050405020304" pitchFamily="18" charset="0"/>
                <a:cs typeface="Times New Roman" panose="02020603050405020304" pitchFamily="18" charset="0"/>
              </a:rPr>
              <a:t>applications. However, in some cases, transforming</a:t>
            </a:r>
          </a:p>
          <a:p>
            <a:pPr algn="just" defTabSz="685800">
              <a:spcAft>
                <a:spcPts val="450"/>
              </a:spcAft>
            </a:pPr>
            <a:r>
              <a:rPr lang="en-US" altLang="fi-FI" sz="1600" dirty="0">
                <a:solidFill>
                  <a:srgbClr val="000000"/>
                </a:solidFill>
                <a:latin typeface="Times New Roman" panose="02020603050405020304" pitchFamily="18" charset="0"/>
                <a:cs typeface="Times New Roman" panose="02020603050405020304" pitchFamily="18" charset="0"/>
              </a:rPr>
              <a:t>SWRL rules into SPARQL queries may be beneficial:</a:t>
            </a:r>
            <a:endParaRPr lang="en-US" altLang="fi-FI" sz="1600" dirty="0">
              <a:solidFill>
                <a:prstClr val="black"/>
              </a:solidFill>
            </a:endParaRPr>
          </a:p>
          <a:p>
            <a:pPr marL="557213" lvl="1" indent="-214313" algn="just" defTabSz="685800">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Interoperability</a:t>
            </a:r>
            <a:r>
              <a:rPr lang="en-US" altLang="fi-FI" sz="1600" dirty="0">
                <a:solidFill>
                  <a:srgbClr val="000000"/>
                </a:solidFill>
                <a:latin typeface="Times New Roman" panose="02020603050405020304" pitchFamily="18" charset="0"/>
                <a:cs typeface="Times New Roman" panose="02020603050405020304" pitchFamily="18" charset="0"/>
              </a:rPr>
              <a:t>: Not all ontology systems or triple stores support SWRL reasoning, whereas SPARQL is widely supported.</a:t>
            </a:r>
            <a:endParaRPr lang="en-US" altLang="fi-FI" sz="1600" dirty="0">
              <a:solidFill>
                <a:prstClr val="black"/>
              </a:solidFill>
            </a:endParaRPr>
          </a:p>
          <a:p>
            <a:pPr marL="557213" lvl="1" indent="-214313" algn="just" defTabSz="685800">
              <a:spcBef>
                <a:spcPts val="225"/>
              </a:spcBef>
              <a:spcAft>
                <a:spcPts val="225"/>
              </a:spcAft>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Alternative querying mechanism</a:t>
            </a:r>
            <a:r>
              <a:rPr lang="en-US" altLang="fi-FI" sz="1600" dirty="0">
                <a:solidFill>
                  <a:srgbClr val="000000"/>
                </a:solidFill>
                <a:latin typeface="Times New Roman" panose="02020603050405020304" pitchFamily="18" charset="0"/>
                <a:cs typeface="Times New Roman" panose="02020603050405020304" pitchFamily="18" charset="0"/>
              </a:rPr>
              <a:t>: If a system does not support real-time rule-based reasoning, SWRL rules can be translated into SPARQL to allow explicit querying instead.</a:t>
            </a:r>
            <a:endParaRPr lang="en-US" altLang="fi-FI" sz="1600" dirty="0">
              <a:solidFill>
                <a:prstClr val="black"/>
              </a:solidFill>
            </a:endParaRPr>
          </a:p>
          <a:p>
            <a:pPr marL="557213" lvl="1" indent="-214313" algn="just" defTabSz="685800">
              <a:spcBef>
                <a:spcPts val="225"/>
              </a:spcBef>
              <a:spcAft>
                <a:spcPts val="225"/>
              </a:spcAft>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Optimized execution</a:t>
            </a:r>
            <a:r>
              <a:rPr lang="en-US" altLang="fi-FI" sz="1600" dirty="0">
                <a:solidFill>
                  <a:srgbClr val="000000"/>
                </a:solidFill>
                <a:latin typeface="Times New Roman" panose="02020603050405020304" pitchFamily="18" charset="0"/>
                <a:cs typeface="Times New Roman" panose="02020603050405020304" pitchFamily="18" charset="0"/>
              </a:rPr>
              <a:t>: SWRL rules require an inference engine (e.g., Pellet), whereas SPARQL queries can retrieve results directly from an RDF store without full reasoning overhead.</a:t>
            </a:r>
            <a:endParaRPr lang="en-US" altLang="fi-FI" sz="1600" dirty="0">
              <a:solidFill>
                <a:prstClr val="black"/>
              </a:solidFill>
            </a:endParaRPr>
          </a:p>
          <a:p>
            <a:pPr marL="557213" lvl="1" indent="-214313" algn="just" defTabSz="685800">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Integration with other systems</a:t>
            </a:r>
            <a:r>
              <a:rPr lang="en-US" altLang="fi-FI" sz="1600" dirty="0">
                <a:solidFill>
                  <a:srgbClr val="000000"/>
                </a:solidFill>
                <a:latin typeface="Times New Roman" panose="02020603050405020304" pitchFamily="18" charset="0"/>
                <a:cs typeface="Times New Roman" panose="02020603050405020304" pitchFamily="18" charset="0"/>
              </a:rPr>
              <a:t>: Some knowledge graph applications, such as enterprise semantic search, prefer SPARQL over SWRL for efficient data access.</a:t>
            </a:r>
            <a:endParaRPr lang="en-US" altLang="fi-FI" sz="1600" dirty="0">
              <a:solidFill>
                <a:prstClr val="black"/>
              </a:solidFill>
            </a:endParaRPr>
          </a:p>
          <a:p>
            <a:pPr algn="just" defTabSz="685800">
              <a:spcBef>
                <a:spcPts val="450"/>
              </a:spcBef>
              <a:spcAft>
                <a:spcPts val="450"/>
              </a:spcAft>
            </a:pPr>
            <a:r>
              <a:rPr lang="en-US" altLang="fi-FI" sz="1600" dirty="0">
                <a:solidFill>
                  <a:srgbClr val="000000"/>
                </a:solidFill>
                <a:latin typeface="Times New Roman" panose="02020603050405020304" pitchFamily="18" charset="0"/>
                <a:cs typeface="Times New Roman" panose="02020603050405020304" pitchFamily="18" charset="0"/>
              </a:rPr>
              <a:t>     We applied ChatGPT as an external service to </a:t>
            </a:r>
            <a:r>
              <a:rPr lang="en-US" altLang="fi-FI" sz="1600" b="1" i="1" dirty="0">
                <a:solidFill>
                  <a:srgbClr val="7030A0"/>
                </a:solidFill>
                <a:latin typeface="Times New Roman" panose="02020603050405020304" pitchFamily="18" charset="0"/>
                <a:cs typeface="Times New Roman" panose="02020603050405020304" pitchFamily="18" charset="0"/>
              </a:rPr>
              <a:t>automatically convert SWRL rules into equivalent SPARQL queries</a:t>
            </a:r>
            <a:r>
              <a:rPr lang="en-US" altLang="fi-FI" sz="1600" dirty="0">
                <a:solidFill>
                  <a:srgbClr val="000000"/>
                </a:solidFill>
                <a:latin typeface="Times New Roman" panose="02020603050405020304" pitchFamily="18" charset="0"/>
                <a:cs typeface="Times New Roman" panose="02020603050405020304" pitchFamily="18" charset="0"/>
              </a:rPr>
              <a:t>. The transformation follows these steps:</a:t>
            </a:r>
            <a:endParaRPr lang="en-US" altLang="fi-FI" sz="1600" dirty="0">
              <a:solidFill>
                <a:prstClr val="black"/>
              </a:solidFill>
            </a:endParaRPr>
          </a:p>
          <a:p>
            <a:pPr marL="557213" lvl="1" indent="-214313" algn="just" defTabSz="685800">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SWRL rule set</a:t>
            </a:r>
            <a:r>
              <a:rPr lang="en-US" altLang="fi-FI" sz="1600" dirty="0">
                <a:solidFill>
                  <a:srgbClr val="000000"/>
                </a:solidFill>
                <a:latin typeface="Times New Roman" panose="02020603050405020304" pitchFamily="18" charset="0"/>
                <a:cs typeface="Times New Roman" panose="02020603050405020304" pitchFamily="18" charset="0"/>
              </a:rPr>
              <a:t>: The input consists of SWRL rules that express logical conditions and implications.</a:t>
            </a:r>
            <a:endParaRPr lang="en-US" altLang="fi-FI" sz="1600" dirty="0">
              <a:solidFill>
                <a:prstClr val="black"/>
              </a:solidFill>
            </a:endParaRPr>
          </a:p>
          <a:p>
            <a:pPr marL="557213" lvl="1" indent="-214313" algn="just" defTabSz="685800">
              <a:spcBef>
                <a:spcPts val="225"/>
              </a:spcBef>
              <a:spcAft>
                <a:spcPts val="225"/>
              </a:spcAft>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ChatGPT prompting</a:t>
            </a:r>
            <a:r>
              <a:rPr lang="en-US" altLang="fi-FI" sz="1600" dirty="0">
                <a:solidFill>
                  <a:srgbClr val="000000"/>
                </a:solidFill>
                <a:latin typeface="Times New Roman" panose="02020603050405020304" pitchFamily="18" charset="0"/>
                <a:cs typeface="Times New Roman" panose="02020603050405020304" pitchFamily="18" charset="0"/>
              </a:rPr>
              <a:t>: We construct a structured prompt that provides the SWRL rule and requests an equivalent SPARQL representation.</a:t>
            </a:r>
            <a:endParaRPr lang="en-US" altLang="fi-FI" sz="1600" dirty="0">
              <a:solidFill>
                <a:prstClr val="black"/>
              </a:solidFill>
            </a:endParaRPr>
          </a:p>
          <a:p>
            <a:pPr marL="557213" lvl="1" indent="-214313" algn="just" defTabSz="685800">
              <a:buFont typeface="Arial" panose="020B0604020202020204" pitchFamily="34" charset="0"/>
              <a:buChar char="•"/>
            </a:pPr>
            <a:r>
              <a:rPr lang="en-US" altLang="fi-FI" sz="1600" b="1" i="1" dirty="0">
                <a:solidFill>
                  <a:srgbClr val="7030A0"/>
                </a:solidFill>
                <a:latin typeface="Times New Roman" panose="02020603050405020304" pitchFamily="18" charset="0"/>
                <a:cs typeface="Times New Roman" panose="02020603050405020304" pitchFamily="18" charset="0"/>
              </a:rPr>
              <a:t>Generated SPARQL query</a:t>
            </a:r>
            <a:r>
              <a:rPr lang="en-US" altLang="fi-FI" sz="1600" dirty="0">
                <a:solidFill>
                  <a:srgbClr val="000000"/>
                </a:solidFill>
                <a:latin typeface="Times New Roman" panose="02020603050405020304" pitchFamily="18" charset="0"/>
                <a:cs typeface="Times New Roman" panose="02020603050405020304" pitchFamily="18" charset="0"/>
              </a:rPr>
              <a:t>: ChatGPT returns corresponding SPARQL SELECT or ASK query that retrieves instances satisfying the rule.</a:t>
            </a:r>
            <a:endParaRPr lang="en-US" altLang="fi-FI" sz="1600" dirty="0">
              <a:solidFill>
                <a:prstClr val="black"/>
              </a:solidFill>
            </a:endParaRPr>
          </a:p>
        </p:txBody>
      </p:sp>
      <p:sp>
        <p:nvSpPr>
          <p:cNvPr id="5" name="Rectangle 4"/>
          <p:cNvSpPr/>
          <p:nvPr/>
        </p:nvSpPr>
        <p:spPr>
          <a:xfrm>
            <a:off x="99276" y="139630"/>
            <a:ext cx="6202037" cy="954107"/>
          </a:xfrm>
          <a:prstGeom prst="rect">
            <a:avLst/>
          </a:prstGeom>
        </p:spPr>
        <p:txBody>
          <a:bodyPr wrap="square">
            <a:spAutoFit/>
          </a:bodyPr>
          <a:lstStyle/>
          <a:p>
            <a:pPr defTabSz="685800" fontAlgn="auto">
              <a:spcBef>
                <a:spcPts val="0"/>
              </a:spcBef>
              <a:spcAft>
                <a:spcPts val="0"/>
              </a:spcAft>
            </a:pPr>
            <a:r>
              <a:rPr lang="en-US" sz="2800" b="1" dirty="0">
                <a:solidFill>
                  <a:srgbClr val="FF0000"/>
                </a:solidFill>
                <a:cs typeface="Arial" panose="020B0604020202020204" pitchFamily="34" charset="0"/>
              </a:rPr>
              <a:t>Transforming SWRL rule sets into SPARQL queries via ChatGPT</a:t>
            </a:r>
          </a:p>
        </p:txBody>
      </p:sp>
      <p:grpSp>
        <p:nvGrpSpPr>
          <p:cNvPr id="6" name="Group 5"/>
          <p:cNvGrpSpPr/>
          <p:nvPr/>
        </p:nvGrpSpPr>
        <p:grpSpPr>
          <a:xfrm>
            <a:off x="5424692" y="262876"/>
            <a:ext cx="3568091" cy="1659473"/>
            <a:chOff x="3394115" y="45789"/>
            <a:chExt cx="4757454" cy="2212630"/>
          </a:xfrm>
        </p:grpSpPr>
        <p:sp>
          <p:nvSpPr>
            <p:cNvPr id="7" name="Right Arrow 6"/>
            <p:cNvSpPr/>
            <p:nvPr/>
          </p:nvSpPr>
          <p:spPr>
            <a:xfrm>
              <a:off x="4448710" y="1541125"/>
              <a:ext cx="2568539" cy="278708"/>
            </a:xfrm>
            <a:prstGeom prst="rightArrow">
              <a:avLst>
                <a:gd name="adj1" fmla="val 50000"/>
                <a:gd name="adj2" fmla="val 979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nvGrpSpPr>
            <p:cNvPr id="8" name="Group 7"/>
            <p:cNvGrpSpPr/>
            <p:nvPr/>
          </p:nvGrpSpPr>
          <p:grpSpPr>
            <a:xfrm>
              <a:off x="5024780" y="45789"/>
              <a:ext cx="1335901" cy="1216804"/>
              <a:chOff x="8753583" y="4801822"/>
              <a:chExt cx="1554402" cy="1492226"/>
            </a:xfrm>
          </p:grpSpPr>
          <p:pic>
            <p:nvPicPr>
              <p:cNvPr id="22" name="Picture 21"/>
              <p:cNvPicPr>
                <a:picLocks noChangeAspect="1"/>
              </p:cNvPicPr>
              <p:nvPr/>
            </p:nvPicPr>
            <p:blipFill>
              <a:blip r:embed="rId2">
                <a:clrChange>
                  <a:clrFrom>
                    <a:srgbClr val="FFFFFF"/>
                  </a:clrFrom>
                  <a:clrTo>
                    <a:srgbClr val="FFFFFF">
                      <a:alpha val="0"/>
                    </a:srgbClr>
                  </a:clrTo>
                </a:clrChange>
              </a:blip>
              <a:stretch>
                <a:fillRect/>
              </a:stretch>
            </p:blipFill>
            <p:spPr>
              <a:xfrm>
                <a:off x="8753583" y="4801822"/>
                <a:ext cx="1554402" cy="1492226"/>
              </a:xfrm>
              <a:prstGeom prst="rect">
                <a:avLst/>
              </a:prstGeom>
            </p:spPr>
          </p:pic>
          <p:sp>
            <p:nvSpPr>
              <p:cNvPr id="23" name="Oval 22"/>
              <p:cNvSpPr/>
              <p:nvPr/>
            </p:nvSpPr>
            <p:spPr>
              <a:xfrm>
                <a:off x="9215919" y="5229545"/>
                <a:ext cx="640080" cy="64008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grpSp>
          <p:nvGrpSpPr>
            <p:cNvPr id="9" name="Group 8"/>
            <p:cNvGrpSpPr/>
            <p:nvPr/>
          </p:nvGrpSpPr>
          <p:grpSpPr>
            <a:xfrm rot="20304729">
              <a:off x="6962849" y="1069699"/>
              <a:ext cx="1188720" cy="1188720"/>
              <a:chOff x="8753583" y="4801822"/>
              <a:chExt cx="1498783" cy="1417642"/>
            </a:xfrm>
          </p:grpSpPr>
          <p:pic>
            <p:nvPicPr>
              <p:cNvPr id="20" name="Picture 19"/>
              <p:cNvPicPr>
                <a:picLocks/>
              </p:cNvPicPr>
              <p:nvPr/>
            </p:nvPicPr>
            <p:blipFill>
              <a:blip r:embed="rId2">
                <a:clrChange>
                  <a:clrFrom>
                    <a:srgbClr val="FFFFFF"/>
                  </a:clrFrom>
                  <a:clrTo>
                    <a:srgbClr val="FFFFFF">
                      <a:alpha val="0"/>
                    </a:srgbClr>
                  </a:clrTo>
                </a:clrChange>
              </a:blip>
              <a:stretch>
                <a:fillRect/>
              </a:stretch>
            </p:blipFill>
            <p:spPr>
              <a:xfrm>
                <a:off x="8753583" y="4801822"/>
                <a:ext cx="1498783" cy="1417642"/>
              </a:xfrm>
              <a:prstGeom prst="rect">
                <a:avLst/>
              </a:prstGeom>
            </p:spPr>
          </p:pic>
          <p:sp>
            <p:nvSpPr>
              <p:cNvPr id="21" name="Oval 20"/>
              <p:cNvSpPr/>
              <p:nvPr/>
            </p:nvSpPr>
            <p:spPr>
              <a:xfrm>
                <a:off x="9215919" y="5229545"/>
                <a:ext cx="640080" cy="64008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grpSp>
          <p:nvGrpSpPr>
            <p:cNvPr id="10" name="Group 9"/>
            <p:cNvGrpSpPr/>
            <p:nvPr/>
          </p:nvGrpSpPr>
          <p:grpSpPr>
            <a:xfrm rot="17864015">
              <a:off x="3378303" y="1182450"/>
              <a:ext cx="1050876" cy="1019252"/>
              <a:chOff x="8753583" y="4801822"/>
              <a:chExt cx="1554402" cy="1492226"/>
            </a:xfrm>
          </p:grpSpPr>
          <p:pic>
            <p:nvPicPr>
              <p:cNvPr id="18" name="Picture 17"/>
              <p:cNvPicPr>
                <a:picLocks noChangeAspect="1"/>
              </p:cNvPicPr>
              <p:nvPr/>
            </p:nvPicPr>
            <p:blipFill>
              <a:blip r:embed="rId2">
                <a:clrChange>
                  <a:clrFrom>
                    <a:srgbClr val="FFFFFF"/>
                  </a:clrFrom>
                  <a:clrTo>
                    <a:srgbClr val="FFFFFF">
                      <a:alpha val="0"/>
                    </a:srgbClr>
                  </a:clrTo>
                </a:clrChange>
              </a:blip>
              <a:stretch>
                <a:fillRect/>
              </a:stretch>
            </p:blipFill>
            <p:spPr>
              <a:xfrm>
                <a:off x="8753583" y="4801822"/>
                <a:ext cx="1554402" cy="1492226"/>
              </a:xfrm>
              <a:prstGeom prst="rect">
                <a:avLst/>
              </a:prstGeom>
            </p:spPr>
          </p:pic>
          <p:sp>
            <p:nvSpPr>
              <p:cNvPr id="19" name="Oval 18"/>
              <p:cNvSpPr/>
              <p:nvPr/>
            </p:nvSpPr>
            <p:spPr>
              <a:xfrm>
                <a:off x="9215919" y="5229545"/>
                <a:ext cx="640080" cy="64008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grpSp>
        <p:sp>
          <p:nvSpPr>
            <p:cNvPr id="11" name="Rectangle 10"/>
            <p:cNvSpPr/>
            <p:nvPr/>
          </p:nvSpPr>
          <p:spPr>
            <a:xfrm>
              <a:off x="5168791" y="371816"/>
              <a:ext cx="1002496" cy="584776"/>
            </a:xfrm>
            <a:prstGeom prst="rect">
              <a:avLst/>
            </a:prstGeom>
            <a:noFill/>
          </p:spPr>
          <p:txBody>
            <a:bodyPr wrap="none" lIns="68580" tIns="34290" rIns="68580" bIns="34290">
              <a:spAutoFit/>
            </a:bodyPr>
            <a:lstStyle/>
            <a:p>
              <a:pPr algn="ctr" defTabSz="685800" fontAlgn="auto">
                <a:spcBef>
                  <a:spcPts val="0"/>
                </a:spcBef>
                <a:spcAft>
                  <a:spcPts val="0"/>
                </a:spcAft>
              </a:pPr>
              <a:r>
                <a:rPr lang="en-US" sz="240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OWL</a:t>
              </a:r>
            </a:p>
          </p:txBody>
        </p:sp>
        <p:sp>
          <p:nvSpPr>
            <p:cNvPr id="12" name="Rectangle 11"/>
            <p:cNvSpPr/>
            <p:nvPr/>
          </p:nvSpPr>
          <p:spPr>
            <a:xfrm>
              <a:off x="3463728" y="1481367"/>
              <a:ext cx="853483" cy="430887"/>
            </a:xfrm>
            <a:prstGeom prst="rect">
              <a:avLst/>
            </a:prstGeom>
          </p:spPr>
          <p:txBody>
            <a:bodyPr wrap="none">
              <a:spAutoFit/>
            </a:bodyPr>
            <a:lstStyle/>
            <a:p>
              <a:pPr algn="ctr" defTabSz="685800" fontAlgn="auto">
                <a:spcBef>
                  <a:spcPts val="0"/>
                </a:spcBef>
                <a:spcAft>
                  <a:spcPts val="0"/>
                </a:spcAft>
              </a:pPr>
              <a:r>
                <a:rPr lang="en-US" sz="150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SWRL</a:t>
              </a:r>
            </a:p>
          </p:txBody>
        </p:sp>
        <p:sp>
          <p:nvSpPr>
            <p:cNvPr id="13" name="Rectangle 12"/>
            <p:cNvSpPr/>
            <p:nvPr/>
          </p:nvSpPr>
          <p:spPr>
            <a:xfrm>
              <a:off x="7065912" y="1458599"/>
              <a:ext cx="984971" cy="400109"/>
            </a:xfrm>
            <a:prstGeom prst="rect">
              <a:avLst/>
            </a:prstGeom>
          </p:spPr>
          <p:txBody>
            <a:bodyPr wrap="none">
              <a:spAutoFit/>
            </a:bodyPr>
            <a:lstStyle/>
            <a:p>
              <a:pPr algn="ctr" defTabSz="685800" fontAlgn="auto">
                <a:spcBef>
                  <a:spcPts val="0"/>
                </a:spcBef>
                <a:spcAft>
                  <a:spcPts val="0"/>
                </a:spcAft>
              </a:pPr>
              <a:r>
                <a:rPr lang="en-US" sz="1350" b="1" dirty="0">
                  <a:ln w="9525">
                    <a:solidFill>
                      <a:prstClr val="white"/>
                    </a:solidFill>
                    <a:prstDash val="solid"/>
                  </a:ln>
                  <a:solidFill>
                    <a:srgbClr val="4472C4"/>
                  </a:solidFill>
                  <a:effectLst>
                    <a:outerShdw blurRad="12700" dist="38100" dir="2700000" algn="tl" rotWithShape="0">
                      <a:srgbClr val="4472C4">
                        <a:lumMod val="60000"/>
                        <a:lumOff val="40000"/>
                      </a:srgbClr>
                    </a:outerShdw>
                  </a:effectLst>
                  <a:latin typeface="Calibri" panose="020F0502020204030204"/>
                </a:rPr>
                <a:t>SPARQL</a:t>
              </a:r>
            </a:p>
          </p:txBody>
        </p:sp>
        <p:sp>
          <p:nvSpPr>
            <p:cNvPr id="14" name="Oval 13"/>
            <p:cNvSpPr/>
            <p:nvPr/>
          </p:nvSpPr>
          <p:spPr>
            <a:xfrm>
              <a:off x="5302981" y="1283908"/>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5" name="Picture 14"/>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blip>
            <a:stretch>
              <a:fillRect/>
            </a:stretch>
          </p:blipFill>
          <p:spPr>
            <a:xfrm>
              <a:off x="5427786" y="1417503"/>
              <a:ext cx="570986" cy="570986"/>
            </a:xfrm>
            <a:prstGeom prst="rect">
              <a:avLst/>
            </a:prstGeom>
          </p:spPr>
        </p:pic>
        <p:cxnSp>
          <p:nvCxnSpPr>
            <p:cNvPr id="16" name="Straight Arrow Connector 15"/>
            <p:cNvCxnSpPr/>
            <p:nvPr/>
          </p:nvCxnSpPr>
          <p:spPr>
            <a:xfrm flipV="1">
              <a:off x="4285642" y="860421"/>
              <a:ext cx="883394" cy="447057"/>
            </a:xfrm>
            <a:prstGeom prst="straightConnector1">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271847" y="876034"/>
              <a:ext cx="824051" cy="403888"/>
            </a:xfrm>
            <a:prstGeom prst="straightConnector1">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3289488"/>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3945" y="961835"/>
            <a:ext cx="9075992" cy="5203469"/>
          </a:xfrm>
          <a:prstGeom prst="rect">
            <a:avLst/>
          </a:prstGeom>
        </p:spPr>
      </p:pic>
      <p:sp>
        <p:nvSpPr>
          <p:cNvPr id="6" name="Rectangle 5"/>
          <p:cNvSpPr/>
          <p:nvPr/>
        </p:nvSpPr>
        <p:spPr>
          <a:xfrm>
            <a:off x="323528" y="116632"/>
            <a:ext cx="8568952" cy="584775"/>
          </a:xfrm>
          <a:prstGeom prst="rect">
            <a:avLst/>
          </a:prstGeom>
        </p:spPr>
        <p:txBody>
          <a:bodyPr wrap="square">
            <a:spAutoFit/>
          </a:bodyPr>
          <a:lstStyle/>
          <a:p>
            <a:pPr defTabSz="685800" fontAlgn="auto">
              <a:spcBef>
                <a:spcPts val="0"/>
              </a:spcBef>
              <a:spcAft>
                <a:spcPts val="0"/>
              </a:spcAft>
            </a:pPr>
            <a:r>
              <a:rPr lang="en-US" sz="3200" b="1" dirty="0">
                <a:solidFill>
                  <a:srgbClr val="FF0000"/>
                </a:solidFill>
                <a:cs typeface="Arial" panose="020B0604020202020204" pitchFamily="34" charset="0"/>
              </a:rPr>
              <a:t>SWRL-to-SPARQL transformation example </a:t>
            </a:r>
          </a:p>
        </p:txBody>
      </p:sp>
    </p:spTree>
    <p:extLst>
      <p:ext uri="{BB962C8B-B14F-4D97-AF65-F5344CB8AC3E}">
        <p14:creationId xmlns:p14="http://schemas.microsoft.com/office/powerpoint/2010/main" val="3439528721"/>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827" y="1625013"/>
            <a:ext cx="3919148" cy="3665106"/>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sz="1200" b="1" i="1" dirty="0">
                <a:solidFill>
                  <a:srgbClr val="7030A0"/>
                </a:solidFill>
                <a:latin typeface="Times New Roman" panose="02020603050405020304" pitchFamily="18" charset="0"/>
                <a:ea typeface="SimSun" panose="02010600030101010101" pitchFamily="2" charset="-122"/>
              </a:rPr>
              <a:t>   Semantic interoperability and integration</a:t>
            </a:r>
            <a:r>
              <a:rPr lang="en-US" sz="1200" dirty="0">
                <a:solidFill>
                  <a:prstClr val="black"/>
                </a:solidFill>
                <a:latin typeface="Times New Roman" panose="02020603050405020304" pitchFamily="18" charset="0"/>
                <a:ea typeface="SimSun" panose="02010600030101010101" pitchFamily="2" charset="-122"/>
              </a:rPr>
              <a:t>: When semantic web technologies start gaining popularity, first evident industrial application areas were </a:t>
            </a:r>
            <a:r>
              <a:rPr lang="en-US" sz="1200" b="1" i="1" dirty="0">
                <a:solidFill>
                  <a:srgbClr val="7030A0"/>
                </a:solidFill>
                <a:latin typeface="Times New Roman" panose="02020603050405020304" pitchFamily="18" charset="0"/>
                <a:ea typeface="SimSun" panose="02010600030101010101" pitchFamily="2" charset="-122"/>
              </a:rPr>
              <a:t>integration and interoperability</a:t>
            </a:r>
            <a:r>
              <a:rPr lang="en-US" sz="1200" dirty="0">
                <a:solidFill>
                  <a:prstClr val="black"/>
                </a:solidFill>
                <a:latin typeface="Times New Roman" panose="02020603050405020304" pitchFamily="18" charset="0"/>
                <a:ea typeface="SimSun" panose="02010600030101010101" pitchFamily="2" charset="-122"/>
              </a:rPr>
              <a:t>. Enablers for these were semantic technologies, which are valuable not only in open Web environments, but also in closed industrial systems. Later Industry 4.0 emerged and once again emphasized the need for intelligent </a:t>
            </a:r>
            <a:r>
              <a:rPr lang="en-US" sz="1200" b="1" i="1" dirty="0">
                <a:solidFill>
                  <a:srgbClr val="7030A0"/>
                </a:solidFill>
                <a:latin typeface="Times New Roman" panose="02020603050405020304" pitchFamily="18" charset="0"/>
                <a:ea typeface="SimSun" panose="02010600030101010101" pitchFamily="2" charset="-122"/>
              </a:rPr>
              <a:t>data driven seamless integration</a:t>
            </a:r>
            <a:r>
              <a:rPr lang="en-US" sz="1200" dirty="0">
                <a:solidFill>
                  <a:prstClr val="black"/>
                </a:solidFill>
                <a:latin typeface="Times New Roman" panose="02020603050405020304" pitchFamily="18" charset="0"/>
                <a:ea typeface="SimSun" panose="02010600030101010101" pitchFamily="2" charset="-122"/>
              </a:rPr>
              <a:t> of various industrial components and processes, and, therefore, semantic interoperability became a critical requirement.</a:t>
            </a:r>
          </a:p>
          <a:p>
            <a:pPr algn="just" defTabSz="685800" fontAlgn="auto">
              <a:spcBef>
                <a:spcPts val="450"/>
              </a:spcBef>
              <a:spcAft>
                <a:spcPts val="0"/>
              </a:spcAft>
            </a:pPr>
            <a:r>
              <a:rPr lang="en-US" sz="1200" dirty="0">
                <a:solidFill>
                  <a:srgbClr val="FF0000"/>
                </a:solidFill>
                <a:latin typeface="Times New Roman" panose="02020603050405020304" pitchFamily="18" charset="0"/>
                <a:ea typeface="SimSun" panose="02010600030101010101" pitchFamily="2" charset="-122"/>
              </a:rPr>
              <a:t>   Our research contributes towards these objectives, related works, principles of semantic computing and interoperability by transforming black box NNs into explainable, interoperable, and semantically structured models using decision trees, SWRL rules, and ChatGPT-generated explanations, thus enabling machine-readable and reusable knowledge representations that align with Semantic Web ontologies for enhanced industrial AI transparency and integration.</a:t>
            </a:r>
            <a:endParaRPr lang="en-US" sz="1200" dirty="0">
              <a:solidFill>
                <a:srgbClr val="FF0000"/>
              </a:solidFill>
              <a:latin typeface="Times New Roman" panose="02020603050405020304" pitchFamily="18" charset="0"/>
              <a:ea typeface="Times New Roman" panose="02020603050405020304" pitchFamily="18" charset="0"/>
            </a:endParaRPr>
          </a:p>
        </p:txBody>
      </p:sp>
      <p:sp>
        <p:nvSpPr>
          <p:cNvPr id="6" name="Rectangle 5"/>
          <p:cNvSpPr/>
          <p:nvPr/>
        </p:nvSpPr>
        <p:spPr>
          <a:xfrm>
            <a:off x="4198615" y="1625012"/>
            <a:ext cx="4824771" cy="3665106"/>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sz="1200" b="1" i="1" dirty="0">
                <a:solidFill>
                  <a:srgbClr val="7030A0"/>
                </a:solidFill>
                <a:latin typeface="Times New Roman" panose="02020603050405020304" pitchFamily="18" charset="0"/>
                <a:ea typeface="SimSun" panose="02010600030101010101" pitchFamily="2" charset="-122"/>
              </a:rPr>
              <a:t>   Explainable AI and semantics (</a:t>
            </a:r>
            <a:r>
              <a:rPr lang="en-US" sz="1200" b="1" i="1" dirty="0" err="1">
                <a:solidFill>
                  <a:srgbClr val="7030A0"/>
                </a:solidFill>
                <a:latin typeface="Times New Roman" panose="02020603050405020304" pitchFamily="18" charset="0"/>
                <a:ea typeface="SimSun" panose="02010600030101010101" pitchFamily="2" charset="-122"/>
              </a:rPr>
              <a:t>OntoXAI</a:t>
            </a:r>
            <a:r>
              <a:rPr lang="en-US" sz="1200" b="1" i="1" dirty="0">
                <a:solidFill>
                  <a:srgbClr val="7030A0"/>
                </a:solidFill>
                <a:latin typeface="Times New Roman" panose="02020603050405020304" pitchFamily="18" charset="0"/>
                <a:ea typeface="SimSun" panose="02010600030101010101" pitchFamily="2" charset="-122"/>
              </a:rPr>
              <a:t>)</a:t>
            </a:r>
            <a:r>
              <a:rPr lang="en-US" sz="1200" dirty="0">
                <a:solidFill>
                  <a:prstClr val="black"/>
                </a:solidFill>
                <a:latin typeface="Times New Roman" panose="02020603050405020304" pitchFamily="18" charset="0"/>
                <a:ea typeface="SimSun" panose="02010600030101010101" pitchFamily="2" charset="-122"/>
              </a:rPr>
              <a:t>: Two parallel trends, i.e., recovery of human role (Industry 4.0 – Industry 5.0 transformation) and sophistication of highly accurate deep NN-based ML models unlock another emergent need – explainability. Corresponding need for interpreting “black box” models becomes a dominating concern in modern industry and evolves as XAI domain. XAI research has many various approaches but also it create a new interesting dimension of using semantic technologies in industry. </a:t>
            </a:r>
            <a:r>
              <a:rPr lang="en-US" sz="1200" b="1" i="1" dirty="0" err="1">
                <a:solidFill>
                  <a:srgbClr val="7030A0"/>
                </a:solidFill>
                <a:latin typeface="Times New Roman" panose="02020603050405020304" pitchFamily="18" charset="0"/>
                <a:ea typeface="SimSun" panose="02010600030101010101" pitchFamily="2" charset="-122"/>
              </a:rPr>
              <a:t>OntoXAI</a:t>
            </a:r>
            <a:r>
              <a:rPr lang="en-US" sz="1200" dirty="0">
                <a:solidFill>
                  <a:prstClr val="black"/>
                </a:solidFill>
                <a:latin typeface="Times New Roman" panose="02020603050405020304" pitchFamily="18" charset="0"/>
                <a:ea typeface="SimSun" panose="02010600030101010101" pitchFamily="2" charset="-122"/>
              </a:rPr>
              <a:t> is presented as a SWRL-based XAI approach to generate user-comprehensible natural language explanations through Open AI API in the context of dengue disease classification.</a:t>
            </a:r>
          </a:p>
          <a:p>
            <a:pPr algn="just" defTabSz="685800" fontAlgn="auto">
              <a:spcBef>
                <a:spcPts val="450"/>
              </a:spcBef>
              <a:spcAft>
                <a:spcPts val="0"/>
              </a:spcAft>
            </a:pPr>
            <a:r>
              <a:rPr lang="en-US" sz="1200" dirty="0">
                <a:solidFill>
                  <a:srgbClr val="FF0000"/>
                </a:solidFill>
                <a:latin typeface="Times New Roman" panose="02020603050405020304" pitchFamily="18" charset="0"/>
                <a:ea typeface="SimSun" panose="02010600030101010101" pitchFamily="2" charset="-122"/>
              </a:rPr>
              <a:t>   Our approach and experiments go beyond; and the key difference is that </a:t>
            </a:r>
            <a:r>
              <a:rPr lang="en-US" sz="1200" dirty="0" err="1">
                <a:solidFill>
                  <a:srgbClr val="FF0000"/>
                </a:solidFill>
                <a:latin typeface="Times New Roman" panose="02020603050405020304" pitchFamily="18" charset="0"/>
                <a:ea typeface="SimSun" panose="02010600030101010101" pitchFamily="2" charset="-122"/>
              </a:rPr>
              <a:t>OntoXAI</a:t>
            </a:r>
            <a:r>
              <a:rPr lang="en-US" sz="1200" dirty="0">
                <a:solidFill>
                  <a:srgbClr val="FF0000"/>
                </a:solidFill>
                <a:latin typeface="Times New Roman" panose="02020603050405020304" pitchFamily="18" charset="0"/>
                <a:ea typeface="SimSun" panose="02010600030101010101" pitchFamily="2" charset="-122"/>
              </a:rPr>
              <a:t> manually designs models with SWRL rules, whereas our approach automatically extracts SWRL rules from independently trained black box NNs. Therefore, we can process and integrate multiple pre-trained models without manual rule writing; and, instead of designing rules for a specific domain (like disease classification), we transform any black box NN into an explainable, ontology-driven reasoning system. Our approach is more data-driven, automated, and suited for large-scale AI integration.</a:t>
            </a:r>
            <a:endParaRPr lang="en-US" sz="1200" dirty="0">
              <a:solidFill>
                <a:srgbClr val="FF0000"/>
              </a:solidFill>
              <a:latin typeface="Calibri" panose="020F0502020204030204"/>
            </a:endParaRPr>
          </a:p>
        </p:txBody>
      </p:sp>
      <p:sp>
        <p:nvSpPr>
          <p:cNvPr id="14" name="Rectangle 13"/>
          <p:cNvSpPr/>
          <p:nvPr/>
        </p:nvSpPr>
        <p:spPr>
          <a:xfrm>
            <a:off x="1835696" y="44624"/>
            <a:ext cx="5742509" cy="1200329"/>
          </a:xfrm>
          <a:prstGeom prst="rect">
            <a:avLst/>
          </a:prstGeom>
        </p:spPr>
        <p:txBody>
          <a:bodyPr wrap="square">
            <a:spAutoFit/>
          </a:bodyPr>
          <a:lstStyle/>
          <a:p>
            <a:pPr defTabSz="685800" fontAlgn="auto">
              <a:spcBef>
                <a:spcPts val="0"/>
              </a:spcBef>
              <a:spcAft>
                <a:spcPts val="0"/>
              </a:spcAft>
              <a:defRPr/>
            </a:pPr>
            <a:r>
              <a:rPr lang="en-US" sz="3600" b="1" dirty="0">
                <a:solidFill>
                  <a:srgbClr val="FF0000"/>
                </a:solidFill>
                <a:cs typeface="Arial" panose="020B0604020202020204" pitchFamily="34" charset="0"/>
              </a:rPr>
              <a:t>Samples of related work and industry concerns:</a:t>
            </a:r>
          </a:p>
        </p:txBody>
      </p:sp>
      <p:pic>
        <p:nvPicPr>
          <p:cNvPr id="15" name="Picture 14"/>
          <p:cNvPicPr>
            <a:picLocks noChangeAspect="1"/>
          </p:cNvPicPr>
          <p:nvPr/>
        </p:nvPicPr>
        <p:blipFill>
          <a:blip r:embed="rId2">
            <a:clrChange>
              <a:clrFrom>
                <a:srgbClr val="FFFFFF"/>
              </a:clrFrom>
              <a:clrTo>
                <a:srgbClr val="FFFFFF">
                  <a:alpha val="0"/>
                </a:srgbClr>
              </a:clrTo>
            </a:clrChange>
          </a:blip>
          <a:stretch>
            <a:fillRect/>
          </a:stretch>
        </p:blipFill>
        <p:spPr>
          <a:xfrm>
            <a:off x="7812360" y="183559"/>
            <a:ext cx="1061876" cy="1063424"/>
          </a:xfrm>
          <a:prstGeom prst="rect">
            <a:avLst/>
          </a:prstGeom>
        </p:spPr>
      </p:pic>
      <p:pic>
        <p:nvPicPr>
          <p:cNvPr id="16" name="Picture 15"/>
          <p:cNvPicPr>
            <a:picLocks noChangeAspect="1"/>
          </p:cNvPicPr>
          <p:nvPr/>
        </p:nvPicPr>
        <p:blipFill>
          <a:blip r:embed="rId3">
            <a:clrChange>
              <a:clrFrom>
                <a:srgbClr val="FFFFFF"/>
              </a:clrFrom>
              <a:clrTo>
                <a:srgbClr val="FFFFFF">
                  <a:alpha val="0"/>
                </a:srgbClr>
              </a:clrTo>
            </a:clrChange>
          </a:blip>
          <a:stretch>
            <a:fillRect/>
          </a:stretch>
        </p:blipFill>
        <p:spPr>
          <a:xfrm>
            <a:off x="395536" y="183559"/>
            <a:ext cx="1061394" cy="1061394"/>
          </a:xfrm>
          <a:prstGeom prst="rect">
            <a:avLst/>
          </a:prstGeom>
        </p:spPr>
      </p:pic>
      <p:grpSp>
        <p:nvGrpSpPr>
          <p:cNvPr id="11" name="Group 10"/>
          <p:cNvGrpSpPr/>
          <p:nvPr/>
        </p:nvGrpSpPr>
        <p:grpSpPr>
          <a:xfrm>
            <a:off x="2850979" y="5661248"/>
            <a:ext cx="2743398" cy="1016003"/>
            <a:chOff x="95989" y="3936865"/>
            <a:chExt cx="3657864" cy="1354671"/>
          </a:xfrm>
        </p:grpSpPr>
        <p:pic>
          <p:nvPicPr>
            <p:cNvPr id="19" name="Picture 18"/>
            <p:cNvPicPr>
              <a:picLocks noChangeAspect="1"/>
            </p:cNvPicPr>
            <p:nvPr/>
          </p:nvPicPr>
          <p:blipFill>
            <a:blip r:embed="rId4">
              <a:clrChange>
                <a:clrFrom>
                  <a:srgbClr val="FFFFFF"/>
                </a:clrFrom>
                <a:clrTo>
                  <a:srgbClr val="FFFFFF">
                    <a:alpha val="0"/>
                  </a:srgbClr>
                </a:clrTo>
              </a:clrChange>
            </a:blip>
            <a:stretch>
              <a:fillRect/>
            </a:stretch>
          </p:blipFill>
          <p:spPr>
            <a:xfrm>
              <a:off x="1449848" y="3936865"/>
              <a:ext cx="1354671" cy="1354671"/>
            </a:xfrm>
            <a:prstGeom prst="rect">
              <a:avLst/>
            </a:prstGeom>
          </p:spPr>
        </p:pic>
        <p:pic>
          <p:nvPicPr>
            <p:cNvPr id="20" name="Picture 19"/>
            <p:cNvPicPr>
              <a:picLocks noChangeAspect="1"/>
            </p:cNvPicPr>
            <p:nvPr/>
          </p:nvPicPr>
          <p:blipFill>
            <a:blip r:embed="rId5">
              <a:clrChange>
                <a:clrFrom>
                  <a:srgbClr val="FFFFFF"/>
                </a:clrFrom>
                <a:clrTo>
                  <a:srgbClr val="FFFFFF">
                    <a:alpha val="0"/>
                  </a:srgbClr>
                </a:clrTo>
              </a:clrChange>
            </a:blip>
            <a:stretch>
              <a:fillRect/>
            </a:stretch>
          </p:blipFill>
          <p:spPr>
            <a:xfrm>
              <a:off x="95989" y="3973844"/>
              <a:ext cx="1285361" cy="1294287"/>
            </a:xfrm>
            <a:prstGeom prst="rect">
              <a:avLst/>
            </a:prstGeom>
          </p:spPr>
        </p:pic>
        <p:pic>
          <p:nvPicPr>
            <p:cNvPr id="21" name="Picture 20"/>
            <p:cNvPicPr>
              <a:picLocks noChangeAspect="1"/>
            </p:cNvPicPr>
            <p:nvPr/>
          </p:nvPicPr>
          <p:blipFill>
            <a:blip r:embed="rId6">
              <a:clrChange>
                <a:clrFrom>
                  <a:srgbClr val="FFFFFF"/>
                </a:clrFrom>
                <a:clrTo>
                  <a:srgbClr val="FFFFFF">
                    <a:alpha val="0"/>
                  </a:srgbClr>
                </a:clrTo>
              </a:clrChange>
            </a:blip>
            <a:stretch>
              <a:fillRect/>
            </a:stretch>
          </p:blipFill>
          <p:spPr>
            <a:xfrm flipH="1">
              <a:off x="2873017" y="4014327"/>
              <a:ext cx="880836" cy="1248573"/>
            </a:xfrm>
            <a:prstGeom prst="rect">
              <a:avLst/>
            </a:prstGeom>
          </p:spPr>
        </p:pic>
      </p:grpSp>
    </p:spTree>
    <p:extLst>
      <p:ext uri="{BB962C8B-B14F-4D97-AF65-F5344CB8AC3E}">
        <p14:creationId xmlns:p14="http://schemas.microsoft.com/office/powerpoint/2010/main" val="229840305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8416" y="1337843"/>
            <a:ext cx="8794063" cy="3300904"/>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450"/>
              </a:spcAft>
            </a:pPr>
            <a:r>
              <a:rPr lang="en-US" sz="1200" b="1" i="1" dirty="0">
                <a:solidFill>
                  <a:srgbClr val="7030A0"/>
                </a:solidFill>
                <a:latin typeface="Times New Roman" panose="02020603050405020304" pitchFamily="18" charset="0"/>
                <a:ea typeface="SimSun" panose="02010600030101010101" pitchFamily="2" charset="-122"/>
              </a:rPr>
              <a:t>   </a:t>
            </a:r>
            <a:r>
              <a:rPr lang="en-US" b="1" i="1" dirty="0">
                <a:solidFill>
                  <a:srgbClr val="7030A0"/>
                </a:solidFill>
                <a:latin typeface="Times New Roman" panose="02020603050405020304" pitchFamily="18" charset="0"/>
                <a:ea typeface="SimSun" panose="02010600030101010101" pitchFamily="2" charset="-122"/>
              </a:rPr>
              <a:t>Targeting black-box models with explanations: </a:t>
            </a:r>
            <a:r>
              <a:rPr lang="en-US" dirty="0">
                <a:solidFill>
                  <a:prstClr val="black"/>
                </a:solidFill>
                <a:latin typeface="Times New Roman" panose="02020603050405020304" pitchFamily="18" charset="0"/>
                <a:ea typeface="SimSun" panose="02010600030101010101" pitchFamily="2" charset="-122"/>
              </a:rPr>
              <a:t>A growing body of research focuses on transforming black box NN models into more explainable and interoperable representations, facilitating their integration with semantic knowledge frameworks. One of the most common strategies is to approximate NNs with decision trees or rule-based systems. These methods extract human-interpretable decision boundaries from trained networks, making their reasoning explicit.</a:t>
            </a:r>
          </a:p>
          <a:p>
            <a:pPr algn="just" defTabSz="685800" fontAlgn="auto">
              <a:spcBef>
                <a:spcPts val="0"/>
              </a:spcBef>
              <a:spcAft>
                <a:spcPts val="450"/>
              </a:spcAft>
            </a:pPr>
            <a:r>
              <a:rPr lang="en-US" dirty="0">
                <a:solidFill>
                  <a:prstClr val="black"/>
                </a:solidFill>
                <a:latin typeface="Times New Roman" panose="02020603050405020304" pitchFamily="18" charset="0"/>
                <a:ea typeface="SimSun" panose="02010600030101010101" pitchFamily="2" charset="-122"/>
              </a:rPr>
              <a:t>   See, for example, </a:t>
            </a:r>
            <a:r>
              <a:rPr lang="en-US" b="1" i="1" dirty="0">
                <a:solidFill>
                  <a:srgbClr val="7030A0"/>
                </a:solidFill>
                <a:latin typeface="Times New Roman" panose="02020603050405020304" pitchFamily="18" charset="0"/>
                <a:ea typeface="SimSun" panose="02010600030101010101" pitchFamily="2" charset="-122"/>
              </a:rPr>
              <a:t>TREPAN</a:t>
            </a:r>
            <a:r>
              <a:rPr lang="en-US" dirty="0">
                <a:solidFill>
                  <a:prstClr val="black"/>
                </a:solidFill>
                <a:latin typeface="Times New Roman" panose="02020603050405020304" pitchFamily="18" charset="0"/>
                <a:ea typeface="SimSun" panose="02010600030101010101" pitchFamily="2" charset="-122"/>
              </a:rPr>
              <a:t>, which is a widely known approach (later enhanced with ontologies) that </a:t>
            </a:r>
            <a:r>
              <a:rPr lang="en-US" b="1" i="1" dirty="0">
                <a:solidFill>
                  <a:srgbClr val="7030A0"/>
                </a:solidFill>
                <a:latin typeface="Times New Roman" panose="02020603050405020304" pitchFamily="18" charset="0"/>
                <a:ea typeface="SimSun" panose="02010600030101010101" pitchFamily="2" charset="-122"/>
              </a:rPr>
              <a:t>trains a decision tree using synthetic data labeled by NN</a:t>
            </a:r>
            <a:r>
              <a:rPr lang="en-US" dirty="0">
                <a:solidFill>
                  <a:prstClr val="black"/>
                </a:solidFill>
                <a:latin typeface="Times New Roman" panose="02020603050405020304" pitchFamily="18" charset="0"/>
                <a:ea typeface="SimSun" panose="02010600030101010101" pitchFamily="2" charset="-122"/>
              </a:rPr>
              <a:t>. </a:t>
            </a:r>
          </a:p>
          <a:p>
            <a:pPr algn="just" defTabSz="685800" fontAlgn="auto">
              <a:spcBef>
                <a:spcPts val="0"/>
              </a:spcBef>
              <a:spcAft>
                <a:spcPts val="450"/>
              </a:spcAft>
            </a:pPr>
            <a:r>
              <a:rPr lang="en-US" dirty="0">
                <a:solidFill>
                  <a:prstClr val="black"/>
                </a:solidFill>
                <a:latin typeface="Times New Roman" panose="02020603050405020304" pitchFamily="18" charset="0"/>
                <a:ea typeface="SimSun" panose="02010600030101010101" pitchFamily="2" charset="-122"/>
              </a:rPr>
              <a:t>   Notable also </a:t>
            </a:r>
            <a:r>
              <a:rPr lang="en-US" b="1" i="1" dirty="0">
                <a:solidFill>
                  <a:srgbClr val="7030A0"/>
                </a:solidFill>
                <a:latin typeface="Times New Roman" panose="02020603050405020304" pitchFamily="18" charset="0"/>
                <a:ea typeface="SimSun" panose="02010600030101010101" pitchFamily="2" charset="-122"/>
              </a:rPr>
              <a:t>DeepRED</a:t>
            </a:r>
            <a:r>
              <a:rPr lang="en-US" dirty="0">
                <a:solidFill>
                  <a:prstClr val="black"/>
                </a:solidFill>
                <a:latin typeface="Times New Roman" panose="02020603050405020304" pitchFamily="18" charset="0"/>
                <a:ea typeface="SimSun" panose="02010600030101010101" pitchFamily="2" charset="-122"/>
              </a:rPr>
              <a:t>, which is an extension of </a:t>
            </a:r>
            <a:r>
              <a:rPr lang="en-US" b="1" i="1" dirty="0">
                <a:solidFill>
                  <a:srgbClr val="7030A0"/>
                </a:solidFill>
                <a:latin typeface="Times New Roman" panose="02020603050405020304" pitchFamily="18" charset="0"/>
                <a:ea typeface="SimSun" panose="02010600030101010101" pitchFamily="2" charset="-122"/>
              </a:rPr>
              <a:t>decision tree generator that iteratively extracts rules from deep network</a:t>
            </a:r>
            <a:r>
              <a:rPr lang="en-US" dirty="0">
                <a:solidFill>
                  <a:prstClr val="black"/>
                </a:solidFill>
                <a:latin typeface="Times New Roman" panose="02020603050405020304" pitchFamily="18" charset="0"/>
                <a:ea typeface="SimSun" panose="02010600030101010101" pitchFamily="2" charset="-122"/>
              </a:rPr>
              <a:t>s.</a:t>
            </a:r>
          </a:p>
          <a:p>
            <a:pPr algn="just" defTabSz="685800" fontAlgn="auto">
              <a:spcBef>
                <a:spcPts val="0"/>
              </a:spcBef>
              <a:spcAft>
                <a:spcPts val="450"/>
              </a:spcAft>
            </a:pPr>
            <a:r>
              <a:rPr lang="en-US" dirty="0">
                <a:solidFill>
                  <a:prstClr val="black"/>
                </a:solidFill>
                <a:latin typeface="Times New Roman" panose="02020603050405020304" pitchFamily="18" charset="0"/>
                <a:ea typeface="SimSun" panose="02010600030101010101" pitchFamily="2" charset="-122"/>
              </a:rPr>
              <a:t>   Beyond decision trees, researchers have sought to </a:t>
            </a:r>
            <a:r>
              <a:rPr lang="en-US" b="1" i="1" dirty="0">
                <a:solidFill>
                  <a:srgbClr val="7030A0"/>
                </a:solidFill>
                <a:latin typeface="Times New Roman" panose="02020603050405020304" pitchFamily="18" charset="0"/>
                <a:ea typeface="SimSun" panose="02010600030101010101" pitchFamily="2" charset="-122"/>
              </a:rPr>
              <a:t>distill NNs into symbolic representations</a:t>
            </a:r>
            <a:r>
              <a:rPr lang="en-US" dirty="0">
                <a:solidFill>
                  <a:prstClr val="black"/>
                </a:solidFill>
                <a:latin typeface="Times New Roman" panose="02020603050405020304" pitchFamily="18" charset="0"/>
                <a:ea typeface="SimSun" panose="02010600030101010101" pitchFamily="2" charset="-122"/>
              </a:rPr>
              <a:t>, enabling interoperability with semantic frameworks such as ontologies and rule-based systems. The intention is to converts trained models into logical rules, allowing integration with formal reasoning systems (e.g., </a:t>
            </a:r>
            <a:r>
              <a:rPr lang="en-US" b="1" i="1" dirty="0">
                <a:solidFill>
                  <a:srgbClr val="7030A0"/>
                </a:solidFill>
                <a:latin typeface="Times New Roman" panose="02020603050405020304" pitchFamily="18" charset="0"/>
                <a:ea typeface="SimSun" panose="02010600030101010101" pitchFamily="2" charset="-122"/>
              </a:rPr>
              <a:t>neuro-symbolic AI paradigms </a:t>
            </a:r>
            <a:r>
              <a:rPr lang="en-US" dirty="0">
                <a:solidFill>
                  <a:prstClr val="black"/>
                </a:solidFill>
                <a:latin typeface="Times New Roman" panose="02020603050405020304" pitchFamily="18" charset="0"/>
                <a:ea typeface="SimSun" panose="02010600030101010101" pitchFamily="2" charset="-122"/>
              </a:rPr>
              <a:t>or interpretable neuro-symbolic models). A more recent trend integrates deep learning models with structured semantic knowledge representations, such as </a:t>
            </a:r>
            <a:r>
              <a:rPr lang="en-US" b="1" i="1" dirty="0">
                <a:solidFill>
                  <a:srgbClr val="7030A0"/>
                </a:solidFill>
                <a:latin typeface="Times New Roman" panose="02020603050405020304" pitchFamily="18" charset="0"/>
                <a:ea typeface="SimSun" panose="02010600030101010101" pitchFamily="2" charset="-122"/>
              </a:rPr>
              <a:t>neural-symbolic learning with knowledge graphs</a:t>
            </a:r>
            <a:r>
              <a:rPr lang="en-US" dirty="0">
                <a:solidFill>
                  <a:prstClr val="black"/>
                </a:solidFill>
                <a:latin typeface="Times New Roman" panose="02020603050405020304" pitchFamily="18" charset="0"/>
                <a:ea typeface="SimSun" panose="02010600030101010101" pitchFamily="2" charset="-122"/>
              </a:rPr>
              <a:t>, which embeds structured knowledge within neural models and enables reasoning by aligning learned representations with ontologies.</a:t>
            </a:r>
            <a:r>
              <a:rPr lang="fi-FI" dirty="0">
                <a:solidFill>
                  <a:prstClr val="black"/>
                </a:solidFill>
                <a:latin typeface="Times New Roman" panose="02020603050405020304" pitchFamily="18" charset="0"/>
                <a:ea typeface="SimSun" panose="02010600030101010101" pitchFamily="2" charset="-122"/>
              </a:rPr>
              <a:t> </a:t>
            </a:r>
            <a:endParaRPr lang="en-US" dirty="0">
              <a:solidFill>
                <a:prstClr val="black"/>
              </a:solidFill>
              <a:latin typeface="Times New Roman" panose="02020603050405020304" pitchFamily="18" charset="0"/>
              <a:ea typeface="SimSun" panose="02010600030101010101" pitchFamily="2" charset="-122"/>
            </a:endParaRPr>
          </a:p>
        </p:txBody>
      </p:sp>
      <p:pic>
        <p:nvPicPr>
          <p:cNvPr id="12" name="Picture 11"/>
          <p:cNvPicPr>
            <a:picLocks noChangeAspect="1"/>
          </p:cNvPicPr>
          <p:nvPr/>
        </p:nvPicPr>
        <p:blipFill>
          <a:blip r:embed="rId2">
            <a:clrChange>
              <a:clrFrom>
                <a:srgbClr val="F7F7F7"/>
              </a:clrFrom>
              <a:clrTo>
                <a:srgbClr val="F7F7F7">
                  <a:alpha val="0"/>
                </a:srgbClr>
              </a:clrTo>
            </a:clrChange>
          </a:blip>
          <a:stretch>
            <a:fillRect/>
          </a:stretch>
        </p:blipFill>
        <p:spPr>
          <a:xfrm>
            <a:off x="7898654" y="4432861"/>
            <a:ext cx="752921" cy="748958"/>
          </a:xfrm>
          <a:prstGeom prst="rect">
            <a:avLst/>
          </a:prstGeom>
        </p:spPr>
      </p:pic>
      <p:sp>
        <p:nvSpPr>
          <p:cNvPr id="14" name="Rectangle 13"/>
          <p:cNvSpPr/>
          <p:nvPr/>
        </p:nvSpPr>
        <p:spPr>
          <a:xfrm>
            <a:off x="1907704" y="288737"/>
            <a:ext cx="5616624" cy="646331"/>
          </a:xfrm>
          <a:prstGeom prst="rect">
            <a:avLst/>
          </a:prstGeom>
        </p:spPr>
        <p:txBody>
          <a:bodyPr wrap="square">
            <a:spAutoFit/>
          </a:bodyPr>
          <a:lstStyle/>
          <a:p>
            <a:pPr defTabSz="685800" fontAlgn="auto">
              <a:spcBef>
                <a:spcPts val="0"/>
              </a:spcBef>
              <a:spcAft>
                <a:spcPts val="0"/>
              </a:spcAft>
              <a:defRPr/>
            </a:pPr>
            <a:r>
              <a:rPr lang="en-US" sz="3600" b="1" dirty="0">
                <a:solidFill>
                  <a:srgbClr val="FF0000"/>
                </a:solidFill>
                <a:cs typeface="Arial" panose="020B0604020202020204" pitchFamily="34" charset="0"/>
              </a:rPr>
              <a:t>Samples of related work:</a:t>
            </a:r>
          </a:p>
        </p:txBody>
      </p: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7929831" y="80191"/>
            <a:ext cx="1061876" cy="1063424"/>
          </a:xfrm>
          <a:prstGeom prst="rect">
            <a:avLst/>
          </a:prstGeom>
        </p:spPr>
      </p:pic>
      <p:pic>
        <p:nvPicPr>
          <p:cNvPr id="16" name="Picture 15"/>
          <p:cNvPicPr>
            <a:picLocks noChangeAspect="1"/>
          </p:cNvPicPr>
          <p:nvPr/>
        </p:nvPicPr>
        <p:blipFill>
          <a:blip r:embed="rId4">
            <a:clrChange>
              <a:clrFrom>
                <a:srgbClr val="FFFFFF"/>
              </a:clrFrom>
              <a:clrTo>
                <a:srgbClr val="FFFFFF">
                  <a:alpha val="0"/>
                </a:srgbClr>
              </a:clrTo>
            </a:clrChange>
          </a:blip>
          <a:stretch>
            <a:fillRect/>
          </a:stretch>
        </p:blipFill>
        <p:spPr>
          <a:xfrm>
            <a:off x="251520" y="74374"/>
            <a:ext cx="1061394" cy="1061394"/>
          </a:xfrm>
          <a:prstGeom prst="rect">
            <a:avLst/>
          </a:prstGeom>
        </p:spPr>
      </p:pic>
      <p:sp>
        <p:nvSpPr>
          <p:cNvPr id="2" name="Rectangle 1"/>
          <p:cNvSpPr/>
          <p:nvPr/>
        </p:nvSpPr>
        <p:spPr>
          <a:xfrm>
            <a:off x="107504" y="5189951"/>
            <a:ext cx="8967483" cy="1569660"/>
          </a:xfrm>
          <a:prstGeom prst="rect">
            <a:avLst/>
          </a:prstGeom>
          <a:solidFill>
            <a:srgbClr val="FFFF00"/>
          </a:solidFill>
          <a:ln w="25400">
            <a:solidFill>
              <a:schemeClr val="tx1"/>
            </a:solidFill>
          </a:ln>
        </p:spPr>
        <p:txBody>
          <a:bodyPr wrap="square">
            <a:spAutoFit/>
          </a:bodyPr>
          <a:lstStyle/>
          <a:p>
            <a:pPr algn="just" defTabSz="685800" fontAlgn="auto">
              <a:spcBef>
                <a:spcPts val="0"/>
              </a:spcBef>
              <a:spcAft>
                <a:spcPts val="0"/>
              </a:spcAft>
            </a:pPr>
            <a:r>
              <a:rPr lang="en-US" sz="1600" dirty="0">
                <a:solidFill>
                  <a:prstClr val="black"/>
                </a:solidFill>
                <a:latin typeface="Times New Roman" panose="02020603050405020304" pitchFamily="18" charset="0"/>
                <a:ea typeface="SimSun" panose="02010600030101010101" pitchFamily="2" charset="-122"/>
              </a:rPr>
              <a:t>Our approach aligns closely with decision tree-based rule extraction but extends it further by mapping distilled rules into SWRL, enhancing their interoperability with semantic frameworks. Unlike traditional rule-extraction methods that stop at explainability, our method aims for full integration into ontology-driven reasoning systems, bridging the gap between black box AI and symbolic knowledge representation. Such transformation preserves meaningful decision boundaries, reinforcing the potential of semantic rules as a faithful representation of NN knowledge.</a:t>
            </a:r>
          </a:p>
        </p:txBody>
      </p:sp>
    </p:spTree>
    <p:extLst>
      <p:ext uri="{BB962C8B-B14F-4D97-AF65-F5344CB8AC3E}">
        <p14:creationId xmlns:p14="http://schemas.microsoft.com/office/powerpoint/2010/main" val="3448665447"/>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123728" y="6281180"/>
            <a:ext cx="646572" cy="513863"/>
          </a:xfrm>
          <a:prstGeom prst="rect">
            <a:avLst/>
          </a:prstGeom>
        </p:spPr>
      </p:pic>
      <p:pic>
        <p:nvPicPr>
          <p:cNvPr id="4" name="Picture 3"/>
          <p:cNvPicPr>
            <a:picLocks noChangeAspect="1"/>
          </p:cNvPicPr>
          <p:nvPr/>
        </p:nvPicPr>
        <p:blipFill>
          <a:blip r:embed="rId3"/>
          <a:stretch>
            <a:fillRect/>
          </a:stretch>
        </p:blipFill>
        <p:spPr>
          <a:xfrm>
            <a:off x="4044186" y="693165"/>
            <a:ext cx="5007795" cy="2759573"/>
          </a:xfrm>
          <a:prstGeom prst="rect">
            <a:avLst/>
          </a:prstGeom>
          <a:ln w="25400">
            <a:solidFill>
              <a:schemeClr val="tx1"/>
            </a:solidFill>
          </a:ln>
        </p:spPr>
      </p:pic>
      <p:sp>
        <p:nvSpPr>
          <p:cNvPr id="5" name="Rectangle 4"/>
          <p:cNvSpPr/>
          <p:nvPr/>
        </p:nvSpPr>
        <p:spPr>
          <a:xfrm>
            <a:off x="2932687" y="6391213"/>
            <a:ext cx="6119294" cy="400110"/>
          </a:xfrm>
          <a:prstGeom prst="rect">
            <a:avLst/>
          </a:prstGeom>
          <a:solidFill>
            <a:schemeClr val="bg1">
              <a:lumMod val="85000"/>
            </a:schemeClr>
          </a:solidFill>
          <a:ln w="25400">
            <a:solidFill>
              <a:schemeClr val="tx1"/>
            </a:solidFill>
          </a:ln>
        </p:spPr>
        <p:txBody>
          <a:bodyPr wrap="square">
            <a:spAutoFit/>
          </a:bodyPr>
          <a:lstStyle/>
          <a:p>
            <a:pPr defTabSz="685800" fontAlgn="auto">
              <a:spcBef>
                <a:spcPts val="0"/>
              </a:spcBef>
              <a:spcAft>
                <a:spcPts val="0"/>
              </a:spcAft>
            </a:pPr>
            <a:r>
              <a:rPr lang="en-US" sz="1000" dirty="0">
                <a:solidFill>
                  <a:prstClr val="black"/>
                </a:solidFill>
                <a:latin typeface="Times New Roman" panose="02020603050405020304" pitchFamily="18" charset="0"/>
                <a:cs typeface="Times New Roman" panose="02020603050405020304" pitchFamily="18" charset="0"/>
              </a:rPr>
              <a:t>Terziyan, V., and Vitko, O. (2022) “</a:t>
            </a:r>
            <a:r>
              <a:rPr lang="en-US" sz="1000" b="1" dirty="0">
                <a:solidFill>
                  <a:srgbClr val="7030A0"/>
                </a:solidFill>
                <a:latin typeface="Times New Roman" panose="02020603050405020304" pitchFamily="18" charset="0"/>
                <a:cs typeface="Times New Roman" panose="02020603050405020304" pitchFamily="18" charset="0"/>
              </a:rPr>
              <a:t>Explainable AI for Industry 4.0: Semantic representation of deep learning models.</a:t>
            </a:r>
            <a:r>
              <a:rPr lang="en-US" sz="1000" dirty="0">
                <a:solidFill>
                  <a:prstClr val="black"/>
                </a:solidFill>
                <a:latin typeface="Times New Roman" panose="02020603050405020304" pitchFamily="18" charset="0"/>
                <a:cs typeface="Times New Roman" panose="02020603050405020304" pitchFamily="18" charset="0"/>
              </a:rPr>
              <a:t>” </a:t>
            </a:r>
            <a:r>
              <a:rPr lang="en-US" sz="1000" i="1" dirty="0">
                <a:solidFill>
                  <a:prstClr val="black"/>
                </a:solidFill>
                <a:latin typeface="Times New Roman" panose="02020603050405020304" pitchFamily="18" charset="0"/>
                <a:cs typeface="Times New Roman" panose="02020603050405020304" pitchFamily="18" charset="0"/>
              </a:rPr>
              <a:t>Procedia Computer Science</a:t>
            </a:r>
            <a:r>
              <a:rPr lang="en-US" sz="1000" dirty="0">
                <a:solidFill>
                  <a:prstClr val="black"/>
                </a:solidFill>
                <a:latin typeface="Times New Roman" panose="02020603050405020304" pitchFamily="18" charset="0"/>
                <a:cs typeface="Times New Roman" panose="02020603050405020304" pitchFamily="18" charset="0"/>
              </a:rPr>
              <a:t>, </a:t>
            </a:r>
            <a:r>
              <a:rPr lang="en-US" sz="1000" b="1" dirty="0">
                <a:solidFill>
                  <a:prstClr val="black"/>
                </a:solidFill>
                <a:latin typeface="Times New Roman" panose="02020603050405020304" pitchFamily="18" charset="0"/>
                <a:cs typeface="Times New Roman" panose="02020603050405020304" pitchFamily="18" charset="0"/>
              </a:rPr>
              <a:t>200</a:t>
            </a:r>
            <a:r>
              <a:rPr lang="en-US" sz="1000" dirty="0">
                <a:solidFill>
                  <a:prstClr val="black"/>
                </a:solidFill>
                <a:latin typeface="Times New Roman" panose="02020603050405020304" pitchFamily="18" charset="0"/>
                <a:cs typeface="Times New Roman" panose="02020603050405020304" pitchFamily="18" charset="0"/>
              </a:rPr>
              <a:t>: 216–226. Elsevier. https://doi.org/10.1016/j.procs.2022.01.220</a:t>
            </a:r>
          </a:p>
        </p:txBody>
      </p:sp>
      <p:pic>
        <p:nvPicPr>
          <p:cNvPr id="6" name="Picture 5"/>
          <p:cNvPicPr>
            <a:picLocks noChangeAspect="1"/>
          </p:cNvPicPr>
          <p:nvPr/>
        </p:nvPicPr>
        <p:blipFill>
          <a:blip r:embed="rId4"/>
          <a:stretch>
            <a:fillRect/>
          </a:stretch>
        </p:blipFill>
        <p:spPr>
          <a:xfrm>
            <a:off x="4036165" y="3513257"/>
            <a:ext cx="5017123" cy="2819489"/>
          </a:xfrm>
          <a:prstGeom prst="rect">
            <a:avLst/>
          </a:prstGeom>
          <a:ln w="25400">
            <a:solidFill>
              <a:schemeClr val="tx1"/>
            </a:solidFill>
          </a:ln>
        </p:spPr>
      </p:pic>
      <p:sp>
        <p:nvSpPr>
          <p:cNvPr id="7" name="Rectangle 6"/>
          <p:cNvSpPr/>
          <p:nvPr/>
        </p:nvSpPr>
        <p:spPr>
          <a:xfrm>
            <a:off x="1043608" y="26419"/>
            <a:ext cx="7220030" cy="646331"/>
          </a:xfrm>
          <a:prstGeom prst="rect">
            <a:avLst/>
          </a:prstGeom>
        </p:spPr>
        <p:txBody>
          <a:bodyPr wrap="square">
            <a:spAutoFit/>
          </a:bodyPr>
          <a:lstStyle/>
          <a:p>
            <a:pPr defTabSz="685800" fontAlgn="auto">
              <a:spcBef>
                <a:spcPts val="0"/>
              </a:spcBef>
              <a:spcAft>
                <a:spcPts val="0"/>
              </a:spcAft>
              <a:defRPr/>
            </a:pPr>
            <a:r>
              <a:rPr lang="en-US" sz="3600" b="1" dirty="0">
                <a:solidFill>
                  <a:srgbClr val="FF0000"/>
                </a:solidFill>
                <a:cs typeface="Arial" panose="020B0604020202020204" pitchFamily="34" charset="0"/>
              </a:rPr>
              <a:t>Connection to our former study:</a:t>
            </a:r>
          </a:p>
        </p:txBody>
      </p:sp>
      <p:sp>
        <p:nvSpPr>
          <p:cNvPr id="8" name="Rectangle 7"/>
          <p:cNvSpPr/>
          <p:nvPr/>
        </p:nvSpPr>
        <p:spPr>
          <a:xfrm>
            <a:off x="42491" y="648985"/>
            <a:ext cx="3892872" cy="5478423"/>
          </a:xfrm>
          <a:prstGeom prst="rect">
            <a:avLst/>
          </a:prstGeom>
          <a:solidFill>
            <a:schemeClr val="bg1">
              <a:lumMod val="85000"/>
            </a:schemeClr>
          </a:solidFill>
          <a:ln w="25400">
            <a:solidFill>
              <a:schemeClr val="tx1"/>
            </a:solidFill>
          </a:ln>
        </p:spPr>
        <p:txBody>
          <a:bodyPr wrap="square">
            <a:spAutoFit/>
          </a:bodyPr>
          <a:lstStyle/>
          <a:p>
            <a:pPr algn="just" defTabSz="685800" fontAlgn="auto">
              <a:spcBef>
                <a:spcPts val="0"/>
              </a:spcBef>
              <a:spcAft>
                <a:spcPts val="0"/>
              </a:spcAft>
            </a:pPr>
            <a:r>
              <a:rPr lang="en-US" dirty="0">
                <a:solidFill>
                  <a:prstClr val="black"/>
                </a:solidFill>
                <a:latin typeface="Times New Roman" panose="02020603050405020304" pitchFamily="18" charset="0"/>
                <a:ea typeface="SimSun" panose="02010600030101010101" pitchFamily="2" charset="-122"/>
              </a:rPr>
              <a:t>In our former study, we proposed a simple transformation pipeline: </a:t>
            </a:r>
            <a:r>
              <a:rPr lang="en-US" b="1" dirty="0">
                <a:solidFill>
                  <a:srgbClr val="7030A0"/>
                </a:solidFill>
                <a:latin typeface="Times New Roman" panose="02020603050405020304" pitchFamily="18" charset="0"/>
                <a:ea typeface="SimSun" panose="02010600030101010101" pitchFamily="2" charset="-122"/>
              </a:rPr>
              <a:t>Data → Decision Tree → SWRL</a:t>
            </a:r>
            <a:r>
              <a:rPr lang="en-US" dirty="0">
                <a:solidFill>
                  <a:prstClr val="black"/>
                </a:solidFill>
                <a:latin typeface="Times New Roman" panose="02020603050405020304" pitchFamily="18" charset="0"/>
                <a:ea typeface="SimSun" panose="02010600030101010101" pitchFamily="2" charset="-122"/>
              </a:rPr>
              <a:t>. We trained a decision tree directly on available data and extracted SWRL rules for explainability and semantic integration. Our new approach in this study starts with one or several previously trained NNs as black boxes, without access to their original training data. The </a:t>
            </a:r>
            <a:r>
              <a:rPr lang="en-US" dirty="0">
                <a:solidFill>
                  <a:srgbClr val="7030A0"/>
                </a:solidFill>
                <a:latin typeface="Times New Roman" panose="02020603050405020304" pitchFamily="18" charset="0"/>
                <a:ea typeface="SimSun" panose="02010600030101010101" pitchFamily="2" charset="-122"/>
              </a:rPr>
              <a:t>updated NSX-pipeline is: </a:t>
            </a:r>
            <a:r>
              <a:rPr lang="en-US" b="1" dirty="0">
                <a:solidFill>
                  <a:srgbClr val="7030A0"/>
                </a:solidFill>
                <a:latin typeface="Times New Roman" panose="02020603050405020304" pitchFamily="18" charset="0"/>
                <a:ea typeface="SimSun" panose="02010600030101010101" pitchFamily="2" charset="-122"/>
              </a:rPr>
              <a:t>NN (black box) → Synthetic Data Generation → Decision Tree → SWRL → ChatGPT API → Explanation</a:t>
            </a:r>
            <a:r>
              <a:rPr lang="en-US" dirty="0">
                <a:solidFill>
                  <a:prstClr val="black"/>
                </a:solidFill>
                <a:latin typeface="Times New Roman" panose="02020603050405020304" pitchFamily="18" charset="0"/>
                <a:ea typeface="SimSun" panose="02010600030101010101" pitchFamily="2" charset="-122"/>
              </a:rPr>
              <a:t>. </a:t>
            </a:r>
            <a:r>
              <a:rPr lang="en-US" b="1" i="1" dirty="0">
                <a:solidFill>
                  <a:srgbClr val="7030A0"/>
                </a:solidFill>
                <a:latin typeface="Times New Roman" panose="02020603050405020304" pitchFamily="18" charset="0"/>
                <a:ea typeface="SimSun" panose="02010600030101010101" pitchFamily="2" charset="-122"/>
              </a:rPr>
              <a:t>The key difference is that we no longer rely on the original training data. Instead, we query the NN and generate synthetic data that captures its decision boundaries</a:t>
            </a:r>
            <a:r>
              <a:rPr lang="en-US" dirty="0">
                <a:solidFill>
                  <a:prstClr val="black"/>
                </a:solidFill>
                <a:latin typeface="Times New Roman" panose="02020603050405020304" pitchFamily="18" charset="0"/>
                <a:ea typeface="SimSun" panose="02010600030101010101" pitchFamily="2" charset="-122"/>
              </a:rPr>
              <a:t>. This data is then used to train a decision tree, which serves as an interpretable model for extracting SWRL rules. Finally, </a:t>
            </a:r>
            <a:r>
              <a:rPr lang="en-US" b="1" i="1" dirty="0">
                <a:solidFill>
                  <a:srgbClr val="7030A0"/>
                </a:solidFill>
                <a:latin typeface="Times New Roman" panose="02020603050405020304" pitchFamily="18" charset="0"/>
                <a:ea typeface="SimSun" panose="02010600030101010101" pitchFamily="2" charset="-122"/>
              </a:rPr>
              <a:t>we used ChatGPT API to generate natural language explanations</a:t>
            </a:r>
            <a:r>
              <a:rPr lang="en-US" dirty="0">
                <a:solidFill>
                  <a:prstClr val="black"/>
                </a:solidFill>
                <a:latin typeface="Times New Roman" panose="02020603050405020304" pitchFamily="18" charset="0"/>
                <a:ea typeface="SimSun" panose="02010600030101010101" pitchFamily="2" charset="-122"/>
              </a:rPr>
              <a:t>, translating both symbolic rules and reasoning results into human-readable justifications. By recovering decision boundaries from black box NNs, </a:t>
            </a:r>
            <a:r>
              <a:rPr lang="en-US" b="1" i="1" dirty="0">
                <a:solidFill>
                  <a:srgbClr val="7030A0"/>
                </a:solidFill>
                <a:latin typeface="Times New Roman" panose="02020603050405020304" pitchFamily="18" charset="0"/>
                <a:ea typeface="SimSun" panose="02010600030101010101" pitchFamily="2" charset="-122"/>
              </a:rPr>
              <a:t>our new method enables explainability and semantic reasoning without requiring access to the original dataset—a crucial advancement over our former approach</a:t>
            </a:r>
            <a:r>
              <a:rPr lang="en-US" dirty="0">
                <a:solidFill>
                  <a:prstClr val="black"/>
                </a:solidFill>
                <a:latin typeface="Times New Roman" panose="02020603050405020304" pitchFamily="18" charset="0"/>
                <a:ea typeface="SimSun" panose="02010600030101010101" pitchFamily="2" charset="-122"/>
              </a:rPr>
              <a:t>.</a:t>
            </a:r>
            <a:endParaRPr lang="en-US" dirty="0">
              <a:solidFill>
                <a:prstClr val="black"/>
              </a:solidFill>
              <a:latin typeface="Calibri" panose="020F0502020204030204"/>
            </a:endParaRPr>
          </a:p>
        </p:txBody>
      </p:sp>
    </p:spTree>
    <p:extLst>
      <p:ext uri="{BB962C8B-B14F-4D97-AF65-F5344CB8AC3E}">
        <p14:creationId xmlns:p14="http://schemas.microsoft.com/office/powerpoint/2010/main" val="1454520971"/>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49288" y="999316"/>
            <a:ext cx="8849868" cy="4861047"/>
            <a:chOff x="199051" y="189421"/>
            <a:chExt cx="11799824" cy="6481396"/>
          </a:xfrm>
        </p:grpSpPr>
        <p:grpSp>
          <p:nvGrpSpPr>
            <p:cNvPr id="8" name="Group 7"/>
            <p:cNvGrpSpPr/>
            <p:nvPr/>
          </p:nvGrpSpPr>
          <p:grpSpPr>
            <a:xfrm>
              <a:off x="199051" y="189421"/>
              <a:ext cx="9448800" cy="5906815"/>
              <a:chOff x="114299" y="131799"/>
              <a:chExt cx="8399385" cy="5173848"/>
            </a:xfrm>
          </p:grpSpPr>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114299" y="131799"/>
                <a:ext cx="8399385" cy="5173848"/>
              </a:xfrm>
              <a:prstGeom prst="rect">
                <a:avLst/>
              </a:prstGeom>
            </p:spPr>
          </p:pic>
          <p:sp>
            <p:nvSpPr>
              <p:cNvPr id="4" name="Rectangle 3"/>
              <p:cNvSpPr/>
              <p:nvPr/>
            </p:nvSpPr>
            <p:spPr>
              <a:xfrm rot="21480000">
                <a:off x="3792422" y="1326042"/>
                <a:ext cx="4387364" cy="2237556"/>
              </a:xfrm>
              <a:prstGeom prst="rect">
                <a:avLst/>
              </a:prstGeom>
              <a:noFill/>
            </p:spPr>
            <p:txBody>
              <a:bodyPr wrap="square" lIns="68580" tIns="34290" rIns="68580" bIns="34290">
                <a:spAutoFit/>
              </a:bodyPr>
              <a:lstStyle/>
              <a:p>
                <a:pPr algn="just" defTabSz="685800" fontAlgn="auto">
                  <a:spcBef>
                    <a:spcPts val="0"/>
                  </a:spcBef>
                  <a:spcAft>
                    <a:spcPts val="0"/>
                  </a:spcAft>
                </a:pPr>
                <a:r>
                  <a:rPr lang="en-US" sz="1200" dirty="0">
                    <a:ln w="0"/>
                    <a:solidFill>
                      <a:srgbClr val="7030A0"/>
                    </a:solidFill>
                    <a:effectLst>
                      <a:outerShdw blurRad="38100" dist="19050" dir="2700000" algn="tl" rotWithShape="0">
                        <a:prstClr val="black">
                          <a:alpha val="40000"/>
                        </a:prstClr>
                      </a:outerShdw>
                    </a:effectLst>
                    <a:latin typeface="Aleo" panose="020F0802020204030203" pitchFamily="34" charset="0"/>
                  </a:rPr>
                  <a:t>In this paper, we introduced the NSX-pipeline, a neuro-symbolic approach designed to enhance explainability and interoperability in AI-driven decision-making for Industry 4.0 and smart manufacturing. We motivated the need for such a pipeline by highlighting challenges in modern industrial AI systems, particularly the opacity of NNs and the difficulty of integrating black box ML models with symbolic ontology-driven reasoning frameworks. </a:t>
                </a:r>
              </a:p>
            </p:txBody>
          </p:sp>
        </p:grpSp>
        <p:sp>
          <p:nvSpPr>
            <p:cNvPr id="15" name="Rectangle 14"/>
            <p:cNvSpPr/>
            <p:nvPr/>
          </p:nvSpPr>
          <p:spPr>
            <a:xfrm rot="21540000">
              <a:off x="8523239" y="591338"/>
              <a:ext cx="535191" cy="923329"/>
            </a:xfrm>
            <a:prstGeom prst="rect">
              <a:avLst/>
            </a:prstGeom>
            <a:noFill/>
          </p:spPr>
          <p:txBody>
            <a:bodyPr wrap="none" lIns="68580" tIns="34290" rIns="68580" bIns="34290">
              <a:spAutoFit/>
            </a:bodyPr>
            <a:lstStyle/>
            <a:p>
              <a:pPr algn="ctr" defTabSz="685800" fontAlgn="auto">
                <a:spcBef>
                  <a:spcPts val="0"/>
                </a:spcBef>
                <a:spcAft>
                  <a:spcPts val="0"/>
                </a:spcAft>
              </a:pPr>
              <a:r>
                <a:rPr lang="en-US" sz="4050" b="1" dirty="0">
                  <a:ln w="0"/>
                  <a:solidFill>
                    <a:srgbClr val="FF0000"/>
                  </a:solidFill>
                  <a:effectLst>
                    <a:outerShdw blurRad="38100" dist="19050" dir="2700000" algn="tl" rotWithShape="0">
                      <a:prstClr val="black">
                        <a:alpha val="40000"/>
                      </a:prstClr>
                    </a:outerShdw>
                  </a:effectLst>
                  <a:latin typeface="Calibri" panose="020F0502020204030204"/>
                </a:rPr>
                <a:t>1</a:t>
              </a:r>
            </a:p>
          </p:txBody>
        </p:sp>
        <p:pic>
          <p:nvPicPr>
            <p:cNvPr id="6" name="Picture 5"/>
            <p:cNvPicPr>
              <a:picLocks noChangeAspect="1"/>
            </p:cNvPicPr>
            <p:nvPr/>
          </p:nvPicPr>
          <p:blipFill>
            <a:blip r:embed="rId3"/>
            <a:stretch>
              <a:fillRect/>
            </a:stretch>
          </p:blipFill>
          <p:spPr>
            <a:xfrm>
              <a:off x="7674793" y="4742739"/>
              <a:ext cx="4324082" cy="1928078"/>
            </a:xfrm>
            <a:prstGeom prst="rect">
              <a:avLst/>
            </a:prstGeom>
          </p:spPr>
        </p:pic>
        <p:pic>
          <p:nvPicPr>
            <p:cNvPr id="16" name="Picture 15"/>
            <p:cNvPicPr>
              <a:picLocks noChangeAspect="1"/>
            </p:cNvPicPr>
            <p:nvPr/>
          </p:nvPicPr>
          <p:blipFill>
            <a:blip r:embed="rId4">
              <a:clrChange>
                <a:clrFrom>
                  <a:srgbClr val="FFFFFF"/>
                </a:clrFrom>
                <a:clrTo>
                  <a:srgbClr val="FFFFFF">
                    <a:alpha val="0"/>
                  </a:srgbClr>
                </a:clrTo>
              </a:clrChange>
            </a:blip>
            <a:stretch>
              <a:fillRect/>
            </a:stretch>
          </p:blipFill>
          <p:spPr>
            <a:xfrm flipH="1">
              <a:off x="3225151" y="4982966"/>
              <a:ext cx="4122597" cy="1470463"/>
            </a:xfrm>
            <a:prstGeom prst="rect">
              <a:avLst/>
            </a:prstGeom>
          </p:spPr>
        </p:pic>
      </p:grpSp>
    </p:spTree>
    <p:extLst>
      <p:ext uri="{BB962C8B-B14F-4D97-AF65-F5344CB8AC3E}">
        <p14:creationId xmlns:p14="http://schemas.microsoft.com/office/powerpoint/2010/main" val="360166583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81477" y="1126548"/>
            <a:ext cx="8552621" cy="4643037"/>
            <a:chOff x="313658" y="615914"/>
            <a:chExt cx="11403495" cy="6190716"/>
          </a:xfrm>
        </p:grpSpPr>
        <p:grpSp>
          <p:nvGrpSpPr>
            <p:cNvPr id="11" name="Group 10"/>
            <p:cNvGrpSpPr/>
            <p:nvPr/>
          </p:nvGrpSpPr>
          <p:grpSpPr>
            <a:xfrm>
              <a:off x="313658" y="615914"/>
              <a:ext cx="9042099" cy="5652571"/>
              <a:chOff x="409908" y="548539"/>
              <a:chExt cx="9042099" cy="5652571"/>
            </a:xfrm>
          </p:grpSpPr>
          <p:grpSp>
            <p:nvGrpSpPr>
              <p:cNvPr id="8" name="Group 7"/>
              <p:cNvGrpSpPr/>
              <p:nvPr/>
            </p:nvGrpSpPr>
            <p:grpSpPr>
              <a:xfrm>
                <a:off x="409908" y="548539"/>
                <a:ext cx="9042099" cy="5652571"/>
                <a:chOff x="114299" y="354494"/>
                <a:chExt cx="8037854" cy="4951153"/>
              </a:xfrm>
            </p:grpSpPr>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114299" y="354494"/>
                  <a:ext cx="8037854" cy="4951153"/>
                </a:xfrm>
                <a:prstGeom prst="rect">
                  <a:avLst/>
                </a:prstGeom>
              </p:spPr>
            </p:pic>
            <p:sp>
              <p:nvSpPr>
                <p:cNvPr id="4" name="Rectangle 3"/>
                <p:cNvSpPr/>
                <p:nvPr/>
              </p:nvSpPr>
              <p:spPr>
                <a:xfrm rot="21480000">
                  <a:off x="3674491" y="1474636"/>
                  <a:ext cx="4214215" cy="2237556"/>
                </a:xfrm>
                <a:prstGeom prst="rect">
                  <a:avLst/>
                </a:prstGeom>
                <a:noFill/>
              </p:spPr>
              <p:txBody>
                <a:bodyPr wrap="square" lIns="68580" tIns="34290" rIns="68580" bIns="34290">
                  <a:spAutoFit/>
                </a:bodyPr>
                <a:lstStyle/>
                <a:p>
                  <a:pPr algn="just" defTabSz="685800" fontAlgn="auto">
                    <a:spcBef>
                      <a:spcPts val="0"/>
                    </a:spcBef>
                    <a:spcAft>
                      <a:spcPts val="0"/>
                    </a:spcAft>
                  </a:pPr>
                  <a:r>
                    <a:rPr lang="en-US" sz="1200" dirty="0">
                      <a:ln w="0"/>
                      <a:solidFill>
                        <a:srgbClr val="7030A0"/>
                      </a:solidFill>
                      <a:effectLst>
                        <a:outerShdw blurRad="38100" dist="19050" dir="2700000" algn="tl" rotWithShape="0">
                          <a:prstClr val="black">
                            <a:alpha val="40000"/>
                          </a:prstClr>
                        </a:outerShdw>
                      </a:effectLst>
                      <a:latin typeface="Aleo" panose="020F0802020204030203" pitchFamily="34" charset="0"/>
                    </a:rPr>
                    <a:t>The proposed pipeline combines NN-based synthetic data generation, decision tree extraction, and SWRL rule induction to bridge the gap between black box learning and human-understandable explanations. Through experimental studies, we demonstrated the feasibility of this approach, showcasing how extracted rules align with learned decision boundaries and contribute to a more interpretable decision-making process. </a:t>
                  </a:r>
                </a:p>
              </p:txBody>
            </p:sp>
          </p:grpSp>
          <p:sp>
            <p:nvSpPr>
              <p:cNvPr id="9" name="Rectangle 8"/>
              <p:cNvSpPr/>
              <p:nvPr/>
            </p:nvSpPr>
            <p:spPr>
              <a:xfrm rot="21540000">
                <a:off x="8305682" y="889407"/>
                <a:ext cx="535191" cy="923329"/>
              </a:xfrm>
              <a:prstGeom prst="rect">
                <a:avLst/>
              </a:prstGeom>
              <a:noFill/>
            </p:spPr>
            <p:txBody>
              <a:bodyPr wrap="none" lIns="68580" tIns="34290" rIns="68580" bIns="34290">
                <a:spAutoFit/>
              </a:bodyPr>
              <a:lstStyle/>
              <a:p>
                <a:pPr algn="ctr" defTabSz="685800" fontAlgn="auto">
                  <a:spcBef>
                    <a:spcPts val="0"/>
                  </a:spcBef>
                  <a:spcAft>
                    <a:spcPts val="0"/>
                  </a:spcAft>
                </a:pPr>
                <a:r>
                  <a:rPr lang="en-US" sz="4050" b="1" dirty="0">
                    <a:ln w="0"/>
                    <a:solidFill>
                      <a:srgbClr val="FF0000"/>
                    </a:solidFill>
                    <a:effectLst>
                      <a:outerShdw blurRad="38100" dist="19050" dir="2700000" algn="tl" rotWithShape="0">
                        <a:prstClr val="black">
                          <a:alpha val="40000"/>
                        </a:prstClr>
                      </a:outerShdw>
                    </a:effectLst>
                    <a:latin typeface="Calibri" panose="020F0502020204030204"/>
                  </a:rPr>
                  <a:t>2</a:t>
                </a:r>
              </a:p>
            </p:txBody>
          </p:sp>
        </p:grpSp>
        <p:pic>
          <p:nvPicPr>
            <p:cNvPr id="2" name="Picture 1"/>
            <p:cNvPicPr>
              <a:picLocks noChangeAspect="1"/>
            </p:cNvPicPr>
            <p:nvPr/>
          </p:nvPicPr>
          <p:blipFill>
            <a:blip r:embed="rId3"/>
            <a:stretch>
              <a:fillRect/>
            </a:stretch>
          </p:blipFill>
          <p:spPr>
            <a:xfrm>
              <a:off x="8314162" y="4943259"/>
              <a:ext cx="3402991" cy="1863371"/>
            </a:xfrm>
            <a:prstGeom prst="rect">
              <a:avLst/>
            </a:prstGeom>
          </p:spPr>
        </p:pic>
      </p:grpSp>
    </p:spTree>
    <p:extLst>
      <p:ext uri="{BB962C8B-B14F-4D97-AF65-F5344CB8AC3E}">
        <p14:creationId xmlns:p14="http://schemas.microsoft.com/office/powerpoint/2010/main" val="263282444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35244" y="1319186"/>
            <a:ext cx="8758477" cy="4409958"/>
            <a:chOff x="313658" y="615914"/>
            <a:chExt cx="11677969" cy="5879944"/>
          </a:xfrm>
        </p:grpSpPr>
        <p:grpSp>
          <p:nvGrpSpPr>
            <p:cNvPr id="11" name="Group 10"/>
            <p:cNvGrpSpPr/>
            <p:nvPr/>
          </p:nvGrpSpPr>
          <p:grpSpPr>
            <a:xfrm>
              <a:off x="313658" y="615914"/>
              <a:ext cx="11677969" cy="5652571"/>
              <a:chOff x="409908" y="548539"/>
              <a:chExt cx="11677969" cy="5652571"/>
            </a:xfrm>
          </p:grpSpPr>
          <p:grpSp>
            <p:nvGrpSpPr>
              <p:cNvPr id="8" name="Group 7"/>
              <p:cNvGrpSpPr/>
              <p:nvPr/>
            </p:nvGrpSpPr>
            <p:grpSpPr>
              <a:xfrm>
                <a:off x="409908" y="548539"/>
                <a:ext cx="9042099" cy="5652571"/>
                <a:chOff x="114299" y="354494"/>
                <a:chExt cx="8037854" cy="4951153"/>
              </a:xfrm>
            </p:grpSpPr>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114299" y="354494"/>
                  <a:ext cx="8037854" cy="4951153"/>
                </a:xfrm>
                <a:prstGeom prst="rect">
                  <a:avLst/>
                </a:prstGeom>
              </p:spPr>
            </p:pic>
            <p:sp>
              <p:nvSpPr>
                <p:cNvPr id="4" name="Rectangle 3"/>
                <p:cNvSpPr/>
                <p:nvPr/>
              </p:nvSpPr>
              <p:spPr>
                <a:xfrm rot="21480000">
                  <a:off x="3908703" y="1528389"/>
                  <a:ext cx="3672865" cy="2021888"/>
                </a:xfrm>
                <a:prstGeom prst="rect">
                  <a:avLst/>
                </a:prstGeom>
                <a:noFill/>
              </p:spPr>
              <p:txBody>
                <a:bodyPr wrap="square" lIns="68580" tIns="34290" rIns="68580" bIns="34290">
                  <a:spAutoFit/>
                </a:bodyPr>
                <a:lstStyle/>
                <a:p>
                  <a:pPr algn="just" defTabSz="685800" fontAlgn="auto">
                    <a:spcBef>
                      <a:spcPts val="0"/>
                    </a:spcBef>
                    <a:spcAft>
                      <a:spcPts val="0"/>
                    </a:spcAft>
                  </a:pPr>
                  <a:r>
                    <a:rPr lang="en-US" sz="1200" dirty="0">
                      <a:ln w="0"/>
                      <a:solidFill>
                        <a:srgbClr val="7030A0"/>
                      </a:solidFill>
                      <a:effectLst>
                        <a:outerShdw blurRad="38100" dist="19050" dir="2700000" algn="tl" rotWithShape="0">
                          <a:prstClr val="black">
                            <a:alpha val="40000"/>
                          </a:prstClr>
                        </a:outerShdw>
                      </a:effectLst>
                      <a:latin typeface="Aleo" panose="020F0802020204030203" pitchFamily="34" charset="0"/>
                    </a:rPr>
                    <a:t>Additionally, we provided access to supplementary materials, including code and generated ontologies, to facilitate further exploration.</a:t>
                  </a:r>
                </a:p>
                <a:p>
                  <a:pPr algn="just" defTabSz="685800" fontAlgn="auto">
                    <a:spcBef>
                      <a:spcPts val="0"/>
                    </a:spcBef>
                    <a:spcAft>
                      <a:spcPts val="0"/>
                    </a:spcAft>
                  </a:pPr>
                  <a:endParaRPr lang="en-US" sz="1200" dirty="0">
                    <a:ln w="0"/>
                    <a:solidFill>
                      <a:srgbClr val="7030A0"/>
                    </a:solidFill>
                    <a:effectLst>
                      <a:outerShdw blurRad="38100" dist="19050" dir="2700000" algn="tl" rotWithShape="0">
                        <a:prstClr val="black">
                          <a:alpha val="40000"/>
                        </a:prstClr>
                      </a:outerShdw>
                    </a:effectLst>
                    <a:latin typeface="Aleo" panose="020F0802020204030203" pitchFamily="34" charset="0"/>
                  </a:endParaRPr>
                </a:p>
                <a:p>
                  <a:pPr algn="just" defTabSz="685800" fontAlgn="auto">
                    <a:spcBef>
                      <a:spcPts val="0"/>
                    </a:spcBef>
                    <a:spcAft>
                      <a:spcPts val="0"/>
                    </a:spcAft>
                  </a:pPr>
                  <a:r>
                    <a:rPr lang="en-US" sz="1200" dirty="0">
                      <a:ln w="0"/>
                      <a:solidFill>
                        <a:srgbClr val="7030A0"/>
                      </a:solidFill>
                      <a:effectLst>
                        <a:outerShdw blurRad="38100" dist="19050" dir="2700000" algn="tl" rotWithShape="0">
                          <a:prstClr val="black">
                            <a:alpha val="40000"/>
                          </a:prstClr>
                        </a:outerShdw>
                      </a:effectLst>
                      <a:latin typeface="Aleo" panose="020F0802020204030203" pitchFamily="34" charset="0"/>
                    </a:rPr>
                    <a:t>As future work, we plan to extend our experiments to real-world industrial models and evaluate the scalability of the NSX-pipeline across multiple domains.</a:t>
                  </a:r>
                </a:p>
              </p:txBody>
            </p:sp>
          </p:grpSp>
          <p:sp>
            <p:nvSpPr>
              <p:cNvPr id="9" name="Rectangle 8"/>
              <p:cNvSpPr/>
              <p:nvPr/>
            </p:nvSpPr>
            <p:spPr>
              <a:xfrm rot="21540000">
                <a:off x="8305681" y="889407"/>
                <a:ext cx="535191" cy="923329"/>
              </a:xfrm>
              <a:prstGeom prst="rect">
                <a:avLst/>
              </a:prstGeom>
              <a:noFill/>
            </p:spPr>
            <p:txBody>
              <a:bodyPr wrap="none" lIns="68580" tIns="34290" rIns="68580" bIns="34290">
                <a:spAutoFit/>
              </a:bodyPr>
              <a:lstStyle/>
              <a:p>
                <a:pPr algn="ctr" defTabSz="685800" fontAlgn="auto">
                  <a:spcBef>
                    <a:spcPts val="0"/>
                  </a:spcBef>
                  <a:spcAft>
                    <a:spcPts val="0"/>
                  </a:spcAft>
                </a:pPr>
                <a:r>
                  <a:rPr lang="en-US" sz="4050" b="1" dirty="0">
                    <a:ln w="0"/>
                    <a:solidFill>
                      <a:srgbClr val="FF0000"/>
                    </a:solidFill>
                    <a:effectLst>
                      <a:outerShdw blurRad="38100" dist="19050" dir="2700000" algn="tl" rotWithShape="0">
                        <a:prstClr val="black">
                          <a:alpha val="40000"/>
                        </a:prstClr>
                      </a:outerShdw>
                    </a:effectLst>
                    <a:latin typeface="Calibri" panose="020F0502020204030204"/>
                  </a:rPr>
                  <a:t>3</a:t>
                </a:r>
              </a:p>
            </p:txBody>
          </p:sp>
          <p:pic>
            <p:nvPicPr>
              <p:cNvPr id="10" name="Picture 9"/>
              <p:cNvPicPr>
                <a:picLocks noChangeAspect="1"/>
              </p:cNvPicPr>
              <p:nvPr/>
            </p:nvPicPr>
            <p:blipFill>
              <a:blip r:embed="rId3">
                <a:clrChange>
                  <a:clrFrom>
                    <a:srgbClr val="FFFFFF"/>
                  </a:clrFrom>
                  <a:clrTo>
                    <a:srgbClr val="FFFFFF">
                      <a:alpha val="0"/>
                    </a:srgbClr>
                  </a:clrTo>
                </a:clrChange>
              </a:blip>
              <a:stretch>
                <a:fillRect/>
              </a:stretch>
            </p:blipFill>
            <p:spPr>
              <a:xfrm>
                <a:off x="9441695" y="3432411"/>
                <a:ext cx="2646182" cy="2727603"/>
              </a:xfrm>
              <a:prstGeom prst="rect">
                <a:avLst/>
              </a:prstGeom>
            </p:spPr>
          </p:pic>
        </p:grpSp>
        <p:grpSp>
          <p:nvGrpSpPr>
            <p:cNvPr id="6" name="Group 5"/>
            <p:cNvGrpSpPr/>
            <p:nvPr/>
          </p:nvGrpSpPr>
          <p:grpSpPr>
            <a:xfrm>
              <a:off x="3444213" y="5026654"/>
              <a:ext cx="5770040" cy="1469204"/>
              <a:chOff x="3472665" y="5250095"/>
              <a:chExt cx="5770040" cy="1469204"/>
            </a:xfrm>
          </p:grpSpPr>
          <p:sp>
            <p:nvSpPr>
              <p:cNvPr id="2" name="Rectangle 1"/>
              <p:cNvSpPr/>
              <p:nvPr/>
            </p:nvSpPr>
            <p:spPr>
              <a:xfrm>
                <a:off x="3867910" y="5446942"/>
                <a:ext cx="4394793" cy="400109"/>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Times New Roman" panose="02020603050405020304" pitchFamily="18" charset="0"/>
                    <a:ea typeface="Calibri" panose="020F0502020204030204" pitchFamily="34" charset="0"/>
                    <a:hlinkClick r:id="rId4"/>
                  </a:rPr>
                  <a:t>https://ai.it.jyu.fi/experiments/</a:t>
                </a:r>
                <a:r>
                  <a:rPr lang="en-US" sz="1350" dirty="0">
                    <a:solidFill>
                      <a:prstClr val="black"/>
                    </a:solidFill>
                    <a:latin typeface="Times New Roman" panose="02020603050405020304" pitchFamily="18" charset="0"/>
                    <a:ea typeface="SimSun" panose="02010600030101010101" pitchFamily="2" charset="-122"/>
                    <a:hlinkClick r:id="rId4"/>
                  </a:rPr>
                  <a:t>NSX-pipeline</a:t>
                </a:r>
                <a:r>
                  <a:rPr lang="en-US" sz="1350" dirty="0">
                    <a:solidFill>
                      <a:prstClr val="black"/>
                    </a:solidFill>
                    <a:latin typeface="Times New Roman" panose="02020603050405020304" pitchFamily="18" charset="0"/>
                    <a:ea typeface="Calibri" panose="020F0502020204030204" pitchFamily="34" charset="0"/>
                    <a:hlinkClick r:id="rId4"/>
                  </a:rPr>
                  <a:t>/</a:t>
                </a:r>
                <a:endParaRPr lang="en-US" sz="1350" dirty="0">
                  <a:solidFill>
                    <a:prstClr val="black"/>
                  </a:solidFill>
                  <a:latin typeface="Calibri" panose="020F0502020204030204"/>
                </a:endParaRPr>
              </a:p>
            </p:txBody>
          </p:sp>
          <p:sp>
            <p:nvSpPr>
              <p:cNvPr id="12" name="Rectangle 11"/>
              <p:cNvSpPr/>
              <p:nvPr/>
            </p:nvSpPr>
            <p:spPr>
              <a:xfrm>
                <a:off x="3867910" y="6115368"/>
                <a:ext cx="5266827" cy="400109"/>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Times New Roman" panose="02020603050405020304" pitchFamily="18" charset="0"/>
                    <a:ea typeface="SimSun" panose="02010600030101010101" pitchFamily="2" charset="-122"/>
                    <a:hlinkClick r:id="rId5"/>
                  </a:rPr>
                  <a:t>http://ai.it.jyu.fi/vagan/ontologies/2024/SWRL_4.owl</a:t>
                </a:r>
                <a:r>
                  <a:rPr lang="en-US" sz="1350" dirty="0">
                    <a:solidFill>
                      <a:prstClr val="black"/>
                    </a:solidFill>
                    <a:latin typeface="Times New Roman" panose="02020603050405020304" pitchFamily="18" charset="0"/>
                    <a:ea typeface="SimSun" panose="02010600030101010101" pitchFamily="2" charset="-122"/>
                  </a:rPr>
                  <a:t> </a:t>
                </a:r>
                <a:endParaRPr lang="en-US" sz="1350" dirty="0">
                  <a:solidFill>
                    <a:prstClr val="black"/>
                  </a:solidFill>
                  <a:latin typeface="Calibri" panose="020F0502020204030204"/>
                </a:endParaRPr>
              </a:p>
            </p:txBody>
          </p:sp>
          <p:sp>
            <p:nvSpPr>
              <p:cNvPr id="13" name="Rectangle 12"/>
              <p:cNvSpPr/>
              <p:nvPr/>
            </p:nvSpPr>
            <p:spPr>
              <a:xfrm>
                <a:off x="3857636" y="5788503"/>
                <a:ext cx="5035995" cy="400109"/>
              </a:xfrm>
              <a:prstGeom prst="rect">
                <a:avLst/>
              </a:prstGeom>
            </p:spPr>
            <p:txBody>
              <a:bodyPr wrap="none">
                <a:spAutoFit/>
              </a:bodyPr>
              <a:lstStyle/>
              <a:p>
                <a:pPr defTabSz="685800" fontAlgn="auto">
                  <a:spcBef>
                    <a:spcPts val="0"/>
                  </a:spcBef>
                  <a:spcAft>
                    <a:spcPts val="0"/>
                  </a:spcAft>
                </a:pPr>
                <a:r>
                  <a:rPr lang="en-US" sz="1350" dirty="0">
                    <a:solidFill>
                      <a:prstClr val="black"/>
                    </a:solidFill>
                    <a:latin typeface="Times New Roman" panose="02020603050405020304" pitchFamily="18" charset="0"/>
                    <a:ea typeface="SimSun" panose="02010600030101010101" pitchFamily="2" charset="-122"/>
                    <a:hlinkClick r:id="rId6"/>
                  </a:rPr>
                  <a:t>http://ai.it.jyu.fi/vagan/ontologies/2024/SWRL.owl</a:t>
                </a:r>
                <a:r>
                  <a:rPr lang="en-US" sz="1350" dirty="0">
                    <a:solidFill>
                      <a:prstClr val="black"/>
                    </a:solidFill>
                    <a:latin typeface="Times New Roman" panose="02020603050405020304" pitchFamily="18" charset="0"/>
                    <a:ea typeface="SimSun" panose="02010600030101010101" pitchFamily="2" charset="-122"/>
                  </a:rPr>
                  <a:t> </a:t>
                </a:r>
                <a:endParaRPr lang="en-US" sz="1350" dirty="0">
                  <a:solidFill>
                    <a:prstClr val="black"/>
                  </a:solidFill>
                  <a:latin typeface="Calibri" panose="020F0502020204030204"/>
                </a:endParaRPr>
              </a:p>
            </p:txBody>
          </p:sp>
          <p:sp>
            <p:nvSpPr>
              <p:cNvPr id="5" name="Frame 4"/>
              <p:cNvSpPr/>
              <p:nvPr/>
            </p:nvSpPr>
            <p:spPr>
              <a:xfrm>
                <a:off x="3472665" y="5250095"/>
                <a:ext cx="5770040" cy="1469204"/>
              </a:xfrm>
              <a:prstGeom prst="frame">
                <a:avLst>
                  <a:gd name="adj1" fmla="val 90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black"/>
                  </a:solidFill>
                  <a:latin typeface="Calibri" panose="020F0502020204030204"/>
                </a:endParaRPr>
              </a:p>
            </p:txBody>
          </p:sp>
        </p:grpSp>
      </p:grpSp>
    </p:spTree>
    <p:extLst>
      <p:ext uri="{BB962C8B-B14F-4D97-AF65-F5344CB8AC3E}">
        <p14:creationId xmlns:p14="http://schemas.microsoft.com/office/powerpoint/2010/main" val="366894799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6607" y="948940"/>
            <a:ext cx="8084481" cy="3300505"/>
          </a:xfrm>
          <a:prstGeom prst="rect">
            <a:avLst/>
          </a:prstGeom>
        </p:spPr>
      </p:pic>
      <p:sp>
        <p:nvSpPr>
          <p:cNvPr id="5" name="Rectangle 4"/>
          <p:cNvSpPr/>
          <p:nvPr/>
        </p:nvSpPr>
        <p:spPr>
          <a:xfrm>
            <a:off x="2647300" y="4451732"/>
            <a:ext cx="5957692" cy="346249"/>
          </a:xfrm>
          <a:prstGeom prst="rect">
            <a:avLst/>
          </a:prstGeom>
          <a:noFill/>
        </p:spPr>
        <p:txBody>
          <a:bodyPr wrap="square" lIns="68580" tIns="34290" rIns="68580" bIns="34290">
            <a:spAutoFit/>
          </a:bodyPr>
          <a:lstStyle/>
          <a:p>
            <a:pPr defTabSz="685800" fontAlgn="auto">
              <a:spcBef>
                <a:spcPts val="0"/>
              </a:spcBef>
              <a:spcAft>
                <a:spcPts val="0"/>
              </a:spcAft>
            </a:pPr>
            <a:r>
              <a:rPr lang="en-US" sz="1800" dirty="0">
                <a:ln w="0"/>
                <a:solidFill>
                  <a:prstClr val="black"/>
                </a:solidFill>
                <a:effectLst>
                  <a:outerShdw blurRad="38100" dist="19050" dir="2700000" algn="tl" rotWithShape="0">
                    <a:prstClr val="black">
                      <a:alpha val="40000"/>
                    </a:prstClr>
                  </a:outerShdw>
                </a:effectLst>
                <a:latin typeface="Calibri" panose="020F0502020204030204"/>
              </a:rPr>
              <a:t>Link to the presentation: </a:t>
            </a:r>
            <a:r>
              <a:rPr lang="en-US" sz="1500" dirty="0">
                <a:ln w="0"/>
                <a:solidFill>
                  <a:prstClr val="black"/>
                </a:solidFill>
                <a:latin typeface="Calibri" panose="020F0502020204030204"/>
                <a:hlinkClick r:id="rId3"/>
              </a:rPr>
              <a:t>https://ai.it.jyu.fi/ISM-2025-NN-SWRL.pptx</a:t>
            </a:r>
            <a:r>
              <a:rPr lang="en-US" sz="1500" dirty="0">
                <a:ln w="0"/>
                <a:solidFill>
                  <a:prstClr val="black"/>
                </a:solidFill>
                <a:latin typeface="Calibri" panose="020F0502020204030204"/>
              </a:rPr>
              <a:t>  </a:t>
            </a:r>
            <a:endParaRPr lang="en-US" sz="1500" dirty="0">
              <a:ln w="0"/>
              <a:solidFill>
                <a:prstClr val="black"/>
              </a:solidFill>
              <a:effectLst>
                <a:outerShdw blurRad="38100" dist="19050" dir="2700000" algn="tl" rotWithShape="0">
                  <a:prstClr val="black">
                    <a:alpha val="40000"/>
                  </a:prstClr>
                </a:outerShdw>
              </a:effectLst>
              <a:latin typeface="Calibri" panose="020F0502020204030204"/>
            </a:endParaRPr>
          </a:p>
        </p:txBody>
      </p:sp>
      <p:sp>
        <p:nvSpPr>
          <p:cNvPr id="6" name="Rectangle 5"/>
          <p:cNvSpPr/>
          <p:nvPr/>
        </p:nvSpPr>
        <p:spPr>
          <a:xfrm>
            <a:off x="2643636" y="5375062"/>
            <a:ext cx="3149773" cy="346249"/>
          </a:xfrm>
          <a:prstGeom prst="rect">
            <a:avLst/>
          </a:prstGeom>
          <a:noFill/>
        </p:spPr>
        <p:txBody>
          <a:bodyPr wrap="none" lIns="68580" tIns="34290" rIns="68580" bIns="34290">
            <a:spAutoFit/>
          </a:bodyPr>
          <a:lstStyle/>
          <a:p>
            <a:pPr algn="ctr" defTabSz="685800" fontAlgn="auto">
              <a:spcBef>
                <a:spcPts val="0"/>
              </a:spcBef>
              <a:spcAft>
                <a:spcPts val="0"/>
              </a:spcAft>
            </a:pPr>
            <a:r>
              <a:rPr lang="en-US" sz="1800" dirty="0">
                <a:ln w="0"/>
                <a:solidFill>
                  <a:prstClr val="black"/>
                </a:solidFill>
                <a:effectLst>
                  <a:outerShdw blurRad="38100" dist="19050" dir="2700000" algn="tl" rotWithShape="0">
                    <a:prstClr val="black">
                      <a:alpha val="40000"/>
                    </a:prstClr>
                  </a:outerShdw>
                </a:effectLst>
                <a:latin typeface="Calibri" panose="020F0502020204030204"/>
              </a:rPr>
              <a:t>Contact: </a:t>
            </a:r>
            <a:r>
              <a:rPr lang="en-GB" sz="1800" dirty="0">
                <a:ln w="0"/>
                <a:solidFill>
                  <a:prstClr val="black"/>
                </a:solidFill>
                <a:effectLst>
                  <a:outerShdw blurRad="38100" dist="19050" dir="2700000" algn="tl" rotWithShape="0">
                    <a:prstClr val="black">
                      <a:alpha val="40000"/>
                    </a:prstClr>
                  </a:outerShdw>
                </a:effectLst>
                <a:latin typeface="Calibri" panose="020F0502020204030204"/>
                <a:hlinkClick r:id="rId4"/>
              </a:rPr>
              <a:t>vagan.terziyan@jyu.fi</a:t>
            </a:r>
            <a:r>
              <a:rPr lang="en-GB" sz="1800" dirty="0">
                <a:ln w="0"/>
                <a:solidFill>
                  <a:prstClr val="black"/>
                </a:solidFill>
                <a:effectLst>
                  <a:outerShdw blurRad="38100" dist="19050" dir="2700000" algn="tl" rotWithShape="0">
                    <a:prstClr val="black">
                      <a:alpha val="40000"/>
                    </a:prstClr>
                  </a:outerShdw>
                </a:effectLst>
                <a:latin typeface="Calibri" panose="020F0502020204030204"/>
              </a:rPr>
              <a:t> </a:t>
            </a:r>
            <a:r>
              <a:rPr lang="en-US" sz="1800" dirty="0">
                <a:ln w="0"/>
                <a:solidFill>
                  <a:prstClr val="black"/>
                </a:solidFill>
                <a:effectLst>
                  <a:outerShdw blurRad="38100" dist="19050" dir="2700000" algn="tl" rotWithShape="0">
                    <a:prstClr val="black">
                      <a:alpha val="40000"/>
                    </a:prstClr>
                  </a:outerShdw>
                </a:effectLst>
                <a:latin typeface="Calibri" panose="020F0502020204030204"/>
              </a:rPr>
              <a:t>  </a:t>
            </a:r>
          </a:p>
        </p:txBody>
      </p:sp>
      <p:grpSp>
        <p:nvGrpSpPr>
          <p:cNvPr id="19" name="Group 18"/>
          <p:cNvGrpSpPr/>
          <p:nvPr/>
        </p:nvGrpSpPr>
        <p:grpSpPr>
          <a:xfrm>
            <a:off x="215915" y="4331978"/>
            <a:ext cx="2265294" cy="1603275"/>
            <a:chOff x="811869" y="4632970"/>
            <a:chExt cx="3020392" cy="2137700"/>
          </a:xfrm>
        </p:grpSpPr>
        <p:sp>
          <p:nvSpPr>
            <p:cNvPr id="16" name="Rectangle 15"/>
            <p:cNvSpPr/>
            <p:nvPr/>
          </p:nvSpPr>
          <p:spPr>
            <a:xfrm>
              <a:off x="811869" y="4632970"/>
              <a:ext cx="3020392" cy="2137700"/>
            </a:xfrm>
            <a:prstGeom prst="rect">
              <a:avLst/>
            </a:prstGeom>
            <a:solidFill>
              <a:srgbClr val="141313"/>
            </a:solidFill>
            <a:ln w="3429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4" name="Picture 2" descr="Peeking Inside the Black Box: An Introduction to Explainable AI | by  Harshita Sharma | Accredian | Medium"/>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142" y="4643244"/>
              <a:ext cx="1631991" cy="2099988"/>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17" name="Rectangle 16"/>
            <p:cNvSpPr/>
            <p:nvPr/>
          </p:nvSpPr>
          <p:spPr>
            <a:xfrm>
              <a:off x="2464407" y="5322014"/>
              <a:ext cx="1152096" cy="75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prstClr val="white"/>
                </a:solidFill>
                <a:latin typeface="Calibri" panose="020F0502020204030204"/>
              </a:endParaRPr>
            </a:p>
          </p:txBody>
        </p:sp>
        <p:pic>
          <p:nvPicPr>
            <p:cNvPr id="18" name="Picture 4" descr="What is a Knowledge Graph | Stardog"/>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1920" y="5296661"/>
              <a:ext cx="1154857" cy="77260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p:cNvSpPr/>
          <p:nvPr/>
        </p:nvSpPr>
        <p:spPr>
          <a:xfrm>
            <a:off x="2647300" y="4797981"/>
            <a:ext cx="5195718" cy="600164"/>
          </a:xfrm>
          <a:prstGeom prst="rect">
            <a:avLst/>
          </a:prstGeom>
        </p:spPr>
        <p:txBody>
          <a:bodyPr wrap="none">
            <a:spAutoFit/>
          </a:bodyPr>
          <a:lstStyle/>
          <a:p>
            <a:pPr defTabSz="685800" fontAlgn="auto">
              <a:spcBef>
                <a:spcPts val="0"/>
              </a:spcBef>
              <a:spcAft>
                <a:spcPts val="0"/>
              </a:spcAft>
            </a:pPr>
            <a:r>
              <a:rPr lang="en-US" sz="1800" dirty="0">
                <a:ln w="0"/>
                <a:solidFill>
                  <a:prstClr val="black"/>
                </a:solidFill>
                <a:effectLst>
                  <a:outerShdw blurRad="38100" dist="19050" dir="2700000" algn="tl" rotWithShape="0">
                    <a:prstClr val="black">
                      <a:alpha val="40000"/>
                    </a:prstClr>
                  </a:outerShdw>
                </a:effectLst>
                <a:latin typeface="Calibri" panose="020F0502020204030204"/>
              </a:rPr>
              <a:t>Link to Google’s NotebookLM / “Deep Dive” podcast: </a:t>
            </a:r>
          </a:p>
          <a:p>
            <a:pPr defTabSz="685800" fontAlgn="auto">
              <a:spcBef>
                <a:spcPts val="0"/>
              </a:spcBef>
              <a:spcAft>
                <a:spcPts val="0"/>
              </a:spcAft>
            </a:pPr>
            <a:r>
              <a:rPr lang="en-US" sz="1500" dirty="0">
                <a:ln w="0"/>
                <a:solidFill>
                  <a:prstClr val="black"/>
                </a:solidFill>
                <a:latin typeface="Calibri" panose="020F0502020204030204"/>
                <a:hlinkClick r:id="rId7"/>
              </a:rPr>
              <a:t>https://ai.it.jyu.fi/ISM-2025-NN-SWRL.wav</a:t>
            </a:r>
            <a:r>
              <a:rPr lang="en-US" sz="1500" dirty="0">
                <a:ln w="0"/>
                <a:solidFill>
                  <a:prstClr val="black"/>
                </a:solidFill>
                <a:latin typeface="Calibri" panose="020F0502020204030204"/>
              </a:rPr>
              <a:t>  </a:t>
            </a:r>
          </a:p>
        </p:txBody>
      </p:sp>
    </p:spTree>
    <p:extLst>
      <p:ext uri="{BB962C8B-B14F-4D97-AF65-F5344CB8AC3E}">
        <p14:creationId xmlns:p14="http://schemas.microsoft.com/office/powerpoint/2010/main" val="1216227796"/>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5243E-F14B-8DF3-21F9-A29D0CFE651B}"/>
            </a:ext>
          </a:extLst>
        </p:cNvPr>
        <p:cNvGrpSpPr/>
        <p:nvPr/>
      </p:nvGrpSpPr>
      <p:grpSpPr>
        <a:xfrm>
          <a:off x="0" y="0"/>
          <a:ext cx="0" cy="0"/>
          <a:chOff x="0" y="0"/>
          <a:chExt cx="0" cy="0"/>
        </a:xfrm>
      </p:grpSpPr>
      <p:pic>
        <p:nvPicPr>
          <p:cNvPr id="1028" name="Picture 4" descr="What Is a Knowledge Graph? | Ontotext Fundamentals">
            <a:extLst>
              <a:ext uri="{FF2B5EF4-FFF2-40B4-BE49-F238E27FC236}">
                <a16:creationId xmlns:a16="http://schemas.microsoft.com/office/drawing/2014/main" id="{C003FA3D-146D-7A4C-ACC9-2046C80134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60" y="548680"/>
            <a:ext cx="4896544"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109D3F2-37BA-B0AE-0CF5-ED037FEC6930}"/>
              </a:ext>
            </a:extLst>
          </p:cNvPr>
          <p:cNvSpPr/>
          <p:nvPr/>
        </p:nvSpPr>
        <p:spPr>
          <a:xfrm>
            <a:off x="163260" y="3567697"/>
            <a:ext cx="8817480" cy="230832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pPr>
            <a:r>
              <a:rPr lang="en-US" sz="48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Calibri"/>
              </a:rPr>
              <a:t>You finished designing your knowledge graph for the chosen target! How to query it?</a:t>
            </a:r>
          </a:p>
        </p:txBody>
      </p:sp>
      <p:pic>
        <p:nvPicPr>
          <p:cNvPr id="1026" name="Picture 2" descr="Knowledge clipart Images - Free Download on Freepik">
            <a:extLst>
              <a:ext uri="{FF2B5EF4-FFF2-40B4-BE49-F238E27FC236}">
                <a16:creationId xmlns:a16="http://schemas.microsoft.com/office/drawing/2014/main" id="{2999F436-211B-13B2-0C80-5E533D4E0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62" y="404663"/>
            <a:ext cx="3943160" cy="26642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4" action="ppaction://hlinksldjump"/>
            <a:extLst>
              <a:ext uri="{FF2B5EF4-FFF2-40B4-BE49-F238E27FC236}">
                <a16:creationId xmlns:a16="http://schemas.microsoft.com/office/drawing/2014/main" id="{E1FACFA7-6642-D635-F977-B0A46025615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178855" y="5805264"/>
            <a:ext cx="927546" cy="927546"/>
          </a:xfrm>
          <a:prstGeom prst="rect">
            <a:avLst/>
          </a:prstGeom>
        </p:spPr>
      </p:pic>
    </p:spTree>
    <p:extLst>
      <p:ext uri="{BB962C8B-B14F-4D97-AF65-F5344CB8AC3E}">
        <p14:creationId xmlns:p14="http://schemas.microsoft.com/office/powerpoint/2010/main" val="258989917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06915-A445-3A95-1C65-0C156897D78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EB59BA2-E6FD-E5E0-55F3-B046D8945418}"/>
              </a:ext>
            </a:extLst>
          </p:cNvPr>
          <p:cNvSpPr/>
          <p:nvPr/>
        </p:nvSpPr>
        <p:spPr>
          <a:xfrm>
            <a:off x="323528" y="2708920"/>
            <a:ext cx="7992888" cy="3170099"/>
          </a:xfrm>
          <a:prstGeom prst="rect">
            <a:avLst/>
          </a:prstGeom>
        </p:spPr>
        <p:txBody>
          <a:bodyPr wrap="square">
            <a:spAutoFit/>
          </a:bodyPr>
          <a:lstStyle/>
          <a:p>
            <a:pPr fontAlgn="auto">
              <a:spcBef>
                <a:spcPts val="0"/>
              </a:spcBef>
              <a:spcAft>
                <a:spcPts val="0"/>
              </a:spcAft>
            </a:pPr>
            <a:r>
              <a:rPr lang="en-US" sz="2000" dirty="0">
                <a:solidFill>
                  <a:prstClr val="black"/>
                </a:solidFill>
                <a:latin typeface="Calibri" panose="020F0502020204030204"/>
              </a:rPr>
              <a:t>PREFIX dbr: &lt;http://dbpedia.org/resource/&gt;</a:t>
            </a:r>
          </a:p>
          <a:p>
            <a:pPr fontAlgn="auto">
              <a:spcBef>
                <a:spcPts val="0"/>
              </a:spcBef>
              <a:spcAft>
                <a:spcPts val="0"/>
              </a:spcAft>
            </a:pPr>
            <a:r>
              <a:rPr lang="en-US" sz="2000" dirty="0">
                <a:solidFill>
                  <a:prstClr val="black"/>
                </a:solidFill>
                <a:latin typeface="Calibri" panose="020F0502020204030204"/>
              </a:rPr>
              <a:t>PREFIX : &lt;http://ai.it.jyu.fi/vagan/ontologies/2025/</a:t>
            </a:r>
            <a:r>
              <a:rPr lang="en-US" sz="2000" b="1" dirty="0">
                <a:solidFill>
                  <a:srgbClr val="FF0000"/>
                </a:solidFill>
                <a:latin typeface="Calibri" panose="020F0502020204030204"/>
              </a:rPr>
              <a:t>Donald_Trump</a:t>
            </a:r>
            <a:r>
              <a:rPr lang="en-US" sz="2000" dirty="0">
                <a:solidFill>
                  <a:prstClr val="black"/>
                </a:solidFill>
                <a:latin typeface="Calibri" panose="020F0502020204030204"/>
              </a:rPr>
              <a:t>.owl#&gt;</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SELECT DISTINCT ?y ?z </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FROM &lt;http://ai.it.jyu.fi/vagan/ontologies/2025/</a:t>
            </a:r>
            <a:r>
              <a:rPr lang="en-US" sz="2000" b="1" dirty="0">
                <a:solidFill>
                  <a:srgbClr val="FF0000"/>
                </a:solidFill>
                <a:latin typeface="Calibri" panose="020F0502020204030204"/>
              </a:rPr>
              <a:t>Donald_Trump</a:t>
            </a:r>
            <a:r>
              <a:rPr lang="en-US" sz="2000" dirty="0">
                <a:solidFill>
                  <a:prstClr val="black"/>
                </a:solidFill>
                <a:latin typeface="Calibri" panose="020F0502020204030204"/>
              </a:rPr>
              <a:t>.owl&gt;</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WHERE { </a:t>
            </a:r>
            <a:r>
              <a:rPr lang="en-US" sz="2000" dirty="0" err="1">
                <a:solidFill>
                  <a:prstClr val="black"/>
                </a:solidFill>
                <a:latin typeface="Calibri" panose="020F0502020204030204"/>
              </a:rPr>
              <a:t>dbr:</a:t>
            </a:r>
            <a:r>
              <a:rPr lang="en-US" sz="2000" b="1" dirty="0" err="1">
                <a:solidFill>
                  <a:srgbClr val="FF0000"/>
                </a:solidFill>
                <a:latin typeface="Calibri" panose="020F0502020204030204"/>
              </a:rPr>
              <a:t>Donald_Trump</a:t>
            </a:r>
            <a:r>
              <a:rPr lang="en-US" sz="2000" dirty="0">
                <a:solidFill>
                  <a:prstClr val="black"/>
                </a:solidFill>
                <a:latin typeface="Calibri" panose="020F0502020204030204"/>
              </a:rPr>
              <a:t>  ?y  ?z }</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ORDER BY ?y</a:t>
            </a:r>
          </a:p>
        </p:txBody>
      </p:sp>
      <p:sp>
        <p:nvSpPr>
          <p:cNvPr id="6" name="TextBox 1">
            <a:extLst>
              <a:ext uri="{FF2B5EF4-FFF2-40B4-BE49-F238E27FC236}">
                <a16:creationId xmlns:a16="http://schemas.microsoft.com/office/drawing/2014/main" id="{01131696-2835-3CE0-6495-3645D3341B4D}"/>
              </a:ext>
            </a:extLst>
          </p:cNvPr>
          <p:cNvSpPr txBox="1">
            <a:spLocks noChangeArrowheads="1"/>
          </p:cNvSpPr>
          <p:nvPr/>
        </p:nvSpPr>
        <p:spPr bwMode="auto">
          <a:xfrm>
            <a:off x="1619672" y="1514567"/>
            <a:ext cx="50895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auto" hangingPunct="1">
              <a:spcBef>
                <a:spcPct val="0"/>
              </a:spcBef>
              <a:spcAft>
                <a:spcPts val="0"/>
              </a:spcAft>
              <a:buFontTx/>
              <a:buNone/>
            </a:pPr>
            <a:r>
              <a:rPr lang="en-US" altLang="en-US" sz="2800" dirty="0">
                <a:solidFill>
                  <a:prstClr val="black"/>
                </a:solidFill>
                <a:latin typeface="Arial" pitchFamily="34" charset="0"/>
                <a:hlinkClick r:id="rId2"/>
              </a:rPr>
              <a:t>http://sparql.org/sparql.html</a:t>
            </a:r>
            <a:r>
              <a:rPr lang="en-US" altLang="en-US" sz="2800" dirty="0">
                <a:solidFill>
                  <a:prstClr val="black"/>
                </a:solidFill>
                <a:latin typeface="Arial" pitchFamily="34" charset="0"/>
              </a:rPr>
              <a:t> </a:t>
            </a:r>
          </a:p>
        </p:txBody>
      </p:sp>
      <p:sp>
        <p:nvSpPr>
          <p:cNvPr id="7" name="Rectangle 6">
            <a:extLst>
              <a:ext uri="{FF2B5EF4-FFF2-40B4-BE49-F238E27FC236}">
                <a16:creationId xmlns:a16="http://schemas.microsoft.com/office/drawing/2014/main" id="{318E3623-6D8E-6750-65CE-A5073E2AC374}"/>
              </a:ext>
            </a:extLst>
          </p:cNvPr>
          <p:cNvSpPr/>
          <p:nvPr/>
        </p:nvSpPr>
        <p:spPr>
          <a:xfrm>
            <a:off x="81493" y="0"/>
            <a:ext cx="8673747" cy="1323439"/>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You can query the resulting knowledge graph about your target using:</a:t>
            </a:r>
          </a:p>
        </p:txBody>
      </p:sp>
    </p:spTree>
    <p:extLst>
      <p:ext uri="{BB962C8B-B14F-4D97-AF65-F5344CB8AC3E}">
        <p14:creationId xmlns:p14="http://schemas.microsoft.com/office/powerpoint/2010/main" val="287241034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F3F0-51DE-6D92-6B0F-C11F9B96142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242A77E-F70C-FA05-639B-F86B0B05A9A4}"/>
              </a:ext>
            </a:extLst>
          </p:cNvPr>
          <p:cNvSpPr/>
          <p:nvPr/>
        </p:nvSpPr>
        <p:spPr>
          <a:xfrm>
            <a:off x="395536" y="1412776"/>
            <a:ext cx="7992888" cy="4093428"/>
          </a:xfrm>
          <a:prstGeom prst="rect">
            <a:avLst/>
          </a:prstGeom>
        </p:spPr>
        <p:txBody>
          <a:bodyPr wrap="square">
            <a:spAutoFit/>
          </a:bodyPr>
          <a:lstStyle/>
          <a:p>
            <a:pPr fontAlgn="auto">
              <a:spcBef>
                <a:spcPts val="0"/>
              </a:spcBef>
              <a:spcAft>
                <a:spcPts val="0"/>
              </a:spcAft>
            </a:pPr>
            <a:r>
              <a:rPr lang="en-US" sz="2000" dirty="0">
                <a:solidFill>
                  <a:prstClr val="black"/>
                </a:solidFill>
                <a:latin typeface="Calibri" panose="020F0502020204030204"/>
              </a:rPr>
              <a:t>PREFIX </a:t>
            </a:r>
            <a:r>
              <a:rPr lang="en-US" sz="2000" dirty="0" err="1">
                <a:solidFill>
                  <a:prstClr val="black"/>
                </a:solidFill>
                <a:latin typeface="Calibri" panose="020F0502020204030204"/>
              </a:rPr>
              <a:t>rdf</a:t>
            </a:r>
            <a:r>
              <a:rPr lang="en-US" sz="2000" dirty="0">
                <a:solidFill>
                  <a:prstClr val="black"/>
                </a:solidFill>
                <a:latin typeface="Calibri" panose="020F0502020204030204"/>
              </a:rPr>
              <a:t>: &lt;http://www.w3.org/1999/02/22-rdf-syntax-ns#&gt;</a:t>
            </a:r>
          </a:p>
          <a:p>
            <a:pPr fontAlgn="auto">
              <a:spcBef>
                <a:spcPts val="0"/>
              </a:spcBef>
              <a:spcAft>
                <a:spcPts val="0"/>
              </a:spcAft>
            </a:pPr>
            <a:r>
              <a:rPr lang="en-US" sz="2000" dirty="0">
                <a:solidFill>
                  <a:prstClr val="black"/>
                </a:solidFill>
                <a:latin typeface="Calibri" panose="020F0502020204030204"/>
              </a:rPr>
              <a:t>PREFIX owl: &lt;http://www.w3.org/2002/07/owl#&gt;</a:t>
            </a:r>
          </a:p>
          <a:p>
            <a:pPr fontAlgn="auto">
              <a:spcBef>
                <a:spcPts val="0"/>
              </a:spcBef>
              <a:spcAft>
                <a:spcPts val="0"/>
              </a:spcAft>
            </a:pPr>
            <a:r>
              <a:rPr lang="en-US" sz="2000" dirty="0">
                <a:solidFill>
                  <a:prstClr val="black"/>
                </a:solidFill>
                <a:latin typeface="Calibri" panose="020F0502020204030204"/>
              </a:rPr>
              <a:t>PREFIX dbr: &lt;http://dbpedia.org/resource/&gt;</a:t>
            </a:r>
          </a:p>
          <a:p>
            <a:pPr fontAlgn="auto">
              <a:spcBef>
                <a:spcPts val="0"/>
              </a:spcBef>
              <a:spcAft>
                <a:spcPts val="0"/>
              </a:spcAft>
            </a:pPr>
            <a:r>
              <a:rPr lang="en-US" sz="2000" dirty="0">
                <a:solidFill>
                  <a:prstClr val="black"/>
                </a:solidFill>
                <a:latin typeface="Calibri" panose="020F0502020204030204"/>
              </a:rPr>
              <a:t>PREFIX dbo: &lt;http://dbpedia.org/ontology/&gt;</a:t>
            </a:r>
          </a:p>
          <a:p>
            <a:pPr fontAlgn="auto">
              <a:spcBef>
                <a:spcPts val="0"/>
              </a:spcBef>
              <a:spcAft>
                <a:spcPts val="0"/>
              </a:spcAft>
            </a:pPr>
            <a:r>
              <a:rPr lang="en-US" sz="2000" dirty="0">
                <a:solidFill>
                  <a:prstClr val="black"/>
                </a:solidFill>
                <a:latin typeface="Calibri" panose="020F0502020204030204"/>
              </a:rPr>
              <a:t>PREFIX : &lt;http://ai.it.jyu.fi/vagan/ontologies/2019/royalty.owl#&gt;</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SELECT DISTINCT ?y ?z </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FROM &lt;http://ai.it.jyu.fi/vagan/ontologies/2019/royalty.owl&gt;</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WHERE { dbr:</a:t>
            </a:r>
            <a:r>
              <a:rPr lang="en-US" sz="2000" b="1" dirty="0">
                <a:solidFill>
                  <a:srgbClr val="FF0000"/>
                </a:solidFill>
                <a:latin typeface="Calibri" panose="020F0502020204030204"/>
              </a:rPr>
              <a:t>Peter_the_Great</a:t>
            </a:r>
            <a:r>
              <a:rPr lang="en-US" sz="2000" dirty="0">
                <a:solidFill>
                  <a:prstClr val="black"/>
                </a:solidFill>
                <a:latin typeface="Calibri" panose="020F0502020204030204"/>
              </a:rPr>
              <a:t>  ?y  ?z }</a:t>
            </a:r>
          </a:p>
          <a:p>
            <a:pPr fontAlgn="auto">
              <a:spcBef>
                <a:spcPts val="0"/>
              </a:spcBef>
              <a:spcAft>
                <a:spcPts val="0"/>
              </a:spcAft>
            </a:pPr>
            <a:endParaRPr lang="en-US" sz="2000" dirty="0">
              <a:solidFill>
                <a:prstClr val="black"/>
              </a:solidFill>
              <a:latin typeface="Calibri" panose="020F0502020204030204"/>
            </a:endParaRPr>
          </a:p>
          <a:p>
            <a:pPr fontAlgn="auto">
              <a:spcBef>
                <a:spcPts val="0"/>
              </a:spcBef>
              <a:spcAft>
                <a:spcPts val="0"/>
              </a:spcAft>
            </a:pPr>
            <a:r>
              <a:rPr lang="en-US" sz="2000" dirty="0">
                <a:solidFill>
                  <a:prstClr val="black"/>
                </a:solidFill>
                <a:latin typeface="Calibri" panose="020F0502020204030204"/>
              </a:rPr>
              <a:t>ORDER BY ?y</a:t>
            </a:r>
          </a:p>
        </p:txBody>
      </p:sp>
      <p:sp>
        <p:nvSpPr>
          <p:cNvPr id="5" name="Rectangle 4">
            <a:extLst>
              <a:ext uri="{FF2B5EF4-FFF2-40B4-BE49-F238E27FC236}">
                <a16:creationId xmlns:a16="http://schemas.microsoft.com/office/drawing/2014/main" id="{4F2384A8-DB42-EBB2-6DD3-AF7B4F603B1B}"/>
              </a:ext>
            </a:extLst>
          </p:cNvPr>
          <p:cNvSpPr/>
          <p:nvPr/>
        </p:nvSpPr>
        <p:spPr>
          <a:xfrm>
            <a:off x="107504" y="38770"/>
            <a:ext cx="286527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Calibri"/>
              </a:rPr>
              <a:t>Example:</a:t>
            </a:r>
          </a:p>
        </p:txBody>
      </p:sp>
      <p:sp>
        <p:nvSpPr>
          <p:cNvPr id="6" name="TextBox 1">
            <a:extLst>
              <a:ext uri="{FF2B5EF4-FFF2-40B4-BE49-F238E27FC236}">
                <a16:creationId xmlns:a16="http://schemas.microsoft.com/office/drawing/2014/main" id="{359E55D5-EB9F-49B9-850C-2FB7237ADF59}"/>
              </a:ext>
            </a:extLst>
          </p:cNvPr>
          <p:cNvSpPr txBox="1">
            <a:spLocks noChangeArrowheads="1"/>
          </p:cNvSpPr>
          <p:nvPr/>
        </p:nvSpPr>
        <p:spPr bwMode="auto">
          <a:xfrm>
            <a:off x="3923928" y="239291"/>
            <a:ext cx="50895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auto" hangingPunct="1">
              <a:spcBef>
                <a:spcPct val="0"/>
              </a:spcBef>
              <a:spcAft>
                <a:spcPts val="0"/>
              </a:spcAft>
              <a:buFontTx/>
              <a:buNone/>
            </a:pPr>
            <a:r>
              <a:rPr lang="en-US" altLang="en-US" sz="2800" dirty="0">
                <a:solidFill>
                  <a:prstClr val="black"/>
                </a:solidFill>
                <a:latin typeface="Arial" pitchFamily="34" charset="0"/>
                <a:hlinkClick r:id="rId2"/>
              </a:rPr>
              <a:t>http://sparql.org/sparql.html</a:t>
            </a:r>
            <a:r>
              <a:rPr lang="en-US" altLang="en-US" sz="2800" dirty="0">
                <a:solidFill>
                  <a:prstClr val="black"/>
                </a:solidFill>
                <a:latin typeface="Arial" pitchFamily="34" charset="0"/>
              </a:rPr>
              <a:t> </a:t>
            </a:r>
          </a:p>
        </p:txBody>
      </p:sp>
    </p:spTree>
    <p:extLst>
      <p:ext uri="{BB962C8B-B14F-4D97-AF65-F5344CB8AC3E}">
        <p14:creationId xmlns:p14="http://schemas.microsoft.com/office/powerpoint/2010/main" val="3515731984"/>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146050"/>
            <a:ext cx="9144001" cy="651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43681" y="2989475"/>
            <a:ext cx="5904619" cy="3170099"/>
          </a:xfrm>
          <a:prstGeom prst="rect">
            <a:avLst/>
          </a:prstGeom>
          <a:noFill/>
        </p:spPr>
        <p:txBody>
          <a:bodyPr wrap="square">
            <a:spAutoFit/>
          </a:bodyPr>
          <a:lstStyle/>
          <a:p>
            <a:pPr algn="ctr">
              <a:defRPr/>
            </a:pPr>
            <a:r>
              <a:rPr lang="en-US" sz="4000" b="1" dirty="0">
                <a:ln w="18415" cmpd="sng">
                  <a:solidFill>
                    <a:srgbClr val="FFFFFF"/>
                  </a:solidFill>
                  <a:prstDash val="solid"/>
                </a:ln>
                <a:solidFill>
                  <a:srgbClr val="FF0000"/>
                </a:solidFill>
                <a:effectLst>
                  <a:outerShdw blurRad="63500" dir="3600000" algn="tl" rotWithShape="0">
                    <a:srgbClr val="000000">
                      <a:alpha val="70000"/>
                    </a:srgbClr>
                  </a:outerShdw>
                </a:effectLst>
              </a:rPr>
              <a:t>Now I am free!</a:t>
            </a:r>
          </a:p>
          <a:p>
            <a:pPr algn="ctr">
              <a:defRPr/>
            </a:pPr>
            <a:r>
              <a:rPr lang="en-US" sz="4000" b="1" dirty="0">
                <a:ln w="18415" cmpd="sng">
                  <a:solidFill>
                    <a:srgbClr val="FFFFFF"/>
                  </a:solidFill>
                  <a:prstDash val="solid"/>
                </a:ln>
                <a:solidFill>
                  <a:srgbClr val="FF0000"/>
                </a:solidFill>
                <a:effectLst>
                  <a:outerShdw blurRad="63500" dir="3600000" algn="tl" rotWithShape="0">
                    <a:srgbClr val="000000">
                      <a:alpha val="70000"/>
                    </a:srgbClr>
                  </a:outerShdw>
                </a:effectLst>
              </a:rPr>
              <a:t>I have created “semantic story” about my target for the course assignment </a:t>
            </a:r>
          </a:p>
        </p:txBody>
      </p:sp>
      <p:grpSp>
        <p:nvGrpSpPr>
          <p:cNvPr id="358404" name="Group 3"/>
          <p:cNvGrpSpPr>
            <a:grpSpLocks/>
          </p:cNvGrpSpPr>
          <p:nvPr/>
        </p:nvGrpSpPr>
        <p:grpSpPr bwMode="auto">
          <a:xfrm>
            <a:off x="7254877" y="6159574"/>
            <a:ext cx="1873250" cy="557213"/>
            <a:chOff x="2339752" y="260648"/>
            <a:chExt cx="2304256" cy="648072"/>
          </a:xfrm>
        </p:grpSpPr>
        <p:sp>
          <p:nvSpPr>
            <p:cNvPr id="5" name="Rounded Rectangle 4"/>
            <p:cNvSpPr/>
            <p:nvPr/>
          </p:nvSpPr>
          <p:spPr>
            <a:xfrm>
              <a:off x="2339752" y="260648"/>
              <a:ext cx="2304256" cy="64807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58406" name="Group 5"/>
            <p:cNvGrpSpPr>
              <a:grpSpLocks/>
            </p:cNvGrpSpPr>
            <p:nvPr/>
          </p:nvGrpSpPr>
          <p:grpSpPr bwMode="auto">
            <a:xfrm>
              <a:off x="2462260" y="351707"/>
              <a:ext cx="2076450" cy="478529"/>
              <a:chOff x="3286125" y="3050025"/>
              <a:chExt cx="2076450" cy="478529"/>
            </a:xfrm>
          </p:grpSpPr>
          <p:pic>
            <p:nvPicPr>
              <p:cNvPr id="3584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25" y="3267075"/>
                <a:ext cx="2076450" cy="261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0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3050025"/>
                <a:ext cx="207645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18000" tIns="10800" rIns="18000" bIns="10800" numCol="1" anchor="ctr" anchorCtr="1"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18000" tIns="10800" rIns="18000" bIns="10800" numCol="1" anchor="ctr" anchorCtr="1"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Notebook">
  <a:themeElements>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otebook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xford">
  <a:themeElements>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xfor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xfor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xfor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xfor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xfor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xfor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xfor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xfor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xfor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xfor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xfor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xfor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Oxford">
  <a:themeElements>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xfor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xfor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xfor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xfor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xfor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xfor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xfor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xfor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xfor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xfor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xfor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xfor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Oxford">
  <a:themeElements>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xfor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xfor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xfor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xfor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xfor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xfor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xfor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xfor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xfor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xfor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xfor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xfor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xfor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UniManchester">
  <a:themeElements>
    <a:clrScheme name="UniManche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niManche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01600" cap="flat" cmpd="sng" algn="ctr">
          <a:solidFill>
            <a:srgbClr val="0000FF"/>
          </a:solidFill>
          <a:prstDash val="solid"/>
          <a:round/>
          <a:headEnd type="none" w="med" len="med"/>
          <a:tailEnd type="triangl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UniManche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niManche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niManche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niManche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niManche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niManche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niManche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niManche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niManche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niManche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niManche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niManche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3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3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1_Serene">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erene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e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e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98a487e-ccec-4222-88ca-56dc432d7a91}" enabled="1" method="Privileged" siteId="{e9662d58-caa4-4bc1-b138-c8b1acab5a11}" contentBits="0" removed="0"/>
</clbl:labelList>
</file>

<file path=docProps/app.xml><?xml version="1.0" encoding="utf-8"?>
<Properties xmlns="http://schemas.openxmlformats.org/officeDocument/2006/extended-properties" xmlns:vt="http://schemas.openxmlformats.org/officeDocument/2006/docPropsVTypes">
  <TotalTime>15603</TotalTime>
  <Words>43172</Words>
  <Application>Microsoft Office PowerPoint</Application>
  <PresentationFormat>On-screen Show (4:3)</PresentationFormat>
  <Paragraphs>3980</Paragraphs>
  <Slides>319</Slides>
  <Notes>5</Notes>
  <HiddenSlides>1</HiddenSlides>
  <MMClips>3</MMClips>
  <ScaleCrop>false</ScaleCrop>
  <HeadingPairs>
    <vt:vector size="8" baseType="variant">
      <vt:variant>
        <vt:lpstr>Fonts Used</vt:lpstr>
      </vt:variant>
      <vt:variant>
        <vt:i4>22</vt:i4>
      </vt:variant>
      <vt:variant>
        <vt:lpstr>Theme</vt:lpstr>
      </vt:variant>
      <vt:variant>
        <vt:i4>32</vt:i4>
      </vt:variant>
      <vt:variant>
        <vt:lpstr>Embedded OLE Servers</vt:lpstr>
      </vt:variant>
      <vt:variant>
        <vt:i4>2</vt:i4>
      </vt:variant>
      <vt:variant>
        <vt:lpstr>Slide Titles</vt:lpstr>
      </vt:variant>
      <vt:variant>
        <vt:i4>319</vt:i4>
      </vt:variant>
    </vt:vector>
  </HeadingPairs>
  <TitlesOfParts>
    <vt:vector size="375" baseType="lpstr">
      <vt:lpstr>Gulim</vt:lpstr>
      <vt:lpstr>PMingLiU</vt:lpstr>
      <vt:lpstr>Aleo</vt:lpstr>
      <vt:lpstr>Aptos</vt:lpstr>
      <vt:lpstr>Arial</vt:lpstr>
      <vt:lpstr>Arial Unicode MS</vt:lpstr>
      <vt:lpstr>Calibri</vt:lpstr>
      <vt:lpstr>Calibri Light</vt:lpstr>
      <vt:lpstr>Cambria Math</vt:lpstr>
      <vt:lpstr>cmsy10</vt:lpstr>
      <vt:lpstr>Cooper Black</vt:lpstr>
      <vt:lpstr>Courier New</vt:lpstr>
      <vt:lpstr>Impact</vt:lpstr>
      <vt:lpstr>Linux Libertine</vt:lpstr>
      <vt:lpstr>Microsoft Sans Serif</vt:lpstr>
      <vt:lpstr>Monotype Sorts</vt:lpstr>
      <vt:lpstr>Montserrat</vt:lpstr>
      <vt:lpstr>Symbol</vt:lpstr>
      <vt:lpstr>Tahoma</vt:lpstr>
      <vt:lpstr>TheSans B5 Plain</vt:lpstr>
      <vt:lpstr>Times New Roman</vt:lpstr>
      <vt:lpstr>Wingdings</vt:lpstr>
      <vt:lpstr>Default Design</vt:lpstr>
      <vt:lpstr>6_Notebook</vt:lpstr>
      <vt:lpstr>7_Notebook</vt:lpstr>
      <vt:lpstr>8_Notebook</vt:lpstr>
      <vt:lpstr>2_Oxford</vt:lpstr>
      <vt:lpstr>7_Oxford</vt:lpstr>
      <vt:lpstr>8_Oxford</vt:lpstr>
      <vt:lpstr>UniManchester</vt:lpstr>
      <vt:lpstr>Office Theme</vt:lpstr>
      <vt:lpstr>14_Office Theme</vt:lpstr>
      <vt:lpstr>15_Office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34_Office Theme</vt:lpstr>
      <vt:lpstr>1_Serene</vt:lpstr>
      <vt:lpstr>1_Office Theme</vt:lpstr>
      <vt:lpstr>Photo Editor Photo</vt:lpstr>
      <vt:lpstr>Picture</vt:lpstr>
      <vt:lpstr>Knowledge Extraction from Web:  “Web-based knowledge mining methods” (“Методи видобування знань із веб-простору”)  ‒ examples of knowledge graph construction</vt:lpstr>
      <vt:lpstr>PowerPoint Presentation</vt:lpstr>
      <vt:lpstr>Our objective is NOT Web Mining!</vt:lpstr>
      <vt:lpstr>PowerPoint Presentation</vt:lpstr>
      <vt:lpstr>Our objective is to learn how to extract structured information about target object (or a person) as a knowledge graph</vt:lpstr>
      <vt:lpstr>PowerPoint Presentation</vt:lpstr>
      <vt:lpstr>Basics about this course (UKR)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let us start from the roots: Origin of the Semantic Web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(a popular term used in Semantic Web domain)</vt:lpstr>
      <vt:lpstr>PowerPoint Presentation</vt:lpstr>
      <vt:lpstr>Semantic Relation as RDF statement (so called “object property”)</vt:lpstr>
      <vt:lpstr>Semantic Property as RDF statement  (so called “datatype property”)</vt:lpstr>
      <vt:lpstr>Semantic Network of Web Resources</vt:lpstr>
      <vt:lpstr>Resources and URIs</vt:lpstr>
      <vt:lpstr>URI vs. URL vs. URN</vt:lpstr>
      <vt:lpstr>URI “aliases” and Introduction to Linked Data</vt:lpstr>
      <vt:lpstr>URI “aliases” and Introduction to Linked Data</vt:lpstr>
      <vt:lpstr>URI “aliases” and Introduction to Linked Data</vt:lpstr>
      <vt:lpstr>URI “aliases” and Introduction to Linked Data</vt:lpstr>
      <vt:lpstr>URI “aliases” and Introduction to Linked Data</vt:lpstr>
      <vt:lpstr>URI “aliases” and Introduction to Linked Data</vt:lpstr>
      <vt:lpstr>URI “aliases” and Introduction to Linked Data</vt:lpstr>
      <vt:lpstr>RDF Statement (two simplest basic structures)</vt:lpstr>
      <vt:lpstr>Making RDF Statements is like filling a questionnaire form</vt:lpstr>
      <vt:lpstr>Making RDF Statements is like filling a questionnaire form</vt:lpstr>
      <vt:lpstr>Making RDF Statements is like filling a questionnaire form</vt:lpstr>
      <vt:lpstr>Making RDF Statements is like filling a questionnaire form</vt:lpstr>
      <vt:lpstr>Concepts vs. URIs</vt:lpstr>
      <vt:lpstr>Concepts vs. URIs</vt:lpstr>
      <vt:lpstr>Concepts vs. URIs</vt:lpstr>
      <vt:lpstr>Concepts vs. URIs</vt:lpstr>
      <vt:lpstr>Concepts vs. URIs</vt:lpstr>
      <vt:lpstr>Concepts vs. URIs</vt:lpstr>
      <vt:lpstr>Concepts vs. URIs</vt:lpstr>
      <vt:lpstr>Example of RDF Statement</vt:lpstr>
      <vt:lpstr>RDF statement example in RDF/XML serialization syntax</vt:lpstr>
      <vt:lpstr>RDF Example in serialization syntax (subject of statement)</vt:lpstr>
      <vt:lpstr>RDF Example in serialization syntax (predicate of statement)</vt:lpstr>
      <vt:lpstr>RDF Example in serialization syntax (object of statement)</vt:lpstr>
      <vt:lpstr>RDF Example in serialization syntax (reference to ontology)</vt:lpstr>
      <vt:lpstr>Same RDF statement in RDF/XML Abbreviated Syntax</vt:lpstr>
      <vt:lpstr>Abbreviated Syntax Example (1)</vt:lpstr>
      <vt:lpstr>Abbreviated Syntax Example (2)</vt:lpstr>
      <vt:lpstr>Abbreviated Syntax Example (3)</vt:lpstr>
      <vt:lpstr>Abbreviated Syntax Example (4)</vt:lpstr>
      <vt:lpstr>Template/frame for RDF statement</vt:lpstr>
      <vt:lpstr>RDF  N3 syntax</vt:lpstr>
      <vt:lpstr>RDF  N3 syntax</vt:lpstr>
      <vt:lpstr>Template/frame for RDF statement (N3)</vt:lpstr>
      <vt:lpstr>Template/frame for RDF statement (N3)</vt:lpstr>
      <vt:lpstr>Some N3 syntax specifics</vt:lpstr>
      <vt:lpstr>Some N3 syntax specifics</vt:lpstr>
      <vt:lpstr>Some N3 syntax specifics</vt:lpstr>
      <vt:lpstr>Some N3 syntax specifics</vt:lpstr>
      <vt:lpstr>Some N3 syntax specifics</vt:lpstr>
      <vt:lpstr>Some N3 syntax specifics</vt:lpstr>
      <vt:lpstr>Visualize code as a graph</vt:lpstr>
      <vt:lpstr>RDF  N3 examples</vt:lpstr>
      <vt:lpstr>RDF  N3 examples</vt:lpstr>
      <vt:lpstr>RDF  N3 examples</vt:lpstr>
      <vt:lpstr>Online RDF translator</vt:lpstr>
      <vt:lpstr>… lets validate the translation</vt:lpstr>
      <vt:lpstr>… and see the semantic graph</vt:lpstr>
      <vt:lpstr>Try this nice visualization service !!!</vt:lpstr>
      <vt:lpstr>Just for fun … lets ask ChatGPT</vt:lpstr>
      <vt:lpstr>RDF/N3 example (blank node with [ ])</vt:lpstr>
      <vt:lpstr>… lets translate it to RDF/XML …</vt:lpstr>
      <vt:lpstr>… and check with RDF/XML validator</vt:lpstr>
      <vt:lpstr>… and see the semantic graph</vt:lpstr>
      <vt:lpstr>RDF/N3 example (nested blank nodes)</vt:lpstr>
      <vt:lpstr>PowerPoint Presentation</vt:lpstr>
      <vt:lpstr>… nicer visualization</vt:lpstr>
      <vt:lpstr>N3 vs. TURTLE</vt:lpstr>
      <vt:lpstr>PowerPoint Presentation</vt:lpstr>
      <vt:lpstr>PowerPoint Presentation</vt:lpstr>
      <vt:lpstr>What is an Ontology?</vt:lpstr>
      <vt:lpstr>What is an Ontology?</vt:lpstr>
      <vt:lpstr>What is an Ontology?</vt:lpstr>
      <vt:lpstr>PowerPoint Presentation</vt:lpstr>
      <vt:lpstr>Description Logic Semantics</vt:lpstr>
      <vt:lpstr>Tbox vs. Abox in an Ontology</vt:lpstr>
      <vt:lpstr>PowerPoint Presentation</vt:lpstr>
      <vt:lpstr>RDFS example</vt:lpstr>
      <vt:lpstr>RDFS example</vt:lpstr>
      <vt:lpstr>RDFS example</vt:lpstr>
      <vt:lpstr>RDFS example</vt:lpstr>
      <vt:lpstr>RDFS example</vt:lpstr>
      <vt:lpstr>RDFS example</vt:lpstr>
      <vt:lpstr>RDFS example</vt:lpstr>
      <vt:lpstr>RDFS example</vt:lpstr>
      <vt:lpstr>RDFS example</vt:lpstr>
      <vt:lpstr>RDFS example</vt:lpstr>
      <vt:lpstr>RDFS example</vt:lpstr>
      <vt:lpstr>RDFS example</vt:lpstr>
      <vt:lpstr>RDFS example (translate to RDF/XML)</vt:lpstr>
      <vt:lpstr>… and validate RDF/XML</vt:lpstr>
      <vt:lpstr>RDFS example (continue)</vt:lpstr>
      <vt:lpstr>… then we got translation to RDF/XML</vt:lpstr>
      <vt:lpstr>… validating RDF/XML</vt:lpstr>
      <vt:lpstr>… and see the semantic graph</vt:lpstr>
      <vt:lpstr>… see nicer visualization</vt:lpstr>
      <vt:lpstr>… then we publish RDF/XML as OWL file to the right place in the Web</vt:lpstr>
      <vt:lpstr>Opening file in Protégé (Screenshot 1)</vt:lpstr>
      <vt:lpstr>Opening file in Protégé (Screenshot 2)</vt:lpstr>
      <vt:lpstr>Try this online ontology visualization service:</vt:lpstr>
      <vt:lpstr>Dublin Core</vt:lpstr>
      <vt:lpstr>Dublin Core (15 basic properties):</vt:lpstr>
      <vt:lpstr>Dublin Core (15 basic properties):</vt:lpstr>
      <vt:lpstr>Dublin Core as of 2021 (15 basic properties and their typical datatypes):</vt:lpstr>
      <vt:lpstr>PowerPoint Presentation</vt:lpstr>
      <vt:lpstr>PowerPoint Presentation</vt:lpstr>
      <vt:lpstr>PowerPoint Presentation</vt:lpstr>
      <vt:lpstr>PowerPoint Presentation</vt:lpstr>
      <vt:lpstr>DBpedia</vt:lpstr>
      <vt:lpstr>PowerPoint Presentation</vt:lpstr>
      <vt:lpstr>PowerPoint Presentation</vt:lpstr>
      <vt:lpstr>PowerPoint Presentation</vt:lpstr>
      <vt:lpstr>PowerPoint Presentation</vt:lpstr>
      <vt:lpstr>OWL on one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Semantic Rules in SWRL</vt:lpstr>
      <vt:lpstr>SWRL Rule structure</vt:lpstr>
      <vt:lpstr>SWRL built-ins</vt:lpstr>
      <vt:lpstr>PowerPoint Presentation</vt:lpstr>
      <vt:lpstr>PowerPoint Presentation</vt:lpstr>
      <vt:lpstr>Examples of SWRL Rules</vt:lpstr>
      <vt:lpstr>Examples of SWRL Rules</vt:lpstr>
      <vt:lpstr>Examples of SWRL Rules</vt:lpstr>
      <vt:lpstr>Examples of SWRL Rules</vt:lpstr>
      <vt:lpstr>See also: rule-based ontology of time</vt:lpstr>
      <vt:lpstr>See also: Ontology with embedded decision tree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Modern industry requires transparent and interoperable AI</vt:lpstr>
      <vt:lpstr>Black-box integration and interoperability challenge example</vt:lpstr>
      <vt:lpstr>PowerPoint Presentation</vt:lpstr>
      <vt:lpstr>Semantic integration and interoperability example</vt:lpstr>
      <vt:lpstr>Semantics-driven XAI: Not just explainability but also interoperability and integration</vt:lpstr>
      <vt:lpstr>Why semantic rules? Core principles of semantic reasoning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Jyvaskyla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Extraction from Web</dc:title>
  <dc:subject>Tutorial for Industrial Partners (Part 1), April 2004</dc:subject>
  <dc:creator>Vagan Terziyan (ed.)</dc:creator>
  <cp:keywords>knowledge graphs, ontologies, SPARQL, large language models, cognitive services, rules</cp:keywords>
  <cp:lastModifiedBy>Terziyan, Vagan</cp:lastModifiedBy>
  <cp:revision>1284</cp:revision>
  <cp:lastPrinted>2016-09-26T09:26:10Z</cp:lastPrinted>
  <dcterms:created xsi:type="dcterms:W3CDTF">2003-04-14T04:15:54Z</dcterms:created>
  <dcterms:modified xsi:type="dcterms:W3CDTF">2026-02-07T10:56:19Z</dcterms:modified>
  <cp:category>course</cp:category>
</cp:coreProperties>
</file>