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slideLayouts/slideLayout1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slideLayouts/slideLayout22.xml" ContentType="application/vnd.openxmlformats-officedocument.presentationml.slideLayout+xml"/>
  <Override PartName="/ppt/theme/theme24.xml" ContentType="application/vnd.openxmlformats-officedocument.theme+xml"/>
  <Override PartName="/ppt/slideLayouts/slideLayout2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 id="2147483700" r:id="rId22"/>
    <p:sldMasterId id="2147483702" r:id="rId23"/>
    <p:sldMasterId id="2147483704" r:id="rId24"/>
    <p:sldMasterId id="2147483706" r:id="rId25"/>
    <p:sldMasterId id="2147483708" r:id="rId26"/>
    <p:sldMasterId id="2147483710" r:id="rId27"/>
  </p:sldMasterIdLst>
  <p:notesMasterIdLst>
    <p:notesMasterId r:id="rId130"/>
  </p:notesMasterIdLst>
  <p:sldIdLst>
    <p:sldId id="256" r:id="rId28"/>
    <p:sldId id="370" r:id="rId29"/>
    <p:sldId id="371" r:id="rId30"/>
    <p:sldId id="417" r:id="rId31"/>
    <p:sldId id="372" r:id="rId32"/>
    <p:sldId id="355" r:id="rId33"/>
    <p:sldId id="415" r:id="rId34"/>
    <p:sldId id="420" r:id="rId35"/>
    <p:sldId id="257" r:id="rId36"/>
    <p:sldId id="422" r:id="rId37"/>
    <p:sldId id="354" r:id="rId38"/>
    <p:sldId id="318" r:id="rId39"/>
    <p:sldId id="266" r:id="rId40"/>
    <p:sldId id="267" r:id="rId41"/>
    <p:sldId id="320" r:id="rId42"/>
    <p:sldId id="321" r:id="rId43"/>
    <p:sldId id="306" r:id="rId44"/>
    <p:sldId id="329" r:id="rId45"/>
    <p:sldId id="330" r:id="rId46"/>
    <p:sldId id="331" r:id="rId47"/>
    <p:sldId id="334" r:id="rId48"/>
    <p:sldId id="336" r:id="rId49"/>
    <p:sldId id="337" r:id="rId50"/>
    <p:sldId id="338" r:id="rId51"/>
    <p:sldId id="343" r:id="rId52"/>
    <p:sldId id="347" r:id="rId53"/>
    <p:sldId id="348" r:id="rId54"/>
    <p:sldId id="349" r:id="rId55"/>
    <p:sldId id="350" r:id="rId56"/>
    <p:sldId id="432" r:id="rId57"/>
    <p:sldId id="351" r:id="rId58"/>
    <p:sldId id="352" r:id="rId59"/>
    <p:sldId id="429" r:id="rId60"/>
    <p:sldId id="356" r:id="rId61"/>
    <p:sldId id="357" r:id="rId62"/>
    <p:sldId id="360" r:id="rId63"/>
    <p:sldId id="361" r:id="rId64"/>
    <p:sldId id="367" r:id="rId65"/>
    <p:sldId id="362" r:id="rId66"/>
    <p:sldId id="416" r:id="rId67"/>
    <p:sldId id="373" r:id="rId68"/>
    <p:sldId id="276" r:id="rId69"/>
    <p:sldId id="295" r:id="rId70"/>
    <p:sldId id="299" r:id="rId71"/>
    <p:sldId id="303" r:id="rId72"/>
    <p:sldId id="300" r:id="rId73"/>
    <p:sldId id="296" r:id="rId74"/>
    <p:sldId id="297" r:id="rId75"/>
    <p:sldId id="298" r:id="rId76"/>
    <p:sldId id="431" r:id="rId77"/>
    <p:sldId id="369" r:id="rId78"/>
    <p:sldId id="389" r:id="rId79"/>
    <p:sldId id="428" r:id="rId80"/>
    <p:sldId id="322" r:id="rId81"/>
    <p:sldId id="323" r:id="rId82"/>
    <p:sldId id="359" r:id="rId83"/>
    <p:sldId id="339" r:id="rId84"/>
    <p:sldId id="272" r:id="rId85"/>
    <p:sldId id="341" r:id="rId86"/>
    <p:sldId id="377" r:id="rId87"/>
    <p:sldId id="378" r:id="rId88"/>
    <p:sldId id="391" r:id="rId89"/>
    <p:sldId id="392" r:id="rId90"/>
    <p:sldId id="423" r:id="rId91"/>
    <p:sldId id="393" r:id="rId92"/>
    <p:sldId id="424" r:id="rId93"/>
    <p:sldId id="396" r:id="rId94"/>
    <p:sldId id="397" r:id="rId95"/>
    <p:sldId id="382" r:id="rId96"/>
    <p:sldId id="383" r:id="rId97"/>
    <p:sldId id="384" r:id="rId98"/>
    <p:sldId id="385" r:id="rId99"/>
    <p:sldId id="425" r:id="rId100"/>
    <p:sldId id="307" r:id="rId101"/>
    <p:sldId id="401" r:id="rId102"/>
    <p:sldId id="313" r:id="rId103"/>
    <p:sldId id="312" r:id="rId104"/>
    <p:sldId id="314" r:id="rId105"/>
    <p:sldId id="407" r:id="rId106"/>
    <p:sldId id="402" r:id="rId107"/>
    <p:sldId id="403" r:id="rId108"/>
    <p:sldId id="404" r:id="rId109"/>
    <p:sldId id="405" r:id="rId110"/>
    <p:sldId id="406" r:id="rId111"/>
    <p:sldId id="399" r:id="rId112"/>
    <p:sldId id="400" r:id="rId113"/>
    <p:sldId id="263" r:id="rId114"/>
    <p:sldId id="418" r:id="rId115"/>
    <p:sldId id="410" r:id="rId116"/>
    <p:sldId id="412" r:id="rId117"/>
    <p:sldId id="353" r:id="rId118"/>
    <p:sldId id="426" r:id="rId119"/>
    <p:sldId id="419" r:id="rId120"/>
    <p:sldId id="411" r:id="rId121"/>
    <p:sldId id="414" r:id="rId122"/>
    <p:sldId id="421" r:id="rId123"/>
    <p:sldId id="434" r:id="rId124"/>
    <p:sldId id="435" r:id="rId125"/>
    <p:sldId id="430" r:id="rId126"/>
    <p:sldId id="408" r:id="rId127"/>
    <p:sldId id="409" r:id="rId128"/>
    <p:sldId id="324" r:id="rId1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6F0"/>
    <a:srgbClr val="FF8B8B"/>
    <a:srgbClr val="D1A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20" y="-6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28" Type="http://schemas.openxmlformats.org/officeDocument/2006/relationships/slide" Target="slides/slide101.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13" Type="http://schemas.openxmlformats.org/officeDocument/2006/relationships/slide" Target="slides/slide86.xml"/><Relationship Id="rId118" Type="http://schemas.openxmlformats.org/officeDocument/2006/relationships/slide" Target="slides/slide91.xml"/><Relationship Id="rId126" Type="http://schemas.openxmlformats.org/officeDocument/2006/relationships/slide" Target="slides/slide99.xml"/><Relationship Id="rId13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slide" Target="slides/slide76.xml"/><Relationship Id="rId108" Type="http://schemas.openxmlformats.org/officeDocument/2006/relationships/slide" Target="slides/slide81.xml"/><Relationship Id="rId116" Type="http://schemas.openxmlformats.org/officeDocument/2006/relationships/slide" Target="slides/slide89.xml"/><Relationship Id="rId124" Type="http://schemas.openxmlformats.org/officeDocument/2006/relationships/slide" Target="slides/slide97.xml"/><Relationship Id="rId129"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slide" Target="slides/slide69.xml"/><Relationship Id="rId111" Type="http://schemas.openxmlformats.org/officeDocument/2006/relationships/slide" Target="slides/slide84.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slide" Target="slides/slide79.xml"/><Relationship Id="rId114" Type="http://schemas.openxmlformats.org/officeDocument/2006/relationships/slide" Target="slides/slide87.xml"/><Relationship Id="rId119" Type="http://schemas.openxmlformats.org/officeDocument/2006/relationships/slide" Target="slides/slide92.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3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presProps" Target="presProps.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6DECAB-8D57-42CA-B7A0-E3284772D65F}" type="datetimeFigureOut">
              <a:rPr lang="en-US" smtClean="0"/>
              <a:t>3/26/2015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3473EB-E4CC-43AD-8189-18A35B7AFCC5}" type="slidenum">
              <a:rPr lang="en-US" smtClean="0"/>
              <a:t>‹#›</a:t>
            </a:fld>
            <a:endParaRPr lang="en-US"/>
          </a:p>
        </p:txBody>
      </p:sp>
    </p:spTree>
    <p:extLst>
      <p:ext uri="{BB962C8B-B14F-4D97-AF65-F5344CB8AC3E}">
        <p14:creationId xmlns:p14="http://schemas.microsoft.com/office/powerpoint/2010/main" val="185605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1</a:t>
            </a:fld>
            <a:endParaRPr lang="en-US"/>
          </a:p>
        </p:txBody>
      </p:sp>
    </p:spTree>
    <p:extLst>
      <p:ext uri="{BB962C8B-B14F-4D97-AF65-F5344CB8AC3E}">
        <p14:creationId xmlns:p14="http://schemas.microsoft.com/office/powerpoint/2010/main" val="51229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94</a:t>
            </a:fld>
            <a:endParaRPr lang="en-US"/>
          </a:p>
        </p:txBody>
      </p:sp>
    </p:spTree>
    <p:extLst>
      <p:ext uri="{BB962C8B-B14F-4D97-AF65-F5344CB8AC3E}">
        <p14:creationId xmlns:p14="http://schemas.microsoft.com/office/powerpoint/2010/main" val="1669245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95</a:t>
            </a:fld>
            <a:endParaRPr lang="en-US"/>
          </a:p>
        </p:txBody>
      </p:sp>
    </p:spTree>
    <p:extLst>
      <p:ext uri="{BB962C8B-B14F-4D97-AF65-F5344CB8AC3E}">
        <p14:creationId xmlns:p14="http://schemas.microsoft.com/office/powerpoint/2010/main" val="333780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12</a:t>
            </a:fld>
            <a:endParaRPr lang="en-US"/>
          </a:p>
        </p:txBody>
      </p:sp>
    </p:spTree>
    <p:extLst>
      <p:ext uri="{BB962C8B-B14F-4D97-AF65-F5344CB8AC3E}">
        <p14:creationId xmlns:p14="http://schemas.microsoft.com/office/powerpoint/2010/main" val="13198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31</a:t>
            </a:fld>
            <a:endParaRPr lang="en-US"/>
          </a:p>
        </p:txBody>
      </p:sp>
    </p:spTree>
    <p:extLst>
      <p:ext uri="{BB962C8B-B14F-4D97-AF65-F5344CB8AC3E}">
        <p14:creationId xmlns:p14="http://schemas.microsoft.com/office/powerpoint/2010/main" val="121689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32</a:t>
            </a:fld>
            <a:endParaRPr lang="en-US"/>
          </a:p>
        </p:txBody>
      </p:sp>
    </p:spTree>
    <p:extLst>
      <p:ext uri="{BB962C8B-B14F-4D97-AF65-F5344CB8AC3E}">
        <p14:creationId xmlns:p14="http://schemas.microsoft.com/office/powerpoint/2010/main" val="1216899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34</a:t>
            </a:fld>
            <a:endParaRPr lang="en-US"/>
          </a:p>
        </p:txBody>
      </p:sp>
    </p:spTree>
    <p:extLst>
      <p:ext uri="{BB962C8B-B14F-4D97-AF65-F5344CB8AC3E}">
        <p14:creationId xmlns:p14="http://schemas.microsoft.com/office/powerpoint/2010/main" val="273729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35</a:t>
            </a:fld>
            <a:endParaRPr lang="en-US"/>
          </a:p>
        </p:txBody>
      </p:sp>
    </p:spTree>
    <p:extLst>
      <p:ext uri="{BB962C8B-B14F-4D97-AF65-F5344CB8AC3E}">
        <p14:creationId xmlns:p14="http://schemas.microsoft.com/office/powerpoint/2010/main" val="2737290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42</a:t>
            </a:fld>
            <a:endParaRPr lang="en-US"/>
          </a:p>
        </p:txBody>
      </p:sp>
    </p:spTree>
    <p:extLst>
      <p:ext uri="{BB962C8B-B14F-4D97-AF65-F5344CB8AC3E}">
        <p14:creationId xmlns:p14="http://schemas.microsoft.com/office/powerpoint/2010/main" val="297166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78</a:t>
            </a:fld>
            <a:endParaRPr lang="en-US"/>
          </a:p>
        </p:txBody>
      </p:sp>
    </p:spTree>
    <p:extLst>
      <p:ext uri="{BB962C8B-B14F-4D97-AF65-F5344CB8AC3E}">
        <p14:creationId xmlns:p14="http://schemas.microsoft.com/office/powerpoint/2010/main" val="1229609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79</a:t>
            </a:fld>
            <a:endParaRPr lang="en-US"/>
          </a:p>
        </p:txBody>
      </p:sp>
    </p:spTree>
    <p:extLst>
      <p:ext uri="{BB962C8B-B14F-4D97-AF65-F5344CB8AC3E}">
        <p14:creationId xmlns:p14="http://schemas.microsoft.com/office/powerpoint/2010/main" val="122960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9C344D-2E79-457B-A11F-9D31205F8A6F}"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692355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C344D-2E79-457B-A11F-9D31205F8A6F}"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513515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C344D-2E79-457B-A11F-9D31205F8A6F}"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266204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pPr>
              <a:defRPr/>
            </a:pPr>
            <a:fld id="{9524B925-89B9-4F05-A269-358E2CA2C978}"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7512020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pPr>
              <a:defRPr/>
            </a:pPr>
            <a:fld id="{9524B925-89B9-4F05-A269-358E2CA2C978}"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7512020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C344D-2E79-457B-A11F-9D31205F8A6F}"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767332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C344D-2E79-457B-A11F-9D31205F8A6F}"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27088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9C344D-2E79-457B-A11F-9D31205F8A6F}"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0075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9C344D-2E79-457B-A11F-9D31205F8A6F}" type="datetimeFigureOut">
              <a:rPr lang="en-US" smtClean="0"/>
              <a:t>3/26/2015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43412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C344D-2E79-457B-A11F-9D31205F8A6F}" type="datetimeFigureOut">
              <a:rPr lang="en-US" smtClean="0"/>
              <a:t>3/26/2015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4212806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C344D-2E79-457B-A11F-9D31205F8A6F}" type="datetimeFigureOut">
              <a:rPr lang="en-US" smtClean="0"/>
              <a:t>3/26/2015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194982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C344D-2E79-457B-A11F-9D31205F8A6F}"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4052615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C344D-2E79-457B-A11F-9D31205F8A6F}"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7176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1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1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16.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17.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4.xml"/><Relationship Id="rId1" Type="http://schemas.openxmlformats.org/officeDocument/2006/relationships/slideLayout" Target="../slideLayouts/slideLayout22.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5.xml"/><Relationship Id="rId1" Type="http://schemas.openxmlformats.org/officeDocument/2006/relationships/slideLayout" Target="../slideLayouts/slideLayout23.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7.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C344D-2E79-457B-A11F-9D31205F8A6F}" type="datetimeFigureOut">
              <a:rPr lang="en-US" smtClean="0"/>
              <a:t>3/26/2015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97227-429B-4220-B80E-E175770E0CFB}" type="slidenum">
              <a:rPr lang="en-US" smtClean="0"/>
              <a:t>‹#›</a:t>
            </a:fld>
            <a:endParaRPr lang="en-US"/>
          </a:p>
        </p:txBody>
      </p:sp>
    </p:spTree>
    <p:extLst>
      <p:ext uri="{BB962C8B-B14F-4D97-AF65-F5344CB8AC3E}">
        <p14:creationId xmlns:p14="http://schemas.microsoft.com/office/powerpoint/2010/main" val="336312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83"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91"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95"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99"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705"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707"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67"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69"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hyperlink" Target="http://portal.dovira.eu/" TargetMode="External"/><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34.png"/></Relationships>
</file>

<file path=ppt/slides/_rels/slide10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595.jpeg"/><Relationship Id="rId3" Type="http://schemas.openxmlformats.org/officeDocument/2006/relationships/image" Target="../media/image21.png"/><Relationship Id="rId7" Type="http://schemas.openxmlformats.org/officeDocument/2006/relationships/hyperlink" Target="http://portal.dovira.eu/" TargetMode="External"/><Relationship Id="rId12" Type="http://schemas.openxmlformats.org/officeDocument/2006/relationships/image" Target="../media/image3.png"/><Relationship Id="rId2" Type="http://schemas.openxmlformats.org/officeDocument/2006/relationships/image" Target="../media/image635.png"/><Relationship Id="rId1" Type="http://schemas.openxmlformats.org/officeDocument/2006/relationships/slideLayout" Target="../slideLayouts/slideLayout2.xml"/><Relationship Id="rId6" Type="http://schemas.openxmlformats.org/officeDocument/2006/relationships/hyperlink" Target="http://dovira.eu/" TargetMode="External"/><Relationship Id="rId11" Type="http://schemas.openxmlformats.org/officeDocument/2006/relationships/image" Target="../media/image637.png"/><Relationship Id="rId5" Type="http://schemas.openxmlformats.org/officeDocument/2006/relationships/hyperlink" Target="http://www.cs.jyu.fi/ai/Quality/video" TargetMode="External"/><Relationship Id="rId10" Type="http://schemas.openxmlformats.org/officeDocument/2006/relationships/image" Target="../media/image636.png"/><Relationship Id="rId4" Type="http://schemas.openxmlformats.org/officeDocument/2006/relationships/hyperlink" Target="http://www.cs.jyu.fi/ai/Quality-3.pptx" TargetMode="External"/><Relationship Id="rId9" Type="http://schemas.openxmlformats.org/officeDocument/2006/relationships/image" Target="../media/image596.png"/></Relationships>
</file>

<file path=ppt/slides/_rels/slide102.xml.rels><?xml version="1.0" encoding="UTF-8" standalone="yes"?>
<Relationships xmlns="http://schemas.openxmlformats.org/package/2006/relationships"><Relationship Id="rId8" Type="http://schemas.openxmlformats.org/officeDocument/2006/relationships/image" Target="../media/image644.png"/><Relationship Id="rId3" Type="http://schemas.openxmlformats.org/officeDocument/2006/relationships/image" Target="../media/image639.png"/><Relationship Id="rId7" Type="http://schemas.openxmlformats.org/officeDocument/2006/relationships/image" Target="../media/image643.png"/><Relationship Id="rId2" Type="http://schemas.openxmlformats.org/officeDocument/2006/relationships/image" Target="../media/image638.png"/><Relationship Id="rId1" Type="http://schemas.openxmlformats.org/officeDocument/2006/relationships/slideLayout" Target="../slideLayouts/slideLayout2.xml"/><Relationship Id="rId6" Type="http://schemas.openxmlformats.org/officeDocument/2006/relationships/image" Target="../media/image642.png"/><Relationship Id="rId5" Type="http://schemas.openxmlformats.org/officeDocument/2006/relationships/image" Target="../media/image641.png"/><Relationship Id="rId10" Type="http://schemas.openxmlformats.org/officeDocument/2006/relationships/image" Target="../media/image646.png"/><Relationship Id="rId4" Type="http://schemas.openxmlformats.org/officeDocument/2006/relationships/image" Target="../media/image640.gif"/><Relationship Id="rId9" Type="http://schemas.openxmlformats.org/officeDocument/2006/relationships/image" Target="../media/image645.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gif"/></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jpeg"/><Relationship Id="rId17" Type="http://schemas.openxmlformats.org/officeDocument/2006/relationships/image" Target="../media/image82.png"/><Relationship Id="rId2" Type="http://schemas.openxmlformats.org/officeDocument/2006/relationships/notesSlide" Target="../notesSlides/notesSlide2.xml"/><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jpe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png"/><Relationship Id="rId12" Type="http://schemas.openxmlformats.org/officeDocument/2006/relationships/image" Target="../media/image82.png"/><Relationship Id="rId2" Type="http://schemas.openxmlformats.org/officeDocument/2006/relationships/image" Target="../media/image96.gif"/><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97.jpeg"/><Relationship Id="rId18" Type="http://schemas.openxmlformats.org/officeDocument/2006/relationships/image" Target="../media/image102.png"/><Relationship Id="rId3" Type="http://schemas.openxmlformats.org/officeDocument/2006/relationships/image" Target="../media/image107.jpeg"/><Relationship Id="rId21" Type="http://schemas.openxmlformats.org/officeDocument/2006/relationships/image" Target="../media/image105.jpeg"/><Relationship Id="rId7" Type="http://schemas.openxmlformats.org/officeDocument/2006/relationships/image" Target="../media/image3.png"/><Relationship Id="rId12" Type="http://schemas.openxmlformats.org/officeDocument/2006/relationships/image" Target="../media/image114.png"/><Relationship Id="rId17" Type="http://schemas.openxmlformats.org/officeDocument/2006/relationships/image" Target="../media/image101.png"/><Relationship Id="rId2" Type="http://schemas.openxmlformats.org/officeDocument/2006/relationships/image" Target="../media/image106.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png"/><Relationship Id="rId15" Type="http://schemas.openxmlformats.org/officeDocument/2006/relationships/image" Target="../media/image99.jpeg"/><Relationship Id="rId10" Type="http://schemas.openxmlformats.org/officeDocument/2006/relationships/image" Target="../media/image112.png"/><Relationship Id="rId19" Type="http://schemas.openxmlformats.org/officeDocument/2006/relationships/image" Target="../media/image103.png"/><Relationship Id="rId4" Type="http://schemas.openxmlformats.org/officeDocument/2006/relationships/image" Target="../media/image96.gif"/><Relationship Id="rId9" Type="http://schemas.openxmlformats.org/officeDocument/2006/relationships/image" Target="../media/image111.png"/><Relationship Id="rId14" Type="http://schemas.openxmlformats.org/officeDocument/2006/relationships/image" Target="../media/image98.png"/><Relationship Id="rId22"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mit.jyu.fi/ai/WISE_Letter.pdf" TargetMode="External"/><Relationship Id="rId7" Type="http://schemas.openxmlformats.org/officeDocument/2006/relationships/image" Target="../media/image23.png"/><Relationship Id="rId2" Type="http://schemas.openxmlformats.org/officeDocument/2006/relationships/hyperlink" Target="mailto:vagan@jyu.fi" TargetMode="External"/><Relationship Id="rId1" Type="http://schemas.openxmlformats.org/officeDocument/2006/relationships/slideLayout" Target="../slideLayouts/slideLayout2.xml"/><Relationship Id="rId6" Type="http://schemas.openxmlformats.org/officeDocument/2006/relationships/hyperlink" Target="http://www.cs.jyu.fi/ai/WISE_Letter.pdf" TargetMode="External"/><Relationship Id="rId5" Type="http://schemas.openxmlformats.org/officeDocument/2006/relationships/image" Target="../media/image22.png"/><Relationship Id="rId4" Type="http://schemas.openxmlformats.org/officeDocument/2006/relationships/hyperlink" Target="http://www.mit.jyu.fi/ai/vagan" TargetMode="External"/><Relationship Id="rId9" Type="http://schemas.openxmlformats.org/officeDocument/2006/relationships/hyperlink" Target="http://dovira.e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s>
</file>

<file path=ppt/slides/_rels/slide2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jpeg"/><Relationship Id="rId7" Type="http://schemas.openxmlformats.org/officeDocument/2006/relationships/image" Target="../media/image126.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2.png"/><Relationship Id="rId4" Type="http://schemas.openxmlformats.org/officeDocument/2006/relationships/image" Target="../media/image120.png"/><Relationship Id="rId9" Type="http://schemas.openxmlformats.org/officeDocument/2006/relationships/image" Target="../media/image128.png"/></Relationships>
</file>

<file path=ppt/slides/_rels/slide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9.png"/><Relationship Id="rId7" Type="http://schemas.openxmlformats.org/officeDocument/2006/relationships/image" Target="../media/image126.png"/><Relationship Id="rId12" Type="http://schemas.openxmlformats.org/officeDocument/2006/relationships/image" Target="../media/image3.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2.png"/><Relationship Id="rId10" Type="http://schemas.openxmlformats.org/officeDocument/2006/relationships/image" Target="../media/image129.png"/><Relationship Id="rId4" Type="http://schemas.openxmlformats.org/officeDocument/2006/relationships/image" Target="../media/image121.jpeg"/><Relationship Id="rId9" Type="http://schemas.openxmlformats.org/officeDocument/2006/relationships/image" Target="../media/image128.pn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1.jpeg"/><Relationship Id="rId3" Type="http://schemas.openxmlformats.org/officeDocument/2006/relationships/image" Target="../media/image124.jpeg"/><Relationship Id="rId7" Type="http://schemas.openxmlformats.org/officeDocument/2006/relationships/image" Target="../media/image126.png"/><Relationship Id="rId12" Type="http://schemas.openxmlformats.org/officeDocument/2006/relationships/image" Target="../media/image3.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2.png"/><Relationship Id="rId15" Type="http://schemas.openxmlformats.org/officeDocument/2006/relationships/image" Target="../media/image133.png"/><Relationship Id="rId10" Type="http://schemas.openxmlformats.org/officeDocument/2006/relationships/image" Target="../media/image129.png"/><Relationship Id="rId4" Type="http://schemas.openxmlformats.org/officeDocument/2006/relationships/image" Target="../media/image120.png"/><Relationship Id="rId9" Type="http://schemas.openxmlformats.org/officeDocument/2006/relationships/image" Target="../media/image128.png"/><Relationship Id="rId14" Type="http://schemas.openxmlformats.org/officeDocument/2006/relationships/image" Target="../media/image132.png"/></Relationships>
</file>

<file path=ppt/slides/_rels/slide25.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8.png"/><Relationship Id="rId2" Type="http://schemas.openxmlformats.org/officeDocument/2006/relationships/image" Target="../media/image134.png"/><Relationship Id="rId16"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65.gif"/><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s>
</file>

<file path=ppt/slides/_rels/slide26.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3" Type="http://schemas.openxmlformats.org/officeDocument/2006/relationships/image" Target="../media/image150.jpe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jpeg"/><Relationship Id="rId5" Type="http://schemas.openxmlformats.org/officeDocument/2006/relationships/image" Target="../media/image152.png"/><Relationship Id="rId10" Type="http://schemas.openxmlformats.org/officeDocument/2006/relationships/image" Target="../media/image157.jpe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s>
</file>

<file path=ppt/slides/_rels/slide2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8.png"/></Relationships>
</file>

<file path=ppt/slides/_rels/slide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png"/></Relationships>
</file>

<file path=ppt/slides/_rels/slide29.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36.png"/><Relationship Id="rId9" Type="http://schemas.openxmlformats.org/officeDocument/2006/relationships/image" Target="../media/image178.jpe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7.png"/><Relationship Id="rId18" Type="http://schemas.openxmlformats.org/officeDocument/2006/relationships/image" Target="../media/image192.png"/><Relationship Id="rId26" Type="http://schemas.openxmlformats.org/officeDocument/2006/relationships/image" Target="../media/image199.png"/><Relationship Id="rId3" Type="http://schemas.openxmlformats.org/officeDocument/2006/relationships/image" Target="../media/image175.png"/><Relationship Id="rId21" Type="http://schemas.openxmlformats.org/officeDocument/2006/relationships/image" Target="../media/image195.png"/><Relationship Id="rId7" Type="http://schemas.openxmlformats.org/officeDocument/2006/relationships/image" Target="../media/image181.png"/><Relationship Id="rId12" Type="http://schemas.openxmlformats.org/officeDocument/2006/relationships/image" Target="../media/image186.jpeg"/><Relationship Id="rId17" Type="http://schemas.openxmlformats.org/officeDocument/2006/relationships/image" Target="../media/image191.png"/><Relationship Id="rId25" Type="http://schemas.openxmlformats.org/officeDocument/2006/relationships/image" Target="../media/image198.png"/><Relationship Id="rId2" Type="http://schemas.openxmlformats.org/officeDocument/2006/relationships/notesSlide" Target="../notesSlides/notesSlide3.xml"/><Relationship Id="rId16" Type="http://schemas.openxmlformats.org/officeDocument/2006/relationships/image" Target="../media/image190.png"/><Relationship Id="rId20"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78.jpeg"/><Relationship Id="rId11" Type="http://schemas.openxmlformats.org/officeDocument/2006/relationships/image" Target="../media/image185.png"/><Relationship Id="rId24" Type="http://schemas.openxmlformats.org/officeDocument/2006/relationships/image" Target="../media/image197.png"/><Relationship Id="rId5" Type="http://schemas.openxmlformats.org/officeDocument/2006/relationships/image" Target="../media/image177.png"/><Relationship Id="rId15" Type="http://schemas.openxmlformats.org/officeDocument/2006/relationships/image" Target="../media/image189.png"/><Relationship Id="rId23" Type="http://schemas.openxmlformats.org/officeDocument/2006/relationships/image" Target="../media/image196.png"/><Relationship Id="rId10" Type="http://schemas.openxmlformats.org/officeDocument/2006/relationships/image" Target="../media/image184.jpeg"/><Relationship Id="rId19" Type="http://schemas.openxmlformats.org/officeDocument/2006/relationships/image" Target="../media/image193.png"/><Relationship Id="rId4" Type="http://schemas.openxmlformats.org/officeDocument/2006/relationships/image" Target="../media/image176.png"/><Relationship Id="rId9" Type="http://schemas.openxmlformats.org/officeDocument/2006/relationships/image" Target="../media/image183.png"/><Relationship Id="rId14" Type="http://schemas.openxmlformats.org/officeDocument/2006/relationships/image" Target="../media/image188.jpeg"/><Relationship Id="rId22" Type="http://schemas.openxmlformats.org/officeDocument/2006/relationships/image" Target="../media/image12.png"/><Relationship Id="rId27" Type="http://schemas.openxmlformats.org/officeDocument/2006/relationships/image" Target="../media/image200.png"/></Relationships>
</file>

<file path=ppt/slides/_rels/slide32.xml.rels><?xml version="1.0" encoding="UTF-8" standalone="yes"?>
<Relationships xmlns="http://schemas.openxmlformats.org/package/2006/relationships"><Relationship Id="rId8" Type="http://schemas.openxmlformats.org/officeDocument/2006/relationships/image" Target="../media/image204.jpeg"/><Relationship Id="rId13" Type="http://schemas.openxmlformats.org/officeDocument/2006/relationships/image" Target="../media/image209.png"/><Relationship Id="rId18" Type="http://schemas.openxmlformats.org/officeDocument/2006/relationships/image" Target="../media/image198.png"/><Relationship Id="rId3" Type="http://schemas.openxmlformats.org/officeDocument/2006/relationships/image" Target="../media/image201.png"/><Relationship Id="rId21" Type="http://schemas.openxmlformats.org/officeDocument/2006/relationships/image" Target="../media/image215.png"/><Relationship Id="rId7" Type="http://schemas.openxmlformats.org/officeDocument/2006/relationships/image" Target="../media/image203.png"/><Relationship Id="rId12" Type="http://schemas.openxmlformats.org/officeDocument/2006/relationships/image" Target="../media/image208.jpeg"/><Relationship Id="rId17" Type="http://schemas.openxmlformats.org/officeDocument/2006/relationships/image" Target="../media/image197.png"/><Relationship Id="rId2" Type="http://schemas.openxmlformats.org/officeDocument/2006/relationships/notesSlide" Target="../notesSlides/notesSlide4.xml"/><Relationship Id="rId16" Type="http://schemas.openxmlformats.org/officeDocument/2006/relationships/image" Target="../media/image212.jpeg"/><Relationship Id="rId20" Type="http://schemas.openxmlformats.org/officeDocument/2006/relationships/image" Target="../media/image214.jpe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207.png"/><Relationship Id="rId5" Type="http://schemas.openxmlformats.org/officeDocument/2006/relationships/image" Target="../media/image202.png"/><Relationship Id="rId15" Type="http://schemas.openxmlformats.org/officeDocument/2006/relationships/image" Target="../media/image211.jpeg"/><Relationship Id="rId10" Type="http://schemas.openxmlformats.org/officeDocument/2006/relationships/image" Target="../media/image206.jpeg"/><Relationship Id="rId19" Type="http://schemas.openxmlformats.org/officeDocument/2006/relationships/image" Target="../media/image213.png"/><Relationship Id="rId4" Type="http://schemas.openxmlformats.org/officeDocument/2006/relationships/image" Target="../media/image164.png"/><Relationship Id="rId9" Type="http://schemas.openxmlformats.org/officeDocument/2006/relationships/image" Target="../media/image205.png"/><Relationship Id="rId14" Type="http://schemas.openxmlformats.org/officeDocument/2006/relationships/image" Target="../media/image210.jpeg"/></Relationships>
</file>

<file path=ppt/slides/_rels/slide3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gif"/><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34.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28.png"/><Relationship Id="rId18" Type="http://schemas.openxmlformats.org/officeDocument/2006/relationships/image" Target="../media/image233.jpeg"/><Relationship Id="rId3" Type="http://schemas.openxmlformats.org/officeDocument/2006/relationships/image" Target="../media/image219.png"/><Relationship Id="rId7" Type="http://schemas.openxmlformats.org/officeDocument/2006/relationships/image" Target="../media/image222.png"/><Relationship Id="rId12" Type="http://schemas.openxmlformats.org/officeDocument/2006/relationships/image" Target="../media/image227.png"/><Relationship Id="rId17" Type="http://schemas.openxmlformats.org/officeDocument/2006/relationships/image" Target="../media/image232.png"/><Relationship Id="rId2" Type="http://schemas.openxmlformats.org/officeDocument/2006/relationships/notesSlide" Target="../notesSlides/notesSlide5.xml"/><Relationship Id="rId16" Type="http://schemas.openxmlformats.org/officeDocument/2006/relationships/image" Target="../media/image231.jpeg"/><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image" Target="../media/image226.png"/><Relationship Id="rId5" Type="http://schemas.openxmlformats.org/officeDocument/2006/relationships/image" Target="../media/image220.png"/><Relationship Id="rId15" Type="http://schemas.openxmlformats.org/officeDocument/2006/relationships/image" Target="../media/image230.jpeg"/><Relationship Id="rId10" Type="http://schemas.openxmlformats.org/officeDocument/2006/relationships/image" Target="../media/image225.png"/><Relationship Id="rId4" Type="http://schemas.openxmlformats.org/officeDocument/2006/relationships/image" Target="../media/image161.png"/><Relationship Id="rId9" Type="http://schemas.openxmlformats.org/officeDocument/2006/relationships/image" Target="../media/image224.png"/><Relationship Id="rId14" Type="http://schemas.openxmlformats.org/officeDocument/2006/relationships/image" Target="../media/image229.png"/></Relationships>
</file>

<file path=ppt/slides/_rels/slide35.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28.png"/><Relationship Id="rId3" Type="http://schemas.openxmlformats.org/officeDocument/2006/relationships/image" Target="../media/image219.png"/><Relationship Id="rId7" Type="http://schemas.openxmlformats.org/officeDocument/2006/relationships/image" Target="../media/image222.png"/><Relationship Id="rId12" Type="http://schemas.openxmlformats.org/officeDocument/2006/relationships/image" Target="../media/image227.png"/><Relationship Id="rId2" Type="http://schemas.openxmlformats.org/officeDocument/2006/relationships/notesSlide" Target="../notesSlides/notesSlide6.xml"/><Relationship Id="rId16" Type="http://schemas.openxmlformats.org/officeDocument/2006/relationships/image" Target="../media/image231.jpeg"/><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image" Target="../media/image226.png"/><Relationship Id="rId5" Type="http://schemas.openxmlformats.org/officeDocument/2006/relationships/image" Target="../media/image220.png"/><Relationship Id="rId15" Type="http://schemas.openxmlformats.org/officeDocument/2006/relationships/image" Target="../media/image230.jpeg"/><Relationship Id="rId10" Type="http://schemas.openxmlformats.org/officeDocument/2006/relationships/image" Target="../media/image225.png"/><Relationship Id="rId4" Type="http://schemas.openxmlformats.org/officeDocument/2006/relationships/image" Target="../media/image161.png"/><Relationship Id="rId9" Type="http://schemas.openxmlformats.org/officeDocument/2006/relationships/image" Target="../media/image224.png"/><Relationship Id="rId14" Type="http://schemas.openxmlformats.org/officeDocument/2006/relationships/image" Target="../media/image229.png"/></Relationships>
</file>

<file path=ppt/slides/_rels/slide36.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3.png"/><Relationship Id="rId3" Type="http://schemas.openxmlformats.org/officeDocument/2006/relationships/image" Target="../media/image219.png"/><Relationship Id="rId7" Type="http://schemas.openxmlformats.org/officeDocument/2006/relationships/image" Target="../media/image237.png"/><Relationship Id="rId12" Type="http://schemas.openxmlformats.org/officeDocument/2006/relationships/image" Target="../media/image242.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image" Target="../media/image235.png"/><Relationship Id="rId10" Type="http://schemas.openxmlformats.org/officeDocument/2006/relationships/image" Target="../media/image240.png"/><Relationship Id="rId4" Type="http://schemas.openxmlformats.org/officeDocument/2006/relationships/image" Target="../media/image161.png"/><Relationship Id="rId9" Type="http://schemas.openxmlformats.org/officeDocument/2006/relationships/image" Target="../media/image239.png"/><Relationship Id="rId14" Type="http://schemas.openxmlformats.org/officeDocument/2006/relationships/image" Target="../media/image244.png"/></Relationships>
</file>

<file path=ppt/slides/_rels/slide3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6.png"/><Relationship Id="rId7" Type="http://schemas.openxmlformats.org/officeDocument/2006/relationships/image" Target="../media/image250.jpeg"/><Relationship Id="rId2" Type="http://schemas.openxmlformats.org/officeDocument/2006/relationships/image" Target="../media/image245.jpeg"/><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10" Type="http://schemas.openxmlformats.org/officeDocument/2006/relationships/image" Target="../media/image253.png"/><Relationship Id="rId4" Type="http://schemas.openxmlformats.org/officeDocument/2006/relationships/image" Target="../media/image247.png"/><Relationship Id="rId9" Type="http://schemas.openxmlformats.org/officeDocument/2006/relationships/image" Target="../media/image252.jpeg"/></Relationships>
</file>

<file path=ppt/slides/_rels/slide3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54.jpeg"/><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39.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161.png"/><Relationship Id="rId7" Type="http://schemas.openxmlformats.org/officeDocument/2006/relationships/image" Target="../media/image260.png"/><Relationship Id="rId12" Type="http://schemas.openxmlformats.org/officeDocument/2006/relationships/image" Target="../media/image244.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59.png"/><Relationship Id="rId11" Type="http://schemas.openxmlformats.org/officeDocument/2006/relationships/image" Target="../media/image264.png"/><Relationship Id="rId5" Type="http://schemas.openxmlformats.org/officeDocument/2006/relationships/image" Target="../media/image258.png"/><Relationship Id="rId10" Type="http://schemas.openxmlformats.org/officeDocument/2006/relationships/image" Target="../media/image263.png"/><Relationship Id="rId4" Type="http://schemas.openxmlformats.org/officeDocument/2006/relationships/image" Target="../media/image234.png"/><Relationship Id="rId9" Type="http://schemas.openxmlformats.org/officeDocument/2006/relationships/image" Target="../media/image262.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png"/><Relationship Id="rId7" Type="http://schemas.openxmlformats.org/officeDocument/2006/relationships/image" Target="../media/image270.png"/><Relationship Id="rId12" Type="http://schemas.openxmlformats.org/officeDocument/2006/relationships/image" Target="../media/image196.png"/><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image" Target="../media/image269.png"/><Relationship Id="rId11" Type="http://schemas.openxmlformats.org/officeDocument/2006/relationships/image" Target="../media/image274.png"/><Relationship Id="rId5" Type="http://schemas.openxmlformats.org/officeDocument/2006/relationships/image" Target="../media/image268.jpeg"/><Relationship Id="rId10" Type="http://schemas.openxmlformats.org/officeDocument/2006/relationships/image" Target="../media/image273.png"/><Relationship Id="rId4" Type="http://schemas.openxmlformats.org/officeDocument/2006/relationships/image" Target="../media/image267.png"/><Relationship Id="rId9" Type="http://schemas.openxmlformats.org/officeDocument/2006/relationships/image" Target="../media/image272.png"/></Relationships>
</file>

<file path=ppt/slides/_rels/slide41.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65.png"/><Relationship Id="rId7" Type="http://schemas.openxmlformats.org/officeDocument/2006/relationships/image" Target="../media/image27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8.png"/><Relationship Id="rId11" Type="http://schemas.openxmlformats.org/officeDocument/2006/relationships/image" Target="../media/image283.png"/><Relationship Id="rId5" Type="http://schemas.openxmlformats.org/officeDocument/2006/relationships/image" Target="../media/image277.png"/><Relationship Id="rId10" Type="http://schemas.openxmlformats.org/officeDocument/2006/relationships/image" Target="../media/image282.png"/><Relationship Id="rId4" Type="http://schemas.openxmlformats.org/officeDocument/2006/relationships/image" Target="../media/image276.png"/><Relationship Id="rId9" Type="http://schemas.openxmlformats.org/officeDocument/2006/relationships/image" Target="../media/image281.png"/></Relationships>
</file>

<file path=ppt/slides/_rels/slide4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84.png"/><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276.png"/></Relationships>
</file>

<file path=ppt/slides/_rels/slide4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84.png"/><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276.png"/></Relationships>
</file>

<file path=ppt/slides/_rels/slide4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85.png"/><Relationship Id="rId5" Type="http://schemas.openxmlformats.org/officeDocument/2006/relationships/image" Target="../media/image274.png"/><Relationship Id="rId4" Type="http://schemas.openxmlformats.org/officeDocument/2006/relationships/image" Target="../media/image276.png"/></Relationships>
</file>

<file path=ppt/slides/_rels/slide4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85.png"/><Relationship Id="rId4" Type="http://schemas.openxmlformats.org/officeDocument/2006/relationships/image" Target="../media/image276.png"/></Relationships>
</file>

<file path=ppt/slides/_rels/slide4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85.png"/><Relationship Id="rId4" Type="http://schemas.openxmlformats.org/officeDocument/2006/relationships/image" Target="../media/image276.png"/></Relationships>
</file>

<file path=ppt/slides/_rels/slide4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85.png"/><Relationship Id="rId4" Type="http://schemas.openxmlformats.org/officeDocument/2006/relationships/image" Target="../media/image276.png"/></Relationships>
</file>

<file path=ppt/slides/_rels/slide4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65.png"/><Relationship Id="rId7" Type="http://schemas.openxmlformats.org/officeDocument/2006/relationships/image" Target="../media/image286.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85.png"/><Relationship Id="rId4" Type="http://schemas.openxmlformats.org/officeDocument/2006/relationships/image" Target="../media/image276.png"/></Relationships>
</file>

<file path=ppt/slides/_rels/slide5.xml.rels><?xml version="1.0" encoding="UTF-8" standalone="yes"?>
<Relationships xmlns="http://schemas.openxmlformats.org/package/2006/relationships"><Relationship Id="rId8" Type="http://schemas.openxmlformats.org/officeDocument/2006/relationships/hyperlink" Target="http://portal.dovira.eu/" TargetMode="External"/><Relationship Id="rId3" Type="http://schemas.openxmlformats.org/officeDocument/2006/relationships/hyperlink" Target="http://www.cs.jyu.fi/ai/Quality-3.ppt" TargetMode="External"/><Relationship Id="rId7" Type="http://schemas.openxmlformats.org/officeDocument/2006/relationships/hyperlink" Target="http://dovira.eu/" TargetMode="External"/><Relationship Id="rId2" Type="http://schemas.openxmlformats.org/officeDocument/2006/relationships/hyperlink" Target="http://www.cs.jyu.fi/ai/Quality-3.pptx" TargetMode="External"/><Relationship Id="rId1" Type="http://schemas.openxmlformats.org/officeDocument/2006/relationships/slideLayout" Target="../slideLayouts/slideLayout2.xml"/><Relationship Id="rId6" Type="http://schemas.openxmlformats.org/officeDocument/2006/relationships/hyperlink" Target="http://www.cs.jyu.fi/ai/Quality-2.ppt" TargetMode="External"/><Relationship Id="rId5" Type="http://schemas.openxmlformats.org/officeDocument/2006/relationships/hyperlink" Target="http://www.cs.jyu.fi/ai/Quality.ppt" TargetMode="External"/><Relationship Id="rId10" Type="http://schemas.openxmlformats.org/officeDocument/2006/relationships/hyperlink" Target="http://www.cs.jyu.fi/ai/Quality/" TargetMode="External"/><Relationship Id="rId4" Type="http://schemas.openxmlformats.org/officeDocument/2006/relationships/hyperlink" Target="http://www.cs.jyu.fi/ai/Quality/video" TargetMode="External"/><Relationship Id="rId9" Type="http://schemas.openxmlformats.org/officeDocument/2006/relationships/hyperlink" Target="http://portal.dovira.eu/e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88.gif"/><Relationship Id="rId2" Type="http://schemas.openxmlformats.org/officeDocument/2006/relationships/image" Target="../media/image287.png"/><Relationship Id="rId1" Type="http://schemas.openxmlformats.org/officeDocument/2006/relationships/slideLayout" Target="../slideLayouts/slideLayout2.xml"/><Relationship Id="rId5" Type="http://schemas.openxmlformats.org/officeDocument/2006/relationships/image" Target="../media/image290.png"/><Relationship Id="rId4" Type="http://schemas.openxmlformats.org/officeDocument/2006/relationships/image" Target="../media/image289.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91.png"/><Relationship Id="rId1" Type="http://schemas.openxmlformats.org/officeDocument/2006/relationships/slideLayout" Target="../slideLayouts/slideLayout2.xml"/><Relationship Id="rId4" Type="http://schemas.openxmlformats.org/officeDocument/2006/relationships/image" Target="../media/image292.png"/></Relationships>
</file>

<file path=ppt/slides/_rels/slide52.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303.png"/><Relationship Id="rId18" Type="http://schemas.openxmlformats.org/officeDocument/2006/relationships/image" Target="../media/image307.jpeg"/><Relationship Id="rId26" Type="http://schemas.openxmlformats.org/officeDocument/2006/relationships/image" Target="../media/image76.png"/><Relationship Id="rId3" Type="http://schemas.openxmlformats.org/officeDocument/2006/relationships/image" Target="../media/image42.jpeg"/><Relationship Id="rId21" Type="http://schemas.openxmlformats.org/officeDocument/2006/relationships/image" Target="../media/image310.jpeg"/><Relationship Id="rId7" Type="http://schemas.openxmlformats.org/officeDocument/2006/relationships/image" Target="../media/image297.jpeg"/><Relationship Id="rId12" Type="http://schemas.openxmlformats.org/officeDocument/2006/relationships/image" Target="../media/image302.png"/><Relationship Id="rId17" Type="http://schemas.openxmlformats.org/officeDocument/2006/relationships/image" Target="../media/image306.jpeg"/><Relationship Id="rId25" Type="http://schemas.openxmlformats.org/officeDocument/2006/relationships/image" Target="../media/image313.png"/><Relationship Id="rId2" Type="http://schemas.openxmlformats.org/officeDocument/2006/relationships/image" Target="../media/image293.png"/><Relationship Id="rId16" Type="http://schemas.openxmlformats.org/officeDocument/2006/relationships/image" Target="../media/image305.jpeg"/><Relationship Id="rId20" Type="http://schemas.openxmlformats.org/officeDocument/2006/relationships/image" Target="../media/image309.jpeg"/><Relationship Id="rId1" Type="http://schemas.openxmlformats.org/officeDocument/2006/relationships/slideLayout" Target="../slideLayouts/slideLayout18.xml"/><Relationship Id="rId6" Type="http://schemas.openxmlformats.org/officeDocument/2006/relationships/image" Target="../media/image296.png"/><Relationship Id="rId11" Type="http://schemas.openxmlformats.org/officeDocument/2006/relationships/image" Target="../media/image301.jpeg"/><Relationship Id="rId24" Type="http://schemas.openxmlformats.org/officeDocument/2006/relationships/image" Target="../media/image312.png"/><Relationship Id="rId5" Type="http://schemas.openxmlformats.org/officeDocument/2006/relationships/image" Target="../media/image295.jpeg"/><Relationship Id="rId15" Type="http://schemas.openxmlformats.org/officeDocument/2006/relationships/image" Target="../media/image14.png"/><Relationship Id="rId23" Type="http://schemas.openxmlformats.org/officeDocument/2006/relationships/hyperlink" Target="http://portal.dovira.eu/" TargetMode="External"/><Relationship Id="rId10" Type="http://schemas.openxmlformats.org/officeDocument/2006/relationships/image" Target="../media/image300.png"/><Relationship Id="rId19" Type="http://schemas.openxmlformats.org/officeDocument/2006/relationships/image" Target="../media/image308.png"/><Relationship Id="rId4" Type="http://schemas.openxmlformats.org/officeDocument/2006/relationships/image" Target="../media/image294.jpeg"/><Relationship Id="rId9" Type="http://schemas.openxmlformats.org/officeDocument/2006/relationships/image" Target="../media/image299.png"/><Relationship Id="rId14" Type="http://schemas.openxmlformats.org/officeDocument/2006/relationships/image" Target="../media/image304.png"/><Relationship Id="rId22" Type="http://schemas.openxmlformats.org/officeDocument/2006/relationships/image" Target="../media/image311.png"/></Relationships>
</file>

<file path=ppt/slides/_rels/slide5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14.gif"/><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54.xml.rels><?xml version="1.0" encoding="UTF-8" standalone="yes"?>
<Relationships xmlns="http://schemas.openxmlformats.org/package/2006/relationships"><Relationship Id="rId8" Type="http://schemas.openxmlformats.org/officeDocument/2006/relationships/image" Target="../media/image319.png"/><Relationship Id="rId13" Type="http://schemas.openxmlformats.org/officeDocument/2006/relationships/image" Target="../media/image134.png"/><Relationship Id="rId3" Type="http://schemas.openxmlformats.org/officeDocument/2006/relationships/image" Target="../media/image315.png"/><Relationship Id="rId7" Type="http://schemas.openxmlformats.org/officeDocument/2006/relationships/image" Target="../media/image318.png"/><Relationship Id="rId12" Type="http://schemas.openxmlformats.org/officeDocument/2006/relationships/image" Target="../media/image137.png"/><Relationship Id="rId2" Type="http://schemas.openxmlformats.org/officeDocument/2006/relationships/image" Target="../media/image14.png"/><Relationship Id="rId16"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image" Target="../media/image317.jpeg"/><Relationship Id="rId11" Type="http://schemas.openxmlformats.org/officeDocument/2006/relationships/image" Target="../media/image136.png"/><Relationship Id="rId5" Type="http://schemas.openxmlformats.org/officeDocument/2006/relationships/image" Target="../media/image316.jpeg"/><Relationship Id="rId15" Type="http://schemas.openxmlformats.org/officeDocument/2006/relationships/image" Target="../media/image161.png"/><Relationship Id="rId10" Type="http://schemas.openxmlformats.org/officeDocument/2006/relationships/image" Target="../media/image135.png"/><Relationship Id="rId4" Type="http://schemas.openxmlformats.org/officeDocument/2006/relationships/image" Target="../media/image21.png"/><Relationship Id="rId9" Type="http://schemas.openxmlformats.org/officeDocument/2006/relationships/image" Target="../media/image98.png"/><Relationship Id="rId14" Type="http://schemas.openxmlformats.org/officeDocument/2006/relationships/image" Target="../media/image320.png"/></Relationships>
</file>

<file path=ppt/slides/_rels/slide5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320.png"/><Relationship Id="rId18" Type="http://schemas.openxmlformats.org/officeDocument/2006/relationships/image" Target="../media/image326.png"/><Relationship Id="rId3" Type="http://schemas.openxmlformats.org/officeDocument/2006/relationships/image" Target="../media/image315.png"/><Relationship Id="rId21" Type="http://schemas.openxmlformats.org/officeDocument/2006/relationships/image" Target="../media/image329.png"/><Relationship Id="rId7" Type="http://schemas.openxmlformats.org/officeDocument/2006/relationships/image" Target="../media/image322.jpeg"/><Relationship Id="rId12" Type="http://schemas.openxmlformats.org/officeDocument/2006/relationships/image" Target="../media/image134.png"/><Relationship Id="rId17" Type="http://schemas.openxmlformats.org/officeDocument/2006/relationships/image" Target="../media/image325.png"/><Relationship Id="rId2" Type="http://schemas.openxmlformats.org/officeDocument/2006/relationships/image" Target="../media/image14.png"/><Relationship Id="rId16" Type="http://schemas.openxmlformats.org/officeDocument/2006/relationships/image" Target="../media/image324.jpeg"/><Relationship Id="rId20"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image" Target="../media/image317.jpeg"/><Relationship Id="rId11" Type="http://schemas.openxmlformats.org/officeDocument/2006/relationships/image" Target="../media/image137.png"/><Relationship Id="rId5" Type="http://schemas.openxmlformats.org/officeDocument/2006/relationships/image" Target="../media/image316.jpeg"/><Relationship Id="rId15" Type="http://schemas.openxmlformats.org/officeDocument/2006/relationships/image" Target="../media/image323.png"/><Relationship Id="rId10" Type="http://schemas.openxmlformats.org/officeDocument/2006/relationships/image" Target="../media/image136.png"/><Relationship Id="rId19" Type="http://schemas.openxmlformats.org/officeDocument/2006/relationships/image" Target="../media/image327.png"/><Relationship Id="rId4" Type="http://schemas.openxmlformats.org/officeDocument/2006/relationships/image" Target="../media/image21.png"/><Relationship Id="rId9" Type="http://schemas.openxmlformats.org/officeDocument/2006/relationships/image" Target="../media/image135.png"/><Relationship Id="rId14" Type="http://schemas.openxmlformats.org/officeDocument/2006/relationships/image" Target="../media/image161.png"/><Relationship Id="rId22" Type="http://schemas.openxmlformats.org/officeDocument/2006/relationships/image" Target="../media/image330.png"/></Relationships>
</file>

<file path=ppt/slides/_rels/slide5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35.png"/><Relationship Id="rId7" Type="http://schemas.openxmlformats.org/officeDocument/2006/relationships/image" Target="../media/image320.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333.png"/><Relationship Id="rId5" Type="http://schemas.openxmlformats.org/officeDocument/2006/relationships/image" Target="../media/image137.png"/><Relationship Id="rId10" Type="http://schemas.openxmlformats.org/officeDocument/2006/relationships/image" Target="../media/image332.png"/><Relationship Id="rId4" Type="http://schemas.openxmlformats.org/officeDocument/2006/relationships/image" Target="../media/image136.png"/><Relationship Id="rId9" Type="http://schemas.openxmlformats.org/officeDocument/2006/relationships/image" Target="../media/image331.png"/></Relationships>
</file>

<file path=ppt/slides/_rels/slide57.xml.rels><?xml version="1.0" encoding="UTF-8" standalone="yes"?>
<Relationships xmlns="http://schemas.openxmlformats.org/package/2006/relationships"><Relationship Id="rId8" Type="http://schemas.openxmlformats.org/officeDocument/2006/relationships/image" Target="../media/image339.png"/><Relationship Id="rId13" Type="http://schemas.openxmlformats.org/officeDocument/2006/relationships/image" Target="../media/image344.png"/><Relationship Id="rId18" Type="http://schemas.openxmlformats.org/officeDocument/2006/relationships/image" Target="../media/image349.jpeg"/><Relationship Id="rId3" Type="http://schemas.openxmlformats.org/officeDocument/2006/relationships/image" Target="../media/image335.png"/><Relationship Id="rId7" Type="http://schemas.openxmlformats.org/officeDocument/2006/relationships/image" Target="../media/image338.png"/><Relationship Id="rId12" Type="http://schemas.openxmlformats.org/officeDocument/2006/relationships/image" Target="../media/image343.png"/><Relationship Id="rId17" Type="http://schemas.openxmlformats.org/officeDocument/2006/relationships/image" Target="../media/image348.png"/><Relationship Id="rId2" Type="http://schemas.openxmlformats.org/officeDocument/2006/relationships/image" Target="../media/image334.png"/><Relationship Id="rId16" Type="http://schemas.openxmlformats.org/officeDocument/2006/relationships/image" Target="../media/image347.png"/><Relationship Id="rId1" Type="http://schemas.openxmlformats.org/officeDocument/2006/relationships/slideLayout" Target="../slideLayouts/slideLayout2.xml"/><Relationship Id="rId6" Type="http://schemas.openxmlformats.org/officeDocument/2006/relationships/image" Target="../media/image337.png"/><Relationship Id="rId11" Type="http://schemas.openxmlformats.org/officeDocument/2006/relationships/image" Target="../media/image342.jpeg"/><Relationship Id="rId5" Type="http://schemas.openxmlformats.org/officeDocument/2006/relationships/image" Target="../media/image336.png"/><Relationship Id="rId15" Type="http://schemas.openxmlformats.org/officeDocument/2006/relationships/image" Target="../media/image346.png"/><Relationship Id="rId10" Type="http://schemas.openxmlformats.org/officeDocument/2006/relationships/image" Target="../media/image341.png"/><Relationship Id="rId4" Type="http://schemas.openxmlformats.org/officeDocument/2006/relationships/image" Target="../media/image274.png"/><Relationship Id="rId9" Type="http://schemas.openxmlformats.org/officeDocument/2006/relationships/image" Target="../media/image340.png"/><Relationship Id="rId14" Type="http://schemas.openxmlformats.org/officeDocument/2006/relationships/image" Target="../media/image345.jpeg"/></Relationships>
</file>

<file path=ppt/slides/_rels/slide58.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352.png"/></Relationships>
</file>

<file path=ppt/slides/_rels/slide59.xml.rels><?xml version="1.0" encoding="UTF-8" standalone="yes"?>
<Relationships xmlns="http://schemas.openxmlformats.org/package/2006/relationships"><Relationship Id="rId8" Type="http://schemas.openxmlformats.org/officeDocument/2006/relationships/image" Target="../media/image357.jpeg"/><Relationship Id="rId3" Type="http://schemas.openxmlformats.org/officeDocument/2006/relationships/image" Target="../media/image353.png"/><Relationship Id="rId7" Type="http://schemas.openxmlformats.org/officeDocument/2006/relationships/image" Target="../media/image356.png"/><Relationship Id="rId12" Type="http://schemas.openxmlformats.org/officeDocument/2006/relationships/image" Target="../media/image361.jpeg"/><Relationship Id="rId2" Type="http://schemas.openxmlformats.org/officeDocument/2006/relationships/hyperlink" Target="http://dx.doi.org/10.1080/02681102.2014.899955" TargetMode="External"/><Relationship Id="rId1" Type="http://schemas.openxmlformats.org/officeDocument/2006/relationships/slideLayout" Target="../slideLayouts/slideLayout2.xml"/><Relationship Id="rId6" Type="http://schemas.openxmlformats.org/officeDocument/2006/relationships/image" Target="../media/image355.png"/><Relationship Id="rId11" Type="http://schemas.openxmlformats.org/officeDocument/2006/relationships/image" Target="../media/image360.png"/><Relationship Id="rId5" Type="http://schemas.openxmlformats.org/officeDocument/2006/relationships/image" Target="../media/image14.png"/><Relationship Id="rId10" Type="http://schemas.openxmlformats.org/officeDocument/2006/relationships/image" Target="../media/image359.png"/><Relationship Id="rId4" Type="http://schemas.openxmlformats.org/officeDocument/2006/relationships/image" Target="../media/image354.png"/><Relationship Id="rId9" Type="http://schemas.openxmlformats.org/officeDocument/2006/relationships/image" Target="../media/image358.pn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0.xml.rels><?xml version="1.0" encoding="UTF-8" standalone="yes"?>
<Relationships xmlns="http://schemas.openxmlformats.org/package/2006/relationships"><Relationship Id="rId8" Type="http://schemas.openxmlformats.org/officeDocument/2006/relationships/image" Target="../media/image367.jpeg"/><Relationship Id="rId13" Type="http://schemas.openxmlformats.org/officeDocument/2006/relationships/image" Target="../media/image372.png"/><Relationship Id="rId18" Type="http://schemas.openxmlformats.org/officeDocument/2006/relationships/image" Target="../media/image377.png"/><Relationship Id="rId26" Type="http://schemas.openxmlformats.org/officeDocument/2006/relationships/image" Target="../media/image385.png"/><Relationship Id="rId3" Type="http://schemas.openxmlformats.org/officeDocument/2006/relationships/image" Target="../media/image363.png"/><Relationship Id="rId21" Type="http://schemas.openxmlformats.org/officeDocument/2006/relationships/image" Target="../media/image380.png"/><Relationship Id="rId7" Type="http://schemas.openxmlformats.org/officeDocument/2006/relationships/image" Target="../media/image366.jpeg"/><Relationship Id="rId12" Type="http://schemas.openxmlformats.org/officeDocument/2006/relationships/image" Target="../media/image371.png"/><Relationship Id="rId17" Type="http://schemas.openxmlformats.org/officeDocument/2006/relationships/image" Target="../media/image376.png"/><Relationship Id="rId25" Type="http://schemas.openxmlformats.org/officeDocument/2006/relationships/image" Target="../media/image384.jpeg"/><Relationship Id="rId2" Type="http://schemas.openxmlformats.org/officeDocument/2006/relationships/image" Target="../media/image362.jpeg"/><Relationship Id="rId16" Type="http://schemas.openxmlformats.org/officeDocument/2006/relationships/image" Target="../media/image375.png"/><Relationship Id="rId20" Type="http://schemas.openxmlformats.org/officeDocument/2006/relationships/image" Target="../media/image379.png"/><Relationship Id="rId29" Type="http://schemas.openxmlformats.org/officeDocument/2006/relationships/image" Target="../media/image388.png"/><Relationship Id="rId1" Type="http://schemas.openxmlformats.org/officeDocument/2006/relationships/slideLayout" Target="../slideLayouts/slideLayout12.xml"/><Relationship Id="rId6" Type="http://schemas.openxmlformats.org/officeDocument/2006/relationships/image" Target="../media/image365.jpeg"/><Relationship Id="rId11" Type="http://schemas.openxmlformats.org/officeDocument/2006/relationships/image" Target="../media/image370.png"/><Relationship Id="rId24" Type="http://schemas.openxmlformats.org/officeDocument/2006/relationships/image" Target="../media/image383.png"/><Relationship Id="rId5" Type="http://schemas.openxmlformats.org/officeDocument/2006/relationships/image" Target="../media/image364.png"/><Relationship Id="rId15" Type="http://schemas.openxmlformats.org/officeDocument/2006/relationships/image" Target="../media/image374.png"/><Relationship Id="rId23" Type="http://schemas.openxmlformats.org/officeDocument/2006/relationships/image" Target="../media/image382.png"/><Relationship Id="rId28" Type="http://schemas.openxmlformats.org/officeDocument/2006/relationships/image" Target="../media/image387.png"/><Relationship Id="rId10" Type="http://schemas.openxmlformats.org/officeDocument/2006/relationships/image" Target="../media/image369.png"/><Relationship Id="rId19" Type="http://schemas.openxmlformats.org/officeDocument/2006/relationships/image" Target="../media/image378.png"/><Relationship Id="rId4" Type="http://schemas.openxmlformats.org/officeDocument/2006/relationships/image" Target="../media/image150.jpeg"/><Relationship Id="rId9" Type="http://schemas.openxmlformats.org/officeDocument/2006/relationships/image" Target="../media/image368.png"/><Relationship Id="rId14" Type="http://schemas.openxmlformats.org/officeDocument/2006/relationships/image" Target="../media/image373.png"/><Relationship Id="rId22" Type="http://schemas.openxmlformats.org/officeDocument/2006/relationships/image" Target="../media/image381.png"/><Relationship Id="rId27" Type="http://schemas.openxmlformats.org/officeDocument/2006/relationships/image" Target="../media/image386.jpeg"/></Relationships>
</file>

<file path=ppt/slides/_rels/slide61.xml.rels><?xml version="1.0" encoding="UTF-8" standalone="yes"?>
<Relationships xmlns="http://schemas.openxmlformats.org/package/2006/relationships"><Relationship Id="rId8" Type="http://schemas.openxmlformats.org/officeDocument/2006/relationships/image" Target="../media/image377.png"/><Relationship Id="rId3" Type="http://schemas.openxmlformats.org/officeDocument/2006/relationships/image" Target="../media/image368.png"/><Relationship Id="rId7" Type="http://schemas.openxmlformats.org/officeDocument/2006/relationships/image" Target="../media/image375.png"/><Relationship Id="rId2" Type="http://schemas.openxmlformats.org/officeDocument/2006/relationships/image" Target="../media/image362.jpeg"/><Relationship Id="rId1" Type="http://schemas.openxmlformats.org/officeDocument/2006/relationships/slideLayout" Target="../slideLayouts/slideLayout13.xml"/><Relationship Id="rId6" Type="http://schemas.openxmlformats.org/officeDocument/2006/relationships/image" Target="../media/image374.png"/><Relationship Id="rId5" Type="http://schemas.openxmlformats.org/officeDocument/2006/relationships/image" Target="../media/image373.png"/><Relationship Id="rId4" Type="http://schemas.openxmlformats.org/officeDocument/2006/relationships/image" Target="../media/image389.png"/><Relationship Id="rId9" Type="http://schemas.openxmlformats.org/officeDocument/2006/relationships/image" Target="../media/image379.png"/></Relationships>
</file>

<file path=ppt/slides/_rels/slide62.xml.rels><?xml version="1.0" encoding="UTF-8" standalone="yes"?>
<Relationships xmlns="http://schemas.openxmlformats.org/package/2006/relationships"><Relationship Id="rId8" Type="http://schemas.openxmlformats.org/officeDocument/2006/relationships/image" Target="../media/image393.jpeg"/><Relationship Id="rId3" Type="http://schemas.openxmlformats.org/officeDocument/2006/relationships/image" Target="../media/image390.png"/><Relationship Id="rId7"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392.png"/><Relationship Id="rId5" Type="http://schemas.openxmlformats.org/officeDocument/2006/relationships/image" Target="../media/image391.png"/><Relationship Id="rId10" Type="http://schemas.openxmlformats.org/officeDocument/2006/relationships/image" Target="../media/image394.jpeg"/><Relationship Id="rId4" Type="http://schemas.openxmlformats.org/officeDocument/2006/relationships/image" Target="../media/image49.png"/><Relationship Id="rId9" Type="http://schemas.openxmlformats.org/officeDocument/2006/relationships/image" Target="../media/image373.png"/></Relationships>
</file>

<file path=ppt/slides/_rels/slide63.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8" Type="http://schemas.openxmlformats.org/officeDocument/2006/relationships/image" Target="../media/image402.png"/><Relationship Id="rId3" Type="http://schemas.openxmlformats.org/officeDocument/2006/relationships/image" Target="../media/image397.png"/><Relationship Id="rId7" Type="http://schemas.openxmlformats.org/officeDocument/2006/relationships/image" Target="../media/image401.png"/><Relationship Id="rId2" Type="http://schemas.openxmlformats.org/officeDocument/2006/relationships/image" Target="../media/image396.png"/><Relationship Id="rId1" Type="http://schemas.openxmlformats.org/officeDocument/2006/relationships/slideLayout" Target="../slideLayouts/slideLayout20.xml"/><Relationship Id="rId6" Type="http://schemas.openxmlformats.org/officeDocument/2006/relationships/image" Target="../media/image400.png"/><Relationship Id="rId5" Type="http://schemas.openxmlformats.org/officeDocument/2006/relationships/image" Target="../media/image399.png"/><Relationship Id="rId4" Type="http://schemas.openxmlformats.org/officeDocument/2006/relationships/image" Target="../media/image398.png"/><Relationship Id="rId9" Type="http://schemas.openxmlformats.org/officeDocument/2006/relationships/image" Target="../media/image403.png"/></Relationships>
</file>

<file path=ppt/slides/_rels/slide65.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395.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8" Type="http://schemas.openxmlformats.org/officeDocument/2006/relationships/image" Target="../media/image412.png"/><Relationship Id="rId13" Type="http://schemas.openxmlformats.org/officeDocument/2006/relationships/image" Target="../media/image417.png"/><Relationship Id="rId3" Type="http://schemas.openxmlformats.org/officeDocument/2006/relationships/image" Target="../media/image407.png"/><Relationship Id="rId7" Type="http://schemas.openxmlformats.org/officeDocument/2006/relationships/image" Target="../media/image411.png"/><Relationship Id="rId12" Type="http://schemas.openxmlformats.org/officeDocument/2006/relationships/image" Target="../media/image416.png"/><Relationship Id="rId2" Type="http://schemas.openxmlformats.org/officeDocument/2006/relationships/image" Target="../media/image406.png"/><Relationship Id="rId16" Type="http://schemas.openxmlformats.org/officeDocument/2006/relationships/image" Target="../media/image420.png"/><Relationship Id="rId1" Type="http://schemas.openxmlformats.org/officeDocument/2006/relationships/slideLayout" Target="../slideLayouts/slideLayout22.xml"/><Relationship Id="rId6" Type="http://schemas.openxmlformats.org/officeDocument/2006/relationships/image" Target="../media/image410.png"/><Relationship Id="rId11" Type="http://schemas.openxmlformats.org/officeDocument/2006/relationships/image" Target="../media/image415.png"/><Relationship Id="rId5" Type="http://schemas.openxmlformats.org/officeDocument/2006/relationships/image" Target="../media/image409.png"/><Relationship Id="rId15" Type="http://schemas.openxmlformats.org/officeDocument/2006/relationships/image" Target="../media/image419.png"/><Relationship Id="rId10" Type="http://schemas.openxmlformats.org/officeDocument/2006/relationships/image" Target="../media/image414.png"/><Relationship Id="rId4" Type="http://schemas.openxmlformats.org/officeDocument/2006/relationships/image" Target="../media/image408.jpeg"/><Relationship Id="rId9" Type="http://schemas.openxmlformats.org/officeDocument/2006/relationships/image" Target="../media/image413.png"/><Relationship Id="rId14" Type="http://schemas.openxmlformats.org/officeDocument/2006/relationships/image" Target="../media/image418.png"/></Relationships>
</file>

<file path=ppt/slides/_rels/slide68.xml.rels><?xml version="1.0" encoding="UTF-8" standalone="yes"?>
<Relationships xmlns="http://schemas.openxmlformats.org/package/2006/relationships"><Relationship Id="rId8" Type="http://schemas.openxmlformats.org/officeDocument/2006/relationships/image" Target="../media/image425.png"/><Relationship Id="rId3" Type="http://schemas.openxmlformats.org/officeDocument/2006/relationships/image" Target="../media/image395.png"/><Relationship Id="rId7" Type="http://schemas.openxmlformats.org/officeDocument/2006/relationships/image" Target="../media/image424.png"/><Relationship Id="rId2" Type="http://schemas.openxmlformats.org/officeDocument/2006/relationships/image" Target="../media/image421.png"/><Relationship Id="rId1" Type="http://schemas.openxmlformats.org/officeDocument/2006/relationships/slideLayout" Target="../slideLayouts/slideLayout23.xml"/><Relationship Id="rId6" Type="http://schemas.openxmlformats.org/officeDocument/2006/relationships/image" Target="../media/image423.png"/><Relationship Id="rId5" Type="http://schemas.openxmlformats.org/officeDocument/2006/relationships/image" Target="../media/image422.png"/><Relationship Id="rId4" Type="http://schemas.openxmlformats.org/officeDocument/2006/relationships/image" Target="../media/image418.png"/><Relationship Id="rId9" Type="http://schemas.openxmlformats.org/officeDocument/2006/relationships/image" Target="../media/image426.png"/></Relationships>
</file>

<file path=ppt/slides/_rels/slide69.xml.rels><?xml version="1.0" encoding="UTF-8" standalone="yes"?>
<Relationships xmlns="http://schemas.openxmlformats.org/package/2006/relationships"><Relationship Id="rId3" Type="http://schemas.openxmlformats.org/officeDocument/2006/relationships/image" Target="../media/image428.png"/><Relationship Id="rId7" Type="http://schemas.openxmlformats.org/officeDocument/2006/relationships/image" Target="../media/image432.png"/><Relationship Id="rId2" Type="http://schemas.openxmlformats.org/officeDocument/2006/relationships/image" Target="../media/image427.jpeg"/><Relationship Id="rId1" Type="http://schemas.openxmlformats.org/officeDocument/2006/relationships/slideLayout" Target="../slideLayouts/slideLayout14.xml"/><Relationship Id="rId6" Type="http://schemas.openxmlformats.org/officeDocument/2006/relationships/image" Target="../media/image431.png"/><Relationship Id="rId5" Type="http://schemas.openxmlformats.org/officeDocument/2006/relationships/image" Target="../media/image430.png"/><Relationship Id="rId4" Type="http://schemas.openxmlformats.org/officeDocument/2006/relationships/image" Target="../media/image4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34.png"/><Relationship Id="rId3" Type="http://schemas.openxmlformats.org/officeDocument/2006/relationships/image" Target="../media/image433.jpeg"/><Relationship Id="rId7" Type="http://schemas.openxmlformats.org/officeDocument/2006/relationships/image" Target="../media/image431.png"/><Relationship Id="rId2" Type="http://schemas.openxmlformats.org/officeDocument/2006/relationships/image" Target="../media/image432.png"/><Relationship Id="rId1" Type="http://schemas.openxmlformats.org/officeDocument/2006/relationships/slideLayout" Target="../slideLayouts/slideLayout15.xml"/><Relationship Id="rId6" Type="http://schemas.openxmlformats.org/officeDocument/2006/relationships/image" Target="../media/image430.png"/><Relationship Id="rId5" Type="http://schemas.openxmlformats.org/officeDocument/2006/relationships/image" Target="../media/image429.png"/><Relationship Id="rId4" Type="http://schemas.openxmlformats.org/officeDocument/2006/relationships/image" Target="../media/image428.png"/><Relationship Id="rId9" Type="http://schemas.openxmlformats.org/officeDocument/2006/relationships/image" Target="../media/image435.png"/></Relationships>
</file>

<file path=ppt/slides/_rels/slide71.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16.xml"/><Relationship Id="rId4" Type="http://schemas.openxmlformats.org/officeDocument/2006/relationships/image" Target="../media/image438.png"/></Relationships>
</file>

<file path=ppt/slides/_rels/slide72.xml.rels><?xml version="1.0" encoding="UTF-8" standalone="yes"?>
<Relationships xmlns="http://schemas.openxmlformats.org/package/2006/relationships"><Relationship Id="rId8" Type="http://schemas.openxmlformats.org/officeDocument/2006/relationships/image" Target="../media/image444.png"/><Relationship Id="rId13" Type="http://schemas.openxmlformats.org/officeDocument/2006/relationships/image" Target="../media/image449.png"/><Relationship Id="rId18" Type="http://schemas.openxmlformats.org/officeDocument/2006/relationships/image" Target="../media/image454.jpeg"/><Relationship Id="rId3" Type="http://schemas.openxmlformats.org/officeDocument/2006/relationships/image" Target="../media/image440.png"/><Relationship Id="rId7" Type="http://schemas.openxmlformats.org/officeDocument/2006/relationships/image" Target="../media/image443.png"/><Relationship Id="rId12" Type="http://schemas.openxmlformats.org/officeDocument/2006/relationships/image" Target="../media/image448.png"/><Relationship Id="rId17" Type="http://schemas.openxmlformats.org/officeDocument/2006/relationships/image" Target="../media/image453.png"/><Relationship Id="rId2" Type="http://schemas.openxmlformats.org/officeDocument/2006/relationships/image" Target="../media/image439.png"/><Relationship Id="rId16" Type="http://schemas.openxmlformats.org/officeDocument/2006/relationships/image" Target="../media/image452.png"/><Relationship Id="rId20" Type="http://schemas.openxmlformats.org/officeDocument/2006/relationships/image" Target="../media/image456.png"/><Relationship Id="rId1" Type="http://schemas.openxmlformats.org/officeDocument/2006/relationships/slideLayout" Target="../slideLayouts/slideLayout17.xml"/><Relationship Id="rId6" Type="http://schemas.openxmlformats.org/officeDocument/2006/relationships/image" Target="../media/image442.png"/><Relationship Id="rId11" Type="http://schemas.openxmlformats.org/officeDocument/2006/relationships/image" Target="../media/image447.png"/><Relationship Id="rId5" Type="http://schemas.openxmlformats.org/officeDocument/2006/relationships/image" Target="../media/image441.jpeg"/><Relationship Id="rId15" Type="http://schemas.openxmlformats.org/officeDocument/2006/relationships/image" Target="../media/image451.png"/><Relationship Id="rId10" Type="http://schemas.openxmlformats.org/officeDocument/2006/relationships/image" Target="../media/image446.png"/><Relationship Id="rId19" Type="http://schemas.openxmlformats.org/officeDocument/2006/relationships/image" Target="../media/image455.png"/><Relationship Id="rId4" Type="http://schemas.openxmlformats.org/officeDocument/2006/relationships/image" Target="../media/image431.png"/><Relationship Id="rId9" Type="http://schemas.openxmlformats.org/officeDocument/2006/relationships/image" Target="../media/image445.png"/><Relationship Id="rId14" Type="http://schemas.openxmlformats.org/officeDocument/2006/relationships/image" Target="../media/image450.png"/></Relationships>
</file>

<file path=ppt/slides/_rels/slide73.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57.png"/><Relationship Id="rId1" Type="http://schemas.openxmlformats.org/officeDocument/2006/relationships/slideLayout" Target="../slideLayouts/slideLayout17.xml"/><Relationship Id="rId5" Type="http://schemas.openxmlformats.org/officeDocument/2006/relationships/image" Target="../media/image460.jpeg"/><Relationship Id="rId4" Type="http://schemas.openxmlformats.org/officeDocument/2006/relationships/image" Target="../media/image459.png"/></Relationships>
</file>

<file path=ppt/slides/_rels/slide74.xml.rels><?xml version="1.0" encoding="UTF-8" standalone="yes"?>
<Relationships xmlns="http://schemas.openxmlformats.org/package/2006/relationships"><Relationship Id="rId8" Type="http://schemas.openxmlformats.org/officeDocument/2006/relationships/image" Target="../media/image465.png"/><Relationship Id="rId13" Type="http://schemas.openxmlformats.org/officeDocument/2006/relationships/image" Target="../media/image469.png"/><Relationship Id="rId18" Type="http://schemas.openxmlformats.org/officeDocument/2006/relationships/image" Target="../media/image474.png"/><Relationship Id="rId3" Type="http://schemas.openxmlformats.org/officeDocument/2006/relationships/image" Target="../media/image462.jpeg"/><Relationship Id="rId7" Type="http://schemas.openxmlformats.org/officeDocument/2006/relationships/image" Target="../media/image464.jpeg"/><Relationship Id="rId12" Type="http://schemas.openxmlformats.org/officeDocument/2006/relationships/image" Target="../media/image468.png"/><Relationship Id="rId17" Type="http://schemas.openxmlformats.org/officeDocument/2006/relationships/image" Target="../media/image473.png"/><Relationship Id="rId2" Type="http://schemas.openxmlformats.org/officeDocument/2006/relationships/image" Target="../media/image461.png"/><Relationship Id="rId16" Type="http://schemas.openxmlformats.org/officeDocument/2006/relationships/image" Target="../media/image472.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88.png"/><Relationship Id="rId5" Type="http://schemas.openxmlformats.org/officeDocument/2006/relationships/image" Target="../media/image463.png"/><Relationship Id="rId15" Type="http://schemas.openxmlformats.org/officeDocument/2006/relationships/image" Target="../media/image471.png"/><Relationship Id="rId10" Type="http://schemas.openxmlformats.org/officeDocument/2006/relationships/image" Target="../media/image467.png"/><Relationship Id="rId19" Type="http://schemas.openxmlformats.org/officeDocument/2006/relationships/image" Target="../media/image475.png"/><Relationship Id="rId4" Type="http://schemas.openxmlformats.org/officeDocument/2006/relationships/image" Target="../media/image14.png"/><Relationship Id="rId9" Type="http://schemas.openxmlformats.org/officeDocument/2006/relationships/image" Target="../media/image466.png"/><Relationship Id="rId14" Type="http://schemas.openxmlformats.org/officeDocument/2006/relationships/image" Target="../media/image470.png"/></Relationships>
</file>

<file path=ppt/slides/_rels/slide75.xml.rels><?xml version="1.0" encoding="UTF-8" standalone="yes"?>
<Relationships xmlns="http://schemas.openxmlformats.org/package/2006/relationships"><Relationship Id="rId8" Type="http://schemas.openxmlformats.org/officeDocument/2006/relationships/image" Target="../media/image466.png"/><Relationship Id="rId13" Type="http://schemas.openxmlformats.org/officeDocument/2006/relationships/image" Target="../media/image468.png"/><Relationship Id="rId18" Type="http://schemas.openxmlformats.org/officeDocument/2006/relationships/image" Target="../media/image473.png"/><Relationship Id="rId26" Type="http://schemas.openxmlformats.org/officeDocument/2006/relationships/image" Target="../media/image65.gif"/><Relationship Id="rId3" Type="http://schemas.openxmlformats.org/officeDocument/2006/relationships/image" Target="../media/image14.png"/><Relationship Id="rId21" Type="http://schemas.openxmlformats.org/officeDocument/2006/relationships/image" Target="../media/image478.png"/><Relationship Id="rId7" Type="http://schemas.openxmlformats.org/officeDocument/2006/relationships/image" Target="../media/image465.png"/><Relationship Id="rId12" Type="http://schemas.openxmlformats.org/officeDocument/2006/relationships/image" Target="../media/image462.jpeg"/><Relationship Id="rId17" Type="http://schemas.openxmlformats.org/officeDocument/2006/relationships/image" Target="../media/image472.png"/><Relationship Id="rId25" Type="http://schemas.openxmlformats.org/officeDocument/2006/relationships/hyperlink" Target="http://www.ugorod.kr.ua/news/2012-07-28-15064.html" TargetMode="External"/><Relationship Id="rId2" Type="http://schemas.openxmlformats.org/officeDocument/2006/relationships/image" Target="../media/image476.png"/><Relationship Id="rId16" Type="http://schemas.openxmlformats.org/officeDocument/2006/relationships/image" Target="../media/image471.png"/><Relationship Id="rId20" Type="http://schemas.openxmlformats.org/officeDocument/2006/relationships/image" Target="../media/image477.png"/><Relationship Id="rId29" Type="http://schemas.openxmlformats.org/officeDocument/2006/relationships/image" Target="../media/image483.png"/><Relationship Id="rId1" Type="http://schemas.openxmlformats.org/officeDocument/2006/relationships/slideLayout" Target="../slideLayouts/slideLayout2.xml"/><Relationship Id="rId6" Type="http://schemas.openxmlformats.org/officeDocument/2006/relationships/image" Target="../media/image464.jpeg"/><Relationship Id="rId11" Type="http://schemas.openxmlformats.org/officeDocument/2006/relationships/image" Target="../media/image461.png"/><Relationship Id="rId24" Type="http://schemas.openxmlformats.org/officeDocument/2006/relationships/image" Target="../media/image481.png"/><Relationship Id="rId5" Type="http://schemas.openxmlformats.org/officeDocument/2006/relationships/image" Target="../media/image21.png"/><Relationship Id="rId15" Type="http://schemas.openxmlformats.org/officeDocument/2006/relationships/image" Target="../media/image470.png"/><Relationship Id="rId23" Type="http://schemas.openxmlformats.org/officeDocument/2006/relationships/image" Target="../media/image480.png"/><Relationship Id="rId28" Type="http://schemas.openxmlformats.org/officeDocument/2006/relationships/image" Target="../media/image202.png"/><Relationship Id="rId10" Type="http://schemas.openxmlformats.org/officeDocument/2006/relationships/image" Target="../media/image388.png"/><Relationship Id="rId19" Type="http://schemas.openxmlformats.org/officeDocument/2006/relationships/image" Target="../media/image474.png"/><Relationship Id="rId4" Type="http://schemas.openxmlformats.org/officeDocument/2006/relationships/image" Target="../media/image463.png"/><Relationship Id="rId9" Type="http://schemas.openxmlformats.org/officeDocument/2006/relationships/image" Target="../media/image467.png"/><Relationship Id="rId14" Type="http://schemas.openxmlformats.org/officeDocument/2006/relationships/image" Target="../media/image469.png"/><Relationship Id="rId22" Type="http://schemas.openxmlformats.org/officeDocument/2006/relationships/image" Target="../media/image479.png"/><Relationship Id="rId27" Type="http://schemas.openxmlformats.org/officeDocument/2006/relationships/image" Target="../media/image482.png"/></Relationships>
</file>

<file path=ppt/slides/_rels/slide76.xml.rels><?xml version="1.0" encoding="UTF-8" standalone="yes"?>
<Relationships xmlns="http://schemas.openxmlformats.org/package/2006/relationships"><Relationship Id="rId8" Type="http://schemas.openxmlformats.org/officeDocument/2006/relationships/image" Target="../media/image488.jpeg"/><Relationship Id="rId13" Type="http://schemas.openxmlformats.org/officeDocument/2006/relationships/image" Target="../media/image493.jpeg"/><Relationship Id="rId18" Type="http://schemas.openxmlformats.org/officeDocument/2006/relationships/image" Target="../media/image498.png"/><Relationship Id="rId26" Type="http://schemas.openxmlformats.org/officeDocument/2006/relationships/image" Target="../media/image505.png"/><Relationship Id="rId3" Type="http://schemas.openxmlformats.org/officeDocument/2006/relationships/image" Target="../media/image484.png"/><Relationship Id="rId21" Type="http://schemas.openxmlformats.org/officeDocument/2006/relationships/image" Target="../media/image501.png"/><Relationship Id="rId7" Type="http://schemas.openxmlformats.org/officeDocument/2006/relationships/image" Target="../media/image473.png"/><Relationship Id="rId12" Type="http://schemas.openxmlformats.org/officeDocument/2006/relationships/image" Target="../media/image492.png"/><Relationship Id="rId17" Type="http://schemas.openxmlformats.org/officeDocument/2006/relationships/image" Target="../media/image497.png"/><Relationship Id="rId25" Type="http://schemas.openxmlformats.org/officeDocument/2006/relationships/image" Target="../media/image504.png"/><Relationship Id="rId2" Type="http://schemas.openxmlformats.org/officeDocument/2006/relationships/image" Target="../media/image468.png"/><Relationship Id="rId16" Type="http://schemas.openxmlformats.org/officeDocument/2006/relationships/image" Target="../media/image496.png"/><Relationship Id="rId20"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487.png"/><Relationship Id="rId11" Type="http://schemas.openxmlformats.org/officeDocument/2006/relationships/image" Target="../media/image491.png"/><Relationship Id="rId24" Type="http://schemas.openxmlformats.org/officeDocument/2006/relationships/image" Target="../media/image503.png"/><Relationship Id="rId5" Type="http://schemas.openxmlformats.org/officeDocument/2006/relationships/image" Target="../media/image486.png"/><Relationship Id="rId15" Type="http://schemas.openxmlformats.org/officeDocument/2006/relationships/image" Target="../media/image495.png"/><Relationship Id="rId23" Type="http://schemas.openxmlformats.org/officeDocument/2006/relationships/image" Target="../media/image502.png"/><Relationship Id="rId28" Type="http://schemas.openxmlformats.org/officeDocument/2006/relationships/image" Target="../media/image506.png"/><Relationship Id="rId10" Type="http://schemas.openxmlformats.org/officeDocument/2006/relationships/image" Target="../media/image490.png"/><Relationship Id="rId19" Type="http://schemas.openxmlformats.org/officeDocument/2006/relationships/image" Target="../media/image499.png"/><Relationship Id="rId4" Type="http://schemas.openxmlformats.org/officeDocument/2006/relationships/image" Target="../media/image485.png"/><Relationship Id="rId9" Type="http://schemas.openxmlformats.org/officeDocument/2006/relationships/image" Target="../media/image489.png"/><Relationship Id="rId14" Type="http://schemas.openxmlformats.org/officeDocument/2006/relationships/image" Target="../media/image494.png"/><Relationship Id="rId22" Type="http://schemas.openxmlformats.org/officeDocument/2006/relationships/image" Target="../media/image460.jpeg"/><Relationship Id="rId27" Type="http://schemas.openxmlformats.org/officeDocument/2006/relationships/image" Target="../media/image472.png"/></Relationships>
</file>

<file path=ppt/slides/_rels/slide77.xml.rels><?xml version="1.0" encoding="UTF-8" standalone="yes"?>
<Relationships xmlns="http://schemas.openxmlformats.org/package/2006/relationships"><Relationship Id="rId8" Type="http://schemas.openxmlformats.org/officeDocument/2006/relationships/image" Target="../media/image496.png"/><Relationship Id="rId13" Type="http://schemas.openxmlformats.org/officeDocument/2006/relationships/image" Target="../media/image460.jpeg"/><Relationship Id="rId18" Type="http://schemas.openxmlformats.org/officeDocument/2006/relationships/image" Target="../media/image515.jpeg"/><Relationship Id="rId26" Type="http://schemas.openxmlformats.org/officeDocument/2006/relationships/image" Target="../media/image522.png"/><Relationship Id="rId3" Type="http://schemas.openxmlformats.org/officeDocument/2006/relationships/image" Target="../media/image494.png"/><Relationship Id="rId21" Type="http://schemas.openxmlformats.org/officeDocument/2006/relationships/image" Target="../media/image518.jpeg"/><Relationship Id="rId34" Type="http://schemas.openxmlformats.org/officeDocument/2006/relationships/image" Target="../media/image530.png"/><Relationship Id="rId7" Type="http://schemas.openxmlformats.org/officeDocument/2006/relationships/image" Target="../media/image511.png"/><Relationship Id="rId12" Type="http://schemas.openxmlformats.org/officeDocument/2006/relationships/image" Target="../media/image388.png"/><Relationship Id="rId17" Type="http://schemas.openxmlformats.org/officeDocument/2006/relationships/image" Target="../media/image506.png"/><Relationship Id="rId25" Type="http://schemas.openxmlformats.org/officeDocument/2006/relationships/image" Target="../media/image521.png"/><Relationship Id="rId33" Type="http://schemas.openxmlformats.org/officeDocument/2006/relationships/image" Target="../media/image529.png"/><Relationship Id="rId2" Type="http://schemas.openxmlformats.org/officeDocument/2006/relationships/image" Target="../media/image507.png"/><Relationship Id="rId16" Type="http://schemas.openxmlformats.org/officeDocument/2006/relationships/image" Target="../media/image502.png"/><Relationship Id="rId20" Type="http://schemas.openxmlformats.org/officeDocument/2006/relationships/image" Target="../media/image517.png"/><Relationship Id="rId29" Type="http://schemas.openxmlformats.org/officeDocument/2006/relationships/image" Target="../media/image525.png"/><Relationship Id="rId1" Type="http://schemas.openxmlformats.org/officeDocument/2006/relationships/slideLayout" Target="../slideLayouts/slideLayout2.xml"/><Relationship Id="rId6" Type="http://schemas.openxmlformats.org/officeDocument/2006/relationships/image" Target="../media/image510.png"/><Relationship Id="rId11" Type="http://schemas.openxmlformats.org/officeDocument/2006/relationships/image" Target="../media/image499.png"/><Relationship Id="rId24" Type="http://schemas.openxmlformats.org/officeDocument/2006/relationships/image" Target="../media/image3.png"/><Relationship Id="rId32" Type="http://schemas.openxmlformats.org/officeDocument/2006/relationships/image" Target="../media/image528.png"/><Relationship Id="rId5" Type="http://schemas.openxmlformats.org/officeDocument/2006/relationships/image" Target="../media/image509.png"/><Relationship Id="rId15" Type="http://schemas.openxmlformats.org/officeDocument/2006/relationships/image" Target="../media/image514.png"/><Relationship Id="rId23" Type="http://schemas.openxmlformats.org/officeDocument/2006/relationships/image" Target="../media/image520.png"/><Relationship Id="rId28" Type="http://schemas.openxmlformats.org/officeDocument/2006/relationships/image" Target="../media/image524.png"/><Relationship Id="rId36" Type="http://schemas.openxmlformats.org/officeDocument/2006/relationships/image" Target="../media/image532.png"/><Relationship Id="rId10" Type="http://schemas.openxmlformats.org/officeDocument/2006/relationships/image" Target="../media/image498.png"/><Relationship Id="rId19" Type="http://schemas.openxmlformats.org/officeDocument/2006/relationships/image" Target="../media/image516.png"/><Relationship Id="rId31" Type="http://schemas.openxmlformats.org/officeDocument/2006/relationships/image" Target="../media/image527.png"/><Relationship Id="rId4" Type="http://schemas.openxmlformats.org/officeDocument/2006/relationships/image" Target="../media/image508.png"/><Relationship Id="rId9" Type="http://schemas.openxmlformats.org/officeDocument/2006/relationships/image" Target="../media/image512.png"/><Relationship Id="rId14" Type="http://schemas.openxmlformats.org/officeDocument/2006/relationships/image" Target="../media/image513.jpeg"/><Relationship Id="rId22" Type="http://schemas.openxmlformats.org/officeDocument/2006/relationships/image" Target="../media/image519.png"/><Relationship Id="rId27" Type="http://schemas.openxmlformats.org/officeDocument/2006/relationships/image" Target="../media/image523.png"/><Relationship Id="rId30" Type="http://schemas.openxmlformats.org/officeDocument/2006/relationships/image" Target="../media/image526.png"/><Relationship Id="rId35" Type="http://schemas.openxmlformats.org/officeDocument/2006/relationships/image" Target="../media/image531.png"/></Relationships>
</file>

<file path=ppt/slides/_rels/slide78.xml.rels><?xml version="1.0" encoding="UTF-8" standalone="yes"?>
<Relationships xmlns="http://schemas.openxmlformats.org/package/2006/relationships"><Relationship Id="rId8" Type="http://schemas.openxmlformats.org/officeDocument/2006/relationships/image" Target="../media/image463.png"/><Relationship Id="rId13" Type="http://schemas.openxmlformats.org/officeDocument/2006/relationships/image" Target="../media/image537.png"/><Relationship Id="rId18" Type="http://schemas.openxmlformats.org/officeDocument/2006/relationships/image" Target="../media/image540.jpeg"/><Relationship Id="rId3" Type="http://schemas.openxmlformats.org/officeDocument/2006/relationships/image" Target="../media/image533.png"/><Relationship Id="rId7" Type="http://schemas.openxmlformats.org/officeDocument/2006/relationships/image" Target="../media/image14.png"/><Relationship Id="rId12" Type="http://schemas.openxmlformats.org/officeDocument/2006/relationships/image" Target="../media/image536.png"/><Relationship Id="rId17" Type="http://schemas.openxmlformats.org/officeDocument/2006/relationships/image" Target="../media/image539.png"/><Relationship Id="rId2" Type="http://schemas.openxmlformats.org/officeDocument/2006/relationships/notesSlide" Target="../notesSlides/notesSlide8.xml"/><Relationship Id="rId16" Type="http://schemas.openxmlformats.org/officeDocument/2006/relationships/image" Target="../media/image388.png"/><Relationship Id="rId20"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image" Target="../media/image535.png"/><Relationship Id="rId11" Type="http://schemas.openxmlformats.org/officeDocument/2006/relationships/image" Target="../media/image465.png"/><Relationship Id="rId5" Type="http://schemas.openxmlformats.org/officeDocument/2006/relationships/image" Target="../media/image534.jpeg"/><Relationship Id="rId15" Type="http://schemas.openxmlformats.org/officeDocument/2006/relationships/image" Target="../media/image538.png"/><Relationship Id="rId10" Type="http://schemas.openxmlformats.org/officeDocument/2006/relationships/image" Target="../media/image464.jpeg"/><Relationship Id="rId19" Type="http://schemas.openxmlformats.org/officeDocument/2006/relationships/image" Target="../media/image3.png"/><Relationship Id="rId4" Type="http://schemas.openxmlformats.org/officeDocument/2006/relationships/image" Target="../media/image494.png"/><Relationship Id="rId9" Type="http://schemas.openxmlformats.org/officeDocument/2006/relationships/image" Target="../media/image21.png"/><Relationship Id="rId14" Type="http://schemas.openxmlformats.org/officeDocument/2006/relationships/image" Target="../media/image20.jpeg"/></Relationships>
</file>

<file path=ppt/slides/_rels/slide79.xml.rels><?xml version="1.0" encoding="UTF-8" standalone="yes"?>
<Relationships xmlns="http://schemas.openxmlformats.org/package/2006/relationships"><Relationship Id="rId8" Type="http://schemas.openxmlformats.org/officeDocument/2006/relationships/image" Target="../media/image463.png"/><Relationship Id="rId13" Type="http://schemas.openxmlformats.org/officeDocument/2006/relationships/image" Target="../media/image537.png"/><Relationship Id="rId18" Type="http://schemas.openxmlformats.org/officeDocument/2006/relationships/image" Target="../media/image540.jpeg"/><Relationship Id="rId3" Type="http://schemas.openxmlformats.org/officeDocument/2006/relationships/image" Target="../media/image533.png"/><Relationship Id="rId7" Type="http://schemas.openxmlformats.org/officeDocument/2006/relationships/image" Target="../media/image14.png"/><Relationship Id="rId12" Type="http://schemas.openxmlformats.org/officeDocument/2006/relationships/image" Target="../media/image536.png"/><Relationship Id="rId17" Type="http://schemas.openxmlformats.org/officeDocument/2006/relationships/image" Target="../media/image539.png"/><Relationship Id="rId2" Type="http://schemas.openxmlformats.org/officeDocument/2006/relationships/notesSlide" Target="../notesSlides/notesSlide9.xml"/><Relationship Id="rId16" Type="http://schemas.openxmlformats.org/officeDocument/2006/relationships/image" Target="../media/image388.png"/><Relationship Id="rId20"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image" Target="../media/image535.png"/><Relationship Id="rId11" Type="http://schemas.openxmlformats.org/officeDocument/2006/relationships/image" Target="../media/image465.png"/><Relationship Id="rId5" Type="http://schemas.openxmlformats.org/officeDocument/2006/relationships/image" Target="../media/image534.jpeg"/><Relationship Id="rId15" Type="http://schemas.openxmlformats.org/officeDocument/2006/relationships/image" Target="../media/image538.png"/><Relationship Id="rId10" Type="http://schemas.openxmlformats.org/officeDocument/2006/relationships/image" Target="../media/image464.jpeg"/><Relationship Id="rId19" Type="http://schemas.openxmlformats.org/officeDocument/2006/relationships/image" Target="../media/image3.png"/><Relationship Id="rId4" Type="http://schemas.openxmlformats.org/officeDocument/2006/relationships/image" Target="../media/image494.png"/><Relationship Id="rId9" Type="http://schemas.openxmlformats.org/officeDocument/2006/relationships/image" Target="../media/image21.png"/><Relationship Id="rId1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80.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image" Target="../media/image5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548.png"/><Relationship Id="rId3" Type="http://schemas.openxmlformats.org/officeDocument/2006/relationships/image" Target="../media/image544.png"/><Relationship Id="rId7" Type="http://schemas.openxmlformats.org/officeDocument/2006/relationships/image" Target="../media/image547.png"/><Relationship Id="rId12" Type="http://schemas.openxmlformats.org/officeDocument/2006/relationships/image" Target="../media/image550.png"/><Relationship Id="rId2" Type="http://schemas.openxmlformats.org/officeDocument/2006/relationships/image" Target="../media/image543.png"/><Relationship Id="rId1" Type="http://schemas.openxmlformats.org/officeDocument/2006/relationships/slideLayout" Target="../slideLayouts/slideLayout2.xml"/><Relationship Id="rId6" Type="http://schemas.openxmlformats.org/officeDocument/2006/relationships/image" Target="../media/image546.png"/><Relationship Id="rId11" Type="http://schemas.openxmlformats.org/officeDocument/2006/relationships/image" Target="../media/image21.png"/><Relationship Id="rId5" Type="http://schemas.openxmlformats.org/officeDocument/2006/relationships/image" Target="../media/image545.png"/><Relationship Id="rId10" Type="http://schemas.openxmlformats.org/officeDocument/2006/relationships/image" Target="../media/image549.png"/><Relationship Id="rId4" Type="http://schemas.openxmlformats.org/officeDocument/2006/relationships/image" Target="../media/image468.png"/><Relationship Id="rId9" Type="http://schemas.openxmlformats.org/officeDocument/2006/relationships/image" Target="../media/image473.png"/></Relationships>
</file>

<file path=ppt/slides/_rels/slide82.xml.rels><?xml version="1.0" encoding="UTF-8" standalone="yes"?>
<Relationships xmlns="http://schemas.openxmlformats.org/package/2006/relationships"><Relationship Id="rId8" Type="http://schemas.openxmlformats.org/officeDocument/2006/relationships/image" Target="../media/image466.png"/><Relationship Id="rId3" Type="http://schemas.openxmlformats.org/officeDocument/2006/relationships/image" Target="../media/image544.png"/><Relationship Id="rId7" Type="http://schemas.openxmlformats.org/officeDocument/2006/relationships/image" Target="../media/image465.png"/><Relationship Id="rId2" Type="http://schemas.openxmlformats.org/officeDocument/2006/relationships/image" Target="../media/image543.png"/><Relationship Id="rId1" Type="http://schemas.openxmlformats.org/officeDocument/2006/relationships/slideLayout" Target="../slideLayouts/slideLayout2.xml"/><Relationship Id="rId6" Type="http://schemas.openxmlformats.org/officeDocument/2006/relationships/image" Target="../media/image551.png"/><Relationship Id="rId5" Type="http://schemas.openxmlformats.org/officeDocument/2006/relationships/image" Target="../media/image21.png"/><Relationship Id="rId4" Type="http://schemas.openxmlformats.org/officeDocument/2006/relationships/image" Target="../media/image550.pn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4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4.xml.rels><?xml version="1.0" encoding="UTF-8" standalone="yes"?>
<Relationships xmlns="http://schemas.openxmlformats.org/package/2006/relationships"><Relationship Id="rId8" Type="http://schemas.openxmlformats.org/officeDocument/2006/relationships/image" Target="../media/image555.png"/><Relationship Id="rId3" Type="http://schemas.openxmlformats.org/officeDocument/2006/relationships/image" Target="../media/image552.jpeg"/><Relationship Id="rId7" Type="http://schemas.openxmlformats.org/officeDocument/2006/relationships/image" Target="../media/image543.png"/><Relationship Id="rId12" Type="http://schemas.openxmlformats.org/officeDocument/2006/relationships/image" Target="../media/image559.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558.jpeg"/><Relationship Id="rId5" Type="http://schemas.openxmlformats.org/officeDocument/2006/relationships/image" Target="../media/image554.jpeg"/><Relationship Id="rId10" Type="http://schemas.openxmlformats.org/officeDocument/2006/relationships/image" Target="../media/image557.jpeg"/><Relationship Id="rId4" Type="http://schemas.openxmlformats.org/officeDocument/2006/relationships/image" Target="../media/image553.jpeg"/><Relationship Id="rId9" Type="http://schemas.openxmlformats.org/officeDocument/2006/relationships/image" Target="../media/image556.jpeg"/></Relationships>
</file>

<file path=ppt/slides/_rels/slide85.xml.rels><?xml version="1.0" encoding="UTF-8" standalone="yes"?>
<Relationships xmlns="http://schemas.openxmlformats.org/package/2006/relationships"><Relationship Id="rId8" Type="http://schemas.openxmlformats.org/officeDocument/2006/relationships/image" Target="../media/image566.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61.png"/><Relationship Id="rId21" Type="http://schemas.openxmlformats.org/officeDocument/2006/relationships/hyperlink" Target="http://portal.dovira.eu/" TargetMode="External"/><Relationship Id="rId7" Type="http://schemas.openxmlformats.org/officeDocument/2006/relationships/image" Target="../media/image565.png"/><Relationship Id="rId12" Type="http://schemas.openxmlformats.org/officeDocument/2006/relationships/image" Target="../media/image570.png"/><Relationship Id="rId17" Type="http://schemas.openxmlformats.org/officeDocument/2006/relationships/image" Target="../media/image18.png"/><Relationship Id="rId2" Type="http://schemas.openxmlformats.org/officeDocument/2006/relationships/image" Target="../media/image560.png"/><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64.png"/><Relationship Id="rId11" Type="http://schemas.openxmlformats.org/officeDocument/2006/relationships/image" Target="../media/image569.png"/><Relationship Id="rId5" Type="http://schemas.openxmlformats.org/officeDocument/2006/relationships/image" Target="../media/image563.png"/><Relationship Id="rId15" Type="http://schemas.openxmlformats.org/officeDocument/2006/relationships/image" Target="../media/image16.jpeg"/><Relationship Id="rId10" Type="http://schemas.openxmlformats.org/officeDocument/2006/relationships/image" Target="../media/image568.png"/><Relationship Id="rId19" Type="http://schemas.openxmlformats.org/officeDocument/2006/relationships/image" Target="../media/image20.jpeg"/><Relationship Id="rId4" Type="http://schemas.openxmlformats.org/officeDocument/2006/relationships/image" Target="../media/image562.png"/><Relationship Id="rId9" Type="http://schemas.openxmlformats.org/officeDocument/2006/relationships/image" Target="../media/image567.jpeg"/><Relationship Id="rId14" Type="http://schemas.openxmlformats.org/officeDocument/2006/relationships/image" Target="../media/image15.jpeg"/><Relationship Id="rId22" Type="http://schemas.openxmlformats.org/officeDocument/2006/relationships/image" Target="../media/image571.png"/></Relationships>
</file>

<file path=ppt/slides/_rels/slide86.xml.rels><?xml version="1.0" encoding="UTF-8" standalone="yes"?>
<Relationships xmlns="http://schemas.openxmlformats.org/package/2006/relationships"><Relationship Id="rId8" Type="http://schemas.openxmlformats.org/officeDocument/2006/relationships/image" Target="../media/image566.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61.png"/><Relationship Id="rId21" Type="http://schemas.openxmlformats.org/officeDocument/2006/relationships/hyperlink" Target="http://portal.dovira.eu/" TargetMode="External"/><Relationship Id="rId7" Type="http://schemas.openxmlformats.org/officeDocument/2006/relationships/image" Target="../media/image565.png"/><Relationship Id="rId12" Type="http://schemas.openxmlformats.org/officeDocument/2006/relationships/image" Target="../media/image570.png"/><Relationship Id="rId17" Type="http://schemas.openxmlformats.org/officeDocument/2006/relationships/image" Target="../media/image18.png"/><Relationship Id="rId2" Type="http://schemas.openxmlformats.org/officeDocument/2006/relationships/image" Target="../media/image560.png"/><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64.png"/><Relationship Id="rId11" Type="http://schemas.openxmlformats.org/officeDocument/2006/relationships/image" Target="../media/image569.png"/><Relationship Id="rId5" Type="http://schemas.openxmlformats.org/officeDocument/2006/relationships/image" Target="../media/image563.png"/><Relationship Id="rId15" Type="http://schemas.openxmlformats.org/officeDocument/2006/relationships/image" Target="../media/image16.jpeg"/><Relationship Id="rId23" Type="http://schemas.openxmlformats.org/officeDocument/2006/relationships/image" Target="../media/image573.png"/><Relationship Id="rId10" Type="http://schemas.openxmlformats.org/officeDocument/2006/relationships/image" Target="../media/image572.jpeg"/><Relationship Id="rId19" Type="http://schemas.openxmlformats.org/officeDocument/2006/relationships/image" Target="../media/image20.jpeg"/><Relationship Id="rId4" Type="http://schemas.openxmlformats.org/officeDocument/2006/relationships/image" Target="../media/image562.png"/><Relationship Id="rId9" Type="http://schemas.openxmlformats.org/officeDocument/2006/relationships/image" Target="../media/image567.jpeg"/><Relationship Id="rId14" Type="http://schemas.openxmlformats.org/officeDocument/2006/relationships/image" Target="../media/image15.jpeg"/><Relationship Id="rId22" Type="http://schemas.openxmlformats.org/officeDocument/2006/relationships/image" Target="../media/image571.png"/></Relationships>
</file>

<file path=ppt/slides/_rels/slide87.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75.png"/><Relationship Id="rId7" Type="http://schemas.openxmlformats.org/officeDocument/2006/relationships/image" Target="../media/image579.png"/><Relationship Id="rId2" Type="http://schemas.openxmlformats.org/officeDocument/2006/relationships/image" Target="../media/image574.png"/><Relationship Id="rId1" Type="http://schemas.openxmlformats.org/officeDocument/2006/relationships/slideLayout" Target="../slideLayouts/slideLayout2.xml"/><Relationship Id="rId6" Type="http://schemas.openxmlformats.org/officeDocument/2006/relationships/image" Target="../media/image578.png"/><Relationship Id="rId5" Type="http://schemas.openxmlformats.org/officeDocument/2006/relationships/image" Target="../media/image577.png"/><Relationship Id="rId4" Type="http://schemas.openxmlformats.org/officeDocument/2006/relationships/image" Target="../media/image576.png"/><Relationship Id="rId9" Type="http://schemas.openxmlformats.org/officeDocument/2006/relationships/hyperlink" Target="http://www.edbo.gov.ua/"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image" Target="../media/image5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4.jpeg"/><Relationship Id="rId2" Type="http://schemas.openxmlformats.org/officeDocument/2006/relationships/image" Target="../media/image583.jpeg"/><Relationship Id="rId1" Type="http://schemas.openxmlformats.org/officeDocument/2006/relationships/slideLayout" Target="../slideLayouts/slideLayout2.xml"/><Relationship Id="rId5" Type="http://schemas.openxmlformats.org/officeDocument/2006/relationships/image" Target="../media/image586.png"/><Relationship Id="rId4" Type="http://schemas.openxmlformats.org/officeDocument/2006/relationships/image" Target="../media/image585.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5.jpeg"/></Relationships>
</file>

<file path=ppt/slides/_rels/slide90.xml.rels><?xml version="1.0" encoding="UTF-8" standalone="yes"?>
<Relationships xmlns="http://schemas.openxmlformats.org/package/2006/relationships"><Relationship Id="rId3" Type="http://schemas.openxmlformats.org/officeDocument/2006/relationships/image" Target="../media/image588.png"/><Relationship Id="rId2" Type="http://schemas.openxmlformats.org/officeDocument/2006/relationships/image" Target="../media/image587.png"/><Relationship Id="rId1" Type="http://schemas.openxmlformats.org/officeDocument/2006/relationships/slideLayout" Target="../slideLayouts/slideLayout2.xml"/><Relationship Id="rId6" Type="http://schemas.openxmlformats.org/officeDocument/2006/relationships/image" Target="../media/image591.png"/><Relationship Id="rId5" Type="http://schemas.openxmlformats.org/officeDocument/2006/relationships/image" Target="../media/image590.png"/><Relationship Id="rId4" Type="http://schemas.openxmlformats.org/officeDocument/2006/relationships/image" Target="../media/image589.png"/></Relationships>
</file>

<file path=ppt/slides/_rels/slide91.xml.rels><?xml version="1.0" encoding="UTF-8" standalone="yes"?>
<Relationships xmlns="http://schemas.openxmlformats.org/package/2006/relationships"><Relationship Id="rId8" Type="http://schemas.openxmlformats.org/officeDocument/2006/relationships/image" Target="../media/image595.jpeg"/><Relationship Id="rId3" Type="http://schemas.openxmlformats.org/officeDocument/2006/relationships/image" Target="../media/image139.png"/><Relationship Id="rId7" Type="http://schemas.openxmlformats.org/officeDocument/2006/relationships/image" Target="../media/image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594.png"/><Relationship Id="rId5" Type="http://schemas.openxmlformats.org/officeDocument/2006/relationships/image" Target="../media/image593.png"/><Relationship Id="rId10" Type="http://schemas.openxmlformats.org/officeDocument/2006/relationships/image" Target="../media/image596.png"/><Relationship Id="rId4" Type="http://schemas.openxmlformats.org/officeDocument/2006/relationships/image" Target="../media/image592.png"/><Relationship Id="rId9" Type="http://schemas.openxmlformats.org/officeDocument/2006/relationships/image" Target="../media/image21.png"/></Relationships>
</file>

<file path=ppt/slides/_rels/slide92.xml.rels><?xml version="1.0" encoding="UTF-8" standalone="yes"?>
<Relationships xmlns="http://schemas.openxmlformats.org/package/2006/relationships"><Relationship Id="rId3" Type="http://schemas.openxmlformats.org/officeDocument/2006/relationships/image" Target="../media/image598.png"/><Relationship Id="rId2" Type="http://schemas.openxmlformats.org/officeDocument/2006/relationships/image" Target="../media/image597.png"/><Relationship Id="rId1" Type="http://schemas.openxmlformats.org/officeDocument/2006/relationships/slideLayout" Target="../slideLayouts/slideLayout2.xml"/><Relationship Id="rId6" Type="http://schemas.openxmlformats.org/officeDocument/2006/relationships/image" Target="../media/image601.png"/><Relationship Id="rId5" Type="http://schemas.openxmlformats.org/officeDocument/2006/relationships/image" Target="../media/image600.png"/><Relationship Id="rId4" Type="http://schemas.openxmlformats.org/officeDocument/2006/relationships/image" Target="../media/image599.png"/></Relationships>
</file>

<file path=ppt/slides/_rels/slide93.xml.rels><?xml version="1.0" encoding="UTF-8" standalone="yes"?>
<Relationships xmlns="http://schemas.openxmlformats.org/package/2006/relationships"><Relationship Id="rId3" Type="http://schemas.openxmlformats.org/officeDocument/2006/relationships/image" Target="../media/image603.png"/><Relationship Id="rId2" Type="http://schemas.openxmlformats.org/officeDocument/2006/relationships/image" Target="../media/image602.png"/><Relationship Id="rId1" Type="http://schemas.openxmlformats.org/officeDocument/2006/relationships/slideLayout" Target="../slideLayouts/slideLayout2.xml"/><Relationship Id="rId4" Type="http://schemas.openxmlformats.org/officeDocument/2006/relationships/image" Target="../media/image604.png"/></Relationships>
</file>

<file path=ppt/slides/_rels/slide94.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605.png"/><Relationship Id="rId7" Type="http://schemas.openxmlformats.org/officeDocument/2006/relationships/image" Target="../media/image60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8.png"/><Relationship Id="rId5" Type="http://schemas.openxmlformats.org/officeDocument/2006/relationships/image" Target="../media/image607.png"/><Relationship Id="rId10" Type="http://schemas.openxmlformats.org/officeDocument/2006/relationships/image" Target="../media/image612.png"/><Relationship Id="rId4" Type="http://schemas.openxmlformats.org/officeDocument/2006/relationships/image" Target="../media/image606.png"/><Relationship Id="rId9" Type="http://schemas.openxmlformats.org/officeDocument/2006/relationships/image" Target="../media/image611.png"/></Relationships>
</file>

<file path=ppt/slides/_rels/slide95.xml.rels><?xml version="1.0" encoding="UTF-8" standalone="yes"?>
<Relationships xmlns="http://schemas.openxmlformats.org/package/2006/relationships"><Relationship Id="rId8" Type="http://schemas.openxmlformats.org/officeDocument/2006/relationships/image" Target="../media/image615.png"/><Relationship Id="rId3" Type="http://schemas.openxmlformats.org/officeDocument/2006/relationships/image" Target="../media/image613.png"/><Relationship Id="rId7" Type="http://schemas.openxmlformats.org/officeDocument/2006/relationships/image" Target="../media/image3.png"/><Relationship Id="rId12" Type="http://schemas.openxmlformats.org/officeDocument/2006/relationships/image" Target="../media/image6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14.jpeg"/><Relationship Id="rId11" Type="http://schemas.openxmlformats.org/officeDocument/2006/relationships/image" Target="../media/image617.png"/><Relationship Id="rId5" Type="http://schemas.openxmlformats.org/officeDocument/2006/relationships/image" Target="../media/image20.jpeg"/><Relationship Id="rId10" Type="http://schemas.openxmlformats.org/officeDocument/2006/relationships/image" Target="../media/image616.png"/><Relationship Id="rId4" Type="http://schemas.openxmlformats.org/officeDocument/2006/relationships/image" Target="../media/image21.png"/><Relationship Id="rId9" Type="http://schemas.openxmlformats.org/officeDocument/2006/relationships/image" Target="../media/image590.png"/></Relationships>
</file>

<file path=ppt/slides/_rels/slide9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20.png"/><Relationship Id="rId7" Type="http://schemas.openxmlformats.org/officeDocument/2006/relationships/image" Target="../media/image621.png"/><Relationship Id="rId2" Type="http://schemas.openxmlformats.org/officeDocument/2006/relationships/image" Target="../media/image619.png"/><Relationship Id="rId1" Type="http://schemas.openxmlformats.org/officeDocument/2006/relationships/slideLayout" Target="../slideLayouts/slideLayout2.xml"/><Relationship Id="rId6" Type="http://schemas.openxmlformats.org/officeDocument/2006/relationships/image" Target="../media/image553.jpeg"/><Relationship Id="rId11" Type="http://schemas.openxmlformats.org/officeDocument/2006/relationships/image" Target="../media/image624.png"/><Relationship Id="rId5" Type="http://schemas.openxmlformats.org/officeDocument/2006/relationships/image" Target="../media/image21.png"/><Relationship Id="rId10" Type="http://schemas.openxmlformats.org/officeDocument/2006/relationships/image" Target="../media/image623.png"/><Relationship Id="rId4" Type="http://schemas.openxmlformats.org/officeDocument/2006/relationships/image" Target="../media/image552.jpeg"/><Relationship Id="rId9" Type="http://schemas.openxmlformats.org/officeDocument/2006/relationships/image" Target="../media/image622.png"/></Relationships>
</file>

<file path=ppt/slides/_rels/slide97.xml.rels><?xml version="1.0" encoding="UTF-8" standalone="yes"?>
<Relationships xmlns="http://schemas.openxmlformats.org/package/2006/relationships"><Relationship Id="rId3" Type="http://schemas.openxmlformats.org/officeDocument/2006/relationships/image" Target="../media/image626.png"/><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image" Target="../media/image629.png"/><Relationship Id="rId5" Type="http://schemas.openxmlformats.org/officeDocument/2006/relationships/image" Target="../media/image628.png"/><Relationship Id="rId4" Type="http://schemas.openxmlformats.org/officeDocument/2006/relationships/image" Target="../media/image627.png"/></Relationships>
</file>

<file path=ppt/slides/_rels/slide98.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7.png"/><Relationship Id="rId18" Type="http://schemas.openxmlformats.org/officeDocument/2006/relationships/image" Target="../media/image632.png"/><Relationship Id="rId3" Type="http://schemas.openxmlformats.org/officeDocument/2006/relationships/image" Target="../media/image186.jpeg"/><Relationship Id="rId7" Type="http://schemas.openxmlformats.org/officeDocument/2006/relationships/image" Target="../media/image192.png"/><Relationship Id="rId12" Type="http://schemas.openxmlformats.org/officeDocument/2006/relationships/image" Target="../media/image150.jpeg"/><Relationship Id="rId17" Type="http://schemas.openxmlformats.org/officeDocument/2006/relationships/image" Target="../media/image388.png"/><Relationship Id="rId2" Type="http://schemas.openxmlformats.org/officeDocument/2006/relationships/image" Target="../media/image185.png"/><Relationship Id="rId16" Type="http://schemas.openxmlformats.org/officeDocument/2006/relationships/image" Target="../media/image631.png"/><Relationship Id="rId1" Type="http://schemas.openxmlformats.org/officeDocument/2006/relationships/slideLayout" Target="../slideLayouts/slideLayout2.xml"/><Relationship Id="rId6" Type="http://schemas.openxmlformats.org/officeDocument/2006/relationships/image" Target="../media/image189.png"/><Relationship Id="rId11" Type="http://schemas.openxmlformats.org/officeDocument/2006/relationships/image" Target="../media/image12.png"/><Relationship Id="rId5" Type="http://schemas.openxmlformats.org/officeDocument/2006/relationships/image" Target="../media/image188.jpeg"/><Relationship Id="rId15" Type="http://schemas.openxmlformats.org/officeDocument/2006/relationships/image" Target="../media/image9.png"/><Relationship Id="rId10" Type="http://schemas.openxmlformats.org/officeDocument/2006/relationships/image" Target="../media/image630.png"/><Relationship Id="rId4" Type="http://schemas.openxmlformats.org/officeDocument/2006/relationships/image" Target="../media/image187.png"/><Relationship Id="rId9" Type="http://schemas.openxmlformats.org/officeDocument/2006/relationships/image" Target="../media/image194.png"/><Relationship Id="rId1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633.gif"/><Relationship Id="rId1" Type="http://schemas.openxmlformats.org/officeDocument/2006/relationships/slideLayout" Target="../slideLayouts/slideLayout2.xml"/><Relationship Id="rId4" Type="http://schemas.openxmlformats.org/officeDocument/2006/relationships/image" Target="../media/image2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1571" y="927396"/>
            <a:ext cx="1792469" cy="3528392"/>
            <a:chOff x="251520" y="793058"/>
            <a:chExt cx="2610683" cy="4718519"/>
          </a:xfrm>
        </p:grpSpPr>
        <p:grpSp>
          <p:nvGrpSpPr>
            <p:cNvPr id="4" name="Group 3"/>
            <p:cNvGrpSpPr/>
            <p:nvPr/>
          </p:nvGrpSpPr>
          <p:grpSpPr>
            <a:xfrm>
              <a:off x="251520" y="793058"/>
              <a:ext cx="2610683" cy="4718519"/>
              <a:chOff x="251520" y="793058"/>
              <a:chExt cx="2610683" cy="4718519"/>
            </a:xfrm>
          </p:grpSpPr>
          <p:pic>
            <p:nvPicPr>
              <p:cNvPr id="409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196752"/>
                <a:ext cx="22098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1201">
                <a:off x="414862" y="793058"/>
                <a:ext cx="2447341" cy="1245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1"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609" y="2563331"/>
              <a:ext cx="2250661" cy="1949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Group 31"/>
          <p:cNvGrpSpPr/>
          <p:nvPr/>
        </p:nvGrpSpPr>
        <p:grpSpPr>
          <a:xfrm>
            <a:off x="2380015" y="290986"/>
            <a:ext cx="4226870" cy="5157203"/>
            <a:chOff x="2380015" y="487468"/>
            <a:chExt cx="4226870" cy="5157203"/>
          </a:xfrm>
        </p:grpSpPr>
        <p:grpSp>
          <p:nvGrpSpPr>
            <p:cNvPr id="27" name="Group 26"/>
            <p:cNvGrpSpPr/>
            <p:nvPr/>
          </p:nvGrpSpPr>
          <p:grpSpPr>
            <a:xfrm>
              <a:off x="2380015" y="914924"/>
              <a:ext cx="4226870" cy="4729747"/>
              <a:chOff x="2375835" y="451289"/>
              <a:chExt cx="4226870" cy="4729747"/>
            </a:xfrm>
          </p:grpSpPr>
          <p:grpSp>
            <p:nvGrpSpPr>
              <p:cNvPr id="26" name="Group 25"/>
              <p:cNvGrpSpPr/>
              <p:nvPr/>
            </p:nvGrpSpPr>
            <p:grpSpPr>
              <a:xfrm>
                <a:off x="2375835" y="451289"/>
                <a:ext cx="4184395" cy="4690655"/>
                <a:chOff x="2219763" y="754568"/>
                <a:chExt cx="4184395" cy="4690655"/>
              </a:xfrm>
            </p:grpSpPr>
            <p:pic>
              <p:nvPicPr>
                <p:cNvPr id="4103"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9763" y="754568"/>
                  <a:ext cx="4184395" cy="469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926338" y="2543305"/>
                  <a:ext cx="3414768" cy="1938992"/>
                </a:xfrm>
                <a:prstGeom prst="rect">
                  <a:avLst/>
                </a:prstGeom>
                <a:noFill/>
              </p:spPr>
              <p:txBody>
                <a:bodyPr wrap="square" lIns="91440" tIns="45720" rIns="91440" bIns="45720">
                  <a:spAutoFit/>
                </a:bodyPr>
                <a:lstStyle/>
                <a:p>
                  <a:pPr algn="ctr"/>
                  <a:r>
                    <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 как инструмент обеспечения качества и академической культуры в украинском высшем образовании</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
            <p:nvSpPr>
              <p:cNvPr id="39" name="Rectangle 38"/>
              <p:cNvSpPr/>
              <p:nvPr/>
            </p:nvSpPr>
            <p:spPr>
              <a:xfrm>
                <a:off x="4469137" y="4226929"/>
                <a:ext cx="2133568" cy="954107"/>
              </a:xfrm>
              <a:prstGeom prst="rect">
                <a:avLst/>
              </a:prstGeom>
              <a:noFill/>
            </p:spPr>
            <p:txBody>
              <a:bodyPr wrap="square" lIns="91440" tIns="45720" rIns="91440" bIns="45720">
                <a:spAutoFit/>
              </a:bodyPr>
              <a:lstStyle/>
              <a:p>
                <a:pPr algn="ctr"/>
                <a:r>
                  <a:rPr lang="ru-RU" sz="2800" b="1" dirty="0" smtClean="0">
                    <a:ln w="10541" cmpd="sng">
                      <a:solidFill>
                        <a:schemeClr val="accent1">
                          <a:shade val="88000"/>
                          <a:satMod val="110000"/>
                        </a:schemeClr>
                      </a:solidFill>
                      <a:prstDash val="solid"/>
                    </a:ln>
                    <a:solidFill>
                      <a:schemeClr val="accent2"/>
                    </a:solidFill>
                  </a:rPr>
                  <a:t>Ваган Терзиян</a:t>
                </a:r>
                <a:endParaRPr lang="en-US" sz="2800" b="1" cap="none" spc="0" dirty="0">
                  <a:ln w="10541" cmpd="sng">
                    <a:solidFill>
                      <a:schemeClr val="accent1">
                        <a:shade val="88000"/>
                        <a:satMod val="110000"/>
                      </a:schemeClr>
                    </a:solidFill>
                    <a:prstDash val="solid"/>
                  </a:ln>
                  <a:solidFill>
                    <a:schemeClr val="accent2"/>
                  </a:solidFill>
                  <a:effectLst/>
                </a:endParaRPr>
              </a:p>
            </p:txBody>
          </p:sp>
        </p:grpSp>
        <p:pic>
          <p:nvPicPr>
            <p:cNvPr id="1026"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93323">
              <a:off x="2485152" y="487468"/>
              <a:ext cx="1614293" cy="115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97" name="Group 4096"/>
          <p:cNvGrpSpPr/>
          <p:nvPr/>
        </p:nvGrpSpPr>
        <p:grpSpPr>
          <a:xfrm>
            <a:off x="84050" y="4509119"/>
            <a:ext cx="2489719" cy="2233303"/>
            <a:chOff x="50353" y="3893869"/>
            <a:chExt cx="2071443" cy="1755340"/>
          </a:xfrm>
        </p:grpSpPr>
        <p:grpSp>
          <p:nvGrpSpPr>
            <p:cNvPr id="31" name="Group 30"/>
            <p:cNvGrpSpPr/>
            <p:nvPr/>
          </p:nvGrpSpPr>
          <p:grpSpPr>
            <a:xfrm>
              <a:off x="50353" y="3893869"/>
              <a:ext cx="2052471" cy="1748674"/>
              <a:chOff x="50353" y="3893869"/>
              <a:chExt cx="2052471" cy="1748674"/>
            </a:xfrm>
          </p:grpSpPr>
          <p:sp>
            <p:nvSpPr>
              <p:cNvPr id="30" name="Rounded Rectangle 29"/>
              <p:cNvSpPr/>
              <p:nvPr/>
            </p:nvSpPr>
            <p:spPr>
              <a:xfrm>
                <a:off x="50353" y="3963285"/>
                <a:ext cx="2052471" cy="1679258"/>
              </a:xfrm>
              <a:prstGeom prst="roundRect">
                <a:avLst>
                  <a:gd name="adj" fmla="val 76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73024" y="3893869"/>
                <a:ext cx="2007129" cy="1733559"/>
                <a:chOff x="118366" y="4022338"/>
                <a:chExt cx="2007129" cy="1733559"/>
              </a:xfrm>
            </p:grpSpPr>
            <p:pic>
              <p:nvPicPr>
                <p:cNvPr id="4105" name="Picture 9"/>
                <p:cNvPicPr>
                  <a:picLocks noChangeAspect="1" noChangeArrowheads="1"/>
                </p:cNvPicPr>
                <p:nvPr/>
              </p:nvPicPr>
              <p:blipFill>
                <a:blip r:embed="rId8">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964875" y="4212339"/>
                  <a:ext cx="1160620" cy="113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26321" y="4022338"/>
                  <a:ext cx="595095" cy="459624"/>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QA</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106"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366" y="4154414"/>
                  <a:ext cx="1003027" cy="88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5855" y="4956283"/>
                  <a:ext cx="858552" cy="79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4096" name="Rectangle 4095"/>
            <p:cNvSpPr/>
            <p:nvPr/>
          </p:nvSpPr>
          <p:spPr>
            <a:xfrm>
              <a:off x="999890" y="5141203"/>
              <a:ext cx="1121906" cy="50800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Quality</a:t>
              </a:r>
            </a:p>
            <a:p>
              <a:pPr algn="ct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assurance</a:t>
              </a:r>
              <a:endParaRPr lang="en-US"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6076" y="526567"/>
            <a:ext cx="1297107" cy="17636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2843808" y="5634582"/>
            <a:ext cx="3456384" cy="1199060"/>
            <a:chOff x="2843808" y="5634582"/>
            <a:chExt cx="3456384" cy="1199060"/>
          </a:xfrm>
        </p:grpSpPr>
        <p:sp>
          <p:nvSpPr>
            <p:cNvPr id="3" name="Rounded Rectangle 2"/>
            <p:cNvSpPr/>
            <p:nvPr/>
          </p:nvSpPr>
          <p:spPr>
            <a:xfrm>
              <a:off x="2843808" y="5634582"/>
              <a:ext cx="3456384" cy="1199060"/>
            </a:xfrm>
            <a:prstGeom prst="roundRect">
              <a:avLst>
                <a:gd name="adj" fmla="val 7916"/>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734569" y="5650555"/>
              <a:ext cx="1760189" cy="1169551"/>
            </a:xfrm>
            <a:prstGeom prst="rect">
              <a:avLst/>
            </a:prstGeom>
            <a:noFill/>
          </p:spPr>
          <p:txBody>
            <a:bodyPr wrap="square" lIns="91440" tIns="45720" rIns="91440" bIns="45720">
              <a:spAutoFit/>
            </a:bodyPr>
            <a:lstStyle/>
            <a:p>
              <a:pPr algn="ctr"/>
              <a:r>
                <a:rPr lang="ru-RU" sz="2000" b="1" dirty="0" smtClean="0">
                  <a:ln w="10541" cmpd="sng">
                    <a:solidFill>
                      <a:schemeClr val="accent1">
                        <a:shade val="88000"/>
                        <a:satMod val="110000"/>
                      </a:schemeClr>
                    </a:solidFill>
                    <a:prstDash val="solid"/>
                  </a:ln>
                  <a:solidFill>
                    <a:schemeClr val="accent6">
                      <a:lumMod val="50000"/>
                    </a:schemeClr>
                  </a:solidFill>
                </a:rPr>
                <a:t>Проект</a:t>
              </a:r>
              <a:r>
                <a:rPr lang="en-US" sz="2000" b="1" dirty="0" smtClean="0">
                  <a:ln w="10541" cmpd="sng">
                    <a:solidFill>
                      <a:schemeClr val="accent1">
                        <a:shade val="88000"/>
                        <a:satMod val="110000"/>
                      </a:schemeClr>
                    </a:solidFill>
                    <a:prstDash val="solid"/>
                  </a:ln>
                  <a:solidFill>
                    <a:schemeClr val="accent6">
                      <a:lumMod val="50000"/>
                    </a:schemeClr>
                  </a:solidFill>
                </a:rPr>
                <a:t> </a:t>
              </a:r>
              <a:r>
                <a:rPr lang="fi-FI" sz="2000" b="1" dirty="0" smtClean="0">
                  <a:ln w="10541" cmpd="sng">
                    <a:solidFill>
                      <a:schemeClr val="accent1">
                        <a:shade val="88000"/>
                        <a:satMod val="110000"/>
                      </a:schemeClr>
                    </a:solidFill>
                    <a:prstDash val="solid"/>
                  </a:ln>
                  <a:solidFill>
                    <a:schemeClr val="accent6">
                      <a:lumMod val="50000"/>
                    </a:schemeClr>
                  </a:solidFill>
                </a:rPr>
                <a:t>TRUST </a:t>
              </a:r>
              <a:r>
                <a:rPr lang="ru-RU" sz="2000" b="1" dirty="0">
                  <a:ln w="10541" cmpd="sng">
                    <a:solidFill>
                      <a:schemeClr val="accent1">
                        <a:shade val="88000"/>
                        <a:satMod val="110000"/>
                      </a:schemeClr>
                    </a:solidFill>
                    <a:prstDash val="solid"/>
                  </a:ln>
                  <a:solidFill>
                    <a:schemeClr val="accent6">
                      <a:lumMod val="50000"/>
                    </a:schemeClr>
                  </a:solidFill>
                </a:rPr>
                <a:t>Конференция</a:t>
              </a:r>
              <a:endParaRPr lang="en-US" sz="2000" b="1" cap="none" spc="0" dirty="0" smtClean="0">
                <a:ln w="10541" cmpd="sng">
                  <a:solidFill>
                    <a:schemeClr val="accent1">
                      <a:shade val="88000"/>
                      <a:satMod val="110000"/>
                    </a:schemeClr>
                  </a:solidFill>
                  <a:prstDash val="solid"/>
                </a:ln>
                <a:solidFill>
                  <a:schemeClr val="accent6">
                    <a:lumMod val="50000"/>
                  </a:schemeClr>
                </a:solidFill>
                <a:effectLst/>
              </a:endParaRPr>
            </a:p>
            <a:p>
              <a:pPr algn="ctr"/>
              <a:r>
                <a:rPr lang="ru-RU" sz="1600" b="1" dirty="0" smtClean="0">
                  <a:ln w="10541" cmpd="sng">
                    <a:solidFill>
                      <a:schemeClr val="accent1">
                        <a:shade val="88000"/>
                        <a:satMod val="110000"/>
                      </a:schemeClr>
                    </a:solidFill>
                    <a:prstDash val="solid"/>
                  </a:ln>
                  <a:solidFill>
                    <a:schemeClr val="accent6">
                      <a:lumMod val="50000"/>
                    </a:schemeClr>
                  </a:solidFill>
                </a:rPr>
                <a:t>Киев</a:t>
              </a:r>
              <a:r>
                <a:rPr lang="en-US" sz="1600" b="1" dirty="0">
                  <a:ln w="10541" cmpd="sng">
                    <a:solidFill>
                      <a:schemeClr val="accent1">
                        <a:shade val="88000"/>
                        <a:satMod val="110000"/>
                      </a:schemeClr>
                    </a:solidFill>
                    <a:prstDash val="solid"/>
                  </a:ln>
                  <a:solidFill>
                    <a:schemeClr val="accent6">
                      <a:lumMod val="50000"/>
                    </a:schemeClr>
                  </a:solidFill>
                </a:rPr>
                <a:t>,</a:t>
              </a:r>
              <a:r>
                <a:rPr lang="ru-RU" sz="1600" b="1" dirty="0" smtClean="0">
                  <a:ln w="10541" cmpd="sng">
                    <a:solidFill>
                      <a:schemeClr val="accent1">
                        <a:shade val="88000"/>
                        <a:satMod val="110000"/>
                      </a:schemeClr>
                    </a:solidFill>
                    <a:prstDash val="solid"/>
                  </a:ln>
                  <a:solidFill>
                    <a:schemeClr val="accent6">
                      <a:lumMod val="50000"/>
                    </a:schemeClr>
                  </a:solidFill>
                </a:rPr>
                <a:t> Украина</a:t>
              </a:r>
              <a:endParaRPr lang="en-US" sz="1600" b="1" cap="none" spc="0" dirty="0" smtClean="0">
                <a:ln w="10541" cmpd="sng">
                  <a:solidFill>
                    <a:schemeClr val="accent1">
                      <a:shade val="88000"/>
                      <a:satMod val="110000"/>
                    </a:schemeClr>
                  </a:solidFill>
                  <a:prstDash val="solid"/>
                </a:ln>
                <a:solidFill>
                  <a:schemeClr val="accent6">
                    <a:lumMod val="50000"/>
                  </a:schemeClr>
                </a:solidFill>
                <a:effectLst/>
              </a:endParaRPr>
            </a:p>
            <a:p>
              <a:pPr algn="ctr"/>
              <a:r>
                <a:rPr lang="en-US" sz="1400" b="1" dirty="0" smtClean="0">
                  <a:ln w="10541" cmpd="sng">
                    <a:solidFill>
                      <a:schemeClr val="accent1">
                        <a:shade val="88000"/>
                        <a:satMod val="110000"/>
                      </a:schemeClr>
                    </a:solidFill>
                    <a:prstDash val="solid"/>
                  </a:ln>
                  <a:solidFill>
                    <a:schemeClr val="accent6">
                      <a:lumMod val="50000"/>
                    </a:schemeClr>
                  </a:solidFill>
                </a:rPr>
                <a:t>2-3</a:t>
              </a:r>
              <a:r>
                <a:rPr lang="en-US" sz="1400" b="1" cap="none" spc="0" dirty="0" smtClean="0">
                  <a:ln w="10541" cmpd="sng">
                    <a:solidFill>
                      <a:schemeClr val="accent1">
                        <a:shade val="88000"/>
                        <a:satMod val="110000"/>
                      </a:schemeClr>
                    </a:solidFill>
                    <a:prstDash val="solid"/>
                  </a:ln>
                  <a:solidFill>
                    <a:schemeClr val="accent6">
                      <a:lumMod val="50000"/>
                    </a:schemeClr>
                  </a:solidFill>
                  <a:effectLst/>
                </a:rPr>
                <a:t>.10.2014</a:t>
              </a:r>
              <a:endParaRPr lang="en-US" sz="1400" b="1" cap="none" spc="0" dirty="0">
                <a:ln w="10541" cmpd="sng">
                  <a:solidFill>
                    <a:schemeClr val="accent1">
                      <a:shade val="88000"/>
                      <a:satMod val="110000"/>
                    </a:schemeClr>
                  </a:solidFill>
                  <a:prstDash val="solid"/>
                </a:ln>
                <a:solidFill>
                  <a:schemeClr val="accent6">
                    <a:lumMod val="50000"/>
                  </a:schemeClr>
                </a:solidFill>
                <a:effectLst/>
              </a:endParaRPr>
            </a:p>
          </p:txBody>
        </p:sp>
        <p:pic>
          <p:nvPicPr>
            <p:cNvPr id="1030"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08259" y="5720845"/>
              <a:ext cx="830615" cy="103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9"/>
            <p:cNvPicPr>
              <a:picLocks noChangeAspect="1" noChangeArrowheads="1"/>
            </p:cNvPicPr>
            <p:nvPr/>
          </p:nvPicPr>
          <p:blipFill>
            <a:blip r:embed="rId13"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5473275" y="5707816"/>
              <a:ext cx="758471" cy="106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88222" y="5028290"/>
            <a:ext cx="2495321" cy="167814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5" name="Group 34"/>
          <p:cNvGrpSpPr/>
          <p:nvPr/>
        </p:nvGrpSpPr>
        <p:grpSpPr>
          <a:xfrm>
            <a:off x="6588223" y="535287"/>
            <a:ext cx="2461991" cy="4335480"/>
            <a:chOff x="6588223" y="535287"/>
            <a:chExt cx="2461991" cy="4335480"/>
          </a:xfrm>
        </p:grpSpPr>
        <p:grpSp>
          <p:nvGrpSpPr>
            <p:cNvPr id="28" name="Group 27"/>
            <p:cNvGrpSpPr/>
            <p:nvPr/>
          </p:nvGrpSpPr>
          <p:grpSpPr>
            <a:xfrm>
              <a:off x="6588223" y="535287"/>
              <a:ext cx="2461991" cy="4335480"/>
              <a:chOff x="6588223" y="368502"/>
              <a:chExt cx="2461991" cy="4335480"/>
            </a:xfrm>
          </p:grpSpPr>
          <p:grpSp>
            <p:nvGrpSpPr>
              <p:cNvPr id="11" name="Group 10"/>
              <p:cNvGrpSpPr/>
              <p:nvPr/>
            </p:nvGrpSpPr>
            <p:grpSpPr>
              <a:xfrm>
                <a:off x="6588223" y="368502"/>
                <a:ext cx="2461991" cy="4335480"/>
                <a:chOff x="899592" y="611769"/>
                <a:chExt cx="2952328" cy="4321040"/>
              </a:xfrm>
            </p:grpSpPr>
            <p:grpSp>
              <p:nvGrpSpPr>
                <p:cNvPr id="12" name="Group 11"/>
                <p:cNvGrpSpPr/>
                <p:nvPr/>
              </p:nvGrpSpPr>
              <p:grpSpPr>
                <a:xfrm>
                  <a:off x="899592" y="611769"/>
                  <a:ext cx="2952328" cy="4321040"/>
                  <a:chOff x="899592" y="611769"/>
                  <a:chExt cx="2952328" cy="4321040"/>
                </a:xfrm>
              </p:grpSpPr>
              <p:sp>
                <p:nvSpPr>
                  <p:cNvPr id="17" name="Rectangle 16"/>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592" y="611769"/>
                    <a:ext cx="2952328" cy="4321040"/>
                    <a:chOff x="5473881" y="779818"/>
                    <a:chExt cx="2952328" cy="4321040"/>
                  </a:xfrm>
                </p:grpSpPr>
                <p:sp>
                  <p:nvSpPr>
                    <p:cNvPr id="19" name="Cube 18"/>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hub!"/>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3" name="Group 12"/>
                <p:cNvGrpSpPr/>
                <p:nvPr/>
              </p:nvGrpSpPr>
              <p:grpSpPr>
                <a:xfrm>
                  <a:off x="2515215" y="2838892"/>
                  <a:ext cx="1228779" cy="1179840"/>
                  <a:chOff x="-135210" y="5414347"/>
                  <a:chExt cx="1542752" cy="1402264"/>
                </a:xfrm>
              </p:grpSpPr>
              <p:pic>
                <p:nvPicPr>
                  <p:cNvPr id="15"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14" name="Picture 2"/>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0" name="Picture 2"/>
              <p:cNvPicPr>
                <a:picLocks noChangeAspect="1" noChangeArrowheads="1"/>
              </p:cNvPicPr>
              <p:nvPr/>
            </p:nvPicPr>
            <p:blipFill>
              <a:blip r:embed="rId22">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7951214">
                <a:off x="7258479" y="880946"/>
                <a:ext cx="1293608" cy="41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Rectangle 24"/>
            <p:cNvSpPr/>
            <p:nvPr/>
          </p:nvSpPr>
          <p:spPr>
            <a:xfrm>
              <a:off x="6707447" y="4488977"/>
              <a:ext cx="2203710" cy="338554"/>
            </a:xfrm>
            <a:prstGeom prst="rect">
              <a:avLst/>
            </a:prstGeom>
            <a:solidFill>
              <a:schemeClr val="bg1">
                <a:lumMod val="85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3"/>
                </a:rPr>
                <a:t>http://</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3"/>
                </a:rPr>
                <a:t>portal.dovira.eu</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3482257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806802" y="219868"/>
            <a:ext cx="3319636" cy="6549665"/>
          </a:xfrm>
        </p:spPr>
        <p:txBody>
          <a:bodyPr>
            <a:noAutofit/>
          </a:bodyPr>
          <a:lstStyle/>
          <a:p>
            <a:pPr algn="r">
              <a:defRPr/>
            </a:pPr>
            <a:r>
              <a:rPr lang="ru-RU"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А в академической среде у нас есть подобная </a:t>
            </a:r>
            <a:r>
              <a:rPr lang="ru-RU"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«картинка» </a:t>
            </a:r>
            <a:r>
              <a:rPr lang="ru-RU"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успешности</a:t>
            </a:r>
            <a:r>
              <a:rPr lang="ru-RU"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t>
            </a:r>
            <a:br>
              <a:rPr lang="ru-RU"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ru-RU"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r>
              <a:rPr lang="ru-RU"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Есть </a:t>
            </a:r>
            <a:r>
              <a:rPr lang="ru-RU" sz="1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ценностей незыблемая ска</a:t>
            </a:r>
            <a:r>
              <a:rPr lang="en-US" sz="1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t>
            </a:r>
            <a:r>
              <a:rPr lang="ru-RU" sz="1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ла</a:t>
            </a:r>
            <a:br>
              <a:rPr lang="ru-RU" sz="1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r>
              <a:rPr lang="ru-RU" sz="1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Над скучными ошибками </a:t>
            </a:r>
            <a:r>
              <a:rPr lang="ru-RU"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веков</a:t>
            </a:r>
            <a:r>
              <a:rPr lang="en-US" sz="1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t>
            </a:r>
            <a:r>
              <a:rPr lang="en-US"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t>
            </a:r>
            <a:r>
              <a:rPr lang="ru-RU"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r>
              <a:rPr lang="en-US"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n-US"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US"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n-US"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ru-RU" sz="1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О. Мандельштам</a:t>
            </a:r>
            <a:r>
              <a:rPr lang="en-US" sz="1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1914</a:t>
            </a:r>
            <a:r>
              <a:rPr lang="ru-RU" sz="1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r>
            <a:br>
              <a:rPr lang="ru-RU" sz="1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br>
            <a:endParaRPr lang="en-US" sz="1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pic>
        <p:nvPicPr>
          <p:cNvPr id="1032" name="Picture 8"/>
          <p:cNvPicPr>
            <a:picLocks noChangeAspect="1" noChangeArrowheads="1"/>
          </p:cNvPicPr>
          <p:nvPr/>
        </p:nvPicPr>
        <p:blipFill>
          <a:blip r:embed="rId2">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6732241" y="3911442"/>
            <a:ext cx="2349624" cy="1995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4712" y="2082180"/>
            <a:ext cx="1742780" cy="194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42069" y="188640"/>
            <a:ext cx="5538043" cy="6580891"/>
            <a:chOff x="42069" y="-270223"/>
            <a:chExt cx="5764733" cy="7039756"/>
          </a:xfrm>
        </p:grpSpPr>
        <p:sp>
          <p:nvSpPr>
            <p:cNvPr id="4" name="AutoShape 2" descr="imap://vagan@email.jyu.fi:993/fetch%3EUID%3E/INBOX%3E25654?part=1.2&amp;type=image/png&amp;filename=15qxk.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p://vagan@email.jyu.fi:993/fetch%3EUID%3E/INBOX%3E25654?part=1.2&amp;type=image/png&amp;filename=15qxk.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9" y="-270223"/>
              <a:ext cx="5764733" cy="7039756"/>
            </a:xfrm>
            <a:prstGeom prst="rect">
              <a:avLst/>
            </a:prstGeom>
            <a:ln w="25400">
              <a:solidFill>
                <a:schemeClr val="accent1"/>
              </a:solidFill>
            </a:ln>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0" y="6426633"/>
              <a:ext cx="21145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6028" y="5964517"/>
            <a:ext cx="575692" cy="8267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176848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664481" y="5949"/>
            <a:ext cx="7445116"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Все выводы в одной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«формуле»</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84" name="Group 83"/>
          <p:cNvGrpSpPr/>
          <p:nvPr/>
        </p:nvGrpSpPr>
        <p:grpSpPr>
          <a:xfrm>
            <a:off x="186704" y="670162"/>
            <a:ext cx="8738492" cy="6089081"/>
            <a:chOff x="186704" y="670162"/>
            <a:chExt cx="8738492" cy="6089081"/>
          </a:xfrm>
        </p:grpSpPr>
        <p:sp>
          <p:nvSpPr>
            <p:cNvPr id="82" name="Rounded Rectangle 81"/>
            <p:cNvSpPr/>
            <p:nvPr/>
          </p:nvSpPr>
          <p:spPr>
            <a:xfrm>
              <a:off x="191987" y="3714822"/>
              <a:ext cx="8733209" cy="3044421"/>
            </a:xfrm>
            <a:prstGeom prst="roundRect">
              <a:avLst>
                <a:gd name="adj" fmla="val 1417"/>
              </a:avLst>
            </a:prstGeom>
            <a:solidFill>
              <a:srgbClr val="FFFF00">
                <a:alpha val="4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86704" y="670162"/>
              <a:ext cx="8733209" cy="3044421"/>
            </a:xfrm>
            <a:prstGeom prst="roundRect">
              <a:avLst>
                <a:gd name="adj" fmla="val 1417"/>
              </a:avLst>
            </a:prstGeom>
            <a:solidFill>
              <a:srgbClr val="00B0F0">
                <a:alpha val="4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789511" y="2906471"/>
              <a:ext cx="4376959"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372507" y="4882326"/>
              <a:ext cx="3541191"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598602" y="3885034"/>
              <a:ext cx="4685319"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037757" y="1872372"/>
              <a:ext cx="6616498"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155298" y="5918892"/>
              <a:ext cx="4633548"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70384" y="877402"/>
              <a:ext cx="3541191"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858758" y="1310123"/>
              <a:ext cx="0" cy="53802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89859" y="5915372"/>
              <a:ext cx="4608512" cy="523220"/>
            </a:xfrm>
            <a:prstGeom prst="rect">
              <a:avLst/>
            </a:prstGeom>
            <a:noFill/>
          </p:spPr>
          <p:txBody>
            <a:bodyPr wrap="square" rtlCol="0">
              <a:spAutoFit/>
            </a:bodyPr>
            <a:lstStyle/>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Свобода - это новый импакт</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009667" y="1898794"/>
              <a:ext cx="6644588" cy="523220"/>
            </a:xfrm>
            <a:prstGeom prst="rect">
              <a:avLst/>
            </a:prstGeom>
            <a:noFill/>
          </p:spPr>
          <p:txBody>
            <a:bodyPr wrap="square" rtlCol="0">
              <a:spAutoFit/>
            </a:bodyPr>
            <a:lstStyle/>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Обеспечение качества - это прозрачность</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1839574" y="2916932"/>
              <a:ext cx="4307846" cy="523220"/>
            </a:xfrm>
            <a:prstGeom prst="rect">
              <a:avLst/>
            </a:prstGeom>
          </p:spPr>
          <p:txBody>
            <a:bodyPr wrap="none">
              <a:spAutoFit/>
            </a:bodyPr>
            <a:lstStyle/>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Прозрачность - это Портал</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TextBox 7"/>
            <p:cNvSpPr txBox="1"/>
            <p:nvPr/>
          </p:nvSpPr>
          <p:spPr>
            <a:xfrm>
              <a:off x="2630835" y="3931865"/>
              <a:ext cx="4653086" cy="523220"/>
            </a:xfrm>
            <a:prstGeom prst="rect">
              <a:avLst/>
            </a:prstGeom>
            <a:noFill/>
          </p:spPr>
          <p:txBody>
            <a:bodyPr wrap="square" rtlCol="0">
              <a:spAutoFit/>
            </a:bodyPr>
            <a:lstStyle/>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Портал - это оружие Правды</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TextBox 8"/>
            <p:cNvSpPr txBox="1"/>
            <p:nvPr/>
          </p:nvSpPr>
          <p:spPr>
            <a:xfrm>
              <a:off x="3401962" y="4908748"/>
              <a:ext cx="3580209" cy="523220"/>
            </a:xfrm>
            <a:prstGeom prst="rect">
              <a:avLst/>
            </a:prstGeom>
            <a:noFill/>
          </p:spPr>
          <p:txBody>
            <a:bodyPr wrap="square" rtlCol="0">
              <a:spAutoFit/>
            </a:bodyPr>
            <a:lstStyle/>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Правда - это С</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вобода</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259904" y="894889"/>
              <a:ext cx="3570721"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Импакт - это качество</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Rounded Rectangle 18"/>
            <p:cNvSpPr/>
            <p:nvPr/>
          </p:nvSpPr>
          <p:spPr>
            <a:xfrm>
              <a:off x="2320702" y="1014636"/>
              <a:ext cx="1397523"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190913" y="2026950"/>
              <a:ext cx="1397523"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10905" y="1008653"/>
              <a:ext cx="1270667"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369421" y="2025492"/>
              <a:ext cx="2160240"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877201" y="3040221"/>
              <a:ext cx="2215126"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884416" y="3040221"/>
              <a:ext cx="1152128"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678497" y="4045629"/>
              <a:ext cx="1152128"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899000" y="4036104"/>
              <a:ext cx="1280146"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477433" y="5022512"/>
              <a:ext cx="1152128"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450955" y="5022512"/>
              <a:ext cx="1377676"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249490" y="6019611"/>
              <a:ext cx="1377676"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7458796" y="6051440"/>
              <a:ext cx="1242044"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861492" y="6682876"/>
              <a:ext cx="717733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992124" y="6333860"/>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07993" y="1318652"/>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2974254" y="1348428"/>
              <a:ext cx="743971" cy="67852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944402" y="1310123"/>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645676" y="1974120"/>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45" idx="6"/>
            </p:cNvCxnSpPr>
            <p:nvPr/>
          </p:nvCxnSpPr>
          <p:spPr>
            <a:xfrm flipV="1">
              <a:off x="3044386" y="2360742"/>
              <a:ext cx="2992158" cy="6794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973520" y="2315937"/>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956439" y="2988850"/>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3190913" y="3383538"/>
              <a:ext cx="2121947" cy="6620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5224951" y="3341691"/>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146939" y="3994257"/>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V="1">
              <a:off x="3877354" y="4369896"/>
              <a:ext cx="2121947" cy="6620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3845700" y="4971140"/>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963994" y="4328049"/>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V="1">
              <a:off x="4677916" y="5357521"/>
              <a:ext cx="1267473" cy="6620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847472" y="5325199"/>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650592" y="5970534"/>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flipV="1">
              <a:off x="8037014" y="6353403"/>
              <a:ext cx="0" cy="33700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Curved Down Arrow 63"/>
            <p:cNvSpPr/>
            <p:nvPr/>
          </p:nvSpPr>
          <p:spPr>
            <a:xfrm>
              <a:off x="1162654" y="770037"/>
              <a:ext cx="1881732"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Curved Down Arrow 64"/>
            <p:cNvSpPr/>
            <p:nvPr/>
          </p:nvSpPr>
          <p:spPr>
            <a:xfrm>
              <a:off x="4210472" y="1779486"/>
              <a:ext cx="1881732"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Curved Down Arrow 65"/>
            <p:cNvSpPr/>
            <p:nvPr/>
          </p:nvSpPr>
          <p:spPr>
            <a:xfrm>
              <a:off x="3904938" y="2797624"/>
              <a:ext cx="1881732"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urved Down Arrow 66"/>
            <p:cNvSpPr/>
            <p:nvPr/>
          </p:nvSpPr>
          <p:spPr>
            <a:xfrm>
              <a:off x="3641514" y="3797489"/>
              <a:ext cx="2863740"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urved Down Arrow 67"/>
            <p:cNvSpPr/>
            <p:nvPr/>
          </p:nvSpPr>
          <p:spPr>
            <a:xfrm>
              <a:off x="4478736" y="4768625"/>
              <a:ext cx="1881732"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urved Down Arrow 68"/>
            <p:cNvSpPr/>
            <p:nvPr/>
          </p:nvSpPr>
          <p:spPr>
            <a:xfrm>
              <a:off x="5175091" y="5780996"/>
              <a:ext cx="2863740"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3" name="Picture 2"/>
            <p:cNvPicPr>
              <a:picLocks noChangeAspect="1" noChangeArrowheads="1"/>
            </p:cNvPicPr>
            <p:nvPr/>
          </p:nvPicPr>
          <p:blipFill>
            <a:blip r:embed="rId2">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6159261" y="770036"/>
              <a:ext cx="2639110" cy="786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9" name="Group 88"/>
          <p:cNvGrpSpPr/>
          <p:nvPr/>
        </p:nvGrpSpPr>
        <p:grpSpPr>
          <a:xfrm>
            <a:off x="996827" y="4537846"/>
            <a:ext cx="1490989" cy="2088395"/>
            <a:chOff x="996827" y="4537846"/>
            <a:chExt cx="1490989" cy="2088395"/>
          </a:xfrm>
        </p:grpSpPr>
        <p:sp>
          <p:nvSpPr>
            <p:cNvPr id="88" name="Rounded Rectangle 87"/>
            <p:cNvSpPr/>
            <p:nvPr/>
          </p:nvSpPr>
          <p:spPr>
            <a:xfrm>
              <a:off x="1260441" y="5707559"/>
              <a:ext cx="936104" cy="3226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996827" y="4537846"/>
              <a:ext cx="1490989" cy="2088395"/>
              <a:chOff x="996827" y="4537846"/>
              <a:chExt cx="1490989" cy="2088395"/>
            </a:xfrm>
          </p:grpSpPr>
          <p:pic>
            <p:nvPicPr>
              <p:cNvPr id="85"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827" y="4537846"/>
                <a:ext cx="1482382" cy="745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667" y="5159206"/>
                <a:ext cx="1478149" cy="146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1827624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1679150" y="5949"/>
            <a:ext cx="5415777"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Спасибо за внимание !</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4" name="Group 13"/>
          <p:cNvGrpSpPr/>
          <p:nvPr/>
        </p:nvGrpSpPr>
        <p:grpSpPr>
          <a:xfrm>
            <a:off x="262615" y="1403567"/>
            <a:ext cx="4215331" cy="4541144"/>
            <a:chOff x="4810593" y="1653780"/>
            <a:chExt cx="3377443" cy="3905710"/>
          </a:xfrm>
        </p:grpSpPr>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22286">
              <a:off x="4810593" y="2164685"/>
              <a:ext cx="3249197" cy="296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5369301" y="3216641"/>
              <a:ext cx="2162043" cy="753323"/>
              <a:chOff x="3132628" y="1418108"/>
              <a:chExt cx="2017517" cy="654370"/>
            </a:xfrm>
          </p:grpSpPr>
          <p:sp>
            <p:nvSpPr>
              <p:cNvPr id="7" name="Rounded Rectangle 6"/>
              <p:cNvSpPr/>
              <p:nvPr/>
            </p:nvSpPr>
            <p:spPr>
              <a:xfrm>
                <a:off x="3132628" y="1418108"/>
                <a:ext cx="2010390" cy="654369"/>
              </a:xfrm>
              <a:prstGeom prst="roundRect">
                <a:avLst>
                  <a:gd name="adj" fmla="val 169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2"/>
              <p:cNvPicPr>
                <a:picLocks noChangeAspect="1" noChangeArrowheads="1"/>
              </p:cNvPicPr>
              <p:nvPr/>
            </p:nvPicPr>
            <p:blipFill>
              <a:blip r:embed="rId3">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3139755" y="1473153"/>
                <a:ext cx="2010390" cy="59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Down Arrow 11"/>
            <p:cNvSpPr/>
            <p:nvPr/>
          </p:nvSpPr>
          <p:spPr>
            <a:xfrm>
              <a:off x="7627329" y="3208405"/>
              <a:ext cx="360040" cy="859122"/>
            </a:xfrm>
            <a:prstGeom prst="downArrow">
              <a:avLst>
                <a:gd name="adj1" fmla="val 50000"/>
                <a:gd name="adj2" fmla="val 105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own Arrow 70"/>
            <p:cNvSpPr/>
            <p:nvPr/>
          </p:nvSpPr>
          <p:spPr>
            <a:xfrm rot="17985565">
              <a:off x="7004095" y="2064222"/>
              <a:ext cx="360040" cy="859122"/>
            </a:xfrm>
            <a:prstGeom prst="downArrow">
              <a:avLst>
                <a:gd name="adj1" fmla="val 50000"/>
                <a:gd name="adj2" fmla="val 105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own Arrow 71"/>
            <p:cNvSpPr/>
            <p:nvPr/>
          </p:nvSpPr>
          <p:spPr>
            <a:xfrm rot="10800000">
              <a:off x="4907302" y="3179246"/>
              <a:ext cx="360040" cy="859122"/>
            </a:xfrm>
            <a:prstGeom prst="downArrow">
              <a:avLst>
                <a:gd name="adj1" fmla="val 50000"/>
                <a:gd name="adj2" fmla="val 105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wn Arrow 75"/>
            <p:cNvSpPr/>
            <p:nvPr/>
          </p:nvSpPr>
          <p:spPr>
            <a:xfrm rot="3722985">
              <a:off x="6944594" y="4387316"/>
              <a:ext cx="360040" cy="859122"/>
            </a:xfrm>
            <a:prstGeom prst="downArrow">
              <a:avLst>
                <a:gd name="adj1" fmla="val 50000"/>
                <a:gd name="adj2" fmla="val 105556"/>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p:cNvSpPr/>
            <p:nvPr/>
          </p:nvSpPr>
          <p:spPr>
            <a:xfrm rot="7361523">
              <a:off x="5612696" y="4387316"/>
              <a:ext cx="360040" cy="859122"/>
            </a:xfrm>
            <a:prstGeom prst="downArrow">
              <a:avLst>
                <a:gd name="adj1" fmla="val 50000"/>
                <a:gd name="adj2" fmla="val 105556"/>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own Arrow 85"/>
            <p:cNvSpPr/>
            <p:nvPr/>
          </p:nvSpPr>
          <p:spPr>
            <a:xfrm rot="14336184">
              <a:off x="5598021" y="1994074"/>
              <a:ext cx="360040" cy="859122"/>
            </a:xfrm>
            <a:prstGeom prst="downArrow">
              <a:avLst>
                <a:gd name="adj1" fmla="val 50000"/>
                <a:gd name="adj2" fmla="val 105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88512" y="1653780"/>
              <a:ext cx="1023037"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Импакт</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rot="3286148">
              <a:off x="7322160" y="2698753"/>
              <a:ext cx="1186069" cy="400110"/>
            </a:xfrm>
            <a:prstGeom prst="rect">
              <a:avLst/>
            </a:prstGeom>
            <a:noFill/>
          </p:spPr>
          <p:txBody>
            <a:bodyPr wrap="square" rtlCol="0">
              <a:spAutoFit/>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Качество</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rot="18228276">
              <a:off x="7122199" y="4271319"/>
              <a:ext cx="1731564" cy="400110"/>
            </a:xfrm>
            <a:prstGeom prst="rect">
              <a:avLst/>
            </a:prstGeom>
          </p:spPr>
          <p:txBody>
            <a:bodyPr wrap="none">
              <a:spAutoFit/>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Прозрачность</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TextBox 7"/>
            <p:cNvSpPr txBox="1"/>
            <p:nvPr/>
          </p:nvSpPr>
          <p:spPr>
            <a:xfrm>
              <a:off x="6080262" y="5159380"/>
              <a:ext cx="999979" cy="400110"/>
            </a:xfrm>
            <a:prstGeom prst="rect">
              <a:avLst/>
            </a:prstGeom>
            <a:noFill/>
          </p:spPr>
          <p:txBody>
            <a:bodyPr wrap="square" rtlCol="0">
              <a:spAutoFit/>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Портал</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TextBox 8"/>
            <p:cNvSpPr txBox="1"/>
            <p:nvPr/>
          </p:nvSpPr>
          <p:spPr>
            <a:xfrm rot="3139858">
              <a:off x="4497185" y="4421192"/>
              <a:ext cx="1080120" cy="400110"/>
            </a:xfrm>
            <a:prstGeom prst="rect">
              <a:avLst/>
            </a:prstGeom>
            <a:noFill/>
          </p:spPr>
          <p:txBody>
            <a:bodyPr wrap="square" rtlCol="0">
              <a:spAutoFit/>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Правда</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rot="18446959">
              <a:off x="4474204" y="2423588"/>
              <a:ext cx="1174862" cy="400110"/>
            </a:xfrm>
            <a:prstGeom prst="rect">
              <a:avLst/>
            </a:prstGeom>
            <a:noFill/>
          </p:spPr>
          <p:txBody>
            <a:bodyPr wrap="square" rtlCol="0">
              <a:spAutoFit/>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Свобода</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5" name="Rectangle 14"/>
          <p:cNvSpPr/>
          <p:nvPr/>
        </p:nvSpPr>
        <p:spPr>
          <a:xfrm>
            <a:off x="49202" y="6381328"/>
            <a:ext cx="3792257" cy="369332"/>
          </a:xfrm>
          <a:prstGeom prst="rect">
            <a:avLst/>
          </a:prstGeom>
        </p:spPr>
        <p:txBody>
          <a:bodyPr wrap="none">
            <a:spAutoFit/>
          </a:bodyPr>
          <a:lstStyle/>
          <a:p>
            <a:r>
              <a:rPr lang="en-US" altLang="en-US" dirty="0">
                <a:hlinkClick r:id="rId4"/>
              </a:rPr>
              <a:t>http://www.cs.jyu.fi/ai/Quality-3.pptx</a:t>
            </a:r>
            <a:r>
              <a:rPr lang="en-US" altLang="en-US" dirty="0"/>
              <a:t> </a:t>
            </a:r>
            <a:endParaRPr lang="en-US" dirty="0"/>
          </a:p>
        </p:txBody>
      </p:sp>
      <p:sp>
        <p:nvSpPr>
          <p:cNvPr id="16" name="Rectangle 15"/>
          <p:cNvSpPr/>
          <p:nvPr/>
        </p:nvSpPr>
        <p:spPr>
          <a:xfrm>
            <a:off x="5364088" y="6396687"/>
            <a:ext cx="3681072" cy="369332"/>
          </a:xfrm>
          <a:prstGeom prst="rect">
            <a:avLst/>
          </a:prstGeom>
        </p:spPr>
        <p:txBody>
          <a:bodyPr wrap="none">
            <a:spAutoFit/>
          </a:bodyPr>
          <a:lstStyle/>
          <a:p>
            <a:r>
              <a:rPr lang="en-US" altLang="en-US" dirty="0">
                <a:hlinkClick r:id="rId5"/>
              </a:rPr>
              <a:t>http://www.cs.jyu.fi/ai/Quality/video</a:t>
            </a:r>
            <a:endParaRPr lang="en-US" dirty="0"/>
          </a:p>
        </p:txBody>
      </p:sp>
      <p:sp>
        <p:nvSpPr>
          <p:cNvPr id="17" name="Rectangle 16"/>
          <p:cNvSpPr/>
          <p:nvPr/>
        </p:nvSpPr>
        <p:spPr>
          <a:xfrm>
            <a:off x="155995" y="889455"/>
            <a:ext cx="1789336" cy="369332"/>
          </a:xfrm>
          <a:prstGeom prst="rect">
            <a:avLst/>
          </a:prstGeom>
        </p:spPr>
        <p:txBody>
          <a:bodyPr wrap="none">
            <a:spAutoFit/>
          </a:bodyPr>
          <a:lstStyle/>
          <a:p>
            <a:r>
              <a:rPr lang="en-US" altLang="en-US" dirty="0">
                <a:hlinkClick r:id="rId6"/>
              </a:rPr>
              <a:t>http://dovira.eu/</a:t>
            </a:r>
            <a:endParaRPr lang="en-US" dirty="0"/>
          </a:p>
        </p:txBody>
      </p:sp>
      <p:sp>
        <p:nvSpPr>
          <p:cNvPr id="18" name="Rectangle 17"/>
          <p:cNvSpPr/>
          <p:nvPr/>
        </p:nvSpPr>
        <p:spPr>
          <a:xfrm>
            <a:off x="6537895" y="889455"/>
            <a:ext cx="2408480" cy="369332"/>
          </a:xfrm>
          <a:prstGeom prst="rect">
            <a:avLst/>
          </a:prstGeom>
        </p:spPr>
        <p:txBody>
          <a:bodyPr wrap="none">
            <a:spAutoFit/>
          </a:bodyPr>
          <a:lstStyle/>
          <a:p>
            <a:r>
              <a:rPr lang="en-US" altLang="en-US" dirty="0">
                <a:hlinkClick r:id="rId7"/>
              </a:rPr>
              <a:t>http://portal.dovira.eu/</a:t>
            </a:r>
            <a:endParaRPr lang="en-US" dirty="0"/>
          </a:p>
        </p:txBody>
      </p:sp>
      <p:grpSp>
        <p:nvGrpSpPr>
          <p:cNvPr id="29" name="Group 28"/>
          <p:cNvGrpSpPr/>
          <p:nvPr/>
        </p:nvGrpSpPr>
        <p:grpSpPr>
          <a:xfrm>
            <a:off x="4578019" y="2181995"/>
            <a:ext cx="4438565" cy="1889450"/>
            <a:chOff x="1959124" y="3933938"/>
            <a:chExt cx="6176764" cy="2632140"/>
          </a:xfrm>
        </p:grpSpPr>
        <p:grpSp>
          <p:nvGrpSpPr>
            <p:cNvPr id="30" name="Group 29"/>
            <p:cNvGrpSpPr/>
            <p:nvPr/>
          </p:nvGrpSpPr>
          <p:grpSpPr>
            <a:xfrm>
              <a:off x="1959124" y="3933938"/>
              <a:ext cx="6176764" cy="2632140"/>
              <a:chOff x="1959124" y="3933938"/>
              <a:chExt cx="6176764" cy="2632140"/>
            </a:xfrm>
          </p:grpSpPr>
          <p:grpSp>
            <p:nvGrpSpPr>
              <p:cNvPr id="32" name="Group 31"/>
              <p:cNvGrpSpPr/>
              <p:nvPr/>
            </p:nvGrpSpPr>
            <p:grpSpPr>
              <a:xfrm>
                <a:off x="2987824" y="3933938"/>
                <a:ext cx="5148064" cy="2632140"/>
                <a:chOff x="2241097" y="4209386"/>
                <a:chExt cx="5103230" cy="2462423"/>
              </a:xfrm>
            </p:grpSpPr>
            <p:grpSp>
              <p:nvGrpSpPr>
                <p:cNvPr id="35" name="Group 34"/>
                <p:cNvGrpSpPr/>
                <p:nvPr/>
              </p:nvGrpSpPr>
              <p:grpSpPr>
                <a:xfrm>
                  <a:off x="2241097" y="4209386"/>
                  <a:ext cx="5103230" cy="2462423"/>
                  <a:chOff x="1530756" y="4263037"/>
                  <a:chExt cx="3897245" cy="1746855"/>
                </a:xfrm>
              </p:grpSpPr>
              <p:pic>
                <p:nvPicPr>
                  <p:cNvPr id="37" name="Picture 10"/>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30756" y="4263037"/>
                    <a:ext cx="3897245" cy="174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276980" y="4363583"/>
                    <a:ext cx="873896" cy="87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2"/>
                <p:cNvPicPr>
                  <a:picLocks noChangeAspect="1" noChangeArrowheads="1"/>
                </p:cNvPicPr>
                <p:nvPr/>
              </p:nvPicPr>
              <p:blipFill>
                <a:blip r:embed="rId10"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20348574">
                  <a:off x="3858428" y="5636976"/>
                  <a:ext cx="982477" cy="255490"/>
                </a:xfrm>
                <a:prstGeom prst="rect">
                  <a:avLst/>
                </a:prstGeom>
                <a:solidFill>
                  <a:schemeClr val="bg1"/>
                </a:solidFill>
                <a:ln>
                  <a:noFill/>
                </a:ln>
                <a:extLst/>
              </p:spPr>
            </p:pic>
          </p:grpSp>
          <p:pic>
            <p:nvPicPr>
              <p:cNvPr id="33"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9124" y="5273382"/>
                <a:ext cx="10668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3439">
                <a:off x="2007436" y="5001805"/>
                <a:ext cx="1028723" cy="52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 name="Picture 2"/>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4614">
              <a:off x="3225983" y="4942214"/>
              <a:ext cx="684636" cy="50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9084927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411145" y="955505"/>
            <a:ext cx="5634896" cy="5626431"/>
            <a:chOff x="3411145" y="955505"/>
            <a:chExt cx="5634896" cy="5626431"/>
          </a:xfrm>
        </p:grpSpPr>
        <p:grpSp>
          <p:nvGrpSpPr>
            <p:cNvPr id="9" name="Group 8"/>
            <p:cNvGrpSpPr/>
            <p:nvPr/>
          </p:nvGrpSpPr>
          <p:grpSpPr>
            <a:xfrm>
              <a:off x="3411145" y="955505"/>
              <a:ext cx="5634896" cy="5626431"/>
              <a:chOff x="3411145" y="955505"/>
              <a:chExt cx="5634896" cy="5626431"/>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145" y="962243"/>
                <a:ext cx="2871642" cy="232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251" y="3277279"/>
                <a:ext cx="2844483" cy="198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273734" y="955505"/>
                <a:ext cx="2772307" cy="5626431"/>
                <a:chOff x="6273734" y="140735"/>
                <a:chExt cx="2772307" cy="5626431"/>
              </a:xfrm>
            </p:grpSpPr>
            <p:grpSp>
              <p:nvGrpSpPr>
                <p:cNvPr id="7" name="Group 6"/>
                <p:cNvGrpSpPr/>
                <p:nvPr/>
              </p:nvGrpSpPr>
              <p:grpSpPr>
                <a:xfrm>
                  <a:off x="6273734" y="1017561"/>
                  <a:ext cx="2772307" cy="4749605"/>
                  <a:chOff x="6281469" y="1772816"/>
                  <a:chExt cx="2772307" cy="474960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469" y="1772816"/>
                    <a:ext cx="2772307" cy="3696410"/>
                  </a:xfrm>
                  <a:prstGeom prst="rect">
                    <a:avLst/>
                  </a:prstGeom>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469" y="4681312"/>
                    <a:ext cx="2772307" cy="184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35" y="140735"/>
                  <a:ext cx="2758238" cy="14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0198" y="5257648"/>
                <a:ext cx="2880695" cy="1295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Rectangle 9"/>
            <p:cNvSpPr/>
            <p:nvPr/>
          </p:nvSpPr>
          <p:spPr>
            <a:xfrm>
              <a:off x="3411145" y="955505"/>
              <a:ext cx="5620828" cy="562643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527952" y="9420"/>
            <a:ext cx="60692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Т</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р</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и</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м</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а</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й</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т</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е</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я </a:t>
            </a:r>
            <a:r>
              <a:rPr lang="ru-RU"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4" name="Group 13"/>
          <p:cNvGrpSpPr/>
          <p:nvPr/>
        </p:nvGrpSpPr>
        <p:grpSpPr>
          <a:xfrm>
            <a:off x="71291" y="932750"/>
            <a:ext cx="3250804" cy="5670181"/>
            <a:chOff x="71291" y="932750"/>
            <a:chExt cx="3250804" cy="5670181"/>
          </a:xfrm>
        </p:grpSpPr>
        <p:sp>
          <p:nvSpPr>
            <p:cNvPr id="13" name="Rectangle 12"/>
            <p:cNvSpPr/>
            <p:nvPr/>
          </p:nvSpPr>
          <p:spPr>
            <a:xfrm>
              <a:off x="71291" y="932750"/>
              <a:ext cx="3250804" cy="567018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1291" y="957021"/>
              <a:ext cx="3250804" cy="5645910"/>
              <a:chOff x="71291" y="957021"/>
              <a:chExt cx="3250804" cy="5645910"/>
            </a:xfrm>
          </p:grpSpPr>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91" y="957021"/>
                <a:ext cx="3215931" cy="398414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242053" y="3962496"/>
                <a:ext cx="2931529" cy="2591006"/>
                <a:chOff x="11039663" y="6523648"/>
                <a:chExt cx="3656648" cy="2424570"/>
              </a:xfrm>
            </p:grpSpPr>
            <p:pic>
              <p:nvPicPr>
                <p:cNvPr id="1027"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9663" y="6523648"/>
                  <a:ext cx="3482983" cy="242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4772" y="6738800"/>
                  <a:ext cx="3261539" cy="1565367"/>
                </a:xfrm>
                <a:prstGeom prst="rect">
                  <a:avLst/>
                </a:prstGeom>
                <a:noFill/>
              </p:spPr>
              <p:txBody>
                <a:bodyPr wrap="square" rtlCol="0">
                  <a:spAutoFit/>
                </a:bodyPr>
                <a:lstStyle/>
                <a:p>
                  <a:r>
                    <a:rPr lang="en-US" sz="2000" b="1" dirty="0" smtClean="0">
                      <a:latin typeface="Gabriola" panose="04040605051002020D02" pitchFamily="82" charset="0"/>
                      <a:cs typeface="Arabic Typesetting" panose="03020402040406030203" pitchFamily="66" charset="-78"/>
                    </a:rPr>
                    <a:t>“</a:t>
                  </a:r>
                  <a:r>
                    <a:rPr lang="uk-UA" sz="2000" b="1" dirty="0" smtClean="0">
                      <a:latin typeface="Gabriola" panose="04040605051002020D02" pitchFamily="82" charset="0"/>
                      <a:cs typeface="Arabic Typesetting" panose="03020402040406030203" pitchFamily="66" charset="-78"/>
                    </a:rPr>
                    <a:t>Борітеся </a:t>
                  </a:r>
                  <a:r>
                    <a:rPr lang="uk-UA" sz="2000" b="1" dirty="0">
                      <a:latin typeface="Gabriola" panose="04040605051002020D02" pitchFamily="82" charset="0"/>
                      <a:cs typeface="Arabic Typesetting" panose="03020402040406030203" pitchFamily="66" charset="-78"/>
                    </a:rPr>
                    <a:t>— поборете,</a:t>
                  </a:r>
                </a:p>
                <a:p>
                  <a:r>
                    <a:rPr lang="uk-UA" sz="2000" b="1" dirty="0">
                      <a:latin typeface="Gabriola" panose="04040605051002020D02" pitchFamily="82" charset="0"/>
                      <a:cs typeface="Arabic Typesetting" panose="03020402040406030203" pitchFamily="66" charset="-78"/>
                    </a:rPr>
                    <a:t>Вам Бог помагає!</a:t>
                  </a:r>
                </a:p>
                <a:p>
                  <a:r>
                    <a:rPr lang="uk-UA" sz="2000" b="1" dirty="0">
                      <a:latin typeface="Gabriola" panose="04040605051002020D02" pitchFamily="82" charset="0"/>
                      <a:cs typeface="Arabic Typesetting" panose="03020402040406030203" pitchFamily="66" charset="-78"/>
                    </a:rPr>
                    <a:t>За вас правда, за вас слава</a:t>
                  </a:r>
                </a:p>
                <a:p>
                  <a:r>
                    <a:rPr lang="uk-UA" sz="2000" b="1" dirty="0">
                      <a:latin typeface="Gabriola" panose="04040605051002020D02" pitchFamily="82" charset="0"/>
                      <a:cs typeface="Arabic Typesetting" panose="03020402040406030203" pitchFamily="66" charset="-78"/>
                    </a:rPr>
                    <a:t>І воля святая</a:t>
                  </a:r>
                  <a:r>
                    <a:rPr lang="uk-UA" sz="2000" b="1" dirty="0" smtClean="0">
                      <a:latin typeface="Gabriola" panose="04040605051002020D02" pitchFamily="82" charset="0"/>
                      <a:cs typeface="Arabic Typesetting" panose="03020402040406030203" pitchFamily="66" charset="-78"/>
                    </a:rPr>
                    <a:t>!</a:t>
                  </a:r>
                  <a:r>
                    <a:rPr lang="en-US" sz="2000" b="1" dirty="0" smtClean="0">
                      <a:latin typeface="Gabriola" panose="04040605051002020D02" pitchFamily="82" charset="0"/>
                      <a:cs typeface="Arabic Typesetting" panose="03020402040406030203" pitchFamily="66" charset="-78"/>
                    </a:rPr>
                    <a:t>”</a:t>
                  </a:r>
                  <a:endParaRPr lang="uk-UA" sz="2000" b="1" dirty="0">
                    <a:latin typeface="Gabriola" panose="04040605051002020D02" pitchFamily="82" charset="0"/>
                    <a:cs typeface="Arabic Typesetting" panose="03020402040406030203" pitchFamily="66" charset="-78"/>
                  </a:endParaRPr>
                </a:p>
              </p:txBody>
            </p:sp>
          </p:grpSp>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612" y="5543692"/>
                <a:ext cx="2666483" cy="1059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750360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5496" y="44624"/>
            <a:ext cx="9108504" cy="503237"/>
          </a:xfrm>
        </p:spPr>
        <p:txBody>
          <a:bodyPr>
            <a:noAutofit/>
          </a:bodyPr>
          <a:lstStyle/>
          <a:p>
            <a:pPr>
              <a:defRPr/>
            </a:pP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Что такое «Хорошо» ? </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Ау... </a:t>
            </a: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Кто знает ??</a:t>
            </a:r>
            <a:endPar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grpSp>
        <p:nvGrpSpPr>
          <p:cNvPr id="11" name="Group 10"/>
          <p:cNvGrpSpPr/>
          <p:nvPr/>
        </p:nvGrpSpPr>
        <p:grpSpPr>
          <a:xfrm>
            <a:off x="184272" y="742504"/>
            <a:ext cx="8848337" cy="5876295"/>
            <a:chOff x="274956" y="742504"/>
            <a:chExt cx="8848337" cy="5876295"/>
          </a:xfrm>
        </p:grpSpPr>
        <p:sp>
          <p:nvSpPr>
            <p:cNvPr id="5" name="WordArt 4"/>
            <p:cNvSpPr>
              <a:spLocks noChangeArrowheads="1" noChangeShapeType="1" noTextEdit="1"/>
            </p:cNvSpPr>
            <p:nvPr/>
          </p:nvSpPr>
          <p:spPr bwMode="auto">
            <a:xfrm>
              <a:off x="302059" y="3947037"/>
              <a:ext cx="8351837" cy="2671762"/>
            </a:xfrm>
            <a:prstGeom prst="rect">
              <a:avLst/>
            </a:prstGeom>
          </p:spPr>
          <p:txBody>
            <a:bodyPr wrap="none" fromWordArt="1">
              <a:prstTxWarp prst="textPlain">
                <a:avLst>
                  <a:gd name="adj" fmla="val 50000"/>
                </a:avLst>
              </a:prstTxWarp>
            </a:bodyPr>
            <a:lstStyle/>
            <a:p>
              <a:r>
                <a:rPr lang="ru-RU" sz="3600" kern="10" dirty="0">
                  <a:ln w="19050">
                    <a:solidFill>
                      <a:srgbClr val="99CCFF"/>
                    </a:solidFill>
                    <a:round/>
                    <a:headEnd/>
                    <a:tailEnd/>
                  </a:ln>
                  <a:solidFill>
                    <a:srgbClr val="0066CC"/>
                  </a:solidFill>
                  <a:effectLst>
                    <a:outerShdw dist="35921" dir="2700000" algn="ctr" rotWithShape="0">
                      <a:srgbClr val="990000"/>
                    </a:outerShdw>
                  </a:effectLst>
                  <a:latin typeface="Impact"/>
                </a:rPr>
                <a:t>"Система ценностей",  лежащая в основе всего,</a:t>
              </a:r>
            </a:p>
            <a:p>
              <a:r>
                <a:rPr lang="ru-RU" sz="3600" kern="10" dirty="0">
                  <a:ln w="19050">
                    <a:solidFill>
                      <a:srgbClr val="99CCFF"/>
                    </a:solidFill>
                    <a:round/>
                    <a:headEnd/>
                    <a:tailEnd/>
                  </a:ln>
                  <a:solidFill>
                    <a:srgbClr val="0066CC"/>
                  </a:solidFill>
                  <a:effectLst>
                    <a:outerShdw dist="35921" dir="2700000" algn="ctr" rotWithShape="0">
                      <a:srgbClr val="990000"/>
                    </a:outerShdw>
                  </a:effectLst>
                  <a:latin typeface="Impact"/>
                </a:rPr>
                <a:t>и прежде всего в оценке качества образования,</a:t>
              </a:r>
            </a:p>
            <a:p>
              <a:r>
                <a:rPr lang="ru-RU" sz="3600" kern="10" dirty="0">
                  <a:ln w="19050">
                    <a:solidFill>
                      <a:srgbClr val="99CCFF"/>
                    </a:solidFill>
                    <a:round/>
                    <a:headEnd/>
                    <a:tailEnd/>
                  </a:ln>
                  <a:solidFill>
                    <a:srgbClr val="0066CC"/>
                  </a:solidFill>
                  <a:effectLst>
                    <a:outerShdw dist="35921" dir="2700000" algn="ctr" rotWithShape="0">
                      <a:srgbClr val="990000"/>
                    </a:outerShdw>
                  </a:effectLst>
                  <a:latin typeface="Impact"/>
                </a:rPr>
                <a:t>у нас сегодня совершенно непрозрачная, непонятная</a:t>
              </a:r>
            </a:p>
            <a:p>
              <a:r>
                <a:rPr lang="ru-RU" sz="3600" kern="10" dirty="0">
                  <a:ln w="19050">
                    <a:solidFill>
                      <a:srgbClr val="99CCFF"/>
                    </a:solidFill>
                    <a:round/>
                    <a:headEnd/>
                    <a:tailEnd/>
                  </a:ln>
                  <a:solidFill>
                    <a:srgbClr val="0066CC"/>
                  </a:solidFill>
                  <a:effectLst>
                    <a:outerShdw dist="35921" dir="2700000" algn="ctr" rotWithShape="0">
                      <a:srgbClr val="990000"/>
                    </a:outerShdw>
                  </a:effectLst>
                  <a:latin typeface="Impact"/>
                </a:rPr>
                <a:t>и искаженная, а значит нет смысла ни в каких реформах,</a:t>
              </a:r>
            </a:p>
            <a:p>
              <a:r>
                <a:rPr lang="ru-RU" sz="3600" kern="10" dirty="0">
                  <a:ln w="19050">
                    <a:solidFill>
                      <a:srgbClr val="99CCFF"/>
                    </a:solidFill>
                    <a:round/>
                    <a:headEnd/>
                    <a:tailEnd/>
                  </a:ln>
                  <a:solidFill>
                    <a:srgbClr val="0066CC"/>
                  </a:solidFill>
                  <a:effectLst>
                    <a:outerShdw dist="35921" dir="2700000" algn="ctr" rotWithShape="0">
                      <a:srgbClr val="990000"/>
                    </a:outerShdw>
                  </a:effectLst>
                  <a:latin typeface="Impact"/>
                </a:rPr>
                <a:t>пока не будет отремонтирована эта </a:t>
              </a:r>
              <a:r>
                <a:rPr lang="ru-RU"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система …</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414" y="742504"/>
              <a:ext cx="2825750" cy="30956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274956" y="964748"/>
              <a:ext cx="4752975" cy="1809750"/>
            </a:xfrm>
            <a:prstGeom prst="rect">
              <a:avLst/>
            </a:prstGeom>
            <a:solidFill>
              <a:srgbClr val="C0C0C0"/>
            </a:solidFill>
            <a:ln w="19050">
              <a:solidFill>
                <a:schemeClr val="tx1"/>
              </a:solidFill>
              <a:miter lim="800000"/>
              <a:headEnd/>
              <a:tailEnd/>
            </a:ln>
          </p:spPr>
          <p:txBody>
            <a:bodyPr>
              <a:spAutoFit/>
            </a:bodyPr>
            <a:lstStyle>
              <a:lvl1pPr eaLnBrk="0" hangingPunct="0">
                <a:defRPr sz="1400">
                  <a:solidFill>
                    <a:schemeClr val="tx1"/>
                  </a:solidFill>
                  <a:latin typeface="Arial" charset="0"/>
                </a:defRPr>
              </a:lvl1pPr>
              <a:lvl2pPr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ru-RU" altLang="en-US" sz="2800" dirty="0" smtClean="0">
                  <a:solidFill>
                    <a:srgbClr val="003366"/>
                  </a:solidFill>
                </a:rPr>
                <a:t>«Крошка сын к отцу пришел, и спросила кроха: </a:t>
              </a:r>
            </a:p>
            <a:p>
              <a:pPr lvl="1" eaLnBrk="1" hangingPunct="1"/>
              <a:r>
                <a:rPr lang="ru-RU" altLang="en-US" sz="2800" dirty="0" smtClean="0">
                  <a:solidFill>
                    <a:srgbClr val="003366"/>
                  </a:solidFill>
                </a:rPr>
                <a:t>— Что такое </a:t>
              </a:r>
              <a:r>
                <a:rPr lang="ru-RU" altLang="en-US" sz="2800" i="1" dirty="0" smtClean="0">
                  <a:solidFill>
                    <a:srgbClr val="003366"/>
                  </a:solidFill>
                </a:rPr>
                <a:t>хорошо</a:t>
              </a:r>
              <a:r>
                <a:rPr lang="ru-RU" altLang="en-US" sz="2800" dirty="0" smtClean="0">
                  <a:solidFill>
                    <a:srgbClr val="003366"/>
                  </a:solidFill>
                </a:rPr>
                <a:t> и что такое </a:t>
              </a:r>
              <a:r>
                <a:rPr lang="ru-RU" altLang="en-US" sz="2800" i="1" dirty="0" smtClean="0">
                  <a:solidFill>
                    <a:srgbClr val="003366"/>
                  </a:solidFill>
                </a:rPr>
                <a:t>плохо</a:t>
              </a:r>
              <a:r>
                <a:rPr lang="ru-RU" altLang="en-US" sz="2800" dirty="0" smtClean="0">
                  <a:solidFill>
                    <a:srgbClr val="003366"/>
                  </a:solidFill>
                </a:rPr>
                <a:t>? — »</a:t>
              </a:r>
              <a:endParaRPr lang="ru-RU" altLang="en-US" sz="2800" dirty="0">
                <a:solidFill>
                  <a:srgbClr val="003366"/>
                </a:solidFill>
              </a:endParaRPr>
            </a:p>
          </p:txBody>
        </p:sp>
        <p:sp>
          <p:nvSpPr>
            <p:cNvPr id="8" name="WordArt 7"/>
            <p:cNvSpPr>
              <a:spLocks noChangeArrowheads="1" noChangeShapeType="1" noTextEdit="1"/>
            </p:cNvSpPr>
            <p:nvPr/>
          </p:nvSpPr>
          <p:spPr bwMode="auto">
            <a:xfrm>
              <a:off x="395536" y="3052697"/>
              <a:ext cx="2046287" cy="749300"/>
            </a:xfrm>
            <a:prstGeom prst="rect">
              <a:avLst/>
            </a:prstGeom>
          </p:spPr>
          <p:txBody>
            <a:bodyPr wrap="none" fromWordArt="1">
              <a:prstTxWarp prst="textPlain">
                <a:avLst>
                  <a:gd name="adj" fmla="val 50000"/>
                </a:avLst>
              </a:prstTxWarp>
            </a:bodyPr>
            <a:lstStyle/>
            <a:p>
              <a:pPr algn="ctr"/>
              <a:r>
                <a:rPr lang="ru-RU" sz="3600" kern="10" dirty="0">
                  <a:ln w="19050">
                    <a:solidFill>
                      <a:srgbClr val="99CCFF"/>
                    </a:solidFill>
                    <a:round/>
                    <a:headEnd/>
                    <a:tailEnd/>
                  </a:ln>
                  <a:solidFill>
                    <a:srgbClr val="0066CC"/>
                  </a:solidFill>
                  <a:effectLst>
                    <a:outerShdw dist="35921" dir="2700000" algn="ctr" rotWithShape="0">
                      <a:srgbClr val="990000"/>
                    </a:outerShdw>
                  </a:effectLst>
                  <a:latin typeface="Impact"/>
                </a:rPr>
                <a:t>Диагноз:</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pic>
          <p:nvPicPr>
            <p:cNvPr id="9"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231" y="1634868"/>
              <a:ext cx="1367760" cy="1218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887" y="2859504"/>
              <a:ext cx="456222" cy="774344"/>
            </a:xfrm>
            <a:prstGeom prst="rect">
              <a:avLst/>
            </a:prstGeom>
          </p:spPr>
        </p:pic>
        <p:pic>
          <p:nvPicPr>
            <p:cNvPr id="5122"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5306" y="2841918"/>
              <a:ext cx="1076857" cy="104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1" y="3947036"/>
              <a:ext cx="1310932" cy="158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26505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71993" y="3712913"/>
            <a:ext cx="4618321" cy="3108543"/>
            <a:chOff x="53187" y="827659"/>
            <a:chExt cx="9036496" cy="5913245"/>
          </a:xfrm>
        </p:grpSpPr>
        <p:sp>
          <p:nvSpPr>
            <p:cNvPr id="33" name="Rounded Rectangle 32"/>
            <p:cNvSpPr/>
            <p:nvPr/>
          </p:nvSpPr>
          <p:spPr>
            <a:xfrm>
              <a:off x="53187" y="827659"/>
              <a:ext cx="9036496" cy="5913245"/>
            </a:xfrm>
            <a:prstGeom prst="roundRect">
              <a:avLst>
                <a:gd name="adj" fmla="val 2734"/>
              </a:avLst>
            </a:prstGeom>
            <a:solidFill>
              <a:schemeClr val="bg2">
                <a:lumMod val="9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65" y="916416"/>
              <a:ext cx="3672408" cy="575206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5" name="Group 34"/>
            <p:cNvGrpSpPr/>
            <p:nvPr/>
          </p:nvGrpSpPr>
          <p:grpSpPr>
            <a:xfrm>
              <a:off x="4688857" y="890439"/>
              <a:ext cx="4323111" cy="5772462"/>
              <a:chOff x="262044" y="817358"/>
              <a:chExt cx="4323111" cy="5772462"/>
            </a:xfrm>
          </p:grpSpPr>
          <p:pic>
            <p:nvPicPr>
              <p:cNvPr id="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044" y="817358"/>
                <a:ext cx="4323111" cy="3021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565" y="5065340"/>
                <a:ext cx="2174960" cy="1506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565" y="2656214"/>
                <a:ext cx="4309958" cy="253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7525" y="5189350"/>
                <a:ext cx="2134998" cy="140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 name="Right Arrow 35"/>
            <p:cNvSpPr/>
            <p:nvPr/>
          </p:nvSpPr>
          <p:spPr>
            <a:xfrm>
              <a:off x="3946442" y="3536659"/>
              <a:ext cx="720080" cy="495244"/>
            </a:xfrm>
            <a:prstGeom prst="rightArrow">
              <a:avLst>
                <a:gd name="adj1" fmla="val 50000"/>
                <a:gd name="adj2" fmla="val 64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300" y="925994"/>
              <a:ext cx="873148" cy="117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2873" y="996157"/>
              <a:ext cx="12382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171993" y="613818"/>
            <a:ext cx="8792495" cy="3049312"/>
            <a:chOff x="53187" y="517637"/>
            <a:chExt cx="8551261" cy="3190758"/>
          </a:xfrm>
        </p:grpSpPr>
        <p:sp>
          <p:nvSpPr>
            <p:cNvPr id="43" name="Rounded Rectangle 42"/>
            <p:cNvSpPr/>
            <p:nvPr/>
          </p:nvSpPr>
          <p:spPr>
            <a:xfrm>
              <a:off x="53187" y="517637"/>
              <a:ext cx="8551261" cy="3190758"/>
            </a:xfrm>
            <a:prstGeom prst="roundRect">
              <a:avLst>
                <a:gd name="adj" fmla="val 2734"/>
              </a:avLst>
            </a:prstGeom>
            <a:solidFill>
              <a:schemeClr val="bg2">
                <a:lumMod val="9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3568" y="521843"/>
              <a:ext cx="2415943" cy="1842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3691850" y="2090443"/>
              <a:ext cx="676969" cy="435366"/>
            </a:xfrm>
            <a:prstGeom prst="rightArrow">
              <a:avLst>
                <a:gd name="adj1" fmla="val 50000"/>
                <a:gd name="adj2" fmla="val 64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262" y="1134212"/>
              <a:ext cx="5331031" cy="257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5599" y="1365981"/>
              <a:ext cx="1085775" cy="133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609874" y="583129"/>
              <a:ext cx="2918272" cy="3061895"/>
              <a:chOff x="5951024" y="2493312"/>
              <a:chExt cx="3104114" cy="3483011"/>
            </a:xfrm>
          </p:grpSpPr>
          <p:pic>
            <p:nvPicPr>
              <p:cNvPr id="4108" name="Picture 1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7399" y="4004648"/>
                <a:ext cx="17526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5951024" y="2493312"/>
                <a:ext cx="3104114" cy="1919918"/>
                <a:chOff x="5951024" y="2493312"/>
                <a:chExt cx="3104114" cy="1919918"/>
              </a:xfrm>
            </p:grpSpPr>
            <p:grpSp>
              <p:nvGrpSpPr>
                <p:cNvPr id="6" name="Group 5"/>
                <p:cNvGrpSpPr/>
                <p:nvPr/>
              </p:nvGrpSpPr>
              <p:grpSpPr>
                <a:xfrm>
                  <a:off x="5951024" y="2541022"/>
                  <a:ext cx="3104114" cy="1872208"/>
                  <a:chOff x="755576" y="3494512"/>
                  <a:chExt cx="4593141" cy="3174848"/>
                </a:xfrm>
              </p:grpSpPr>
              <p:pic>
                <p:nvPicPr>
                  <p:cNvPr id="18"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5692" y="3933056"/>
                    <a:ext cx="319128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981625" y="3494512"/>
                    <a:ext cx="1367092" cy="155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560121"/>
                    <a:ext cx="1661640" cy="135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10" name="Picture 14"/>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3416" y="2493312"/>
                  <a:ext cx="1428468" cy="37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4111" name="Picture 15"/>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65257">
              <a:off x="5177755" y="1475761"/>
              <a:ext cx="1001846" cy="174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967088" y="2194611"/>
              <a:ext cx="1695000" cy="263241"/>
              <a:chOff x="6533425" y="4772713"/>
              <a:chExt cx="1695000" cy="263241"/>
            </a:xfrm>
          </p:grpSpPr>
          <p:sp>
            <p:nvSpPr>
              <p:cNvPr id="13" name="Rectangle 12"/>
              <p:cNvSpPr/>
              <p:nvPr/>
            </p:nvSpPr>
            <p:spPr>
              <a:xfrm>
                <a:off x="6542478" y="4772713"/>
                <a:ext cx="1685947" cy="2632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2" name="Picture 16"/>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3425" y="4786792"/>
                <a:ext cx="1685947" cy="22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Rectangle 15"/>
          <p:cNvSpPr/>
          <p:nvPr/>
        </p:nvSpPr>
        <p:spPr>
          <a:xfrm>
            <a:off x="4910925" y="3712913"/>
            <a:ext cx="4020716" cy="3108543"/>
          </a:xfrm>
          <a:prstGeom prst="rect">
            <a:avLst/>
          </a:prstGeom>
          <a:solidFill>
            <a:schemeClr val="bg2">
              <a:lumMod val="90000"/>
            </a:schemeClr>
          </a:solidFill>
          <a:ln w="25400">
            <a:solidFill>
              <a:schemeClr val="tx1"/>
            </a:solidFill>
          </a:ln>
          <a:scene3d>
            <a:camera prst="orthographicFront"/>
            <a:lightRig rig="flat" dir="tl">
              <a:rot lat="0" lon="0" rev="6600000"/>
            </a:lightRig>
          </a:scene3d>
          <a:sp3d>
            <a:bevelT/>
            <a:bevelB/>
          </a:sp3d>
        </p:spPr>
        <p:txBody>
          <a:bodyPr wrap="none" lIns="91440" tIns="45720" rIns="91440" bIns="45720">
            <a:spAutoFit/>
            <a:sp3d extrusionH="25400" contourW="8890">
              <a:bevelT w="38100" h="31750"/>
              <a:contourClr>
                <a:schemeClr val="accent2">
                  <a:shade val="75000"/>
                </a:schemeClr>
              </a:contourClr>
            </a:sp3d>
          </a:bodyPr>
          <a:lstStyle/>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Информационная“</a:t>
            </a: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ойна</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всегда</a:t>
            </a: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предшествует</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войне</a:t>
            </a: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"горячей";</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 главная</a:t>
            </a: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цель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такой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войне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28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система ценностей</a:t>
            </a:r>
            <a:endParaRPr lang="en-US" sz="28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потенциальной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жертвы!</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TextBox 43"/>
          <p:cNvSpPr txBox="1"/>
          <p:nvPr/>
        </p:nvSpPr>
        <p:spPr>
          <a:xfrm>
            <a:off x="217335" y="-45046"/>
            <a:ext cx="8864503" cy="584775"/>
          </a:xfrm>
          <a:prstGeom prst="rect">
            <a:avLst/>
          </a:prstGeom>
          <a:noFill/>
        </p:spPr>
        <p:txBody>
          <a:bodyPr wrap="square" rtlCol="0">
            <a:spAutoFit/>
          </a:bodyPr>
          <a:lstStyle/>
          <a:p>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Система ценностей и </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«информационная война»</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25372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7013" y="764703"/>
            <a:ext cx="8208912" cy="6013292"/>
            <a:chOff x="1403648" y="575751"/>
            <a:chExt cx="6120680" cy="4092217"/>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575751"/>
              <a:ext cx="6120680" cy="40922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75409">
              <a:off x="3097170" y="1069283"/>
              <a:ext cx="4370052" cy="176378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3" name="Group 2"/>
          <p:cNvGrpSpPr/>
          <p:nvPr/>
        </p:nvGrpSpPr>
        <p:grpSpPr>
          <a:xfrm>
            <a:off x="477012" y="4437112"/>
            <a:ext cx="2294787" cy="2327957"/>
            <a:chOff x="3203848" y="4432084"/>
            <a:chExt cx="2200755" cy="2176904"/>
          </a:xfrm>
        </p:grpSpPr>
        <p:sp>
          <p:nvSpPr>
            <p:cNvPr id="2" name="Rectangle 1"/>
            <p:cNvSpPr/>
            <p:nvPr/>
          </p:nvSpPr>
          <p:spPr>
            <a:xfrm>
              <a:off x="3203848" y="4432084"/>
              <a:ext cx="2193562" cy="216825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flipH="1">
              <a:off x="3211041" y="4437033"/>
              <a:ext cx="2193562" cy="217195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oup 5"/>
          <p:cNvGrpSpPr/>
          <p:nvPr/>
        </p:nvGrpSpPr>
        <p:grpSpPr>
          <a:xfrm>
            <a:off x="5580113" y="4653136"/>
            <a:ext cx="3068282" cy="2097001"/>
            <a:chOff x="756409" y="495250"/>
            <a:chExt cx="2204256" cy="1421581"/>
          </a:xfrm>
        </p:grpSpPr>
        <p:sp>
          <p:nvSpPr>
            <p:cNvPr id="5" name="Rectangle 4"/>
            <p:cNvSpPr/>
            <p:nvPr/>
          </p:nvSpPr>
          <p:spPr>
            <a:xfrm>
              <a:off x="756409" y="495250"/>
              <a:ext cx="2204256" cy="14215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568" y="495251"/>
              <a:ext cx="2165674" cy="137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3"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45947">
            <a:off x="2087541" y="3094158"/>
            <a:ext cx="4478133" cy="1861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38642" y="30524"/>
            <a:ext cx="8758310" cy="584775"/>
          </a:xfrm>
          <a:prstGeom prst="rect">
            <a:avLst/>
          </a:prstGeom>
          <a:noFill/>
        </p:spPr>
        <p:txBody>
          <a:bodyPr wrap="square" rtlCol="0">
            <a:spAutoFit/>
          </a:bodyPr>
          <a:lstStyle/>
          <a:p>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«Разорвано»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доверие: и по горизонтали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70920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125" y="570780"/>
            <a:ext cx="9004689" cy="6272134"/>
            <a:chOff x="86125" y="570780"/>
            <a:chExt cx="9004689" cy="6272134"/>
          </a:xfrm>
        </p:grpSpPr>
        <p:grpSp>
          <p:nvGrpSpPr>
            <p:cNvPr id="11" name="Group 10"/>
            <p:cNvGrpSpPr/>
            <p:nvPr/>
          </p:nvGrpSpPr>
          <p:grpSpPr>
            <a:xfrm>
              <a:off x="86125" y="570780"/>
              <a:ext cx="9004689" cy="6272134"/>
              <a:chOff x="86125" y="570780"/>
              <a:chExt cx="9004689" cy="6272134"/>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5" y="570780"/>
                <a:ext cx="9004689" cy="62721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701" y="1222663"/>
                <a:ext cx="681627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32584">
                <a:off x="5818782" y="1936783"/>
                <a:ext cx="2381247" cy="961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0123">
                <a:off x="6835563" y="1413842"/>
                <a:ext cx="1472500" cy="65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38" y="3546251"/>
                <a:ext cx="2579864" cy="328124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6083752" y="4725142"/>
                <a:ext cx="2979320" cy="2108327"/>
                <a:chOff x="6372200" y="4972994"/>
                <a:chExt cx="2763296" cy="1878583"/>
              </a:xfrm>
            </p:grpSpPr>
            <p:sp>
              <p:nvSpPr>
                <p:cNvPr id="3" name="Rectangle 2"/>
                <p:cNvSpPr/>
                <p:nvPr/>
              </p:nvSpPr>
              <p:spPr>
                <a:xfrm>
                  <a:off x="6372200" y="4972994"/>
                  <a:ext cx="2763296" cy="1863554"/>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2845" y="5185600"/>
                  <a:ext cx="2679640" cy="166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1446424" y="1242320"/>
                <a:ext cx="1566744" cy="1557130"/>
                <a:chOff x="-1908720" y="287694"/>
                <a:chExt cx="1800000" cy="1800000"/>
              </a:xfrm>
            </p:grpSpPr>
            <p:sp>
              <p:nvSpPr>
                <p:cNvPr id="6" name="Donut 5"/>
                <p:cNvSpPr/>
                <p:nvPr/>
              </p:nvSpPr>
              <p:spPr>
                <a:xfrm>
                  <a:off x="-1908720" y="287694"/>
                  <a:ext cx="1800000" cy="1800000"/>
                </a:xfrm>
                <a:prstGeom prst="donut">
                  <a:avLst>
                    <a:gd name="adj" fmla="val 75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1784440" y="421278"/>
                  <a:ext cx="1548000" cy="1548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4935" y="628285"/>
                  <a:ext cx="124295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 name="TextBox 1"/>
            <p:cNvSpPr txBox="1"/>
            <p:nvPr/>
          </p:nvSpPr>
          <p:spPr>
            <a:xfrm>
              <a:off x="6432908" y="4720901"/>
              <a:ext cx="2368888" cy="276999"/>
            </a:xfrm>
            <a:prstGeom prst="rect">
              <a:avLst/>
            </a:prstGeom>
            <a:noFill/>
          </p:spPr>
          <p:txBody>
            <a:bodyPr wrap="square" rtlCol="0">
              <a:spAutoFit/>
            </a:bodyPr>
            <a:lstStyle/>
            <a:p>
              <a:r>
                <a:rPr lang="en-US" sz="1200" b="1" dirty="0" smtClean="0"/>
                <a:t>Power pyramid vs service pyramid</a:t>
              </a:r>
              <a:endParaRPr lang="en-US" sz="1200" b="1" dirty="0"/>
            </a:p>
          </p:txBody>
        </p:sp>
      </p:grpSp>
      <p:sp>
        <p:nvSpPr>
          <p:cNvPr id="17" name="TextBox 16"/>
          <p:cNvSpPr txBox="1"/>
          <p:nvPr/>
        </p:nvSpPr>
        <p:spPr>
          <a:xfrm>
            <a:off x="338642" y="-22375"/>
            <a:ext cx="8758310" cy="584775"/>
          </a:xfrm>
          <a:prstGeom prst="rect">
            <a:avLst/>
          </a:prstGeom>
          <a:noFill/>
        </p:spPr>
        <p:txBody>
          <a:bodyPr wrap="square" rtlCol="0">
            <a:spAutoFit/>
          </a:bodyPr>
          <a:lstStyle/>
          <a:p>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«Разорвано»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доверие: </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и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 </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вертикали</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92692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34237" y="146493"/>
            <a:ext cx="2415379" cy="3142687"/>
            <a:chOff x="4034236" y="154280"/>
            <a:chExt cx="2415379" cy="314268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236" y="154280"/>
              <a:ext cx="2415379" cy="3142687"/>
            </a:xfrm>
            <a:prstGeom prst="rect">
              <a:avLst/>
            </a:prstGeom>
          </p:spPr>
        </p:pic>
        <p:pic>
          <p:nvPicPr>
            <p:cNvPr id="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50034">
              <a:off x="5889263" y="2881336"/>
              <a:ext cx="417939" cy="30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323528" y="-60160"/>
            <a:ext cx="8352928" cy="1384995"/>
          </a:xfrm>
          <a:prstGeom prst="rect">
            <a:avLst/>
          </a:prstGeom>
          <a:noFill/>
        </p:spPr>
        <p:txBody>
          <a:bodyPr wrap="square" rtlCol="0">
            <a:spAutoFit/>
          </a:bodyPr>
          <a:lstStyle/>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Для многих очевидно, что несколько последних лет и само украинское образование и его система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ценностей сознательно уничтожал</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сь «сверху»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6" name="Group 15"/>
          <p:cNvGrpSpPr/>
          <p:nvPr/>
        </p:nvGrpSpPr>
        <p:grpSpPr>
          <a:xfrm>
            <a:off x="1264033" y="2810261"/>
            <a:ext cx="5401820" cy="3950035"/>
            <a:chOff x="322521" y="2746890"/>
            <a:chExt cx="5401820" cy="3950035"/>
          </a:xfrm>
        </p:grpSpPr>
        <p:pic>
          <p:nvPicPr>
            <p:cNvPr id="717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2193" y="2880448"/>
              <a:ext cx="337185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lock Arc 5"/>
            <p:cNvSpPr/>
            <p:nvPr/>
          </p:nvSpPr>
          <p:spPr>
            <a:xfrm rot="10800000">
              <a:off x="1237364" y="3889379"/>
              <a:ext cx="4486977" cy="2700338"/>
            </a:xfrm>
            <a:prstGeom prst="blockArc">
              <a:avLst>
                <a:gd name="adj1" fmla="val 10027334"/>
                <a:gd name="adj2" fmla="val 1439225"/>
                <a:gd name="adj3" fmla="val 180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4764541"/>
              <a:ext cx="1338625" cy="10222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2880" y="5509129"/>
              <a:ext cx="1101361" cy="8410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5995151"/>
              <a:ext cx="824981" cy="6300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824" y="6176884"/>
              <a:ext cx="680965" cy="5200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54437" y="6227494"/>
              <a:ext cx="550349" cy="4202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5" name="Group 14"/>
            <p:cNvGrpSpPr/>
            <p:nvPr/>
          </p:nvGrpSpPr>
          <p:grpSpPr>
            <a:xfrm>
              <a:off x="322521" y="2746890"/>
              <a:ext cx="2333282" cy="1610919"/>
              <a:chOff x="6371296" y="332656"/>
              <a:chExt cx="2333282" cy="1610919"/>
            </a:xfrm>
          </p:grpSpPr>
          <p:pic>
            <p:nvPicPr>
              <p:cNvPr id="717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1296" y="359399"/>
                <a:ext cx="2333282" cy="15841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6444208" y="332656"/>
                <a:ext cx="2206053"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r>
                  <a:rPr lang="en-US" sz="3200" b="1" cap="all" spc="0" dirty="0" smtClean="0">
                    <a:ln w="0"/>
                    <a:effectLst>
                      <a:reflection blurRad="12700" stA="50000" endPos="50000" dist="5000" dir="5400000" sy="-100000" rotWithShape="0"/>
                    </a:effectLst>
                  </a:rPr>
                  <a:t>Ukrainian</a:t>
                </a:r>
              </a:p>
              <a:p>
                <a:pPr algn="r"/>
                <a:r>
                  <a:rPr lang="en-US" sz="3200" b="1" cap="all" spc="0" dirty="0" smtClean="0">
                    <a:ln w="0"/>
                    <a:effectLst>
                      <a:reflection blurRad="12700" stA="50000" endPos="50000" dist="5000" dir="5400000" sy="-100000" rotWithShape="0"/>
                    </a:effectLst>
                  </a:rPr>
                  <a:t>Higher</a:t>
                </a:r>
              </a:p>
              <a:p>
                <a:pPr algn="r"/>
                <a:r>
                  <a:rPr lang="en-US" sz="3200" b="1" cap="all" spc="0" dirty="0" smtClean="0">
                    <a:ln w="0"/>
                    <a:effectLst>
                      <a:reflection blurRad="12700" stA="50000" endPos="50000" dist="5000" dir="5400000" sy="-100000" rotWithShape="0"/>
                    </a:effectLst>
                  </a:rPr>
                  <a:t>Education</a:t>
                </a:r>
                <a:endParaRPr lang="en-US" sz="3200" b="1" cap="all" spc="0" dirty="0">
                  <a:ln w="0"/>
                  <a:effectLst>
                    <a:reflection blurRad="12700" stA="50000" endPos="50000" dist="5000" dir="5400000" sy="-100000" rotWithShape="0"/>
                  </a:effectLst>
                </a:endParaRPr>
              </a:p>
            </p:txBody>
          </p:sp>
          <p:pic>
            <p:nvPicPr>
              <p:cNvPr id="17"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082" y="914309"/>
                <a:ext cx="739786" cy="49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1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644" y="5599659"/>
              <a:ext cx="2184498" cy="4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3398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40371" flipV="1">
            <a:off x="5853512" y="4172198"/>
            <a:ext cx="3812231" cy="118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397" y="4682226"/>
            <a:ext cx="1608741" cy="151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034236" y="163333"/>
            <a:ext cx="4995902" cy="3142687"/>
            <a:chOff x="4034236" y="163333"/>
            <a:chExt cx="4995902" cy="314268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236" y="163333"/>
              <a:ext cx="2415379" cy="3142687"/>
            </a:xfrm>
            <a:prstGeom prst="rect">
              <a:avLst/>
            </a:prstGeom>
          </p:spPr>
        </p:pic>
        <p:grpSp>
          <p:nvGrpSpPr>
            <p:cNvPr id="3" name="Group 2"/>
            <p:cNvGrpSpPr/>
            <p:nvPr/>
          </p:nvGrpSpPr>
          <p:grpSpPr>
            <a:xfrm>
              <a:off x="6155826" y="1130529"/>
              <a:ext cx="2874312" cy="1712186"/>
              <a:chOff x="6155826" y="1130529"/>
              <a:chExt cx="2874312" cy="1712186"/>
            </a:xfrm>
          </p:grpSpPr>
          <p:grpSp>
            <p:nvGrpSpPr>
              <p:cNvPr id="2" name="Group 1"/>
              <p:cNvGrpSpPr/>
              <p:nvPr/>
            </p:nvGrpSpPr>
            <p:grpSpPr>
              <a:xfrm>
                <a:off x="6155826" y="1287111"/>
                <a:ext cx="2874312" cy="1555604"/>
                <a:chOff x="6155826" y="1287111"/>
                <a:chExt cx="2874312" cy="1555604"/>
              </a:xfrm>
            </p:grpSpPr>
            <p:pic>
              <p:nvPicPr>
                <p:cNvPr id="819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490791" y="1287111"/>
                  <a:ext cx="2539347" cy="155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96272">
                  <a:off x="6155826" y="1481257"/>
                  <a:ext cx="1316789" cy="90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6830852" y="1130529"/>
                <a:ext cx="740682" cy="37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7399851" y="1206925"/>
                <a:ext cx="624181" cy="31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7885381" y="1268207"/>
                <a:ext cx="513251" cy="261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198945" y="1312735"/>
                <a:ext cx="409761" cy="20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429048" y="1360004"/>
                <a:ext cx="280123" cy="142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6"/>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597978" y="1396939"/>
                <a:ext cx="261185" cy="13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797444" y="1444817"/>
                <a:ext cx="137018" cy="6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6" name="Picture 2"/>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50034">
              <a:off x="5835322" y="2880070"/>
              <a:ext cx="417939" cy="30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extBox 20"/>
          <p:cNvSpPr txBox="1"/>
          <p:nvPr/>
        </p:nvSpPr>
        <p:spPr>
          <a:xfrm>
            <a:off x="270196" y="37933"/>
            <a:ext cx="8784976" cy="1077218"/>
          </a:xfrm>
          <a:prstGeom prst="rect">
            <a:avLst/>
          </a:prstGeom>
          <a:noFill/>
        </p:spPr>
        <p:txBody>
          <a:bodyPr wrap="square" rtlCol="0">
            <a:spAutoFit/>
          </a:bodyPr>
          <a:lstStyle/>
          <a:p>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но и мы с вами в этом процессе принимали непосредственное участие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6" name="Group 15"/>
          <p:cNvGrpSpPr/>
          <p:nvPr/>
        </p:nvGrpSpPr>
        <p:grpSpPr>
          <a:xfrm>
            <a:off x="1264033" y="2810261"/>
            <a:ext cx="5401820" cy="3950035"/>
            <a:chOff x="322521" y="2746890"/>
            <a:chExt cx="5401820" cy="3950035"/>
          </a:xfrm>
        </p:grpSpPr>
        <p:pic>
          <p:nvPicPr>
            <p:cNvPr id="7170" name="Picture 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2193" y="2880448"/>
              <a:ext cx="337185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lock Arc 5"/>
            <p:cNvSpPr/>
            <p:nvPr/>
          </p:nvSpPr>
          <p:spPr>
            <a:xfrm rot="10800000">
              <a:off x="1237364" y="3889379"/>
              <a:ext cx="4486977" cy="2700338"/>
            </a:xfrm>
            <a:prstGeom prst="blockArc">
              <a:avLst>
                <a:gd name="adj1" fmla="val 10027334"/>
                <a:gd name="adj2" fmla="val 1439225"/>
                <a:gd name="adj3" fmla="val 180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3568" y="4764541"/>
              <a:ext cx="1338625" cy="10222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52880" y="5509129"/>
              <a:ext cx="1101361" cy="8410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67744" y="5995151"/>
              <a:ext cx="824981" cy="6300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87824" y="6176884"/>
              <a:ext cx="680965" cy="5200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54437" y="6227494"/>
              <a:ext cx="550349" cy="4202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5" name="Group 14"/>
            <p:cNvGrpSpPr/>
            <p:nvPr/>
          </p:nvGrpSpPr>
          <p:grpSpPr>
            <a:xfrm>
              <a:off x="322521" y="2746890"/>
              <a:ext cx="2333282" cy="1610919"/>
              <a:chOff x="6371296" y="332656"/>
              <a:chExt cx="2333282" cy="1610919"/>
            </a:xfrm>
          </p:grpSpPr>
          <p:pic>
            <p:nvPicPr>
              <p:cNvPr id="7171"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71296" y="359399"/>
                <a:ext cx="2333282" cy="15841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6444208" y="332656"/>
                <a:ext cx="2206053"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r>
                  <a:rPr lang="en-US" sz="3200" b="1" cap="all" spc="0" dirty="0" smtClean="0">
                    <a:ln w="0"/>
                    <a:effectLst>
                      <a:reflection blurRad="12700" stA="50000" endPos="50000" dist="5000" dir="5400000" sy="-100000" rotWithShape="0"/>
                    </a:effectLst>
                  </a:rPr>
                  <a:t>Ukrainian</a:t>
                </a:r>
              </a:p>
              <a:p>
                <a:pPr algn="r"/>
                <a:r>
                  <a:rPr lang="en-US" sz="3200" b="1" cap="all" spc="0" dirty="0" smtClean="0">
                    <a:ln w="0"/>
                    <a:effectLst>
                      <a:reflection blurRad="12700" stA="50000" endPos="50000" dist="5000" dir="5400000" sy="-100000" rotWithShape="0"/>
                    </a:effectLst>
                  </a:rPr>
                  <a:t>Higher</a:t>
                </a:r>
              </a:p>
              <a:p>
                <a:pPr algn="r"/>
                <a:r>
                  <a:rPr lang="en-US" sz="3200" b="1" cap="all" spc="0" dirty="0" smtClean="0">
                    <a:ln w="0"/>
                    <a:effectLst>
                      <a:reflection blurRad="12700" stA="50000" endPos="50000" dist="5000" dir="5400000" sy="-100000" rotWithShape="0"/>
                    </a:effectLst>
                  </a:rPr>
                  <a:t>Education</a:t>
                </a:r>
                <a:endParaRPr lang="en-US" sz="3200" b="1" cap="all" spc="0" dirty="0">
                  <a:ln w="0"/>
                  <a:effectLst>
                    <a:reflection blurRad="12700" stA="50000" endPos="50000" dist="5000" dir="5400000" sy="-100000" rotWithShape="0"/>
                  </a:effectLst>
                </a:endParaRPr>
              </a:p>
            </p:txBody>
          </p:sp>
          <p:pic>
            <p:nvPicPr>
              <p:cNvPr id="17" name="Picture 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082" y="914309"/>
                <a:ext cx="739786" cy="49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1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644" y="5599659"/>
              <a:ext cx="2184498" cy="4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44182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2" y="184863"/>
            <a:ext cx="9125692" cy="665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6133505" y="362451"/>
            <a:ext cx="2911748" cy="3600822"/>
            <a:chOff x="6156176" y="188640"/>
            <a:chExt cx="2911748" cy="3600822"/>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88640"/>
              <a:ext cx="2911748" cy="20779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0272" y="2132856"/>
              <a:ext cx="1549728" cy="165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Block Arc 6"/>
            <p:cNvSpPr/>
            <p:nvPr/>
          </p:nvSpPr>
          <p:spPr>
            <a:xfrm rot="16435687">
              <a:off x="7564696" y="2098009"/>
              <a:ext cx="219852" cy="228045"/>
            </a:xfrm>
            <a:prstGeom prst="blockArc">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7651951" y="2092902"/>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660768" y="2260416"/>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7802" y="116632"/>
            <a:ext cx="6282390" cy="369332"/>
          </a:xfrm>
          <a:prstGeom prst="rect">
            <a:avLst/>
          </a:prstGeom>
          <a:noFill/>
        </p:spPr>
        <p:txBody>
          <a:bodyPr wrap="square" rtlCol="0">
            <a:spAutoFit/>
          </a:bodyPr>
          <a:lstStyle/>
          <a:p>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ну а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за</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нами </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 студенты подтянулись (или мы за ними</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838632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2952328" cy="21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606" y="-30228"/>
            <a:ext cx="903649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Все начинается с "малого" ...</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39183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2952328" cy="21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578031">
            <a:off x="2359479" y="454957"/>
            <a:ext cx="2090961" cy="148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39952" y="-30228"/>
            <a:ext cx="495115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дальше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больше ...</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7561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a:xfrm>
            <a:off x="261045" y="125413"/>
            <a:ext cx="6471543" cy="503237"/>
          </a:xfrm>
        </p:spPr>
        <p:txBody>
          <a:bodyPr>
            <a:noAutofit/>
          </a:bodyPr>
          <a:lstStyle/>
          <a:p>
            <a:pPr>
              <a:defRPr/>
            </a:pP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Об </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авторе</a:t>
            </a: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t>
            </a: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и о проекте</a:t>
            </a:r>
          </a:p>
        </p:txBody>
      </p:sp>
      <p:sp>
        <p:nvSpPr>
          <p:cNvPr id="7" name="Rectangle 3"/>
          <p:cNvSpPr txBox="1">
            <a:spLocks noChangeArrowheads="1"/>
          </p:cNvSpPr>
          <p:nvPr/>
        </p:nvSpPr>
        <p:spPr>
          <a:xfrm>
            <a:off x="261045" y="788318"/>
            <a:ext cx="6696744" cy="4176092"/>
          </a:xfrm>
          <a:prstGeom prst="rect">
            <a:avLst/>
          </a:prstGeom>
          <a:solidFill>
            <a:schemeClr val="bg1">
              <a:lumMod val="85000"/>
            </a:schemeClr>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altLang="en-US" sz="1800" b="1" dirty="0" smtClean="0">
                <a:solidFill>
                  <a:srgbClr val="663300"/>
                </a:solidFill>
              </a:rPr>
              <a:t>Ваган Терзиян</a:t>
            </a:r>
            <a:r>
              <a:rPr lang="en-US" altLang="en-US" sz="1800" b="1" dirty="0" smtClean="0">
                <a:solidFill>
                  <a:srgbClr val="663300"/>
                </a:solidFill>
              </a:rPr>
              <a:t>  (Vagan Terziyan)</a:t>
            </a:r>
            <a:r>
              <a:rPr lang="ru-RU" altLang="en-US" sz="1800" b="1" dirty="0" smtClean="0">
                <a:solidFill>
                  <a:srgbClr val="663300"/>
                </a:solidFill>
              </a:rPr>
              <a:t>	</a:t>
            </a:r>
            <a:r>
              <a:rPr lang="ru-RU" altLang="en-US" sz="1600" b="1" dirty="0" smtClean="0">
                <a:solidFill>
                  <a:schemeClr val="tx2"/>
                </a:solidFill>
              </a:rPr>
              <a:t>(</a:t>
            </a:r>
            <a:r>
              <a:rPr lang="en-US" altLang="en-US" sz="1600" b="1" dirty="0" smtClean="0">
                <a:solidFill>
                  <a:schemeClr val="tx2"/>
                </a:solidFill>
              </a:rPr>
              <a:t> e-mail: </a:t>
            </a:r>
            <a:r>
              <a:rPr lang="en-US" altLang="en-US" sz="1600" b="1" dirty="0" smtClean="0">
                <a:solidFill>
                  <a:schemeClr val="tx2"/>
                </a:solidFill>
                <a:hlinkClick r:id="rId2"/>
              </a:rPr>
              <a:t>vagan@jyu.fi</a:t>
            </a:r>
            <a:r>
              <a:rPr lang="en-US" altLang="en-US" sz="1600" b="1" dirty="0" smtClean="0">
                <a:solidFill>
                  <a:schemeClr val="tx2"/>
                </a:solidFill>
              </a:rPr>
              <a:t> </a:t>
            </a:r>
            <a:r>
              <a:rPr lang="ru-RU" altLang="en-US" sz="1600" b="1" dirty="0" smtClean="0">
                <a:solidFill>
                  <a:schemeClr val="tx2"/>
                </a:solidFill>
              </a:rPr>
              <a:t>)</a:t>
            </a:r>
          </a:p>
          <a:p>
            <a:r>
              <a:rPr lang="ru-RU" altLang="en-US" sz="1600" dirty="0" smtClean="0"/>
              <a:t>Автор идеи</a:t>
            </a:r>
            <a:r>
              <a:rPr lang="en-US" altLang="en-US" sz="1600" dirty="0" smtClean="0"/>
              <a:t>,</a:t>
            </a:r>
            <a:r>
              <a:rPr lang="ru-RU" altLang="en-US" sz="1600" dirty="0"/>
              <a:t> ряда </a:t>
            </a:r>
            <a:r>
              <a:rPr lang="ru-RU" altLang="en-US" sz="1600" dirty="0" smtClean="0"/>
              <a:t>концептуальных </a:t>
            </a:r>
            <a:r>
              <a:rPr lang="ru-RU" altLang="en-US" sz="1600" dirty="0"/>
              <a:t>решений и </a:t>
            </a:r>
            <a:r>
              <a:rPr lang="ru-RU" altLang="en-US" sz="1600" dirty="0" smtClean="0"/>
              <a:t>архитектур</a:t>
            </a:r>
            <a:r>
              <a:rPr lang="ru-RU" altLang="en-US" sz="1600" dirty="0"/>
              <a:t>, </a:t>
            </a:r>
            <a:r>
              <a:rPr lang="ru-RU" altLang="en-US" sz="1600" dirty="0" smtClean="0"/>
              <a:t>лежащи</a:t>
            </a:r>
            <a:r>
              <a:rPr lang="ru-RU" altLang="en-US" sz="1600" dirty="0"/>
              <a:t>х</a:t>
            </a:r>
            <a:r>
              <a:rPr lang="ru-RU" altLang="en-US" sz="1600" dirty="0" smtClean="0"/>
              <a:t> в основе проекта </a:t>
            </a:r>
            <a:r>
              <a:rPr lang="en-US" altLang="en-US" sz="1600" dirty="0" smtClean="0"/>
              <a:t>TRUST;</a:t>
            </a:r>
            <a:endParaRPr lang="ru-RU" altLang="en-US" sz="1600" dirty="0" smtClean="0"/>
          </a:p>
          <a:p>
            <a:r>
              <a:rPr lang="ru-RU" altLang="en-US" sz="1600" dirty="0" smtClean="0"/>
              <a:t>Проф. («Распределенные системы») в университете </a:t>
            </a:r>
            <a:r>
              <a:rPr lang="ru-RU" altLang="en-US" sz="1600" dirty="0" err="1" smtClean="0"/>
              <a:t>Ювяскюля</a:t>
            </a:r>
            <a:r>
              <a:rPr lang="ru-RU" altLang="en-US" sz="1600" dirty="0" smtClean="0"/>
              <a:t> (Финляндия), кафедра Математических информационных технологий;</a:t>
            </a:r>
          </a:p>
          <a:p>
            <a:r>
              <a:rPr lang="ru-RU" altLang="en-US" sz="1600" dirty="0" smtClean="0"/>
              <a:t>Приглашенный проф. в Харьковском Национальном университете радиоэлектроники (Украина), каф. Искусственного интеллекта; </a:t>
            </a:r>
            <a:endParaRPr lang="en-US" altLang="en-US" sz="1600" dirty="0" smtClean="0"/>
          </a:p>
          <a:p>
            <a:r>
              <a:rPr lang="ru-RU" altLang="en-US" sz="1600" dirty="0"/>
              <a:t>Руководитель международной научной лаборатории </a:t>
            </a:r>
            <a:r>
              <a:rPr lang="en-US" altLang="en-US" sz="1600" dirty="0"/>
              <a:t>Industrial Ontologies Group (</a:t>
            </a:r>
            <a:r>
              <a:rPr lang="ru-RU" altLang="en-US" sz="1600" dirty="0"/>
              <a:t>Агора-Центр, Финляндия</a:t>
            </a:r>
            <a:r>
              <a:rPr lang="en-US" altLang="en-US" sz="1600" dirty="0" smtClean="0"/>
              <a:t>);</a:t>
            </a:r>
          </a:p>
          <a:p>
            <a:r>
              <a:rPr lang="ru-RU" altLang="en-US" sz="1600" dirty="0"/>
              <a:t>Руководитель ряда крупных международных научных (</a:t>
            </a:r>
            <a:r>
              <a:rPr lang="en-US" altLang="en-US" sz="1600" dirty="0"/>
              <a:t>R&amp;D</a:t>
            </a:r>
            <a:r>
              <a:rPr lang="ru-RU" altLang="en-US" sz="1600" dirty="0"/>
              <a:t>) </a:t>
            </a:r>
            <a:r>
              <a:rPr lang="ru-RU" altLang="en-US" sz="1600" dirty="0" smtClean="0"/>
              <a:t>проектов</a:t>
            </a:r>
            <a:r>
              <a:rPr lang="en-US" altLang="en-US" sz="1600" dirty="0" smtClean="0"/>
              <a:t>;</a:t>
            </a:r>
          </a:p>
          <a:p>
            <a:r>
              <a:rPr lang="ru-RU" altLang="en-US" sz="1600" dirty="0"/>
              <a:t>Руководитель </a:t>
            </a:r>
            <a:r>
              <a:rPr lang="ru-RU" altLang="en-US" sz="1600" dirty="0" smtClean="0"/>
              <a:t>международн</a:t>
            </a:r>
            <a:r>
              <a:rPr lang="ru-RU" altLang="en-US" sz="1600" dirty="0"/>
              <a:t>ой</a:t>
            </a:r>
            <a:r>
              <a:rPr lang="ru-RU" altLang="en-US" sz="1600" dirty="0" smtClean="0"/>
              <a:t> программ</a:t>
            </a:r>
            <a:r>
              <a:rPr lang="ru-RU" altLang="en-US" sz="1600" dirty="0"/>
              <a:t>ы</a:t>
            </a:r>
            <a:r>
              <a:rPr lang="ru-RU" altLang="en-US" sz="1600" dirty="0" smtClean="0"/>
              <a:t> подготовки </a:t>
            </a:r>
            <a:r>
              <a:rPr lang="ru-RU" altLang="en-US" sz="1600" dirty="0"/>
              <a:t>магистров </a:t>
            </a:r>
            <a:r>
              <a:rPr lang="en-US" altLang="en-US" sz="1600" dirty="0" smtClean="0"/>
              <a:t>WISE: Web Intelligence and Service Engineering </a:t>
            </a:r>
            <a:r>
              <a:rPr lang="en-US" altLang="en-US" sz="1400" dirty="0" smtClean="0"/>
              <a:t>(</a:t>
            </a:r>
            <a:r>
              <a:rPr lang="en-US" altLang="en-US" sz="1400" dirty="0">
                <a:hlinkClick r:id="rId3"/>
              </a:rPr>
              <a:t>http://</a:t>
            </a:r>
            <a:r>
              <a:rPr lang="en-US" altLang="en-US" sz="1400" dirty="0" smtClean="0">
                <a:hlinkClick r:id="rId3"/>
              </a:rPr>
              <a:t>www.mit.jyu.fi/ai/WISE_Letter.pdf</a:t>
            </a:r>
            <a:r>
              <a:rPr lang="en-US" altLang="en-US" sz="1400" dirty="0" smtClean="0"/>
              <a:t>)</a:t>
            </a:r>
            <a:r>
              <a:rPr lang="en-US" altLang="en-US" sz="1600" dirty="0" smtClean="0"/>
              <a:t> </a:t>
            </a:r>
            <a:r>
              <a:rPr lang="ru-RU" altLang="en-US" sz="1600" dirty="0"/>
              <a:t>в университете Ювяскюля (</a:t>
            </a:r>
            <a:r>
              <a:rPr lang="ru-RU" altLang="en-US" sz="1600" dirty="0" smtClean="0"/>
              <a:t>Финляндия)</a:t>
            </a:r>
            <a:r>
              <a:rPr lang="en-US" altLang="en-US" sz="1600" dirty="0"/>
              <a:t>;</a:t>
            </a:r>
            <a:endParaRPr lang="en-US" altLang="en-US" sz="1600" dirty="0" smtClean="0"/>
          </a:p>
          <a:p>
            <a:r>
              <a:rPr lang="ru-RU" altLang="en-US" sz="1600" dirty="0"/>
              <a:t>Подробнее здесь</a:t>
            </a:r>
            <a:r>
              <a:rPr lang="ru-RU" altLang="en-US" sz="1600" dirty="0" smtClean="0"/>
              <a:t>:</a:t>
            </a:r>
            <a:r>
              <a:rPr lang="en-US" altLang="en-US" sz="1600" dirty="0" smtClean="0"/>
              <a:t> </a:t>
            </a:r>
            <a:r>
              <a:rPr lang="en-US" altLang="en-US" sz="1600" dirty="0" smtClean="0">
                <a:hlinkClick r:id="rId4"/>
              </a:rPr>
              <a:t>http://www.mit.jyu.fi/ai/vagan</a:t>
            </a:r>
            <a:endParaRPr lang="en-US" altLang="en-US" sz="1600" dirty="0" smtClean="0"/>
          </a:p>
          <a:p>
            <a:endParaRPr lang="ru-RU" altLang="en-US" sz="1600" dirty="0" smtClean="0"/>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97954"/>
            <a:ext cx="1872208" cy="26989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a:hlinkClick r:id="rId6"/>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0890" y="2916535"/>
            <a:ext cx="1947044" cy="186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40854" y="5214342"/>
            <a:ext cx="8710898" cy="1459398"/>
            <a:chOff x="240854" y="5214342"/>
            <a:chExt cx="8710898" cy="1459398"/>
          </a:xfrm>
        </p:grpSpPr>
        <p:sp>
          <p:nvSpPr>
            <p:cNvPr id="10" name="Rounded Rectangle 9"/>
            <p:cNvSpPr/>
            <p:nvPr/>
          </p:nvSpPr>
          <p:spPr>
            <a:xfrm>
              <a:off x="240854" y="5214342"/>
              <a:ext cx="8710898" cy="1440160"/>
            </a:xfrm>
            <a:prstGeom prst="roundRect">
              <a:avLst>
                <a:gd name="adj" fmla="val 740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245" y="5298270"/>
              <a:ext cx="2316832" cy="128308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2705336" y="5288745"/>
              <a:ext cx="6208316" cy="1384995"/>
            </a:xfrm>
            <a:prstGeom prst="rect">
              <a:avLst/>
            </a:prstGeom>
            <a:noFill/>
          </p:spPr>
          <p:txBody>
            <a:bodyPr wrap="square" rtlCol="0">
              <a:spAutoFit/>
            </a:bodyPr>
            <a:lstStyle/>
            <a:p>
              <a:r>
                <a:rPr lang="en-US" sz="1400" dirty="0" smtClean="0"/>
                <a:t>The project TRUST: “</a:t>
              </a:r>
              <a:r>
                <a:rPr lang="en-US" sz="1400" b="1" dirty="0" smtClean="0"/>
                <a:t>Towards Trust in Quality Assurance Systems</a:t>
              </a:r>
              <a:r>
                <a:rPr lang="en-US" sz="1400" dirty="0" smtClean="0"/>
                <a:t>” (funded by the EU Tempus Program) aimed at development </a:t>
              </a:r>
              <a:r>
                <a:rPr lang="en-US" sz="1400" dirty="0"/>
                <a:t>of a unified transparent framework for the quality assurance of the Ukrainian higher education system which is in line with the common European academic culture and supports both the national reform of higher education and integration of Ukraine into the European Education Area</a:t>
              </a:r>
              <a:r>
                <a:rPr lang="en-US" sz="1400" dirty="0" smtClean="0"/>
                <a:t>.</a:t>
              </a:r>
            </a:p>
            <a:p>
              <a:pPr algn="r"/>
              <a:r>
                <a:rPr lang="en-US" sz="1400" dirty="0" smtClean="0">
                  <a:hlinkClick r:id="rId9"/>
                </a:rPr>
                <a:t>http://dovira.eu</a:t>
              </a:r>
              <a:endParaRPr lang="en-US" sz="1400" dirty="0"/>
            </a:p>
          </p:txBody>
        </p:sp>
      </p:grpSp>
    </p:spTree>
    <p:extLst>
      <p:ext uri="{BB962C8B-B14F-4D97-AF65-F5344CB8AC3E}">
        <p14:creationId xmlns:p14="http://schemas.microsoft.com/office/powerpoint/2010/main" val="3837551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2952328" cy="21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578031">
            <a:off x="2359479" y="454957"/>
            <a:ext cx="2090961" cy="148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700808"/>
            <a:ext cx="2228409" cy="155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39952" y="-30228"/>
            <a:ext cx="495115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потом еще ...</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73144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2952328" cy="21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578031">
            <a:off x="2359479" y="454957"/>
            <a:ext cx="2090961" cy="148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700808"/>
            <a:ext cx="2228409" cy="155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5395">
            <a:off x="2368576" y="2968958"/>
            <a:ext cx="2232248" cy="158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0" y="-30228"/>
            <a:ext cx="4506194"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потом прям как в сказке ...</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8283" y="683240"/>
            <a:ext cx="1842229" cy="117697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98352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2952328" cy="21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578031">
            <a:off x="2359479" y="454957"/>
            <a:ext cx="2090961" cy="148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700808"/>
            <a:ext cx="2228409" cy="155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5395">
            <a:off x="2368576" y="2968958"/>
            <a:ext cx="2232248" cy="158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055593" y="511148"/>
            <a:ext cx="2994569" cy="2746357"/>
            <a:chOff x="5681887" y="1985453"/>
            <a:chExt cx="2994569" cy="2746357"/>
          </a:xfrm>
        </p:grpSpPr>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7528">
              <a:off x="5681887" y="3320274"/>
              <a:ext cx="1129112" cy="64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7142" y="1985453"/>
              <a:ext cx="2739314" cy="274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2922">
              <a:off x="5803905" y="3309624"/>
              <a:ext cx="826483" cy="34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5318">
              <a:off x="5732189" y="3584322"/>
              <a:ext cx="1035745" cy="36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ight Arrow 10"/>
          <p:cNvSpPr/>
          <p:nvPr/>
        </p:nvSpPr>
        <p:spPr>
          <a:xfrm>
            <a:off x="5384750" y="2047334"/>
            <a:ext cx="594620"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20721" y="-30228"/>
            <a:ext cx="7657473"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и "посредники" тут как тут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12933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2952328" cy="21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578031">
            <a:off x="2359479" y="454957"/>
            <a:ext cx="2090961" cy="148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700808"/>
            <a:ext cx="2228409" cy="155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5395">
            <a:off x="2368576" y="2968958"/>
            <a:ext cx="2232248" cy="158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055593" y="511148"/>
            <a:ext cx="2994569" cy="2746357"/>
            <a:chOff x="5681887" y="1985453"/>
            <a:chExt cx="2994569" cy="2746357"/>
          </a:xfrm>
        </p:grpSpPr>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7528">
              <a:off x="5681887" y="3320274"/>
              <a:ext cx="1129112" cy="64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7142" y="1985453"/>
              <a:ext cx="2739314" cy="274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2922">
              <a:off x="5803905" y="3309624"/>
              <a:ext cx="826483" cy="34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5318">
              <a:off x="5732189" y="3584322"/>
              <a:ext cx="1035745" cy="36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ight Arrow 10"/>
          <p:cNvSpPr/>
          <p:nvPr/>
        </p:nvSpPr>
        <p:spPr>
          <a:xfrm>
            <a:off x="5384750" y="2047334"/>
            <a:ext cx="594620"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291410" y="4005497"/>
            <a:ext cx="4773662" cy="2644852"/>
            <a:chOff x="4291410" y="4149080"/>
            <a:chExt cx="4773662" cy="2644852"/>
          </a:xfrm>
        </p:grpSpPr>
        <p:pic>
          <p:nvPicPr>
            <p:cNvPr id="13"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2400" y="4149080"/>
              <a:ext cx="3542672" cy="214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1410" y="5180641"/>
              <a:ext cx="2181705" cy="161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353535" y="4330752"/>
              <a:ext cx="662844" cy="33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17108">
              <a:off x="6478247" y="4405432"/>
              <a:ext cx="662844" cy="33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ight Arrow 16"/>
          <p:cNvSpPr/>
          <p:nvPr/>
        </p:nvSpPr>
        <p:spPr>
          <a:xfrm rot="5400000">
            <a:off x="7209716" y="3544730"/>
            <a:ext cx="796729"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758170" y="6024805"/>
            <a:ext cx="3380610"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да и нам так проще</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"чирк" и </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готово!</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51302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2952328" cy="21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578031">
            <a:off x="2359479" y="454957"/>
            <a:ext cx="2090961" cy="148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700808"/>
            <a:ext cx="2228409" cy="155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5395">
            <a:off x="2368576" y="2968958"/>
            <a:ext cx="2232248" cy="158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055593" y="511148"/>
            <a:ext cx="2994569" cy="2746357"/>
            <a:chOff x="5681887" y="1985453"/>
            <a:chExt cx="2994569" cy="2746357"/>
          </a:xfrm>
        </p:grpSpPr>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7528">
              <a:off x="5681887" y="3320274"/>
              <a:ext cx="1129112" cy="64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7142" y="1985453"/>
              <a:ext cx="2739314" cy="274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2922">
              <a:off x="5803905" y="3309624"/>
              <a:ext cx="826483" cy="34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5318">
              <a:off x="5732189" y="3584322"/>
              <a:ext cx="1035745" cy="36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ight Arrow 10"/>
          <p:cNvSpPr/>
          <p:nvPr/>
        </p:nvSpPr>
        <p:spPr>
          <a:xfrm>
            <a:off x="5384750" y="2047334"/>
            <a:ext cx="594620"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255198" y="4013285"/>
            <a:ext cx="4809874" cy="2644852"/>
            <a:chOff x="4255198" y="4149080"/>
            <a:chExt cx="4809874" cy="2644852"/>
          </a:xfrm>
        </p:grpSpPr>
        <p:pic>
          <p:nvPicPr>
            <p:cNvPr id="13"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2400" y="4149080"/>
              <a:ext cx="3542672" cy="214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55198" y="5180641"/>
              <a:ext cx="2181705" cy="161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353535" y="4330752"/>
              <a:ext cx="662844" cy="33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17108">
              <a:off x="6478247" y="4405432"/>
              <a:ext cx="662844" cy="33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ight Arrow 16"/>
          <p:cNvSpPr/>
          <p:nvPr/>
        </p:nvSpPr>
        <p:spPr>
          <a:xfrm rot="5400000">
            <a:off x="7209716" y="3544730"/>
            <a:ext cx="796729"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0800000">
            <a:off x="2627784" y="5651693"/>
            <a:ext cx="1546252"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52084" y="4077072"/>
            <a:ext cx="2331683" cy="2626559"/>
            <a:chOff x="251953" y="419345"/>
            <a:chExt cx="4616273" cy="5688623"/>
          </a:xfrm>
        </p:grpSpPr>
        <p:grpSp>
          <p:nvGrpSpPr>
            <p:cNvPr id="20" name="Group 19"/>
            <p:cNvGrpSpPr/>
            <p:nvPr/>
          </p:nvGrpSpPr>
          <p:grpSpPr>
            <a:xfrm>
              <a:off x="251953" y="419345"/>
              <a:ext cx="4616273" cy="5688623"/>
              <a:chOff x="511788" y="1725367"/>
              <a:chExt cx="4073079" cy="4709074"/>
            </a:xfrm>
          </p:grpSpPr>
          <p:sp>
            <p:nvSpPr>
              <p:cNvPr id="28" name="Rectangle 27"/>
              <p:cNvSpPr/>
              <p:nvPr/>
            </p:nvSpPr>
            <p:spPr>
              <a:xfrm>
                <a:off x="511788" y="1725367"/>
                <a:ext cx="4073078" cy="22384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1789" y="3963851"/>
                <a:ext cx="4073078" cy="247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2637" y="5157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5037" y="6681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7437" y="8205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9837" y="9729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2237" y="11253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04637" y="12777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57037" y="14301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ight Arrow 29"/>
          <p:cNvSpPr/>
          <p:nvPr/>
        </p:nvSpPr>
        <p:spPr>
          <a:xfrm rot="16200000">
            <a:off x="884336" y="3397592"/>
            <a:ext cx="796729"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3094" y="-74627"/>
            <a:ext cx="485350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Порочный круг</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195" name="Picture 3"/>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9801" y="4194154"/>
            <a:ext cx="783451" cy="104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2441846" y="4655118"/>
            <a:ext cx="1913264" cy="923330"/>
          </a:xfrm>
          <a:prstGeom prst="rect">
            <a:avLst/>
          </a:prstGeom>
          <a:solidFill>
            <a:schemeClr val="bg1">
              <a:alpha val="88000"/>
            </a:schemeClr>
          </a:solidFill>
          <a:ln>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b="1" cap="all"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и</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всем</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вроде «хорошо»,</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 </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хорошо ли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6990902" y="6282517"/>
            <a:ext cx="2106936" cy="523220"/>
          </a:xfrm>
          <a:prstGeom prst="rect">
            <a:avLst/>
          </a:prstGeom>
          <a:solidFill>
            <a:schemeClr val="bg1">
              <a:lumMod val="85000"/>
            </a:schemeClr>
          </a:solidFill>
          <a:ln w="12700">
            <a:solidFill>
              <a:schemeClr val="tx1"/>
            </a:solidFill>
          </a:ln>
        </p:spPr>
        <p:txBody>
          <a:bodyPr wrap="square" rtlCol="0">
            <a:spAutoFit/>
          </a:bodyPr>
          <a:lstStyle/>
          <a:p>
            <a:r>
              <a:rPr lang="ru-RU" sz="1400" dirty="0"/>
              <a:t>"Революция </a:t>
            </a:r>
            <a:r>
              <a:rPr lang="ru-RU" sz="1400" dirty="0" smtClean="0"/>
              <a:t>победила, </a:t>
            </a:r>
            <a:r>
              <a:rPr lang="ru-RU" sz="1400" dirty="0"/>
              <a:t>но люди остались те </a:t>
            </a:r>
            <a:r>
              <a:rPr lang="ru-RU" sz="1400" dirty="0" smtClean="0"/>
              <a:t>же</a:t>
            </a:r>
            <a:r>
              <a:rPr lang="ru-RU" sz="1400" dirty="0"/>
              <a:t>"</a:t>
            </a:r>
          </a:p>
        </p:txBody>
      </p:sp>
    </p:spTree>
    <p:extLst>
      <p:ext uri="{BB962C8B-B14F-4D97-AF65-F5344CB8AC3E}">
        <p14:creationId xmlns:p14="http://schemas.microsoft.com/office/powerpoint/2010/main" val="155627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9238" y="5192713"/>
            <a:ext cx="11525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p:cNvGrpSpPr>
            <a:grpSpLocks/>
          </p:cNvGrpSpPr>
          <p:nvPr/>
        </p:nvGrpSpPr>
        <p:grpSpPr bwMode="auto">
          <a:xfrm>
            <a:off x="7073900" y="2833688"/>
            <a:ext cx="1871663" cy="1966912"/>
            <a:chOff x="4283968" y="2281494"/>
            <a:chExt cx="3168352" cy="3597473"/>
          </a:xfrm>
        </p:grpSpPr>
        <p:pic>
          <p:nvPicPr>
            <p:cNvPr id="7"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2348880"/>
              <a:ext cx="15811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7525" y="3734675"/>
              <a:ext cx="2448272" cy="21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3191" y="2281494"/>
              <a:ext cx="2019129" cy="22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2"/>
          <p:cNvGrpSpPr>
            <a:grpSpLocks/>
          </p:cNvGrpSpPr>
          <p:nvPr/>
        </p:nvGrpSpPr>
        <p:grpSpPr bwMode="auto">
          <a:xfrm>
            <a:off x="1971675" y="5177415"/>
            <a:ext cx="1728788" cy="1617662"/>
            <a:chOff x="1979712" y="2852936"/>
            <a:chExt cx="2618896" cy="2625650"/>
          </a:xfrm>
        </p:grpSpPr>
        <p:grpSp>
          <p:nvGrpSpPr>
            <p:cNvPr id="11" name="Group 10"/>
            <p:cNvGrpSpPr>
              <a:grpSpLocks/>
            </p:cNvGrpSpPr>
            <p:nvPr/>
          </p:nvGrpSpPr>
          <p:grpSpPr bwMode="auto">
            <a:xfrm>
              <a:off x="1979712" y="2852936"/>
              <a:ext cx="2618896" cy="1800200"/>
              <a:chOff x="1593064" y="4221088"/>
              <a:chExt cx="2114840" cy="1376596"/>
            </a:xfrm>
          </p:grpSpPr>
          <p:pic>
            <p:nvPicPr>
              <p:cNvPr id="13"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4221088"/>
                <a:ext cx="2057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93064" y="4797151"/>
                <a:ext cx="2114840" cy="80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6396" y="4581127"/>
              <a:ext cx="1191173" cy="89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0"/>
          <p:cNvGrpSpPr>
            <a:grpSpLocks/>
          </p:cNvGrpSpPr>
          <p:nvPr/>
        </p:nvGrpSpPr>
        <p:grpSpPr bwMode="auto">
          <a:xfrm>
            <a:off x="1905000" y="611188"/>
            <a:ext cx="2159000" cy="2070100"/>
            <a:chOff x="2915816" y="1142674"/>
            <a:chExt cx="3024336" cy="2799347"/>
          </a:xfrm>
        </p:grpSpPr>
        <p:sp>
          <p:nvSpPr>
            <p:cNvPr id="16" name="Rounded Rectangle 15"/>
            <p:cNvSpPr/>
            <p:nvPr/>
          </p:nvSpPr>
          <p:spPr>
            <a:xfrm>
              <a:off x="2915816" y="3068298"/>
              <a:ext cx="3024336" cy="865136"/>
            </a:xfrm>
            <a:prstGeom prst="roundRect">
              <a:avLst>
                <a:gd name="adj" fmla="val 83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10"/>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34034" y="1142674"/>
              <a:ext cx="2984402" cy="19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8"/>
            <p:cNvGrpSpPr>
              <a:grpSpLocks/>
            </p:cNvGrpSpPr>
            <p:nvPr/>
          </p:nvGrpSpPr>
          <p:grpSpPr bwMode="auto">
            <a:xfrm>
              <a:off x="2943864" y="3088042"/>
              <a:ext cx="2879168" cy="853979"/>
              <a:chOff x="2978799" y="3068960"/>
              <a:chExt cx="2925061" cy="864096"/>
            </a:xfrm>
          </p:grpSpPr>
          <p:pic>
            <p:nvPicPr>
              <p:cNvPr id="19"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8799" y="3068960"/>
                <a:ext cx="7557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7904" y="3068960"/>
                <a:ext cx="7557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7984" y="3068960"/>
                <a:ext cx="7557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3068960"/>
                <a:ext cx="7557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3" name="Picture 1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525" y="3032125"/>
            <a:ext cx="26622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5"/>
          <p:cNvGrpSpPr>
            <a:grpSpLocks/>
          </p:cNvGrpSpPr>
          <p:nvPr/>
        </p:nvGrpSpPr>
        <p:grpSpPr bwMode="auto">
          <a:xfrm>
            <a:off x="5143500" y="782638"/>
            <a:ext cx="1328738" cy="1838325"/>
            <a:chOff x="4067944" y="798600"/>
            <a:chExt cx="1329378" cy="1838312"/>
          </a:xfrm>
        </p:grpSpPr>
        <p:pic>
          <p:nvPicPr>
            <p:cNvPr id="25" name="Picture 1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7944" y="908720"/>
              <a:ext cx="1329378"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4777" y="798600"/>
              <a:ext cx="387223" cy="21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7" name="Straight Arrow Connector 26"/>
          <p:cNvCxnSpPr/>
          <p:nvPr/>
        </p:nvCxnSpPr>
        <p:spPr>
          <a:xfrm flipV="1">
            <a:off x="2700338" y="2781300"/>
            <a:ext cx="503237" cy="719138"/>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203575" y="2781301"/>
            <a:ext cx="288925" cy="2072495"/>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779838" y="2708275"/>
            <a:ext cx="1944687" cy="252095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67175" y="2420938"/>
            <a:ext cx="3006725" cy="106045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4076700" y="1646238"/>
            <a:ext cx="1216025" cy="6350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852738" y="2349500"/>
            <a:ext cx="2295525" cy="1303338"/>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916238" y="3933825"/>
            <a:ext cx="4176712" cy="71438"/>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987675" y="4221163"/>
            <a:ext cx="2447925" cy="151130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512698" y="4382891"/>
            <a:ext cx="248758" cy="417709"/>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211637" y="6092825"/>
            <a:ext cx="1152526" cy="471"/>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076700" y="4221164"/>
            <a:ext cx="2943225" cy="1100136"/>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635375" y="2636839"/>
            <a:ext cx="1944688" cy="2232024"/>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372225" y="4868863"/>
            <a:ext cx="1008063" cy="1081087"/>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516688" y="2205038"/>
            <a:ext cx="576262" cy="86360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905500" y="2636838"/>
            <a:ext cx="34925" cy="2555875"/>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0685" y="2717885"/>
            <a:ext cx="2592288"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Промышленность</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3" name="Rectangle 42"/>
          <p:cNvSpPr/>
          <p:nvPr/>
        </p:nvSpPr>
        <p:spPr>
          <a:xfrm>
            <a:off x="1163221" y="6271102"/>
            <a:ext cx="1736309"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Общество</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Rectangle 43"/>
          <p:cNvSpPr/>
          <p:nvPr/>
        </p:nvSpPr>
        <p:spPr>
          <a:xfrm>
            <a:off x="6372200" y="6093296"/>
            <a:ext cx="1696298"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Студенты</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5" name="Rectangle 44"/>
          <p:cNvSpPr/>
          <p:nvPr/>
        </p:nvSpPr>
        <p:spPr>
          <a:xfrm>
            <a:off x="6957271" y="2447207"/>
            <a:ext cx="2168799"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Преподаватели</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ectangle 45"/>
          <p:cNvSpPr/>
          <p:nvPr/>
        </p:nvSpPr>
        <p:spPr>
          <a:xfrm>
            <a:off x="6381563" y="1251406"/>
            <a:ext cx="2349618"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Университетская</a:t>
            </a:r>
          </a:p>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администрация</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7" name="Rectangle 46"/>
          <p:cNvSpPr/>
          <p:nvPr/>
        </p:nvSpPr>
        <p:spPr>
          <a:xfrm>
            <a:off x="133447" y="1402083"/>
            <a:ext cx="1792157"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Государство</a:t>
            </a:r>
          </a:p>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 чиновники</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a:spLocks noChangeArrowheads="1"/>
          </p:cNvSpPr>
          <p:nvPr/>
        </p:nvSpPr>
        <p:spPr bwMode="auto">
          <a:xfrm>
            <a:off x="826879" y="9525"/>
            <a:ext cx="7766050" cy="601663"/>
          </a:xfrm>
          <a:prstGeom prst="rect">
            <a:avLst/>
          </a:prstGeom>
          <a:noFill/>
          <a:ln w="9525">
            <a:noFill/>
            <a:miter lim="800000"/>
            <a:headEnd/>
            <a:tailEnd/>
          </a:ln>
          <a:effectLst/>
        </p:spPr>
        <p:txBody>
          <a:bodyPr anchor="b"/>
          <a:lstStyle/>
          <a:p>
            <a:pPr algn="ctr">
              <a:defRPr/>
            </a:pPr>
            <a:r>
              <a:rPr lang="ru-RU" sz="2400" b="1" dirty="0">
                <a:solidFill>
                  <a:srgbClr val="EC8C00"/>
                </a:solidFill>
                <a:effectLst>
                  <a:outerShdw blurRad="38100" dist="38100" dir="2700000" algn="tl">
                    <a:srgbClr val="C0C0C0"/>
                  </a:outerShdw>
                </a:effectLst>
              </a:rPr>
              <a:t>И кому в этой системе нужно качество? </a:t>
            </a:r>
            <a:r>
              <a:rPr lang="en-US" sz="2400" b="1" dirty="0" smtClean="0">
                <a:solidFill>
                  <a:srgbClr val="EC8C00"/>
                </a:solidFill>
                <a:effectLst>
                  <a:outerShdw blurRad="38100" dist="38100" dir="2700000" algn="tl">
                    <a:srgbClr val="C0C0C0"/>
                  </a:outerShdw>
                </a:effectLst>
              </a:rPr>
              <a:t> </a:t>
            </a:r>
            <a:r>
              <a:rPr lang="ru-RU" sz="2400" b="1" dirty="0" smtClean="0">
                <a:solidFill>
                  <a:srgbClr val="EC8C00"/>
                </a:solidFill>
                <a:effectLst>
                  <a:outerShdw blurRad="38100" dist="38100" dir="2700000" algn="tl">
                    <a:srgbClr val="C0C0C0"/>
                  </a:outerShdw>
                </a:effectLst>
              </a:rPr>
              <a:t>  </a:t>
            </a:r>
            <a:r>
              <a:rPr lang="ru-RU" sz="2800" b="1" dirty="0">
                <a:solidFill>
                  <a:srgbClr val="EC8C00"/>
                </a:solidFill>
                <a:effectLst>
                  <a:outerShdw blurRad="38100" dist="38100" dir="2700000" algn="tl">
                    <a:srgbClr val="C0C0C0"/>
                  </a:outerShdw>
                </a:effectLst>
              </a:rPr>
              <a:t>Да никому!!!</a:t>
            </a:r>
            <a:endParaRPr lang="en-US" sz="2800" b="1" dirty="0">
              <a:solidFill>
                <a:srgbClr val="EC8C00"/>
              </a:solidFill>
              <a:effectLst>
                <a:outerShdw blurRad="38100" dist="38100" dir="2700000" algn="tl">
                  <a:srgbClr val="C0C0C0"/>
                </a:outerShdw>
              </a:effectLst>
            </a:endParaRPr>
          </a:p>
        </p:txBody>
      </p:sp>
      <p:pic>
        <p:nvPicPr>
          <p:cNvPr id="49"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7538" y="1196975"/>
            <a:ext cx="411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9563" y="1989138"/>
            <a:ext cx="411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688" y="4797425"/>
            <a:ext cx="411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25" y="2708275"/>
            <a:ext cx="41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875" y="2636838"/>
            <a:ext cx="41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475" y="3357563"/>
            <a:ext cx="41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4437063"/>
            <a:ext cx="41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5837" y="3367050"/>
            <a:ext cx="411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88318" y="5076812"/>
            <a:ext cx="654844" cy="1111465"/>
          </a:xfrm>
          <a:prstGeom prst="rect">
            <a:avLst/>
          </a:prstGeom>
        </p:spPr>
      </p:pic>
      <p:pic>
        <p:nvPicPr>
          <p:cNvPr id="1027" name="Picture 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83355">
            <a:off x="1873863" y="4593114"/>
            <a:ext cx="1856203" cy="72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865384">
            <a:off x="3111355" y="5305054"/>
            <a:ext cx="1693864" cy="89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ectangle 62"/>
          <p:cNvSpPr>
            <a:spLocks noChangeArrowheads="1"/>
          </p:cNvSpPr>
          <p:nvPr/>
        </p:nvSpPr>
        <p:spPr bwMode="auto">
          <a:xfrm>
            <a:off x="-25094" y="4987662"/>
            <a:ext cx="1401923" cy="1280005"/>
          </a:xfrm>
          <a:prstGeom prst="rect">
            <a:avLst/>
          </a:prstGeom>
          <a:noFill/>
          <a:ln w="9525">
            <a:noFill/>
            <a:miter lim="800000"/>
            <a:headEnd/>
            <a:tailEnd/>
          </a:ln>
          <a:effectLst/>
        </p:spPr>
        <p:txBody>
          <a:bodyPr anchor="b"/>
          <a:lstStyle/>
          <a:p>
            <a:pPr algn="ctr">
              <a:defRPr/>
            </a:pPr>
            <a:r>
              <a:rPr lang="ru-RU" b="1" dirty="0">
                <a:solidFill>
                  <a:srgbClr val="EC8C00"/>
                </a:solidFill>
                <a:effectLst>
                  <a:outerShdw blurRad="38100" dist="38100" dir="2700000" algn="tl">
                    <a:srgbClr val="C0C0C0"/>
                  </a:outerShdw>
                </a:effectLst>
              </a:rPr>
              <a:t>... а может все-таки нам с вами нужно?</a:t>
            </a:r>
            <a:endParaRPr lang="en-US" b="1" dirty="0">
              <a:solidFill>
                <a:srgbClr val="EC8C00"/>
              </a:solidFill>
              <a:effectLst>
                <a:outerShdw blurRad="38100" dist="38100" dir="2700000" algn="tl">
                  <a:srgbClr val="C0C0C0"/>
                </a:outerShdw>
              </a:effectLst>
            </a:endParaRPr>
          </a:p>
        </p:txBody>
      </p:sp>
    </p:spTree>
    <p:extLst>
      <p:ext uri="{BB962C8B-B14F-4D97-AF65-F5344CB8AC3E}">
        <p14:creationId xmlns:p14="http://schemas.microsoft.com/office/powerpoint/2010/main" val="3960021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20850" y="1260741"/>
            <a:ext cx="10541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5397500"/>
            <a:ext cx="1311275" cy="1081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177" y="1275108"/>
            <a:ext cx="1177925" cy="86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2903" y="1139277"/>
            <a:ext cx="12446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1850" y="1175856"/>
            <a:ext cx="13255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5275" y="5334000"/>
            <a:ext cx="17494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2617788"/>
            <a:ext cx="15414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850" y="3983038"/>
            <a:ext cx="100806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21"/>
          <p:cNvGrpSpPr>
            <a:grpSpLocks/>
          </p:cNvGrpSpPr>
          <p:nvPr/>
        </p:nvGrpSpPr>
        <p:grpSpPr bwMode="auto">
          <a:xfrm>
            <a:off x="7269163" y="3865563"/>
            <a:ext cx="1479550" cy="1093787"/>
            <a:chOff x="7153562" y="836712"/>
            <a:chExt cx="1479089" cy="1093875"/>
          </a:xfrm>
        </p:grpSpPr>
        <p:pic>
          <p:nvPicPr>
            <p:cNvPr id="21"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3562" y="836712"/>
              <a:ext cx="106839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6376" y="1196752"/>
              <a:ext cx="6762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80312" y="1484784"/>
              <a:ext cx="585069" cy="44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ctangle 23"/>
          <p:cNvSpPr/>
          <p:nvPr/>
        </p:nvSpPr>
        <p:spPr>
          <a:xfrm>
            <a:off x="783194" y="4858314"/>
            <a:ext cx="1314527"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Кафедра</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Rectangle 24"/>
          <p:cNvSpPr/>
          <p:nvPr/>
        </p:nvSpPr>
        <p:spPr>
          <a:xfrm>
            <a:off x="207130" y="6431256"/>
            <a:ext cx="1790362"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Университет</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6" name="Rectangle 25"/>
          <p:cNvSpPr/>
          <p:nvPr/>
        </p:nvSpPr>
        <p:spPr>
          <a:xfrm>
            <a:off x="350162" y="3509886"/>
            <a:ext cx="1225015"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Студент</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7" name="Rectangle 26"/>
          <p:cNvSpPr/>
          <p:nvPr/>
        </p:nvSpPr>
        <p:spPr>
          <a:xfrm>
            <a:off x="1336582" y="2156538"/>
            <a:ext cx="1643014"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Профессор</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 name="Rectangle 27"/>
          <p:cNvSpPr/>
          <p:nvPr/>
        </p:nvSpPr>
        <p:spPr>
          <a:xfrm>
            <a:off x="3063580" y="2488808"/>
            <a:ext cx="1753622"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Курс лекций</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Rectangle 28"/>
          <p:cNvSpPr/>
          <p:nvPr/>
        </p:nvSpPr>
        <p:spPr>
          <a:xfrm>
            <a:off x="4998498" y="2093820"/>
            <a:ext cx="1252266"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Научная</a:t>
            </a:r>
          </a:p>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статья</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Rectangle 29"/>
          <p:cNvSpPr/>
          <p:nvPr/>
        </p:nvSpPr>
        <p:spPr>
          <a:xfrm>
            <a:off x="7018472" y="2353150"/>
            <a:ext cx="1596720"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Инновация</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1" name="Rectangle 30"/>
          <p:cNvSpPr/>
          <p:nvPr/>
        </p:nvSpPr>
        <p:spPr>
          <a:xfrm>
            <a:off x="7217556" y="4850420"/>
            <a:ext cx="1862818"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Обеспечение</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2" name="Rectangle 31"/>
          <p:cNvSpPr/>
          <p:nvPr/>
        </p:nvSpPr>
        <p:spPr>
          <a:xfrm>
            <a:off x="7308304" y="5517232"/>
            <a:ext cx="1324209"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Учебный</a:t>
            </a:r>
          </a:p>
          <a:p>
            <a:pPr algn="ctr">
              <a:defRPr/>
            </a:pP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план</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Picture 15"/>
          <p:cNvSpPr>
            <a:spLocks noChangeAspect="1" noChangeArrowheads="1"/>
          </p:cNvSpPr>
          <p:nvPr/>
        </p:nvSpPr>
        <p:spPr bwMode="auto">
          <a:xfrm>
            <a:off x="6804025" y="2565400"/>
            <a:ext cx="9382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p>
        </p:txBody>
      </p:sp>
      <p:pic>
        <p:nvPicPr>
          <p:cNvPr id="46" name="Picture 16"/>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6188" y="3106738"/>
            <a:ext cx="95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6923" y="3278542"/>
            <a:ext cx="4412377" cy="294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7130" y="0"/>
            <a:ext cx="8736748"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 сколько интересных </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«ресурсов»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можно </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найти</a:t>
            </a:r>
          </a:p>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нашей системе образования ! ...</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5" name="Rectangle 44"/>
          <p:cNvSpPr/>
          <p:nvPr/>
        </p:nvSpPr>
        <p:spPr>
          <a:xfrm>
            <a:off x="6550452" y="2758774"/>
            <a:ext cx="2082061" cy="40011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Заявка на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проект</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76876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474" y="5926021"/>
            <a:ext cx="1262461" cy="84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1124744"/>
            <a:ext cx="7946879"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7764" y="29222"/>
            <a:ext cx="1290589" cy="139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00" y="2636912"/>
            <a:ext cx="936104" cy="78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2554" y="908720"/>
            <a:ext cx="859060" cy="716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3302" y="769286"/>
            <a:ext cx="951574" cy="79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5146" y="817680"/>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0232" y="1067572"/>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3708" y="2924944"/>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3765781"/>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00" y="4077072"/>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99" y="5085184"/>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6744" y="4797152"/>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779912" y="4077072"/>
            <a:ext cx="956211" cy="933454"/>
            <a:chOff x="324787" y="309133"/>
            <a:chExt cx="956211" cy="933454"/>
          </a:xfrm>
        </p:grpSpPr>
        <p:pic>
          <p:nvPicPr>
            <p:cNvPr id="14"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631" y="309133"/>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93874">
              <a:off x="700158" y="408634"/>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107729">
              <a:off x="337422" y="514432"/>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37665">
              <a:off x="564132" y="590002"/>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76237">
              <a:off x="821070" y="627787"/>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787" y="670692"/>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448" y="824269"/>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09861">
              <a:off x="673654" y="824268"/>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23"/>
          <p:cNvSpPr/>
          <p:nvPr/>
        </p:nvSpPr>
        <p:spPr>
          <a:xfrm>
            <a:off x="214687" y="0"/>
            <a:ext cx="8114690"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каждый со своим неповторимым содержанием и уникальным </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качеством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5185089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734372" y="2762685"/>
            <a:ext cx="900000" cy="900000"/>
          </a:xfrm>
          <a:prstGeom prst="ellipse">
            <a:avLst/>
          </a:prstGeom>
          <a:solidFill>
            <a:srgbClr val="FEF6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7310" y="572727"/>
            <a:ext cx="3379137" cy="145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497309" y="4406884"/>
            <a:ext cx="3379137" cy="2304255"/>
            <a:chOff x="2792032" y="4512682"/>
            <a:chExt cx="3379137" cy="2304255"/>
          </a:xfrm>
        </p:grpSpPr>
        <p:sp>
          <p:nvSpPr>
            <p:cNvPr id="3" name="Rounded Rectangle 2"/>
            <p:cNvSpPr/>
            <p:nvPr/>
          </p:nvSpPr>
          <p:spPr>
            <a:xfrm>
              <a:off x="2792032"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965" y="4603649"/>
              <a:ext cx="3099272" cy="213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Down Arrow 1"/>
          <p:cNvSpPr/>
          <p:nvPr/>
        </p:nvSpPr>
        <p:spPr>
          <a:xfrm rot="10800000">
            <a:off x="3070754" y="3755250"/>
            <a:ext cx="2232248" cy="576064"/>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070754" y="2050162"/>
            <a:ext cx="2232248" cy="624968"/>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855284" y="2876039"/>
            <a:ext cx="648072" cy="701235"/>
            <a:chOff x="6516216" y="3612581"/>
            <a:chExt cx="648072" cy="701235"/>
          </a:xfrm>
        </p:grpSpPr>
        <p:sp>
          <p:nvSpPr>
            <p:cNvPr id="10" name="Oval 9"/>
            <p:cNvSpPr/>
            <p:nvPr/>
          </p:nvSpPr>
          <p:spPr>
            <a:xfrm>
              <a:off x="6630596" y="3630173"/>
              <a:ext cx="422830" cy="302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216" y="3612581"/>
              <a:ext cx="648072" cy="70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p:cNvSpPr/>
          <p:nvPr/>
        </p:nvSpPr>
        <p:spPr>
          <a:xfrm>
            <a:off x="5778936" y="1921644"/>
            <a:ext cx="2944652" cy="2246769"/>
          </a:xfrm>
          <a:prstGeom prst="rect">
            <a:avLst/>
          </a:prstGeom>
          <a:solidFill>
            <a:schemeClr val="bg2">
              <a:lumMod val="90000"/>
            </a:schemeClr>
          </a:solid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Но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когда к нам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приходят</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(обычно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завидной</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регулярностью) эти</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"веселые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ребята</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разве</a:t>
            </a:r>
          </a:p>
          <a:p>
            <a:pPr algn="ctr"/>
            <a:r>
              <a:rPr lang="ru-RU" sz="2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это</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(содержание,</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уникальность</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качество</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их интересует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Right Arrow 15"/>
          <p:cNvSpPr/>
          <p:nvPr/>
        </p:nvSpPr>
        <p:spPr>
          <a:xfrm rot="11137474">
            <a:off x="4503355" y="3243637"/>
            <a:ext cx="1684311" cy="98425"/>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249401" y="4165"/>
            <a:ext cx="8857361"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"Чем хуже - тем лучше" (?), или "искатели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качества" (?)</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5" y="2362647"/>
            <a:ext cx="2798133" cy="181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370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0991" y="459372"/>
            <a:ext cx="3379137" cy="145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337489" y="4941877"/>
            <a:ext cx="2935128" cy="1769262"/>
            <a:chOff x="2792032" y="4512682"/>
            <a:chExt cx="3379137" cy="2304255"/>
          </a:xfrm>
        </p:grpSpPr>
        <p:sp>
          <p:nvSpPr>
            <p:cNvPr id="3" name="Rounded Rectangle 2"/>
            <p:cNvSpPr/>
            <p:nvPr/>
          </p:nvSpPr>
          <p:spPr>
            <a:xfrm>
              <a:off x="2792032"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965" y="4603649"/>
              <a:ext cx="3099272" cy="213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Down Arrow 5"/>
          <p:cNvSpPr/>
          <p:nvPr/>
        </p:nvSpPr>
        <p:spPr>
          <a:xfrm>
            <a:off x="2564435" y="1838566"/>
            <a:ext cx="2232248" cy="624968"/>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508105" y="888646"/>
            <a:ext cx="3509434" cy="5940088"/>
          </a:xfrm>
          <a:prstGeom prst="rect">
            <a:avLst/>
          </a:prstGeom>
          <a:solidFill>
            <a:schemeClr val="bg2">
              <a:lumMod val="90000"/>
            </a:schemeClr>
          </a:solidFill>
          <a:ln>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Вот </a:t>
            </a:r>
            <a:r>
              <a:rPr lang="ru-RU" sz="2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это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их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истинная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цель.</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все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должна</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быть бумажечка.</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если бумаги нет,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то</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 ничего нет и не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было</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(ни содержания,</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ни уникальности,</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ни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качества)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a:p>
            <a:pPr algn="ct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Зато если бумага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есть</a:t>
            </a: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 порядке, то уже и не важно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был ли мальчик?" вообще, а тем более, каким он был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 с другой стороны, разве это они завели такой порядок, что бумажка в академическом мире всему голова? Не нам ли самим так проще, понятнее и удобнее??</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Rectangle 14"/>
          <p:cNvSpPr/>
          <p:nvPr/>
        </p:nvSpPr>
        <p:spPr>
          <a:xfrm>
            <a:off x="338625" y="-26063"/>
            <a:ext cx="86789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Похоже они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ищут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что-то другое, наверняка более важное ...</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9" name="Picture 4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6674" y="2506161"/>
            <a:ext cx="1934342" cy="156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4099"/>
          <p:cNvGrpSpPr/>
          <p:nvPr/>
        </p:nvGrpSpPr>
        <p:grpSpPr>
          <a:xfrm>
            <a:off x="2438967" y="4327319"/>
            <a:ext cx="2859321" cy="588103"/>
            <a:chOff x="2967052" y="4327319"/>
            <a:chExt cx="2859321" cy="588103"/>
          </a:xfrm>
        </p:grpSpPr>
        <p:cxnSp>
          <p:nvCxnSpPr>
            <p:cNvPr id="19" name="Straight Arrow Connector 18"/>
            <p:cNvCxnSpPr/>
            <p:nvPr/>
          </p:nvCxnSpPr>
          <p:spPr>
            <a:xfrm flipV="1">
              <a:off x="2987511" y="4327319"/>
              <a:ext cx="166486" cy="576773"/>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275856" y="4327319"/>
              <a:ext cx="166486" cy="576773"/>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563888" y="4327319"/>
              <a:ext cx="166486" cy="570002"/>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195174" y="4327319"/>
              <a:ext cx="187902" cy="588103"/>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860032" y="4327319"/>
              <a:ext cx="187902" cy="570002"/>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481780" y="4327319"/>
              <a:ext cx="187902" cy="576773"/>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950594" y="4327319"/>
              <a:ext cx="0" cy="576774"/>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279973" y="4338648"/>
              <a:ext cx="0" cy="576774"/>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609785" y="4338648"/>
              <a:ext cx="0" cy="576774"/>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grpSp>
          <p:nvGrpSpPr>
            <p:cNvPr id="4099" name="Group 4098"/>
            <p:cNvGrpSpPr/>
            <p:nvPr/>
          </p:nvGrpSpPr>
          <p:grpSpPr>
            <a:xfrm>
              <a:off x="2967052" y="4491486"/>
              <a:ext cx="2593566" cy="325095"/>
              <a:chOff x="2982165" y="4530631"/>
              <a:chExt cx="2706449" cy="374800"/>
            </a:xfrm>
          </p:grpSpPr>
          <p:pic>
            <p:nvPicPr>
              <p:cNvPr id="38"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2165" y="4530631"/>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0591" y="4547005"/>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5086" y="4531891"/>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3512" y="4548265"/>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8278" y="4535982"/>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9791" y="4552356"/>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0020" y="4564639"/>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9125" y="4564303"/>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3546" y="4537070"/>
              <a:ext cx="382827" cy="29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2" name="Down Arrow 51"/>
          <p:cNvSpPr/>
          <p:nvPr/>
        </p:nvSpPr>
        <p:spPr>
          <a:xfrm rot="10800000">
            <a:off x="2556878" y="3702351"/>
            <a:ext cx="2232248" cy="576064"/>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21663">
            <a:off x="3857130" y="2141682"/>
            <a:ext cx="2686317" cy="132406"/>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7"/>
          <p:cNvGrpSpPr/>
          <p:nvPr/>
        </p:nvGrpSpPr>
        <p:grpSpPr>
          <a:xfrm>
            <a:off x="69719" y="2182311"/>
            <a:ext cx="1813363" cy="2347834"/>
            <a:chOff x="107504" y="2439249"/>
            <a:chExt cx="1813363" cy="2347834"/>
          </a:xfrm>
        </p:grpSpPr>
        <p:sp>
          <p:nvSpPr>
            <p:cNvPr id="7" name="Rounded Rectangle 6"/>
            <p:cNvSpPr/>
            <p:nvPr/>
          </p:nvSpPr>
          <p:spPr>
            <a:xfrm>
              <a:off x="107504" y="2439249"/>
              <a:ext cx="1813363" cy="2347834"/>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22411" y="3802728"/>
              <a:ext cx="1285002" cy="882140"/>
              <a:chOff x="2911264" y="4512682"/>
              <a:chExt cx="3379137" cy="2304255"/>
            </a:xfrm>
          </p:grpSpPr>
          <p:sp>
            <p:nvSpPr>
              <p:cNvPr id="33" name="Rounded Rectangle 32"/>
              <p:cNvSpPr/>
              <p:nvPr/>
            </p:nvSpPr>
            <p:spPr>
              <a:xfrm>
                <a:off x="2911264"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1327" y="4603649"/>
                <a:ext cx="3099271" cy="213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5"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5026" y="2493342"/>
              <a:ext cx="683170" cy="52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284" y="2498297"/>
              <a:ext cx="464385" cy="50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ight Arrow 44"/>
            <p:cNvSpPr/>
            <p:nvPr/>
          </p:nvSpPr>
          <p:spPr>
            <a:xfrm rot="14560715">
              <a:off x="131649" y="3322477"/>
              <a:ext cx="890965" cy="45719"/>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7"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096" y="3222156"/>
              <a:ext cx="350371" cy="39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ight Arrow 49"/>
            <p:cNvSpPr/>
            <p:nvPr/>
          </p:nvSpPr>
          <p:spPr>
            <a:xfrm rot="17759261">
              <a:off x="745026" y="3323737"/>
              <a:ext cx="890965" cy="45719"/>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187" y="3187832"/>
              <a:ext cx="372751" cy="42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00207" y="2643288"/>
              <a:ext cx="510845"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VS</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spTree>
    <p:extLst>
      <p:ext uri="{BB962C8B-B14F-4D97-AF65-F5344CB8AC3E}">
        <p14:creationId xmlns:p14="http://schemas.microsoft.com/office/powerpoint/2010/main" val="245426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a:xfrm>
            <a:off x="2424113" y="125413"/>
            <a:ext cx="4308475" cy="503237"/>
          </a:xfrm>
        </p:spPr>
        <p:txBody>
          <a:bodyPr>
            <a:noAutofit/>
          </a:bodyPr>
          <a:lstStyle/>
          <a:p>
            <a:pPr>
              <a:defRPr/>
            </a:pP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О</a:t>
            </a:r>
            <a:r>
              <a:rPr lang="ru-RU" alt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т</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автор</a:t>
            </a: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а</a:t>
            </a:r>
            <a:endPar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sp>
        <p:nvSpPr>
          <p:cNvPr id="16" name="Rectangle 3"/>
          <p:cNvSpPr txBox="1">
            <a:spLocks noChangeArrowheads="1"/>
          </p:cNvSpPr>
          <p:nvPr/>
        </p:nvSpPr>
        <p:spPr>
          <a:xfrm>
            <a:off x="539750" y="839788"/>
            <a:ext cx="8428038" cy="46767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ru-RU" altLang="en-US" sz="1800" dirty="0" smtClean="0"/>
              <a:t>Автор приносит свои извинения всем тем, кому приведенные материалы, мнения и оценки, покажутся субъективными, неправильными, глупыми, навязчивыми, обидными или даже оскорбительными, а цитируемые Интернет-источники недостоверными или устаревшими. Ни в коей мере не ставилась задача навязать свое мнение</a:t>
            </a:r>
            <a:r>
              <a:rPr lang="ru-RU" altLang="en-US" sz="1800" dirty="0"/>
              <a:t>,</a:t>
            </a:r>
            <a:r>
              <a:rPr lang="ru-RU" altLang="en-US" sz="1800" dirty="0" smtClean="0"/>
              <a:t> а тем более кого-то задеть. Несколько жесткий и в некоторых местах экстравагантный стиль изложения с элементами жаргона и языка аллегории выбран только для того, чтобы обратить Ваше внимание на проблемы, подчеркнуть их значимость и,  если хоть в чем-то слушатель со мной согласен, то совместными усилиями попытаться найти выход.</a:t>
            </a:r>
            <a:endParaRPr lang="en-US" altLang="en-US" sz="1800" dirty="0" smtClean="0"/>
          </a:p>
          <a:p>
            <a:pPr>
              <a:lnSpc>
                <a:spcPct val="80000"/>
              </a:lnSpc>
            </a:pPr>
            <a:r>
              <a:rPr lang="ru-RU" altLang="en-US" sz="2400" b="1" dirty="0" smtClean="0">
                <a:solidFill>
                  <a:srgbClr val="996633"/>
                </a:solidFill>
              </a:rPr>
              <a:t>Автор может не разделять мнений и политических предпочтений цитируемых источников информации. Никаких политических целей данная презентация перед собой не ставила.</a:t>
            </a:r>
          </a:p>
          <a:p>
            <a:pPr>
              <a:lnSpc>
                <a:spcPct val="80000"/>
              </a:lnSpc>
            </a:pPr>
            <a:r>
              <a:rPr lang="ru-RU" altLang="en-US" sz="1800" dirty="0" smtClean="0"/>
              <a:t>Также прошу извинения за возможные опечатки и за то, что не использован государственный украинский язык в тексте слайдов</a:t>
            </a:r>
          </a:p>
          <a:p>
            <a:pPr>
              <a:lnSpc>
                <a:spcPct val="80000"/>
              </a:lnSpc>
            </a:pPr>
            <a:r>
              <a:rPr lang="ru-RU" altLang="en-US" sz="1800" dirty="0" smtClean="0"/>
              <a:t>Я благодарен тем фотографам и художникам, чьи фотографии и картинки, размещенные в Интернете, я использовал в презентации</a:t>
            </a:r>
            <a:r>
              <a:rPr lang="en-US" altLang="en-US" sz="1800" dirty="0" smtClean="0"/>
              <a:t>.</a:t>
            </a:r>
            <a:r>
              <a:rPr lang="ru-RU" altLang="en-US" sz="1800" dirty="0" smtClean="0"/>
              <a:t> </a:t>
            </a:r>
            <a:endParaRPr lang="en-US" altLang="en-US" sz="1800" dirty="0" smtClean="0"/>
          </a:p>
        </p:txBody>
      </p:sp>
      <p:grpSp>
        <p:nvGrpSpPr>
          <p:cNvPr id="17" name="Group 6"/>
          <p:cNvGrpSpPr>
            <a:grpSpLocks/>
          </p:cNvGrpSpPr>
          <p:nvPr/>
        </p:nvGrpSpPr>
        <p:grpSpPr bwMode="auto">
          <a:xfrm>
            <a:off x="881264" y="5410125"/>
            <a:ext cx="7416800" cy="1182687"/>
            <a:chOff x="896444" y="5520380"/>
            <a:chExt cx="7416824" cy="1182687"/>
          </a:xfrm>
        </p:grpSpPr>
        <p:sp>
          <p:nvSpPr>
            <p:cNvPr id="18" name="Rectangle 2"/>
            <p:cNvSpPr txBox="1">
              <a:spLocks noChangeArrowheads="1"/>
            </p:cNvSpPr>
            <p:nvPr/>
          </p:nvSpPr>
          <p:spPr bwMode="auto">
            <a:xfrm>
              <a:off x="896444" y="5520380"/>
              <a:ext cx="7416824" cy="1182687"/>
            </a:xfrm>
            <a:prstGeom prst="rect">
              <a:avLst/>
            </a:prstGeom>
            <a:solidFill>
              <a:schemeClr val="bg1">
                <a:lumMod val="85000"/>
              </a:schemeClr>
            </a:solidFill>
            <a:ln w="9525">
              <a:solidFill>
                <a:schemeClr val="tx1"/>
              </a:solidFill>
              <a:miter lim="800000"/>
              <a:headEnd/>
              <a:tailEnd/>
            </a:ln>
            <a:effectLst>
              <a:outerShdw dist="35921" dir="2700000" algn="ctr" rotWithShape="0">
                <a:schemeClr val="bg2"/>
              </a:outerShdw>
            </a:effectLst>
            <a:scene3d>
              <a:camera prst="orthographicFront"/>
              <a:lightRig rig="threePt" dir="t"/>
            </a:scene3d>
            <a:sp3d>
              <a:bevelT w="127000" h="127000"/>
              <a:bevelB w="127000" h="127000"/>
            </a:sp3d>
          </p:spPr>
          <p:txBody>
            <a:bodyPr anchor="ctr"/>
            <a:lstStyle/>
            <a:p>
              <a:pPr eaLnBrk="0" hangingPunct="0">
                <a:defRPr/>
              </a:pPr>
              <a:r>
                <a:rPr lang="en-US" sz="1800" b="1" kern="0" dirty="0">
                  <a:solidFill>
                    <a:srgbClr val="EC8C00"/>
                  </a:solidFill>
                  <a:effectLst>
                    <a:outerShdw blurRad="38100" dist="38100" dir="2700000" algn="tl">
                      <a:srgbClr val="C0C0C0"/>
                    </a:outerShdw>
                  </a:effectLst>
                  <a:latin typeface="+mj-lt"/>
                  <a:ea typeface="+mj-ea"/>
                  <a:cs typeface="+mj-cs"/>
                </a:rPr>
                <a:t>This project has been funded with support from the European Commission. This </a:t>
              </a:r>
              <a:r>
                <a:rPr lang="en-US" sz="1800" b="1" kern="0" dirty="0" smtClean="0">
                  <a:solidFill>
                    <a:srgbClr val="EC8C00"/>
                  </a:solidFill>
                  <a:effectLst>
                    <a:outerShdw blurRad="38100" dist="38100" dir="2700000" algn="tl">
                      <a:srgbClr val="C0C0C0"/>
                    </a:outerShdw>
                  </a:effectLst>
                  <a:latin typeface="+mj-lt"/>
                  <a:ea typeface="+mj-ea"/>
                  <a:cs typeface="+mj-cs"/>
                </a:rPr>
                <a:t>presentation </a:t>
              </a:r>
              <a:r>
                <a:rPr lang="en-US" sz="1800" b="1" kern="0" dirty="0">
                  <a:solidFill>
                    <a:srgbClr val="EC8C00"/>
                  </a:solidFill>
                  <a:effectLst>
                    <a:outerShdw blurRad="38100" dist="38100" dir="2700000" algn="tl">
                      <a:srgbClr val="C0C0C0"/>
                    </a:outerShdw>
                  </a:effectLst>
                  <a:latin typeface="+mj-lt"/>
                  <a:ea typeface="+mj-ea"/>
                  <a:cs typeface="+mj-cs"/>
                </a:rPr>
                <a:t>reflects the views only of the author, and the Commission cannot be held responsible for any use which may be made of the information contained therein.</a:t>
              </a:r>
              <a:endParaRPr lang="ru-RU" sz="1800" b="1" kern="0" dirty="0">
                <a:solidFill>
                  <a:srgbClr val="173362"/>
                </a:solidFill>
                <a:effectLst>
                  <a:outerShdw blurRad="38100" dist="38100" dir="2700000" algn="tl">
                    <a:srgbClr val="C0C0C0"/>
                  </a:outerShdw>
                </a:effectLst>
                <a:latin typeface="+mj-lt"/>
                <a:ea typeface="+mj-ea"/>
                <a:cs typeface="+mj-cs"/>
              </a:endParaRPr>
            </a:p>
          </p:txBody>
        </p:sp>
        <p:pic>
          <p:nvPicPr>
            <p:cNvPr id="1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6872" y="6151085"/>
              <a:ext cx="479654" cy="52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24308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89037" y="143297"/>
            <a:ext cx="8828409" cy="6583137"/>
            <a:chOff x="179512" y="105197"/>
            <a:chExt cx="8828409" cy="6583137"/>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5545435" cy="52565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975473" y="105197"/>
              <a:ext cx="4032448" cy="3024336"/>
            </a:xfrm>
            <a:prstGeom prst="roundRect">
              <a:avLst>
                <a:gd name="adj" fmla="val 921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092" y="4582944"/>
              <a:ext cx="3240360" cy="210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138539" y="288454"/>
              <a:ext cx="3816424" cy="2677656"/>
            </a:xfrm>
            <a:prstGeom prst="rect">
              <a:avLst/>
            </a:prstGeom>
            <a:noFill/>
          </p:spPr>
          <p:txBody>
            <a:bodyPr wrap="square" rtlCol="0">
              <a:spAutoFit/>
            </a:bodyPr>
            <a:lstStyle/>
            <a:p>
              <a:r>
                <a:rPr lang="ru-RU" sz="2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А может быть вы от меня еще ждете, что я буду студентов учить или наукой заниматься ?.. Нет ?? Ну и слава Богу ! </a:t>
              </a:r>
              <a:endParaRPr lang="en-US" sz="2800" dirty="0"/>
            </a:p>
          </p:txBody>
        </p:sp>
      </p:grpSp>
    </p:spTree>
    <p:extLst>
      <p:ext uri="{BB962C8B-B14F-4D97-AF65-F5344CB8AC3E}">
        <p14:creationId xmlns:p14="http://schemas.microsoft.com/office/powerpoint/2010/main" val="1932651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1" name="Group 2070"/>
          <p:cNvGrpSpPr/>
          <p:nvPr/>
        </p:nvGrpSpPr>
        <p:grpSpPr>
          <a:xfrm>
            <a:off x="302300" y="2532197"/>
            <a:ext cx="1927226" cy="2376238"/>
            <a:chOff x="249401" y="2902490"/>
            <a:chExt cx="1927226" cy="2376238"/>
          </a:xfrm>
        </p:grpSpPr>
        <p:grpSp>
          <p:nvGrpSpPr>
            <p:cNvPr id="65" name="Group 64"/>
            <p:cNvGrpSpPr/>
            <p:nvPr/>
          </p:nvGrpSpPr>
          <p:grpSpPr>
            <a:xfrm>
              <a:off x="249401" y="2902490"/>
              <a:ext cx="1920174" cy="2376238"/>
              <a:chOff x="190634" y="2410845"/>
              <a:chExt cx="1920174" cy="2376238"/>
            </a:xfrm>
          </p:grpSpPr>
          <p:sp>
            <p:nvSpPr>
              <p:cNvPr id="66" name="Rounded Rectangle 65"/>
              <p:cNvSpPr/>
              <p:nvPr/>
            </p:nvSpPr>
            <p:spPr>
              <a:xfrm>
                <a:off x="190634" y="2410845"/>
                <a:ext cx="1920174" cy="2376238"/>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322411" y="3802728"/>
                <a:ext cx="1285002" cy="882140"/>
                <a:chOff x="2911264" y="4512682"/>
                <a:chExt cx="3379137" cy="2304255"/>
              </a:xfrm>
            </p:grpSpPr>
            <p:sp>
              <p:nvSpPr>
                <p:cNvPr id="75" name="Rounded Rectangle 74"/>
                <p:cNvSpPr/>
                <p:nvPr/>
              </p:nvSpPr>
              <p:spPr>
                <a:xfrm>
                  <a:off x="2911264"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1327" y="4603649"/>
                  <a:ext cx="3099271" cy="213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9"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284" y="2498297"/>
                <a:ext cx="464385" cy="50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Right Arrow 69"/>
              <p:cNvSpPr/>
              <p:nvPr/>
            </p:nvSpPr>
            <p:spPr>
              <a:xfrm rot="14560715">
                <a:off x="131649" y="3322477"/>
                <a:ext cx="890965" cy="45719"/>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096" y="3222156"/>
                <a:ext cx="350371" cy="39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Rectangle 73"/>
              <p:cNvSpPr/>
              <p:nvPr/>
            </p:nvSpPr>
            <p:spPr>
              <a:xfrm>
                <a:off x="700207" y="2643288"/>
                <a:ext cx="510845"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VS</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2" name="Right Arrow 71"/>
              <p:cNvSpPr/>
              <p:nvPr/>
            </p:nvSpPr>
            <p:spPr>
              <a:xfrm rot="17759261">
                <a:off x="745026" y="3323737"/>
                <a:ext cx="890965" cy="45719"/>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187" y="3187832"/>
                <a:ext cx="372751" cy="42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 name="Group 77"/>
            <p:cNvGrpSpPr/>
            <p:nvPr/>
          </p:nvGrpSpPr>
          <p:grpSpPr>
            <a:xfrm>
              <a:off x="1426689" y="3012613"/>
              <a:ext cx="749938" cy="746530"/>
              <a:chOff x="345767" y="4043283"/>
              <a:chExt cx="1731754" cy="1634225"/>
            </a:xfrm>
          </p:grpSpPr>
          <p:pic>
            <p:nvPicPr>
              <p:cNvPr id="7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318" y="4043283"/>
                <a:ext cx="1095313" cy="825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0" name="Picture 2"/>
              <p:cNvPicPr>
                <a:picLocks noChangeAspect="1" noChangeArrowheads="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45767" y="4421473"/>
                <a:ext cx="1731754" cy="125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9" name="Down Arrow 8"/>
          <p:cNvSpPr/>
          <p:nvPr/>
        </p:nvSpPr>
        <p:spPr>
          <a:xfrm rot="10800000">
            <a:off x="3116096" y="4236202"/>
            <a:ext cx="2232248" cy="442734"/>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093425" y="2405754"/>
            <a:ext cx="2232248" cy="450743"/>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6668" y="4165"/>
            <a:ext cx="7742825"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Ну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 что требуют  наши "боссы"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Качество ли ??</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9" name="Group 18"/>
          <p:cNvGrpSpPr/>
          <p:nvPr/>
        </p:nvGrpSpPr>
        <p:grpSpPr>
          <a:xfrm>
            <a:off x="3609033" y="2917604"/>
            <a:ext cx="1591930" cy="1374193"/>
            <a:chOff x="345767" y="4043283"/>
            <a:chExt cx="1731754" cy="1634225"/>
          </a:xfrm>
        </p:grpSpPr>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318" y="4043283"/>
              <a:ext cx="1095313" cy="825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45767" y="4421473"/>
              <a:ext cx="1731754" cy="125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69" name="Group 2068"/>
          <p:cNvGrpSpPr/>
          <p:nvPr/>
        </p:nvGrpSpPr>
        <p:grpSpPr>
          <a:xfrm>
            <a:off x="166271" y="482044"/>
            <a:ext cx="8737957" cy="1881950"/>
            <a:chOff x="166271" y="466930"/>
            <a:chExt cx="8737957" cy="1881950"/>
          </a:xfrm>
        </p:grpSpPr>
        <p:grpSp>
          <p:nvGrpSpPr>
            <p:cNvPr id="2067" name="Group 2066"/>
            <p:cNvGrpSpPr/>
            <p:nvPr/>
          </p:nvGrpSpPr>
          <p:grpSpPr>
            <a:xfrm>
              <a:off x="166271" y="466930"/>
              <a:ext cx="8737957" cy="1881950"/>
              <a:chOff x="166271" y="466930"/>
              <a:chExt cx="8737957" cy="1881950"/>
            </a:xfrm>
          </p:grpSpPr>
          <p:sp>
            <p:nvSpPr>
              <p:cNvPr id="60" name="Rectangle 59"/>
              <p:cNvSpPr/>
              <p:nvPr/>
            </p:nvSpPr>
            <p:spPr>
              <a:xfrm>
                <a:off x="166271" y="466930"/>
                <a:ext cx="8737957" cy="937312"/>
              </a:xfrm>
              <a:prstGeom prst="rect">
                <a:avLst/>
              </a:prstGeom>
              <a:solidFill>
                <a:srgbClr val="00B0F0"/>
              </a:solidFill>
              <a:ln w="317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Rectangle 2048"/>
              <p:cNvSpPr/>
              <p:nvPr/>
            </p:nvSpPr>
            <p:spPr>
              <a:xfrm>
                <a:off x="166273" y="1402503"/>
                <a:ext cx="8737955" cy="946377"/>
              </a:xfrm>
              <a:prstGeom prst="rect">
                <a:avLst/>
              </a:prstGeom>
              <a:solidFill>
                <a:srgbClr val="FFFF00"/>
              </a:solidFill>
              <a:ln w="317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2983003" y="542835"/>
                <a:ext cx="2448272" cy="1723374"/>
                <a:chOff x="6171290" y="4718114"/>
                <a:chExt cx="2448272" cy="1723374"/>
              </a:xfrm>
            </p:grpSpPr>
            <p:sp>
              <p:nvSpPr>
                <p:cNvPr id="49" name="Rounded Rectangle 48"/>
                <p:cNvSpPr/>
                <p:nvPr/>
              </p:nvSpPr>
              <p:spPr>
                <a:xfrm>
                  <a:off x="6171290" y="4718114"/>
                  <a:ext cx="2448272" cy="1719337"/>
                </a:xfrm>
                <a:prstGeom prst="roundRect">
                  <a:avLst>
                    <a:gd name="adj" fmla="val 1827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6228184" y="4733675"/>
                  <a:ext cx="1577380" cy="1617826"/>
                  <a:chOff x="7091973" y="303818"/>
                  <a:chExt cx="1577380" cy="1617826"/>
                </a:xfrm>
              </p:grpSpPr>
              <p:pic>
                <p:nvPicPr>
                  <p:cNvPr id="2052" name="Picture 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1973" y="303818"/>
                    <a:ext cx="1577380" cy="161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7115" y="1190415"/>
                    <a:ext cx="661022" cy="62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4389" y="1203489"/>
                    <a:ext cx="593427" cy="628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9" name="Picture 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44292" y="5066219"/>
                  <a:ext cx="345163" cy="24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a:xfrm>
                  <a:off x="7480613" y="4800265"/>
                  <a:ext cx="1106137" cy="1015663"/>
                </a:xfrm>
                <a:prstGeom prst="rect">
                  <a:avLst/>
                </a:prstGeom>
                <a:noFill/>
              </p:spPr>
              <p:txBody>
                <a:bodyPr wrap="none" lIns="91440" tIns="45720" rIns="91440" bIns="45720">
                  <a:spAutoFit/>
                </a:bodyPr>
                <a:lstStyle/>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Державна</a:t>
                  </a:r>
                  <a:endPar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інспекція</a:t>
                  </a:r>
                </a:p>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Навчальних</a:t>
                  </a:r>
                  <a:endPar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закладів</a:t>
                  </a:r>
                </a:p>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України</a:t>
                  </a:r>
                  <a:endParaRPr lang="uk-UA" sz="1200" b="1" cap="all"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60" name="Picture 1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6783" y="5766564"/>
                  <a:ext cx="663186" cy="674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 name="Group 30"/>
              <p:cNvGrpSpPr/>
              <p:nvPr/>
            </p:nvGrpSpPr>
            <p:grpSpPr>
              <a:xfrm>
                <a:off x="5807709" y="659271"/>
                <a:ext cx="2105466" cy="1498402"/>
                <a:chOff x="234287" y="2339975"/>
                <a:chExt cx="2105466" cy="1498402"/>
              </a:xfrm>
            </p:grpSpPr>
            <p:sp>
              <p:nvSpPr>
                <p:cNvPr id="44" name="Rounded Rectangle 43"/>
                <p:cNvSpPr/>
                <p:nvPr/>
              </p:nvSpPr>
              <p:spPr>
                <a:xfrm>
                  <a:off x="245155" y="2339975"/>
                  <a:ext cx="2094598" cy="1498402"/>
                </a:xfrm>
                <a:prstGeom prst="roundRect">
                  <a:avLst>
                    <a:gd name="adj" fmla="val 10644"/>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34287" y="2398449"/>
                  <a:ext cx="1291783" cy="1096642"/>
                </a:xfrm>
                <a:prstGeom prst="rect">
                  <a:avLst/>
                </a:prstGeom>
                <a:noFill/>
              </p:spPr>
              <p:txBody>
                <a:bodyPr wrap="square" rtlCol="0">
                  <a:spAutoFit/>
                </a:bodyPr>
                <a:lstStyle/>
                <a:p>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Інститут інноваційних технологій</a:t>
                  </a:r>
                  <a:endPar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і змісту освіти</a:t>
                  </a:r>
                  <a:endParaRPr lang="uk-UA" sz="1200" b="1" cap="all"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61"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8642" y="3189376"/>
                  <a:ext cx="1921844" cy="59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56478" y="2379538"/>
                  <a:ext cx="788893" cy="83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p:nvGrpSpPr>
            <p:grpSpPr>
              <a:xfrm>
                <a:off x="323528" y="659271"/>
                <a:ext cx="2232247" cy="1498401"/>
                <a:chOff x="323528" y="659271"/>
                <a:chExt cx="2232247" cy="1498401"/>
              </a:xfrm>
            </p:grpSpPr>
            <p:sp>
              <p:nvSpPr>
                <p:cNvPr id="23" name="Rounded Rectangle 22"/>
                <p:cNvSpPr/>
                <p:nvPr/>
              </p:nvSpPr>
              <p:spPr>
                <a:xfrm>
                  <a:off x="323528" y="659271"/>
                  <a:ext cx="2232247" cy="1498401"/>
                </a:xfrm>
                <a:prstGeom prst="roundRect">
                  <a:avLst>
                    <a:gd name="adj" fmla="val 1827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082" y="717745"/>
                  <a:ext cx="1429319" cy="137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0401" y="1537857"/>
                  <a:ext cx="691122" cy="58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1216408" y="1317357"/>
                  <a:ext cx="1165704" cy="830997"/>
                </a:xfrm>
                <a:prstGeom prst="rect">
                  <a:avLst/>
                </a:prstGeom>
                <a:noFill/>
              </p:spPr>
              <p:txBody>
                <a:bodyPr wrap="none" lIns="91440" tIns="45720" rIns="91440" bIns="45720">
                  <a:spAutoFit/>
                </a:bodyPr>
                <a:lstStyle/>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МІНІСТЕРСТВО</a:t>
                  </a:r>
                  <a:endPar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ОСВІТИ</a:t>
                  </a:r>
                  <a:endPar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І НАУКИ</a:t>
                  </a:r>
                  <a:endPar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УКРАЇНИ</a:t>
                  </a:r>
                  <a:endParaRPr lang="en-US" sz="1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63" name="Picture 1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4957" y="736610"/>
                  <a:ext cx="769237" cy="54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52900">
                  <a:off x="428836" y="663497"/>
                  <a:ext cx="422080" cy="98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068" name="Picture 19"/>
            <p:cNvPicPr>
              <a:picLocks noChangeAspect="1" noChangeArrowheads="1"/>
            </p:cNvPicPr>
            <p:nvPr/>
          </p:nvPicPr>
          <p:blipFill>
            <a:blip r:embed="rId22"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8157762" y="1005913"/>
              <a:ext cx="630526" cy="87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70" name="Picture 20"/>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685568">
            <a:off x="3686829" y="2096579"/>
            <a:ext cx="2540838" cy="344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574546" y="4205761"/>
            <a:ext cx="3542380" cy="2554545"/>
          </a:xfrm>
          <a:prstGeom prst="rect">
            <a:avLst/>
          </a:prstGeom>
          <a:solidFill>
            <a:schemeClr val="bg2">
              <a:lumMod val="90000"/>
            </a:schemeClr>
          </a:solid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Государственные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учреждения</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вокруг Министерства</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образования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 науки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больше</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озабочены </a:t>
            </a:r>
            <a:r>
              <a:rPr lang="ru-RU" sz="20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статистикой</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 не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содержанием</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(тем более не качеством)</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результатов академической</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деятельности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вузов ...</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076" name="Group 2075"/>
          <p:cNvGrpSpPr/>
          <p:nvPr/>
        </p:nvGrpSpPr>
        <p:grpSpPr>
          <a:xfrm>
            <a:off x="5538729" y="2640776"/>
            <a:ext cx="3525298" cy="880071"/>
            <a:chOff x="5538729" y="2625662"/>
            <a:chExt cx="3525298" cy="880071"/>
          </a:xfrm>
        </p:grpSpPr>
        <p:sp>
          <p:nvSpPr>
            <p:cNvPr id="86" name="Rounded Rectangle 85"/>
            <p:cNvSpPr/>
            <p:nvPr/>
          </p:nvSpPr>
          <p:spPr>
            <a:xfrm>
              <a:off x="5538729" y="2627207"/>
              <a:ext cx="3525298" cy="878526"/>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3" name="Picture 21"/>
            <p:cNvPicPr>
              <a:picLocks noChangeAspect="1" noChangeArrowheads="1"/>
            </p:cNvPicPr>
            <p:nvPr/>
          </p:nvPicPr>
          <p:blipFill>
            <a:blip r:embed="rId2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264554" y="2671222"/>
              <a:ext cx="773115" cy="77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4" name="Picture 22"/>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0010" y="2731503"/>
              <a:ext cx="802927" cy="68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5" name="Rectangle 2074"/>
            <p:cNvSpPr/>
            <p:nvPr/>
          </p:nvSpPr>
          <p:spPr>
            <a:xfrm>
              <a:off x="6320341" y="2625662"/>
              <a:ext cx="2008563"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Осторожно</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a:p>
              <a:pPr algn="ct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статистика</a:t>
              </a:r>
              <a:r>
                <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6" name="Group 5"/>
          <p:cNvGrpSpPr/>
          <p:nvPr/>
        </p:nvGrpSpPr>
        <p:grpSpPr>
          <a:xfrm>
            <a:off x="2508773" y="4733229"/>
            <a:ext cx="3141694" cy="2045923"/>
            <a:chOff x="2792032" y="4512682"/>
            <a:chExt cx="3379137" cy="2304255"/>
          </a:xfrm>
        </p:grpSpPr>
        <p:sp>
          <p:nvSpPr>
            <p:cNvPr id="7" name="Rounded Rectangle 6"/>
            <p:cNvSpPr/>
            <p:nvPr/>
          </p:nvSpPr>
          <p:spPr>
            <a:xfrm>
              <a:off x="2792032"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31965" y="4603649"/>
              <a:ext cx="3099272" cy="213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77" name="Group 2076"/>
          <p:cNvGrpSpPr/>
          <p:nvPr/>
        </p:nvGrpSpPr>
        <p:grpSpPr>
          <a:xfrm>
            <a:off x="52898" y="5011751"/>
            <a:ext cx="2508773" cy="1815882"/>
            <a:chOff x="52898" y="5011751"/>
            <a:chExt cx="2508773" cy="1815882"/>
          </a:xfrm>
        </p:grpSpPr>
        <p:sp>
          <p:nvSpPr>
            <p:cNvPr id="2072" name="TextBox 2071"/>
            <p:cNvSpPr txBox="1"/>
            <p:nvPr/>
          </p:nvSpPr>
          <p:spPr>
            <a:xfrm>
              <a:off x="52898" y="5011751"/>
              <a:ext cx="2508773" cy="1815882"/>
            </a:xfrm>
            <a:prstGeom prst="rect">
              <a:avLst/>
            </a:prstGeom>
            <a:solidFill>
              <a:schemeClr val="bg1">
                <a:lumMod val="85000"/>
              </a:schemeClr>
            </a:solidFill>
            <a:ln w="19050">
              <a:solidFill>
                <a:schemeClr val="tx1"/>
              </a:solidFill>
            </a:ln>
          </p:spPr>
          <p:txBody>
            <a:bodyPr wrap="square" rtlCol="0">
              <a:spAutoFit/>
            </a:bodyPr>
            <a:lstStyle/>
            <a:p>
              <a:pPr algn="ctr"/>
              <a:r>
                <a:rPr lang="en-US" sz="1600" b="1" dirty="0" smtClean="0">
                  <a:solidFill>
                    <a:srgbClr val="FF0000"/>
                  </a:solidFill>
                  <a:effectLst>
                    <a:outerShdw blurRad="38100" dist="38100" dir="2700000" algn="tl">
                      <a:srgbClr val="000000">
                        <a:alpha val="43137"/>
                      </a:srgbClr>
                    </a:outerShdw>
                  </a:effectLst>
                </a:rPr>
                <a:t>Statistics vs. Reality</a:t>
              </a:r>
            </a:p>
            <a:p>
              <a:r>
                <a:rPr lang="ru-RU" sz="1600" dirty="0" smtClean="0"/>
                <a:t>За </a:t>
              </a:r>
              <a:r>
                <a:rPr lang="ru-RU" sz="1600" dirty="0"/>
                <a:t>красивым нарядом статистики удобно прятать убогое содержание, поскольку статистику подделать легко, а проверить трудно ...</a:t>
              </a:r>
              <a:endParaRPr lang="en-US" sz="1600" dirty="0"/>
            </a:p>
          </p:txBody>
        </p:sp>
        <p:pic>
          <p:nvPicPr>
            <p:cNvPr id="88" name="Picture 22"/>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8842" y="6207084"/>
              <a:ext cx="487031" cy="41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497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010505" y="-3392"/>
            <a:ext cx="733515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Ну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 чем принято в мире измерять качество ?</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5" name="Group 24"/>
          <p:cNvGrpSpPr/>
          <p:nvPr/>
        </p:nvGrpSpPr>
        <p:grpSpPr>
          <a:xfrm>
            <a:off x="73715" y="4373527"/>
            <a:ext cx="8960233" cy="2369880"/>
            <a:chOff x="73715" y="4154374"/>
            <a:chExt cx="8960233" cy="2369880"/>
          </a:xfrm>
        </p:grpSpPr>
        <p:sp>
          <p:nvSpPr>
            <p:cNvPr id="4" name="TextBox 3"/>
            <p:cNvSpPr txBox="1"/>
            <p:nvPr/>
          </p:nvSpPr>
          <p:spPr>
            <a:xfrm>
              <a:off x="73715" y="4154374"/>
              <a:ext cx="3706197" cy="2369880"/>
            </a:xfrm>
            <a:prstGeom prst="rect">
              <a:avLst/>
            </a:prstGeom>
            <a:solidFill>
              <a:schemeClr val="bg1">
                <a:lumMod val="85000"/>
              </a:schemeClr>
            </a:solidFill>
            <a:ln w="25400">
              <a:solidFill>
                <a:schemeClr val="tx1"/>
              </a:solidFill>
            </a:ln>
          </p:spPr>
          <p:txBody>
            <a:bodyPr wrap="square" rtlCol="0">
              <a:spAutoFit/>
            </a:bodyPr>
            <a:lstStyle/>
            <a:p>
              <a:r>
                <a:rPr lang="en-US" b="1" dirty="0">
                  <a:solidFill>
                    <a:srgbClr val="FF0000"/>
                  </a:solidFill>
                  <a:effectLst>
                    <a:outerShdw blurRad="38100" dist="38100" dir="2700000" algn="tl">
                      <a:srgbClr val="000000">
                        <a:alpha val="43137"/>
                      </a:srgbClr>
                    </a:outerShdw>
                  </a:effectLst>
                </a:rPr>
                <a:t>Impact</a:t>
              </a:r>
              <a:r>
                <a:rPr lang="en-US" dirty="0" smtClean="0"/>
                <a:t> </a:t>
              </a:r>
              <a:r>
                <a:rPr lang="en-US" dirty="0"/>
                <a:t>is the reportable, quantifiable </a:t>
              </a:r>
              <a:r>
                <a:rPr lang="en-US" i="1" dirty="0"/>
                <a:t>difference, or potential difference, </a:t>
              </a:r>
              <a:r>
                <a:rPr lang="en-US" dirty="0" smtClean="0"/>
                <a:t>that your academic achievement is </a:t>
              </a:r>
              <a:r>
                <a:rPr lang="en-US" dirty="0"/>
                <a:t>making in real people’s lives. </a:t>
              </a:r>
              <a:r>
                <a:rPr lang="en-US" dirty="0" smtClean="0"/>
                <a:t>It reports </a:t>
              </a:r>
              <a:r>
                <a:rPr lang="en-US" dirty="0"/>
                <a:t>payoffs </a:t>
              </a:r>
              <a:r>
                <a:rPr lang="en-US" dirty="0" smtClean="0"/>
                <a:t>and benefits </a:t>
              </a:r>
              <a:r>
                <a:rPr lang="en-US" dirty="0"/>
                <a:t>to society. The focus is on public – not internal or personal – benefit</a:t>
              </a:r>
              <a:r>
                <a:rPr lang="en-US" dirty="0" smtClean="0"/>
                <a:t>.</a:t>
              </a:r>
            </a:p>
            <a:p>
              <a:endParaRPr lang="en-US" sz="800" dirty="0" smtClean="0"/>
            </a:p>
            <a:p>
              <a:pPr algn="r"/>
              <a:r>
                <a:rPr lang="en-US" sz="1400" dirty="0"/>
                <a:t>http://www.extension.unl.edu/</a:t>
              </a:r>
            </a:p>
          </p:txBody>
        </p:sp>
        <p:sp>
          <p:nvSpPr>
            <p:cNvPr id="11" name="TextBox 10"/>
            <p:cNvSpPr txBox="1"/>
            <p:nvPr/>
          </p:nvSpPr>
          <p:spPr>
            <a:xfrm>
              <a:off x="4499992" y="4178183"/>
              <a:ext cx="4533956" cy="2308324"/>
            </a:xfrm>
            <a:prstGeom prst="rect">
              <a:avLst/>
            </a:prstGeom>
            <a:solidFill>
              <a:schemeClr val="bg1">
                <a:lumMod val="85000"/>
              </a:schemeClr>
            </a:solidFill>
            <a:ln w="25400">
              <a:solidFill>
                <a:schemeClr val="tx1"/>
              </a:solidFill>
            </a:ln>
          </p:spPr>
          <p:txBody>
            <a:bodyPr wrap="square" rtlCol="0">
              <a:spAutoFit/>
            </a:bodyPr>
            <a:lstStyle/>
            <a:p>
              <a:r>
                <a:rPr lang="ru-RU" b="1" dirty="0">
                  <a:solidFill>
                    <a:srgbClr val="FF0000"/>
                  </a:solidFill>
                  <a:effectLst>
                    <a:outerShdw blurRad="38100" dist="38100" dir="2700000" algn="tl">
                      <a:srgbClr val="000000">
                        <a:alpha val="43137"/>
                      </a:srgbClr>
                    </a:outerShdw>
                  </a:effectLst>
                </a:rPr>
                <a:t>Импакт</a:t>
              </a:r>
              <a:r>
                <a:rPr lang="ru-RU" dirty="0"/>
                <a:t> это доступная для количественной оценки </a:t>
              </a:r>
              <a:r>
                <a:rPr lang="ru-RU" i="1" dirty="0"/>
                <a:t>разница</a:t>
              </a:r>
              <a:r>
                <a:rPr lang="ru-RU" dirty="0"/>
                <a:t> (актуальная или </a:t>
              </a:r>
              <a:r>
                <a:rPr lang="ru-RU" i="1" dirty="0" smtClean="0"/>
                <a:t>потен</a:t>
              </a:r>
              <a:r>
                <a:rPr lang="ru-RU" i="1" dirty="0"/>
                <a:t>ц</a:t>
              </a:r>
              <a:r>
                <a:rPr lang="ru-RU" i="1" dirty="0" smtClean="0"/>
                <a:t>иальная</a:t>
              </a:r>
              <a:r>
                <a:rPr lang="ru-RU" dirty="0"/>
                <a:t>), которую создает эффект от </a:t>
              </a:r>
              <a:r>
                <a:rPr lang="ru-RU" dirty="0" smtClean="0"/>
                <a:t>конкрет</a:t>
              </a:r>
              <a:r>
                <a:rPr lang="ru-RU" dirty="0"/>
                <a:t>н</a:t>
              </a:r>
              <a:r>
                <a:rPr lang="ru-RU" dirty="0" smtClean="0"/>
                <a:t>ого </a:t>
              </a:r>
              <a:r>
                <a:rPr lang="ru-RU" dirty="0"/>
                <a:t>академического достижения в жизни реальных людей. Это мера отдачи и пользы обществу. Основной упор делается на привнесенное общественное благо (не </a:t>
              </a:r>
              <a:r>
                <a:rPr lang="ru-RU" dirty="0" smtClean="0"/>
                <a:t>корп</a:t>
              </a:r>
              <a:r>
                <a:rPr lang="ru-RU" dirty="0"/>
                <a:t>о</a:t>
              </a:r>
              <a:r>
                <a:rPr lang="ru-RU" dirty="0" smtClean="0"/>
                <a:t>ративное </a:t>
              </a:r>
              <a:r>
                <a:rPr lang="ru-RU" dirty="0"/>
                <a:t>или личное).</a:t>
              </a:r>
              <a:endParaRPr lang="en-US" dirty="0"/>
            </a:p>
          </p:txBody>
        </p:sp>
        <p:sp>
          <p:nvSpPr>
            <p:cNvPr id="87" name="Right Arrow 86"/>
            <p:cNvSpPr/>
            <p:nvPr/>
          </p:nvSpPr>
          <p:spPr>
            <a:xfrm>
              <a:off x="3852473" y="5105714"/>
              <a:ext cx="594620" cy="407920"/>
            </a:xfrm>
            <a:prstGeom prst="rightArrow">
              <a:avLst>
                <a:gd name="adj1" fmla="val 50000"/>
                <a:gd name="adj2" fmla="val 83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3715" y="2238872"/>
            <a:ext cx="5290373" cy="1962674"/>
            <a:chOff x="73715" y="2042390"/>
            <a:chExt cx="5290373" cy="1962674"/>
          </a:xfrm>
        </p:grpSpPr>
        <p:sp>
          <p:nvSpPr>
            <p:cNvPr id="121" name="Rounded Rectangle 120"/>
            <p:cNvSpPr/>
            <p:nvPr/>
          </p:nvSpPr>
          <p:spPr>
            <a:xfrm>
              <a:off x="73715" y="2042390"/>
              <a:ext cx="5290373" cy="1962674"/>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77775" y="2069491"/>
              <a:ext cx="5140538" cy="1844105"/>
              <a:chOff x="79534" y="1986364"/>
              <a:chExt cx="5140538" cy="1844105"/>
            </a:xfrm>
          </p:grpSpPr>
          <p:grpSp>
            <p:nvGrpSpPr>
              <p:cNvPr id="90" name="Group 89"/>
              <p:cNvGrpSpPr/>
              <p:nvPr/>
            </p:nvGrpSpPr>
            <p:grpSpPr>
              <a:xfrm>
                <a:off x="79534" y="2510494"/>
                <a:ext cx="1199207" cy="885302"/>
                <a:chOff x="2792032" y="4512682"/>
                <a:chExt cx="3379137" cy="2304255"/>
              </a:xfrm>
            </p:grpSpPr>
            <p:sp>
              <p:nvSpPr>
                <p:cNvPr id="91" name="Rounded Rectangle 90"/>
                <p:cNvSpPr/>
                <p:nvPr/>
              </p:nvSpPr>
              <p:spPr>
                <a:xfrm>
                  <a:off x="2792032"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965" y="4603649"/>
                  <a:ext cx="3099272" cy="213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3" name="Right Arrow 92"/>
              <p:cNvSpPr/>
              <p:nvPr/>
            </p:nvSpPr>
            <p:spPr>
              <a:xfrm>
                <a:off x="1331640" y="2813358"/>
                <a:ext cx="393710" cy="290588"/>
              </a:xfrm>
              <a:prstGeom prst="rightArrow">
                <a:avLst>
                  <a:gd name="adj1" fmla="val 50000"/>
                  <a:gd name="adj2" fmla="val 83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887" y="2442480"/>
                <a:ext cx="936104" cy="78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 name="Right Arrow 110"/>
              <p:cNvSpPr/>
              <p:nvPr/>
            </p:nvSpPr>
            <p:spPr>
              <a:xfrm rot="20577971">
                <a:off x="2555165" y="2571104"/>
                <a:ext cx="948393" cy="88364"/>
              </a:xfrm>
              <a:prstGeom prst="rightArrow">
                <a:avLst>
                  <a:gd name="adj1" fmla="val 50000"/>
                  <a:gd name="adj2" fmla="val 707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Right Arrow 112"/>
              <p:cNvSpPr/>
              <p:nvPr/>
            </p:nvSpPr>
            <p:spPr>
              <a:xfrm>
                <a:off x="2621247" y="2874009"/>
                <a:ext cx="1723178" cy="86628"/>
              </a:xfrm>
              <a:prstGeom prst="rightArrow">
                <a:avLst>
                  <a:gd name="adj1" fmla="val 50000"/>
                  <a:gd name="adj2" fmla="val 707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ight Arrow 113"/>
              <p:cNvSpPr/>
              <p:nvPr/>
            </p:nvSpPr>
            <p:spPr>
              <a:xfrm rot="1842437">
                <a:off x="2483995" y="3253190"/>
                <a:ext cx="943683" cy="127116"/>
              </a:xfrm>
              <a:prstGeom prst="rightArrow">
                <a:avLst>
                  <a:gd name="adj1" fmla="val 50000"/>
                  <a:gd name="adj2" fmla="val 7078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 name="Group 12"/>
              <p:cNvGrpSpPr/>
              <p:nvPr/>
            </p:nvGrpSpPr>
            <p:grpSpPr>
              <a:xfrm>
                <a:off x="3495994" y="1986364"/>
                <a:ext cx="840874" cy="851425"/>
                <a:chOff x="1259632" y="3080992"/>
                <a:chExt cx="1028659" cy="1062697"/>
              </a:xfrm>
            </p:grpSpPr>
            <p:pic>
              <p:nvPicPr>
                <p:cNvPr id="11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3080992"/>
                  <a:ext cx="1028659" cy="106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0721" y="3365567"/>
                  <a:ext cx="704096" cy="54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4368514" y="2434131"/>
                <a:ext cx="851558" cy="834467"/>
                <a:chOff x="999672" y="2942940"/>
                <a:chExt cx="1431463" cy="1478830"/>
              </a:xfrm>
            </p:grpSpPr>
            <p:pic>
              <p:nvPicPr>
                <p:cNvPr id="117"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9672" y="2942940"/>
                  <a:ext cx="1431463" cy="147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0311" y="3391982"/>
                  <a:ext cx="844889" cy="6348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7" name="Group 16"/>
              <p:cNvGrpSpPr/>
              <p:nvPr/>
            </p:nvGrpSpPr>
            <p:grpSpPr>
              <a:xfrm>
                <a:off x="3412499" y="3054036"/>
                <a:ext cx="1102301" cy="776433"/>
                <a:chOff x="3412499" y="3106935"/>
                <a:chExt cx="1102301" cy="776433"/>
              </a:xfrm>
            </p:grpSpPr>
            <p:pic>
              <p:nvPicPr>
                <p:cNvPr id="9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2499" y="3254769"/>
                  <a:ext cx="1102301" cy="6285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6853" y="3106935"/>
                  <a:ext cx="333139" cy="51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grpSp>
        <p:nvGrpSpPr>
          <p:cNvPr id="24" name="Group 23"/>
          <p:cNvGrpSpPr/>
          <p:nvPr/>
        </p:nvGrpSpPr>
        <p:grpSpPr>
          <a:xfrm>
            <a:off x="73715" y="780461"/>
            <a:ext cx="5290373" cy="1323439"/>
            <a:chOff x="73715" y="531080"/>
            <a:chExt cx="5290373" cy="1323439"/>
          </a:xfrm>
        </p:grpSpPr>
        <p:sp>
          <p:nvSpPr>
            <p:cNvPr id="14" name="Rectangle 13"/>
            <p:cNvSpPr/>
            <p:nvPr/>
          </p:nvSpPr>
          <p:spPr>
            <a:xfrm>
              <a:off x="73715" y="531080"/>
              <a:ext cx="5290373" cy="1323439"/>
            </a:xfrm>
            <a:prstGeom prst="rect">
              <a:avLst/>
            </a:prstGeom>
            <a:solidFill>
              <a:schemeClr val="bg2">
                <a:lumMod val="90000"/>
              </a:schemeClr>
            </a:solidFill>
            <a:ln w="25400">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Мировое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академическое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сообщество</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советует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мерять качество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деятельности</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университетов не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штуками“</a:t>
              </a:r>
              <a:endPar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достижений</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а их </a:t>
              </a:r>
              <a:r>
                <a:rPr lang="ru-RU" sz="2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импактом</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9" name="Picture 7"/>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2616" y="565093"/>
              <a:ext cx="630630" cy="56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 name="Picture 5"/>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3612" y="1126091"/>
              <a:ext cx="565398" cy="701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5896" y="1215470"/>
              <a:ext cx="1036717" cy="60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5493960" y="442449"/>
            <a:ext cx="3539988" cy="3768965"/>
            <a:chOff x="5493960" y="223296"/>
            <a:chExt cx="3539988" cy="3768965"/>
          </a:xfrm>
        </p:grpSpPr>
        <p:grpSp>
          <p:nvGrpSpPr>
            <p:cNvPr id="5" name="Group 4"/>
            <p:cNvGrpSpPr/>
            <p:nvPr/>
          </p:nvGrpSpPr>
          <p:grpSpPr>
            <a:xfrm>
              <a:off x="5493960" y="984703"/>
              <a:ext cx="3539988" cy="3007558"/>
              <a:chOff x="5493960" y="2450761"/>
              <a:chExt cx="3539988" cy="3007558"/>
            </a:xfrm>
          </p:grpSpPr>
          <p:sp>
            <p:nvSpPr>
              <p:cNvPr id="84" name="Rounded Rectangle 83"/>
              <p:cNvSpPr/>
              <p:nvPr/>
            </p:nvSpPr>
            <p:spPr>
              <a:xfrm>
                <a:off x="5493960" y="2450761"/>
                <a:ext cx="3525298" cy="1183461"/>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636970" y="2552833"/>
                <a:ext cx="1194458" cy="1096503"/>
                <a:chOff x="345767" y="4043283"/>
                <a:chExt cx="1731754" cy="1634225"/>
              </a:xfrm>
            </p:grpSpPr>
            <p:pic>
              <p:nvPicPr>
                <p:cNvPr id="2051"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9318" y="4043283"/>
                  <a:ext cx="1095313" cy="825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1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45767" y="4421473"/>
                  <a:ext cx="1731754" cy="125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39735" y="2510736"/>
                <a:ext cx="1620185" cy="10627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5501093" y="3666584"/>
                <a:ext cx="3532855" cy="1791735"/>
                <a:chOff x="5538729" y="1064096"/>
                <a:chExt cx="3532855" cy="1791735"/>
              </a:xfrm>
            </p:grpSpPr>
            <p:grpSp>
              <p:nvGrpSpPr>
                <p:cNvPr id="68" name="Group 67"/>
                <p:cNvGrpSpPr/>
                <p:nvPr/>
              </p:nvGrpSpPr>
              <p:grpSpPr>
                <a:xfrm>
                  <a:off x="5538729" y="1064096"/>
                  <a:ext cx="3525298" cy="880071"/>
                  <a:chOff x="5538729" y="2625662"/>
                  <a:chExt cx="3525298" cy="880071"/>
                </a:xfrm>
              </p:grpSpPr>
              <p:sp>
                <p:nvSpPr>
                  <p:cNvPr id="77" name="Rounded Rectangle 76"/>
                  <p:cNvSpPr/>
                  <p:nvPr/>
                </p:nvSpPr>
                <p:spPr>
                  <a:xfrm>
                    <a:off x="5538729" y="2627207"/>
                    <a:ext cx="3525298" cy="878526"/>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1"/>
                  <p:cNvPicPr>
                    <a:picLocks noChangeAspect="1" noChangeArrowheads="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264554" y="2671222"/>
                    <a:ext cx="773115" cy="77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2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0010" y="2731503"/>
                    <a:ext cx="802927" cy="68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Rectangle 82"/>
                  <p:cNvSpPr/>
                  <p:nvPr/>
                </p:nvSpPr>
                <p:spPr>
                  <a:xfrm>
                    <a:off x="6320341" y="2625662"/>
                    <a:ext cx="2008563"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Осторожно</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a:p>
                    <a:pPr algn="ct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статистика</a:t>
                    </a:r>
                    <a:r>
                      <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2" name="Group 1"/>
                <p:cNvGrpSpPr/>
                <p:nvPr/>
              </p:nvGrpSpPr>
              <p:grpSpPr>
                <a:xfrm>
                  <a:off x="5546286" y="1977305"/>
                  <a:ext cx="3525298" cy="878526"/>
                  <a:chOff x="5538729" y="2642321"/>
                  <a:chExt cx="3525298" cy="878526"/>
                </a:xfrm>
              </p:grpSpPr>
              <p:grpSp>
                <p:nvGrpSpPr>
                  <p:cNvPr id="2076" name="Group 2075"/>
                  <p:cNvGrpSpPr/>
                  <p:nvPr/>
                </p:nvGrpSpPr>
                <p:grpSpPr>
                  <a:xfrm>
                    <a:off x="5538729" y="2642321"/>
                    <a:ext cx="3525298" cy="878526"/>
                    <a:chOff x="5538729" y="2627207"/>
                    <a:chExt cx="3525298" cy="878526"/>
                  </a:xfrm>
                </p:grpSpPr>
                <p:sp>
                  <p:nvSpPr>
                    <p:cNvPr id="86" name="Rounded Rectangle 85"/>
                    <p:cNvSpPr/>
                    <p:nvPr/>
                  </p:nvSpPr>
                  <p:spPr>
                    <a:xfrm>
                      <a:off x="5538729" y="2627207"/>
                      <a:ext cx="3525298" cy="878526"/>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Rectangle 2074"/>
                    <p:cNvSpPr/>
                    <p:nvPr/>
                  </p:nvSpPr>
                  <p:spPr>
                    <a:xfrm>
                      <a:off x="6298104" y="2678561"/>
                      <a:ext cx="208326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Да </a:t>
                      </a:r>
                      <a:r>
                        <a:rPr lang="ru-RU"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здравствует</a:t>
                      </a:r>
                      <a:endPar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импакт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pic>
                <p:nvPicPr>
                  <p:cNvPr id="3076"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5951" y="2717493"/>
                    <a:ext cx="725129" cy="75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7130" y="2679707"/>
                    <a:ext cx="647867" cy="803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85" name="Rectangle 84"/>
              <p:cNvSpPr/>
              <p:nvPr/>
            </p:nvSpPr>
            <p:spPr>
              <a:xfrm>
                <a:off x="6784719" y="2764639"/>
                <a:ext cx="510845"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VS</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pic>
          <p:nvPicPr>
            <p:cNvPr id="3081" name="Picture 9"/>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0337" y="223296"/>
              <a:ext cx="3224964" cy="73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87150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230" y="1196752"/>
            <a:ext cx="9129717" cy="5639729"/>
            <a:chOff x="14283" y="1196752"/>
            <a:chExt cx="9129717" cy="5639729"/>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3" y="1196752"/>
              <a:ext cx="9129717" cy="5445224"/>
            </a:xfrm>
            <a:prstGeom prst="rect">
              <a:avLst/>
            </a:prstGeom>
          </p:spPr>
        </p:pic>
        <p:sp>
          <p:nvSpPr>
            <p:cNvPr id="6" name="Rectangle 5"/>
            <p:cNvSpPr/>
            <p:nvPr/>
          </p:nvSpPr>
          <p:spPr>
            <a:xfrm>
              <a:off x="4211960" y="3068960"/>
              <a:ext cx="2592289" cy="2308324"/>
            </a:xfrm>
            <a:prstGeom prst="rect">
              <a:avLst/>
            </a:prstGeom>
            <a:noFill/>
          </p:spPr>
          <p:txBody>
            <a:bodyPr wrap="square" lIns="91440" tIns="45720" rIns="91440" bIns="45720">
              <a:spAutoFit/>
            </a:bodyPr>
            <a:lstStyle/>
            <a:p>
              <a:pPr algn="ctr"/>
              <a:r>
                <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Покажи сначала свой Хирш-индекс !</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nvGrpSpPr>
            <p:cNvPr id="7" name="Group 6"/>
            <p:cNvGrpSpPr/>
            <p:nvPr/>
          </p:nvGrpSpPr>
          <p:grpSpPr>
            <a:xfrm>
              <a:off x="7268210" y="6357733"/>
              <a:ext cx="1850762" cy="478748"/>
              <a:chOff x="2339752" y="260648"/>
              <a:chExt cx="2304256" cy="648072"/>
            </a:xfrm>
          </p:grpSpPr>
          <p:sp>
            <p:nvSpPr>
              <p:cNvPr id="8" name="Rounded Rectangle 7"/>
              <p:cNvSpPr/>
              <p:nvPr/>
            </p:nvSpPr>
            <p:spPr>
              <a:xfrm>
                <a:off x="2339752" y="260648"/>
                <a:ext cx="2304256"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462260" y="351707"/>
                <a:ext cx="2076450" cy="478529"/>
                <a:chOff x="3286125" y="3050025"/>
                <a:chExt cx="2076450" cy="478529"/>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267075"/>
                  <a:ext cx="2076450" cy="26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050025"/>
                  <a:ext cx="2076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
        <p:nvSpPr>
          <p:cNvPr id="12" name="Rectangle 11"/>
          <p:cNvSpPr/>
          <p:nvPr/>
        </p:nvSpPr>
        <p:spPr>
          <a:xfrm>
            <a:off x="53334" y="16624"/>
            <a:ext cx="906350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Без </a:t>
            </a:r>
            <a:r>
              <a:rPr lang="ru-RU"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импакта нет качества</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936497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779" y="692696"/>
            <a:ext cx="9150298" cy="6119962"/>
            <a:chOff x="-3779" y="692696"/>
            <a:chExt cx="9150298" cy="6119962"/>
          </a:xfrm>
        </p:grpSpPr>
        <p:cxnSp>
          <p:nvCxnSpPr>
            <p:cNvPr id="22" name="Straight Connector 21"/>
            <p:cNvCxnSpPr/>
            <p:nvPr/>
          </p:nvCxnSpPr>
          <p:spPr>
            <a:xfrm>
              <a:off x="4564010"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627907" y="3212976"/>
              <a:ext cx="1872208" cy="3471049"/>
              <a:chOff x="3419872" y="2996952"/>
              <a:chExt cx="2025005" cy="3710046"/>
            </a:xfrm>
          </p:grpSpPr>
          <p:sp>
            <p:nvSpPr>
              <p:cNvPr id="30" name="Rectangle 29"/>
              <p:cNvSpPr/>
              <p:nvPr/>
            </p:nvSpPr>
            <p:spPr>
              <a:xfrm>
                <a:off x="4258239" y="4170456"/>
                <a:ext cx="34826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419872" y="2996952"/>
                <a:ext cx="2025005" cy="3710046"/>
                <a:chOff x="6300192" y="946760"/>
                <a:chExt cx="2025005" cy="3710046"/>
              </a:xfrm>
            </p:grpSpPr>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946760"/>
                  <a:ext cx="2025005" cy="371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240" y="3864365"/>
                  <a:ext cx="1152128" cy="768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6" name="Group 15"/>
            <p:cNvGrpSpPr/>
            <p:nvPr/>
          </p:nvGrpSpPr>
          <p:grpSpPr>
            <a:xfrm>
              <a:off x="290653" y="791932"/>
              <a:ext cx="3645489" cy="2077864"/>
              <a:chOff x="71500" y="746590"/>
              <a:chExt cx="3645489" cy="2077864"/>
            </a:xfrm>
          </p:grpSpPr>
          <p:pic>
            <p:nvPicPr>
              <p:cNvPr id="10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61402" y="746590"/>
                <a:ext cx="1455587" cy="207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1500" y="764704"/>
                <a:ext cx="2124236" cy="2037079"/>
                <a:chOff x="2195736" y="541122"/>
                <a:chExt cx="2376264" cy="2275776"/>
              </a:xfrm>
            </p:grpSpPr>
            <p:sp>
              <p:nvSpPr>
                <p:cNvPr id="14" name="Rectangle 13"/>
                <p:cNvSpPr/>
                <p:nvPr/>
              </p:nvSpPr>
              <p:spPr>
                <a:xfrm>
                  <a:off x="2195736" y="541122"/>
                  <a:ext cx="2376263" cy="227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241253" y="563794"/>
                  <a:ext cx="2330747" cy="2253104"/>
                  <a:chOff x="134644" y="2095932"/>
                  <a:chExt cx="2811401" cy="2826793"/>
                </a:xfrm>
              </p:grpSpPr>
              <p:pic>
                <p:nvPicPr>
                  <p:cNvPr id="1028"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644" y="3548781"/>
                    <a:ext cx="1349396" cy="135477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14268" y="3553447"/>
                    <a:ext cx="1431776" cy="13692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4269" y="2095932"/>
                    <a:ext cx="1431776" cy="14374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44" y="2095933"/>
                    <a:ext cx="1349396" cy="14374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grpSp>
        <p:grpSp>
          <p:nvGrpSpPr>
            <p:cNvPr id="20" name="Group 19"/>
            <p:cNvGrpSpPr/>
            <p:nvPr/>
          </p:nvGrpSpPr>
          <p:grpSpPr>
            <a:xfrm>
              <a:off x="4763572" y="813410"/>
              <a:ext cx="4209213" cy="2083467"/>
              <a:chOff x="4846699" y="994778"/>
              <a:chExt cx="4209213" cy="2083467"/>
            </a:xfrm>
          </p:grpSpPr>
          <p:grpSp>
            <p:nvGrpSpPr>
              <p:cNvPr id="19" name="Group 18"/>
              <p:cNvGrpSpPr/>
              <p:nvPr/>
            </p:nvGrpSpPr>
            <p:grpSpPr>
              <a:xfrm>
                <a:off x="6994267" y="994778"/>
                <a:ext cx="2061645" cy="2083467"/>
                <a:chOff x="6526039" y="2067553"/>
                <a:chExt cx="2061645" cy="2083467"/>
              </a:xfrm>
            </p:grpSpPr>
            <p:sp>
              <p:nvSpPr>
                <p:cNvPr id="18" name="Rectangle 17"/>
                <p:cNvSpPr/>
                <p:nvPr/>
              </p:nvSpPr>
              <p:spPr>
                <a:xfrm>
                  <a:off x="6526039" y="2067553"/>
                  <a:ext cx="2061645" cy="2083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526039" y="2067553"/>
                  <a:ext cx="2061645" cy="2083467"/>
                  <a:chOff x="6526039" y="2067553"/>
                  <a:chExt cx="2061645" cy="2083467"/>
                </a:xfrm>
              </p:grpSpPr>
              <p:pic>
                <p:nvPicPr>
                  <p:cNvPr id="1032" name="Picture 8"/>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7652" y="3116442"/>
                    <a:ext cx="1000032" cy="10345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6039" y="3106147"/>
                    <a:ext cx="1036580" cy="104487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6039" y="2067553"/>
                    <a:ext cx="1031035" cy="10106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7652" y="2067553"/>
                    <a:ext cx="1000032" cy="10258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pic>
            <p:nvPicPr>
              <p:cNvPr id="1038" name="Picture 14"/>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6699" y="1072053"/>
                <a:ext cx="2118827" cy="183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42" name="Straight Connector 41"/>
            <p:cNvCxnSpPr/>
            <p:nvPr/>
          </p:nvCxnSpPr>
          <p:spPr>
            <a:xfrm>
              <a:off x="0" y="722924"/>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519" y="6782430"/>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79" y="2996952"/>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5496"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109993"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rot="2914013">
              <a:off x="3270331" y="300091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7756729">
              <a:off x="5046705" y="2960333"/>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69410" y="3801945"/>
              <a:ext cx="3389198" cy="2881930"/>
            </a:xfrm>
            <a:prstGeom prst="roundRect">
              <a:avLst>
                <a:gd name="adj" fmla="val 5571"/>
              </a:avLst>
            </a:prstGeom>
            <a:solidFill>
              <a:schemeClr val="bg1">
                <a:lumMod val="85000"/>
              </a:schemeClr>
            </a:solidFill>
            <a:ln>
              <a:solidFill>
                <a:schemeClr val="tx1"/>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6"/>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012" y="3122262"/>
              <a:ext cx="639708" cy="75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ounded Rectangle 60"/>
            <p:cNvSpPr/>
            <p:nvPr/>
          </p:nvSpPr>
          <p:spPr>
            <a:xfrm>
              <a:off x="5551298" y="3801945"/>
              <a:ext cx="3389198" cy="2881930"/>
            </a:xfrm>
            <a:prstGeom prst="roundRect">
              <a:avLst>
                <a:gd name="adj" fmla="val 5571"/>
              </a:avLst>
            </a:prstGeom>
            <a:solidFill>
              <a:schemeClr val="bg1">
                <a:lumMod val="85000"/>
              </a:schemeClr>
            </a:solidFill>
            <a:ln>
              <a:solidFill>
                <a:schemeClr val="tx1"/>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1097" y="4383235"/>
              <a:ext cx="3223889" cy="33855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 </a:t>
              </a:r>
              <a:r>
                <a:rPr lang="ru-RU" sz="1600" b="1" dirty="0" smtClean="0">
                  <a:effectLst>
                    <a:outerShdw blurRad="38100" dist="38100" dir="2700000" algn="tl">
                      <a:srgbClr val="000000">
                        <a:alpha val="43137"/>
                      </a:srgbClr>
                    </a:outerShdw>
                  </a:effectLst>
                </a:rPr>
                <a:t>Лабораторные </a:t>
              </a:r>
              <a:r>
                <a:rPr lang="ru-RU" sz="1600" b="1" dirty="0">
                  <a:effectLst>
                    <a:outerShdw blurRad="38100" dist="38100" dir="2700000" algn="tl">
                      <a:srgbClr val="000000">
                        <a:alpha val="43137"/>
                      </a:srgbClr>
                    </a:outerShdw>
                  </a:effectLst>
                </a:rPr>
                <a:t>тесты и </a:t>
              </a:r>
              <a:r>
                <a:rPr lang="ru-RU" sz="1600" b="1" dirty="0" smtClean="0">
                  <a:effectLst>
                    <a:outerShdw blurRad="38100" dist="38100" dir="2700000" algn="tl">
                      <a:srgbClr val="000000">
                        <a:alpha val="43137"/>
                      </a:srgbClr>
                    </a:outerShdw>
                  </a:effectLst>
                </a:rPr>
                <a:t>анамнез</a:t>
              </a:r>
              <a:r>
                <a:rPr lang="en-US" sz="1600" b="1" dirty="0" smtClean="0">
                  <a:effectLst>
                    <a:outerShdw blurRad="38100" dist="38100" dir="2700000" algn="tl">
                      <a:srgbClr val="000000">
                        <a:alpha val="43137"/>
                      </a:srgbClr>
                    </a:outerShdw>
                  </a:effectLst>
                </a:rPr>
                <a:t>;</a:t>
              </a:r>
              <a:endParaRPr lang="en-US" sz="1600" b="1" dirty="0">
                <a:effectLst>
                  <a:outerShdw blurRad="38100" dist="38100" dir="2700000" algn="tl">
                    <a:srgbClr val="000000">
                      <a:alpha val="43137"/>
                    </a:srgbClr>
                  </a:outerShdw>
                </a:effectLst>
              </a:endParaRPr>
            </a:p>
          </p:txBody>
        </p:sp>
        <p:sp>
          <p:nvSpPr>
            <p:cNvPr id="7" name="TextBox 6"/>
            <p:cNvSpPr txBox="1"/>
            <p:nvPr/>
          </p:nvSpPr>
          <p:spPr>
            <a:xfrm>
              <a:off x="5646336" y="4318554"/>
              <a:ext cx="2871776" cy="584775"/>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 </a:t>
              </a:r>
              <a:r>
                <a:rPr lang="ru-RU" sz="1600" b="1" dirty="0" smtClean="0">
                  <a:effectLst>
                    <a:outerShdw blurRad="38100" dist="38100" dir="2700000" algn="tl">
                      <a:srgbClr val="000000">
                        <a:alpha val="43137"/>
                      </a:srgbClr>
                    </a:outerShdw>
                  </a:effectLst>
                </a:rPr>
                <a:t>Здоровый </a:t>
              </a:r>
              <a:r>
                <a:rPr lang="ru-RU" sz="1600" b="1" dirty="0">
                  <a:effectLst>
                    <a:outerShdw blurRad="38100" dist="38100" dir="2700000" algn="tl">
                      <a:srgbClr val="000000">
                        <a:alpha val="43137"/>
                      </a:srgbClr>
                    </a:outerShdw>
                  </a:effectLst>
                </a:rPr>
                <a:t>образ </a:t>
              </a:r>
              <a:r>
                <a:rPr lang="ru-RU" sz="1600" b="1" dirty="0" smtClean="0">
                  <a:effectLst>
                    <a:outerShdw blurRad="38100" dist="38100" dir="2700000" algn="tl">
                      <a:srgbClr val="000000">
                        <a:alpha val="43137"/>
                      </a:srgbClr>
                    </a:outerShdw>
                  </a:effectLst>
                </a:rPr>
                <a:t>жизни</a:t>
              </a:r>
              <a:endParaRPr lang="en-US" sz="1600" b="1" dirty="0" smtClean="0">
                <a:effectLst>
                  <a:outerShdw blurRad="38100" dist="38100" dir="2700000" algn="tl">
                    <a:srgbClr val="000000">
                      <a:alpha val="43137"/>
                    </a:srgbClr>
                  </a:outerShdw>
                </a:effectLst>
              </a:endParaRPr>
            </a:p>
            <a:p>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и</a:t>
              </a:r>
              <a:r>
                <a:rPr lang="en-US" sz="1600" b="1" dirty="0" smtClean="0">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профилактика</a:t>
              </a:r>
              <a:r>
                <a:rPr lang="en-US" sz="1600" b="1" dirty="0">
                  <a:effectLst>
                    <a:outerShdw blurRad="38100" dist="38100" dir="2700000" algn="tl">
                      <a:srgbClr val="000000">
                        <a:alpha val="43137"/>
                      </a:srgbClr>
                    </a:outerShdw>
                  </a:effectLst>
                </a:rPr>
                <a:t>;</a:t>
              </a:r>
            </a:p>
          </p:txBody>
        </p:sp>
        <p:sp>
          <p:nvSpPr>
            <p:cNvPr id="8" name="TextBox 7"/>
            <p:cNvSpPr txBox="1"/>
            <p:nvPr/>
          </p:nvSpPr>
          <p:spPr>
            <a:xfrm>
              <a:off x="200275" y="4843538"/>
              <a:ext cx="2504395" cy="615553"/>
            </a:xfrm>
            <a:prstGeom prst="rect">
              <a:avLst/>
            </a:prstGeom>
            <a:noFill/>
          </p:spPr>
          <p:txBody>
            <a:bodyPr wrap="square" rtlCol="0">
              <a:spAutoFit/>
            </a:bodyPr>
            <a:lstStyle/>
            <a:p>
              <a:r>
                <a:rPr lang="en-US" dirty="0" smtClean="0"/>
                <a:t> </a:t>
              </a:r>
              <a:r>
                <a:rPr lang="en-US" sz="1600" b="1" dirty="0">
                  <a:effectLst>
                    <a:outerShdw blurRad="38100" dist="38100" dir="2700000" algn="tl">
                      <a:srgbClr val="000000">
                        <a:alpha val="43137"/>
                      </a:srgbClr>
                    </a:outerShdw>
                  </a:effectLst>
                </a:rPr>
                <a:t>- </a:t>
              </a:r>
              <a:r>
                <a:rPr lang="ru-RU" sz="1600" b="1" dirty="0">
                  <a:effectLst>
                    <a:outerShdw blurRad="38100" dist="38100" dir="2700000" algn="tl">
                      <a:srgbClr val="000000">
                        <a:alpha val="43137"/>
                      </a:srgbClr>
                    </a:outerShdw>
                  </a:effectLst>
                </a:rPr>
                <a:t>Поздняя диагностика </a:t>
              </a:r>
              <a:endParaRPr lang="en-US" sz="1600" b="1" dirty="0" smtClean="0">
                <a:effectLst>
                  <a:outerShdw blurRad="38100" dist="38100" dir="2700000" algn="tl">
                    <a:srgbClr val="000000">
                      <a:alpha val="43137"/>
                    </a:srgbClr>
                  </a:outerShdw>
                </a:effectLst>
              </a:endParaRPr>
            </a:p>
            <a:p>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по </a:t>
              </a:r>
              <a:r>
                <a:rPr lang="ru-RU" sz="1600" b="1" dirty="0">
                  <a:effectLst>
                    <a:outerShdw blurRad="38100" dist="38100" dir="2700000" algn="tl">
                      <a:srgbClr val="000000">
                        <a:alpha val="43137"/>
                      </a:srgbClr>
                    </a:outerShdw>
                  </a:effectLst>
                </a:rPr>
                <a:t>симптомам)</a:t>
              </a:r>
              <a:r>
                <a:rPr lang="en-US" sz="1600" b="1" dirty="0">
                  <a:effectLst>
                    <a:outerShdw blurRad="38100" dist="38100" dir="2700000" algn="tl">
                      <a:srgbClr val="000000">
                        <a:alpha val="43137"/>
                      </a:srgbClr>
                    </a:outerShdw>
                  </a:effectLst>
                </a:rPr>
                <a:t>;</a:t>
              </a:r>
            </a:p>
          </p:txBody>
        </p:sp>
        <p:sp>
          <p:nvSpPr>
            <p:cNvPr id="9" name="TextBox 8"/>
            <p:cNvSpPr txBox="1"/>
            <p:nvPr/>
          </p:nvSpPr>
          <p:spPr>
            <a:xfrm>
              <a:off x="5676564" y="4996177"/>
              <a:ext cx="3302567" cy="584775"/>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Ранняя </a:t>
              </a:r>
              <a:r>
                <a:rPr lang="ru-RU" sz="1600" b="1" dirty="0">
                  <a:effectLst>
                    <a:outerShdw blurRad="38100" dist="38100" dir="2700000" algn="tl">
                      <a:srgbClr val="000000">
                        <a:alpha val="43137"/>
                      </a:srgbClr>
                    </a:outerShdw>
                  </a:effectLst>
                </a:rPr>
                <a:t>(</a:t>
              </a:r>
              <a:r>
                <a:rPr lang="ru-RU" sz="1600" b="1" dirty="0" smtClean="0">
                  <a:effectLst>
                    <a:outerShdw blurRad="38100" dist="38100" dir="2700000" algn="tl">
                      <a:srgbClr val="000000">
                        <a:alpha val="43137"/>
                      </a:srgbClr>
                    </a:outerShdw>
                  </a:effectLst>
                </a:rPr>
                <a:t>предупредительная)</a:t>
              </a:r>
              <a:endParaRPr lang="en-US" sz="1600" b="1" dirty="0" smtClean="0">
                <a:effectLst>
                  <a:outerShdw blurRad="38100" dist="38100" dir="2700000" algn="tl">
                    <a:srgbClr val="000000">
                      <a:alpha val="43137"/>
                    </a:srgbClr>
                  </a:outerShdw>
                </a:effectLst>
              </a:endParaRPr>
            </a:p>
            <a:p>
              <a:r>
                <a:rPr lang="en-US" sz="1600" b="1" dirty="0" smtClean="0">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диагностика </a:t>
              </a:r>
              <a:r>
                <a:rPr lang="ru-RU" sz="1600" b="1" dirty="0">
                  <a:effectLst>
                    <a:outerShdw blurRad="38100" dist="38100" dir="2700000" algn="tl">
                      <a:srgbClr val="000000">
                        <a:alpha val="43137"/>
                      </a:srgbClr>
                    </a:outerShdw>
                  </a:effectLst>
                </a:rPr>
                <a:t>(прогнозирование)</a:t>
              </a:r>
              <a:r>
                <a:rPr lang="en-US" sz="1600" b="1" dirty="0">
                  <a:effectLst>
                    <a:outerShdw blurRad="38100" dist="38100" dir="2700000" algn="tl">
                      <a:srgbClr val="000000">
                        <a:alpha val="43137"/>
                      </a:srgbClr>
                    </a:outerShdw>
                  </a:effectLst>
                </a:rPr>
                <a:t>;</a:t>
              </a:r>
            </a:p>
          </p:txBody>
        </p:sp>
        <p:sp>
          <p:nvSpPr>
            <p:cNvPr id="4" name="TextBox 3"/>
            <p:cNvSpPr txBox="1"/>
            <p:nvPr/>
          </p:nvSpPr>
          <p:spPr>
            <a:xfrm>
              <a:off x="237754" y="5545485"/>
              <a:ext cx="2558993" cy="584775"/>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Лечение </a:t>
              </a:r>
              <a:r>
                <a:rPr lang="ru-RU" sz="1600" b="1" dirty="0">
                  <a:effectLst>
                    <a:outerShdw blurRad="38100" dist="38100" dir="2700000" algn="tl">
                      <a:srgbClr val="000000">
                        <a:alpha val="43137"/>
                      </a:srgbClr>
                    </a:outerShdw>
                  </a:effectLst>
                </a:rPr>
                <a:t>(как </a:t>
              </a:r>
              <a:r>
                <a:rPr lang="ru-RU" sz="1600" b="1" dirty="0" smtClean="0">
                  <a:effectLst>
                    <a:outerShdw blurRad="38100" dist="38100" dir="2700000" algn="tl">
                      <a:srgbClr val="000000">
                        <a:alpha val="43137"/>
                      </a:srgbClr>
                    </a:outerShdw>
                  </a:effectLst>
                </a:rPr>
                <a:t>устранение</a:t>
              </a:r>
              <a:endParaRPr lang="en-US" sz="1600" b="1" dirty="0" smtClean="0">
                <a:effectLst>
                  <a:outerShdw blurRad="38100" dist="38100" dir="2700000" algn="tl">
                    <a:srgbClr val="000000">
                      <a:alpha val="43137"/>
                    </a:srgbClr>
                  </a:outerShdw>
                </a:effectLst>
              </a:endParaRPr>
            </a:p>
            <a:p>
              <a:r>
                <a:rPr lang="en-US" sz="1600" b="1" dirty="0" smtClean="0">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последствий </a:t>
              </a:r>
              <a:r>
                <a:rPr lang="ru-RU" sz="1600" b="1" dirty="0">
                  <a:effectLst>
                    <a:outerShdw blurRad="38100" dist="38100" dir="2700000" algn="tl">
                      <a:srgbClr val="000000">
                        <a:alpha val="43137"/>
                      </a:srgbClr>
                    </a:outerShdw>
                  </a:effectLst>
                </a:rPr>
                <a:t>болезни)</a:t>
              </a:r>
              <a:r>
                <a:rPr lang="en-US" sz="1600" b="1" dirty="0">
                  <a:effectLst>
                    <a:outerShdw blurRad="38100" dist="38100" dir="2700000" algn="tl">
                      <a:srgbClr val="000000">
                        <a:alpha val="43137"/>
                      </a:srgbClr>
                    </a:outerShdw>
                  </a:effectLst>
                </a:rPr>
                <a:t>;</a:t>
              </a:r>
            </a:p>
          </p:txBody>
        </p:sp>
        <p:sp>
          <p:nvSpPr>
            <p:cNvPr id="5" name="TextBox 4"/>
            <p:cNvSpPr txBox="1"/>
            <p:nvPr/>
          </p:nvSpPr>
          <p:spPr>
            <a:xfrm>
              <a:off x="5687053" y="5633851"/>
              <a:ext cx="2559006" cy="584775"/>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Лечение </a:t>
              </a:r>
              <a:r>
                <a:rPr lang="ru-RU" sz="1600" b="1" dirty="0">
                  <a:effectLst>
                    <a:outerShdw blurRad="38100" dist="38100" dir="2700000" algn="tl">
                      <a:srgbClr val="000000">
                        <a:alpha val="43137"/>
                      </a:srgbClr>
                    </a:outerShdw>
                  </a:effectLst>
                </a:rPr>
                <a:t>(как </a:t>
              </a:r>
              <a:r>
                <a:rPr lang="ru-RU" sz="1600" b="1" dirty="0" smtClean="0">
                  <a:effectLst>
                    <a:outerShdw blurRad="38100" dist="38100" dir="2700000" algn="tl">
                      <a:srgbClr val="000000">
                        <a:alpha val="43137"/>
                      </a:srgbClr>
                    </a:outerShdw>
                  </a:effectLst>
                </a:rPr>
                <a:t>устранение</a:t>
              </a:r>
              <a:endParaRPr lang="en-US" sz="1600" b="1" dirty="0" smtClean="0">
                <a:effectLst>
                  <a:outerShdw blurRad="38100" dist="38100" dir="2700000" algn="tl">
                    <a:srgbClr val="000000">
                      <a:alpha val="43137"/>
                    </a:srgbClr>
                  </a:outerShdw>
                </a:effectLst>
              </a:endParaRPr>
            </a:p>
            <a:p>
              <a:r>
                <a:rPr lang="en-US" sz="1600" b="1" dirty="0" smtClean="0">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причины </a:t>
              </a:r>
              <a:r>
                <a:rPr lang="ru-RU" sz="1600" b="1" dirty="0">
                  <a:effectLst>
                    <a:outerShdw blurRad="38100" dist="38100" dir="2700000" algn="tl">
                      <a:srgbClr val="000000">
                        <a:alpha val="43137"/>
                      </a:srgbClr>
                    </a:outerShdw>
                  </a:effectLst>
                </a:rPr>
                <a:t>болезни)</a:t>
              </a:r>
              <a:r>
                <a:rPr lang="en-US" sz="1600" b="1" dirty="0">
                  <a:effectLst>
                    <a:outerShdw blurRad="38100" dist="38100" dir="2700000" algn="tl">
                      <a:srgbClr val="000000">
                        <a:alpha val="43137"/>
                      </a:srgbClr>
                    </a:outerShdw>
                  </a:effectLst>
                </a:rPr>
                <a:t>;</a:t>
              </a:r>
            </a:p>
          </p:txBody>
        </p:sp>
        <p:sp>
          <p:nvSpPr>
            <p:cNvPr id="33" name="Rectangle 32"/>
            <p:cNvSpPr/>
            <p:nvPr/>
          </p:nvSpPr>
          <p:spPr>
            <a:xfrm>
              <a:off x="297023" y="3874339"/>
              <a:ext cx="316971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Это </a:t>
              </a:r>
              <a:r>
                <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не</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Quality Assurance !</a:t>
              </a:r>
            </a:p>
          </p:txBody>
        </p:sp>
        <p:sp>
          <p:nvSpPr>
            <p:cNvPr id="55" name="Rectangle 54"/>
            <p:cNvSpPr/>
            <p:nvPr/>
          </p:nvSpPr>
          <p:spPr>
            <a:xfrm>
              <a:off x="6177333" y="3850827"/>
              <a:ext cx="221323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Quality Assurance</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39"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3210" y="3043892"/>
              <a:ext cx="711812" cy="83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ight Arrow 62"/>
            <p:cNvSpPr/>
            <p:nvPr/>
          </p:nvSpPr>
          <p:spPr>
            <a:xfrm rot="6128665">
              <a:off x="2477351" y="316085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4428714">
              <a:off x="5695082" y="3136218"/>
              <a:ext cx="905210"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1" name="Picture 1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0634" y="5975945"/>
              <a:ext cx="978236" cy="6285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3" name="Picture 1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72998" y="6017223"/>
              <a:ext cx="968028" cy="5935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0" name="TextBox 69"/>
            <p:cNvSpPr txBox="1"/>
            <p:nvPr/>
          </p:nvSpPr>
          <p:spPr>
            <a:xfrm>
              <a:off x="302837" y="6072104"/>
              <a:ext cx="566313" cy="369332"/>
            </a:xfrm>
            <a:prstGeom prst="rect">
              <a:avLst/>
            </a:prstGeom>
            <a:noFill/>
          </p:spPr>
          <p:txBody>
            <a:bodyPr wrap="square" rtlCol="0">
              <a:spAutoFit/>
            </a:bodyPr>
            <a:lstStyle/>
            <a:p>
              <a:r>
                <a:rPr lang="en-US" dirty="0" smtClean="0"/>
                <a:t> </a:t>
              </a:r>
              <a:r>
                <a:rPr lang="en-US" sz="1600" b="1" dirty="0" smtClean="0">
                  <a:effectLst>
                    <a:outerShdw blurRad="38100" dist="38100" dir="2700000" algn="tl">
                      <a:srgbClr val="000000">
                        <a:alpha val="43137"/>
                      </a:srgbClr>
                    </a:outerShdw>
                  </a:effectLst>
                </a:rPr>
                <a:t>…</a:t>
              </a:r>
              <a:endParaRPr lang="en-US" sz="1600" b="1" dirty="0">
                <a:effectLst>
                  <a:outerShdw blurRad="38100" dist="38100" dir="2700000" algn="tl">
                    <a:srgbClr val="000000">
                      <a:alpha val="43137"/>
                    </a:srgbClr>
                  </a:outerShdw>
                </a:effectLst>
              </a:endParaRPr>
            </a:p>
          </p:txBody>
        </p:sp>
        <p:sp>
          <p:nvSpPr>
            <p:cNvPr id="71" name="TextBox 70"/>
            <p:cNvSpPr txBox="1"/>
            <p:nvPr/>
          </p:nvSpPr>
          <p:spPr>
            <a:xfrm>
              <a:off x="5760143" y="6154502"/>
              <a:ext cx="566313" cy="369332"/>
            </a:xfrm>
            <a:prstGeom prst="rect">
              <a:avLst/>
            </a:prstGeom>
            <a:noFill/>
          </p:spPr>
          <p:txBody>
            <a:bodyPr wrap="square" rtlCol="0">
              <a:spAutoFit/>
            </a:bodyPr>
            <a:lstStyle/>
            <a:p>
              <a:r>
                <a:rPr lang="en-US" dirty="0" smtClean="0"/>
                <a:t> </a:t>
              </a:r>
              <a:r>
                <a:rPr lang="en-US" sz="1600" b="1" dirty="0" smtClean="0">
                  <a:effectLst>
                    <a:outerShdw blurRad="38100" dist="38100" dir="2700000" algn="tl">
                      <a:srgbClr val="000000">
                        <a:alpha val="43137"/>
                      </a:srgbClr>
                    </a:outerShdw>
                  </a:effectLst>
                </a:rPr>
                <a:t>…</a:t>
              </a:r>
              <a:endParaRPr lang="en-US" sz="1600" b="1" dirty="0">
                <a:effectLst>
                  <a:outerShdw blurRad="38100" dist="38100" dir="2700000" algn="tl">
                    <a:srgbClr val="000000">
                      <a:alpha val="43137"/>
                    </a:srgbClr>
                  </a:outerShdw>
                </a:effectLst>
              </a:endParaRPr>
            </a:p>
          </p:txBody>
        </p:sp>
      </p:grpSp>
      <p:sp>
        <p:nvSpPr>
          <p:cNvPr id="73" name="Rectangle 72"/>
          <p:cNvSpPr/>
          <p:nvPr/>
        </p:nvSpPr>
        <p:spPr>
          <a:xfrm>
            <a:off x="-2949" y="41950"/>
            <a:ext cx="916558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Что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такое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 Assurance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примере простой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аналогии</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312728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2949" y="41950"/>
            <a:ext cx="916558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Что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такое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 Assurance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примере простой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аналогии</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 name="Group 1"/>
          <p:cNvGrpSpPr/>
          <p:nvPr/>
        </p:nvGrpSpPr>
        <p:grpSpPr>
          <a:xfrm>
            <a:off x="-3779" y="692696"/>
            <a:ext cx="9150298" cy="6119962"/>
            <a:chOff x="-3779" y="692696"/>
            <a:chExt cx="9150298" cy="6119962"/>
          </a:xfrm>
        </p:grpSpPr>
        <p:grpSp>
          <p:nvGrpSpPr>
            <p:cNvPr id="40" name="Group 39"/>
            <p:cNvGrpSpPr/>
            <p:nvPr/>
          </p:nvGrpSpPr>
          <p:grpSpPr>
            <a:xfrm>
              <a:off x="-3779" y="692696"/>
              <a:ext cx="9150298" cy="6119962"/>
              <a:chOff x="-3779" y="692696"/>
              <a:chExt cx="9150298" cy="6119962"/>
            </a:xfrm>
          </p:grpSpPr>
          <p:cxnSp>
            <p:nvCxnSpPr>
              <p:cNvPr id="22" name="Straight Connector 21"/>
              <p:cNvCxnSpPr/>
              <p:nvPr/>
            </p:nvCxnSpPr>
            <p:spPr>
              <a:xfrm>
                <a:off x="4564010"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627907" y="3212976"/>
                <a:ext cx="1872208" cy="3471049"/>
                <a:chOff x="3419872" y="2996952"/>
                <a:chExt cx="2025005" cy="3710046"/>
              </a:xfrm>
            </p:grpSpPr>
            <p:sp>
              <p:nvSpPr>
                <p:cNvPr id="30" name="Rectangle 29"/>
                <p:cNvSpPr/>
                <p:nvPr/>
              </p:nvSpPr>
              <p:spPr>
                <a:xfrm>
                  <a:off x="4258239" y="4170456"/>
                  <a:ext cx="34826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419872" y="2996952"/>
                  <a:ext cx="2025005" cy="3710046"/>
                  <a:chOff x="6300192" y="946760"/>
                  <a:chExt cx="2025005" cy="3710046"/>
                </a:xfrm>
              </p:grpSpPr>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946760"/>
                    <a:ext cx="2025005" cy="371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240" y="3864365"/>
                    <a:ext cx="1152128" cy="768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6" name="Group 15"/>
              <p:cNvGrpSpPr/>
              <p:nvPr/>
            </p:nvGrpSpPr>
            <p:grpSpPr>
              <a:xfrm>
                <a:off x="290653" y="791932"/>
                <a:ext cx="3645489" cy="2077864"/>
                <a:chOff x="71500" y="746590"/>
                <a:chExt cx="3645489" cy="2077864"/>
              </a:xfrm>
            </p:grpSpPr>
            <p:pic>
              <p:nvPicPr>
                <p:cNvPr id="10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61402" y="746590"/>
                  <a:ext cx="1455587" cy="207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1500" y="764704"/>
                  <a:ext cx="2124236" cy="2037079"/>
                  <a:chOff x="2195736" y="541122"/>
                  <a:chExt cx="2376264" cy="2275776"/>
                </a:xfrm>
              </p:grpSpPr>
              <p:sp>
                <p:nvSpPr>
                  <p:cNvPr id="14" name="Rectangle 13"/>
                  <p:cNvSpPr/>
                  <p:nvPr/>
                </p:nvSpPr>
                <p:spPr>
                  <a:xfrm>
                    <a:off x="2195736" y="541122"/>
                    <a:ext cx="2376263" cy="227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241253" y="563794"/>
                    <a:ext cx="2330747" cy="2253104"/>
                    <a:chOff x="134644" y="2095932"/>
                    <a:chExt cx="2811401" cy="2826793"/>
                  </a:xfrm>
                </p:grpSpPr>
                <p:pic>
                  <p:nvPicPr>
                    <p:cNvPr id="1028"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644" y="3548781"/>
                      <a:ext cx="1349396" cy="135477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14268" y="3553447"/>
                      <a:ext cx="1431776" cy="13692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4269" y="2095932"/>
                      <a:ext cx="1431776" cy="14374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44" y="2095933"/>
                      <a:ext cx="1349396" cy="14374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grpSp>
          <p:grpSp>
            <p:nvGrpSpPr>
              <p:cNvPr id="20" name="Group 19"/>
              <p:cNvGrpSpPr/>
              <p:nvPr/>
            </p:nvGrpSpPr>
            <p:grpSpPr>
              <a:xfrm>
                <a:off x="4763572" y="813410"/>
                <a:ext cx="4209213" cy="2083467"/>
                <a:chOff x="4846699" y="994778"/>
                <a:chExt cx="4209213" cy="2083467"/>
              </a:xfrm>
            </p:grpSpPr>
            <p:grpSp>
              <p:nvGrpSpPr>
                <p:cNvPr id="19" name="Group 18"/>
                <p:cNvGrpSpPr/>
                <p:nvPr/>
              </p:nvGrpSpPr>
              <p:grpSpPr>
                <a:xfrm>
                  <a:off x="6994267" y="994778"/>
                  <a:ext cx="2061645" cy="2083467"/>
                  <a:chOff x="6526039" y="2067553"/>
                  <a:chExt cx="2061645" cy="2083467"/>
                </a:xfrm>
              </p:grpSpPr>
              <p:sp>
                <p:nvSpPr>
                  <p:cNvPr id="18" name="Rectangle 17"/>
                  <p:cNvSpPr/>
                  <p:nvPr/>
                </p:nvSpPr>
                <p:spPr>
                  <a:xfrm>
                    <a:off x="6526039" y="2067553"/>
                    <a:ext cx="2061645" cy="2083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526039" y="2067553"/>
                    <a:ext cx="2061645" cy="2083467"/>
                    <a:chOff x="6526039" y="2067553"/>
                    <a:chExt cx="2061645" cy="2083467"/>
                  </a:xfrm>
                </p:grpSpPr>
                <p:pic>
                  <p:nvPicPr>
                    <p:cNvPr id="1032" name="Picture 8"/>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7652" y="3116442"/>
                      <a:ext cx="1000032" cy="10345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6039" y="3106147"/>
                      <a:ext cx="1036580" cy="104487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6039" y="2067553"/>
                      <a:ext cx="1031035" cy="10106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7652" y="2067553"/>
                      <a:ext cx="1000032" cy="10258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pic>
              <p:nvPicPr>
                <p:cNvPr id="1038" name="Picture 14"/>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6699" y="1072053"/>
                  <a:ext cx="2118827" cy="183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42" name="Straight Connector 41"/>
              <p:cNvCxnSpPr/>
              <p:nvPr/>
            </p:nvCxnSpPr>
            <p:spPr>
              <a:xfrm>
                <a:off x="0" y="722924"/>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519" y="6782430"/>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79" y="2996952"/>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5496"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109993"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rot="2914013">
                <a:off x="3270331" y="300091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7756729">
                <a:off x="5046705" y="2960333"/>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69410" y="3801945"/>
                <a:ext cx="3389198" cy="2881930"/>
              </a:xfrm>
              <a:prstGeom prst="roundRect">
                <a:avLst>
                  <a:gd name="adj" fmla="val 5571"/>
                </a:avLst>
              </a:prstGeom>
              <a:solidFill>
                <a:schemeClr val="bg1">
                  <a:lumMod val="85000"/>
                </a:schemeClr>
              </a:solidFill>
              <a:ln>
                <a:solidFill>
                  <a:schemeClr val="tx1"/>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6"/>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012" y="3122262"/>
                <a:ext cx="639708" cy="75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ounded Rectangle 60"/>
              <p:cNvSpPr/>
              <p:nvPr/>
            </p:nvSpPr>
            <p:spPr>
              <a:xfrm>
                <a:off x="5551298" y="3801945"/>
                <a:ext cx="3389198" cy="2881930"/>
              </a:xfrm>
              <a:prstGeom prst="roundRect">
                <a:avLst>
                  <a:gd name="adj" fmla="val 5571"/>
                </a:avLst>
              </a:prstGeom>
              <a:solidFill>
                <a:schemeClr val="bg1">
                  <a:lumMod val="85000"/>
                </a:schemeClr>
              </a:solidFill>
              <a:ln>
                <a:solidFill>
                  <a:schemeClr val="tx1"/>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648125" y="4231557"/>
                <a:ext cx="3263031" cy="2308324"/>
              </a:xfrm>
              <a:prstGeom prst="rect">
                <a:avLst/>
              </a:prstGeom>
              <a:noFill/>
            </p:spPr>
            <p:txBody>
              <a:bodyPr wrap="square" rtlCol="0">
                <a:spAutoFit/>
              </a:bodyPr>
              <a:lstStyle/>
              <a:p>
                <a:r>
                  <a:rPr lang="ru-RU" b="1" dirty="0" smtClean="0">
                    <a:effectLst>
                      <a:outerShdw blurRad="38100" dist="38100" dir="2700000" algn="tl">
                        <a:srgbClr val="000000">
                          <a:alpha val="43137"/>
                        </a:srgbClr>
                      </a:outerShdw>
                    </a:effectLst>
                  </a:rPr>
                  <a:t>... </a:t>
                </a:r>
                <a:r>
                  <a:rPr lang="ru-RU" b="1" dirty="0">
                    <a:effectLst>
                      <a:outerShdw blurRad="38100" dist="38100" dir="2700000" algn="tl">
                        <a:srgbClr val="000000">
                          <a:alpha val="43137"/>
                        </a:srgbClr>
                      </a:outerShdw>
                    </a:effectLst>
                  </a:rPr>
                  <a:t>то есть, это </a:t>
                </a:r>
                <a:r>
                  <a:rPr lang="ru-RU" b="1" dirty="0" smtClean="0">
                    <a:effectLst>
                      <a:outerShdw blurRad="38100" dist="38100" dir="2700000" algn="tl">
                        <a:srgbClr val="000000">
                          <a:alpha val="43137"/>
                        </a:srgbClr>
                      </a:outerShdw>
                    </a:effectLst>
                  </a:rPr>
                  <a:t>регулярные</a:t>
                </a:r>
                <a:r>
                  <a:rPr lang="en-US" b="1" dirty="0" smtClean="0">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rPr>
                  <a:t>мероприятия</a:t>
                </a:r>
                <a:r>
                  <a:rPr lang="ru-RU" b="1" dirty="0">
                    <a:effectLst>
                      <a:outerShdw blurRad="38100" dist="38100" dir="2700000" algn="tl">
                        <a:srgbClr val="000000">
                          <a:alpha val="43137"/>
                        </a:srgbClr>
                      </a:outerShdw>
                    </a:effectLst>
                  </a:rPr>
                  <a:t>, направленные на обеспечение гарантии того, что все системы и процессы в нашем организме </a:t>
                </a:r>
                <a:r>
                  <a:rPr lang="ru-RU" b="1" dirty="0" smtClean="0">
                    <a:effectLst>
                      <a:outerShdw blurRad="38100" dist="38100" dir="2700000" algn="tl">
                        <a:srgbClr val="000000">
                          <a:alpha val="43137"/>
                        </a:srgbClr>
                      </a:outerShdw>
                    </a:effectLst>
                  </a:rPr>
                  <a:t>всегда</a:t>
                </a:r>
                <a:r>
                  <a:rPr lang="en-US" b="1" dirty="0" smtClean="0">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rPr>
                  <a:t>будут </a:t>
                </a:r>
                <a:r>
                  <a:rPr lang="ru-RU" b="1" dirty="0">
                    <a:effectLst>
                      <a:outerShdw blurRad="38100" dist="38100" dir="2700000" algn="tl">
                        <a:srgbClr val="000000">
                          <a:alpha val="43137"/>
                        </a:srgbClr>
                      </a:outerShdw>
                    </a:effectLst>
                  </a:rPr>
                  <a:t>функционировать так, как им </a:t>
                </a:r>
                <a:r>
                  <a:rPr lang="en-US" b="1" dirty="0" smtClean="0">
                    <a:effectLst>
                      <a:outerShdw blurRad="38100" dist="38100" dir="2700000" algn="tl">
                        <a:srgbClr val="000000">
                          <a:alpha val="43137"/>
                        </a:srgbClr>
                      </a:outerShdw>
                    </a:effectLst>
                  </a:rPr>
                  <a:t>“</a:t>
                </a:r>
                <a:r>
                  <a:rPr lang="ru-RU" b="1" dirty="0" smtClean="0">
                    <a:effectLst>
                      <a:outerShdw blurRad="38100" dist="38100" dir="2700000" algn="tl">
                        <a:srgbClr val="000000">
                          <a:alpha val="43137"/>
                        </a:srgbClr>
                      </a:outerShdw>
                    </a:effectLst>
                  </a:rPr>
                  <a:t>предписано</a:t>
                </a:r>
                <a:r>
                  <a:rPr lang="en-US" b="1" dirty="0" smtClean="0">
                    <a:effectLst>
                      <a:outerShdw blurRad="38100" dist="38100" dir="2700000" algn="tl">
                        <a:srgbClr val="000000">
                          <a:alpha val="43137"/>
                        </a:srgbClr>
                      </a:outerShdw>
                    </a:effectLst>
                  </a:rPr>
                  <a:t>”</a:t>
                </a:r>
                <a:r>
                  <a:rPr lang="ru-RU" b="1" dirty="0" smtClean="0">
                    <a:effectLst>
                      <a:outerShdw blurRad="38100" dist="38100" dir="2700000" algn="tl">
                        <a:srgbClr val="000000">
                          <a:alpha val="43137"/>
                        </a:srgbClr>
                      </a:outerShdw>
                    </a:effectLst>
                  </a:rPr>
                  <a:t> </a:t>
                </a:r>
                <a:r>
                  <a:rPr lang="ru-RU" b="1" dirty="0">
                    <a:effectLst>
                      <a:outerShdw blurRad="38100" dist="38100" dir="2700000" algn="tl">
                        <a:srgbClr val="000000">
                          <a:alpha val="43137"/>
                        </a:srgbClr>
                      </a:outerShdw>
                    </a:effectLst>
                  </a:rPr>
                  <a:t>Богом и природой </a:t>
                </a:r>
                <a:r>
                  <a:rPr lang="ru-RU" b="1" dirty="0" smtClean="0">
                    <a:effectLst>
                      <a:outerShdw blurRad="38100" dist="38100" dir="2700000" algn="tl">
                        <a:srgbClr val="000000">
                          <a:alpha val="43137"/>
                        </a:srgbClr>
                      </a:outerShdw>
                    </a:effectLst>
                  </a:rPr>
                  <a:t>...</a:t>
                </a:r>
                <a:r>
                  <a:rPr lang="en-US" b="1" dirty="0" smtClean="0">
                    <a:effectLst>
                      <a:outerShdw blurRad="38100" dist="38100" dir="2700000" algn="tl">
                        <a:srgbClr val="000000">
                          <a:alpha val="43137"/>
                        </a:srgbClr>
                      </a:outerShdw>
                    </a:effectLst>
                  </a:rPr>
                  <a:t> </a:t>
                </a:r>
                <a:r>
                  <a:rPr lang="ru-RU" b="1" dirty="0">
                    <a:effectLst>
                      <a:outerShdw blurRad="38100" dist="38100" dir="2700000" algn="tl">
                        <a:srgbClr val="000000">
                          <a:alpha val="43137"/>
                        </a:srgbClr>
                      </a:outerShdw>
                    </a:effectLst>
                  </a:rPr>
                  <a:t>и даже лучше</a:t>
                </a:r>
                <a:endParaRPr lang="en-US" b="1" dirty="0">
                  <a:effectLst>
                    <a:outerShdw blurRad="38100" dist="38100" dir="2700000" algn="tl">
                      <a:srgbClr val="000000">
                        <a:alpha val="43137"/>
                      </a:srgbClr>
                    </a:outerShdw>
                  </a:effectLst>
                </a:endParaRPr>
              </a:p>
            </p:txBody>
          </p:sp>
          <p:sp>
            <p:nvSpPr>
              <p:cNvPr id="33" name="Rectangle 32"/>
              <p:cNvSpPr/>
              <p:nvPr/>
            </p:nvSpPr>
            <p:spPr>
              <a:xfrm>
                <a:off x="297023" y="3844111"/>
                <a:ext cx="316971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Это </a:t>
                </a:r>
                <a:r>
                  <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не</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Quality Assurance !</a:t>
                </a:r>
              </a:p>
            </p:txBody>
          </p:sp>
          <p:sp>
            <p:nvSpPr>
              <p:cNvPr id="55" name="Rectangle 54"/>
              <p:cNvSpPr/>
              <p:nvPr/>
            </p:nvSpPr>
            <p:spPr>
              <a:xfrm>
                <a:off x="6177333" y="3850827"/>
                <a:ext cx="221323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Quality Assurance</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39"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3210" y="3043892"/>
                <a:ext cx="711812" cy="83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ight Arrow 62"/>
              <p:cNvSpPr/>
              <p:nvPr/>
            </p:nvSpPr>
            <p:spPr>
              <a:xfrm rot="6128665">
                <a:off x="2477351" y="316085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4428714">
                <a:off x="5695082" y="3136218"/>
                <a:ext cx="905210"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139182" y="4145513"/>
              <a:ext cx="3466053" cy="2585323"/>
            </a:xfrm>
            <a:prstGeom prst="rect">
              <a:avLst/>
            </a:prstGeom>
            <a:noFill/>
          </p:spPr>
          <p:txBody>
            <a:bodyPr wrap="square" rtlCol="0">
              <a:spAutoFit/>
            </a:bodyPr>
            <a:lstStyle/>
            <a:p>
              <a:r>
                <a:rPr lang="ru-RU" b="1" dirty="0" smtClean="0">
                  <a:effectLst>
                    <a:outerShdw blurRad="38100" dist="38100" dir="2700000" algn="tl">
                      <a:srgbClr val="000000">
                        <a:alpha val="43137"/>
                      </a:srgbClr>
                    </a:outerShdw>
                  </a:effectLst>
                </a:rPr>
                <a:t>... </a:t>
              </a:r>
              <a:r>
                <a:rPr lang="ru-RU" b="1" dirty="0">
                  <a:effectLst>
                    <a:outerShdw blurRad="38100" dist="38100" dir="2700000" algn="tl">
                      <a:srgbClr val="000000">
                        <a:alpha val="43137"/>
                      </a:srgbClr>
                    </a:outerShdw>
                  </a:effectLst>
                </a:rPr>
                <a:t>то есть, </a:t>
              </a:r>
              <a:r>
                <a:rPr lang="ru-RU" b="1" dirty="0" smtClean="0">
                  <a:effectLst>
                    <a:outerShdw blurRad="38100" dist="38100" dir="2700000" algn="tl">
                      <a:srgbClr val="000000">
                        <a:alpha val="43137"/>
                      </a:srgbClr>
                    </a:outerShdw>
                  </a:effectLst>
                </a:rPr>
                <a:t>это </a:t>
              </a:r>
              <a:r>
                <a:rPr lang="ru-RU" b="1" dirty="0">
                  <a:effectLst>
                    <a:outerShdw blurRad="38100" dist="38100" dir="2700000" algn="tl">
                      <a:srgbClr val="000000">
                        <a:alpha val="43137"/>
                      </a:srgbClr>
                    </a:outerShdw>
                  </a:effectLst>
                </a:rPr>
                <a:t>бесконечный мониторинг состояния, реактивное ручное управление, устранение последствий проблем без детального анализа </a:t>
              </a:r>
              <a:r>
                <a:rPr lang="ru-RU" b="1" dirty="0" smtClean="0">
                  <a:effectLst>
                    <a:outerShdw blurRad="38100" dist="38100" dir="2700000" algn="tl">
                      <a:srgbClr val="000000">
                        <a:alpha val="43137"/>
                      </a:srgbClr>
                    </a:outerShdw>
                  </a:effectLst>
                </a:rPr>
                <a:t>причин </a:t>
              </a:r>
              <a:r>
                <a:rPr lang="ru-RU" b="1" dirty="0">
                  <a:effectLst>
                    <a:outerShdw blurRad="38100" dist="38100" dir="2700000" algn="tl">
                      <a:srgbClr val="000000">
                        <a:alpha val="43137"/>
                      </a:srgbClr>
                    </a:outerShdw>
                  </a:effectLst>
                </a:rPr>
                <a:t>и без планирования профилактических мероприятий по их </a:t>
              </a:r>
              <a:r>
                <a:rPr lang="ru-RU" b="1" dirty="0" smtClean="0">
                  <a:effectLst>
                    <a:outerShdw blurRad="38100" dist="38100" dir="2700000" algn="tl">
                      <a:srgbClr val="000000">
                        <a:alpha val="43137"/>
                      </a:srgbClr>
                    </a:outerShdw>
                  </a:effectLst>
                </a:rPr>
                <a:t>нед</a:t>
              </a:r>
              <a:r>
                <a:rPr lang="ru-RU" b="1" dirty="0">
                  <a:effectLst>
                    <a:outerShdw blurRad="38100" dist="38100" dir="2700000" algn="tl">
                      <a:srgbClr val="000000">
                        <a:alpha val="43137"/>
                      </a:srgbClr>
                    </a:outerShdw>
                  </a:effectLst>
                </a:rPr>
                <a:t>о</a:t>
              </a:r>
              <a:r>
                <a:rPr lang="ru-RU" b="1" dirty="0" smtClean="0">
                  <a:effectLst>
                    <a:outerShdw blurRad="38100" dist="38100" dir="2700000" algn="tl">
                      <a:srgbClr val="000000">
                        <a:alpha val="43137"/>
                      </a:srgbClr>
                    </a:outerShdw>
                  </a:effectLst>
                </a:rPr>
                <a:t>пущению </a:t>
              </a:r>
              <a:r>
                <a:rPr lang="ru-RU" b="1" dirty="0">
                  <a:effectLst>
                    <a:outerShdw blurRad="38100" dist="38100" dir="2700000" algn="tl">
                      <a:srgbClr val="000000">
                        <a:alpha val="43137"/>
                      </a:srgbClr>
                    </a:outerShdw>
                  </a:effectLst>
                </a:rPr>
                <a:t>в будущем</a:t>
              </a:r>
              <a:endParaRPr lang="en-US"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4565230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10840" y="41950"/>
            <a:ext cx="653800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Есть ли у нас культура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 Assurance?</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1" name="Group 20"/>
          <p:cNvGrpSpPr/>
          <p:nvPr/>
        </p:nvGrpSpPr>
        <p:grpSpPr>
          <a:xfrm>
            <a:off x="295093" y="652664"/>
            <a:ext cx="8545820" cy="6107465"/>
            <a:chOff x="295093" y="652664"/>
            <a:chExt cx="8545820" cy="6107465"/>
          </a:xfrm>
        </p:grpSpPr>
        <p:grpSp>
          <p:nvGrpSpPr>
            <p:cNvPr id="19" name="Group 18"/>
            <p:cNvGrpSpPr/>
            <p:nvPr/>
          </p:nvGrpSpPr>
          <p:grpSpPr>
            <a:xfrm>
              <a:off x="295093" y="652664"/>
              <a:ext cx="8545820" cy="5904857"/>
              <a:chOff x="506689" y="728234"/>
              <a:chExt cx="8545820" cy="5904857"/>
            </a:xfrm>
          </p:grpSpPr>
          <p:grpSp>
            <p:nvGrpSpPr>
              <p:cNvPr id="9" name="Group 8"/>
              <p:cNvGrpSpPr/>
              <p:nvPr/>
            </p:nvGrpSpPr>
            <p:grpSpPr>
              <a:xfrm>
                <a:off x="506689" y="728234"/>
                <a:ext cx="1872208" cy="4946820"/>
                <a:chOff x="310207" y="1038071"/>
                <a:chExt cx="1872208" cy="494682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509120"/>
                  <a:ext cx="1786879" cy="147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310207" y="1038071"/>
                  <a:ext cx="1872208" cy="3471049"/>
                  <a:chOff x="3627907" y="3212976"/>
                  <a:chExt cx="1872208" cy="3471049"/>
                </a:xfrm>
              </p:grpSpPr>
              <p:pic>
                <p:nvPicPr>
                  <p:cNvPr id="1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7907" y="3212976"/>
                    <a:ext cx="1872208" cy="347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9260" y="5738260"/>
                    <a:ext cx="1368152" cy="92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0" name="Right Arrow 19"/>
              <p:cNvSpPr/>
              <p:nvPr/>
            </p:nvSpPr>
            <p:spPr>
              <a:xfrm rot="10800000">
                <a:off x="2441988" y="5030304"/>
                <a:ext cx="4304400" cy="231809"/>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532672" y="792979"/>
                <a:ext cx="6519837" cy="5840112"/>
                <a:chOff x="2562900" y="792979"/>
                <a:chExt cx="6519837" cy="5840112"/>
              </a:xfrm>
            </p:grpSpPr>
            <p:grpSp>
              <p:nvGrpSpPr>
                <p:cNvPr id="13" name="Group 12"/>
                <p:cNvGrpSpPr/>
                <p:nvPr/>
              </p:nvGrpSpPr>
              <p:grpSpPr>
                <a:xfrm>
                  <a:off x="4614679" y="792979"/>
                  <a:ext cx="4468058" cy="5789112"/>
                  <a:chOff x="4614679" y="792979"/>
                  <a:chExt cx="4468058" cy="5789112"/>
                </a:xfrm>
              </p:grpSpPr>
              <p:grpSp>
                <p:nvGrpSpPr>
                  <p:cNvPr id="11" name="Group 10"/>
                  <p:cNvGrpSpPr/>
                  <p:nvPr/>
                </p:nvGrpSpPr>
                <p:grpSpPr>
                  <a:xfrm>
                    <a:off x="4614679" y="792979"/>
                    <a:ext cx="4432965" cy="5789112"/>
                    <a:chOff x="4660021" y="792979"/>
                    <a:chExt cx="4432965" cy="5789112"/>
                  </a:xfrm>
                </p:grpSpPr>
                <p:sp>
                  <p:nvSpPr>
                    <p:cNvPr id="10" name="TextBox 9"/>
                    <p:cNvSpPr txBox="1"/>
                    <p:nvPr/>
                  </p:nvSpPr>
                  <p:spPr>
                    <a:xfrm>
                      <a:off x="4660021" y="792979"/>
                      <a:ext cx="4392488" cy="3693319"/>
                    </a:xfrm>
                    <a:prstGeom prst="rect">
                      <a:avLst/>
                    </a:prstGeom>
                    <a:solidFill>
                      <a:schemeClr val="bg1">
                        <a:lumMod val="95000"/>
                      </a:schemeClr>
                    </a:solidFill>
                    <a:ln w="19050">
                      <a:solidFill>
                        <a:schemeClr val="tx1"/>
                      </a:solidFill>
                    </a:ln>
                  </p:spPr>
                  <p:txBody>
                    <a:bodyPr wrap="square" rtlCol="0">
                      <a:spAutoFit/>
                    </a:bodyPr>
                    <a:lstStyle/>
                    <a:p>
                      <a:r>
                        <a:rPr lang="en-US" dirty="0" smtClean="0"/>
                        <a:t>        </a:t>
                      </a:r>
                      <a:r>
                        <a:rPr lang="ru-RU" dirty="0" smtClean="0"/>
                        <a:t>В </a:t>
                      </a:r>
                      <a:r>
                        <a:rPr lang="ru-RU" dirty="0"/>
                        <a:t>своем гениальном </a:t>
                      </a:r>
                      <a:r>
                        <a:rPr lang="ru-RU" dirty="0" smtClean="0"/>
                        <a:t>исследовании</a:t>
                      </a:r>
                      <a:r>
                        <a:rPr lang="en-US" dirty="0" smtClean="0"/>
                        <a:t> (</a:t>
                      </a:r>
                      <a:r>
                        <a:rPr lang="ru-RU" dirty="0"/>
                        <a:t>см. отчетные материалы </a:t>
                      </a:r>
                      <a:r>
                        <a:rPr lang="ru-RU" dirty="0" smtClean="0"/>
                        <a:t>проекта</a:t>
                      </a:r>
                      <a:r>
                        <a:rPr lang="en-US" dirty="0" smtClean="0"/>
                        <a:t> TRUST)</a:t>
                      </a:r>
                      <a:r>
                        <a:rPr lang="ru-RU" dirty="0" smtClean="0"/>
                        <a:t> официальных процедур</a:t>
                      </a:r>
                      <a:r>
                        <a:rPr lang="en-US" dirty="0" smtClean="0"/>
                        <a:t> Quality Assurance</a:t>
                      </a:r>
                      <a:r>
                        <a:rPr lang="ru-RU" dirty="0" smtClean="0"/>
                        <a:t>, </a:t>
                      </a:r>
                      <a:r>
                        <a:rPr lang="ru-RU" dirty="0"/>
                        <a:t>существующих и стандартизованных в украинском высшем образовании, эксперт проекта Светлана Гришко сделала вывод, что главные проблемы мы имеем как раз не с составом и структурой этих процедур, а с </a:t>
                      </a:r>
                      <a:r>
                        <a:rPr lang="ru-RU" sz="2000" b="1" u="sng" dirty="0">
                          <a:effectLst>
                            <a:outerShdw blurRad="38100" dist="38100" dir="2700000" algn="tl">
                              <a:srgbClr val="000000">
                                <a:alpha val="43137"/>
                              </a:srgbClr>
                            </a:outerShdw>
                          </a:effectLst>
                        </a:rPr>
                        <a:t>культурой</a:t>
                      </a:r>
                      <a:r>
                        <a:rPr lang="ru-RU" dirty="0"/>
                        <a:t> их применения всеми и каждым. Одним из наиболее уязвимых мест этих процедур признаны точки </a:t>
                      </a:r>
                      <a:r>
                        <a:rPr lang="ru-RU" b="1" dirty="0">
                          <a:effectLst>
                            <a:outerShdw blurRad="38100" dist="38100" dir="2700000" algn="tl">
                              <a:srgbClr val="000000">
                                <a:alpha val="43137"/>
                              </a:srgbClr>
                            </a:outerShdw>
                          </a:effectLst>
                        </a:rPr>
                        <a:t>принятия решений </a:t>
                      </a:r>
                      <a:r>
                        <a:rPr lang="ru-RU" dirty="0"/>
                        <a:t>и </a:t>
                      </a:r>
                      <a:r>
                        <a:rPr lang="ru-RU" b="1" dirty="0">
                          <a:effectLst>
                            <a:outerShdw blurRad="38100" dist="38100" dir="2700000" algn="tl">
                              <a:srgbClr val="000000">
                                <a:alpha val="43137"/>
                              </a:srgbClr>
                            </a:outerShdw>
                          </a:effectLst>
                        </a:rPr>
                        <a:t>действий</a:t>
                      </a:r>
                      <a:r>
                        <a:rPr lang="ru-RU" dirty="0"/>
                        <a:t> в соответствии с ними.</a:t>
                      </a:r>
                      <a:endParaRPr lang="en-US" dirty="0"/>
                    </a:p>
                  </p:txBody>
                </p:sp>
                <p:pic>
                  <p:nvPicPr>
                    <p:cNvPr id="205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0562" y="3986177"/>
                      <a:ext cx="1144927"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1504" y="5399016"/>
                      <a:ext cx="933275" cy="100455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1668" y="5712371"/>
                      <a:ext cx="637795" cy="86972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6916228" y="4201157"/>
                      <a:ext cx="924299" cy="1299618"/>
                      <a:chOff x="4788024" y="4166606"/>
                      <a:chExt cx="924299" cy="1299618"/>
                    </a:xfrm>
                  </p:grpSpPr>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8025" y="4691988"/>
                        <a:ext cx="924298" cy="77423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88024" y="4166606"/>
                        <a:ext cx="924299" cy="52538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205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6736" y="5822280"/>
                      <a:ext cx="1156250" cy="49309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2" name="TextBox 11"/>
                  <p:cNvSpPr txBox="1"/>
                  <p:nvPr/>
                </p:nvSpPr>
                <p:spPr>
                  <a:xfrm>
                    <a:off x="7786593" y="5309091"/>
                    <a:ext cx="1296144" cy="276999"/>
                  </a:xfrm>
                  <a:prstGeom prst="rect">
                    <a:avLst/>
                  </a:prstGeom>
                  <a:noFill/>
                </p:spPr>
                <p:txBody>
                  <a:bodyPr wrap="square" rtlCol="0">
                    <a:spAutoFit/>
                  </a:bodyPr>
                  <a:lstStyle/>
                  <a:p>
                    <a:r>
                      <a:rPr lang="ru-RU" sz="1200" dirty="0"/>
                      <a:t>Светлана Гришко</a:t>
                    </a:r>
                    <a:endParaRPr lang="en-US" sz="1200" dirty="0"/>
                  </a:p>
                </p:txBody>
              </p:sp>
            </p:grpSp>
            <p:sp>
              <p:nvSpPr>
                <p:cNvPr id="24" name="TextBox 23"/>
                <p:cNvSpPr txBox="1"/>
                <p:nvPr/>
              </p:nvSpPr>
              <p:spPr>
                <a:xfrm>
                  <a:off x="2562900" y="5432762"/>
                  <a:ext cx="3960440" cy="1200329"/>
                </a:xfrm>
                <a:prstGeom prst="rect">
                  <a:avLst/>
                </a:prstGeom>
                <a:solidFill>
                  <a:schemeClr val="bg1">
                    <a:lumMod val="95000"/>
                  </a:schemeClr>
                </a:solidFill>
                <a:ln>
                  <a:solidFill>
                    <a:schemeClr val="tx1"/>
                  </a:solidFill>
                </a:ln>
              </p:spPr>
              <p:txBody>
                <a:bodyPr wrap="square" rtlCol="0">
                  <a:spAutoFit/>
                </a:bodyPr>
                <a:lstStyle/>
                <a:p>
                  <a:r>
                    <a:rPr lang="uk-UA" sz="1200" dirty="0" smtClean="0"/>
                    <a:t>“</a:t>
                  </a:r>
                  <a:r>
                    <a:rPr lang="uk-UA" sz="1200" i="1" dirty="0" smtClean="0"/>
                    <a:t>Навіть якщо припустити, що автономія вузів та інші академічні свободи будуть виборені і з’являться у новому законі про вищу освіту, вони запрацюють на благо а не на шкоду якості освіти тільки за умови наявності достатнього рівня академічної культури в українському суспільстві.”</a:t>
                  </a:r>
                  <a:r>
                    <a:rPr lang="en-US" sz="1200" i="1" dirty="0" smtClean="0"/>
                    <a:t> </a:t>
                  </a:r>
                  <a:r>
                    <a:rPr lang="en-US" sz="1200" dirty="0" smtClean="0"/>
                    <a:t>[QA Concept, Project TRUST]</a:t>
                  </a:r>
                  <a:endParaRPr lang="en-US" sz="1200" dirty="0"/>
                </a:p>
              </p:txBody>
            </p:sp>
            <p:grpSp>
              <p:nvGrpSpPr>
                <p:cNvPr id="17" name="Group 16"/>
                <p:cNvGrpSpPr/>
                <p:nvPr/>
              </p:nvGrpSpPr>
              <p:grpSpPr>
                <a:xfrm>
                  <a:off x="3034981" y="815650"/>
                  <a:ext cx="1515696" cy="3648198"/>
                  <a:chOff x="2936740" y="792979"/>
                  <a:chExt cx="1515696" cy="3607352"/>
                </a:xfrm>
              </p:grpSpPr>
              <p:grpSp>
                <p:nvGrpSpPr>
                  <p:cNvPr id="14" name="Group 13"/>
                  <p:cNvGrpSpPr/>
                  <p:nvPr/>
                </p:nvGrpSpPr>
                <p:grpSpPr>
                  <a:xfrm>
                    <a:off x="2937605" y="792979"/>
                    <a:ext cx="1514831" cy="2881109"/>
                    <a:chOff x="2769137" y="2365895"/>
                    <a:chExt cx="1514831" cy="2881109"/>
                  </a:xfrm>
                </p:grpSpPr>
                <p:pic>
                  <p:nvPicPr>
                    <p:cNvPr id="205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9137" y="2365895"/>
                      <a:ext cx="1512168" cy="151216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7" name="Picture 9"/>
                    <p:cNvPicPr>
                      <a:picLocks noChangeAspect="1" noChangeArrowheads="1"/>
                    </p:cNvPicPr>
                    <p:nvPr/>
                  </p:nvPicPr>
                  <p:blipFill>
                    <a:blip r:embed="rId12">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769137" y="3899061"/>
                      <a:ext cx="1514831" cy="134794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2058" name="Picture 10"/>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6740" y="3692622"/>
                    <a:ext cx="1513033" cy="70770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grpSp>
        <p:pic>
          <p:nvPicPr>
            <p:cNvPr id="2059"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29549" y="6196838"/>
              <a:ext cx="764835" cy="56329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663559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05308" y="2962"/>
            <a:ext cx="4798344" cy="503237"/>
          </a:xfrm>
        </p:spPr>
        <p:txBody>
          <a:bodyPr>
            <a:noAutofit/>
          </a:bodyPr>
          <a:lstStyle/>
          <a:p>
            <a:pPr>
              <a:defRPr/>
            </a:pP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Что же такое «Культура» ?</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5" name="Content Placeholder 2"/>
          <p:cNvSpPr>
            <a:spLocks noGrp="1"/>
          </p:cNvSpPr>
          <p:nvPr>
            <p:ph idx="1"/>
          </p:nvPr>
        </p:nvSpPr>
        <p:spPr>
          <a:xfrm>
            <a:off x="3094112" y="985684"/>
            <a:ext cx="5036942" cy="1967840"/>
          </a:xfrm>
          <a:solidFill>
            <a:schemeClr val="bg1">
              <a:lumMod val="95000"/>
            </a:schemeClr>
          </a:solidFill>
          <a:ln w="19050">
            <a:solidFill>
              <a:schemeClr val="tx1"/>
            </a:solidFill>
          </a:ln>
        </p:spPr>
        <p:txBody>
          <a:bodyPr>
            <a:normAutofit/>
          </a:bodyPr>
          <a:lstStyle/>
          <a:p>
            <a:r>
              <a:rPr lang="ru-RU" altLang="en-US" sz="2400" b="1" dirty="0" smtClean="0">
                <a:solidFill>
                  <a:srgbClr val="0070C0"/>
                </a:solidFill>
              </a:rPr>
              <a:t>«Культура индивидуума или группы – это сформировавшийся  в систему способ осознанного использования своей свободы»</a:t>
            </a:r>
          </a:p>
          <a:p>
            <a:pPr algn="r">
              <a:buFontTx/>
              <a:buNone/>
            </a:pPr>
            <a:r>
              <a:rPr lang="ru-RU" altLang="en-US" sz="800" dirty="0" smtClean="0"/>
              <a:t>     </a:t>
            </a:r>
            <a:r>
              <a:rPr lang="ru-RU" altLang="en-US" sz="1400" dirty="0" smtClean="0"/>
              <a:t>(Ваган Терзиян, 3 марта, 2013 г.)</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9716" y="903369"/>
            <a:ext cx="935464" cy="135004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52" y="2244156"/>
            <a:ext cx="2916156" cy="456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05624" y="75104"/>
            <a:ext cx="2414364" cy="2527774"/>
            <a:chOff x="3055113" y="1830154"/>
            <a:chExt cx="1776204" cy="1886878"/>
          </a:xfrm>
        </p:grpSpPr>
        <p:sp>
          <p:nvSpPr>
            <p:cNvPr id="22" name="Oval 21"/>
            <p:cNvSpPr/>
            <p:nvPr/>
          </p:nvSpPr>
          <p:spPr>
            <a:xfrm>
              <a:off x="3151011" y="1987985"/>
              <a:ext cx="612000" cy="6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188583" y="2668892"/>
              <a:ext cx="612000" cy="6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6"/>
            <p:cNvGrpSpPr>
              <a:grpSpLocks/>
            </p:cNvGrpSpPr>
            <p:nvPr/>
          </p:nvGrpSpPr>
          <p:grpSpPr bwMode="auto">
            <a:xfrm>
              <a:off x="3055113" y="1830154"/>
              <a:ext cx="1776204" cy="1886878"/>
              <a:chOff x="641704" y="845101"/>
              <a:chExt cx="4560399" cy="4815219"/>
            </a:xfrm>
          </p:grpSpPr>
          <p:pic>
            <p:nvPicPr>
              <p:cNvPr id="10"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2988" flipH="1">
                <a:off x="641704" y="3038989"/>
                <a:ext cx="3113720" cy="262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2"/>
              <p:cNvGrpSpPr>
                <a:grpSpLocks/>
              </p:cNvGrpSpPr>
              <p:nvPr/>
            </p:nvGrpSpPr>
            <p:grpSpPr bwMode="auto">
              <a:xfrm>
                <a:off x="3473662" y="2510538"/>
                <a:ext cx="1728441" cy="2087563"/>
                <a:chOff x="3419872" y="2420888"/>
                <a:chExt cx="1728441" cy="2087563"/>
              </a:xfrm>
            </p:grpSpPr>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6807" y="3203723"/>
                  <a:ext cx="966064" cy="1128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Oval 18"/>
                <p:cNvSpPr/>
                <p:nvPr/>
              </p:nvSpPr>
              <p:spPr>
                <a:xfrm>
                  <a:off x="3419186" y="2781074"/>
                  <a:ext cx="1729127" cy="1726582"/>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8" y="2420888"/>
                  <a:ext cx="600275"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25"/>
              <p:cNvGrpSpPr>
                <a:grpSpLocks/>
              </p:cNvGrpSpPr>
              <p:nvPr/>
            </p:nvGrpSpPr>
            <p:grpSpPr bwMode="auto">
              <a:xfrm>
                <a:off x="853616" y="845101"/>
                <a:ext cx="1656184" cy="1984109"/>
                <a:chOff x="853616" y="845101"/>
                <a:chExt cx="1656184" cy="1984109"/>
              </a:xfrm>
            </p:grpSpPr>
            <p:grpSp>
              <p:nvGrpSpPr>
                <p:cNvPr id="13" name="Group 11"/>
                <p:cNvGrpSpPr>
                  <a:grpSpLocks/>
                </p:cNvGrpSpPr>
                <p:nvPr/>
              </p:nvGrpSpPr>
              <p:grpSpPr bwMode="auto">
                <a:xfrm>
                  <a:off x="943841" y="1371119"/>
                  <a:ext cx="1440160" cy="1368152"/>
                  <a:chOff x="1474859" y="1412776"/>
                  <a:chExt cx="3324591" cy="3312368"/>
                </a:xfrm>
              </p:grpSpPr>
              <p:pic>
                <p:nvPicPr>
                  <p:cNvPr id="16"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752" y="2276872"/>
                    <a:ext cx="1728192" cy="152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859" y="1412776"/>
                    <a:ext cx="3324591"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Oval 13"/>
                <p:cNvSpPr/>
                <p:nvPr/>
              </p:nvSpPr>
              <p:spPr>
                <a:xfrm>
                  <a:off x="852668" y="1174702"/>
                  <a:ext cx="1656177" cy="1654549"/>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8247" y="845101"/>
                  <a:ext cx="66433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24" name="Group 23"/>
          <p:cNvGrpSpPr/>
          <p:nvPr/>
        </p:nvGrpSpPr>
        <p:grpSpPr>
          <a:xfrm>
            <a:off x="3072462" y="3213348"/>
            <a:ext cx="5956187" cy="3539430"/>
            <a:chOff x="3072462" y="3213348"/>
            <a:chExt cx="5956187" cy="3539430"/>
          </a:xfrm>
        </p:grpSpPr>
        <p:sp>
          <p:nvSpPr>
            <p:cNvPr id="2" name="TextBox 1"/>
            <p:cNvSpPr txBox="1"/>
            <p:nvPr/>
          </p:nvSpPr>
          <p:spPr>
            <a:xfrm>
              <a:off x="3072462" y="3213348"/>
              <a:ext cx="5956187" cy="3539430"/>
            </a:xfrm>
            <a:prstGeom prst="rect">
              <a:avLst/>
            </a:prstGeom>
            <a:solidFill>
              <a:schemeClr val="bg1">
                <a:lumMod val="85000"/>
              </a:schemeClr>
            </a:solidFill>
            <a:ln>
              <a:solidFill>
                <a:schemeClr val="tx1"/>
              </a:solidFill>
            </a:ln>
            <a:scene3d>
              <a:camera prst="orthographicFront"/>
              <a:lightRig rig="threePt" dir="t"/>
            </a:scene3d>
            <a:sp3d>
              <a:bevelT/>
              <a:bevelB/>
            </a:sp3d>
          </p:spPr>
          <p:txBody>
            <a:bodyPr wrap="square" rtlCol="0">
              <a:spAutoFit/>
            </a:bodyPr>
            <a:lstStyle/>
            <a:p>
              <a:r>
                <a:rPr lang="ru-RU" sz="1400" i="1" dirty="0" smtClean="0"/>
                <a:t>«Что </a:t>
              </a:r>
              <a:r>
                <a:rPr lang="ru-RU" sz="1400" i="1" dirty="0"/>
                <a:t>такое эта ваша разруха? Старуха с </a:t>
              </a:r>
              <a:r>
                <a:rPr lang="ru-RU" sz="1400" i="1" dirty="0" smtClean="0"/>
                <a:t>клюкой?</a:t>
              </a:r>
            </a:p>
            <a:p>
              <a:r>
                <a:rPr lang="ru-RU" sz="1400" i="1" dirty="0" smtClean="0"/>
                <a:t>Ведьма</a:t>
              </a:r>
              <a:r>
                <a:rPr lang="ru-RU" sz="1400" i="1" dirty="0"/>
                <a:t>, которая выбила все стёкла, потушила </a:t>
              </a:r>
              <a:r>
                <a:rPr lang="ru-RU" sz="1400" i="1" dirty="0" smtClean="0"/>
                <a:t>все</a:t>
              </a:r>
            </a:p>
            <a:p>
              <a:r>
                <a:rPr lang="ru-RU" sz="1400" i="1" dirty="0" smtClean="0"/>
                <a:t>лампы</a:t>
              </a:r>
              <a:r>
                <a:rPr lang="ru-RU" sz="1400" i="1" dirty="0"/>
                <a:t>? Да её вовсе и не существует. Что </a:t>
              </a:r>
              <a:r>
                <a:rPr lang="ru-RU" sz="1400" i="1" dirty="0" smtClean="0"/>
                <a:t>вы</a:t>
              </a:r>
            </a:p>
            <a:p>
              <a:r>
                <a:rPr lang="ru-RU" sz="1400" i="1" dirty="0" smtClean="0"/>
                <a:t>подразумеваете </a:t>
              </a:r>
              <a:r>
                <a:rPr lang="ru-RU" sz="1400" i="1" dirty="0"/>
                <a:t>под этим словом? Это вот </a:t>
              </a:r>
              <a:r>
                <a:rPr lang="ru-RU" sz="1400" i="1" dirty="0" smtClean="0"/>
                <a:t>что:</a:t>
              </a:r>
            </a:p>
            <a:p>
              <a:r>
                <a:rPr lang="ru-RU" sz="1400" i="1" dirty="0" smtClean="0"/>
                <a:t>если </a:t>
              </a:r>
              <a:r>
                <a:rPr lang="ru-RU" sz="1400" i="1" dirty="0"/>
                <a:t>я, вместо того, чтобы оперировать </a:t>
              </a:r>
              <a:r>
                <a:rPr lang="ru-RU" sz="1400" i="1" dirty="0" smtClean="0"/>
                <a:t>каждый</a:t>
              </a:r>
            </a:p>
            <a:p>
              <a:r>
                <a:rPr lang="ru-RU" sz="1400" i="1" dirty="0" smtClean="0"/>
                <a:t>вечер</a:t>
              </a:r>
              <a:r>
                <a:rPr lang="ru-RU" sz="1400" i="1" dirty="0"/>
                <a:t>, начну у себя в квартире петь хором, у </a:t>
              </a:r>
              <a:r>
                <a:rPr lang="ru-RU" sz="1400" i="1" dirty="0" smtClean="0"/>
                <a:t>меня</a:t>
              </a:r>
            </a:p>
            <a:p>
              <a:r>
                <a:rPr lang="ru-RU" sz="1400" i="1" dirty="0" smtClean="0"/>
                <a:t>настанет </a:t>
              </a:r>
              <a:r>
                <a:rPr lang="ru-RU" sz="1400" i="1" dirty="0"/>
                <a:t>разруха. Если я, входя в уборную, </a:t>
              </a:r>
              <a:r>
                <a:rPr lang="ru-RU" sz="1400" i="1" dirty="0" smtClean="0"/>
                <a:t>начну,</a:t>
              </a:r>
            </a:p>
            <a:p>
              <a:r>
                <a:rPr lang="ru-RU" sz="1400" i="1" dirty="0" smtClean="0"/>
                <a:t>извините </a:t>
              </a:r>
              <a:r>
                <a:rPr lang="ru-RU" sz="1400" i="1" dirty="0"/>
                <a:t>за выражение, мочиться мимо унитаза </a:t>
              </a:r>
              <a:r>
                <a:rPr lang="ru-RU" sz="1400" i="1" dirty="0" smtClean="0"/>
                <a:t>и</a:t>
              </a:r>
            </a:p>
            <a:p>
              <a:r>
                <a:rPr lang="ru-RU" sz="1400" i="1" dirty="0" smtClean="0"/>
                <a:t>то </a:t>
              </a:r>
              <a:r>
                <a:rPr lang="ru-RU" sz="1400" i="1" dirty="0"/>
                <a:t>же самое будут делать Зина и Дарья Петровна, </a:t>
              </a:r>
              <a:r>
                <a:rPr lang="ru-RU" sz="1400" i="1" dirty="0" smtClean="0"/>
                <a:t>в</a:t>
              </a:r>
            </a:p>
            <a:p>
              <a:r>
                <a:rPr lang="ru-RU" sz="1400" i="1" dirty="0" smtClean="0"/>
                <a:t>уборной </a:t>
              </a:r>
              <a:r>
                <a:rPr lang="ru-RU" sz="1400" i="1" dirty="0"/>
                <a:t>начнется разруха. Следовательно, разруха не в клозетах, а в головах. Значит, когда эти баритоны кричат «бей разруху!» — Я смеюсь. Клянусь вам, мне смешно! Это означает, что каждый из них должен лупить себя по затылку! И вот, когда он вылупит из себя всякие галлюцинации и займётся чисткой сараев — прямым своим делом, — разруха исчезнет сама собой</a:t>
              </a:r>
              <a:r>
                <a:rPr lang="ru-RU" sz="1400" i="1" dirty="0" smtClean="0"/>
                <a:t>.»</a:t>
              </a:r>
            </a:p>
            <a:p>
              <a:pPr algn="r"/>
              <a:r>
                <a:rPr lang="ru-RU" sz="1400" i="1" dirty="0" smtClean="0"/>
                <a:t>(</a:t>
              </a:r>
              <a:r>
                <a:rPr lang="ru-RU" sz="1400" i="1" dirty="0"/>
                <a:t>М. Булгаков устами настоящего профессора)</a:t>
              </a:r>
              <a:endParaRPr lang="en-US" sz="1400" i="1" dirty="0"/>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9941" y="3243828"/>
              <a:ext cx="1512168" cy="194965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614447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23728" y="25822"/>
            <a:ext cx="4104456" cy="651634"/>
          </a:xfrm>
        </p:spPr>
        <p:txBody>
          <a:bodyPr>
            <a:noAutofit/>
          </a:bodyPr>
          <a:lstStyle/>
          <a:p>
            <a:pPr>
              <a:defRPr/>
            </a:pP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Что же такое «Культура» и как ее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посчитать</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5" name="Group 4"/>
          <p:cNvGrpSpPr/>
          <p:nvPr/>
        </p:nvGrpSpPr>
        <p:grpSpPr>
          <a:xfrm>
            <a:off x="47262" y="46897"/>
            <a:ext cx="1163661" cy="2008604"/>
            <a:chOff x="286909" y="4791902"/>
            <a:chExt cx="1054256" cy="1832006"/>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933" y="5755177"/>
              <a:ext cx="1047232" cy="868731"/>
            </a:xfrm>
            <a:prstGeom prst="rect">
              <a:avLst/>
            </a:prstGeom>
            <a:noFill/>
            <a:ln w="19050" algn="ctr">
              <a:solidFill>
                <a:schemeClr val="tx1"/>
              </a:solidFill>
              <a:miter lim="800000"/>
              <a:headEnd/>
              <a:tailEnd/>
            </a:ln>
            <a:effectLst>
              <a:outerShdw blurRad="50800" dist="50800" dir="5400000" sx="104000" sy="104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86909" y="4791902"/>
              <a:ext cx="1054256" cy="966993"/>
              <a:chOff x="284540" y="4791902"/>
              <a:chExt cx="792088" cy="966993"/>
            </a:xfrm>
          </p:grpSpPr>
          <p:pic>
            <p:nvPicPr>
              <p:cNvPr id="8" name="Picture 9"/>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86909" y="4791902"/>
                <a:ext cx="782563" cy="68160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84540" y="5478178"/>
                <a:ext cx="792088" cy="280717"/>
              </a:xfrm>
              <a:prstGeom prst="rect">
                <a:avLst/>
              </a:prstGeom>
              <a:solidFill>
                <a:schemeClr val="bg1"/>
              </a:solidFill>
              <a:ln w="19050">
                <a:solidFill>
                  <a:schemeClr val="tx1"/>
                </a:solidFill>
              </a:ln>
            </p:spPr>
            <p:txBody>
              <a:bodyPr wrap="square" rtlCol="0">
                <a:spAutoFit/>
              </a:bodyPr>
              <a:lstStyle/>
              <a:p>
                <a:pPr algn="ct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 U L T U R E</a:t>
                </a:r>
                <a:endParaRPr lang="en-US" sz="1400" dirty="0"/>
              </a:p>
            </p:txBody>
          </p:sp>
        </p:grpSp>
      </p:grpSp>
      <p:grpSp>
        <p:nvGrpSpPr>
          <p:cNvPr id="2" name="Group 1"/>
          <p:cNvGrpSpPr/>
          <p:nvPr/>
        </p:nvGrpSpPr>
        <p:grpSpPr>
          <a:xfrm>
            <a:off x="1281004" y="785076"/>
            <a:ext cx="7792446" cy="5209924"/>
            <a:chOff x="1281004" y="739356"/>
            <a:chExt cx="7792446" cy="5209924"/>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004" y="739356"/>
              <a:ext cx="7792446" cy="520992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p:cNvSpPr/>
            <p:nvPr/>
          </p:nvSpPr>
          <p:spPr>
            <a:xfrm>
              <a:off x="8602014" y="3974550"/>
              <a:ext cx="43200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1</a:t>
              </a:r>
              <a:endParaRPr lang="en-US" b="1" dirty="0">
                <a:effectLst>
                  <a:outerShdw blurRad="38100" dist="38100" dir="2700000" algn="tl">
                    <a:srgbClr val="000000">
                      <a:alpha val="43137"/>
                    </a:srgbClr>
                  </a:outerShdw>
                </a:effectLst>
              </a:endParaRPr>
            </a:p>
          </p:txBody>
        </p:sp>
        <p:sp>
          <p:nvSpPr>
            <p:cNvPr id="11" name="Oval 10"/>
            <p:cNvSpPr/>
            <p:nvPr/>
          </p:nvSpPr>
          <p:spPr>
            <a:xfrm>
              <a:off x="6971912" y="3714979"/>
              <a:ext cx="43200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2</a:t>
              </a:r>
              <a:endParaRPr lang="en-US" b="1" dirty="0">
                <a:effectLst>
                  <a:outerShdw blurRad="38100" dist="38100" dir="2700000" algn="tl">
                    <a:srgbClr val="000000">
                      <a:alpha val="43137"/>
                    </a:srgbClr>
                  </a:outerShdw>
                </a:effectLst>
              </a:endParaRPr>
            </a:p>
          </p:txBody>
        </p:sp>
        <p:sp>
          <p:nvSpPr>
            <p:cNvPr id="12" name="Oval 11"/>
            <p:cNvSpPr/>
            <p:nvPr/>
          </p:nvSpPr>
          <p:spPr>
            <a:xfrm>
              <a:off x="4348858" y="3422742"/>
              <a:ext cx="43200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3</a:t>
              </a:r>
              <a:endParaRPr lang="en-US" b="1" dirty="0">
                <a:effectLst>
                  <a:outerShdw blurRad="38100" dist="38100" dir="2700000" algn="tl">
                    <a:srgbClr val="000000">
                      <a:alpha val="43137"/>
                    </a:srgbClr>
                  </a:outerShdw>
                </a:effectLst>
              </a:endParaRPr>
            </a:p>
          </p:txBody>
        </p:sp>
        <p:sp>
          <p:nvSpPr>
            <p:cNvPr id="13" name="Oval 12"/>
            <p:cNvSpPr/>
            <p:nvPr/>
          </p:nvSpPr>
          <p:spPr>
            <a:xfrm>
              <a:off x="8622439" y="5498564"/>
              <a:ext cx="43200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4</a:t>
              </a:r>
              <a:endParaRPr lang="en-US" b="1" dirty="0">
                <a:effectLst>
                  <a:outerShdw blurRad="38100" dist="38100" dir="2700000" algn="tl">
                    <a:srgbClr val="000000">
                      <a:alpha val="43137"/>
                    </a:srgbClr>
                  </a:outerShdw>
                </a:effectLst>
              </a:endParaRPr>
            </a:p>
          </p:txBody>
        </p:sp>
      </p:grpSp>
      <p:grpSp>
        <p:nvGrpSpPr>
          <p:cNvPr id="15" name="Group 14"/>
          <p:cNvGrpSpPr/>
          <p:nvPr/>
        </p:nvGrpSpPr>
        <p:grpSpPr>
          <a:xfrm>
            <a:off x="45434" y="4941168"/>
            <a:ext cx="2396805" cy="1889627"/>
            <a:chOff x="129255" y="4832623"/>
            <a:chExt cx="2291462" cy="1769572"/>
          </a:xfrm>
        </p:grpSpPr>
        <p:sp>
          <p:nvSpPr>
            <p:cNvPr id="3" name="Rounded Rectangle 2"/>
            <p:cNvSpPr/>
            <p:nvPr/>
          </p:nvSpPr>
          <p:spPr>
            <a:xfrm>
              <a:off x="129255" y="4832624"/>
              <a:ext cx="2282505" cy="1769571"/>
            </a:xfrm>
            <a:prstGeom prst="roundRect">
              <a:avLst>
                <a:gd name="adj" fmla="val 6711"/>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9256" y="6263641"/>
              <a:ext cx="2291461" cy="338554"/>
            </a:xfrm>
            <a:prstGeom prst="rect">
              <a:avLst/>
            </a:prstGeom>
            <a:noFill/>
          </p:spPr>
          <p:txBody>
            <a:bodyPr wrap="none" lIns="91440" tIns="45720" rIns="91440" bIns="45720">
              <a:spAutoFit/>
            </a:bodyPr>
            <a:lstStyle/>
            <a:p>
              <a:pPr algn="ctr"/>
              <a:r>
                <a:rPr lang="en-US"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“Culture computing” (?!)</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771" y="4832623"/>
              <a:ext cx="2179267" cy="1493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00484" y="5148278"/>
              <a:ext cx="738229" cy="215444"/>
            </a:xfrm>
            <a:prstGeom prst="rect">
              <a:avLst/>
            </a:prstGeom>
            <a:noFill/>
            <a:ln w="19050">
              <a:noFill/>
            </a:ln>
          </p:spPr>
          <p:txBody>
            <a:bodyPr wrap="square" rtlCol="0">
              <a:spAutoFit/>
            </a:bodyPr>
            <a:lstStyle/>
            <a:p>
              <a:pPr algn="ctr"/>
              <a:r>
                <a:rPr lang="en-US" sz="800" b="1" dirty="0" smtClean="0">
                  <a:ln w="10541" cmpd="sng">
                    <a:solidFill>
                      <a:schemeClr val="accent1">
                        <a:shade val="88000"/>
                        <a:satMod val="110000"/>
                      </a:schemeClr>
                    </a:solidFill>
                    <a:prstDash val="solid"/>
                  </a:ln>
                  <a:effectLst>
                    <a:outerShdw blurRad="38100" dist="38100" dir="2700000" algn="tl">
                      <a:srgbClr val="000000">
                        <a:alpha val="43137"/>
                      </a:srgbClr>
                    </a:outerShdw>
                  </a:effectLst>
                </a:rPr>
                <a:t>C U L T U R E</a:t>
              </a:r>
              <a:endParaRPr lang="en-US" sz="800" dirty="0">
                <a:effectLst>
                  <a:outerShdw blurRad="38100" dist="38100" dir="2700000" algn="tl">
                    <a:srgbClr val="000000">
                      <a:alpha val="43137"/>
                    </a:srgbClr>
                  </a:outerShdw>
                </a:effectLst>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931" y="4927137"/>
              <a:ext cx="365673" cy="260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54553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211966" y="252143"/>
            <a:ext cx="1872208" cy="4946820"/>
            <a:chOff x="295093" y="652664"/>
            <a:chExt cx="1872208" cy="4946820"/>
          </a:xfrm>
        </p:grpSpPr>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093" y="652664"/>
              <a:ext cx="1872208" cy="347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433" y="3177948"/>
              <a:ext cx="1368152" cy="92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422" y="4123713"/>
              <a:ext cx="1786879" cy="147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Right Arrow 69"/>
          <p:cNvSpPr/>
          <p:nvPr/>
        </p:nvSpPr>
        <p:spPr>
          <a:xfrm>
            <a:off x="2183770" y="4231817"/>
            <a:ext cx="1092085" cy="231809"/>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 name="Rectangle 7168"/>
          <p:cNvSpPr/>
          <p:nvPr/>
        </p:nvSpPr>
        <p:spPr>
          <a:xfrm>
            <a:off x="2271739" y="105513"/>
            <a:ext cx="6683304" cy="2308324"/>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Попробуем разобраться, где же </a:t>
            </a: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все-таки</a:t>
            </a:r>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эти «уязвимые места» </a:t>
            </a:r>
            <a:r>
              <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в </a:t>
            </a: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бизнес-процессах</a:t>
            </a:r>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(структурированных и </a:t>
            </a: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формализованных</a:t>
            </a:r>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процедурах</a:t>
            </a:r>
            <a:r>
              <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обеспечения </a:t>
            </a: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качества</a:t>
            </a:r>
          </a:p>
          <a:p>
            <a:r>
              <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в украинском высшем образовании</a:t>
            </a:r>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и </a:t>
            </a:r>
            <a:r>
              <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как они связаны с культурой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7174" name="Group 7173"/>
          <p:cNvGrpSpPr/>
          <p:nvPr/>
        </p:nvGrpSpPr>
        <p:grpSpPr>
          <a:xfrm>
            <a:off x="2483768" y="2708919"/>
            <a:ext cx="6408712" cy="3888433"/>
            <a:chOff x="2483768" y="3197000"/>
            <a:chExt cx="5472608" cy="3256336"/>
          </a:xfrm>
        </p:grpSpPr>
        <p:grpSp>
          <p:nvGrpSpPr>
            <p:cNvPr id="4" name="Group 3"/>
            <p:cNvGrpSpPr/>
            <p:nvPr/>
          </p:nvGrpSpPr>
          <p:grpSpPr>
            <a:xfrm>
              <a:off x="2483768" y="3197000"/>
              <a:ext cx="5472608" cy="3256336"/>
              <a:chOff x="2452492" y="927768"/>
              <a:chExt cx="4237368" cy="2153047"/>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004" y="2407071"/>
                <a:ext cx="3035856" cy="673744"/>
              </a:xfrm>
              <a:prstGeom prst="rect">
                <a:avLst/>
              </a:prstGeom>
              <a:solidFill>
                <a:schemeClr val="bg1">
                  <a:lumMod val="95000"/>
                </a:schemeClr>
              </a:solidFill>
              <a:ln w="19050">
                <a:solidFill>
                  <a:schemeClr val="tx1"/>
                </a:solidFill>
                <a:miter lim="800000"/>
                <a:headEnd/>
                <a:tailEnd/>
              </a:ln>
            </p:spPr>
          </p:pic>
          <p:pic>
            <p:nvPicPr>
              <p:cNvPr id="7171"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2492" y="927768"/>
                <a:ext cx="1687460" cy="176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173" name="Group 7172"/>
            <p:cNvGrpSpPr/>
            <p:nvPr/>
          </p:nvGrpSpPr>
          <p:grpSpPr>
            <a:xfrm>
              <a:off x="4774033" y="3360002"/>
              <a:ext cx="2809636" cy="1829113"/>
              <a:chOff x="4774033" y="3360002"/>
              <a:chExt cx="2809636" cy="1829113"/>
            </a:xfrm>
          </p:grpSpPr>
          <p:pic>
            <p:nvPicPr>
              <p:cNvPr id="7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4033" y="3598529"/>
                <a:ext cx="933275" cy="100455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0908" y="4319395"/>
                <a:ext cx="637795" cy="86972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8020" y="3799923"/>
                <a:ext cx="924298" cy="77423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20864" y="3360002"/>
                <a:ext cx="924299" cy="52538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2692" y="4574159"/>
                <a:ext cx="1156250" cy="49309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8"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4214" y="3874367"/>
                <a:ext cx="989455" cy="72872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3324607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654548"/>
            <a:ext cx="4601389" cy="320114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436" y="3654548"/>
            <a:ext cx="4569874" cy="320345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34999"/>
            <a:ext cx="2857896" cy="361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7524328" y="43730"/>
            <a:ext cx="1602557" cy="2305150"/>
            <a:chOff x="3479278" y="692696"/>
            <a:chExt cx="2028825" cy="3179396"/>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9278" y="692696"/>
              <a:ext cx="2028825" cy="317182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9278" y="3600450"/>
              <a:ext cx="2028825" cy="271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p:cNvSpPr txBox="1"/>
          <p:nvPr/>
        </p:nvSpPr>
        <p:spPr>
          <a:xfrm>
            <a:off x="0" y="788715"/>
            <a:ext cx="6300192" cy="2862322"/>
          </a:xfrm>
          <a:prstGeom prst="rect">
            <a:avLst/>
          </a:prstGeom>
          <a:solidFill>
            <a:schemeClr val="bg1">
              <a:lumMod val="85000"/>
            </a:schemeClr>
          </a:solidFill>
          <a:ln w="25400">
            <a:solidFill>
              <a:schemeClr val="tx1"/>
            </a:solidFill>
          </a:ln>
        </p:spPr>
        <p:txBody>
          <a:bodyPr wrap="square" rtlCol="0">
            <a:spAutoFit/>
          </a:bodyPr>
          <a:lstStyle/>
          <a:p>
            <a:r>
              <a:rPr lang="ru-RU" sz="2000" dirty="0"/>
              <a:t>Презентация перенасыщена графикой, что делает затруднительным ее восприятие в реальном времени. Но здесь я попытался (насколько это возможно в академической презентации) использовать подход знаменитого финского художника Маури Куннаса - говорить картинками с читателем. Именно повторный внимательный просмотр слайдов после лекции и </a:t>
            </a:r>
            <a:r>
              <a:rPr lang="ru-RU" sz="2000" dirty="0" smtClean="0"/>
              <a:t>воспр</a:t>
            </a:r>
            <a:r>
              <a:rPr lang="ru-RU" sz="2000" dirty="0"/>
              <a:t>о</a:t>
            </a:r>
            <a:r>
              <a:rPr lang="ru-RU" sz="2000" dirty="0" smtClean="0"/>
              <a:t>изведет </a:t>
            </a:r>
            <a:r>
              <a:rPr lang="ru-RU" sz="2000" dirty="0"/>
              <a:t>полную картину из закодированного в картинках смысла ...</a:t>
            </a:r>
            <a:endParaRPr lang="en-US" sz="2000" dirty="0"/>
          </a:p>
        </p:txBody>
      </p:sp>
      <p:sp>
        <p:nvSpPr>
          <p:cNvPr id="11" name="Rectangle 8"/>
          <p:cNvSpPr>
            <a:spLocks noGrp="1" noChangeArrowheads="1"/>
          </p:cNvSpPr>
          <p:nvPr>
            <p:ph type="title"/>
          </p:nvPr>
        </p:nvSpPr>
        <p:spPr>
          <a:xfrm>
            <a:off x="188138" y="91355"/>
            <a:ext cx="5713914" cy="503237"/>
          </a:xfrm>
        </p:spPr>
        <p:txBody>
          <a:bodyPr>
            <a:noAutofit/>
          </a:bodyPr>
          <a:lstStyle/>
          <a:p>
            <a:pPr>
              <a:defRPr/>
            </a:pP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Осторожно, картинки !</a:t>
            </a:r>
          </a:p>
        </p:txBody>
      </p:sp>
    </p:spTree>
    <p:extLst>
      <p:ext uri="{BB962C8B-B14F-4D97-AF65-F5344CB8AC3E}">
        <p14:creationId xmlns:p14="http://schemas.microsoft.com/office/powerpoint/2010/main" val="2500969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89268" y="772335"/>
            <a:ext cx="5457722" cy="6021737"/>
            <a:chOff x="1101139" y="80570"/>
            <a:chExt cx="5457722" cy="6021737"/>
          </a:xfrm>
        </p:grpSpPr>
        <p:grpSp>
          <p:nvGrpSpPr>
            <p:cNvPr id="5" name="Group 4"/>
            <p:cNvGrpSpPr/>
            <p:nvPr/>
          </p:nvGrpSpPr>
          <p:grpSpPr>
            <a:xfrm>
              <a:off x="2779585" y="3394371"/>
              <a:ext cx="2160240" cy="1080120"/>
              <a:chOff x="3059832" y="2852936"/>
              <a:chExt cx="2160240" cy="1080120"/>
            </a:xfrm>
          </p:grpSpPr>
          <p:sp>
            <p:nvSpPr>
              <p:cNvPr id="59" name="Flowchart: Decision 58"/>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1137830" y="1105737"/>
              <a:ext cx="1409822" cy="789330"/>
              <a:chOff x="993720" y="1376014"/>
              <a:chExt cx="1409822" cy="789330"/>
            </a:xfrm>
          </p:grpSpPr>
          <p:sp>
            <p:nvSpPr>
              <p:cNvPr id="57" name="Rectangle 56"/>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3116995" y="1088848"/>
              <a:ext cx="1409822" cy="789330"/>
              <a:chOff x="993720" y="1376014"/>
              <a:chExt cx="1409822" cy="789330"/>
            </a:xfrm>
          </p:grpSpPr>
          <p:sp>
            <p:nvSpPr>
              <p:cNvPr id="55" name="Rectangle 54"/>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5098138" y="1058620"/>
              <a:ext cx="1409822" cy="789330"/>
              <a:chOff x="993720" y="1376014"/>
              <a:chExt cx="1409822" cy="789330"/>
            </a:xfrm>
          </p:grpSpPr>
          <p:sp>
            <p:nvSpPr>
              <p:cNvPr id="53" name="Rectangle 52"/>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103066" y="2314848"/>
              <a:ext cx="1409822" cy="789330"/>
              <a:chOff x="993720" y="1376014"/>
              <a:chExt cx="1409822" cy="789330"/>
            </a:xfrm>
          </p:grpSpPr>
          <p:sp>
            <p:nvSpPr>
              <p:cNvPr id="51" name="Rectangle 50"/>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1167168" y="4217583"/>
              <a:ext cx="1409822" cy="789330"/>
              <a:chOff x="993720" y="1376014"/>
              <a:chExt cx="1409822" cy="789330"/>
            </a:xfrm>
          </p:grpSpPr>
          <p:sp>
            <p:nvSpPr>
              <p:cNvPr id="49" name="Rectangle 48"/>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ounded Rectangle 10"/>
            <p:cNvSpPr/>
            <p:nvPr/>
          </p:nvSpPr>
          <p:spPr>
            <a:xfrm>
              <a:off x="1121826" y="5382227"/>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096486" y="5165886"/>
              <a:ext cx="1737011" cy="920225"/>
              <a:chOff x="1643259" y="5907554"/>
              <a:chExt cx="1737011" cy="920225"/>
            </a:xfrm>
          </p:grpSpPr>
          <p:sp>
            <p:nvSpPr>
              <p:cNvPr id="47" name="Rounded Rectangle 46"/>
              <p:cNvSpPr/>
              <p:nvPr/>
            </p:nvSpPr>
            <p:spPr>
              <a:xfrm>
                <a:off x="1643259" y="6107699"/>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708" y="5907554"/>
                <a:ext cx="871562" cy="5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3" name="Straight Arrow Connector 12"/>
            <p:cNvCxnSpPr/>
            <p:nvPr/>
          </p:nvCxnSpPr>
          <p:spPr>
            <a:xfrm flipH="1">
              <a:off x="3835294" y="2147970"/>
              <a:ext cx="196070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9" idx="2"/>
            </p:cNvCxnSpPr>
            <p:nvPr/>
          </p:nvCxnSpPr>
          <p:spPr>
            <a:xfrm>
              <a:off x="3859705" y="4474491"/>
              <a:ext cx="12226" cy="907735"/>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924711" y="3926874"/>
              <a:ext cx="893466"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51" idx="0"/>
            </p:cNvCxnSpPr>
            <p:nvPr/>
          </p:nvCxnSpPr>
          <p:spPr>
            <a:xfrm>
              <a:off x="3835294" y="2023295"/>
              <a:ext cx="10482" cy="36080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827621" y="2023295"/>
              <a:ext cx="3955519" cy="202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835294" y="1847950"/>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780881" y="1886365"/>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42109" y="1870895"/>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88438" y="2125299"/>
              <a:ext cx="22426" cy="1809132"/>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860215" y="3112995"/>
              <a:ext cx="0" cy="27767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59" idx="1"/>
            </p:cNvCxnSpPr>
            <p:nvPr/>
          </p:nvCxnSpPr>
          <p:spPr>
            <a:xfrm>
              <a:off x="1856979" y="3934431"/>
              <a:ext cx="922606"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856979" y="3926874"/>
              <a:ext cx="7558" cy="34732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858868" y="5022027"/>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852410" y="861237"/>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871931" y="810471"/>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079210" y="95684"/>
              <a:ext cx="1512168" cy="780246"/>
              <a:chOff x="662833" y="337508"/>
              <a:chExt cx="1512168" cy="780246"/>
            </a:xfrm>
          </p:grpSpPr>
          <p:sp>
            <p:nvSpPr>
              <p:cNvPr id="45" name="Rounded Rectangle 44"/>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5"/>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9" name="Group 28"/>
            <p:cNvGrpSpPr/>
            <p:nvPr/>
          </p:nvGrpSpPr>
          <p:grpSpPr>
            <a:xfrm>
              <a:off x="1101139" y="110798"/>
              <a:ext cx="1512168" cy="780246"/>
              <a:chOff x="662833" y="337508"/>
              <a:chExt cx="1512168" cy="780246"/>
            </a:xfrm>
          </p:grpSpPr>
          <p:sp>
            <p:nvSpPr>
              <p:cNvPr id="43" name="Rounded Rectangle 42"/>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5"/>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0" name="Straight Arrow Connector 29"/>
            <p:cNvCxnSpPr/>
            <p:nvPr/>
          </p:nvCxnSpPr>
          <p:spPr>
            <a:xfrm>
              <a:off x="5793160" y="789693"/>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5046693" y="80570"/>
              <a:ext cx="1512168" cy="780246"/>
              <a:chOff x="662833" y="337508"/>
              <a:chExt cx="1512168" cy="780246"/>
            </a:xfrm>
          </p:grpSpPr>
          <p:sp>
            <p:nvSpPr>
              <p:cNvPr id="41" name="Rounded Rectangle 40"/>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5"/>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Group 31"/>
            <p:cNvGrpSpPr/>
            <p:nvPr/>
          </p:nvGrpSpPr>
          <p:grpSpPr>
            <a:xfrm>
              <a:off x="4923157" y="3703120"/>
              <a:ext cx="348172" cy="461665"/>
              <a:chOff x="5526800" y="5454847"/>
              <a:chExt cx="348172" cy="461665"/>
            </a:xfrm>
          </p:grpSpPr>
          <p:sp>
            <p:nvSpPr>
              <p:cNvPr id="39" name="Oval 3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33" name="Group 32"/>
            <p:cNvGrpSpPr/>
            <p:nvPr/>
          </p:nvGrpSpPr>
          <p:grpSpPr>
            <a:xfrm>
              <a:off x="3688367" y="4400926"/>
              <a:ext cx="357790" cy="461665"/>
              <a:chOff x="6860545" y="5569254"/>
              <a:chExt cx="357790" cy="461665"/>
            </a:xfrm>
          </p:grpSpPr>
          <p:sp>
            <p:nvSpPr>
              <p:cNvPr id="37" name="Oval 36"/>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34" name="Group 33"/>
            <p:cNvGrpSpPr/>
            <p:nvPr/>
          </p:nvGrpSpPr>
          <p:grpSpPr>
            <a:xfrm>
              <a:off x="2417806" y="3691771"/>
              <a:ext cx="370614" cy="461665"/>
              <a:chOff x="6162952" y="5860626"/>
              <a:chExt cx="370614" cy="461665"/>
            </a:xfrm>
          </p:grpSpPr>
          <p:sp>
            <p:nvSpPr>
              <p:cNvPr id="35" name="Oval 34"/>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61"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7638" y="5429725"/>
            <a:ext cx="1366366" cy="140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2" name="Group 61"/>
          <p:cNvGrpSpPr/>
          <p:nvPr/>
        </p:nvGrpSpPr>
        <p:grpSpPr>
          <a:xfrm>
            <a:off x="3007297" y="4082433"/>
            <a:ext cx="402292" cy="521296"/>
            <a:chOff x="8403171" y="3140968"/>
            <a:chExt cx="312453" cy="394665"/>
          </a:xfrm>
        </p:grpSpPr>
        <p:sp>
          <p:nvSpPr>
            <p:cNvPr id="63" name="Snip Single Corner Rectangle 62"/>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5" name="Picture 1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4286" y="5047765"/>
            <a:ext cx="496863" cy="4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Title 1"/>
          <p:cNvSpPr>
            <a:spLocks noGrp="1"/>
          </p:cNvSpPr>
          <p:nvPr>
            <p:ph type="title"/>
          </p:nvPr>
        </p:nvSpPr>
        <p:spPr>
          <a:xfrm>
            <a:off x="13772" y="2523"/>
            <a:ext cx="7170662" cy="723900"/>
          </a:xfrm>
        </p:spPr>
        <p:txBody>
          <a:bodyPr>
            <a:noAutofit/>
          </a:bodyPr>
          <a:lstStyle/>
          <a:p>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Точки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принятия решений в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бизнес-процессе</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67" name="Group 66"/>
          <p:cNvGrpSpPr/>
          <p:nvPr/>
        </p:nvGrpSpPr>
        <p:grpSpPr>
          <a:xfrm>
            <a:off x="3075556" y="6021287"/>
            <a:ext cx="409221" cy="503589"/>
            <a:chOff x="8403171" y="3140968"/>
            <a:chExt cx="312453" cy="394665"/>
          </a:xfrm>
        </p:grpSpPr>
        <p:sp>
          <p:nvSpPr>
            <p:cNvPr id="68" name="Snip Single Corner Rectangle 67"/>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0" name="Straight Arrow Connector 69"/>
          <p:cNvCxnSpPr/>
          <p:nvPr/>
        </p:nvCxnSpPr>
        <p:spPr>
          <a:xfrm>
            <a:off x="3212122" y="4517614"/>
            <a:ext cx="23975" cy="1536466"/>
          </a:xfrm>
          <a:prstGeom prst="straightConnector1">
            <a:avLst/>
          </a:prstGeom>
          <a:ln w="1905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7184434" y="58699"/>
            <a:ext cx="1905583" cy="2092961"/>
            <a:chOff x="7380313" y="2498122"/>
            <a:chExt cx="1740988" cy="1896763"/>
          </a:xfrm>
        </p:grpSpPr>
        <p:sp>
          <p:nvSpPr>
            <p:cNvPr id="72" name="Rounded Rectangle 71"/>
            <p:cNvSpPr/>
            <p:nvPr/>
          </p:nvSpPr>
          <p:spPr>
            <a:xfrm>
              <a:off x="7380313" y="2498122"/>
              <a:ext cx="1740988" cy="189676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6228" y="2661581"/>
              <a:ext cx="1553955" cy="163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4"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14" y="5862001"/>
            <a:ext cx="871562" cy="5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6"/>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0057" y="2226792"/>
            <a:ext cx="1631173" cy="1245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20"/>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251428">
            <a:off x="3141002" y="2694562"/>
            <a:ext cx="3474083" cy="471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3196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80794" y="-45342"/>
            <a:ext cx="7970837" cy="1196751"/>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ru-RU" sz="3600" b="1" dirty="0">
                <a:solidFill>
                  <a:srgbClr val="EC8C00"/>
                </a:solidFill>
                <a:effectLst>
                  <a:outerShdw blurRad="38100" dist="38100" dir="2700000" algn="tl">
                    <a:srgbClr val="C0C0C0"/>
                  </a:outerShdw>
                </a:effectLst>
              </a:rPr>
              <a: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 образовании, как и в любой другой сфере деятельности, все решения принимаются в результате оценки (в той или иной форме)</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«качества»</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5"/>
          <p:cNvSpPr>
            <a:spLocks noChangeArrowheads="1"/>
          </p:cNvSpPr>
          <p:nvPr/>
        </p:nvSpPr>
        <p:spPr bwMode="auto">
          <a:xfrm>
            <a:off x="588517" y="1305764"/>
            <a:ext cx="4246562"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20000"/>
              </a:spcBef>
              <a:buFontTx/>
              <a:buChar char="•"/>
            </a:pPr>
            <a:r>
              <a:rPr lang="en-US" altLang="en-US" sz="2000" dirty="0" err="1">
                <a:solidFill>
                  <a:srgbClr val="003366"/>
                </a:solidFill>
              </a:rPr>
              <a:t>Аккредитация</a:t>
            </a:r>
            <a:r>
              <a:rPr lang="ru-RU" altLang="en-US" sz="2000" dirty="0">
                <a:solidFill>
                  <a:srgbClr val="003366"/>
                </a:solidFill>
              </a:rPr>
              <a:t>;</a:t>
            </a:r>
            <a:endParaRPr lang="en-US" altLang="en-US" sz="2000" dirty="0">
              <a:solidFill>
                <a:srgbClr val="003366"/>
              </a:solidFill>
            </a:endParaRPr>
          </a:p>
          <a:p>
            <a:pPr eaLnBrk="1" hangingPunct="1">
              <a:spcBef>
                <a:spcPct val="20000"/>
              </a:spcBef>
              <a:buFontTx/>
              <a:buChar char="•"/>
            </a:pPr>
            <a:r>
              <a:rPr lang="en-US" altLang="en-US" sz="2000" dirty="0" err="1">
                <a:solidFill>
                  <a:srgbClr val="003366"/>
                </a:solidFill>
              </a:rPr>
              <a:t>Лицензирование</a:t>
            </a:r>
            <a:r>
              <a:rPr lang="ru-RU" altLang="en-US" sz="2000" dirty="0">
                <a:solidFill>
                  <a:srgbClr val="003366"/>
                </a:solidFill>
              </a:rPr>
              <a:t>;</a:t>
            </a:r>
            <a:endParaRPr lang="en-US" altLang="en-US" sz="2000" dirty="0">
              <a:solidFill>
                <a:srgbClr val="003366"/>
              </a:solidFill>
            </a:endParaRPr>
          </a:p>
          <a:p>
            <a:pPr eaLnBrk="1" hangingPunct="1">
              <a:spcBef>
                <a:spcPct val="20000"/>
              </a:spcBef>
              <a:buFontTx/>
              <a:buChar char="•"/>
            </a:pPr>
            <a:r>
              <a:rPr lang="en-US" altLang="en-US" sz="2000" dirty="0" err="1">
                <a:solidFill>
                  <a:srgbClr val="003366"/>
                </a:solidFill>
              </a:rPr>
              <a:t>Рейтингование</a:t>
            </a:r>
            <a:r>
              <a:rPr lang="ru-RU" altLang="en-US" sz="2000" dirty="0">
                <a:solidFill>
                  <a:srgbClr val="003366"/>
                </a:solidFill>
              </a:rPr>
              <a:t>;</a:t>
            </a:r>
            <a:endParaRPr lang="en-US" altLang="en-US" sz="2000" dirty="0">
              <a:solidFill>
                <a:srgbClr val="003366"/>
              </a:solidFill>
            </a:endParaRPr>
          </a:p>
          <a:p>
            <a:pPr eaLnBrk="1" hangingPunct="1">
              <a:spcBef>
                <a:spcPct val="20000"/>
              </a:spcBef>
              <a:buFontTx/>
              <a:buChar char="•"/>
            </a:pPr>
            <a:r>
              <a:rPr lang="en-US" altLang="en-US" sz="2000" dirty="0" err="1">
                <a:solidFill>
                  <a:srgbClr val="003366"/>
                </a:solidFill>
              </a:rPr>
              <a:t>Мониторинг</a:t>
            </a:r>
            <a:r>
              <a:rPr lang="ru-RU" altLang="en-US" sz="2000" dirty="0">
                <a:solidFill>
                  <a:srgbClr val="003366"/>
                </a:solidFill>
              </a:rPr>
              <a:t>;</a:t>
            </a:r>
            <a:endParaRPr lang="en-US" altLang="en-US" sz="2000" dirty="0">
              <a:solidFill>
                <a:srgbClr val="003366"/>
              </a:solidFill>
            </a:endParaRPr>
          </a:p>
          <a:p>
            <a:pPr eaLnBrk="1" hangingPunct="1">
              <a:spcBef>
                <a:spcPct val="20000"/>
              </a:spcBef>
              <a:buFontTx/>
              <a:buChar char="•"/>
            </a:pPr>
            <a:r>
              <a:rPr lang="ru-RU" altLang="en-US" sz="2000" dirty="0">
                <a:solidFill>
                  <a:srgbClr val="003366"/>
                </a:solidFill>
              </a:rPr>
              <a:t>Тестирование;</a:t>
            </a:r>
          </a:p>
          <a:p>
            <a:pPr eaLnBrk="1" hangingPunct="1">
              <a:spcBef>
                <a:spcPct val="20000"/>
              </a:spcBef>
              <a:buFontTx/>
              <a:buChar char="•"/>
            </a:pPr>
            <a:r>
              <a:rPr lang="ru-RU" altLang="en-US" sz="2000" dirty="0">
                <a:solidFill>
                  <a:srgbClr val="003366"/>
                </a:solidFill>
              </a:rPr>
              <a:t>Новый набор;</a:t>
            </a:r>
          </a:p>
          <a:p>
            <a:pPr eaLnBrk="1" hangingPunct="1">
              <a:spcBef>
                <a:spcPct val="20000"/>
              </a:spcBef>
              <a:buFontTx/>
              <a:buChar char="•"/>
            </a:pPr>
            <a:r>
              <a:rPr lang="ru-RU" altLang="en-US" sz="2000" dirty="0">
                <a:solidFill>
                  <a:srgbClr val="003366"/>
                </a:solidFill>
              </a:rPr>
              <a:t>Аттестация;</a:t>
            </a:r>
          </a:p>
          <a:p>
            <a:pPr eaLnBrk="1" hangingPunct="1">
              <a:spcBef>
                <a:spcPct val="20000"/>
              </a:spcBef>
              <a:buFontTx/>
              <a:buChar char="•"/>
            </a:pPr>
            <a:r>
              <a:rPr lang="ru-RU" altLang="en-US" sz="2000" dirty="0">
                <a:solidFill>
                  <a:srgbClr val="003366"/>
                </a:solidFill>
              </a:rPr>
              <a:t>Заключение</a:t>
            </a:r>
            <a:r>
              <a:rPr lang="en-US" altLang="en-US" sz="2000" dirty="0">
                <a:solidFill>
                  <a:srgbClr val="003366"/>
                </a:solidFill>
              </a:rPr>
              <a:t> </a:t>
            </a:r>
            <a:r>
              <a:rPr lang="ru-RU" altLang="en-US" sz="2000" dirty="0">
                <a:solidFill>
                  <a:srgbClr val="003366"/>
                </a:solidFill>
              </a:rPr>
              <a:t>контрактов и постановка задачи персоналу;</a:t>
            </a:r>
            <a:endParaRPr lang="en-US" altLang="en-US" sz="2000" dirty="0">
              <a:solidFill>
                <a:srgbClr val="003366"/>
              </a:solidFill>
            </a:endParaRPr>
          </a:p>
          <a:p>
            <a:pPr eaLnBrk="1" hangingPunct="1">
              <a:spcBef>
                <a:spcPct val="20000"/>
              </a:spcBef>
              <a:buFontTx/>
              <a:buChar char="•"/>
            </a:pPr>
            <a:r>
              <a:rPr lang="ru-RU" altLang="en-US" sz="2000" dirty="0">
                <a:solidFill>
                  <a:srgbClr val="003366"/>
                </a:solidFill>
              </a:rPr>
              <a:t>Раздача «портфелей» и званий, бюджета и грантов, стипендий и премий;</a:t>
            </a:r>
          </a:p>
          <a:p>
            <a:pPr eaLnBrk="1" hangingPunct="1">
              <a:spcBef>
                <a:spcPct val="20000"/>
              </a:spcBef>
              <a:buFontTx/>
              <a:buChar char="•"/>
            </a:pPr>
            <a:r>
              <a:rPr lang="ru-RU" altLang="en-US" sz="2000" dirty="0">
                <a:solidFill>
                  <a:srgbClr val="003366"/>
                </a:solidFill>
              </a:rPr>
              <a:t>Выбор целей и методов, стратегии и тактики …</a:t>
            </a:r>
            <a:endParaRPr lang="en-US" altLang="en-US" sz="2000" dirty="0">
              <a:solidFill>
                <a:srgbClr val="003366"/>
              </a:solidFill>
            </a:endParaRPr>
          </a:p>
          <a:p>
            <a:pPr eaLnBrk="1" hangingPunct="1">
              <a:spcBef>
                <a:spcPct val="20000"/>
              </a:spcBef>
              <a:buFontTx/>
              <a:buChar char="•"/>
            </a:pPr>
            <a:r>
              <a:rPr lang="en-US" altLang="en-US" sz="2400" dirty="0">
                <a:solidFill>
                  <a:srgbClr val="003366"/>
                </a:solidFill>
              </a:rPr>
              <a:t>…</a:t>
            </a:r>
          </a:p>
        </p:txBody>
      </p:sp>
      <p:sp>
        <p:nvSpPr>
          <p:cNvPr id="7" name="AutoShape 8"/>
          <p:cNvSpPr>
            <a:spLocks/>
          </p:cNvSpPr>
          <p:nvPr/>
        </p:nvSpPr>
        <p:spPr bwMode="auto">
          <a:xfrm>
            <a:off x="4465192" y="1415302"/>
            <a:ext cx="576262" cy="5060950"/>
          </a:xfrm>
          <a:prstGeom prst="rightBrace">
            <a:avLst>
              <a:gd name="adj1" fmla="val 73186"/>
              <a:gd name="adj2" fmla="val 50000"/>
            </a:avLst>
          </a:prstGeom>
          <a:noFill/>
          <a:ln w="349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p>
        </p:txBody>
      </p:sp>
      <p:sp>
        <p:nvSpPr>
          <p:cNvPr id="8" name="TextBox 7"/>
          <p:cNvSpPr txBox="1"/>
          <p:nvPr/>
        </p:nvSpPr>
        <p:spPr>
          <a:xfrm>
            <a:off x="5580112" y="5435502"/>
            <a:ext cx="3482762" cy="1323439"/>
          </a:xfrm>
          <a:prstGeom prst="rect">
            <a:avLst/>
          </a:prstGeom>
          <a:solidFill>
            <a:schemeClr val="bg1">
              <a:lumMod val="85000"/>
            </a:schemeClr>
          </a:solidFill>
          <a:scene3d>
            <a:camera prst="orthographicFront"/>
            <a:lightRig rig="threePt" dir="t"/>
          </a:scene3d>
          <a:sp3d>
            <a:bevelT w="127000" h="127000"/>
            <a:bevelB w="127000" h="127000"/>
          </a:sp3d>
        </p:spPr>
        <p:txBody>
          <a:bodyPr wrap="square">
            <a:spAutoFit/>
          </a:bodyPr>
          <a:lstStyle/>
          <a:p>
            <a:pPr>
              <a:defRPr/>
            </a:pPr>
            <a:r>
              <a:rPr lang="ru-RU" sz="2000" dirty="0"/>
              <a:t>Правильный выбор и объективная оценка альтернатив является основой любого принятия решений.</a:t>
            </a:r>
            <a:endParaRPr lang="en-US" sz="2000" dirty="0"/>
          </a:p>
        </p:txBody>
      </p:sp>
      <p:sp>
        <p:nvSpPr>
          <p:cNvPr id="9" name="Rectangle 8"/>
          <p:cNvSpPr/>
          <p:nvPr/>
        </p:nvSpPr>
        <p:spPr>
          <a:xfrm>
            <a:off x="5179049" y="3087921"/>
            <a:ext cx="3703258"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en-US" sz="3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оценка</a:t>
            </a:r>
            <a:r>
              <a:rPr lang="en-US" alt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alt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altLang="en-US"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качества</a:t>
            </a:r>
            <a:r>
              <a:rPr lang="ru-RU" alt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ru-RU" alt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альтернатив и</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ru-RU" sz="3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приняти</a:t>
            </a:r>
            <a:r>
              <a:rPr lang="en-US" alt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е</a:t>
            </a:r>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решений</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00" y="1268646"/>
            <a:ext cx="20574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581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62172" y="707054"/>
            <a:ext cx="2195736" cy="6045433"/>
          </a:xfrm>
          <a:prstGeom prst="roundRect">
            <a:avLst>
              <a:gd name="adj" fmla="val 75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itle 1"/>
          <p:cNvSpPr>
            <a:spLocks noGrp="1"/>
          </p:cNvSpPr>
          <p:nvPr>
            <p:ph type="title"/>
          </p:nvPr>
        </p:nvSpPr>
        <p:spPr>
          <a:xfrm>
            <a:off x="1115615" y="2586"/>
            <a:ext cx="7438727" cy="723900"/>
          </a:xfrm>
        </p:spPr>
        <p:txBody>
          <a:bodyPr>
            <a:normAutofit/>
          </a:bodyPr>
          <a:lstStyle/>
          <a:p>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Как принимается решение?</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17" name="Group 16"/>
          <p:cNvGrpSpPr/>
          <p:nvPr/>
        </p:nvGrpSpPr>
        <p:grpSpPr>
          <a:xfrm>
            <a:off x="251969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134734" y="770425"/>
            <a:ext cx="2074484" cy="5912859"/>
            <a:chOff x="121252" y="706278"/>
            <a:chExt cx="1715493" cy="5637666"/>
          </a:xfrm>
        </p:grpSpPr>
        <p:pic>
          <p:nvPicPr>
            <p:cNvPr id="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051" y="2199279"/>
              <a:ext cx="1677897" cy="106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921" y="3329820"/>
              <a:ext cx="1700080" cy="140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810" y="706278"/>
              <a:ext cx="1655165" cy="14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252" y="4806127"/>
              <a:ext cx="1715493" cy="153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6884893" y="718929"/>
            <a:ext cx="2195736" cy="5996765"/>
            <a:chOff x="6884893" y="718929"/>
            <a:chExt cx="2195736" cy="5996765"/>
          </a:xfrm>
        </p:grpSpPr>
        <p:sp>
          <p:nvSpPr>
            <p:cNvPr id="5" name="Rounded Rectangle 4"/>
            <p:cNvSpPr/>
            <p:nvPr/>
          </p:nvSpPr>
          <p:spPr>
            <a:xfrm>
              <a:off x="6884893" y="718929"/>
              <a:ext cx="2195736" cy="5996765"/>
            </a:xfrm>
            <a:prstGeom prst="roundRect">
              <a:avLst>
                <a:gd name="adj" fmla="val 75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0745" y="4829085"/>
              <a:ext cx="1856584" cy="17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8321" y="2419962"/>
              <a:ext cx="1969727" cy="236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019567" y="766872"/>
              <a:ext cx="1929008" cy="158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8321" y="800755"/>
              <a:ext cx="1951499" cy="161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16093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Набор альтернатив для принятия решения и исходные </a:t>
            </a:r>
            <a:r>
              <a:rPr lang="ru-RU" dirty="0" smtClean="0">
                <a:solidFill>
                  <a:schemeClr val="tx1"/>
                </a:solidFill>
              </a:rPr>
              <a:t>данные</a:t>
            </a:r>
            <a:endParaRPr lang="en-US" dirty="0">
              <a:solidFill>
                <a:schemeClr val="tx1"/>
              </a:solidFill>
            </a:endParaRPr>
          </a:p>
        </p:txBody>
      </p:sp>
      <p:pic>
        <p:nvPicPr>
          <p:cNvPr id="11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a:xfrm>
            <a:off x="717791" y="2480931"/>
            <a:ext cx="1152751" cy="646331"/>
          </a:xfrm>
          <a:prstGeom prst="rect">
            <a:avLst/>
          </a:prstGeom>
          <a:noFill/>
        </p:spPr>
        <p:txBody>
          <a:bodyPr wrap="none" lIns="91440" tIns="45720" rIns="91440" bIns="45720">
            <a:spAutoFit/>
          </a:bodyPr>
          <a:lstStyle/>
          <a:p>
            <a:pPr algn="ctr"/>
            <a:r>
              <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Вход</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7" name="Title 1"/>
          <p:cNvSpPr>
            <a:spLocks noGrp="1"/>
          </p:cNvSpPr>
          <p:nvPr>
            <p:ph type="title"/>
          </p:nvPr>
        </p:nvSpPr>
        <p:spPr>
          <a:xfrm>
            <a:off x="1115615" y="10143"/>
            <a:ext cx="7438727" cy="723900"/>
          </a:xfrm>
        </p:spPr>
        <p:txBody>
          <a:bodyPr>
            <a:normAutofit/>
          </a:bodyPr>
          <a:lstStyle/>
          <a:p>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Как принимается решение?</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32929462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ru-RU" dirty="0"/>
              <a:t>Законы, должностные обязанности</a:t>
            </a:r>
            <a:r>
              <a:rPr lang="ru-RU" dirty="0" smtClean="0"/>
              <a:t>,</a:t>
            </a:r>
            <a:r>
              <a:rPr lang="en-US" dirty="0" smtClean="0"/>
              <a:t> </a:t>
            </a:r>
            <a:r>
              <a:rPr lang="ru-RU" dirty="0" smtClean="0"/>
              <a:t>инструкции</a:t>
            </a:r>
            <a:r>
              <a:rPr lang="en-US" dirty="0" smtClean="0"/>
              <a:t>, </a:t>
            </a:r>
            <a:r>
              <a:rPr lang="ru-RU" dirty="0" smtClean="0"/>
              <a:t>правила</a:t>
            </a:r>
            <a:r>
              <a:rPr lang="en-US" dirty="0" smtClean="0"/>
              <a:t> </a:t>
            </a:r>
            <a:r>
              <a:rPr lang="ru-RU" dirty="0" smtClean="0"/>
              <a:t>и</a:t>
            </a:r>
            <a:r>
              <a:rPr lang="en-US" dirty="0" smtClean="0"/>
              <a:t> </a:t>
            </a:r>
            <a:r>
              <a:rPr lang="ru-RU" dirty="0" smtClean="0"/>
              <a:t>ограничения</a:t>
            </a:r>
            <a:endParaRPr lang="en-US" dirty="0" smtClean="0"/>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ru-RU" cap="all" dirty="0"/>
              <a:t>з</a:t>
            </a:r>
            <a:r>
              <a:rPr lang="ru-RU" dirty="0"/>
              <a:t>нания, умения, опыт</a:t>
            </a:r>
            <a:r>
              <a:rPr lang="en-US" dirty="0"/>
              <a:t> </a:t>
            </a:r>
            <a:r>
              <a:rPr lang="ru-RU" dirty="0"/>
              <a:t>и интуиция</a:t>
            </a:r>
            <a:endParaRPr lang="en-US" dirty="0" smtClean="0"/>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ru-RU" dirty="0" smtClean="0"/>
              <a:t>Личный </a:t>
            </a:r>
            <a:r>
              <a:rPr lang="ru-RU" dirty="0"/>
              <a:t>интерес, культура, система ценностей и </a:t>
            </a:r>
            <a:r>
              <a:rPr lang="ru-RU" dirty="0" smtClean="0"/>
              <a:t>эмоции</a:t>
            </a:r>
            <a:endParaRPr lang="en-US" dirty="0" smtClean="0"/>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Набор альтернатив для принятия решения и исходные </a:t>
            </a:r>
            <a:r>
              <a:rPr lang="ru-RU" dirty="0" smtClean="0">
                <a:solidFill>
                  <a:schemeClr val="tx1"/>
                </a:solidFill>
              </a:rPr>
              <a:t>данные</a:t>
            </a:r>
            <a:endParaRPr lang="en-US" dirty="0">
              <a:solidFill>
                <a:schemeClr val="tx1"/>
              </a:solidFill>
            </a:endParaRPr>
          </a:p>
        </p:txBody>
      </p:sp>
      <p:pic>
        <p:nvPicPr>
          <p:cNvPr id="11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Left Brace 33"/>
          <p:cNvSpPr/>
          <p:nvPr/>
        </p:nvSpPr>
        <p:spPr>
          <a:xfrm rot="10800000">
            <a:off x="6171511" y="716225"/>
            <a:ext cx="432048" cy="1810824"/>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a:off x="6541243" y="1298471"/>
            <a:ext cx="2562497" cy="646331"/>
          </a:xfrm>
          <a:prstGeom prst="rect">
            <a:avLst/>
          </a:prstGeom>
          <a:noFill/>
        </p:spPr>
        <p:txBody>
          <a:bodyPr wrap="none" lIns="91440" tIns="45720" rIns="91440" bIns="45720">
            <a:spAutoFit/>
          </a:bodyPr>
          <a:lstStyle/>
          <a:p>
            <a:pPr algn="ctr"/>
            <a:r>
              <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Инструмент</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7" name="Rectangle 36"/>
          <p:cNvSpPr/>
          <p:nvPr/>
        </p:nvSpPr>
        <p:spPr>
          <a:xfrm>
            <a:off x="717791" y="2480931"/>
            <a:ext cx="1152751" cy="646331"/>
          </a:xfrm>
          <a:prstGeom prst="rect">
            <a:avLst/>
          </a:prstGeom>
          <a:noFill/>
        </p:spPr>
        <p:txBody>
          <a:bodyPr wrap="none" lIns="91440" tIns="45720" rIns="91440" bIns="45720">
            <a:spAutoFit/>
          </a:bodyPr>
          <a:lstStyle/>
          <a:p>
            <a:pPr algn="ctr"/>
            <a:r>
              <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Вход</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5" name="Title 1"/>
          <p:cNvSpPr>
            <a:spLocks noGrp="1"/>
          </p:cNvSpPr>
          <p:nvPr>
            <p:ph type="title"/>
          </p:nvPr>
        </p:nvSpPr>
        <p:spPr>
          <a:xfrm>
            <a:off x="1115615" y="2586"/>
            <a:ext cx="7438727" cy="723900"/>
          </a:xfrm>
        </p:spPr>
        <p:txBody>
          <a:bodyPr>
            <a:normAutofit/>
          </a:bodyPr>
          <a:lstStyle/>
          <a:p>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Как принимается решение?</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3762154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ru-RU" dirty="0"/>
              <a:t>Законы, должностные обязанности</a:t>
            </a:r>
            <a:r>
              <a:rPr lang="ru-RU" dirty="0" smtClean="0"/>
              <a:t>,</a:t>
            </a:r>
            <a:r>
              <a:rPr lang="en-US" dirty="0" smtClean="0"/>
              <a:t> </a:t>
            </a:r>
            <a:r>
              <a:rPr lang="ru-RU" dirty="0" smtClean="0"/>
              <a:t>инструкции</a:t>
            </a:r>
            <a:r>
              <a:rPr lang="en-US" dirty="0" smtClean="0"/>
              <a:t>, </a:t>
            </a:r>
            <a:r>
              <a:rPr lang="ru-RU" dirty="0" smtClean="0"/>
              <a:t>правила</a:t>
            </a:r>
            <a:r>
              <a:rPr lang="en-US" dirty="0" smtClean="0"/>
              <a:t> </a:t>
            </a:r>
            <a:r>
              <a:rPr lang="ru-RU" dirty="0" smtClean="0"/>
              <a:t>и</a:t>
            </a:r>
            <a:r>
              <a:rPr lang="en-US" dirty="0" smtClean="0"/>
              <a:t> </a:t>
            </a:r>
            <a:r>
              <a:rPr lang="ru-RU" dirty="0" smtClean="0"/>
              <a:t>ограничения</a:t>
            </a:r>
            <a:endParaRPr lang="en-US" dirty="0" smtClean="0"/>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ru-RU" cap="all" dirty="0"/>
              <a:t>з</a:t>
            </a:r>
            <a:r>
              <a:rPr lang="ru-RU" dirty="0"/>
              <a:t>нания, умения, опыт</a:t>
            </a:r>
            <a:r>
              <a:rPr lang="en-US" dirty="0"/>
              <a:t> </a:t>
            </a:r>
            <a:r>
              <a:rPr lang="ru-RU" dirty="0"/>
              <a:t>и интуиция</a:t>
            </a:r>
            <a:endParaRPr lang="en-US" dirty="0" smtClean="0"/>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ru-RU" dirty="0" smtClean="0"/>
              <a:t>Личный </a:t>
            </a:r>
            <a:r>
              <a:rPr lang="ru-RU" dirty="0"/>
              <a:t>интерес, культура, система ценностей и </a:t>
            </a:r>
            <a:r>
              <a:rPr lang="ru-RU" dirty="0" smtClean="0"/>
              <a:t>эмоции</a:t>
            </a:r>
            <a:endParaRPr lang="en-US" dirty="0" smtClean="0"/>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Набор альтернатив для принятия решения и исходные </a:t>
            </a:r>
            <a:r>
              <a:rPr lang="ru-RU" dirty="0" smtClean="0">
                <a:solidFill>
                  <a:schemeClr val="tx1"/>
                </a:solidFill>
              </a:rPr>
              <a:t>данные</a:t>
            </a:r>
            <a:endParaRPr lang="en-US" dirty="0">
              <a:solidFill>
                <a:schemeClr val="tx1"/>
              </a:solidFill>
            </a:endParaRPr>
          </a:p>
        </p:txBody>
      </p:sp>
      <p:pic>
        <p:nvPicPr>
          <p:cNvPr id="11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Left Brace 33"/>
          <p:cNvSpPr/>
          <p:nvPr/>
        </p:nvSpPr>
        <p:spPr>
          <a:xfrm rot="10800000">
            <a:off x="6171511" y="716225"/>
            <a:ext cx="432048" cy="1810824"/>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a:off x="6541243" y="1298471"/>
            <a:ext cx="2562497" cy="646331"/>
          </a:xfrm>
          <a:prstGeom prst="rect">
            <a:avLst/>
          </a:prstGeom>
          <a:noFill/>
        </p:spPr>
        <p:txBody>
          <a:bodyPr wrap="none" lIns="91440" tIns="45720" rIns="91440" bIns="45720">
            <a:spAutoFit/>
          </a:bodyPr>
          <a:lstStyle/>
          <a:p>
            <a:pPr algn="ctr"/>
            <a:r>
              <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Инструмент</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7" name="Rectangle 36"/>
          <p:cNvSpPr/>
          <p:nvPr/>
        </p:nvSpPr>
        <p:spPr>
          <a:xfrm>
            <a:off x="717791" y="2480931"/>
            <a:ext cx="1152751" cy="646331"/>
          </a:xfrm>
          <a:prstGeom prst="rect">
            <a:avLst/>
          </a:prstGeom>
          <a:noFill/>
        </p:spPr>
        <p:txBody>
          <a:bodyPr wrap="none" lIns="91440" tIns="45720" rIns="91440" bIns="45720">
            <a:spAutoFit/>
          </a:bodyPr>
          <a:lstStyle/>
          <a:p>
            <a:pPr algn="ctr"/>
            <a:r>
              <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Вход</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3" name="Right Arrow 32"/>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Принятое решение / выбранная альтернатива</a:t>
            </a:r>
            <a:endParaRPr lang="en-US" dirty="0">
              <a:solidFill>
                <a:schemeClr val="tx1"/>
              </a:solidFill>
            </a:endParaRPr>
          </a:p>
        </p:txBody>
      </p:sp>
      <p:pic>
        <p:nvPicPr>
          <p:cNvPr id="38" name="Picture 1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6415075" y="2552133"/>
            <a:ext cx="1481368" cy="646331"/>
          </a:xfrm>
          <a:prstGeom prst="rect">
            <a:avLst/>
          </a:prstGeom>
          <a:noFill/>
        </p:spPr>
        <p:txBody>
          <a:bodyPr wrap="none" lIns="91440" tIns="45720" rIns="91440" bIns="45720">
            <a:spAutoFit/>
          </a:bodyPr>
          <a:lstStyle/>
          <a:p>
            <a:pPr algn="ct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Выход</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0" name="Title 1"/>
          <p:cNvSpPr>
            <a:spLocks noGrp="1"/>
          </p:cNvSpPr>
          <p:nvPr>
            <p:ph type="title"/>
          </p:nvPr>
        </p:nvSpPr>
        <p:spPr>
          <a:xfrm>
            <a:off x="1115615" y="2586"/>
            <a:ext cx="7438727" cy="723900"/>
          </a:xfrm>
        </p:spPr>
        <p:txBody>
          <a:bodyPr>
            <a:normAutofit/>
          </a:bodyPr>
          <a:lstStyle/>
          <a:p>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Как принимается решение?</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38225268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ru-RU" dirty="0"/>
              <a:t>Законы, должностные обязанности</a:t>
            </a:r>
            <a:r>
              <a:rPr lang="ru-RU" dirty="0" smtClean="0"/>
              <a:t>,</a:t>
            </a:r>
            <a:r>
              <a:rPr lang="en-US" dirty="0" smtClean="0"/>
              <a:t> </a:t>
            </a:r>
            <a:r>
              <a:rPr lang="ru-RU" dirty="0" smtClean="0"/>
              <a:t>инструкции</a:t>
            </a:r>
            <a:r>
              <a:rPr lang="en-US" dirty="0" smtClean="0"/>
              <a:t>, </a:t>
            </a:r>
            <a:r>
              <a:rPr lang="ru-RU" dirty="0" smtClean="0"/>
              <a:t>правила</a:t>
            </a:r>
            <a:r>
              <a:rPr lang="en-US" dirty="0" smtClean="0"/>
              <a:t> </a:t>
            </a:r>
            <a:r>
              <a:rPr lang="ru-RU" dirty="0" smtClean="0"/>
              <a:t>и</a:t>
            </a:r>
            <a:r>
              <a:rPr lang="en-US" dirty="0" smtClean="0"/>
              <a:t> </a:t>
            </a:r>
            <a:r>
              <a:rPr lang="ru-RU" dirty="0" smtClean="0"/>
              <a:t>ограничения</a:t>
            </a:r>
            <a:endParaRPr lang="en-US" dirty="0" smtClean="0"/>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ru-RU" cap="all" dirty="0"/>
              <a:t>з</a:t>
            </a:r>
            <a:r>
              <a:rPr lang="ru-RU" dirty="0"/>
              <a:t>нания, умения, опыт</a:t>
            </a:r>
            <a:r>
              <a:rPr lang="en-US" dirty="0"/>
              <a:t> </a:t>
            </a:r>
            <a:r>
              <a:rPr lang="ru-RU" dirty="0"/>
              <a:t>и интуиция</a:t>
            </a:r>
            <a:endParaRPr lang="en-US" dirty="0" smtClean="0"/>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ru-RU" dirty="0" smtClean="0"/>
              <a:t>Личный </a:t>
            </a:r>
            <a:r>
              <a:rPr lang="ru-RU" dirty="0"/>
              <a:t>интерес, культура, система ценностей и </a:t>
            </a:r>
            <a:r>
              <a:rPr lang="ru-RU" dirty="0" smtClean="0"/>
              <a:t>эмоции</a:t>
            </a:r>
            <a:endParaRPr lang="en-US" dirty="0" smtClean="0"/>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Набор альтернатив для принятия решения и исходные </a:t>
            </a:r>
            <a:r>
              <a:rPr lang="ru-RU" dirty="0" smtClean="0">
                <a:solidFill>
                  <a:schemeClr val="tx1"/>
                </a:solidFill>
              </a:rPr>
              <a:t>данные</a:t>
            </a:r>
            <a:endParaRPr lang="en-US" dirty="0">
              <a:solidFill>
                <a:schemeClr val="tx1"/>
              </a:solidFill>
            </a:endParaRPr>
          </a:p>
        </p:txBody>
      </p:sp>
      <p:sp>
        <p:nvSpPr>
          <p:cNvPr id="107" name="Rounded Rectangle 106"/>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Принятое решение / выбранная альтернатива</a:t>
            </a:r>
            <a:endParaRPr lang="en-US" dirty="0">
              <a:solidFill>
                <a:schemeClr val="tx1"/>
              </a:solidFill>
            </a:endParaRP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444208" y="690955"/>
            <a:ext cx="2520280" cy="1440160"/>
          </a:xfrm>
          <a:prstGeom prst="wedgeRoundRectCallout">
            <a:avLst>
              <a:gd name="adj1" fmla="val -70375"/>
              <a:gd name="adj2" fmla="val -232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Сравнительно легко изменить или переконфигурировать</a:t>
            </a:r>
            <a:endParaRPr lang="en-US" dirty="0"/>
          </a:p>
        </p:txBody>
      </p:sp>
      <p:sp>
        <p:nvSpPr>
          <p:cNvPr id="35" name="Title 1"/>
          <p:cNvSpPr>
            <a:spLocks noGrp="1"/>
          </p:cNvSpPr>
          <p:nvPr>
            <p:ph type="title"/>
          </p:nvPr>
        </p:nvSpPr>
        <p:spPr>
          <a:xfrm>
            <a:off x="1115615" y="2586"/>
            <a:ext cx="7438727" cy="723900"/>
          </a:xfrm>
        </p:spPr>
        <p:txBody>
          <a:bodyPr>
            <a:normAutofit/>
          </a:bodyPr>
          <a:lstStyle/>
          <a:p>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Как принимается решение?</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4083780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ru-RU" dirty="0"/>
              <a:t>Законы, должностные обязанности</a:t>
            </a:r>
            <a:r>
              <a:rPr lang="ru-RU" dirty="0" smtClean="0"/>
              <a:t>,</a:t>
            </a:r>
            <a:r>
              <a:rPr lang="en-US" dirty="0" smtClean="0"/>
              <a:t> </a:t>
            </a:r>
            <a:r>
              <a:rPr lang="ru-RU" dirty="0" smtClean="0"/>
              <a:t>инструкции</a:t>
            </a:r>
            <a:r>
              <a:rPr lang="en-US" dirty="0" smtClean="0"/>
              <a:t>, </a:t>
            </a:r>
            <a:r>
              <a:rPr lang="ru-RU" dirty="0" smtClean="0"/>
              <a:t>правила</a:t>
            </a:r>
            <a:r>
              <a:rPr lang="en-US" dirty="0" smtClean="0"/>
              <a:t> </a:t>
            </a:r>
            <a:r>
              <a:rPr lang="ru-RU" dirty="0" smtClean="0"/>
              <a:t>и</a:t>
            </a:r>
            <a:r>
              <a:rPr lang="en-US" dirty="0" smtClean="0"/>
              <a:t> </a:t>
            </a:r>
            <a:r>
              <a:rPr lang="ru-RU" dirty="0" smtClean="0"/>
              <a:t>ограничения</a:t>
            </a:r>
            <a:endParaRPr lang="en-US" dirty="0" smtClean="0"/>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ru-RU" cap="all" dirty="0"/>
              <a:t>з</a:t>
            </a:r>
            <a:r>
              <a:rPr lang="ru-RU" dirty="0"/>
              <a:t>нания, умения, опыт</a:t>
            </a:r>
            <a:r>
              <a:rPr lang="en-US" dirty="0"/>
              <a:t> </a:t>
            </a:r>
            <a:r>
              <a:rPr lang="ru-RU" dirty="0"/>
              <a:t>и интуиция</a:t>
            </a:r>
            <a:endParaRPr lang="en-US" dirty="0" smtClean="0"/>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ru-RU" dirty="0" smtClean="0"/>
              <a:t>Личный </a:t>
            </a:r>
            <a:r>
              <a:rPr lang="ru-RU" dirty="0"/>
              <a:t>интерес, культура, система ценностей и </a:t>
            </a:r>
            <a:r>
              <a:rPr lang="ru-RU" dirty="0" smtClean="0"/>
              <a:t>эмоции</a:t>
            </a:r>
            <a:endParaRPr lang="en-US" dirty="0" smtClean="0"/>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Набор альтернатив для принятия решения и исходные </a:t>
            </a:r>
            <a:r>
              <a:rPr lang="ru-RU" dirty="0" smtClean="0">
                <a:solidFill>
                  <a:schemeClr val="tx1"/>
                </a:solidFill>
              </a:rPr>
              <a:t>данные</a:t>
            </a:r>
            <a:endParaRPr lang="en-US" dirty="0">
              <a:solidFill>
                <a:schemeClr val="tx1"/>
              </a:solidFill>
            </a:endParaRPr>
          </a:p>
        </p:txBody>
      </p:sp>
      <p:sp>
        <p:nvSpPr>
          <p:cNvPr id="107" name="Rounded Rectangle 106"/>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Принятое решение / выбранная альтернатива</a:t>
            </a:r>
            <a:endParaRPr lang="en-US" dirty="0">
              <a:solidFill>
                <a:schemeClr val="tx1"/>
              </a:solidFill>
            </a:endParaRP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444208" y="1072789"/>
            <a:ext cx="2520280" cy="1440160"/>
          </a:xfrm>
          <a:prstGeom prst="wedgeRoundRectCallout">
            <a:avLst>
              <a:gd name="adj1" fmla="val -70375"/>
              <a:gd name="adj2" fmla="val -85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Сложнее изменить, так как потребует переподготовку или замену кадров</a:t>
            </a:r>
            <a:endParaRPr lang="en-US" dirty="0"/>
          </a:p>
        </p:txBody>
      </p:sp>
      <p:sp>
        <p:nvSpPr>
          <p:cNvPr id="35" name="Title 1"/>
          <p:cNvSpPr>
            <a:spLocks noGrp="1"/>
          </p:cNvSpPr>
          <p:nvPr>
            <p:ph type="title"/>
          </p:nvPr>
        </p:nvSpPr>
        <p:spPr>
          <a:xfrm>
            <a:off x="1115615" y="2586"/>
            <a:ext cx="7438727" cy="723900"/>
          </a:xfrm>
        </p:spPr>
        <p:txBody>
          <a:bodyPr>
            <a:normAutofit/>
          </a:bodyPr>
          <a:lstStyle/>
          <a:p>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Как принимается решение?</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26877991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ru-RU" dirty="0"/>
              <a:t>Законы, должностные обязанности</a:t>
            </a:r>
            <a:r>
              <a:rPr lang="ru-RU" dirty="0" smtClean="0"/>
              <a:t>,</a:t>
            </a:r>
            <a:r>
              <a:rPr lang="en-US" dirty="0" smtClean="0"/>
              <a:t> </a:t>
            </a:r>
            <a:r>
              <a:rPr lang="ru-RU" dirty="0" smtClean="0"/>
              <a:t>инструкции</a:t>
            </a:r>
            <a:r>
              <a:rPr lang="en-US" dirty="0" smtClean="0"/>
              <a:t>, </a:t>
            </a:r>
            <a:r>
              <a:rPr lang="ru-RU" dirty="0" smtClean="0"/>
              <a:t>правила</a:t>
            </a:r>
            <a:r>
              <a:rPr lang="en-US" dirty="0" smtClean="0"/>
              <a:t> </a:t>
            </a:r>
            <a:r>
              <a:rPr lang="ru-RU" dirty="0" smtClean="0"/>
              <a:t>и</a:t>
            </a:r>
            <a:r>
              <a:rPr lang="en-US" dirty="0" smtClean="0"/>
              <a:t> </a:t>
            </a:r>
            <a:r>
              <a:rPr lang="ru-RU" dirty="0" smtClean="0"/>
              <a:t>ограничения</a:t>
            </a:r>
            <a:endParaRPr lang="en-US" dirty="0" smtClean="0"/>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ru-RU" cap="all" dirty="0"/>
              <a:t>з</a:t>
            </a:r>
            <a:r>
              <a:rPr lang="ru-RU" dirty="0"/>
              <a:t>нания, умения, опыт</a:t>
            </a:r>
            <a:r>
              <a:rPr lang="en-US" dirty="0"/>
              <a:t> </a:t>
            </a:r>
            <a:r>
              <a:rPr lang="ru-RU" dirty="0"/>
              <a:t>и интуиция</a:t>
            </a:r>
            <a:endParaRPr lang="en-US" dirty="0" smtClean="0"/>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ru-RU" dirty="0" smtClean="0"/>
              <a:t>Личный </a:t>
            </a:r>
            <a:r>
              <a:rPr lang="ru-RU" dirty="0"/>
              <a:t>интерес, культура, система ценностей и </a:t>
            </a:r>
            <a:r>
              <a:rPr lang="ru-RU" dirty="0" smtClean="0"/>
              <a:t>эмоции</a:t>
            </a:r>
            <a:endParaRPr lang="en-US" dirty="0" smtClean="0"/>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Набор альтернатив для принятия решения и исходные </a:t>
            </a:r>
            <a:r>
              <a:rPr lang="ru-RU" dirty="0" smtClean="0">
                <a:solidFill>
                  <a:schemeClr val="tx1"/>
                </a:solidFill>
              </a:rPr>
              <a:t>данные</a:t>
            </a:r>
            <a:endParaRPr lang="en-US" dirty="0">
              <a:solidFill>
                <a:schemeClr val="tx1"/>
              </a:solidFill>
            </a:endParaRPr>
          </a:p>
        </p:txBody>
      </p:sp>
      <p:sp>
        <p:nvSpPr>
          <p:cNvPr id="107" name="Rounded Rectangle 106"/>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Принятое решение / выбранная альтернатива</a:t>
            </a:r>
            <a:endParaRPr lang="en-US" dirty="0">
              <a:solidFill>
                <a:schemeClr val="tx1"/>
              </a:solidFill>
            </a:endParaRP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300192" y="1351199"/>
            <a:ext cx="2664296" cy="1440160"/>
          </a:xfrm>
          <a:prstGeom prst="wedgeRoundRectCallout">
            <a:avLst>
              <a:gd name="adj1" fmla="val -64386"/>
              <a:gd name="adj2" fmla="val 187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Крайне сложно распознавать, предсказывать и влиять на </a:t>
            </a:r>
            <a:r>
              <a:rPr lang="ru-RU" dirty="0" smtClean="0"/>
              <a:t>изменения</a:t>
            </a:r>
            <a:r>
              <a:rPr lang="en-US" dirty="0" smtClean="0"/>
              <a:t> …</a:t>
            </a:r>
            <a:endParaRPr lang="en-US" dirty="0"/>
          </a:p>
        </p:txBody>
      </p:sp>
      <p:sp>
        <p:nvSpPr>
          <p:cNvPr id="35" name="Title 1"/>
          <p:cNvSpPr>
            <a:spLocks noGrp="1"/>
          </p:cNvSpPr>
          <p:nvPr>
            <p:ph type="title"/>
          </p:nvPr>
        </p:nvSpPr>
        <p:spPr>
          <a:xfrm>
            <a:off x="1115615" y="2586"/>
            <a:ext cx="7438727" cy="723900"/>
          </a:xfrm>
        </p:spPr>
        <p:txBody>
          <a:bodyPr>
            <a:normAutofit/>
          </a:bodyPr>
          <a:lstStyle/>
          <a:p>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Как принимается решение?</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1402848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ru-RU" dirty="0"/>
              <a:t>Законы, должностные обязанности</a:t>
            </a:r>
            <a:r>
              <a:rPr lang="ru-RU" dirty="0" smtClean="0"/>
              <a:t>,</a:t>
            </a:r>
            <a:r>
              <a:rPr lang="en-US" dirty="0" smtClean="0"/>
              <a:t> </a:t>
            </a:r>
            <a:r>
              <a:rPr lang="ru-RU" dirty="0" smtClean="0"/>
              <a:t>инструкции</a:t>
            </a:r>
            <a:r>
              <a:rPr lang="en-US" dirty="0" smtClean="0"/>
              <a:t>, </a:t>
            </a:r>
            <a:r>
              <a:rPr lang="ru-RU" dirty="0" smtClean="0"/>
              <a:t>правила</a:t>
            </a:r>
            <a:r>
              <a:rPr lang="en-US" dirty="0" smtClean="0"/>
              <a:t> </a:t>
            </a:r>
            <a:r>
              <a:rPr lang="ru-RU" dirty="0" smtClean="0"/>
              <a:t>и</a:t>
            </a:r>
            <a:r>
              <a:rPr lang="en-US" dirty="0" smtClean="0"/>
              <a:t> </a:t>
            </a:r>
            <a:r>
              <a:rPr lang="ru-RU" dirty="0" smtClean="0"/>
              <a:t>ограничения</a:t>
            </a:r>
            <a:endParaRPr lang="en-US" dirty="0" smtClean="0"/>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ru-RU" cap="all" dirty="0"/>
              <a:t>з</a:t>
            </a:r>
            <a:r>
              <a:rPr lang="ru-RU" dirty="0"/>
              <a:t>нания, умения, опыт</a:t>
            </a:r>
            <a:r>
              <a:rPr lang="en-US" dirty="0"/>
              <a:t> </a:t>
            </a:r>
            <a:r>
              <a:rPr lang="ru-RU" dirty="0"/>
              <a:t>и интуиция</a:t>
            </a:r>
            <a:endParaRPr lang="en-US" dirty="0" smtClean="0"/>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ru-RU" dirty="0" smtClean="0"/>
              <a:t>Личный </a:t>
            </a:r>
            <a:r>
              <a:rPr lang="ru-RU" dirty="0"/>
              <a:t>интерес, культура, система ценностей и </a:t>
            </a:r>
            <a:r>
              <a:rPr lang="ru-RU" dirty="0" smtClean="0"/>
              <a:t>эмоции</a:t>
            </a:r>
            <a:endParaRPr lang="en-US" dirty="0" smtClean="0"/>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Набор альтернатив для принятия решения и исходные </a:t>
            </a:r>
            <a:r>
              <a:rPr lang="ru-RU" dirty="0" smtClean="0">
                <a:solidFill>
                  <a:schemeClr val="tx1"/>
                </a:solidFill>
              </a:rPr>
              <a:t>данные</a:t>
            </a:r>
            <a:endParaRPr lang="en-US" dirty="0">
              <a:solidFill>
                <a:schemeClr val="tx1"/>
              </a:solidFill>
            </a:endParaRPr>
          </a:p>
        </p:txBody>
      </p:sp>
      <p:sp>
        <p:nvSpPr>
          <p:cNvPr id="107" name="Rounded Rectangle 106"/>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Принятое решение / выбранная альтернатива</a:t>
            </a:r>
            <a:endParaRPr lang="en-US" dirty="0">
              <a:solidFill>
                <a:schemeClr val="tx1"/>
              </a:solidFill>
            </a:endParaRP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300192" y="1351199"/>
            <a:ext cx="2664296" cy="1440160"/>
          </a:xfrm>
          <a:prstGeom prst="wedgeRoundRectCallout">
            <a:avLst>
              <a:gd name="adj1" fmla="val -64386"/>
              <a:gd name="adj2" fmla="val 1877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ru-RU" dirty="0"/>
              <a:t>при этом является уязвимым местом для коррупции !</a:t>
            </a:r>
            <a:endParaRPr lang="en-US" dirty="0"/>
          </a:p>
        </p:txBody>
      </p:sp>
      <p:pic>
        <p:nvPicPr>
          <p:cNvPr id="4098"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3851" y="16337"/>
            <a:ext cx="1734037" cy="134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itle 1"/>
          <p:cNvSpPr>
            <a:spLocks noGrp="1"/>
          </p:cNvSpPr>
          <p:nvPr>
            <p:ph type="title"/>
          </p:nvPr>
        </p:nvSpPr>
        <p:spPr>
          <a:xfrm>
            <a:off x="707537" y="2586"/>
            <a:ext cx="7438727" cy="723900"/>
          </a:xfrm>
        </p:spPr>
        <p:txBody>
          <a:bodyPr>
            <a:normAutofit/>
          </a:bodyPr>
          <a:lstStyle/>
          <a:p>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Как принимается решение?</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35" name="Group 34"/>
          <p:cNvGrpSpPr/>
          <p:nvPr/>
        </p:nvGrpSpPr>
        <p:grpSpPr>
          <a:xfrm>
            <a:off x="4198040" y="2394999"/>
            <a:ext cx="3501624" cy="4050780"/>
            <a:chOff x="6607897" y="4601194"/>
            <a:chExt cx="1549728" cy="1754657"/>
          </a:xfrm>
        </p:grpSpPr>
        <p:pic>
          <p:nvPicPr>
            <p:cNvPr id="36"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7897" y="4699245"/>
              <a:ext cx="1549728" cy="165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Block Arc 37"/>
            <p:cNvSpPr/>
            <p:nvPr/>
          </p:nvSpPr>
          <p:spPr>
            <a:xfrm rot="16435687">
              <a:off x="7189497" y="4606301"/>
              <a:ext cx="219852" cy="228045"/>
            </a:xfrm>
            <a:prstGeom prst="blockArc">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p:cNvSpPr/>
            <p:nvPr/>
          </p:nvSpPr>
          <p:spPr>
            <a:xfrm>
              <a:off x="7276752" y="4601194"/>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285569" y="476870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7771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5877272"/>
            <a:ext cx="5759871" cy="7920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p:cNvSpPr>
            <a:spLocks noGrp="1" noChangeArrowheads="1"/>
          </p:cNvSpPr>
          <p:nvPr>
            <p:ph type="title"/>
          </p:nvPr>
        </p:nvSpPr>
        <p:spPr>
          <a:xfrm>
            <a:off x="323528" y="125413"/>
            <a:ext cx="8602985" cy="503237"/>
          </a:xfrm>
        </p:spPr>
        <p:txBody>
          <a:bodyPr>
            <a:noAutofit/>
          </a:bodyPr>
          <a:lstStyle/>
          <a:p>
            <a:pPr>
              <a:defRPr/>
            </a:pP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Интернет- источники</a:t>
            </a:r>
            <a:endPar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sp>
        <p:nvSpPr>
          <p:cNvPr id="6" name="Rectangle 3"/>
          <p:cNvSpPr txBox="1">
            <a:spLocks noChangeArrowheads="1"/>
          </p:cNvSpPr>
          <p:nvPr/>
        </p:nvSpPr>
        <p:spPr>
          <a:xfrm>
            <a:off x="468313" y="836713"/>
            <a:ext cx="8594725" cy="57606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endParaRPr lang="en-US" altLang="en-US" sz="2000" dirty="0" smtClean="0"/>
          </a:p>
          <a:p>
            <a:pPr marL="0" indent="0">
              <a:lnSpc>
                <a:spcPct val="80000"/>
              </a:lnSpc>
              <a:buNone/>
            </a:pPr>
            <a:endParaRPr lang="ru-RU" altLang="en-US" sz="1000" dirty="0" smtClean="0"/>
          </a:p>
          <a:p>
            <a:r>
              <a:rPr lang="ru-RU" altLang="en-US" sz="2000" dirty="0" smtClean="0"/>
              <a:t>Данная презентация</a:t>
            </a:r>
            <a:r>
              <a:rPr lang="en-US" altLang="en-US" sz="2000" dirty="0" smtClean="0"/>
              <a:t> </a:t>
            </a:r>
            <a:r>
              <a:rPr lang="ru-RU" altLang="en-US" sz="2000" dirty="0" smtClean="0"/>
              <a:t>в</a:t>
            </a:r>
            <a:r>
              <a:rPr lang="en-US" altLang="en-US" sz="2000" dirty="0" smtClean="0"/>
              <a:t> PowerPoint</a:t>
            </a:r>
            <a:r>
              <a:rPr lang="ru-RU" altLang="en-US" sz="2000" dirty="0" smtClean="0"/>
              <a:t>: </a:t>
            </a:r>
            <a:r>
              <a:rPr lang="en-US" altLang="en-US" sz="2000" dirty="0" smtClean="0">
                <a:hlinkClick r:id="rId2"/>
              </a:rPr>
              <a:t>http://www.cs.jyu.fi/ai/Quality-3.pptx</a:t>
            </a:r>
            <a:r>
              <a:rPr lang="en-US" altLang="en-US" sz="2000" dirty="0" smtClean="0"/>
              <a:t> </a:t>
            </a:r>
            <a:r>
              <a:rPr lang="ru-RU" altLang="en-US" sz="2000" dirty="0"/>
              <a:t>или </a:t>
            </a:r>
            <a:r>
              <a:rPr lang="en-US" altLang="en-US" sz="2000" dirty="0" smtClean="0">
                <a:hlinkClick r:id="rId3"/>
              </a:rPr>
              <a:t>http</a:t>
            </a:r>
            <a:r>
              <a:rPr lang="en-US" altLang="en-US" sz="2000" dirty="0">
                <a:hlinkClick r:id="rId3"/>
              </a:rPr>
              <a:t>://</a:t>
            </a:r>
            <a:r>
              <a:rPr lang="en-US" altLang="en-US" sz="2000" dirty="0" smtClean="0">
                <a:hlinkClick r:id="rId3"/>
              </a:rPr>
              <a:t>www.cs.jyu.fi/ai/Quality-3.ppt</a:t>
            </a:r>
            <a:r>
              <a:rPr lang="ru-RU" altLang="en-US" sz="2000" dirty="0" smtClean="0"/>
              <a:t>;</a:t>
            </a:r>
            <a:endParaRPr lang="en-US" altLang="en-US" sz="2000" dirty="0" smtClean="0"/>
          </a:p>
          <a:p>
            <a:endParaRPr lang="en-US" altLang="en-US" sz="2000" dirty="0" smtClean="0"/>
          </a:p>
          <a:p>
            <a:r>
              <a:rPr lang="ru-RU" altLang="en-US" sz="2000" cap="all" dirty="0"/>
              <a:t>в</a:t>
            </a:r>
            <a:r>
              <a:rPr lang="ru-RU" altLang="en-US" sz="2000" dirty="0"/>
              <a:t>идео</a:t>
            </a:r>
            <a:r>
              <a:rPr lang="en-US" altLang="en-US" sz="2000" dirty="0"/>
              <a:t>-</a:t>
            </a:r>
            <a:r>
              <a:rPr lang="ru-RU" altLang="en-US" sz="2000" dirty="0"/>
              <a:t>версия</a:t>
            </a:r>
            <a:r>
              <a:rPr lang="ru-RU" altLang="en-US" sz="2000" dirty="0" smtClean="0"/>
              <a:t> презентаци</a:t>
            </a:r>
            <a:r>
              <a:rPr lang="ru-RU" altLang="en-US" sz="2000" dirty="0"/>
              <a:t>и</a:t>
            </a:r>
            <a:r>
              <a:rPr lang="ru-RU" altLang="en-US" sz="2000" dirty="0" smtClean="0"/>
              <a:t>: </a:t>
            </a:r>
            <a:r>
              <a:rPr lang="en-US" altLang="en-US" sz="2000" dirty="0">
                <a:hlinkClick r:id="rId4"/>
              </a:rPr>
              <a:t>http://</a:t>
            </a:r>
            <a:r>
              <a:rPr lang="en-US" altLang="en-US" sz="2000" dirty="0" smtClean="0">
                <a:hlinkClick r:id="rId4"/>
              </a:rPr>
              <a:t>www.cs.jyu.fi/ai/Quality/video</a:t>
            </a:r>
            <a:r>
              <a:rPr lang="ru-RU" altLang="en-US" sz="2000" dirty="0" smtClean="0"/>
              <a:t>;</a:t>
            </a:r>
            <a:endParaRPr lang="en-US" altLang="en-US" sz="2000" dirty="0" smtClean="0"/>
          </a:p>
          <a:p>
            <a:endParaRPr lang="en-US" altLang="en-US" sz="2000" dirty="0" smtClean="0"/>
          </a:p>
          <a:p>
            <a:r>
              <a:rPr lang="ru-RU" altLang="en-US" sz="2000" dirty="0"/>
              <a:t>Более детальный анализ проблемы и мотивации проекта</a:t>
            </a:r>
            <a:r>
              <a:rPr lang="en-US" altLang="en-US" sz="2000" dirty="0"/>
              <a:t> </a:t>
            </a:r>
            <a:r>
              <a:rPr lang="ru-RU" altLang="en-US" sz="2000" dirty="0"/>
              <a:t>смотрите в:</a:t>
            </a:r>
            <a:r>
              <a:rPr lang="en-US" altLang="en-US" sz="2000" dirty="0"/>
              <a:t> </a:t>
            </a:r>
            <a:r>
              <a:rPr lang="en-US" altLang="en-US" sz="2000" dirty="0">
                <a:hlinkClick r:id="rId5"/>
              </a:rPr>
              <a:t>http://www.cs.jyu.fi/ai/Quality.ppt</a:t>
            </a:r>
            <a:r>
              <a:rPr lang="en-US" altLang="en-US" sz="2000" dirty="0"/>
              <a:t> </a:t>
            </a:r>
            <a:r>
              <a:rPr lang="ru-RU" altLang="en-US" sz="2000" dirty="0"/>
              <a:t>и</a:t>
            </a:r>
            <a:r>
              <a:rPr lang="en-US" altLang="en-US" sz="2000" dirty="0"/>
              <a:t> </a:t>
            </a:r>
            <a:r>
              <a:rPr lang="en-US" altLang="en-US" sz="2000" dirty="0">
                <a:hlinkClick r:id="rId6"/>
              </a:rPr>
              <a:t>http://</a:t>
            </a:r>
            <a:r>
              <a:rPr lang="en-US" altLang="en-US" sz="2000" dirty="0" smtClean="0">
                <a:hlinkClick r:id="rId6"/>
              </a:rPr>
              <a:t>www.cs.jyu.fi/ai/Quality-2.ppt</a:t>
            </a:r>
            <a:r>
              <a:rPr lang="en-US" altLang="en-US" sz="2000" dirty="0" smtClean="0"/>
              <a:t>;</a:t>
            </a:r>
          </a:p>
          <a:p>
            <a:endParaRPr lang="en-US" altLang="en-US" sz="2000" dirty="0" smtClean="0"/>
          </a:p>
          <a:p>
            <a:r>
              <a:rPr lang="en-US" altLang="en-US" sz="2000" dirty="0" smtClean="0"/>
              <a:t>Web</a:t>
            </a:r>
            <a:r>
              <a:rPr lang="ru-RU" altLang="en-US" sz="2000" dirty="0"/>
              <a:t>-сайт</a:t>
            </a:r>
            <a:r>
              <a:rPr lang="en-US" altLang="en-US" sz="2000" dirty="0"/>
              <a:t> </a:t>
            </a:r>
            <a:r>
              <a:rPr lang="ru-RU" altLang="en-US" sz="2000" dirty="0" smtClean="0"/>
              <a:t>проекта</a:t>
            </a:r>
            <a:r>
              <a:rPr lang="en-US" altLang="en-US" sz="2000" dirty="0" smtClean="0"/>
              <a:t> TRUST</a:t>
            </a:r>
            <a:r>
              <a:rPr lang="ru-RU" altLang="en-US" sz="2000" dirty="0" smtClean="0"/>
              <a:t>:</a:t>
            </a:r>
            <a:r>
              <a:rPr lang="en-US" altLang="en-US" sz="2000" dirty="0" smtClean="0"/>
              <a:t> </a:t>
            </a:r>
            <a:r>
              <a:rPr lang="en-US" altLang="en-US" sz="2000" dirty="0">
                <a:hlinkClick r:id="rId7"/>
              </a:rPr>
              <a:t>http://dovira.eu/</a:t>
            </a:r>
            <a:r>
              <a:rPr lang="en-US" altLang="en-US" sz="2000" dirty="0"/>
              <a:t> </a:t>
            </a:r>
            <a:r>
              <a:rPr lang="en-US" altLang="en-US" sz="2000" dirty="0" smtClean="0"/>
              <a:t>;</a:t>
            </a:r>
          </a:p>
          <a:p>
            <a:endParaRPr lang="ru-RU" altLang="en-US" sz="2000" dirty="0" smtClean="0"/>
          </a:p>
          <a:p>
            <a:r>
              <a:rPr lang="en-US" altLang="en-US" sz="2000" dirty="0" smtClean="0"/>
              <a:t>Web</a:t>
            </a:r>
            <a:r>
              <a:rPr lang="ru-RU" altLang="en-US" sz="2000" dirty="0" smtClean="0"/>
              <a:t>-сайт, где можно посмотреть текущее состояние прототипа портала:</a:t>
            </a:r>
            <a:r>
              <a:rPr lang="en-US" altLang="en-US" sz="2000" dirty="0" smtClean="0"/>
              <a:t> </a:t>
            </a:r>
            <a:r>
              <a:rPr lang="en-US" altLang="en-US" sz="2000" dirty="0">
                <a:hlinkClick r:id="rId8"/>
              </a:rPr>
              <a:t>http</a:t>
            </a:r>
            <a:r>
              <a:rPr lang="en-US" altLang="en-US" sz="2000" dirty="0" smtClean="0">
                <a:hlinkClick r:id="rId8"/>
              </a:rPr>
              <a:t>://portal.dovira.eu</a:t>
            </a:r>
            <a:r>
              <a:rPr lang="en-US" altLang="en-US" sz="2000" dirty="0">
                <a:hlinkClick r:id="rId8"/>
              </a:rPr>
              <a:t>/</a:t>
            </a:r>
            <a:r>
              <a:rPr lang="en-US" altLang="en-US" sz="2000" dirty="0"/>
              <a:t> </a:t>
            </a:r>
            <a:r>
              <a:rPr lang="en-US" altLang="en-US" sz="2000" dirty="0" smtClean="0"/>
              <a:t>  </a:t>
            </a:r>
            <a:r>
              <a:rPr lang="en-US" altLang="en-US" sz="2000" dirty="0"/>
              <a:t>(</a:t>
            </a:r>
            <a:r>
              <a:rPr lang="en-US" altLang="en-US" sz="2000" dirty="0" smtClean="0"/>
              <a:t>English version: </a:t>
            </a:r>
            <a:r>
              <a:rPr lang="en-US" altLang="en-US" sz="2000" dirty="0" smtClean="0">
                <a:hlinkClick r:id="rId9"/>
              </a:rPr>
              <a:t>http</a:t>
            </a:r>
            <a:r>
              <a:rPr lang="en-US" altLang="en-US" sz="2000" dirty="0">
                <a:hlinkClick r:id="rId9"/>
              </a:rPr>
              <a:t>://</a:t>
            </a:r>
            <a:r>
              <a:rPr lang="en-US" altLang="en-US" sz="2000" dirty="0" smtClean="0">
                <a:hlinkClick r:id="rId9"/>
              </a:rPr>
              <a:t>portal.dovira.eu/en</a:t>
            </a:r>
            <a:r>
              <a:rPr lang="en-US" altLang="en-US" sz="2000" dirty="0" smtClean="0"/>
              <a:t>)</a:t>
            </a:r>
          </a:p>
          <a:p>
            <a:endParaRPr lang="en-US" altLang="en-US" sz="2000" dirty="0" smtClean="0"/>
          </a:p>
          <a:p>
            <a:r>
              <a:rPr lang="ru-RU" altLang="en-US" sz="2000" dirty="0"/>
              <a:t>Общая ссылка на все вышеуказанные ресурсы:</a:t>
            </a:r>
            <a:r>
              <a:rPr lang="en-US" altLang="en-US" sz="2000" dirty="0" smtClean="0"/>
              <a:t> </a:t>
            </a:r>
            <a:r>
              <a:rPr lang="en-US" altLang="en-US" sz="2000" dirty="0">
                <a:hlinkClick r:id="rId10"/>
              </a:rPr>
              <a:t>http</a:t>
            </a:r>
            <a:r>
              <a:rPr lang="en-US" altLang="en-US" sz="2000" dirty="0" smtClean="0">
                <a:hlinkClick r:id="rId10"/>
              </a:rPr>
              <a:t>://www.cs.jyu.fi/ai/Quality/</a:t>
            </a:r>
            <a:endParaRPr lang="ru-RU" altLang="en-US" sz="2000" dirty="0"/>
          </a:p>
        </p:txBody>
      </p:sp>
    </p:spTree>
    <p:extLst>
      <p:ext uri="{BB962C8B-B14F-4D97-AF65-F5344CB8AC3E}">
        <p14:creationId xmlns:p14="http://schemas.microsoft.com/office/powerpoint/2010/main" val="503444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182" y="2641698"/>
            <a:ext cx="6480720" cy="412752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727498" y="950699"/>
            <a:ext cx="2304255" cy="1569660"/>
          </a:xfrm>
          <a:prstGeom prst="rect">
            <a:avLst/>
          </a:prstGeom>
          <a:solidFill>
            <a:schemeClr val="bg1">
              <a:lumMod val="85000"/>
            </a:schemeClr>
          </a:solidFill>
          <a:ln w="25400">
            <a:solidFill>
              <a:schemeClr val="tx1"/>
            </a:solidFill>
          </a:ln>
          <a:scene3d>
            <a:camera prst="orthographicFront"/>
            <a:lightRig rig="flat" dir="tl">
              <a:rot lat="0" lon="0" rev="6600000"/>
            </a:lightRig>
          </a:scene3d>
          <a:sp3d>
            <a:bevelT/>
            <a:bevelB/>
          </a:sp3d>
        </p:spPr>
        <p:txBody>
          <a:bodyPr wrap="square" lIns="91440" tIns="45720" rIns="91440" bIns="45720">
            <a:spAutoFit/>
            <a:sp3d extrusionH="25400" contourW="8890">
              <a:bevelT w="38100" h="31750"/>
              <a:contourClr>
                <a:schemeClr val="accent2">
                  <a:shade val="75000"/>
                </a:schemeClr>
              </a:contourClr>
            </a:sp3d>
          </a:bodyPr>
          <a:lstStyle/>
          <a:p>
            <a:pPr algn="ct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Ударим реформами по коррупции в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образовании!</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5426734" y="950699"/>
            <a:ext cx="2232247" cy="1569660"/>
          </a:xfrm>
          <a:prstGeom prst="rect">
            <a:avLst/>
          </a:prstGeom>
          <a:solidFill>
            <a:schemeClr val="bg1">
              <a:lumMod val="85000"/>
            </a:schemeClr>
          </a:solidFill>
          <a:ln w="25400">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effectLst>
                  <a:outerShdw blurRad="50800" dist="39000" dir="5460000" algn="tl">
                    <a:srgbClr val="000000">
                      <a:alpha val="38000"/>
                    </a:srgbClr>
                  </a:outerShdw>
                </a:effectLst>
              </a:rPr>
              <a:t>Ударим </a:t>
            </a:r>
            <a:r>
              <a:rPr lang="ru-RU" sz="2400" b="1" dirty="0">
                <a:ln w="11430"/>
                <a:effectLst>
                  <a:outerShdw blurRad="50800" dist="39000" dir="5460000" algn="tl">
                    <a:srgbClr val="000000">
                      <a:alpha val="38000"/>
                    </a:srgbClr>
                  </a:outerShdw>
                </a:effectLst>
              </a:rPr>
              <a:t>коррупцией по реформам в </a:t>
            </a:r>
            <a:r>
              <a:rPr lang="ru-RU" sz="2400" b="1" dirty="0" smtClean="0">
                <a:ln w="11430"/>
                <a:effectLst>
                  <a:outerShdw blurRad="50800" dist="39000" dir="5460000" algn="tl">
                    <a:srgbClr val="000000">
                      <a:alpha val="38000"/>
                    </a:srgbClr>
                  </a:outerShdw>
                </a:effectLst>
              </a:rPr>
              <a:t>образовании!</a:t>
            </a:r>
            <a:endParaRPr lang="en-US" sz="2400" b="1" cap="none" spc="0" dirty="0">
              <a:ln w="11430"/>
              <a:effectLst>
                <a:outerShdw blurRad="50800" dist="39000" dir="5460000" algn="tl">
                  <a:srgbClr val="000000">
                    <a:alpha val="38000"/>
                  </a:srgbClr>
                </a:outerShdw>
              </a:effectLst>
            </a:endParaRPr>
          </a:p>
        </p:txBody>
      </p:sp>
      <p:sp>
        <p:nvSpPr>
          <p:cNvPr id="7" name="Rectangle 6"/>
          <p:cNvSpPr/>
          <p:nvPr/>
        </p:nvSpPr>
        <p:spPr>
          <a:xfrm>
            <a:off x="2994920" y="-570"/>
            <a:ext cx="3224088"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Кто </a:t>
            </a:r>
            <a:r>
              <a:rPr lang="ru-RU"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кого </a:t>
            </a:r>
            <a:r>
              <a:rPr lang="ru-RU"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770" y="1093574"/>
            <a:ext cx="1107552" cy="1368152"/>
          </a:xfrm>
          <a:prstGeom prst="rect">
            <a:avLst/>
          </a:prstGeom>
        </p:spPr>
      </p:pic>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7271" y="556726"/>
            <a:ext cx="1628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 y="115115"/>
            <a:ext cx="2502817" cy="1717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195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8" y="1878614"/>
            <a:ext cx="6048673"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224854" y="10143"/>
            <a:ext cx="8784976" cy="1545758"/>
          </a:xfrm>
        </p:spPr>
        <p:txBody>
          <a:bodyPr>
            <a:normAutofit fontScale="90000"/>
          </a:bodyPr>
          <a:lstStyle/>
          <a:p>
            <a:r>
              <a:rPr lang="ru-RU" sz="3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Итак</a:t>
            </a:r>
            <a:r>
              <a:rPr lang="ru-RU" sz="3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проблема ясна </a:t>
            </a:r>
            <a:r>
              <a:rPr lang="ru-RU" sz="3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«человеческий фактор» </a:t>
            </a:r>
            <a:r>
              <a:rPr lang="ru-RU" sz="3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(культура, система ценностей и пр</a:t>
            </a:r>
            <a:r>
              <a:rPr lang="ru-RU" sz="3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t>
            </a:r>
            <a:br>
              <a:rPr lang="ru-RU" sz="3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ru-RU" sz="3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Что </a:t>
            </a:r>
            <a:r>
              <a:rPr lang="ru-RU" sz="3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теперь с этим делать?</a:t>
            </a:r>
            <a:br>
              <a:rPr lang="ru-RU" sz="3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ru-RU"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А нужно контрнаступление на информационном фронте !</a:t>
            </a:r>
            <a:endParaRPr lang="en-US"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7" name="Group 6"/>
          <p:cNvGrpSpPr/>
          <p:nvPr/>
        </p:nvGrpSpPr>
        <p:grpSpPr>
          <a:xfrm>
            <a:off x="5179158" y="4722015"/>
            <a:ext cx="3897245" cy="1746855"/>
            <a:chOff x="5262285" y="4722015"/>
            <a:chExt cx="3897245" cy="1746855"/>
          </a:xfrm>
        </p:grpSpPr>
        <p:pic>
          <p:nvPicPr>
            <p:cNvPr id="6" name="Picture 10"/>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62285" y="4722015"/>
              <a:ext cx="3897245" cy="174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879918" y="5020300"/>
              <a:ext cx="109690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ПРАВДА</a:t>
              </a:r>
            </a:p>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TRUTH</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 name="Group 7"/>
          <p:cNvGrpSpPr/>
          <p:nvPr/>
        </p:nvGrpSpPr>
        <p:grpSpPr>
          <a:xfrm>
            <a:off x="7629179" y="1810601"/>
            <a:ext cx="1404661" cy="2748127"/>
            <a:chOff x="7538495" y="1863500"/>
            <a:chExt cx="1404661" cy="2748127"/>
          </a:xfrm>
        </p:grpSpPr>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9102" y="1863500"/>
              <a:ext cx="1257080" cy="187220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15"/>
            <p:cNvGrpSpPr>
              <a:grpSpLocks/>
            </p:cNvGrpSpPr>
            <p:nvPr/>
          </p:nvGrpSpPr>
          <p:grpSpPr bwMode="auto">
            <a:xfrm>
              <a:off x="7538495" y="3775700"/>
              <a:ext cx="1404661" cy="835927"/>
              <a:chOff x="3234474" y="5988231"/>
              <a:chExt cx="2339745" cy="531496"/>
            </a:xfrm>
          </p:grpSpPr>
          <p:sp>
            <p:nvSpPr>
              <p:cNvPr id="11" name="Rounded Rectangle 10"/>
              <p:cNvSpPr/>
              <p:nvPr/>
            </p:nvSpPr>
            <p:spPr>
              <a:xfrm>
                <a:off x="3234476" y="5988231"/>
                <a:ext cx="2219800" cy="53149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3234474" y="5991366"/>
                <a:ext cx="2339745" cy="52836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914400" indent="-914400" algn="ctr">
                  <a:defRPr/>
                </a:pPr>
                <a:r>
                  <a:rPr lang="ru-RU"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«От </a:t>
                </a:r>
                <a:r>
                  <a:rPr lang="ru-RU"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каждого</a:t>
                </a:r>
                <a:endParaRPr lang="en-US"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914400" indent="-914400" algn="ctr">
                  <a:defRPr/>
                </a:pPr>
                <a:r>
                  <a:rPr lang="ru-RU"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 способностям,</a:t>
                </a:r>
                <a:endParaRPr lang="en-US"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914400" indent="-914400" algn="ctr">
                  <a:defRPr/>
                </a:pPr>
                <a:r>
                  <a:rPr lang="ru-RU"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каждому –</a:t>
                </a:r>
                <a:endParaRPr lang="en-US"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914400" indent="-914400" algn="ctr">
                  <a:defRPr/>
                </a:pPr>
                <a:r>
                  <a:rPr lang="ru-RU"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 </a:t>
                </a:r>
                <a:r>
                  <a:rPr lang="ru-RU"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качеству!»</a:t>
                </a:r>
                <a:endParaRPr lang="en-US"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spTree>
    <p:extLst>
      <p:ext uri="{BB962C8B-B14F-4D97-AF65-F5344CB8AC3E}">
        <p14:creationId xmlns:p14="http://schemas.microsoft.com/office/powerpoint/2010/main" val="1665968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293" y="115888"/>
            <a:ext cx="7748807" cy="503237"/>
          </a:xfrm>
        </p:spPr>
        <p:txBody>
          <a:bodyPr/>
          <a:lstStyle/>
          <a:p>
            <a:pPr>
              <a:defRPr/>
            </a:pPr>
            <a:r>
              <a:rPr lang="ru-RU" sz="2400" dirty="0"/>
              <a:t>Из искры возгорится пламя</a:t>
            </a:r>
            <a:r>
              <a:rPr lang="en-US" sz="2400" dirty="0"/>
              <a:t> </a:t>
            </a:r>
            <a:r>
              <a:rPr lang="en-US" sz="2400" dirty="0" smtClean="0"/>
              <a:t>!</a:t>
            </a:r>
            <a:br>
              <a:rPr lang="en-US" sz="2400" dirty="0" smtClean="0"/>
            </a:br>
            <a:r>
              <a:rPr lang="ru-RU" sz="2400" cap="all" dirty="0" smtClean="0"/>
              <a:t>п</a:t>
            </a:r>
            <a:r>
              <a:rPr lang="ru-RU" sz="2400" dirty="0" smtClean="0"/>
              <a:t>ортал «</a:t>
            </a:r>
            <a:r>
              <a:rPr lang="en-US" sz="2400" dirty="0" smtClean="0"/>
              <a:t>TRUST</a:t>
            </a:r>
            <a:r>
              <a:rPr lang="ru-RU" sz="2400" dirty="0" smtClean="0"/>
              <a:t>»</a:t>
            </a:r>
            <a:r>
              <a:rPr lang="en-US" sz="2400" dirty="0" smtClean="0"/>
              <a:t> </a:t>
            </a:r>
            <a:r>
              <a:rPr lang="ru-RU" sz="2400" dirty="0"/>
              <a:t>как</a:t>
            </a:r>
            <a:r>
              <a:rPr lang="en-US" sz="2400" dirty="0"/>
              <a:t> </a:t>
            </a:r>
            <a:r>
              <a:rPr lang="ru-RU" sz="2400" dirty="0" smtClean="0"/>
              <a:t>«оружие</a:t>
            </a:r>
            <a:r>
              <a:rPr lang="en-US" sz="2400" dirty="0" smtClean="0"/>
              <a:t> </a:t>
            </a:r>
            <a:r>
              <a:rPr lang="ru-RU" sz="2400" cap="all" dirty="0" smtClean="0"/>
              <a:t>п</a:t>
            </a:r>
            <a:r>
              <a:rPr lang="ru-RU" sz="2400" dirty="0" smtClean="0"/>
              <a:t>равды» </a:t>
            </a:r>
            <a:endParaRPr lang="fi-FI" sz="2400" dirty="0"/>
          </a:p>
        </p:txBody>
      </p:sp>
      <p:grpSp>
        <p:nvGrpSpPr>
          <p:cNvPr id="8" name="Group 7"/>
          <p:cNvGrpSpPr/>
          <p:nvPr/>
        </p:nvGrpSpPr>
        <p:grpSpPr>
          <a:xfrm>
            <a:off x="159515" y="787165"/>
            <a:ext cx="8876980" cy="6070835"/>
            <a:chOff x="159515" y="787165"/>
            <a:chExt cx="8876980" cy="6070835"/>
          </a:xfrm>
        </p:grpSpPr>
        <p:pic>
          <p:nvPicPr>
            <p:cNvPr id="409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515" y="791369"/>
              <a:ext cx="4528835" cy="970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5109" name="Group 17"/>
            <p:cNvGrpSpPr>
              <a:grpSpLocks/>
            </p:cNvGrpSpPr>
            <p:nvPr/>
          </p:nvGrpSpPr>
          <p:grpSpPr bwMode="auto">
            <a:xfrm>
              <a:off x="1952695" y="3356992"/>
              <a:ext cx="3161461" cy="3416688"/>
              <a:chOff x="4586487" y="1986395"/>
              <a:chExt cx="4524953" cy="4833504"/>
            </a:xfrm>
          </p:grpSpPr>
          <p:grpSp>
            <p:nvGrpSpPr>
              <p:cNvPr id="175115" name="Group 17"/>
              <p:cNvGrpSpPr>
                <a:grpSpLocks/>
              </p:cNvGrpSpPr>
              <p:nvPr/>
            </p:nvGrpSpPr>
            <p:grpSpPr bwMode="auto">
              <a:xfrm>
                <a:off x="5627703" y="3009060"/>
                <a:ext cx="2649266" cy="2893910"/>
                <a:chOff x="5974774" y="2279620"/>
                <a:chExt cx="2993906" cy="3393914"/>
              </a:xfrm>
            </p:grpSpPr>
            <p:sp>
              <p:nvSpPr>
                <p:cNvPr id="28" name="Rounded Rectangle 27"/>
                <p:cNvSpPr/>
                <p:nvPr/>
              </p:nvSpPr>
              <p:spPr>
                <a:xfrm>
                  <a:off x="6012160" y="2279620"/>
                  <a:ext cx="2956520" cy="3256592"/>
                </a:xfrm>
                <a:prstGeom prst="roundRect">
                  <a:avLst>
                    <a:gd name="adj" fmla="val 6977"/>
                  </a:avLst>
                </a:prstGeom>
                <a:solidFill>
                  <a:schemeClr val="bg2">
                    <a:lumMod val="40000"/>
                    <a:lumOff val="6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175127"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00" y="2780928"/>
                  <a:ext cx="2414414" cy="162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7" descr="hu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9584" y="3952362"/>
                  <a:ext cx="2796413" cy="172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3083" y="2328129"/>
                  <a:ext cx="731448" cy="84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sp>
              <p:nvSpPr>
                <p:cNvPr id="32" name="Rectangle 31"/>
                <p:cNvSpPr/>
                <p:nvPr/>
              </p:nvSpPr>
              <p:spPr>
                <a:xfrm>
                  <a:off x="5974774" y="2362168"/>
                  <a:ext cx="2341682" cy="90217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r>
                    <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TRUST</a:t>
                  </a: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fontAlgn="base">
                    <a:spcBef>
                      <a:spcPct val="0"/>
                    </a:spcBef>
                    <a:spcAft>
                      <a:spcPct val="0"/>
                    </a:spcAft>
                    <a:defRPr/>
                  </a:pPr>
                  <a:r>
                    <a:rPr lang="en-US" sz="12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Semantic Portal</a:t>
                  </a:r>
                  <a:endParaRPr lang="en-US" sz="1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grpSp>
          <p:pic>
            <p:nvPicPr>
              <p:cNvPr id="175116"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6869" y="3754996"/>
                <a:ext cx="546882" cy="158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7" name="Picture 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4508" y="3607980"/>
                <a:ext cx="821518" cy="141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8" name="Picture 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863" y="2126210"/>
                <a:ext cx="852577" cy="134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9"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4483" y="5492618"/>
                <a:ext cx="810509" cy="12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0"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6487" y="5286794"/>
                <a:ext cx="1026281" cy="137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1" name="Picture 1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055" y="1986395"/>
                <a:ext cx="883199" cy="97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2"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6342" y="5934331"/>
                <a:ext cx="985070" cy="88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3" name="Picture 1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6070" y="2121124"/>
                <a:ext cx="983595" cy="124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61228" y="1807177"/>
              <a:ext cx="1671456" cy="1953695"/>
              <a:chOff x="827584" y="2812849"/>
              <a:chExt cx="2779896" cy="2812990"/>
            </a:xfrm>
          </p:grpSpPr>
          <p:sp>
            <p:nvSpPr>
              <p:cNvPr id="3" name="Rectangle 2"/>
              <p:cNvSpPr/>
              <p:nvPr/>
            </p:nvSpPr>
            <p:spPr>
              <a:xfrm>
                <a:off x="876921" y="2864488"/>
                <a:ext cx="1728192" cy="2700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584" y="2812849"/>
                <a:ext cx="2779896" cy="2812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4860032" y="787165"/>
              <a:ext cx="4176463" cy="1169551"/>
            </a:xfrm>
            <a:prstGeom prst="rect">
              <a:avLst/>
            </a:prstGeom>
            <a:solidFill>
              <a:schemeClr val="bg1">
                <a:lumMod val="95000"/>
              </a:schemeClr>
            </a:solidFill>
            <a:ln w="25400" cmpd="sng">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TRUST </a:t>
              </a:r>
              <a:r>
                <a:rPr lang="ru-RU"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портал должен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стать</a:t>
              </a:r>
              <a:r>
                <a:rPr lang="en-US"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"оружием</a:t>
              </a:r>
              <a:r>
                <a:rPr lang="en-US"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cap="all"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равды</a:t>
              </a:r>
              <a:r>
                <a:rPr lang="ru-RU"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или</a:t>
              </a:r>
              <a:r>
                <a:rPr lang="en-US"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инструментом</a:t>
              </a:r>
              <a:r>
                <a:rPr lang="ru-RU"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гарантирующим</a:t>
              </a:r>
              <a:r>
                <a:rPr lang="en-US"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обществу прозрачность</a:t>
              </a:r>
              <a:r>
                <a:rPr lang="en-US"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оценок</a:t>
              </a:r>
              <a:r>
                <a:rPr lang="en-US"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решений</a:t>
              </a:r>
              <a:r>
                <a:rPr lang="en-US"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власти </a:t>
              </a:r>
              <a:r>
                <a:rPr lang="ru-RU"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чиновников</a:t>
              </a:r>
              <a:r>
                <a:rPr lang="en-US"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 </a:t>
              </a:r>
              <a:r>
                <a:rPr lang="ru-RU"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области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высшего</a:t>
              </a:r>
              <a:r>
                <a:rPr lang="en-US"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образования </a:t>
              </a:r>
              <a:r>
                <a:rPr lang="ru-RU"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возможность</a:t>
              </a:r>
              <a:r>
                <a:rPr lang="en-US"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400" kern="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оперативного </a:t>
              </a:r>
              <a:r>
                <a:rPr lang="ru-RU" sz="14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влияния на них</a:t>
              </a:r>
              <a:endParaRPr lang="en-U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47" name="Group 46"/>
            <p:cNvGrpSpPr/>
            <p:nvPr/>
          </p:nvGrpSpPr>
          <p:grpSpPr>
            <a:xfrm>
              <a:off x="171263" y="3877089"/>
              <a:ext cx="1604271" cy="2830842"/>
              <a:chOff x="6588223" y="535287"/>
              <a:chExt cx="2461991" cy="4335480"/>
            </a:xfrm>
          </p:grpSpPr>
          <p:grpSp>
            <p:nvGrpSpPr>
              <p:cNvPr id="48" name="Group 47"/>
              <p:cNvGrpSpPr/>
              <p:nvPr/>
            </p:nvGrpSpPr>
            <p:grpSpPr>
              <a:xfrm>
                <a:off x="6588223" y="535287"/>
                <a:ext cx="2461991" cy="4335480"/>
                <a:chOff x="6588223" y="368502"/>
                <a:chExt cx="2461991" cy="4335480"/>
              </a:xfrm>
            </p:grpSpPr>
            <p:grpSp>
              <p:nvGrpSpPr>
                <p:cNvPr id="50" name="Group 49"/>
                <p:cNvGrpSpPr/>
                <p:nvPr/>
              </p:nvGrpSpPr>
              <p:grpSpPr>
                <a:xfrm>
                  <a:off x="6588223" y="368502"/>
                  <a:ext cx="2461991" cy="4335480"/>
                  <a:chOff x="899592" y="611769"/>
                  <a:chExt cx="2952328" cy="4321040"/>
                </a:xfrm>
              </p:grpSpPr>
              <p:grpSp>
                <p:nvGrpSpPr>
                  <p:cNvPr id="52" name="Group 51"/>
                  <p:cNvGrpSpPr/>
                  <p:nvPr/>
                </p:nvGrpSpPr>
                <p:grpSpPr>
                  <a:xfrm>
                    <a:off x="899592" y="611769"/>
                    <a:ext cx="2952328" cy="4321040"/>
                    <a:chOff x="899592" y="611769"/>
                    <a:chExt cx="2952328" cy="4321040"/>
                  </a:xfrm>
                </p:grpSpPr>
                <p:sp>
                  <p:nvSpPr>
                    <p:cNvPr id="57" name="Rectangle 56"/>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899592" y="611769"/>
                      <a:ext cx="2952328" cy="4321040"/>
                      <a:chOff x="5473881" y="779818"/>
                      <a:chExt cx="2952328" cy="4321040"/>
                    </a:xfrm>
                  </p:grpSpPr>
                  <p:sp>
                    <p:nvSpPr>
                      <p:cNvPr id="59" name="Cube 58"/>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descr="hub!"/>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53" name="Group 52"/>
                  <p:cNvGrpSpPr/>
                  <p:nvPr/>
                </p:nvGrpSpPr>
                <p:grpSpPr>
                  <a:xfrm>
                    <a:off x="2515215" y="2838892"/>
                    <a:ext cx="1228779" cy="1179840"/>
                    <a:chOff x="-135210" y="5414347"/>
                    <a:chExt cx="1542752" cy="1402264"/>
                  </a:xfrm>
                </p:grpSpPr>
                <p:pic>
                  <p:nvPicPr>
                    <p:cNvPr id="55"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5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54" name="Picture 2"/>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 name="Picture 2"/>
                <p:cNvPicPr>
                  <a:picLocks noChangeAspect="1" noChangeArrowheads="1"/>
                </p:cNvPicPr>
                <p:nvPr/>
              </p:nvPicPr>
              <p:blipFill>
                <a:blip r:embed="rId22"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7951214">
                  <a:off x="7258479" y="880946"/>
                  <a:ext cx="1293608" cy="41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9" name="Rectangle 48"/>
              <p:cNvSpPr/>
              <p:nvPr/>
            </p:nvSpPr>
            <p:spPr>
              <a:xfrm>
                <a:off x="6707447" y="4488977"/>
                <a:ext cx="2203710" cy="215444"/>
              </a:xfrm>
              <a:prstGeom prst="rect">
                <a:avLst/>
              </a:prstGeom>
              <a:solidFill>
                <a:schemeClr val="bg1">
                  <a:lumMod val="85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3"/>
                  </a:rPr>
                  <a:t>http://</a:t>
                </a:r>
                <a:r>
                  <a:rPr lang="en-US" sz="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3"/>
                  </a:rPr>
                  <a:t>portal.dovira.eu</a:t>
                </a:r>
                <a:r>
                  <a:rPr lang="en-US" sz="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7" name="Group 6"/>
            <p:cNvGrpSpPr/>
            <p:nvPr/>
          </p:nvGrpSpPr>
          <p:grpSpPr>
            <a:xfrm>
              <a:off x="5364088" y="2004788"/>
              <a:ext cx="3672407" cy="4853212"/>
              <a:chOff x="5364088" y="2004788"/>
              <a:chExt cx="3672407" cy="4853212"/>
            </a:xfrm>
          </p:grpSpPr>
          <p:pic>
            <p:nvPicPr>
              <p:cNvPr id="4100"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364088" y="2004788"/>
                <a:ext cx="3672407" cy="233864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364088" y="4404091"/>
                <a:ext cx="3672407" cy="245390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oup 43"/>
            <p:cNvGrpSpPr/>
            <p:nvPr/>
          </p:nvGrpSpPr>
          <p:grpSpPr>
            <a:xfrm>
              <a:off x="1832684" y="1795417"/>
              <a:ext cx="3281472" cy="1625321"/>
              <a:chOff x="5262285" y="4722015"/>
              <a:chExt cx="3897245" cy="1746855"/>
            </a:xfrm>
          </p:grpSpPr>
          <p:pic>
            <p:nvPicPr>
              <p:cNvPr id="45" name="Picture 10"/>
              <p:cNvPicPr>
                <a:picLocks noChangeAspect="1" noChangeArrowheads="1"/>
              </p:cNvPicPr>
              <p:nvPr/>
            </p:nvPicPr>
            <p:blipFill>
              <a:blip r:embed="rId2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62285" y="4722015"/>
                <a:ext cx="3897245" cy="174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p:nvSpPr>
            <p:spPr>
              <a:xfrm>
                <a:off x="7852185" y="5020301"/>
                <a:ext cx="1152372" cy="64966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ПРАВДА</a:t>
                </a:r>
              </a:p>
              <a:p>
                <a:pPr algn="ctr"/>
                <a:r>
                  <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TRUTH</a:t>
                </a:r>
                <a:endParaRPr lang="en-U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0327" y="270609"/>
            <a:ext cx="4905597" cy="6289273"/>
            <a:chOff x="611560" y="242616"/>
            <a:chExt cx="4905597" cy="628927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42616"/>
              <a:ext cx="4896544" cy="6289273"/>
            </a:xfrm>
            <a:prstGeom prst="rect">
              <a:avLst/>
            </a:prstGeom>
            <a:ln w="25400">
              <a:solidFill>
                <a:schemeClr val="accent1"/>
              </a:solidFill>
            </a:ln>
          </p:spPr>
        </p:pic>
        <p:sp>
          <p:nvSpPr>
            <p:cNvPr id="6" name="Rectangle 5"/>
            <p:cNvSpPr/>
            <p:nvPr/>
          </p:nvSpPr>
          <p:spPr>
            <a:xfrm>
              <a:off x="625240" y="5929008"/>
              <a:ext cx="4891917" cy="584775"/>
            </a:xfrm>
            <a:prstGeom prst="rect">
              <a:avLst/>
            </a:prstGeom>
            <a:noFill/>
            <a:ln w="25400">
              <a:noFill/>
            </a:ln>
          </p:spPr>
          <p:txBody>
            <a:bodyPr wrap="non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Я </a:t>
              </a:r>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ль на свете всех </a:t>
              </a: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милее</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7" name="Rectangle 6"/>
          <p:cNvSpPr/>
          <p:nvPr/>
        </p:nvSpPr>
        <p:spPr>
          <a:xfrm>
            <a:off x="5224934" y="2336727"/>
            <a:ext cx="3816425" cy="3416320"/>
          </a:xfrm>
          <a:prstGeom prst="rect">
            <a:avLst/>
          </a:prstGeom>
          <a:noFill/>
        </p:spPr>
        <p:txBody>
          <a:bodyPr wrap="square" lIns="91440" tIns="45720" rIns="91440" bIns="45720">
            <a:spAutoFit/>
          </a:bodyPr>
          <a:lstStyle/>
          <a:p>
            <a:pPr algn="ct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Что же обо мне думает </a:t>
            </a: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TRUST </a:t>
            </a: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a:t>
            </a: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nvGrpSpPr>
          <p:cNvPr id="8" name="Group 7"/>
          <p:cNvGrpSpPr/>
          <p:nvPr/>
        </p:nvGrpSpPr>
        <p:grpSpPr>
          <a:xfrm>
            <a:off x="4283968" y="105330"/>
            <a:ext cx="1368152" cy="432048"/>
            <a:chOff x="2339752" y="260648"/>
            <a:chExt cx="2304256" cy="648072"/>
          </a:xfrm>
        </p:grpSpPr>
        <p:sp>
          <p:nvSpPr>
            <p:cNvPr id="9" name="Rounded Rectangle 8"/>
            <p:cNvSpPr/>
            <p:nvPr/>
          </p:nvSpPr>
          <p:spPr>
            <a:xfrm>
              <a:off x="2339752" y="260648"/>
              <a:ext cx="2304256"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462260" y="351707"/>
              <a:ext cx="2076450" cy="478529"/>
              <a:chOff x="3286125" y="3050025"/>
              <a:chExt cx="2076450" cy="478529"/>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267075"/>
                <a:ext cx="2076450" cy="26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050025"/>
                <a:ext cx="2076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7956890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346" y="3717032"/>
            <a:ext cx="2394422" cy="2869656"/>
            <a:chOff x="5473881" y="779818"/>
            <a:chExt cx="2952328" cy="4321040"/>
          </a:xfrm>
        </p:grpSpPr>
        <p:sp>
          <p:nvSpPr>
            <p:cNvPr id="6" name="Cube 5"/>
            <p:cNvSpPr/>
            <p:nvPr/>
          </p:nvSpPr>
          <p:spPr>
            <a:xfrm>
              <a:off x="5473881" y="779818"/>
              <a:ext cx="2952328" cy="4321040"/>
            </a:xfrm>
            <a:prstGeom prst="cube">
              <a:avLst>
                <a:gd name="adj" fmla="val 2976"/>
              </a:avLst>
            </a:prstGeom>
            <a:noFill/>
            <a:ln>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508104" y="908720"/>
              <a:ext cx="2792108" cy="2314799"/>
              <a:chOff x="5508104" y="908720"/>
              <a:chExt cx="2792108" cy="2314799"/>
            </a:xfrm>
          </p:grpSpPr>
          <p:pic>
            <p:nvPicPr>
              <p:cNvPr id="1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descr="hub!"/>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7315175" y="2868812"/>
              <a:ext cx="785217" cy="1068085"/>
              <a:chOff x="899592" y="5394078"/>
              <a:chExt cx="648833" cy="987250"/>
            </a:xfrm>
          </p:grpSpPr>
          <p:pic>
            <p:nvPicPr>
              <p:cNvPr id="11"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5517232"/>
                <a:ext cx="61933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149216" y="5394078"/>
                <a:ext cx="399209" cy="48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pic>
        <p:nvPicPr>
          <p:cNvPr id="9218"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955500" y="4012945"/>
            <a:ext cx="1124952" cy="127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loud Callout 15"/>
          <p:cNvSpPr/>
          <p:nvPr/>
        </p:nvSpPr>
        <p:spPr>
          <a:xfrm>
            <a:off x="3275856" y="2780928"/>
            <a:ext cx="3681259" cy="2556246"/>
          </a:xfrm>
          <a:prstGeom prst="cloudCallout">
            <a:avLst>
              <a:gd name="adj1" fmla="val -69194"/>
              <a:gd name="adj2" fmla="val 22327"/>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53170" y="3301715"/>
            <a:ext cx="2952328" cy="1569660"/>
          </a:xfrm>
          <a:prstGeom prst="rect">
            <a:avLst/>
          </a:prstGeom>
          <a:noFill/>
        </p:spPr>
        <p:txBody>
          <a:bodyPr wrap="square" rtlCol="0">
            <a:spAutoFit/>
          </a:bodyPr>
          <a:lstStyle/>
          <a:p>
            <a:r>
              <a:rPr lang="ru-RU" sz="2400" b="1" dirty="0"/>
              <a:t>КЛЯНУСЬ ГОВОРИТЬ ПРАВДУ, ТОЛЬКО ПРАВДУ И НИЧЕГО КРОМЕ </a:t>
            </a:r>
            <a:r>
              <a:rPr lang="ru-RU" sz="2400" b="1" dirty="0" smtClean="0"/>
              <a:t>ПРАВДЫ</a:t>
            </a:r>
            <a:r>
              <a:rPr lang="en-US" sz="2400" b="1" dirty="0" smtClean="0"/>
              <a:t> …</a:t>
            </a:r>
            <a:endParaRPr lang="ru-RU" sz="2400" b="1" dirty="0"/>
          </a:p>
        </p:txBody>
      </p:sp>
      <p:grpSp>
        <p:nvGrpSpPr>
          <p:cNvPr id="28" name="Group 27"/>
          <p:cNvGrpSpPr/>
          <p:nvPr/>
        </p:nvGrpSpPr>
        <p:grpSpPr>
          <a:xfrm>
            <a:off x="5724128" y="135583"/>
            <a:ext cx="3315171" cy="2564700"/>
            <a:chOff x="5724128" y="135583"/>
            <a:chExt cx="3315171" cy="2564700"/>
          </a:xfrm>
        </p:grpSpPr>
        <p:sp>
          <p:nvSpPr>
            <p:cNvPr id="27" name="Rounded Rectangle 26"/>
            <p:cNvSpPr/>
            <p:nvPr/>
          </p:nvSpPr>
          <p:spPr>
            <a:xfrm>
              <a:off x="5724128" y="135583"/>
              <a:ext cx="3315171" cy="2564700"/>
            </a:xfrm>
            <a:prstGeom prst="roundRect">
              <a:avLst>
                <a:gd name="adj" fmla="val 643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796136" y="238194"/>
              <a:ext cx="3243162" cy="2398718"/>
              <a:chOff x="5421040" y="238194"/>
              <a:chExt cx="3618258" cy="2713744"/>
            </a:xfrm>
          </p:grpSpPr>
          <p:pic>
            <p:nvPicPr>
              <p:cNvPr id="24"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1040" y="238194"/>
                <a:ext cx="2211065" cy="184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7"/>
              <p:cNvGrpSpPr>
                <a:grpSpLocks/>
              </p:cNvGrpSpPr>
              <p:nvPr/>
            </p:nvGrpSpPr>
            <p:grpSpPr bwMode="auto">
              <a:xfrm>
                <a:off x="7167635" y="332656"/>
                <a:ext cx="1871663" cy="1966912"/>
                <a:chOff x="4283968" y="2281494"/>
                <a:chExt cx="3168352" cy="3597473"/>
              </a:xfrm>
            </p:grpSpPr>
            <p:pic>
              <p:nvPicPr>
                <p:cNvPr id="20" name="Picture 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2348880"/>
                  <a:ext cx="15811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7525" y="3734675"/>
                  <a:ext cx="2448272" cy="21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3191" y="2281494"/>
                  <a:ext cx="2019129" cy="22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272" y="1145162"/>
                <a:ext cx="1460046" cy="169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46318" y="2073628"/>
                <a:ext cx="1150099" cy="8783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67780" y="247912"/>
                <a:ext cx="1190567" cy="80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050" name="Picture 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1192" flipH="1">
            <a:off x="2319988" y="5507496"/>
            <a:ext cx="1738171" cy="127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390719" y="31090"/>
            <a:ext cx="448911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Кому нужна правда ?</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044397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346" y="3645024"/>
            <a:ext cx="2148475" cy="2941664"/>
            <a:chOff x="5473881" y="779818"/>
            <a:chExt cx="2952328" cy="4321040"/>
          </a:xfrm>
        </p:grpSpPr>
        <p:sp>
          <p:nvSpPr>
            <p:cNvPr id="6" name="Cube 5"/>
            <p:cNvSpPr/>
            <p:nvPr/>
          </p:nvSpPr>
          <p:spPr>
            <a:xfrm>
              <a:off x="5473881" y="779818"/>
              <a:ext cx="2952328" cy="4321040"/>
            </a:xfrm>
            <a:prstGeom prst="cube">
              <a:avLst>
                <a:gd name="adj" fmla="val 2976"/>
              </a:avLst>
            </a:prstGeom>
            <a:noFill/>
            <a:ln>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508104" y="908720"/>
              <a:ext cx="2792108" cy="2314799"/>
              <a:chOff x="5508104" y="908720"/>
              <a:chExt cx="2792108" cy="2314799"/>
            </a:xfrm>
          </p:grpSpPr>
          <p:pic>
            <p:nvPicPr>
              <p:cNvPr id="1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descr="hub!"/>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7315175" y="2868812"/>
              <a:ext cx="785217" cy="1068085"/>
              <a:chOff x="899592" y="5394078"/>
              <a:chExt cx="648833" cy="987250"/>
            </a:xfrm>
          </p:grpSpPr>
          <p:pic>
            <p:nvPicPr>
              <p:cNvPr id="11"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5517232"/>
                <a:ext cx="61933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149216" y="5394078"/>
                <a:ext cx="399209" cy="48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grpSp>
        <p:nvGrpSpPr>
          <p:cNvPr id="28" name="Group 27"/>
          <p:cNvGrpSpPr/>
          <p:nvPr/>
        </p:nvGrpSpPr>
        <p:grpSpPr>
          <a:xfrm>
            <a:off x="5724128" y="135583"/>
            <a:ext cx="3315171" cy="2564700"/>
            <a:chOff x="5724128" y="135583"/>
            <a:chExt cx="3315171" cy="2564700"/>
          </a:xfrm>
        </p:grpSpPr>
        <p:sp>
          <p:nvSpPr>
            <p:cNvPr id="27" name="Rounded Rectangle 26"/>
            <p:cNvSpPr/>
            <p:nvPr/>
          </p:nvSpPr>
          <p:spPr>
            <a:xfrm>
              <a:off x="5724128" y="135583"/>
              <a:ext cx="3315171" cy="2564700"/>
            </a:xfrm>
            <a:prstGeom prst="roundRect">
              <a:avLst>
                <a:gd name="adj" fmla="val 643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796136" y="238194"/>
              <a:ext cx="3243162" cy="2398718"/>
              <a:chOff x="5421040" y="238194"/>
              <a:chExt cx="3618258" cy="2713744"/>
            </a:xfrm>
          </p:grpSpPr>
          <p:pic>
            <p:nvPicPr>
              <p:cNvPr id="2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1040" y="238194"/>
                <a:ext cx="2211065" cy="184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7"/>
              <p:cNvGrpSpPr>
                <a:grpSpLocks/>
              </p:cNvGrpSpPr>
              <p:nvPr/>
            </p:nvGrpSpPr>
            <p:grpSpPr bwMode="auto">
              <a:xfrm>
                <a:off x="7167635" y="332656"/>
                <a:ext cx="1871663" cy="1966912"/>
                <a:chOff x="4283968" y="2281494"/>
                <a:chExt cx="3168352" cy="3597473"/>
              </a:xfrm>
            </p:grpSpPr>
            <p:pic>
              <p:nvPicPr>
                <p:cNvPr id="20"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2348880"/>
                  <a:ext cx="15811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7525" y="3734675"/>
                  <a:ext cx="2448272" cy="21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3191" y="2281494"/>
                  <a:ext cx="2019129" cy="22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272" y="1145162"/>
                <a:ext cx="1460046" cy="169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46318" y="2073628"/>
                <a:ext cx="1150099" cy="8783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67780" y="247912"/>
                <a:ext cx="1190567" cy="80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0243" name="Picture 3"/>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62440">
            <a:off x="5335815" y="1742581"/>
            <a:ext cx="928292" cy="95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loud Callout 15"/>
          <p:cNvSpPr/>
          <p:nvPr/>
        </p:nvSpPr>
        <p:spPr>
          <a:xfrm>
            <a:off x="702125" y="782149"/>
            <a:ext cx="4320480" cy="2556246"/>
          </a:xfrm>
          <a:prstGeom prst="cloudCallout">
            <a:avLst>
              <a:gd name="adj1" fmla="val 65240"/>
              <a:gd name="adj2" fmla="val 12057"/>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12246" y="1254184"/>
            <a:ext cx="2924625" cy="1569660"/>
          </a:xfrm>
          <a:prstGeom prst="rect">
            <a:avLst/>
          </a:prstGeom>
          <a:noFill/>
        </p:spPr>
        <p:txBody>
          <a:bodyPr wrap="square" rtlCol="0">
            <a:spAutoFit/>
          </a:bodyPr>
          <a:lstStyle/>
          <a:p>
            <a:r>
              <a:rPr lang="ru-RU" sz="2400" b="1" dirty="0"/>
              <a:t>И КОМУ ОНА НА </a:t>
            </a:r>
            <a:endParaRPr lang="en-US" sz="2400" b="1" dirty="0" smtClean="0"/>
          </a:p>
          <a:p>
            <a:endParaRPr lang="en-US" sz="2400" b="1" dirty="0"/>
          </a:p>
          <a:p>
            <a:r>
              <a:rPr lang="ru-RU" sz="2400" b="1" dirty="0" smtClean="0"/>
              <a:t>НУЖНА </a:t>
            </a:r>
            <a:r>
              <a:rPr lang="ru-RU" sz="2400" b="1" dirty="0"/>
              <a:t>ТВОЯ ПРАВДА </a:t>
            </a:r>
            <a:r>
              <a:rPr lang="ru-RU" sz="2400" b="1" dirty="0" smtClean="0"/>
              <a:t>?!!</a:t>
            </a:r>
            <a:r>
              <a:rPr lang="en-US" sz="2400" b="1" dirty="0" smtClean="0"/>
              <a:t> …</a:t>
            </a:r>
            <a:endParaRPr lang="ru-RU" sz="2400" b="1" dirty="0"/>
          </a:p>
        </p:txBody>
      </p:sp>
      <p:pic>
        <p:nvPicPr>
          <p:cNvPr id="10244" name="Picture 4"/>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191634">
            <a:off x="3783035" y="1073931"/>
            <a:ext cx="709026" cy="1414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390719" y="31090"/>
            <a:ext cx="448911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Кому нужна правда ?</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31" name="Group 30"/>
          <p:cNvGrpSpPr/>
          <p:nvPr/>
        </p:nvGrpSpPr>
        <p:grpSpPr>
          <a:xfrm>
            <a:off x="2860258" y="3597871"/>
            <a:ext cx="6216619" cy="3162969"/>
            <a:chOff x="2860258" y="3597871"/>
            <a:chExt cx="6216619" cy="3162969"/>
          </a:xfrm>
        </p:grpSpPr>
        <p:sp>
          <p:nvSpPr>
            <p:cNvPr id="39" name="Rounded Rectangle 38"/>
            <p:cNvSpPr/>
            <p:nvPr/>
          </p:nvSpPr>
          <p:spPr>
            <a:xfrm>
              <a:off x="2860258" y="3597871"/>
              <a:ext cx="6216619" cy="3162969"/>
            </a:xfrm>
            <a:prstGeom prst="roundRect">
              <a:avLst>
                <a:gd name="adj" fmla="val 4471"/>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094834" y="4100044"/>
              <a:ext cx="2915816" cy="2631427"/>
              <a:chOff x="6228184" y="4233394"/>
              <a:chExt cx="2915816" cy="2631427"/>
            </a:xfrm>
          </p:grpSpPr>
          <p:pic>
            <p:nvPicPr>
              <p:cNvPr id="29"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28184" y="4233394"/>
                <a:ext cx="2915816" cy="26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832495" y="4235209"/>
                <a:ext cx="1300548" cy="738664"/>
              </a:xfrm>
              <a:prstGeom prst="rect">
                <a:avLst/>
              </a:prstGeom>
              <a:noFill/>
            </p:spPr>
            <p:txBody>
              <a:bodyPr wrap="none" lIns="91440" tIns="45720" rIns="91440" bIns="45720">
                <a:spAutoFit/>
              </a:bodyPr>
              <a:lstStyle/>
              <a:p>
                <a:pPr algn="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Каждый хочет</a:t>
                </a: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быть прав</a:t>
                </a: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по-своему ...</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grpSp>
          <p:nvGrpSpPr>
            <p:cNvPr id="25" name="Group 24"/>
            <p:cNvGrpSpPr/>
            <p:nvPr/>
          </p:nvGrpSpPr>
          <p:grpSpPr>
            <a:xfrm>
              <a:off x="3985148" y="4091930"/>
              <a:ext cx="2090636" cy="2619041"/>
              <a:chOff x="4137548" y="4149080"/>
              <a:chExt cx="2090636" cy="2619041"/>
            </a:xfrm>
          </p:grpSpPr>
          <p:sp>
            <p:nvSpPr>
              <p:cNvPr id="15" name="Rounded Rectangle 14"/>
              <p:cNvSpPr/>
              <p:nvPr/>
            </p:nvSpPr>
            <p:spPr>
              <a:xfrm>
                <a:off x="4137548" y="4149080"/>
                <a:ext cx="2090636" cy="2619041"/>
              </a:xfrm>
              <a:prstGeom prst="roundRect">
                <a:avLst>
                  <a:gd name="adj" fmla="val 5733"/>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28067" y="5511796"/>
                <a:ext cx="1937551" cy="11896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4927" y="4228836"/>
                <a:ext cx="1159742" cy="1170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5700" y="4186408"/>
                <a:ext cx="1091429" cy="133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7"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45983" y="5703291"/>
              <a:ext cx="994218" cy="90899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5034" y="4248421"/>
              <a:ext cx="943784" cy="130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39"/>
            <p:cNvSpPr/>
            <p:nvPr/>
          </p:nvSpPr>
          <p:spPr>
            <a:xfrm>
              <a:off x="2974558" y="3625705"/>
              <a:ext cx="5764768" cy="400110"/>
            </a:xfrm>
            <a:prstGeom prst="rect">
              <a:avLst/>
            </a:prstGeom>
            <a:noFill/>
          </p:spPr>
          <p:txBody>
            <a:bodyPr wrap="square" lIns="91440" tIns="45720" rIns="91440" bIns="45720">
              <a:spAutoFit/>
            </a:bodyPr>
            <a:lstStyle/>
            <a:p>
              <a:pPr algn="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«Зона </a:t>
              </a:r>
              <a: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комфорта», «Правдофобия</a:t>
              </a: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самообман ?</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Tree>
    <p:extLst>
      <p:ext uri="{BB962C8B-B14F-4D97-AF65-F5344CB8AC3E}">
        <p14:creationId xmlns:p14="http://schemas.microsoft.com/office/powerpoint/2010/main" val="33646628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90719" y="31090"/>
            <a:ext cx="448911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Кому нужна правда ?</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9216" name="Group 9215"/>
          <p:cNvGrpSpPr/>
          <p:nvPr/>
        </p:nvGrpSpPr>
        <p:grpSpPr>
          <a:xfrm>
            <a:off x="141466" y="883786"/>
            <a:ext cx="8873863" cy="5883530"/>
            <a:chOff x="35668" y="944242"/>
            <a:chExt cx="8873863" cy="5883530"/>
          </a:xfrm>
        </p:grpSpPr>
        <p:grpSp>
          <p:nvGrpSpPr>
            <p:cNvPr id="28" name="Group 27"/>
            <p:cNvGrpSpPr/>
            <p:nvPr/>
          </p:nvGrpSpPr>
          <p:grpSpPr>
            <a:xfrm>
              <a:off x="5299529" y="3848197"/>
              <a:ext cx="3315171" cy="2564700"/>
              <a:chOff x="5724128" y="135583"/>
              <a:chExt cx="3315171" cy="2564700"/>
            </a:xfrm>
          </p:grpSpPr>
          <p:sp>
            <p:nvSpPr>
              <p:cNvPr id="27" name="Rounded Rectangle 26"/>
              <p:cNvSpPr/>
              <p:nvPr/>
            </p:nvSpPr>
            <p:spPr>
              <a:xfrm>
                <a:off x="5724128" y="135583"/>
                <a:ext cx="3315171" cy="2564700"/>
              </a:xfrm>
              <a:prstGeom prst="roundRect">
                <a:avLst>
                  <a:gd name="adj" fmla="val 643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796136" y="238194"/>
                <a:ext cx="3243162" cy="2398718"/>
                <a:chOff x="5421040" y="238194"/>
                <a:chExt cx="3618258" cy="2713744"/>
              </a:xfrm>
            </p:grpSpPr>
            <p:pic>
              <p:nvPicPr>
                <p:cNvPr id="2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1040" y="238194"/>
                  <a:ext cx="2211065" cy="184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7"/>
                <p:cNvGrpSpPr>
                  <a:grpSpLocks/>
                </p:cNvGrpSpPr>
                <p:nvPr/>
              </p:nvGrpSpPr>
              <p:grpSpPr bwMode="auto">
                <a:xfrm>
                  <a:off x="7167635" y="332656"/>
                  <a:ext cx="1871663" cy="1966912"/>
                  <a:chOff x="4283968" y="2281494"/>
                  <a:chExt cx="3168352" cy="3597473"/>
                </a:xfrm>
              </p:grpSpPr>
              <p:pic>
                <p:nvPicPr>
                  <p:cNvPr id="2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2348880"/>
                    <a:ext cx="15811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7525" y="3734675"/>
                    <a:ext cx="2448272" cy="21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3191" y="2281494"/>
                    <a:ext cx="2019129" cy="22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272" y="1145162"/>
                  <a:ext cx="1460046" cy="169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6318" y="2073628"/>
                  <a:ext cx="1150099" cy="8783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7780" y="247912"/>
                  <a:ext cx="1190567" cy="80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0" name="Group 29"/>
            <p:cNvGrpSpPr>
              <a:grpSpLocks/>
            </p:cNvGrpSpPr>
            <p:nvPr/>
          </p:nvGrpSpPr>
          <p:grpSpPr bwMode="auto">
            <a:xfrm flipH="1">
              <a:off x="1403647" y="1309163"/>
              <a:ext cx="4630671" cy="2566079"/>
              <a:chOff x="6072167" y="200734"/>
              <a:chExt cx="4292730" cy="2270521"/>
            </a:xfrm>
          </p:grpSpPr>
          <p:pic>
            <p:nvPicPr>
              <p:cNvPr id="32" name="Picture 3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5270" y="200734"/>
                <a:ext cx="3659627" cy="172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29832">
                <a:off x="6072167" y="1815623"/>
                <a:ext cx="1536986" cy="65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Text Box 6"/>
            <p:cNvSpPr txBox="1">
              <a:spLocks noChangeArrowheads="1"/>
            </p:cNvSpPr>
            <p:nvPr/>
          </p:nvSpPr>
          <p:spPr bwMode="auto">
            <a:xfrm>
              <a:off x="95520" y="944242"/>
              <a:ext cx="3992242" cy="1477328"/>
            </a:xfrm>
            <a:prstGeom prst="rect">
              <a:avLst/>
            </a:prstGeom>
            <a:solidFill>
              <a:srgbClr val="C0C0C0"/>
            </a:solidFill>
            <a:ln w="19050">
              <a:solidFill>
                <a:schemeClr val="tx1"/>
              </a:solidFill>
              <a:miter lim="800000"/>
              <a:headEnd/>
              <a:tailEnd/>
            </a:ln>
          </p:spPr>
          <p:txBody>
            <a:bodyPr wrap="squar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pPr>
              <a:r>
                <a:rPr lang="ru-RU" altLang="en-US" dirty="0"/>
                <a:t> </a:t>
              </a:r>
              <a:r>
                <a:rPr lang="ru-RU" altLang="en-US" sz="2400" i="1" dirty="0" smtClean="0">
                  <a:solidFill>
                    <a:schemeClr val="accent2"/>
                  </a:solidFill>
                </a:rPr>
                <a:t>«</a:t>
              </a:r>
              <a:r>
                <a:rPr lang="en-US" altLang="en-US" sz="2400" i="1" dirty="0" smtClean="0">
                  <a:solidFill>
                    <a:schemeClr val="accent2"/>
                  </a:solidFill>
                </a:rPr>
                <a:t>… </a:t>
              </a:r>
              <a:r>
                <a:rPr lang="ru-RU" sz="2400" i="1" dirty="0" smtClean="0">
                  <a:solidFill>
                    <a:schemeClr val="accent2"/>
                  </a:solidFill>
                </a:rPr>
                <a:t>И </a:t>
              </a:r>
              <a:r>
                <a:rPr lang="ru-RU" sz="2400" i="1" dirty="0">
                  <a:solidFill>
                    <a:schemeClr val="accent2"/>
                  </a:solidFill>
                </a:rPr>
                <a:t>вы узнаете </a:t>
              </a:r>
              <a:r>
                <a:rPr lang="ru-RU" sz="2400" b="1" i="1" dirty="0">
                  <a:solidFill>
                    <a:schemeClr val="accent2"/>
                  </a:solidFill>
                  <a:effectLst>
                    <a:outerShdw blurRad="38100" dist="38100" dir="2700000" algn="tl">
                      <a:srgbClr val="000000">
                        <a:alpha val="43137"/>
                      </a:srgbClr>
                    </a:outerShdw>
                  </a:effectLst>
                </a:rPr>
                <a:t>правду</a:t>
              </a:r>
              <a:r>
                <a:rPr lang="ru-RU" sz="2400" i="1" dirty="0">
                  <a:solidFill>
                    <a:schemeClr val="accent2"/>
                  </a:solidFill>
                </a:rPr>
                <a:t> и правда сделает вас </a:t>
              </a:r>
              <a:r>
                <a:rPr lang="ru-RU" sz="2400" b="1" i="1" dirty="0" smtClean="0">
                  <a:solidFill>
                    <a:schemeClr val="accent2"/>
                  </a:solidFill>
                  <a:effectLst>
                    <a:outerShdw blurRad="38100" dist="38100" dir="2700000" algn="tl">
                      <a:srgbClr val="000000">
                        <a:alpha val="43137"/>
                      </a:srgbClr>
                    </a:outerShdw>
                  </a:effectLst>
                </a:rPr>
                <a:t>свободными</a:t>
              </a:r>
              <a:r>
                <a:rPr lang="ru-RU" altLang="en-US" sz="2400" i="1" dirty="0" smtClean="0">
                  <a:solidFill>
                    <a:schemeClr val="accent2"/>
                  </a:solidFill>
                </a:rPr>
                <a:t>»</a:t>
              </a:r>
              <a:endParaRPr lang="ru-RU" altLang="en-US" sz="2400" i="1" dirty="0">
                <a:solidFill>
                  <a:schemeClr val="accent2"/>
                </a:solidFill>
              </a:endParaRPr>
            </a:p>
            <a:p>
              <a:pPr algn="r" eaLnBrk="1" hangingPunct="1">
                <a:spcBef>
                  <a:spcPct val="50000"/>
                </a:spcBef>
              </a:pPr>
              <a:r>
                <a:rPr lang="ru-RU" altLang="en-US" sz="1200" dirty="0"/>
                <a:t>(Евангелие от Иоанна, гл. </a:t>
              </a:r>
              <a:r>
                <a:rPr lang="en-US" altLang="en-US" sz="1200" dirty="0" smtClean="0"/>
                <a:t>8</a:t>
              </a:r>
              <a:r>
                <a:rPr lang="ru-RU" altLang="en-US" sz="1200" dirty="0" smtClean="0"/>
                <a:t>, </a:t>
              </a:r>
              <a:r>
                <a:rPr lang="ru-RU" altLang="en-US" sz="1200" dirty="0"/>
                <a:t>ст. </a:t>
              </a:r>
              <a:r>
                <a:rPr lang="en-US" altLang="en-US" sz="1200" dirty="0" smtClean="0"/>
                <a:t>32</a:t>
              </a:r>
              <a:r>
                <a:rPr lang="ru-RU" altLang="en-US" sz="1200" dirty="0" smtClean="0"/>
                <a:t>) </a:t>
              </a:r>
              <a:endParaRPr lang="en-US" altLang="en-US" sz="1200" dirty="0"/>
            </a:p>
          </p:txBody>
        </p:sp>
        <p:pic>
          <p:nvPicPr>
            <p:cNvPr id="35" name="Picture 7"/>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4862" y="1345451"/>
              <a:ext cx="1089704" cy="145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loud Callout 36"/>
            <p:cNvSpPr/>
            <p:nvPr/>
          </p:nvSpPr>
          <p:spPr>
            <a:xfrm>
              <a:off x="1187624" y="5284035"/>
              <a:ext cx="4064986" cy="1543737"/>
            </a:xfrm>
            <a:prstGeom prst="cloudCallout">
              <a:avLst>
                <a:gd name="adj1" fmla="val 64142"/>
                <a:gd name="adj2" fmla="val -10217"/>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19300" y="5505478"/>
              <a:ext cx="2656355" cy="1015663"/>
            </a:xfrm>
            <a:prstGeom prst="rect">
              <a:avLst/>
            </a:prstGeom>
            <a:noFill/>
          </p:spPr>
          <p:txBody>
            <a:bodyPr wrap="square" rtlCol="0">
              <a:spAutoFit/>
            </a:bodyPr>
            <a:lstStyle/>
            <a:p>
              <a:r>
                <a:rPr lang="ru-RU" sz="2000" b="1" dirty="0" smtClean="0"/>
                <a:t>Свобода</a:t>
              </a:r>
              <a:r>
                <a:rPr lang="en-US" sz="2000" b="1" dirty="0" smtClean="0"/>
                <a:t> …</a:t>
              </a:r>
              <a:r>
                <a:rPr lang="ru-RU" sz="2000" b="1" dirty="0" smtClean="0"/>
                <a:t> </a:t>
              </a:r>
              <a:r>
                <a:rPr lang="ru-RU" sz="2000" b="1" dirty="0"/>
                <a:t>А что </a:t>
              </a:r>
              <a:r>
                <a:rPr lang="ru-RU" sz="2000" b="1" dirty="0" smtClean="0"/>
                <a:t>это</a:t>
              </a:r>
              <a:r>
                <a:rPr lang="en-US" sz="2000" b="1" dirty="0" smtClean="0"/>
                <a:t>?</a:t>
              </a:r>
            </a:p>
            <a:p>
              <a:r>
                <a:rPr lang="ru-RU" sz="2000" b="1" dirty="0" smtClean="0"/>
                <a:t>А </a:t>
              </a:r>
              <a:r>
                <a:rPr lang="ru-RU" sz="2000" b="1" dirty="0"/>
                <a:t>зачем </a:t>
              </a:r>
              <a:r>
                <a:rPr lang="ru-RU" sz="2000" b="1" dirty="0" smtClean="0"/>
                <a:t>это</a:t>
              </a:r>
              <a:r>
                <a:rPr lang="en-US" sz="2000" b="1" dirty="0" smtClean="0"/>
                <a:t>?</a:t>
              </a:r>
              <a:r>
                <a:rPr lang="ru-RU" sz="2000" b="1" dirty="0" smtClean="0"/>
                <a:t>?</a:t>
              </a:r>
              <a:endParaRPr lang="en-US" sz="2000" b="1" dirty="0" smtClean="0"/>
            </a:p>
            <a:p>
              <a:r>
                <a:rPr lang="ru-RU" sz="2000" b="1" dirty="0" smtClean="0"/>
                <a:t>А </a:t>
              </a:r>
              <a:r>
                <a:rPr lang="ru-RU" sz="2000" b="1" dirty="0"/>
                <a:t>как </a:t>
              </a:r>
              <a:r>
                <a:rPr lang="ru-RU" sz="2000" b="1" dirty="0" smtClean="0"/>
                <a:t>это</a:t>
              </a:r>
              <a:r>
                <a:rPr lang="en-US" sz="2000" b="1" dirty="0" smtClean="0"/>
                <a:t>?</a:t>
              </a:r>
              <a:r>
                <a:rPr lang="ru-RU" sz="2000" b="1" dirty="0" smtClean="0"/>
                <a:t>??</a:t>
              </a:r>
              <a:endParaRPr lang="en-US" sz="2000" b="1" dirty="0"/>
            </a:p>
          </p:txBody>
        </p:sp>
        <p:sp>
          <p:nvSpPr>
            <p:cNvPr id="4" name="TextBox 3"/>
            <p:cNvSpPr txBox="1"/>
            <p:nvPr/>
          </p:nvSpPr>
          <p:spPr>
            <a:xfrm>
              <a:off x="35668" y="3429825"/>
              <a:ext cx="4384808" cy="1815882"/>
            </a:xfrm>
            <a:prstGeom prst="rect">
              <a:avLst/>
            </a:prstGeom>
            <a:solidFill>
              <a:schemeClr val="bg1">
                <a:lumMod val="85000"/>
              </a:schemeClr>
            </a:solidFill>
            <a:ln w="25400">
              <a:solidFill>
                <a:schemeClr val="tx1"/>
              </a:solidFill>
            </a:ln>
          </p:spPr>
          <p:txBody>
            <a:bodyPr wrap="square" rtlCol="0">
              <a:spAutoFit/>
            </a:bodyPr>
            <a:lstStyle/>
            <a:p>
              <a:pPr algn="ctr"/>
              <a:r>
                <a:rPr lang="ru-RU"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Иметь права и свободы – не значит</a:t>
              </a: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хотеть</a:t>
              </a: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ru-RU"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а тем более уметь</a:t>
              </a: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ru-RU"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ими пользоваться</a:t>
              </a: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p:txBody>
        </p:sp>
        <p:sp>
          <p:nvSpPr>
            <p:cNvPr id="40" name="Cloud Callout 39"/>
            <p:cNvSpPr/>
            <p:nvPr/>
          </p:nvSpPr>
          <p:spPr>
            <a:xfrm>
              <a:off x="5870616" y="1368122"/>
              <a:ext cx="3014307" cy="1867525"/>
            </a:xfrm>
            <a:prstGeom prst="cloudCallout">
              <a:avLst>
                <a:gd name="adj1" fmla="val 14604"/>
                <a:gd name="adj2" fmla="val 92245"/>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20627901">
              <a:off x="6102909" y="1686204"/>
              <a:ext cx="2806622" cy="923330"/>
            </a:xfrm>
            <a:prstGeom prst="rect">
              <a:avLst/>
            </a:prstGeom>
            <a:noFill/>
          </p:spPr>
          <p:txBody>
            <a:bodyPr wrap="square" rtlCol="0">
              <a:spAutoFit/>
            </a:bodyPr>
            <a:lstStyle/>
            <a:p>
              <a:r>
                <a:rPr lang="ru-RU" b="1" dirty="0"/>
                <a:t>Даешь автономию! Даешь федерализацию</a:t>
              </a:r>
              <a:r>
                <a:rPr lang="ru-RU" b="1" dirty="0" smtClean="0"/>
                <a:t>!</a:t>
              </a:r>
              <a:r>
                <a:rPr lang="en-US" b="1" dirty="0" smtClean="0"/>
                <a:t>..</a:t>
              </a:r>
            </a:p>
            <a:p>
              <a:r>
                <a:rPr lang="ru-RU" b="1" dirty="0"/>
                <a:t>... </a:t>
              </a:r>
              <a:r>
                <a:rPr lang="ru-RU" b="1" cap="all" dirty="0"/>
                <a:t>и</a:t>
              </a:r>
              <a:r>
                <a:rPr lang="ru-RU" b="1" dirty="0"/>
                <a:t> деньжат </a:t>
              </a:r>
              <a:r>
                <a:rPr lang="ru-RU" b="1" dirty="0" smtClean="0"/>
                <a:t>побольше</a:t>
              </a:r>
              <a:r>
                <a:rPr lang="en-US" b="1" dirty="0" smtClean="0"/>
                <a:t>!</a:t>
              </a:r>
              <a:endParaRPr lang="en-US" b="1" dirty="0"/>
            </a:p>
          </p:txBody>
        </p:sp>
      </p:grpSp>
    </p:spTree>
    <p:extLst>
      <p:ext uri="{BB962C8B-B14F-4D97-AF65-F5344CB8AC3E}">
        <p14:creationId xmlns:p14="http://schemas.microsoft.com/office/powerpoint/2010/main" val="20214677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81" y="2129294"/>
            <a:ext cx="3156367" cy="1723549"/>
          </a:xfrm>
          <a:prstGeom prst="rect">
            <a:avLst/>
          </a:prstGeom>
          <a:solidFill>
            <a:schemeClr val="bg2">
              <a:lumMod val="90000"/>
            </a:schemeClr>
          </a:solidFill>
          <a:ln w="25400">
            <a:solidFill>
              <a:schemeClr val="tx1"/>
            </a:solidFill>
          </a:ln>
        </p:spPr>
        <p:txBody>
          <a:bodyPr wrap="square" rtlCol="0">
            <a:spAutoFit/>
          </a:bodyPr>
          <a:lstStyle/>
          <a:p>
            <a:r>
              <a:rPr lang="en-US" sz="2400" b="1" dirty="0">
                <a:solidFill>
                  <a:srgbClr val="FF0000"/>
                </a:solidFill>
              </a:rPr>
              <a:t>Human Development </a:t>
            </a:r>
            <a:r>
              <a:rPr lang="en-US" sz="2400" b="1" dirty="0" smtClean="0">
                <a:solidFill>
                  <a:srgbClr val="FF0000"/>
                </a:solidFill>
              </a:rPr>
              <a:t> </a:t>
            </a:r>
            <a:r>
              <a:rPr lang="en-US" sz="2000" dirty="0" smtClean="0"/>
              <a:t>is about “expanding </a:t>
            </a:r>
            <a:r>
              <a:rPr lang="en-US" sz="2000" dirty="0"/>
              <a:t>the choices people have, to lead lives that they </a:t>
            </a:r>
            <a:r>
              <a:rPr lang="en-US" sz="2000" dirty="0" smtClean="0"/>
              <a:t>value…”</a:t>
            </a:r>
            <a:endParaRPr lang="en-US" sz="2000" dirty="0"/>
          </a:p>
          <a:p>
            <a:r>
              <a:rPr lang="en-US" sz="1100" dirty="0" smtClean="0"/>
              <a:t>[</a:t>
            </a:r>
            <a:r>
              <a:rPr lang="en-US" sz="1100" dirty="0"/>
              <a:t>Streeten, </a:t>
            </a:r>
            <a:r>
              <a:rPr lang="en-US" sz="1100" dirty="0" smtClean="0"/>
              <a:t>P. </a:t>
            </a:r>
            <a:r>
              <a:rPr lang="en-US" sz="1100" dirty="0"/>
              <a:t>(</a:t>
            </a:r>
            <a:r>
              <a:rPr lang="en-US" sz="1100" dirty="0" smtClean="0"/>
              <a:t>1994</a:t>
            </a:r>
            <a:r>
              <a:rPr lang="en-US" sz="1100" dirty="0"/>
              <a:t>). "Human Development: Means and</a:t>
            </a:r>
            <a:r>
              <a:rPr lang="ru-RU" sz="1100" dirty="0"/>
              <a:t> </a:t>
            </a:r>
            <a:r>
              <a:rPr lang="en-US" sz="1100" dirty="0"/>
              <a:t>Ends". </a:t>
            </a:r>
            <a:r>
              <a:rPr lang="en-US" sz="1100" i="1" dirty="0"/>
              <a:t>Human Development</a:t>
            </a:r>
            <a:r>
              <a:rPr lang="en-US" sz="1100" dirty="0"/>
              <a:t> (84.2): </a:t>
            </a:r>
            <a:r>
              <a:rPr lang="en-US" sz="1100" dirty="0" smtClean="0"/>
              <a:t>232–237]</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603" y="22671"/>
            <a:ext cx="3118024" cy="190120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3707904" y="2113439"/>
            <a:ext cx="5356100" cy="1754326"/>
          </a:xfrm>
          <a:prstGeom prst="rect">
            <a:avLst/>
          </a:prstGeom>
          <a:solidFill>
            <a:schemeClr val="bg2">
              <a:lumMod val="90000"/>
            </a:schemeClr>
          </a:solidFill>
          <a:ln w="25400">
            <a:solidFill>
              <a:schemeClr val="tx1"/>
            </a:solidFill>
          </a:ln>
        </p:spPr>
        <p:txBody>
          <a:bodyPr wrap="square" rtlCol="0">
            <a:spAutoFit/>
          </a:bodyPr>
          <a:lstStyle/>
          <a:p>
            <a:r>
              <a:rPr lang="ru-RU" sz="2400" b="1" dirty="0" smtClean="0">
                <a:solidFill>
                  <a:srgbClr val="FF0000"/>
                </a:solidFill>
              </a:rPr>
              <a:t>Развитие </a:t>
            </a:r>
            <a:r>
              <a:rPr lang="ru-RU" sz="2400" b="1" dirty="0">
                <a:solidFill>
                  <a:srgbClr val="FF0000"/>
                </a:solidFill>
              </a:rPr>
              <a:t>человеческого потенциала </a:t>
            </a:r>
            <a:r>
              <a:rPr lang="ru-RU" sz="2000" dirty="0" smtClean="0"/>
              <a:t>- </a:t>
            </a:r>
            <a:r>
              <a:rPr lang="ru-RU" sz="2000" dirty="0"/>
              <a:t>« </a:t>
            </a:r>
            <a:r>
              <a:rPr lang="en-US" sz="2000" dirty="0" smtClean="0"/>
              <a:t>… </a:t>
            </a:r>
            <a:r>
              <a:rPr lang="ru-RU" sz="2000" i="1" u="sng" dirty="0" smtClean="0"/>
              <a:t>расширение </a:t>
            </a:r>
            <a:r>
              <a:rPr lang="ru-RU" sz="2000" i="1" u="sng" dirty="0"/>
              <a:t>имеющихся у человека возможностей </a:t>
            </a:r>
            <a:r>
              <a:rPr lang="ru-RU" sz="2000" i="1" u="sng" dirty="0" smtClean="0"/>
              <a:t>выбора</a:t>
            </a:r>
            <a:r>
              <a:rPr lang="ru-RU" sz="2000" dirty="0" smtClean="0"/>
              <a:t>, </a:t>
            </a:r>
            <a:r>
              <a:rPr lang="ru-RU" sz="2000" dirty="0"/>
              <a:t>чтобы он мог привести свою жизнь в соответствие с собственной системой </a:t>
            </a:r>
            <a:r>
              <a:rPr lang="ru-RU" sz="2000" dirty="0" smtClean="0"/>
              <a:t>ценностей …»</a:t>
            </a:r>
            <a:endParaRPr lang="en-US" sz="2000" dirty="0" smtClean="0"/>
          </a:p>
        </p:txBody>
      </p:sp>
      <p:grpSp>
        <p:nvGrpSpPr>
          <p:cNvPr id="7" name="Group 6"/>
          <p:cNvGrpSpPr/>
          <p:nvPr/>
        </p:nvGrpSpPr>
        <p:grpSpPr>
          <a:xfrm>
            <a:off x="0" y="0"/>
            <a:ext cx="5436096" cy="1938992"/>
            <a:chOff x="0" y="0"/>
            <a:chExt cx="5436096" cy="1938992"/>
          </a:xfrm>
        </p:grpSpPr>
        <p:sp>
          <p:nvSpPr>
            <p:cNvPr id="6" name="TextBox 5"/>
            <p:cNvSpPr txBox="1"/>
            <p:nvPr/>
          </p:nvSpPr>
          <p:spPr>
            <a:xfrm>
              <a:off x="0" y="0"/>
              <a:ext cx="5436096" cy="1938992"/>
            </a:xfrm>
            <a:prstGeom prst="rect">
              <a:avLst/>
            </a:prstGeom>
            <a:solidFill>
              <a:schemeClr val="bg2">
                <a:lumMod val="90000"/>
              </a:schemeClr>
            </a:solidFill>
            <a:ln w="25400">
              <a:solidFill>
                <a:schemeClr val="tx1"/>
              </a:solidFill>
            </a:ln>
          </p:spPr>
          <p:txBody>
            <a:bodyPr wrap="square" rtlCol="0">
              <a:spAutoFit/>
            </a:bodyPr>
            <a:lstStyle/>
            <a:p>
              <a:r>
                <a:rPr lang="en-US" sz="2400" b="1" dirty="0" smtClean="0">
                  <a:solidFill>
                    <a:srgbClr val="FF0000"/>
                  </a:solidFill>
                </a:rPr>
                <a:t>Human Development  </a:t>
              </a:r>
              <a:r>
                <a:rPr lang="en-US" dirty="0" smtClean="0"/>
                <a:t>Index</a:t>
              </a:r>
              <a:r>
                <a:rPr lang="ru-RU" dirty="0"/>
                <a:t> </a:t>
              </a:r>
              <a:r>
                <a:rPr lang="en-US" dirty="0" smtClean="0"/>
                <a:t>   </a:t>
              </a:r>
              <a:r>
                <a:rPr lang="ru-RU" dirty="0" smtClean="0"/>
                <a:t>— </a:t>
              </a:r>
              <a:r>
                <a:rPr lang="en-US" dirty="0" smtClean="0"/>
                <a:t>  </a:t>
              </a:r>
              <a:r>
                <a:rPr lang="ru-RU" dirty="0" smtClean="0"/>
                <a:t>индекс</a:t>
              </a:r>
              <a:r>
                <a:rPr lang="ru-RU" b="1" dirty="0" smtClean="0"/>
                <a:t> </a:t>
              </a:r>
              <a:r>
                <a:rPr lang="ru-RU" sz="2400" b="1" dirty="0">
                  <a:solidFill>
                    <a:srgbClr val="FF0000"/>
                  </a:solidFill>
                </a:rPr>
                <a:t>развития человеческого потенциала</a:t>
              </a:r>
              <a:r>
                <a:rPr lang="ru-RU" dirty="0"/>
                <a:t> в странах и регионах </a:t>
              </a:r>
              <a:r>
                <a:rPr lang="ru-RU" dirty="0" smtClean="0"/>
                <a:t>мира </a:t>
              </a:r>
              <a:r>
                <a:rPr lang="ru-RU" dirty="0"/>
                <a:t>составляется Программой развития Организации Объединенных Наций </a:t>
              </a:r>
              <a:r>
                <a:rPr lang="ru-RU" dirty="0" smtClean="0"/>
                <a:t>и</a:t>
              </a:r>
              <a:r>
                <a:rPr lang="ru-RU" dirty="0"/>
                <a:t> используется в рамках специальной серии докладов ООН о развитии человека.</a:t>
              </a:r>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694" y="1244842"/>
              <a:ext cx="810974" cy="6521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3" name="Right Arrow 12"/>
          <p:cNvSpPr/>
          <p:nvPr/>
        </p:nvSpPr>
        <p:spPr>
          <a:xfrm>
            <a:off x="3253185" y="2824813"/>
            <a:ext cx="426238" cy="359197"/>
          </a:xfrm>
          <a:prstGeom prst="rightArrow">
            <a:avLst>
              <a:gd name="adj1" fmla="val 50000"/>
              <a:gd name="adj2" fmla="val 668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2176" y="3853491"/>
            <a:ext cx="820635" cy="62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7886" y="4543776"/>
            <a:ext cx="9016523" cy="400110"/>
          </a:xfrm>
          <a:prstGeom prst="rect">
            <a:avLst/>
          </a:prstGeom>
          <a:solidFill>
            <a:schemeClr val="bg2">
              <a:lumMod val="90000"/>
            </a:schemeClr>
          </a:solidFill>
          <a:ln w="25400">
            <a:solidFill>
              <a:schemeClr val="tx1"/>
            </a:solidFill>
          </a:ln>
        </p:spPr>
        <p:txBody>
          <a:bodyPr wrap="square" rtlCol="0">
            <a:spAutoFit/>
          </a:bodyPr>
          <a:lstStyle/>
          <a:p>
            <a:r>
              <a:rPr lang="ru-RU" sz="2000" dirty="0" smtClean="0"/>
              <a:t>«</a:t>
            </a:r>
            <a:r>
              <a:rPr lang="ru-RU" sz="2000" dirty="0"/>
              <a:t>Развитие человека является </a:t>
            </a:r>
            <a:r>
              <a:rPr lang="ru-RU" sz="2000" i="1" u="sng" dirty="0"/>
              <a:t>процессом расширения спектра </a:t>
            </a:r>
            <a:r>
              <a:rPr lang="ru-RU" sz="2000" i="1" u="sng" dirty="0" smtClean="0"/>
              <a:t>выбора</a:t>
            </a:r>
            <a:r>
              <a:rPr lang="ru-RU" sz="2000" dirty="0" smtClean="0"/>
              <a:t>…».</a:t>
            </a:r>
            <a:r>
              <a:rPr lang="en-US" sz="2000" dirty="0" smtClean="0"/>
              <a:t> [</a:t>
            </a:r>
            <a:r>
              <a:rPr lang="ru-RU" sz="2000" dirty="0"/>
              <a:t>ООН</a:t>
            </a:r>
            <a:r>
              <a:rPr lang="en-US" sz="2000" dirty="0" smtClean="0"/>
              <a:t>]</a:t>
            </a:r>
            <a:endParaRPr lang="en-US" sz="2000" dirty="0"/>
          </a:p>
        </p:txBody>
      </p:sp>
      <p:pic>
        <p:nvPicPr>
          <p:cNvPr id="103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6983" y="435081"/>
            <a:ext cx="1167550" cy="134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4368" y="3104479"/>
            <a:ext cx="1133227" cy="130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248" y="3484788"/>
            <a:ext cx="999383" cy="99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9719" y="5055054"/>
            <a:ext cx="9001000" cy="1728191"/>
            <a:chOff x="69719" y="5055054"/>
            <a:chExt cx="9001000" cy="1728191"/>
          </a:xfrm>
        </p:grpSpPr>
        <p:grpSp>
          <p:nvGrpSpPr>
            <p:cNvPr id="16" name="Group 15"/>
            <p:cNvGrpSpPr/>
            <p:nvPr/>
          </p:nvGrpSpPr>
          <p:grpSpPr>
            <a:xfrm>
              <a:off x="69719" y="5055054"/>
              <a:ext cx="9001000" cy="1728191"/>
              <a:chOff x="107504" y="3861048"/>
              <a:chExt cx="9001000" cy="1728191"/>
            </a:xfrm>
          </p:grpSpPr>
          <p:sp>
            <p:nvSpPr>
              <p:cNvPr id="17" name="Rectangle 16"/>
              <p:cNvSpPr/>
              <p:nvPr/>
            </p:nvSpPr>
            <p:spPr>
              <a:xfrm>
                <a:off x="107504" y="3861048"/>
                <a:ext cx="9001000" cy="1728191"/>
              </a:xfrm>
              <a:prstGeom prst="rect">
                <a:avLst/>
              </a:prstGeom>
              <a:solidFill>
                <a:schemeClr val="bg2">
                  <a:lumMod val="90000"/>
                </a:schemeClr>
              </a:solidFill>
              <a:ln>
                <a:solidFill>
                  <a:schemeClr val="tx1"/>
                </a:solidFill>
              </a:ln>
              <a:effectLst>
                <a:outerShdw blurRad="50800" dist="50800" dir="9240000" sx="91000" sy="9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04980" y="3905976"/>
                <a:ext cx="1080744" cy="53860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Human</a:t>
                </a:r>
              </a:p>
              <a:p>
                <a:pPr algn="ctr"/>
                <a:r>
                  <a:rPr lang="en-US" sz="11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Development</a:t>
                </a:r>
                <a:endParaRPr lang="en-US" sz="11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9" name="Group 18"/>
              <p:cNvGrpSpPr/>
              <p:nvPr/>
            </p:nvGrpSpPr>
            <p:grpSpPr>
              <a:xfrm>
                <a:off x="166059" y="3974667"/>
                <a:ext cx="5120385" cy="1558145"/>
                <a:chOff x="280781" y="3836911"/>
                <a:chExt cx="6512515" cy="1846314"/>
              </a:xfrm>
            </p:grpSpPr>
            <p:sp>
              <p:nvSpPr>
                <p:cNvPr id="31" name="Rectangle 30"/>
                <p:cNvSpPr/>
                <p:nvPr/>
              </p:nvSpPr>
              <p:spPr>
                <a:xfrm>
                  <a:off x="280781" y="3836911"/>
                  <a:ext cx="3746317" cy="18461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11009" y="3889809"/>
                  <a:ext cx="3643147" cy="1752330"/>
                  <a:chOff x="4716016" y="4367421"/>
                  <a:chExt cx="3746317" cy="1874726"/>
                </a:xfrm>
              </p:grpSpPr>
              <p:pic>
                <p:nvPicPr>
                  <p:cNvPr id="34" name="Picture 4"/>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05019" y="4412763"/>
                    <a:ext cx="2757314" cy="180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 name="Group 34"/>
                  <p:cNvGrpSpPr/>
                  <p:nvPr/>
                </p:nvGrpSpPr>
                <p:grpSpPr>
                  <a:xfrm>
                    <a:off x="4716016" y="4367421"/>
                    <a:ext cx="1872208" cy="1874726"/>
                    <a:chOff x="3707904" y="2564904"/>
                    <a:chExt cx="2736886" cy="2700000"/>
                  </a:xfrm>
                </p:grpSpPr>
                <p:pic>
                  <p:nvPicPr>
                    <p:cNvPr id="36"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7012" y="3458795"/>
                      <a:ext cx="1943100" cy="143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7904" y="2564904"/>
                      <a:ext cx="2736886"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33"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57427" y="3837054"/>
                  <a:ext cx="2735869" cy="1846171"/>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6464187" y="3967110"/>
                <a:ext cx="2593100" cy="1568121"/>
                <a:chOff x="4027098" y="622427"/>
                <a:chExt cx="3641246" cy="2302517"/>
              </a:xfrm>
            </p:grpSpPr>
            <p:sp>
              <p:nvSpPr>
                <p:cNvPr id="23" name="Rectangle 22"/>
                <p:cNvSpPr/>
                <p:nvPr/>
              </p:nvSpPr>
              <p:spPr>
                <a:xfrm>
                  <a:off x="4027098" y="622428"/>
                  <a:ext cx="3641246" cy="23025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41799" y="2023064"/>
                  <a:ext cx="1039778" cy="79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p:cNvGrpSpPr/>
                <p:nvPr/>
              </p:nvGrpSpPr>
              <p:grpSpPr>
                <a:xfrm>
                  <a:off x="4086357" y="622427"/>
                  <a:ext cx="3552918" cy="2256398"/>
                  <a:chOff x="4283968" y="728649"/>
                  <a:chExt cx="3552918" cy="2256398"/>
                </a:xfrm>
              </p:grpSpPr>
              <p:pic>
                <p:nvPicPr>
                  <p:cNvPr id="26" name="Picture 5"/>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2737" y="1618180"/>
                    <a:ext cx="644149" cy="618554"/>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5"/>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7167" y="1094515"/>
                    <a:ext cx="541164" cy="519661"/>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5783" y="851440"/>
                    <a:ext cx="432048" cy="414881"/>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1353" y="806098"/>
                    <a:ext cx="332848" cy="319622"/>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3"/>
                  <p:cNvPicPr>
                    <a:picLocks noChangeAspect="1" noChangeArrowheads="1"/>
                  </p:cNvPicPr>
                  <p:nvPr/>
                </p:nvPicPr>
                <p:blipFill>
                  <a:blip r:embed="rId17" cstate="print">
                    <a:clrChange>
                      <a:clrFrom>
                        <a:srgbClr val="FCFCF2"/>
                      </a:clrFrom>
                      <a:clrTo>
                        <a:srgbClr val="FCFCF2">
                          <a:alpha val="0"/>
                        </a:srgbClr>
                      </a:clrTo>
                    </a:clrChange>
                    <a:extLst>
                      <a:ext uri="{28A0092B-C50C-407E-A947-70E740481C1C}">
                        <a14:useLocalDpi xmlns:a14="http://schemas.microsoft.com/office/drawing/2010/main" val="0"/>
                      </a:ext>
                    </a:extLst>
                  </a:blip>
                  <a:srcRect/>
                  <a:stretch>
                    <a:fillRect/>
                  </a:stretch>
                </p:blipFill>
                <p:spPr bwMode="auto">
                  <a:xfrm>
                    <a:off x="4283968" y="728649"/>
                    <a:ext cx="2908769" cy="2256398"/>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grpSp>
          </p:grpSp>
          <p:sp>
            <p:nvSpPr>
              <p:cNvPr id="21" name="Right Arrow 20"/>
              <p:cNvSpPr/>
              <p:nvPr/>
            </p:nvSpPr>
            <p:spPr>
              <a:xfrm>
                <a:off x="5391199" y="4443447"/>
                <a:ext cx="1018786" cy="359197"/>
              </a:xfrm>
              <a:prstGeom prst="rightArrow">
                <a:avLst>
                  <a:gd name="adj1" fmla="val 50000"/>
                  <a:gd name="adj2" fmla="val 836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3" name="Picture 9"/>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3665" y="5936524"/>
              <a:ext cx="999618" cy="81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849807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594" y="45057"/>
            <a:ext cx="6612892" cy="1143000"/>
          </a:xfrm>
        </p:spPr>
        <p:txBody>
          <a:bodyPr>
            <a:normAutofit/>
          </a:bodyPr>
          <a:lstStyle/>
          <a:p>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Шесть столпов развития человеческого потенциала</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20" name="Group 19"/>
          <p:cNvGrpSpPr/>
          <p:nvPr/>
        </p:nvGrpSpPr>
        <p:grpSpPr>
          <a:xfrm>
            <a:off x="176242" y="1387430"/>
            <a:ext cx="8907879" cy="5416962"/>
            <a:chOff x="176242" y="1387430"/>
            <a:chExt cx="8907879" cy="5416962"/>
          </a:xfrm>
        </p:grpSpPr>
        <p:grpSp>
          <p:nvGrpSpPr>
            <p:cNvPr id="25" name="Group 24"/>
            <p:cNvGrpSpPr/>
            <p:nvPr/>
          </p:nvGrpSpPr>
          <p:grpSpPr>
            <a:xfrm>
              <a:off x="176242" y="1387430"/>
              <a:ext cx="8841145" cy="5073098"/>
              <a:chOff x="123343" y="1651925"/>
              <a:chExt cx="8841145" cy="5073098"/>
            </a:xfrm>
          </p:grpSpPr>
          <p:sp>
            <p:nvSpPr>
              <p:cNvPr id="5" name="Cube 4"/>
              <p:cNvSpPr/>
              <p:nvPr/>
            </p:nvSpPr>
            <p:spPr>
              <a:xfrm>
                <a:off x="180378" y="3667695"/>
                <a:ext cx="1728192" cy="3024336"/>
              </a:xfrm>
              <a:prstGeom prst="cube">
                <a:avLst>
                  <a:gd name="adj" fmla="val 6577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823983" y="3661398"/>
                <a:ext cx="1728192" cy="3024336"/>
              </a:xfrm>
              <a:prstGeom prst="cube">
                <a:avLst>
                  <a:gd name="adj" fmla="val 6577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1461408" y="3661607"/>
                <a:ext cx="3039450" cy="3024336"/>
              </a:xfrm>
              <a:prstGeom prst="cube">
                <a:avLst>
                  <a:gd name="adj" fmla="val 3733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3413181" y="3661607"/>
                <a:ext cx="3103901" cy="3024336"/>
              </a:xfrm>
              <a:prstGeom prst="cube">
                <a:avLst>
                  <a:gd name="adj" fmla="val 3769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5407700" y="3661607"/>
                <a:ext cx="2765566" cy="3024336"/>
              </a:xfrm>
              <a:prstGeom prst="cube">
                <a:avLst>
                  <a:gd name="adj" fmla="val 4058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7073171" y="3717032"/>
                <a:ext cx="1891317" cy="2973510"/>
              </a:xfrm>
              <a:prstGeom prst="cube">
                <a:avLst>
                  <a:gd name="adj" fmla="val 5303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p:cNvSpPr/>
              <p:nvPr/>
            </p:nvSpPr>
            <p:spPr>
              <a:xfrm>
                <a:off x="180378" y="3212976"/>
                <a:ext cx="8784110" cy="1584176"/>
              </a:xfrm>
              <a:prstGeom prst="cube">
                <a:avLst>
                  <a:gd name="adj" fmla="val 63307"/>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504842" y="5390681"/>
                <a:ext cx="1933478" cy="677108"/>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Equity</a:t>
                </a:r>
              </a:p>
              <a:p>
                <a:pPr algn="ct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справедливость</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Rectangle 12"/>
              <p:cNvSpPr/>
              <p:nvPr/>
            </p:nvSpPr>
            <p:spPr>
              <a:xfrm rot="16200000">
                <a:off x="265025" y="5422169"/>
                <a:ext cx="1665841" cy="677108"/>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Sustainability</a:t>
                </a:r>
              </a:p>
              <a:p>
                <a:pPr algn="ct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стабильность</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Rectangle 13"/>
              <p:cNvSpPr/>
              <p:nvPr/>
            </p:nvSpPr>
            <p:spPr>
              <a:xfrm>
                <a:off x="1512450" y="4842562"/>
                <a:ext cx="1851789" cy="1661993"/>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Productivity</a:t>
                </a:r>
              </a:p>
              <a:p>
                <a:pPr algn="ct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эффект</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ив</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ность</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pPr algn="ctr"/>
                <a:endParaRPr lang="en-US" sz="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полноценное личное</a:t>
                </a: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участие </a:t>
                </a:r>
                <a:r>
                  <a:rPr lang="ru-RU"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 </a:t>
                </a: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создании</a:t>
                </a: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общественных </a:t>
                </a:r>
                <a:r>
                  <a:rPr lang="ru-RU"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благ</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6" name="Rectangle 15"/>
              <p:cNvSpPr/>
              <p:nvPr/>
            </p:nvSpPr>
            <p:spPr>
              <a:xfrm>
                <a:off x="3338583" y="4786031"/>
                <a:ext cx="2114459" cy="1938992"/>
              </a:xfrm>
              <a:prstGeom prst="rect">
                <a:avLst/>
              </a:prstGeom>
              <a:noFill/>
            </p:spPr>
            <p:txBody>
              <a:bodyPr wrap="squar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Empowerment</a:t>
                </a:r>
              </a:p>
              <a:p>
                <a:pPr algn="ct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расширение </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прав</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возможностей</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pPr algn="ctr"/>
                <a:endParaRPr lang="en-US" sz="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возможность</a:t>
                </a: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влиять</a:t>
                </a: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a:t>
                </a: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a:t>
                </a: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жизненно-важные</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для себя</a:t>
                </a:r>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решения</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 </a:t>
                </a:r>
                <a:r>
                  <a:rPr lang="ru-RU"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любом </a:t>
                </a: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уровне</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Rectangle 16"/>
              <p:cNvSpPr/>
              <p:nvPr/>
            </p:nvSpPr>
            <p:spPr>
              <a:xfrm>
                <a:off x="5387626" y="4797220"/>
                <a:ext cx="1692188" cy="1846659"/>
              </a:xfrm>
              <a:prstGeom prst="rect">
                <a:avLst/>
              </a:prstGeom>
              <a:noFill/>
            </p:spPr>
            <p:txBody>
              <a:bodyPr wrap="squar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Cooperation</a:t>
                </a:r>
              </a:p>
              <a:p>
                <a:pPr algn="ct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партнерство</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pPr algn="ctr"/>
                <a:endParaRPr lang="en-U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социализация как инструмент взаимного материального и духового обогащения</a:t>
                </a:r>
                <a:endParaRPr lang="en-US" sz="1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8" name="Rectangle 17"/>
              <p:cNvSpPr/>
              <p:nvPr/>
            </p:nvSpPr>
            <p:spPr>
              <a:xfrm rot="16200000">
                <a:off x="6682544" y="5267989"/>
                <a:ext cx="1653017" cy="954107"/>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Security</a:t>
                </a:r>
              </a:p>
              <a:p>
                <a:pPr algn="ct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безопасность </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надежность</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9" name="Rectangle 18"/>
              <p:cNvSpPr/>
              <p:nvPr/>
            </p:nvSpPr>
            <p:spPr>
              <a:xfrm>
                <a:off x="538025" y="4025315"/>
                <a:ext cx="720646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HUMAN DEVELOPMENT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1"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8154" y="4677111"/>
                <a:ext cx="773186" cy="89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32304" y="1651925"/>
                <a:ext cx="2456695" cy="206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418342" y="6370771"/>
              <a:ext cx="8665779" cy="433621"/>
              <a:chOff x="418342" y="6370771"/>
              <a:chExt cx="8665779" cy="433621"/>
            </a:xfrm>
          </p:grpSpPr>
          <p:sp>
            <p:nvSpPr>
              <p:cNvPr id="7" name="Rectangle 6"/>
              <p:cNvSpPr/>
              <p:nvPr/>
            </p:nvSpPr>
            <p:spPr>
              <a:xfrm>
                <a:off x="786675" y="6692601"/>
                <a:ext cx="8230712" cy="1117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ent Arrow 21"/>
              <p:cNvSpPr/>
              <p:nvPr/>
            </p:nvSpPr>
            <p:spPr>
              <a:xfrm rot="16200000">
                <a:off x="420556" y="6374559"/>
                <a:ext cx="427619" cy="432048"/>
              </a:xfrm>
              <a:prstGeom prst="bentArrow">
                <a:avLst>
                  <a:gd name="adj1" fmla="val 25000"/>
                  <a:gd name="adj2" fmla="val 25000"/>
                  <a:gd name="adj3" fmla="val 4282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ent Arrow 23"/>
              <p:cNvSpPr/>
              <p:nvPr/>
            </p:nvSpPr>
            <p:spPr>
              <a:xfrm rot="16200000">
                <a:off x="2277433" y="6374559"/>
                <a:ext cx="427619" cy="432048"/>
              </a:xfrm>
              <a:prstGeom prst="bentArrow">
                <a:avLst>
                  <a:gd name="adj1" fmla="val 25000"/>
                  <a:gd name="adj2" fmla="val 25000"/>
                  <a:gd name="adj3" fmla="val 4282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25"/>
              <p:cNvSpPr/>
              <p:nvPr/>
            </p:nvSpPr>
            <p:spPr>
              <a:xfrm rot="16200000">
                <a:off x="4339947" y="6368558"/>
                <a:ext cx="427619" cy="432048"/>
              </a:xfrm>
              <a:prstGeom prst="bentArrow">
                <a:avLst>
                  <a:gd name="adj1" fmla="val 25000"/>
                  <a:gd name="adj2" fmla="val 25000"/>
                  <a:gd name="adj3" fmla="val 4282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p:cNvSpPr/>
              <p:nvPr/>
            </p:nvSpPr>
            <p:spPr>
              <a:xfrm rot="16200000">
                <a:off x="6140147" y="6368557"/>
                <a:ext cx="427619" cy="432048"/>
              </a:xfrm>
              <a:prstGeom prst="bentArrow">
                <a:avLst>
                  <a:gd name="adj1" fmla="val 25000"/>
                  <a:gd name="adj2" fmla="val 25000"/>
                  <a:gd name="adj3" fmla="val 4282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2"/>
              <p:cNvPicPr>
                <a:picLocks noChangeAspect="1" noChangeArrowheads="1"/>
              </p:cNvPicPr>
              <p:nvPr/>
            </p:nvPicPr>
            <p:blipFill>
              <a:blip r:embed="rId4"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8117943" y="6421112"/>
                <a:ext cx="966178" cy="288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739707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4" y="10143"/>
            <a:ext cx="5733307" cy="1143000"/>
          </a:xfrm>
        </p:spPr>
        <p:txBody>
          <a:bodyPr>
            <a:noAutofit/>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TRUST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портал как инструмент</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развития человеческого потенциала</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4" name="TextBox 23"/>
          <p:cNvSpPr txBox="1"/>
          <p:nvPr/>
        </p:nvSpPr>
        <p:spPr>
          <a:xfrm>
            <a:off x="1686314" y="1190927"/>
            <a:ext cx="4250882" cy="1200329"/>
          </a:xfrm>
          <a:prstGeom prst="rect">
            <a:avLst/>
          </a:prstGeom>
          <a:solidFill>
            <a:schemeClr val="bg2">
              <a:lumMod val="90000"/>
            </a:schemeClr>
          </a:solidFill>
          <a:ln w="25400">
            <a:solidFill>
              <a:schemeClr val="tx1"/>
            </a:solidFill>
          </a:ln>
        </p:spPr>
        <p:txBody>
          <a:bodyPr wrap="square" rtlCol="0">
            <a:spAutoFit/>
          </a:bodyPr>
          <a:lstStyle/>
          <a:p>
            <a:r>
              <a:rPr lang="en-US" sz="1200" dirty="0">
                <a:solidFill>
                  <a:srgbClr val="7030A0"/>
                </a:solidFill>
              </a:rPr>
              <a:t>Terziyan V., Golovianko M., Shevchenko O.</a:t>
            </a:r>
            <a:r>
              <a:rPr lang="en-US" sz="1200" dirty="0"/>
              <a:t>, </a:t>
            </a:r>
            <a:r>
              <a:rPr lang="en-US" sz="1200" b="1" dirty="0">
                <a:hlinkClick r:id="rId2"/>
              </a:rPr>
              <a:t>Semantic Portal as a Tool for Structural Reform of the Ukrainian Educational System</a:t>
            </a:r>
            <a:r>
              <a:rPr lang="en-US" sz="1200" dirty="0"/>
              <a:t>, In: P. Soja and P. Rupino da Cunha (Eds.), ICT in Transition Economies: Narrowing the Research Gap to Developed Countries, Special Issue in: </a:t>
            </a:r>
            <a:r>
              <a:rPr lang="en-US" sz="1200" i="1" dirty="0">
                <a:solidFill>
                  <a:srgbClr val="C00000"/>
                </a:solidFill>
              </a:rPr>
              <a:t>Information Technology for Development</a:t>
            </a:r>
            <a:r>
              <a:rPr lang="en-US" sz="1200" i="1" dirty="0"/>
              <a:t>,</a:t>
            </a:r>
            <a:r>
              <a:rPr lang="en-US" sz="1200" dirty="0"/>
              <a:t> Taylor &amp; Francis Group, 22 pp. (doi:</a:t>
            </a:r>
            <a:r>
              <a:rPr lang="en-US" sz="1200" b="1" dirty="0"/>
              <a:t>  </a:t>
            </a:r>
            <a:r>
              <a:rPr lang="en-US" sz="1200" dirty="0"/>
              <a:t>10.1080/02681102.2014.899955).</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4" y="4233248"/>
            <a:ext cx="4132200" cy="253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6110" y="1203876"/>
            <a:ext cx="1611224" cy="2305366"/>
            <a:chOff x="7546837" y="1278925"/>
            <a:chExt cx="1174961" cy="1676273"/>
          </a:xfrm>
        </p:grpSpPr>
        <p:sp>
          <p:nvSpPr>
            <p:cNvPr id="3" name="Rectangle 2"/>
            <p:cNvSpPr/>
            <p:nvPr/>
          </p:nvSpPr>
          <p:spPr>
            <a:xfrm>
              <a:off x="7546837" y="1278925"/>
              <a:ext cx="1167404" cy="167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4394" y="1278925"/>
              <a:ext cx="1167404" cy="167627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5" name="Group 24"/>
          <p:cNvGrpSpPr/>
          <p:nvPr/>
        </p:nvGrpSpPr>
        <p:grpSpPr>
          <a:xfrm>
            <a:off x="1724786" y="2485602"/>
            <a:ext cx="1926224" cy="2748287"/>
            <a:chOff x="899592" y="611769"/>
            <a:chExt cx="2952328" cy="4321040"/>
          </a:xfrm>
        </p:grpSpPr>
        <p:grpSp>
          <p:nvGrpSpPr>
            <p:cNvPr id="26" name="Group 25"/>
            <p:cNvGrpSpPr/>
            <p:nvPr/>
          </p:nvGrpSpPr>
          <p:grpSpPr>
            <a:xfrm>
              <a:off x="899592" y="611769"/>
              <a:ext cx="2952328" cy="4321040"/>
              <a:chOff x="899592" y="611769"/>
              <a:chExt cx="2952328" cy="4321040"/>
            </a:xfrm>
          </p:grpSpPr>
          <p:sp>
            <p:nvSpPr>
              <p:cNvPr id="31" name="Rectangle 30"/>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899592" y="611769"/>
                <a:ext cx="2952328" cy="4321040"/>
                <a:chOff x="5473881" y="779818"/>
                <a:chExt cx="2952328" cy="4321040"/>
              </a:xfrm>
            </p:grpSpPr>
            <p:sp>
              <p:nvSpPr>
                <p:cNvPr id="33" name="Cube 32"/>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p:nvPr/>
              </p:nvGrpSpPr>
              <p:grpSpPr>
                <a:xfrm>
                  <a:off x="5508104" y="908720"/>
                  <a:ext cx="2792108" cy="2314799"/>
                  <a:chOff x="5508104" y="908720"/>
                  <a:chExt cx="2792108" cy="2314799"/>
                </a:xfrm>
              </p:grpSpPr>
              <p:pic>
                <p:nvPicPr>
                  <p:cNvPr id="3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35" descr="hub!"/>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27" name="Group 26"/>
            <p:cNvGrpSpPr/>
            <p:nvPr/>
          </p:nvGrpSpPr>
          <p:grpSpPr>
            <a:xfrm>
              <a:off x="2515215" y="2838892"/>
              <a:ext cx="1228779" cy="1179840"/>
              <a:chOff x="-135210" y="5414347"/>
              <a:chExt cx="1542752" cy="1402264"/>
            </a:xfrm>
          </p:grpSpPr>
          <p:pic>
            <p:nvPicPr>
              <p:cNvPr id="2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28"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5871707" y="54167"/>
            <a:ext cx="3240359" cy="2431435"/>
          </a:xfrm>
          <a:prstGeom prst="rect">
            <a:avLst/>
          </a:prstGeom>
          <a:solidFill>
            <a:schemeClr val="bg1"/>
          </a:solidFill>
          <a:ln w="19050">
            <a:solidFill>
              <a:schemeClr val="tx1"/>
            </a:solidFill>
          </a:ln>
        </p:spPr>
        <p:txBody>
          <a:bodyPr wrap="square" rtlCol="0">
            <a:spAutoFit/>
          </a:bodyPr>
          <a:lstStyle/>
          <a:p>
            <a:r>
              <a:rPr lang="en-US" sz="800" b="1" dirty="0" smtClean="0"/>
              <a:t>Abstract</a:t>
            </a:r>
            <a:r>
              <a:rPr lang="en-US" sz="800" dirty="0" smtClean="0"/>
              <a:t>: Education </a:t>
            </a:r>
            <a:r>
              <a:rPr lang="en-US" sz="800" dirty="0"/>
              <a:t>is recognized as a fundamental enabler of human development. The adoption of information and communications technologies (ICTs) by education (especially in developing countries) contributes to educational system reforms, in addition to the traditional advantages, such as social openness and accessibility. Yet the academic community has not studied sufficiently the challenging context in which ICTs are used as instruments for the reform of inefficient, and sometimes even corrupted, educational systems rather than just as means for smarter classrooms, remote access, or content management. The object of this study is Ukrainian higher education (HE) and its quality assurance (QA) system, which appears to be neither flexible nor transparent. We offer an ICT solution to provide the needed transparency. We show that such transparency is urgently needed for the structural reform of this system, in order to empower people and recover their trust and respect toward HE. The solution is based on ontology-driven portal as a digital ecosystem for national QA. We show how the content of the portal can be managed and verified based on users’ social activity and reputation management, and how the quality evaluations of different players can be made with personalized procedures and quality indicators.</a:t>
            </a:r>
          </a:p>
        </p:txBody>
      </p:sp>
      <p:grpSp>
        <p:nvGrpSpPr>
          <p:cNvPr id="6" name="Group 5"/>
          <p:cNvGrpSpPr/>
          <p:nvPr/>
        </p:nvGrpSpPr>
        <p:grpSpPr>
          <a:xfrm>
            <a:off x="3707904" y="2521839"/>
            <a:ext cx="5468601" cy="4302414"/>
            <a:chOff x="3707904" y="2521839"/>
            <a:chExt cx="5468601" cy="4302414"/>
          </a:xfrm>
        </p:grpSpPr>
        <p:sp>
          <p:nvSpPr>
            <p:cNvPr id="4" name="TextBox 3"/>
            <p:cNvSpPr txBox="1"/>
            <p:nvPr/>
          </p:nvSpPr>
          <p:spPr>
            <a:xfrm>
              <a:off x="3707904" y="2521839"/>
              <a:ext cx="5411719" cy="1200329"/>
            </a:xfrm>
            <a:prstGeom prst="rect">
              <a:avLst/>
            </a:prstGeom>
            <a:solidFill>
              <a:schemeClr val="bg1"/>
            </a:solidFill>
            <a:ln w="19050">
              <a:solidFill>
                <a:schemeClr val="tx1"/>
              </a:solidFill>
            </a:ln>
          </p:spPr>
          <p:txBody>
            <a:bodyPr wrap="square" rtlCol="0">
              <a:spAutoFit/>
            </a:bodyPr>
            <a:lstStyle/>
            <a:p>
              <a:r>
                <a:rPr lang="en-US" sz="800" dirty="0" smtClean="0"/>
                <a:t>“… In </a:t>
              </a:r>
              <a:r>
                <a:rPr lang="en-US" sz="800" dirty="0"/>
                <a:t>this study we assumed that a reform of the HE system can be facilitated by a transparent bottom-up public-initiated and public-driven activity, which itself can be qualified as a human development process. </a:t>
              </a:r>
              <a:r>
                <a:rPr lang="en-US" sz="800" dirty="0" smtClean="0"/>
                <a:t>We </a:t>
              </a:r>
              <a:r>
                <a:rPr lang="en-US" sz="800" dirty="0"/>
                <a:t>have shown that the quality assurance as a complex of activities enhancing effectiveness of an educational system is an important enabler of human empowerment. We pointed out that the greatest damage to the quality of higher education in </a:t>
              </a:r>
              <a:r>
                <a:rPr lang="en-US" sz="800" dirty="0" smtClean="0"/>
                <a:t>… </a:t>
              </a:r>
              <a:r>
                <a:rPr lang="en-US" sz="800" dirty="0"/>
                <a:t>Ukraine, is due to the fact that </a:t>
              </a:r>
              <a:r>
                <a:rPr lang="en-US" sz="800" dirty="0" smtClean="0"/>
                <a:t>… </a:t>
              </a:r>
              <a:r>
                <a:rPr lang="en-US" sz="800" dirty="0"/>
                <a:t>the governmental officials </a:t>
              </a:r>
              <a:r>
                <a:rPr lang="en-US" sz="800" dirty="0" smtClean="0"/>
                <a:t>… </a:t>
              </a:r>
              <a:r>
                <a:rPr lang="en-US" sz="800" dirty="0"/>
                <a:t>seem to encourage the institutionally based culture of corruption in higher education and use QA practices primarily for control and punishment purposes. The main beneficiary of educational services quality – society – is left out of the quality monitoring and management. In our research we show that taking part in public QA activity would be a shortcut to participatory development by enhancing human autonomy and strengthening the conviction that an individual and the overall society can take responsibility for state </a:t>
              </a:r>
              <a:r>
                <a:rPr lang="en-US" sz="800" dirty="0" smtClean="0"/>
                <a:t>decision-making...”</a:t>
              </a:r>
              <a:endParaRPr lang="en-US" sz="800" dirty="0"/>
            </a:p>
          </p:txBody>
        </p:sp>
        <p:sp>
          <p:nvSpPr>
            <p:cNvPr id="5" name="TextBox 4"/>
            <p:cNvSpPr txBox="1"/>
            <p:nvPr/>
          </p:nvSpPr>
          <p:spPr>
            <a:xfrm>
              <a:off x="3707904" y="3777265"/>
              <a:ext cx="5468601" cy="3046988"/>
            </a:xfrm>
            <a:prstGeom prst="rect">
              <a:avLst/>
            </a:prstGeom>
            <a:solidFill>
              <a:schemeClr val="bg1"/>
            </a:solidFill>
            <a:ln w="19050">
              <a:solidFill>
                <a:schemeClr val="tx1"/>
              </a:solidFill>
            </a:ln>
          </p:spPr>
          <p:txBody>
            <a:bodyPr wrap="square" rtlCol="0">
              <a:spAutoFit/>
            </a:bodyPr>
            <a:lstStyle/>
            <a:p>
              <a:r>
                <a:rPr lang="ru-RU" sz="1200" dirty="0"/>
                <a:t>"... В этом исследовании мы предположили, что реформа системы высшего образования может способствовать </a:t>
              </a:r>
              <a:r>
                <a:rPr lang="ru-RU" sz="1200" dirty="0" smtClean="0"/>
                <a:t>прозрачной</a:t>
              </a:r>
              <a:r>
                <a:rPr lang="en-US" sz="1200" dirty="0" smtClean="0"/>
                <a:t>,</a:t>
              </a:r>
              <a:r>
                <a:rPr lang="ru-RU" sz="1200" dirty="0" smtClean="0"/>
                <a:t> инициатив</a:t>
              </a:r>
              <a:r>
                <a:rPr lang="ru-RU" sz="1200" dirty="0"/>
                <a:t>ной</a:t>
              </a:r>
              <a:r>
                <a:rPr lang="ru-RU" sz="1200" dirty="0" smtClean="0"/>
                <a:t> </a:t>
              </a:r>
              <a:r>
                <a:rPr lang="ru-RU" sz="1200" dirty="0"/>
                <a:t>(снизу-вверх</a:t>
              </a:r>
              <a:r>
                <a:rPr lang="ru-RU" sz="1200" dirty="0" smtClean="0"/>
                <a:t>) </a:t>
              </a:r>
              <a:r>
                <a:rPr lang="ru-RU" sz="1200" dirty="0"/>
                <a:t>общественной деятельности, которая сама по себе может квалифицироваться, как процесс развития человеческого потенциала. Мы показали, что обеспечение качества (QA) как комплекс мероприятий, повышающих эффективность системы образования, является важным фактором, работающим на благо человека. Мы отметили, что наибольший ущерб качеству высшего образования в Украине, наносится тем, что правительственные чиновники поощряют культуру коррупции в сфере высшего образования и используют практику QA в первую очередь для целей контроля и наказания. Основной бенефициарий качественных образовательных услуг - общество - остается вне контроля и управления качеством. В нашем исследовании мы показываем, что участие в деятельности общественной QA станет кратчайшим путем к совместному развитию за счет роста потенциала, автономии и убеждения, что человек и общество в целом могут взять на себя ответственность за участие в принятии государственных решений ... "</a:t>
              </a:r>
              <a:endParaRPr lang="en-US" sz="1200" dirty="0"/>
            </a:p>
          </p:txBody>
        </p:sp>
        <p:sp>
          <p:nvSpPr>
            <p:cNvPr id="40" name="Right Arrow 39"/>
            <p:cNvSpPr/>
            <p:nvPr/>
          </p:nvSpPr>
          <p:spPr>
            <a:xfrm rot="5400000">
              <a:off x="8685610" y="3668599"/>
              <a:ext cx="543737" cy="288032"/>
            </a:xfrm>
            <a:prstGeom prst="rightArrow">
              <a:avLst>
                <a:gd name="adj1" fmla="val 50000"/>
                <a:gd name="adj2" fmla="val 709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9331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19162" y="3313952"/>
            <a:ext cx="3714280" cy="3400425"/>
            <a:chOff x="2067033" y="1052736"/>
            <a:chExt cx="3867150" cy="3562350"/>
          </a:xfrm>
        </p:grpSpPr>
        <p:pic>
          <p:nvPicPr>
            <p:cNvPr id="717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033" y="1052736"/>
              <a:ext cx="386715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3939041" y="3149447"/>
              <a:ext cx="1030995" cy="1341668"/>
              <a:chOff x="622202" y="4895031"/>
              <a:chExt cx="1114450" cy="1341668"/>
            </a:xfrm>
          </p:grpSpPr>
          <p:pic>
            <p:nvPicPr>
              <p:cNvPr id="7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02" y="4895031"/>
                <a:ext cx="1114450" cy="1341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rc 3"/>
              <p:cNvSpPr/>
              <p:nvPr/>
            </p:nvSpPr>
            <p:spPr>
              <a:xfrm rot="18603679">
                <a:off x="815073" y="5760828"/>
                <a:ext cx="350412" cy="331911"/>
              </a:xfrm>
              <a:prstGeom prst="arc">
                <a:avLst>
                  <a:gd name="adj1" fmla="val 18382791"/>
                  <a:gd name="adj2" fmla="val 0"/>
                </a:avLst>
              </a:prstGeom>
              <a:ln w="25400">
                <a:solidFill>
                  <a:schemeClr val="bg1">
                    <a:lumMod val="50000"/>
                  </a:schemeClr>
                </a:solidFill>
              </a:ln>
              <a:effectLst>
                <a:outerShdw blurRad="50800" dist="50800" dir="5400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6" name="Group 5"/>
          <p:cNvGrpSpPr/>
          <p:nvPr/>
        </p:nvGrpSpPr>
        <p:grpSpPr>
          <a:xfrm>
            <a:off x="395536" y="3673993"/>
            <a:ext cx="3259571" cy="3040385"/>
            <a:chOff x="3131840" y="2996952"/>
            <a:chExt cx="3590925" cy="3400425"/>
          </a:xfrm>
        </p:grpSpPr>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2996952"/>
              <a:ext cx="359092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2950" y="5005185"/>
              <a:ext cx="873472" cy="119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951312"/>
            <a:ext cx="4176464" cy="290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ight Arrow 19"/>
          <p:cNvSpPr/>
          <p:nvPr/>
        </p:nvSpPr>
        <p:spPr>
          <a:xfrm>
            <a:off x="3815162" y="5441295"/>
            <a:ext cx="1070623"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1001562"/>
            <a:ext cx="3714280" cy="253658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5237" y="3117591"/>
            <a:ext cx="1500819" cy="2151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55082" y="22386"/>
            <a:ext cx="8856984" cy="954107"/>
          </a:xfrm>
          <a:prstGeom prst="rect">
            <a:avLst/>
          </a:prstGeom>
          <a:noFill/>
        </p:spPr>
        <p:txBody>
          <a:bodyPr wrap="square" rtlCol="0">
            <a:spAutoFit/>
          </a:bodyPr>
          <a:lstStyle/>
          <a:p>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Извините, если что, но говорить на камеру совсем не то, что вживую, тем более если в первый раз ...</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7" name="Group 6"/>
          <p:cNvGrpSpPr/>
          <p:nvPr/>
        </p:nvGrpSpPr>
        <p:grpSpPr>
          <a:xfrm>
            <a:off x="170555" y="1000689"/>
            <a:ext cx="1637073" cy="1015663"/>
            <a:chOff x="34529" y="925119"/>
            <a:chExt cx="1637073" cy="1015663"/>
          </a:xfrm>
        </p:grpSpPr>
        <p:sp>
          <p:nvSpPr>
            <p:cNvPr id="3" name="Rectangle 2"/>
            <p:cNvSpPr/>
            <p:nvPr/>
          </p:nvSpPr>
          <p:spPr>
            <a:xfrm>
              <a:off x="34529" y="925119"/>
              <a:ext cx="1625579" cy="1015663"/>
            </a:xfrm>
            <a:prstGeom prst="rect">
              <a:avLst/>
            </a:prstGeom>
            <a:solidFill>
              <a:schemeClr val="bg1">
                <a:lumMod val="95000"/>
              </a:schemeClr>
            </a:solidFill>
            <a:ln w="1270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Recorded in</a:t>
              </a:r>
            </a:p>
            <a:p>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University</a:t>
              </a:r>
            </a:p>
            <a:p>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 Jyväskylä,</a:t>
              </a:r>
            </a:p>
            <a:p>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FINLAND,</a:t>
              </a:r>
            </a:p>
            <a:p>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12 September, 2014</a:t>
              </a:r>
              <a:endParaRPr lang="en-U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8"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4173" y="939117"/>
              <a:ext cx="369247" cy="558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0">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1343134" y="994800"/>
              <a:ext cx="328468" cy="714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038924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588" y="125413"/>
            <a:ext cx="8170862" cy="503237"/>
          </a:xfrm>
        </p:spPr>
        <p:txBody>
          <a:bodyPr/>
          <a:lstStyle/>
          <a:p>
            <a:pPr>
              <a:defRPr/>
            </a:pPr>
            <a:r>
              <a:rPr lang="ru-RU" sz="2000" dirty="0"/>
              <a:t>Архитектурное видение Портала на основе технологий </a:t>
            </a:r>
            <a:r>
              <a:rPr lang="ru-RU" sz="2400" dirty="0" smtClean="0">
                <a:solidFill>
                  <a:srgbClr val="FF0000"/>
                </a:solidFill>
              </a:rPr>
              <a:t>«</a:t>
            </a:r>
            <a:r>
              <a:rPr lang="en-US" sz="2400" dirty="0" smtClean="0">
                <a:solidFill>
                  <a:srgbClr val="FF0000"/>
                </a:solidFill>
              </a:rPr>
              <a:t>Cloud Computing</a:t>
            </a:r>
            <a:r>
              <a:rPr lang="ru-RU" sz="2400" dirty="0" smtClean="0">
                <a:solidFill>
                  <a:srgbClr val="FF0000"/>
                </a:solidFill>
              </a:rPr>
              <a:t>»</a:t>
            </a:r>
            <a:r>
              <a:rPr lang="en-US" sz="2400" dirty="0" smtClean="0">
                <a:solidFill>
                  <a:srgbClr val="FF0000"/>
                </a:solidFill>
              </a:rPr>
              <a:t> </a:t>
            </a:r>
            <a:r>
              <a:rPr lang="ru-RU" sz="2400" dirty="0" smtClean="0">
                <a:solidFill>
                  <a:srgbClr val="FF0000"/>
                </a:solidFill>
              </a:rPr>
              <a:t>и</a:t>
            </a:r>
            <a:r>
              <a:rPr lang="en-US" sz="2400" dirty="0" smtClean="0">
                <a:solidFill>
                  <a:srgbClr val="FF0000"/>
                </a:solidFill>
              </a:rPr>
              <a:t> </a:t>
            </a:r>
            <a:r>
              <a:rPr lang="ru-RU" sz="2400" dirty="0" smtClean="0">
                <a:solidFill>
                  <a:srgbClr val="FF0000"/>
                </a:solidFill>
              </a:rPr>
              <a:t>«</a:t>
            </a:r>
            <a:r>
              <a:rPr lang="en-US" sz="2400" dirty="0" smtClean="0">
                <a:solidFill>
                  <a:srgbClr val="FF0000"/>
                </a:solidFill>
              </a:rPr>
              <a:t>Linked Data</a:t>
            </a:r>
            <a:r>
              <a:rPr lang="ru-RU" sz="2400" dirty="0" smtClean="0">
                <a:solidFill>
                  <a:srgbClr val="FF0000"/>
                </a:solidFill>
              </a:rPr>
              <a:t>»</a:t>
            </a:r>
            <a:r>
              <a:rPr lang="ru-RU" sz="2400" dirty="0" smtClean="0"/>
              <a:t>   </a:t>
            </a:r>
            <a:endParaRPr lang="en-US" sz="2400" dirty="0"/>
          </a:p>
        </p:txBody>
      </p:sp>
      <p:grpSp>
        <p:nvGrpSpPr>
          <p:cNvPr id="11" name="Group 10"/>
          <p:cNvGrpSpPr/>
          <p:nvPr/>
        </p:nvGrpSpPr>
        <p:grpSpPr>
          <a:xfrm>
            <a:off x="90489" y="643851"/>
            <a:ext cx="8806732" cy="6201107"/>
            <a:chOff x="90489" y="643851"/>
            <a:chExt cx="8806732" cy="6201107"/>
          </a:xfrm>
        </p:grpSpPr>
        <p:grpSp>
          <p:nvGrpSpPr>
            <p:cNvPr id="81924" name="Group 98"/>
            <p:cNvGrpSpPr>
              <a:grpSpLocks/>
            </p:cNvGrpSpPr>
            <p:nvPr/>
          </p:nvGrpSpPr>
          <p:grpSpPr bwMode="auto">
            <a:xfrm>
              <a:off x="121366" y="850575"/>
              <a:ext cx="8775855" cy="5994383"/>
              <a:chOff x="179512" y="810105"/>
              <a:chExt cx="8775452" cy="5993529"/>
            </a:xfrm>
          </p:grpSpPr>
          <p:sp>
            <p:nvSpPr>
              <p:cNvPr id="44" name="Cloud 43"/>
              <p:cNvSpPr/>
              <p:nvPr/>
            </p:nvSpPr>
            <p:spPr bwMode="auto">
              <a:xfrm>
                <a:off x="2843369" y="4076715"/>
                <a:ext cx="3455828" cy="15856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1" name="Cloud 30"/>
              <p:cNvSpPr/>
              <p:nvPr/>
            </p:nvSpPr>
            <p:spPr bwMode="auto">
              <a:xfrm>
                <a:off x="2781459" y="1965640"/>
                <a:ext cx="3455829" cy="158409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4" name="Cloud 3"/>
              <p:cNvSpPr/>
              <p:nvPr/>
            </p:nvSpPr>
            <p:spPr bwMode="auto">
              <a:xfrm>
                <a:off x="540012" y="810105"/>
                <a:ext cx="1655687" cy="7920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 name="Rectangle 4"/>
              <p:cNvSpPr/>
              <p:nvPr/>
            </p:nvSpPr>
            <p:spPr bwMode="auto">
              <a:xfrm>
                <a:off x="628107" y="1018081"/>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Информация</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1929" name="Right Arrow 8"/>
              <p:cNvSpPr>
                <a:spLocks noChangeArrowheads="1"/>
              </p:cNvSpPr>
              <p:nvPr/>
            </p:nvSpPr>
            <p:spPr bwMode="auto">
              <a:xfrm>
                <a:off x="6371784" y="4671706"/>
                <a:ext cx="1152197" cy="360027"/>
              </a:xfrm>
              <a:prstGeom prst="rightArrow">
                <a:avLst>
                  <a:gd name="adj1" fmla="val 50000"/>
                  <a:gd name="adj2" fmla="val 8406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30" name="Right Arrow 8"/>
              <p:cNvSpPr>
                <a:spLocks noChangeArrowheads="1"/>
              </p:cNvSpPr>
              <p:nvPr/>
            </p:nvSpPr>
            <p:spPr bwMode="auto">
              <a:xfrm rot="14903802">
                <a:off x="4652079" y="3718773"/>
                <a:ext cx="1080000" cy="144000"/>
              </a:xfrm>
              <a:prstGeom prst="rightArrow">
                <a:avLst>
                  <a:gd name="adj1" fmla="val 50000"/>
                  <a:gd name="adj2" fmla="val 84062"/>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31" name="Right Arrow 8"/>
              <p:cNvSpPr>
                <a:spLocks noChangeArrowheads="1"/>
              </p:cNvSpPr>
              <p:nvPr/>
            </p:nvSpPr>
            <p:spPr bwMode="auto">
              <a:xfrm rot="4049325">
                <a:off x="4831703" y="3690375"/>
                <a:ext cx="1080000" cy="144009"/>
              </a:xfrm>
              <a:prstGeom prst="rightArrow">
                <a:avLst>
                  <a:gd name="adj1" fmla="val 50000"/>
                  <a:gd name="adj2" fmla="val 8405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32" name="Picture 7" descr="hub!"/>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824" y="2277160"/>
                <a:ext cx="2232381" cy="137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ight Arrow 13"/>
              <p:cNvSpPr>
                <a:spLocks noChangeArrowheads="1"/>
              </p:cNvSpPr>
              <p:nvPr/>
            </p:nvSpPr>
            <p:spPr bwMode="auto">
              <a:xfrm>
                <a:off x="1691680" y="4797440"/>
                <a:ext cx="1151611" cy="360027"/>
              </a:xfrm>
              <a:prstGeom prst="rightArrow">
                <a:avLst>
                  <a:gd name="adj1" fmla="val 50000"/>
                  <a:gd name="adj2" fmla="val 8406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3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008" y="5733544"/>
                <a:ext cx="302831" cy="43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079" y="4368328"/>
                <a:ext cx="1305483" cy="10772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1936" name="Group 20"/>
              <p:cNvGrpSpPr>
                <a:grpSpLocks/>
              </p:cNvGrpSpPr>
              <p:nvPr/>
            </p:nvGrpSpPr>
            <p:grpSpPr bwMode="auto">
              <a:xfrm>
                <a:off x="7604141" y="4130846"/>
                <a:ext cx="1230659" cy="1296240"/>
                <a:chOff x="2051720" y="5157192"/>
                <a:chExt cx="1014562" cy="1080120"/>
              </a:xfrm>
            </p:grpSpPr>
            <p:pic>
              <p:nvPicPr>
                <p:cNvPr id="82000"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0" y="5157192"/>
                  <a:ext cx="1014562" cy="90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1" name="Picture 5"/>
                <p:cNvPicPr>
                  <a:picLocks noChangeAspect="1" noChangeArrowheads="1"/>
                </p:cNvPicPr>
                <p:nvPr/>
              </p:nvPicPr>
              <p:blipFill>
                <a:blip r:embed="rId6">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555776" y="5877272"/>
                  <a:ext cx="363605"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4763" y="5679178"/>
                  <a:ext cx="576064" cy="16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21"/>
              <p:cNvSpPr/>
              <p:nvPr/>
            </p:nvSpPr>
            <p:spPr bwMode="auto">
              <a:xfrm>
                <a:off x="351079" y="5234189"/>
                <a:ext cx="1305483" cy="523145"/>
              </a:xfrm>
              <a:prstGeom prst="rect">
                <a:avLst/>
              </a:prstGeom>
              <a:solidFill>
                <a:schemeClr val="bg1"/>
              </a:solidFill>
              <a:ln w="12700">
                <a:solidFill>
                  <a:schemeClr val="tx1"/>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Объект</a:t>
                </a:r>
                <a:r>
                  <a:rPr lang="en-US" sz="1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ru-RU" sz="1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оценивания</a:t>
                </a:r>
                <a:endParaRPr lang="en-US" sz="1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23" name="Rectangle 22"/>
              <p:cNvSpPr/>
              <p:nvPr/>
            </p:nvSpPr>
            <p:spPr bwMode="auto">
              <a:xfrm>
                <a:off x="6522558" y="5226576"/>
                <a:ext cx="2300502"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Результат</a:t>
                </a:r>
              </a:p>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оценивания</a:t>
                </a:r>
              </a:p>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в соответствии</a:t>
                </a:r>
              </a:p>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с выбранным</a:t>
                </a:r>
              </a:p>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методом («системой</a:t>
                </a:r>
              </a:p>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ценностей»)</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1939"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002" y="3780275"/>
                <a:ext cx="689373" cy="96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0" name="Right Arrow 8"/>
              <p:cNvSpPr>
                <a:spLocks noChangeArrowheads="1"/>
              </p:cNvSpPr>
              <p:nvPr/>
            </p:nvSpPr>
            <p:spPr bwMode="auto">
              <a:xfrm rot="-8488460">
                <a:off x="1145529" y="2113323"/>
                <a:ext cx="1980000" cy="144009"/>
              </a:xfrm>
              <a:prstGeom prst="rightArrow">
                <a:avLst>
                  <a:gd name="adj1" fmla="val 50000"/>
                  <a:gd name="adj2" fmla="val 8408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41" name="Right Arrow 8"/>
              <p:cNvSpPr>
                <a:spLocks noChangeArrowheads="1"/>
              </p:cNvSpPr>
              <p:nvPr/>
            </p:nvSpPr>
            <p:spPr bwMode="auto">
              <a:xfrm rot="2265710">
                <a:off x="1345269" y="1993039"/>
                <a:ext cx="1980000" cy="144009"/>
              </a:xfrm>
              <a:prstGeom prst="rightArrow">
                <a:avLst>
                  <a:gd name="adj1" fmla="val 50000"/>
                  <a:gd name="adj2" fmla="val 8408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32" name="Rectangle 31"/>
              <p:cNvSpPr/>
              <p:nvPr/>
            </p:nvSpPr>
            <p:spPr bwMode="auto">
              <a:xfrm>
                <a:off x="4193854" y="2069773"/>
                <a:ext cx="1622849" cy="36935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Метаданные</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1943" name="Right Arrow 8"/>
              <p:cNvSpPr>
                <a:spLocks noChangeArrowheads="1"/>
              </p:cNvSpPr>
              <p:nvPr/>
            </p:nvSpPr>
            <p:spPr bwMode="auto">
              <a:xfrm rot="-1775425">
                <a:off x="5717267" y="1702565"/>
                <a:ext cx="1116066" cy="144011"/>
              </a:xfrm>
              <a:prstGeom prst="rightArrow">
                <a:avLst>
                  <a:gd name="adj1" fmla="val 50000"/>
                  <a:gd name="adj2" fmla="val 8406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44" name="Right Arrow 8"/>
              <p:cNvSpPr>
                <a:spLocks noChangeArrowheads="1"/>
              </p:cNvSpPr>
              <p:nvPr/>
            </p:nvSpPr>
            <p:spPr bwMode="auto">
              <a:xfrm rot="8907277">
                <a:off x="5804229" y="1861016"/>
                <a:ext cx="1116066" cy="144011"/>
              </a:xfrm>
              <a:prstGeom prst="rightArrow">
                <a:avLst>
                  <a:gd name="adj1" fmla="val 50000"/>
                  <a:gd name="adj2" fmla="val 8406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35" name="Cloud 34"/>
              <p:cNvSpPr/>
              <p:nvPr/>
            </p:nvSpPr>
            <p:spPr bwMode="auto">
              <a:xfrm>
                <a:off x="3132281" y="837089"/>
                <a:ext cx="1655686" cy="79204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6" name="Rectangle 35"/>
              <p:cNvSpPr/>
              <p:nvPr/>
            </p:nvSpPr>
            <p:spPr bwMode="auto">
              <a:xfrm>
                <a:off x="3202327" y="1080543"/>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Информация</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37" name="Cloud 36"/>
              <p:cNvSpPr/>
              <p:nvPr/>
            </p:nvSpPr>
            <p:spPr bwMode="auto">
              <a:xfrm>
                <a:off x="6659544" y="837089"/>
                <a:ext cx="1655686" cy="79204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8" name="Rectangle 37"/>
              <p:cNvSpPr/>
              <p:nvPr/>
            </p:nvSpPr>
            <p:spPr bwMode="auto">
              <a:xfrm>
                <a:off x="6768100" y="1025841"/>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Информация</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1949" name="Picture 3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501" y="2416013"/>
                <a:ext cx="792135" cy="9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0"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27721">
                <a:off x="2602828" y="1843021"/>
                <a:ext cx="407531" cy="52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1"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612" y="1754887"/>
                <a:ext cx="33630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2" name="Picture 7"/>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1289" y="1926374"/>
                <a:ext cx="360040" cy="4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ounded Rectangular Callout 42"/>
              <p:cNvSpPr/>
              <p:nvPr/>
            </p:nvSpPr>
            <p:spPr bwMode="auto">
              <a:xfrm>
                <a:off x="6877021" y="1692629"/>
                <a:ext cx="2077943" cy="873001"/>
              </a:xfrm>
              <a:prstGeom prst="wedgeRoundRectCallout">
                <a:avLst>
                  <a:gd name="adj1" fmla="val -66834"/>
                  <a:gd name="adj2" fmla="val -6902"/>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sz="1200" dirty="0">
                    <a:solidFill>
                      <a:srgbClr val="000000"/>
                    </a:solidFill>
                  </a:rPr>
                  <a:t>«Программные роботы» – интеллектуальные агенты</a:t>
                </a:r>
                <a:r>
                  <a:rPr lang="en-US" sz="1200" dirty="0">
                    <a:solidFill>
                      <a:srgbClr val="000000"/>
                    </a:solidFill>
                  </a:rPr>
                  <a:t>-</a:t>
                </a:r>
                <a:r>
                  <a:rPr lang="ru-RU" sz="1200" dirty="0">
                    <a:solidFill>
                      <a:srgbClr val="000000"/>
                    </a:solidFill>
                  </a:rPr>
                  <a:t>интерфейсы и </a:t>
                </a:r>
                <a:r>
                  <a:rPr lang="en-US" sz="1200" dirty="0">
                    <a:solidFill>
                      <a:srgbClr val="000000"/>
                    </a:solidFill>
                  </a:rPr>
                  <a:t>Web-</a:t>
                </a:r>
                <a:r>
                  <a:rPr lang="ru-RU" sz="1200" dirty="0">
                    <a:solidFill>
                      <a:srgbClr val="000000"/>
                    </a:solidFill>
                  </a:rPr>
                  <a:t>сервисы</a:t>
                </a:r>
                <a:endParaRPr lang="en-US" sz="1200" dirty="0">
                  <a:solidFill>
                    <a:srgbClr val="000000"/>
                  </a:solidFill>
                </a:endParaRPr>
              </a:p>
            </p:txBody>
          </p:sp>
          <p:grpSp>
            <p:nvGrpSpPr>
              <p:cNvPr id="81954" name="Group 12"/>
              <p:cNvGrpSpPr>
                <a:grpSpLocks/>
              </p:cNvGrpSpPr>
              <p:nvPr/>
            </p:nvGrpSpPr>
            <p:grpSpPr bwMode="auto">
              <a:xfrm>
                <a:off x="3491880" y="4653424"/>
                <a:ext cx="576064" cy="648071"/>
                <a:chOff x="3861173" y="3339349"/>
                <a:chExt cx="1520388" cy="1502340"/>
              </a:xfrm>
            </p:grpSpPr>
            <p:pic>
              <p:nvPicPr>
                <p:cNvPr id="81998"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47"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5" name="Group 12"/>
              <p:cNvGrpSpPr>
                <a:grpSpLocks/>
              </p:cNvGrpSpPr>
              <p:nvPr/>
            </p:nvGrpSpPr>
            <p:grpSpPr bwMode="auto">
              <a:xfrm>
                <a:off x="5246391" y="4194193"/>
                <a:ext cx="576064" cy="648071"/>
                <a:chOff x="3861173" y="3339349"/>
                <a:chExt cx="1520388" cy="1502340"/>
              </a:xfrm>
            </p:grpSpPr>
            <p:pic>
              <p:nvPicPr>
                <p:cNvPr id="81996"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0"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6" name="Group 12"/>
              <p:cNvGrpSpPr>
                <a:grpSpLocks/>
              </p:cNvGrpSpPr>
              <p:nvPr/>
            </p:nvGrpSpPr>
            <p:grpSpPr bwMode="auto">
              <a:xfrm>
                <a:off x="4499992" y="4797440"/>
                <a:ext cx="576064" cy="648071"/>
                <a:chOff x="3861173" y="3339349"/>
                <a:chExt cx="1520388" cy="1502340"/>
              </a:xfrm>
            </p:grpSpPr>
            <p:pic>
              <p:nvPicPr>
                <p:cNvPr id="81994"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3"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7" name="Group 12"/>
              <p:cNvGrpSpPr>
                <a:grpSpLocks/>
              </p:cNvGrpSpPr>
              <p:nvPr/>
            </p:nvGrpSpPr>
            <p:grpSpPr bwMode="auto">
              <a:xfrm>
                <a:off x="3347864" y="4149368"/>
                <a:ext cx="432048" cy="504055"/>
                <a:chOff x="3861173" y="3339349"/>
                <a:chExt cx="1520388" cy="1502340"/>
              </a:xfrm>
            </p:grpSpPr>
            <p:pic>
              <p:nvPicPr>
                <p:cNvPr id="81992" name="Picture 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6"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8" name="Group 12"/>
              <p:cNvGrpSpPr>
                <a:grpSpLocks/>
              </p:cNvGrpSpPr>
              <p:nvPr/>
            </p:nvGrpSpPr>
            <p:grpSpPr bwMode="auto">
              <a:xfrm>
                <a:off x="4634755" y="4176551"/>
                <a:ext cx="360040" cy="432047"/>
                <a:chOff x="3861173" y="3339349"/>
                <a:chExt cx="1520388" cy="1502340"/>
              </a:xfrm>
            </p:grpSpPr>
            <p:pic>
              <p:nvPicPr>
                <p:cNvPr id="81990" name="Picture 7"/>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62"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pic>
            <p:nvPicPr>
              <p:cNvPr id="81959"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4509408"/>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0"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1135" y="5083163"/>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1"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5976" y="5301496"/>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2"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4725432"/>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3" name="Right Arrow 8"/>
              <p:cNvSpPr>
                <a:spLocks noChangeArrowheads="1"/>
              </p:cNvSpPr>
              <p:nvPr/>
            </p:nvSpPr>
            <p:spPr bwMode="auto">
              <a:xfrm rot="-5400000">
                <a:off x="3347901" y="1845075"/>
                <a:ext cx="720000" cy="144009"/>
              </a:xfrm>
              <a:prstGeom prst="rightArrow">
                <a:avLst>
                  <a:gd name="adj1" fmla="val 50000"/>
                  <a:gd name="adj2" fmla="val 8406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64" name="Right Arrow 8"/>
              <p:cNvSpPr>
                <a:spLocks noChangeArrowheads="1"/>
              </p:cNvSpPr>
              <p:nvPr/>
            </p:nvSpPr>
            <p:spPr bwMode="auto">
              <a:xfrm rot="5359002">
                <a:off x="3568211" y="1855448"/>
                <a:ext cx="720000" cy="144009"/>
              </a:xfrm>
              <a:prstGeom prst="rightArrow">
                <a:avLst>
                  <a:gd name="adj1" fmla="val 50000"/>
                  <a:gd name="adj2" fmla="val 8406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65" name="Picture 32"/>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3804" y="4293384"/>
                <a:ext cx="552429" cy="66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6" name="Right Arrow 8"/>
              <p:cNvSpPr>
                <a:spLocks noChangeArrowheads="1"/>
              </p:cNvSpPr>
              <p:nvPr/>
            </p:nvSpPr>
            <p:spPr bwMode="auto">
              <a:xfrm rot="6717349">
                <a:off x="3305814" y="3791644"/>
                <a:ext cx="900000" cy="144009"/>
              </a:xfrm>
              <a:prstGeom prst="rightArrow">
                <a:avLst>
                  <a:gd name="adj1" fmla="val 50000"/>
                  <a:gd name="adj2" fmla="val 84080"/>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67" name="Right Arrow 8"/>
              <p:cNvSpPr>
                <a:spLocks noChangeArrowheads="1"/>
              </p:cNvSpPr>
              <p:nvPr/>
            </p:nvSpPr>
            <p:spPr bwMode="auto">
              <a:xfrm rot="17587973">
                <a:off x="3100112" y="3789468"/>
                <a:ext cx="900000" cy="144000"/>
              </a:xfrm>
              <a:prstGeom prst="rightArrow">
                <a:avLst>
                  <a:gd name="adj1" fmla="val 50000"/>
                  <a:gd name="adj2" fmla="val 8408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68" name="Picture 7"/>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1633" y="3375231"/>
                <a:ext cx="319178" cy="41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9" name="Picture 7"/>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9385" y="3344717"/>
                <a:ext cx="319178" cy="41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ular Callout 71"/>
              <p:cNvSpPr/>
              <p:nvPr/>
            </p:nvSpPr>
            <p:spPr>
              <a:xfrm>
                <a:off x="6356979" y="2769415"/>
                <a:ext cx="2462581" cy="933088"/>
              </a:xfrm>
              <a:prstGeom prst="wedgeRoundRectCallout">
                <a:avLst>
                  <a:gd name="adj1" fmla="val -67728"/>
                  <a:gd name="adj2" fmla="val -43671"/>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6" name="Rectangle 25"/>
              <p:cNvSpPr/>
              <p:nvPr/>
            </p:nvSpPr>
            <p:spPr bwMode="auto">
              <a:xfrm>
                <a:off x="6364276" y="2706166"/>
                <a:ext cx="2485059" cy="10155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2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Онтологическое </a:t>
                </a:r>
                <a:r>
                  <a:rPr lang="ru-RU"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хранилище информации</a:t>
                </a:r>
                <a:endParaRPr lang="en-US"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73" name="Rounded Rectangular Callout 72"/>
              <p:cNvSpPr/>
              <p:nvPr/>
            </p:nvSpPr>
            <p:spPr>
              <a:xfrm>
                <a:off x="278087" y="3222761"/>
                <a:ext cx="2736724" cy="1036819"/>
              </a:xfrm>
              <a:prstGeom prst="wedgeRoundRectCallout">
                <a:avLst>
                  <a:gd name="adj1" fmla="val 49693"/>
                  <a:gd name="adj2" fmla="val 10580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4" name="Rectangle 23"/>
              <p:cNvSpPr/>
              <p:nvPr/>
            </p:nvSpPr>
            <p:spPr bwMode="auto">
              <a:xfrm>
                <a:off x="179512" y="3240839"/>
                <a:ext cx="289553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solidFill>
                      <a:srgbClr val="FF0000"/>
                    </a:solidFill>
                    <a:effectLst>
                      <a:outerShdw blurRad="50800" dist="39000" dir="5460000" algn="tl">
                        <a:srgbClr val="000000">
                          <a:alpha val="38000"/>
                        </a:srgbClr>
                      </a:outerShdw>
                    </a:effectLst>
                  </a:rPr>
                  <a:t>«Облако» (</a:t>
                </a:r>
                <a:r>
                  <a:rPr lang="en-US" b="1" dirty="0">
                    <a:ln w="11430"/>
                    <a:solidFill>
                      <a:srgbClr val="FF0000"/>
                    </a:solidFill>
                    <a:effectLst>
                      <a:outerShdw blurRad="50800" dist="39000" dir="5460000" algn="tl">
                        <a:srgbClr val="000000">
                          <a:alpha val="38000"/>
                        </a:srgbClr>
                      </a:outerShdw>
                    </a:effectLst>
                  </a:rPr>
                  <a:t>“Cloud”</a:t>
                </a:r>
                <a:r>
                  <a:rPr lang="ru-RU" b="1" dirty="0">
                    <a:ln w="11430"/>
                    <a:solidFill>
                      <a:srgbClr val="FF0000"/>
                    </a:solidFill>
                    <a:effectLst>
                      <a:outerShdw blurRad="50800" dist="39000" dir="5460000" algn="tl">
                        <a:srgbClr val="000000">
                          <a:alpha val="38000"/>
                        </a:srgbClr>
                      </a:outerShdw>
                    </a:effectLst>
                  </a:rPr>
                  <a:t>)</a:t>
                </a:r>
                <a:endParaRPr lang="en-US" b="1" dirty="0">
                  <a:ln w="11430"/>
                  <a:solidFill>
                    <a:srgbClr val="FF0000"/>
                  </a:solidFill>
                  <a:effectLst>
                    <a:outerShdw blurRad="50800" dist="39000" dir="5460000" algn="tl">
                      <a:srgbClr val="000000">
                        <a:alpha val="38000"/>
                      </a:srgbClr>
                    </a:outerShdw>
                  </a:effectLst>
                </a:endParaRPr>
              </a:p>
              <a:p>
                <a:pPr algn="ctr" fontAlgn="base">
                  <a:spcBef>
                    <a:spcPct val="0"/>
                  </a:spcBef>
                  <a:spcAft>
                    <a:spcPct val="0"/>
                  </a:spcAft>
                  <a:defRPr/>
                </a:pPr>
                <a:r>
                  <a:rPr lang="ru-RU" b="1" dirty="0">
                    <a:ln w="11430"/>
                    <a:solidFill>
                      <a:srgbClr val="FF0000"/>
                    </a:solidFill>
                    <a:effectLst>
                      <a:outerShdw blurRad="50800" dist="39000" dir="5460000" algn="tl">
                        <a:srgbClr val="000000">
                          <a:alpha val="38000"/>
                        </a:srgbClr>
                      </a:outerShdw>
                    </a:effectLst>
                  </a:rPr>
                  <a:t> персонализированных</a:t>
                </a:r>
              </a:p>
              <a:p>
                <a:pPr algn="ctr" fontAlgn="base">
                  <a:spcBef>
                    <a:spcPct val="0"/>
                  </a:spcBef>
                  <a:spcAft>
                    <a:spcPct val="0"/>
                  </a:spcAft>
                  <a:defRPr/>
                </a:pPr>
                <a:r>
                  <a:rPr lang="ru-RU" b="1" dirty="0">
                    <a:ln w="11430"/>
                    <a:solidFill>
                      <a:srgbClr val="FF0000"/>
                    </a:solidFill>
                    <a:effectLst>
                      <a:outerShdw blurRad="50800" dist="39000" dir="5460000" algn="tl">
                        <a:srgbClr val="000000">
                          <a:alpha val="38000"/>
                        </a:srgbClr>
                      </a:outerShdw>
                    </a:effectLst>
                  </a:rPr>
                  <a:t>«систем ценностей»</a:t>
                </a:r>
                <a:endParaRPr lang="en-US" b="1" dirty="0">
                  <a:ln w="11430"/>
                  <a:solidFill>
                    <a:srgbClr val="FF0000"/>
                  </a:solidFill>
                  <a:effectLst>
                    <a:outerShdw blurRad="50800" dist="39000" dir="5460000" algn="tl">
                      <a:srgbClr val="000000">
                        <a:alpha val="38000"/>
                      </a:srgbClr>
                    </a:outerShdw>
                  </a:effectLst>
                </a:endParaRPr>
              </a:p>
            </p:txBody>
          </p:sp>
          <p:pic>
            <p:nvPicPr>
              <p:cNvPr id="81974" name="Picture 3"/>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3472" y="5598493"/>
                <a:ext cx="910533" cy="75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5" name="Right Arrow 8"/>
              <p:cNvSpPr>
                <a:spLocks noChangeArrowheads="1"/>
              </p:cNvSpPr>
              <p:nvPr/>
            </p:nvSpPr>
            <p:spPr bwMode="auto">
              <a:xfrm rot="-6851728">
                <a:off x="4605673" y="5749902"/>
                <a:ext cx="720000" cy="144000"/>
              </a:xfrm>
              <a:prstGeom prst="rightArrow">
                <a:avLst>
                  <a:gd name="adj1" fmla="val 50000"/>
                  <a:gd name="adj2" fmla="val 84074"/>
                </a:avLst>
              </a:prstGeom>
              <a:solidFill>
                <a:srgbClr val="FF0000"/>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76" name="Picture 2"/>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900" y="6110938"/>
                <a:ext cx="489956"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Arrow Connector 77"/>
              <p:cNvCxnSpPr/>
              <p:nvPr/>
            </p:nvCxnSpPr>
            <p:spPr>
              <a:xfrm>
                <a:off x="3194190" y="5084634"/>
                <a:ext cx="9525" cy="57618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2771934" y="5084634"/>
                <a:ext cx="431780"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203714" y="5660814"/>
                <a:ext cx="1081038"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4284753" y="5229076"/>
                <a:ext cx="0" cy="431739"/>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53" idx="1"/>
              </p:cNvCxnSpPr>
              <p:nvPr/>
            </p:nvCxnSpPr>
            <p:spPr>
              <a:xfrm>
                <a:off x="4284753" y="5229076"/>
                <a:ext cx="215890" cy="15873"/>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075291" y="5229076"/>
                <a:ext cx="1081037"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6138868" y="5076697"/>
                <a:ext cx="431780"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119819" y="5049714"/>
                <a:ext cx="0" cy="142855"/>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bwMode="auto">
              <a:xfrm>
                <a:off x="3410998" y="6445377"/>
                <a:ext cx="1639989" cy="33850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Пользователь</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1986" name="Picture 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1917" y="3757298"/>
                <a:ext cx="1292063" cy="30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90489" y="1979622"/>
              <a:ext cx="1836266" cy="972079"/>
              <a:chOff x="42864" y="1888182"/>
              <a:chExt cx="1836266" cy="972079"/>
            </a:xfrm>
          </p:grpSpPr>
          <p:sp>
            <p:nvSpPr>
              <p:cNvPr id="3" name="Oval 2"/>
              <p:cNvSpPr/>
              <p:nvPr/>
            </p:nvSpPr>
            <p:spPr>
              <a:xfrm>
                <a:off x="42864" y="1888182"/>
                <a:ext cx="1836266" cy="9720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09" y="2069472"/>
                <a:ext cx="1508325" cy="68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24" cstate="print">
                <a:clrChange>
                  <a:clrFrom>
                    <a:srgbClr val="FAFAF8"/>
                  </a:clrFrom>
                  <a:clrTo>
                    <a:srgbClr val="FAFAF8">
                      <a:alpha val="0"/>
                    </a:srgbClr>
                  </a:clrTo>
                </a:clrChange>
                <a:extLst>
                  <a:ext uri="{28A0092B-C50C-407E-A947-70E740481C1C}">
                    <a14:useLocalDpi xmlns:a14="http://schemas.microsoft.com/office/drawing/2010/main" val="0"/>
                  </a:ext>
                </a:extLst>
              </a:blip>
              <a:srcRect/>
              <a:stretch>
                <a:fillRect/>
              </a:stretch>
            </p:blipFill>
            <p:spPr bwMode="auto">
              <a:xfrm>
                <a:off x="325579" y="2533271"/>
                <a:ext cx="214171" cy="12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57865" y="2369105"/>
                <a:ext cx="457431" cy="400110"/>
              </a:xfrm>
              <a:prstGeom prst="rect">
                <a:avLst/>
              </a:prstGeom>
              <a:noFill/>
            </p:spPr>
            <p:txBody>
              <a:bodyPr wrap="square" rtlCol="0">
                <a:spAutoFit/>
              </a:bodyPr>
              <a:lstStyle/>
              <a:p>
                <a:r>
                  <a:rPr lang="ru-RU" sz="2000" b="1" dirty="0" smtClean="0">
                    <a:solidFill>
                      <a:srgbClr val="FF0000"/>
                    </a:solidFill>
                    <a:effectLst>
                      <a:outerShdw blurRad="38100" dist="38100" dir="2700000" algn="tl">
                        <a:srgbClr val="000000">
                          <a:alpha val="43137"/>
                        </a:srgbClr>
                      </a:outerShdw>
                    </a:effectLst>
                  </a:rPr>
                  <a:t>!</a:t>
                </a:r>
                <a:endParaRPr lang="en-US" sz="2000" b="1" dirty="0">
                  <a:solidFill>
                    <a:srgbClr val="FF0000"/>
                  </a:solidFill>
                  <a:effectLst>
                    <a:outerShdw blurRad="38100" dist="38100" dir="2700000" algn="tl">
                      <a:srgbClr val="000000">
                        <a:alpha val="43137"/>
                      </a:srgbClr>
                    </a:outerShdw>
                  </a:effectLst>
                </a:endParaRPr>
              </a:p>
            </p:txBody>
          </p:sp>
        </p:grpSp>
        <p:sp>
          <p:nvSpPr>
            <p:cNvPr id="82" name="Right Arrow 8"/>
            <p:cNvSpPr>
              <a:spLocks noChangeArrowheads="1"/>
            </p:cNvSpPr>
            <p:nvPr/>
          </p:nvSpPr>
          <p:spPr bwMode="auto">
            <a:xfrm rot="4023853">
              <a:off x="1190833" y="3073822"/>
              <a:ext cx="593862" cy="113547"/>
            </a:xfrm>
            <a:prstGeom prst="rightArrow">
              <a:avLst>
                <a:gd name="adj1" fmla="val 50000"/>
                <a:gd name="adj2" fmla="val 84074"/>
              </a:avLst>
            </a:prstGeom>
            <a:solidFill>
              <a:srgbClr val="FF0000"/>
            </a:solidFill>
            <a:ln w="12700" algn="ctr">
              <a:solidFill>
                <a:schemeClr val="tx1"/>
              </a:solidFill>
              <a:round/>
              <a:headEnd/>
              <a:tailEnd type="triangle" w="med" len="med"/>
            </a:ln>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7" name="Picture 3"/>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8484" y="643851"/>
              <a:ext cx="374757" cy="467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3"/>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1426" y="754254"/>
              <a:ext cx="374757" cy="467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3"/>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5483" y="653629"/>
              <a:ext cx="374757" cy="467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945712" y="5863086"/>
              <a:ext cx="2187294" cy="954849"/>
              <a:chOff x="945712" y="5863086"/>
              <a:chExt cx="2187294" cy="954849"/>
            </a:xfrm>
          </p:grpSpPr>
          <p:sp>
            <p:nvSpPr>
              <p:cNvPr id="9" name="Rounded Rectangle 8"/>
              <p:cNvSpPr/>
              <p:nvPr/>
            </p:nvSpPr>
            <p:spPr>
              <a:xfrm>
                <a:off x="989081" y="5863086"/>
                <a:ext cx="2143925" cy="954849"/>
              </a:xfrm>
              <a:prstGeom prst="roundRect">
                <a:avLst>
                  <a:gd name="adj" fmla="val 1028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308649" y="5938203"/>
                <a:ext cx="627606" cy="347345"/>
              </a:xfrm>
              <a:prstGeom prst="rect">
                <a:avLst/>
              </a:prstGeom>
              <a:noFill/>
              <a:ln w="25400" algn="ctr">
                <a:solidFill>
                  <a:schemeClr val="tx1"/>
                </a:solidFill>
                <a:miter lim="800000"/>
                <a:headEnd/>
                <a:tailEnd/>
              </a:ln>
              <a:effectLst>
                <a:outerShdw blurRad="50800" dist="50800" dir="5400000" sx="104000" sy="104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sp>
            <p:nvSpPr>
              <p:cNvPr id="111" name="Rectangle 110"/>
              <p:cNvSpPr/>
              <p:nvPr/>
            </p:nvSpPr>
            <p:spPr bwMode="auto">
              <a:xfrm>
                <a:off x="945712" y="6287617"/>
                <a:ext cx="1113398"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base">
                  <a:spcBef>
                    <a:spcPct val="0"/>
                  </a:spcBef>
                  <a:spcAft>
                    <a:spcPct val="0"/>
                  </a:spcAft>
                  <a:defRPr/>
                </a:pPr>
                <a:r>
                  <a:rPr lang="ru-RU" sz="1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Система </a:t>
                </a:r>
                <a:r>
                  <a:rPr lang="ru-RU" sz="1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ценностей</a:t>
                </a:r>
                <a:endParaRPr lang="en-US" sz="1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95" name="Picture 7"/>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390" y="5892483"/>
                <a:ext cx="385106" cy="40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97" name="Picture 6"/>
              <p:cNvPicPr>
                <a:picLocks noChangeAspect="1" noChangeArrowheads="1"/>
              </p:cNvPicPr>
              <p:nvPr/>
            </p:nvPicPr>
            <p:blipFill>
              <a:blip r:embed="rId14" cstate="print"/>
              <a:srcRect/>
              <a:stretch>
                <a:fillRect/>
              </a:stretch>
            </p:blipFill>
            <p:spPr bwMode="auto">
              <a:xfrm>
                <a:off x="2044508" y="6205503"/>
                <a:ext cx="940250" cy="570424"/>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pic>
          <p:nvPicPr>
            <p:cNvPr id="112" name="Picture 4"/>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475351" flipV="1">
              <a:off x="2801377" y="5900091"/>
              <a:ext cx="1811342" cy="436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loud 43"/>
          <p:cNvSpPr/>
          <p:nvPr/>
        </p:nvSpPr>
        <p:spPr bwMode="auto">
          <a:xfrm>
            <a:off x="2862263" y="4184650"/>
            <a:ext cx="3455987" cy="15843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 name="Title 1"/>
          <p:cNvSpPr>
            <a:spLocks noGrp="1"/>
          </p:cNvSpPr>
          <p:nvPr>
            <p:ph type="title"/>
          </p:nvPr>
        </p:nvSpPr>
        <p:spPr>
          <a:xfrm>
            <a:off x="1042988" y="125413"/>
            <a:ext cx="8018462" cy="503237"/>
          </a:xfrm>
        </p:spPr>
        <p:txBody>
          <a:bodyPr/>
          <a:lstStyle/>
          <a:p>
            <a:pPr>
              <a:defRPr/>
            </a:pPr>
            <a:r>
              <a:rPr lang="ru-RU" sz="2000" dirty="0" smtClean="0">
                <a:solidFill>
                  <a:srgbClr val="FF0000"/>
                </a:solidFill>
              </a:rPr>
              <a:t>ВНИМАНИЕ! Главный компромисс проекта: </a:t>
            </a:r>
            <a:r>
              <a:rPr lang="ru-RU" sz="1800" dirty="0" smtClean="0"/>
              <a:t>безупречные источники информации при субъективных методах оценивания  </a:t>
            </a:r>
            <a:endParaRPr lang="en-US" sz="1800" dirty="0" smtClean="0"/>
          </a:p>
        </p:txBody>
      </p:sp>
      <p:sp>
        <p:nvSpPr>
          <p:cNvPr id="31" name="Cloud 30"/>
          <p:cNvSpPr/>
          <p:nvPr/>
        </p:nvSpPr>
        <p:spPr bwMode="auto">
          <a:xfrm>
            <a:off x="2798763" y="2073275"/>
            <a:ext cx="3455987" cy="15843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4" name="Cloud 3"/>
          <p:cNvSpPr/>
          <p:nvPr/>
        </p:nvSpPr>
        <p:spPr bwMode="auto">
          <a:xfrm>
            <a:off x="557213" y="917575"/>
            <a:ext cx="1655762" cy="7921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 name="Rectangle 4"/>
          <p:cNvSpPr/>
          <p:nvPr/>
        </p:nvSpPr>
        <p:spPr bwMode="auto">
          <a:xfrm>
            <a:off x="646037" y="1125661"/>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Информация</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2952" name="Right Arrow 8"/>
          <p:cNvSpPr>
            <a:spLocks noChangeArrowheads="1"/>
          </p:cNvSpPr>
          <p:nvPr/>
        </p:nvSpPr>
        <p:spPr bwMode="auto">
          <a:xfrm>
            <a:off x="6372225" y="4878388"/>
            <a:ext cx="647700" cy="358775"/>
          </a:xfrm>
          <a:prstGeom prst="rightArrow">
            <a:avLst>
              <a:gd name="adj1" fmla="val 50000"/>
              <a:gd name="adj2" fmla="val 84323"/>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3" name="Right Arrow 8"/>
          <p:cNvSpPr>
            <a:spLocks noChangeArrowheads="1"/>
          </p:cNvSpPr>
          <p:nvPr/>
        </p:nvSpPr>
        <p:spPr bwMode="auto">
          <a:xfrm rot="-7153787">
            <a:off x="4448969" y="3971132"/>
            <a:ext cx="1079500" cy="144462"/>
          </a:xfrm>
          <a:prstGeom prst="rightArrow">
            <a:avLst>
              <a:gd name="adj1" fmla="val 50000"/>
              <a:gd name="adj2" fmla="val 8375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4" name="Right Arrow 8"/>
          <p:cNvSpPr>
            <a:spLocks noChangeArrowheads="1"/>
          </p:cNvSpPr>
          <p:nvPr/>
        </p:nvSpPr>
        <p:spPr bwMode="auto">
          <a:xfrm rot="3689106">
            <a:off x="4646613" y="3919537"/>
            <a:ext cx="1081088" cy="144463"/>
          </a:xfrm>
          <a:prstGeom prst="rightArrow">
            <a:avLst>
              <a:gd name="adj1" fmla="val 50000"/>
              <a:gd name="adj2" fmla="val 8387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2955" name="Picture 7" descr="hub!"/>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0900" y="2214563"/>
            <a:ext cx="22320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Right Arrow 13"/>
          <p:cNvSpPr>
            <a:spLocks noChangeArrowheads="1"/>
          </p:cNvSpPr>
          <p:nvPr/>
        </p:nvSpPr>
        <p:spPr bwMode="auto">
          <a:xfrm>
            <a:off x="2238375" y="4905375"/>
            <a:ext cx="684213" cy="360363"/>
          </a:xfrm>
          <a:prstGeom prst="rightArrow">
            <a:avLst>
              <a:gd name="adj1" fmla="val 50000"/>
              <a:gd name="adj2" fmla="val 8401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7" name="Right Arrow 8"/>
          <p:cNvSpPr>
            <a:spLocks noChangeArrowheads="1"/>
          </p:cNvSpPr>
          <p:nvPr/>
        </p:nvSpPr>
        <p:spPr bwMode="auto">
          <a:xfrm rot="-8488460">
            <a:off x="1163638" y="2220913"/>
            <a:ext cx="1979612" cy="144462"/>
          </a:xfrm>
          <a:prstGeom prst="rightArrow">
            <a:avLst>
              <a:gd name="adj1" fmla="val 50000"/>
              <a:gd name="adj2" fmla="val 8380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8" name="Right Arrow 8"/>
          <p:cNvSpPr>
            <a:spLocks noChangeArrowheads="1"/>
          </p:cNvSpPr>
          <p:nvPr/>
        </p:nvSpPr>
        <p:spPr bwMode="auto">
          <a:xfrm rot="2265710">
            <a:off x="1363663" y="2100263"/>
            <a:ext cx="1979612" cy="144462"/>
          </a:xfrm>
          <a:prstGeom prst="rightArrow">
            <a:avLst>
              <a:gd name="adj1" fmla="val 50000"/>
              <a:gd name="adj2" fmla="val 8380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9" name="Right Arrow 8"/>
          <p:cNvSpPr>
            <a:spLocks noChangeArrowheads="1"/>
          </p:cNvSpPr>
          <p:nvPr/>
        </p:nvSpPr>
        <p:spPr bwMode="auto">
          <a:xfrm rot="-1775425">
            <a:off x="5735638" y="1809750"/>
            <a:ext cx="1116012" cy="144463"/>
          </a:xfrm>
          <a:prstGeom prst="rightArrow">
            <a:avLst>
              <a:gd name="adj1" fmla="val 50000"/>
              <a:gd name="adj2" fmla="val 8379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60" name="Right Arrow 8"/>
          <p:cNvSpPr>
            <a:spLocks noChangeArrowheads="1"/>
          </p:cNvSpPr>
          <p:nvPr/>
        </p:nvSpPr>
        <p:spPr bwMode="auto">
          <a:xfrm rot="8907277">
            <a:off x="5822950" y="1968500"/>
            <a:ext cx="1116013" cy="144463"/>
          </a:xfrm>
          <a:prstGeom prst="rightArrow">
            <a:avLst>
              <a:gd name="adj1" fmla="val 50000"/>
              <a:gd name="adj2" fmla="val 83798"/>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35" name="Cloud 34"/>
          <p:cNvSpPr/>
          <p:nvPr/>
        </p:nvSpPr>
        <p:spPr bwMode="auto">
          <a:xfrm>
            <a:off x="3149600" y="944563"/>
            <a:ext cx="1655763" cy="7921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6" name="Rectangle 35"/>
          <p:cNvSpPr/>
          <p:nvPr/>
        </p:nvSpPr>
        <p:spPr bwMode="auto">
          <a:xfrm>
            <a:off x="3220257" y="1188123"/>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Информация</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37" name="Cloud 36"/>
          <p:cNvSpPr/>
          <p:nvPr/>
        </p:nvSpPr>
        <p:spPr bwMode="auto">
          <a:xfrm>
            <a:off x="6678613" y="944563"/>
            <a:ext cx="1655762" cy="7921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8" name="Rectangle 37"/>
          <p:cNvSpPr/>
          <p:nvPr/>
        </p:nvSpPr>
        <p:spPr bwMode="auto">
          <a:xfrm>
            <a:off x="6786030" y="1133421"/>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Информация</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2965" name="Picture 3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7663" y="2097088"/>
            <a:ext cx="7921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66" name="Group 12"/>
          <p:cNvGrpSpPr>
            <a:grpSpLocks/>
          </p:cNvGrpSpPr>
          <p:nvPr/>
        </p:nvGrpSpPr>
        <p:grpSpPr bwMode="auto">
          <a:xfrm>
            <a:off x="3509963" y="4760913"/>
            <a:ext cx="576262" cy="647700"/>
            <a:chOff x="3861173" y="3339349"/>
            <a:chExt cx="1520388" cy="1502340"/>
          </a:xfrm>
        </p:grpSpPr>
        <p:pic>
          <p:nvPicPr>
            <p:cNvPr id="82996"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47"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67" name="Group 12"/>
          <p:cNvGrpSpPr>
            <a:grpSpLocks/>
          </p:cNvGrpSpPr>
          <p:nvPr/>
        </p:nvGrpSpPr>
        <p:grpSpPr bwMode="auto">
          <a:xfrm>
            <a:off x="5264150" y="4302125"/>
            <a:ext cx="576263" cy="647700"/>
            <a:chOff x="3861173" y="3339349"/>
            <a:chExt cx="1520388" cy="1502340"/>
          </a:xfrm>
        </p:grpSpPr>
        <p:pic>
          <p:nvPicPr>
            <p:cNvPr id="82994"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0"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68" name="Group 12"/>
          <p:cNvGrpSpPr>
            <a:grpSpLocks/>
          </p:cNvGrpSpPr>
          <p:nvPr/>
        </p:nvGrpSpPr>
        <p:grpSpPr bwMode="auto">
          <a:xfrm>
            <a:off x="4518025" y="4905375"/>
            <a:ext cx="576263" cy="647700"/>
            <a:chOff x="3861173" y="3339349"/>
            <a:chExt cx="1520388" cy="1502340"/>
          </a:xfrm>
        </p:grpSpPr>
        <p:pic>
          <p:nvPicPr>
            <p:cNvPr id="82992"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3"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69" name="Group 12"/>
          <p:cNvGrpSpPr>
            <a:grpSpLocks/>
          </p:cNvGrpSpPr>
          <p:nvPr/>
        </p:nvGrpSpPr>
        <p:grpSpPr bwMode="auto">
          <a:xfrm>
            <a:off x="3365500" y="4257675"/>
            <a:ext cx="431800" cy="503238"/>
            <a:chOff x="3861173" y="3339349"/>
            <a:chExt cx="1520388" cy="1502340"/>
          </a:xfrm>
        </p:grpSpPr>
        <p:pic>
          <p:nvPicPr>
            <p:cNvPr id="82990"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6"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70" name="Group 12"/>
          <p:cNvGrpSpPr>
            <a:grpSpLocks/>
          </p:cNvGrpSpPr>
          <p:nvPr/>
        </p:nvGrpSpPr>
        <p:grpSpPr bwMode="auto">
          <a:xfrm>
            <a:off x="4652963" y="4284663"/>
            <a:ext cx="360362" cy="431800"/>
            <a:chOff x="3861173" y="3339349"/>
            <a:chExt cx="1520388" cy="1502340"/>
          </a:xfrm>
        </p:grpSpPr>
        <p:pic>
          <p:nvPicPr>
            <p:cNvPr id="82988"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62"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sp>
        <p:nvSpPr>
          <p:cNvPr id="82971" name="Right Arrow 8"/>
          <p:cNvSpPr>
            <a:spLocks noChangeArrowheads="1"/>
          </p:cNvSpPr>
          <p:nvPr/>
        </p:nvSpPr>
        <p:spPr bwMode="auto">
          <a:xfrm rot="-5400000">
            <a:off x="3366294" y="1953419"/>
            <a:ext cx="719137" cy="142875"/>
          </a:xfrm>
          <a:prstGeom prst="rightArrow">
            <a:avLst>
              <a:gd name="adj1" fmla="val 50000"/>
              <a:gd name="adj2" fmla="val 8463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72" name="Right Arrow 8"/>
          <p:cNvSpPr>
            <a:spLocks noChangeArrowheads="1"/>
          </p:cNvSpPr>
          <p:nvPr/>
        </p:nvSpPr>
        <p:spPr bwMode="auto">
          <a:xfrm rot="5359002">
            <a:off x="3585369" y="1962944"/>
            <a:ext cx="720725" cy="144463"/>
          </a:xfrm>
          <a:prstGeom prst="rightArrow">
            <a:avLst>
              <a:gd name="adj1" fmla="val 50000"/>
              <a:gd name="adj2" fmla="val 8388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2973" name="Picture 3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1150" y="4400550"/>
            <a:ext cx="5524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4" name="Right Arrow 8"/>
          <p:cNvSpPr>
            <a:spLocks noChangeArrowheads="1"/>
          </p:cNvSpPr>
          <p:nvPr/>
        </p:nvSpPr>
        <p:spPr bwMode="auto">
          <a:xfrm rot="6717349">
            <a:off x="3503612" y="3898901"/>
            <a:ext cx="900113" cy="144462"/>
          </a:xfrm>
          <a:prstGeom prst="rightArrow">
            <a:avLst>
              <a:gd name="adj1" fmla="val 50000"/>
              <a:gd name="adj2" fmla="val 8382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75" name="Right Arrow 8"/>
          <p:cNvSpPr>
            <a:spLocks noChangeArrowheads="1"/>
          </p:cNvSpPr>
          <p:nvPr/>
        </p:nvSpPr>
        <p:spPr bwMode="auto">
          <a:xfrm rot="-4012027">
            <a:off x="3241676" y="3900487"/>
            <a:ext cx="900112" cy="144463"/>
          </a:xfrm>
          <a:prstGeom prst="rightArrow">
            <a:avLst>
              <a:gd name="adj1" fmla="val 50000"/>
              <a:gd name="adj2" fmla="val 8382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72" name="Rounded Rectangular Callout 71"/>
          <p:cNvSpPr/>
          <p:nvPr/>
        </p:nvSpPr>
        <p:spPr>
          <a:xfrm>
            <a:off x="6300788" y="2708275"/>
            <a:ext cx="2592387" cy="649288"/>
          </a:xfrm>
          <a:prstGeom prst="wedgeRoundRectCallout">
            <a:avLst>
              <a:gd name="adj1" fmla="val -67728"/>
              <a:gd name="adj2" fmla="val -43671"/>
              <a:gd name="adj3" fmla="val 1666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6" name="Rectangle 25"/>
          <p:cNvSpPr/>
          <p:nvPr/>
        </p:nvSpPr>
        <p:spPr bwMode="auto">
          <a:xfrm>
            <a:off x="6372200" y="2666399"/>
            <a:ext cx="2485059" cy="70793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Онтологический</a:t>
            </a:r>
          </a:p>
          <a:p>
            <a:pPr algn="ctr" fontAlgn="base">
              <a:spcBef>
                <a:spcPct val="0"/>
              </a:spcBef>
              <a:spcAft>
                <a:spcPct val="0"/>
              </a:spcAft>
              <a:defRPr/>
            </a:pPr>
            <a:r>
              <a:rPr lang="ru-RU"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портал</a:t>
            </a:r>
            <a:endParaRPr lang="en-US"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73" name="Rounded Rectangular Callout 72"/>
          <p:cNvSpPr/>
          <p:nvPr/>
        </p:nvSpPr>
        <p:spPr>
          <a:xfrm>
            <a:off x="503238" y="5643563"/>
            <a:ext cx="2735262" cy="936625"/>
          </a:xfrm>
          <a:prstGeom prst="wedgeRoundRectCallout">
            <a:avLst>
              <a:gd name="adj1" fmla="val 50021"/>
              <a:gd name="adj2" fmla="val -93387"/>
              <a:gd name="adj3" fmla="val 1666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4" name="Rectangle 23"/>
          <p:cNvSpPr/>
          <p:nvPr/>
        </p:nvSpPr>
        <p:spPr bwMode="auto">
          <a:xfrm>
            <a:off x="403925" y="5643318"/>
            <a:ext cx="289553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«Облако» (</a:t>
            </a: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“Cloud”</a:t>
            </a: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персонализированных</a:t>
            </a:r>
          </a:p>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«систем ценностей»</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2980"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100" y="5840413"/>
            <a:ext cx="9112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ounded Rectangle 79"/>
          <p:cNvSpPr/>
          <p:nvPr/>
        </p:nvSpPr>
        <p:spPr>
          <a:xfrm>
            <a:off x="250825" y="765175"/>
            <a:ext cx="8713788" cy="3024188"/>
          </a:xfrm>
          <a:prstGeom prst="roundRect">
            <a:avLst/>
          </a:prstGeom>
          <a:solidFill>
            <a:schemeClr val="accent1">
              <a:alpha val="5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81" name="Rounded Rectangle 80"/>
          <p:cNvSpPr/>
          <p:nvPr/>
        </p:nvSpPr>
        <p:spPr>
          <a:xfrm>
            <a:off x="250825" y="3840163"/>
            <a:ext cx="8713788" cy="2881312"/>
          </a:xfrm>
          <a:prstGeom prst="roundRect">
            <a:avLst/>
          </a:prstGeom>
          <a:solidFill>
            <a:srgbClr val="FFFF00">
              <a:alpha val="50000"/>
            </a:srgb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82" name="Rectangle 81"/>
          <p:cNvSpPr/>
          <p:nvPr/>
        </p:nvSpPr>
        <p:spPr>
          <a:xfrm>
            <a:off x="486175" y="2170156"/>
            <a:ext cx="1989583"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2400" b="1" dirty="0">
                <a:ln w="11430"/>
                <a:solidFill>
                  <a:srgbClr val="FF0000"/>
                </a:solidFill>
                <a:effectLst>
                  <a:outerShdw blurRad="50800" dist="39000" dir="5460000" algn="tl">
                    <a:srgbClr val="000000">
                      <a:alpha val="38000"/>
                    </a:srgbClr>
                  </a:outerShdw>
                </a:effectLst>
              </a:rPr>
              <a:t>Область</a:t>
            </a:r>
          </a:p>
          <a:p>
            <a:pPr algn="ctr" fontAlgn="base">
              <a:spcBef>
                <a:spcPct val="0"/>
              </a:spcBef>
              <a:spcAft>
                <a:spcPct val="0"/>
              </a:spcAft>
              <a:defRPr/>
            </a:pPr>
            <a:r>
              <a:rPr lang="ru-RU" sz="2400" b="1" dirty="0">
                <a:ln w="11430"/>
                <a:solidFill>
                  <a:srgbClr val="FF0000"/>
                </a:solidFill>
                <a:effectLst>
                  <a:outerShdw blurRad="50800" dist="39000" dir="5460000" algn="tl">
                    <a:srgbClr val="000000">
                      <a:alpha val="38000"/>
                    </a:srgbClr>
                  </a:outerShdw>
                </a:effectLst>
              </a:rPr>
              <a:t> «жестких</a:t>
            </a:r>
          </a:p>
          <a:p>
            <a:pPr algn="ctr" fontAlgn="base">
              <a:spcBef>
                <a:spcPct val="0"/>
              </a:spcBef>
              <a:spcAft>
                <a:spcPct val="0"/>
              </a:spcAft>
              <a:defRPr/>
            </a:pPr>
            <a:r>
              <a:rPr lang="ru-RU" sz="2400" b="1" dirty="0">
                <a:ln w="11430"/>
                <a:solidFill>
                  <a:srgbClr val="FF0000"/>
                </a:solidFill>
                <a:effectLst>
                  <a:outerShdw blurRad="50800" dist="39000" dir="5460000" algn="tl">
                    <a:srgbClr val="000000">
                      <a:alpha val="38000"/>
                    </a:srgbClr>
                  </a:outerShdw>
                </a:effectLst>
              </a:rPr>
              <a:t>требований</a:t>
            </a:r>
          </a:p>
          <a:p>
            <a:pPr algn="ctr" fontAlgn="base">
              <a:spcBef>
                <a:spcPct val="0"/>
              </a:spcBef>
              <a:spcAft>
                <a:spcPct val="0"/>
              </a:spcAft>
              <a:defRPr/>
            </a:pPr>
            <a:r>
              <a:rPr lang="ru-RU" sz="2400" b="1" dirty="0">
                <a:ln w="11430"/>
                <a:solidFill>
                  <a:srgbClr val="FF0000"/>
                </a:solidFill>
                <a:effectLst>
                  <a:outerShdw blurRad="50800" dist="39000" dir="5460000" algn="tl">
                    <a:srgbClr val="000000">
                      <a:alpha val="38000"/>
                    </a:srgbClr>
                  </a:outerShdw>
                </a:effectLst>
              </a:rPr>
              <a:t>к доверию»</a:t>
            </a:r>
            <a:endParaRPr lang="en-US" sz="2400" b="1" dirty="0">
              <a:ln w="11430"/>
              <a:solidFill>
                <a:srgbClr val="FF0000"/>
              </a:solidFill>
              <a:effectLst>
                <a:outerShdw blurRad="50800" dist="39000" dir="5460000" algn="tl">
                  <a:srgbClr val="000000">
                    <a:alpha val="38000"/>
                  </a:srgbClr>
                </a:outerShdw>
              </a:effectLst>
            </a:endParaRPr>
          </a:p>
        </p:txBody>
      </p:sp>
      <p:sp>
        <p:nvSpPr>
          <p:cNvPr id="83" name="Rectangle 82"/>
          <p:cNvSpPr/>
          <p:nvPr/>
        </p:nvSpPr>
        <p:spPr>
          <a:xfrm>
            <a:off x="263045" y="3815935"/>
            <a:ext cx="2382640"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2400" b="1" dirty="0">
                <a:ln w="11430"/>
                <a:solidFill>
                  <a:srgbClr val="00B050"/>
                </a:solidFill>
                <a:effectLst>
                  <a:outerShdw blurRad="50800" dist="39000" dir="5460000" algn="tl">
                    <a:srgbClr val="000000">
                      <a:alpha val="38000"/>
                    </a:srgbClr>
                  </a:outerShdw>
                </a:effectLst>
              </a:rPr>
              <a:t>Область</a:t>
            </a:r>
          </a:p>
          <a:p>
            <a:pPr algn="ctr" fontAlgn="base">
              <a:spcBef>
                <a:spcPct val="0"/>
              </a:spcBef>
              <a:spcAft>
                <a:spcPct val="0"/>
              </a:spcAft>
              <a:defRPr/>
            </a:pPr>
            <a:r>
              <a:rPr lang="ru-RU" sz="2400" b="1" dirty="0">
                <a:ln w="11430"/>
                <a:solidFill>
                  <a:srgbClr val="00B050"/>
                </a:solidFill>
                <a:effectLst>
                  <a:outerShdw blurRad="50800" dist="39000" dir="5460000" algn="tl">
                    <a:srgbClr val="000000">
                      <a:alpha val="38000"/>
                    </a:srgbClr>
                  </a:outerShdw>
                </a:effectLst>
              </a:rPr>
              <a:t>«свободного</a:t>
            </a:r>
          </a:p>
          <a:p>
            <a:pPr algn="ctr" fontAlgn="base">
              <a:spcBef>
                <a:spcPct val="0"/>
              </a:spcBef>
              <a:spcAft>
                <a:spcPct val="0"/>
              </a:spcAft>
              <a:defRPr/>
            </a:pPr>
            <a:r>
              <a:rPr lang="ru-RU" sz="2400" b="1" dirty="0">
                <a:ln w="11430"/>
                <a:solidFill>
                  <a:srgbClr val="00B050"/>
                </a:solidFill>
                <a:effectLst>
                  <a:outerShdw blurRad="50800" dist="39000" dir="5460000" algn="tl">
                    <a:srgbClr val="000000">
                      <a:alpha val="38000"/>
                    </a:srgbClr>
                  </a:outerShdw>
                </a:effectLst>
              </a:rPr>
              <a:t>и прозрачного</a:t>
            </a:r>
          </a:p>
          <a:p>
            <a:pPr algn="ctr" fontAlgn="base">
              <a:spcBef>
                <a:spcPct val="0"/>
              </a:spcBef>
              <a:spcAft>
                <a:spcPct val="0"/>
              </a:spcAft>
              <a:defRPr/>
            </a:pPr>
            <a:r>
              <a:rPr lang="ru-RU" sz="2400" b="1" dirty="0">
                <a:ln w="11430"/>
                <a:solidFill>
                  <a:srgbClr val="00B050"/>
                </a:solidFill>
                <a:effectLst>
                  <a:outerShdw blurRad="50800" dist="39000" dir="5460000" algn="tl">
                    <a:srgbClr val="000000">
                      <a:alpha val="38000"/>
                    </a:srgbClr>
                  </a:outerShdw>
                </a:effectLst>
              </a:rPr>
              <a:t>выбора»</a:t>
            </a:r>
            <a:endParaRPr lang="en-US" sz="2400" b="1" dirty="0">
              <a:ln w="11430"/>
              <a:solidFill>
                <a:srgbClr val="00B050"/>
              </a:solidFill>
              <a:effectLst>
                <a:outerShdw blurRad="50800" dist="39000" dir="5460000" algn="tl">
                  <a:srgbClr val="000000">
                    <a:alpha val="38000"/>
                  </a:srgbClr>
                </a:outerShdw>
              </a:effectLst>
            </a:endParaRPr>
          </a:p>
        </p:txBody>
      </p:sp>
      <p:sp>
        <p:nvSpPr>
          <p:cNvPr id="87" name="TextBox 86"/>
          <p:cNvSpPr txBox="1"/>
          <p:nvPr/>
        </p:nvSpPr>
        <p:spPr>
          <a:xfrm>
            <a:off x="5884634" y="5463730"/>
            <a:ext cx="3168352" cy="1138773"/>
          </a:xfrm>
          <a:prstGeom prst="rect">
            <a:avLst/>
          </a:prstGeom>
          <a:solidFill>
            <a:schemeClr val="accent1"/>
          </a:solidFill>
          <a:scene3d>
            <a:camera prst="orthographicFront"/>
            <a:lightRig rig="threePt" dir="t"/>
          </a:scene3d>
          <a:sp3d>
            <a:bevelT w="127000" h="127000"/>
            <a:bevelB w="127000" h="127000"/>
          </a:sp3d>
        </p:spPr>
        <p:txBody>
          <a:bodyPr>
            <a:spAutoFit/>
          </a:bodyPr>
          <a:lstStyle/>
          <a:p>
            <a:pPr fontAlgn="base">
              <a:spcBef>
                <a:spcPct val="0"/>
              </a:spcBef>
              <a:spcAft>
                <a:spcPct val="0"/>
              </a:spcAft>
              <a:defRPr/>
            </a:pPr>
            <a:r>
              <a:rPr lang="ru-RU" b="1" dirty="0">
                <a:solidFill>
                  <a:srgbClr val="FF0000"/>
                </a:solidFill>
              </a:rPr>
              <a:t>Принцип компромисса: </a:t>
            </a:r>
            <a:r>
              <a:rPr lang="ru-RU" sz="1600" dirty="0">
                <a:solidFill>
                  <a:srgbClr val="000000"/>
                </a:solidFill>
              </a:rPr>
              <a:t>«субъективные мнения и оценки на основе объективных данных и фактов».</a:t>
            </a:r>
            <a:endParaRPr lang="en-US" sz="1600" dirty="0">
              <a:solidFill>
                <a:srgbClr val="000000"/>
              </a:solidFill>
            </a:endParaRP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4566" y="105458"/>
            <a:ext cx="8165531" cy="503238"/>
          </a:xfrm>
        </p:spPr>
        <p:txBody>
          <a:bodyPr/>
          <a:lstStyle/>
          <a:p>
            <a:pPr>
              <a:defRPr/>
            </a:pPr>
            <a:r>
              <a:rPr lang="ru-RU" sz="2400" dirty="0" smtClean="0"/>
              <a:t>Основные компоненты индивидуальной «системы ценностей»</a:t>
            </a:r>
            <a:r>
              <a:rPr lang="en-US" sz="2400" dirty="0" smtClean="0"/>
              <a:t> </a:t>
            </a:r>
            <a:r>
              <a:rPr lang="ru-RU" sz="2400" dirty="0"/>
              <a:t>в </a:t>
            </a:r>
            <a:r>
              <a:rPr lang="ru-RU" sz="2400" dirty="0" smtClean="0"/>
              <a:t>терминах</a:t>
            </a:r>
            <a:r>
              <a:rPr lang="en-US" sz="2400" dirty="0" smtClean="0"/>
              <a:t> </a:t>
            </a:r>
            <a:r>
              <a:rPr lang="ru-RU" sz="2400" dirty="0" smtClean="0"/>
              <a:t>«</a:t>
            </a:r>
            <a:r>
              <a:rPr lang="en-US" sz="2400" dirty="0" smtClean="0"/>
              <a:t>Business Intelligence</a:t>
            </a:r>
            <a:r>
              <a:rPr lang="ru-RU" sz="2400" dirty="0" smtClean="0"/>
              <a:t>»</a:t>
            </a:r>
            <a:endParaRPr lang="ru-RU" sz="2400" dirty="0"/>
          </a:p>
        </p:txBody>
      </p:sp>
      <p:sp>
        <p:nvSpPr>
          <p:cNvPr id="30" name="TextBox 29"/>
          <p:cNvSpPr txBox="1"/>
          <p:nvPr/>
        </p:nvSpPr>
        <p:spPr>
          <a:xfrm>
            <a:off x="2736712" y="1000270"/>
            <a:ext cx="6192688" cy="1938992"/>
          </a:xfrm>
          <a:prstGeom prst="rect">
            <a:avLst/>
          </a:prstGeom>
          <a:solidFill>
            <a:schemeClr val="accent1"/>
          </a:solidFill>
          <a:ln w="25400">
            <a:solidFill>
              <a:schemeClr val="tx1"/>
            </a:solidFill>
          </a:ln>
        </p:spPr>
        <p:txBody>
          <a:bodyPr wrap="square">
            <a:spAutoFit/>
          </a:bodyPr>
          <a:lstStyle/>
          <a:p>
            <a:pPr fontAlgn="base">
              <a:spcBef>
                <a:spcPct val="0"/>
              </a:spcBef>
              <a:spcAft>
                <a:spcPct val="0"/>
              </a:spcAft>
              <a:defRPr/>
            </a:pPr>
            <a:r>
              <a:rPr lang="en-US" sz="1600" b="1" dirty="0" smtClean="0">
                <a:solidFill>
                  <a:srgbClr val="000000"/>
                </a:solidFill>
              </a:rPr>
              <a:t>      Components </a:t>
            </a:r>
            <a:r>
              <a:rPr lang="en-US" sz="1600" b="1" dirty="0">
                <a:solidFill>
                  <a:srgbClr val="000000"/>
                </a:solidFill>
              </a:rPr>
              <a:t>of a Value </a:t>
            </a:r>
            <a:r>
              <a:rPr lang="en-US" sz="1600" b="1" dirty="0" smtClean="0">
                <a:solidFill>
                  <a:srgbClr val="000000"/>
                </a:solidFill>
              </a:rPr>
              <a:t>System:</a:t>
            </a:r>
            <a:endParaRPr lang="en-US" sz="1600" b="1" dirty="0">
              <a:solidFill>
                <a:srgbClr val="000000"/>
              </a:solidFill>
            </a:endParaRPr>
          </a:p>
          <a:p>
            <a:pPr fontAlgn="base">
              <a:spcBef>
                <a:spcPct val="0"/>
              </a:spcBef>
              <a:spcAft>
                <a:spcPct val="0"/>
              </a:spcAft>
              <a:defRPr/>
            </a:pPr>
            <a:endParaRPr lang="en-US" sz="800" b="1" dirty="0">
              <a:solidFill>
                <a:srgbClr val="000000"/>
              </a:solidFill>
            </a:endParaRPr>
          </a:p>
          <a:p>
            <a:pPr marL="342900" indent="-342900" fontAlgn="base">
              <a:spcBef>
                <a:spcPct val="0"/>
              </a:spcBef>
              <a:spcAft>
                <a:spcPct val="0"/>
              </a:spcAft>
              <a:buFontTx/>
              <a:buAutoNum type="arabicPeriod"/>
              <a:defRPr/>
            </a:pPr>
            <a:r>
              <a:rPr lang="en-US" sz="1200" dirty="0" smtClean="0">
                <a:solidFill>
                  <a:srgbClr val="000000"/>
                </a:solidFill>
              </a:rPr>
              <a:t>Quality indicators;</a:t>
            </a:r>
          </a:p>
          <a:p>
            <a:pPr marL="342900" indent="-342900" fontAlgn="base">
              <a:spcBef>
                <a:spcPct val="0"/>
              </a:spcBef>
              <a:spcAft>
                <a:spcPct val="0"/>
              </a:spcAft>
              <a:buFontTx/>
              <a:buAutoNum type="arabicPeriod"/>
              <a:defRPr/>
            </a:pPr>
            <a:r>
              <a:rPr lang="en-US" sz="1200" dirty="0" smtClean="0">
                <a:solidFill>
                  <a:srgbClr val="000000"/>
                </a:solidFill>
              </a:rPr>
              <a:t>What </a:t>
            </a:r>
            <a:r>
              <a:rPr lang="en-US" sz="1200" dirty="0">
                <a:solidFill>
                  <a:srgbClr val="000000"/>
                </a:solidFill>
              </a:rPr>
              <a:t>is good and what is bad among quality indicators </a:t>
            </a:r>
            <a:r>
              <a:rPr lang="en-US" sz="1200" dirty="0" smtClean="0">
                <a:solidFill>
                  <a:srgbClr val="000000"/>
                </a:solidFill>
              </a:rPr>
              <a:t>(“+” </a:t>
            </a:r>
            <a:r>
              <a:rPr lang="en-US" sz="1200" dirty="0">
                <a:solidFill>
                  <a:srgbClr val="000000"/>
                </a:solidFill>
              </a:rPr>
              <a:t>or </a:t>
            </a:r>
            <a:r>
              <a:rPr lang="en-US" sz="1200" dirty="0" smtClean="0">
                <a:solidFill>
                  <a:srgbClr val="000000"/>
                </a:solidFill>
              </a:rPr>
              <a:t>“–” </a:t>
            </a:r>
            <a:r>
              <a:rPr lang="en-US" sz="1200" dirty="0">
                <a:solidFill>
                  <a:srgbClr val="000000"/>
                </a:solidFill>
              </a:rPr>
              <a:t>attached to weights in the formula);</a:t>
            </a:r>
          </a:p>
          <a:p>
            <a:pPr marL="342900" indent="-342900" fontAlgn="base">
              <a:spcBef>
                <a:spcPct val="0"/>
              </a:spcBef>
              <a:spcAft>
                <a:spcPct val="0"/>
              </a:spcAft>
              <a:buFontTx/>
              <a:buAutoNum type="arabicPeriod"/>
              <a:defRPr/>
            </a:pPr>
            <a:r>
              <a:rPr lang="en-US" sz="1200" dirty="0">
                <a:solidFill>
                  <a:srgbClr val="000000"/>
                </a:solidFill>
              </a:rPr>
              <a:t>Absolute Importance of an indicator (absolute values of weights normalized to [0,1]);</a:t>
            </a:r>
          </a:p>
          <a:p>
            <a:pPr marL="342900" indent="-342900" fontAlgn="base">
              <a:spcBef>
                <a:spcPct val="0"/>
              </a:spcBef>
              <a:spcAft>
                <a:spcPct val="0"/>
              </a:spcAft>
              <a:buFontTx/>
              <a:buAutoNum type="arabicPeriod"/>
              <a:defRPr/>
            </a:pPr>
            <a:r>
              <a:rPr lang="en-US" sz="1200" dirty="0">
                <a:solidFill>
                  <a:srgbClr val="000000"/>
                </a:solidFill>
              </a:rPr>
              <a:t>Harmony of Indicators (relative importance of the indicators or covariance matrix);</a:t>
            </a:r>
          </a:p>
          <a:p>
            <a:pPr marL="342900" indent="-342900" fontAlgn="base">
              <a:spcBef>
                <a:spcPct val="0"/>
              </a:spcBef>
              <a:spcAft>
                <a:spcPct val="0"/>
              </a:spcAft>
              <a:buFontTx/>
              <a:buAutoNum type="arabicPeriod"/>
              <a:defRPr/>
            </a:pPr>
            <a:r>
              <a:rPr lang="en-US" sz="1200" dirty="0" smtClean="0">
                <a:solidFill>
                  <a:srgbClr val="000000"/>
                </a:solidFill>
              </a:rPr>
              <a:t>Choice-of-decision-function weights;</a:t>
            </a:r>
            <a:endParaRPr lang="en-US" sz="1200" dirty="0">
              <a:solidFill>
                <a:srgbClr val="000000"/>
              </a:solidFill>
            </a:endParaRPr>
          </a:p>
          <a:p>
            <a:pPr marL="342900" indent="-342900" fontAlgn="base">
              <a:spcBef>
                <a:spcPct val="0"/>
              </a:spcBef>
              <a:spcAft>
                <a:spcPct val="0"/>
              </a:spcAft>
              <a:buFontTx/>
              <a:buAutoNum type="arabicPeriod"/>
              <a:defRPr/>
            </a:pPr>
            <a:r>
              <a:rPr lang="en-US" sz="1200" dirty="0">
                <a:solidFill>
                  <a:srgbClr val="000000"/>
                </a:solidFill>
              </a:rPr>
              <a:t>Trust-to-information-sources </a:t>
            </a:r>
            <a:r>
              <a:rPr lang="en-US" sz="1200" dirty="0" smtClean="0">
                <a:solidFill>
                  <a:srgbClr val="000000"/>
                </a:solidFill>
              </a:rPr>
              <a:t>weights;</a:t>
            </a:r>
          </a:p>
          <a:p>
            <a:pPr marL="342900" indent="-342900" fontAlgn="base">
              <a:spcBef>
                <a:spcPct val="0"/>
              </a:spcBef>
              <a:spcAft>
                <a:spcPct val="0"/>
              </a:spcAft>
              <a:buFontTx/>
              <a:buAutoNum type="arabicPeriod"/>
              <a:defRPr/>
            </a:pPr>
            <a:r>
              <a:rPr lang="en-US" sz="1200" dirty="0" smtClean="0">
                <a:solidFill>
                  <a:srgbClr val="000000"/>
                </a:solidFill>
              </a:rPr>
              <a:t>Meta-Indicators (weights of importance for imported value systems)</a:t>
            </a:r>
          </a:p>
        </p:txBody>
      </p:sp>
      <p:sp>
        <p:nvSpPr>
          <p:cNvPr id="31" name="TextBox 30"/>
          <p:cNvSpPr txBox="1"/>
          <p:nvPr/>
        </p:nvSpPr>
        <p:spPr>
          <a:xfrm>
            <a:off x="2736711" y="3553233"/>
            <a:ext cx="6192688" cy="2308324"/>
          </a:xfrm>
          <a:prstGeom prst="rect">
            <a:avLst/>
          </a:prstGeom>
          <a:solidFill>
            <a:schemeClr val="accent1"/>
          </a:solidFill>
          <a:ln w="25400">
            <a:solidFill>
              <a:schemeClr val="tx1"/>
            </a:solidFill>
          </a:ln>
        </p:spPr>
        <p:txBody>
          <a:bodyPr wrap="square">
            <a:spAutoFit/>
          </a:bodyPr>
          <a:lstStyle/>
          <a:p>
            <a:pPr fontAlgn="base">
              <a:spcBef>
                <a:spcPct val="0"/>
              </a:spcBef>
              <a:spcAft>
                <a:spcPct val="0"/>
              </a:spcAft>
              <a:defRPr/>
            </a:pPr>
            <a:r>
              <a:rPr lang="en-US" sz="1600" b="1" dirty="0" smtClean="0">
                <a:solidFill>
                  <a:srgbClr val="000000"/>
                </a:solidFill>
              </a:rPr>
              <a:t>      </a:t>
            </a:r>
            <a:r>
              <a:rPr lang="ru-RU" sz="1600" b="1" dirty="0" smtClean="0">
                <a:solidFill>
                  <a:srgbClr val="000000"/>
                </a:solidFill>
              </a:rPr>
              <a:t>Компоненты </a:t>
            </a:r>
            <a:r>
              <a:rPr lang="ru-RU" sz="1600" b="1" dirty="0">
                <a:solidFill>
                  <a:srgbClr val="000000"/>
                </a:solidFill>
              </a:rPr>
              <a:t>системы </a:t>
            </a:r>
            <a:r>
              <a:rPr lang="ru-RU" sz="1600" b="1" dirty="0" smtClean="0">
                <a:solidFill>
                  <a:srgbClr val="000000"/>
                </a:solidFill>
              </a:rPr>
              <a:t>ценностей</a:t>
            </a:r>
            <a:r>
              <a:rPr lang="en-US" sz="1600" b="1" dirty="0" smtClean="0">
                <a:solidFill>
                  <a:srgbClr val="000000"/>
                </a:solidFill>
              </a:rPr>
              <a:t>:</a:t>
            </a:r>
            <a:endParaRPr lang="en-US" sz="800" b="1" dirty="0" smtClean="0">
              <a:solidFill>
                <a:srgbClr val="000000"/>
              </a:solidFill>
            </a:endParaRPr>
          </a:p>
          <a:p>
            <a:pPr fontAlgn="base">
              <a:spcBef>
                <a:spcPct val="0"/>
              </a:spcBef>
              <a:spcAft>
                <a:spcPct val="0"/>
              </a:spcAft>
              <a:defRPr/>
            </a:pPr>
            <a:endParaRPr lang="en-US" sz="800" b="1" dirty="0">
              <a:solidFill>
                <a:srgbClr val="000000"/>
              </a:solidFill>
            </a:endParaRPr>
          </a:p>
          <a:p>
            <a:pPr marL="342900" indent="-342900" fontAlgn="base">
              <a:spcBef>
                <a:spcPct val="0"/>
              </a:spcBef>
              <a:spcAft>
                <a:spcPct val="0"/>
              </a:spcAft>
              <a:buFontTx/>
              <a:buAutoNum type="arabicPeriod"/>
              <a:defRPr/>
            </a:pPr>
            <a:r>
              <a:rPr lang="ru-RU" sz="1200" dirty="0" smtClean="0">
                <a:solidFill>
                  <a:srgbClr val="000000"/>
                </a:solidFill>
              </a:rPr>
              <a:t>Показатели </a:t>
            </a:r>
            <a:r>
              <a:rPr lang="ru-RU" sz="1200" dirty="0">
                <a:solidFill>
                  <a:srgbClr val="000000"/>
                </a:solidFill>
              </a:rPr>
              <a:t>(индикаторы) качества; </a:t>
            </a:r>
          </a:p>
          <a:p>
            <a:pPr marL="342900" indent="-342900" fontAlgn="base">
              <a:spcBef>
                <a:spcPct val="0"/>
              </a:spcBef>
              <a:spcAft>
                <a:spcPct val="0"/>
              </a:spcAft>
              <a:buFontTx/>
              <a:buAutoNum type="arabicPeriod"/>
              <a:defRPr/>
            </a:pPr>
            <a:r>
              <a:rPr lang="ru-RU" sz="1200" dirty="0">
                <a:solidFill>
                  <a:srgbClr val="000000"/>
                </a:solidFill>
              </a:rPr>
              <a:t>Что такое хорошо и что такое плохо среди показателей качества (</a:t>
            </a:r>
            <a:r>
              <a:rPr lang="ru-RU" sz="1200" dirty="0" smtClean="0">
                <a:solidFill>
                  <a:srgbClr val="000000"/>
                </a:solidFill>
              </a:rPr>
              <a:t>знак</a:t>
            </a:r>
            <a:r>
              <a:rPr lang="en-US" sz="1200" dirty="0" smtClean="0">
                <a:solidFill>
                  <a:srgbClr val="000000"/>
                </a:solidFill>
              </a:rPr>
              <a:t> “</a:t>
            </a:r>
            <a:r>
              <a:rPr lang="ru-RU" sz="1200" dirty="0" smtClean="0">
                <a:solidFill>
                  <a:srgbClr val="000000"/>
                </a:solidFill>
              </a:rPr>
              <a:t>+</a:t>
            </a:r>
            <a:r>
              <a:rPr lang="en-US" sz="1200" dirty="0" smtClean="0">
                <a:solidFill>
                  <a:srgbClr val="000000"/>
                </a:solidFill>
              </a:rPr>
              <a:t>”</a:t>
            </a:r>
            <a:r>
              <a:rPr lang="ru-RU" sz="1200" dirty="0" smtClean="0">
                <a:solidFill>
                  <a:srgbClr val="000000"/>
                </a:solidFill>
              </a:rPr>
              <a:t> </a:t>
            </a:r>
            <a:r>
              <a:rPr lang="ru-RU" sz="1200" dirty="0">
                <a:solidFill>
                  <a:srgbClr val="000000"/>
                </a:solidFill>
              </a:rPr>
              <a:t>или </a:t>
            </a:r>
            <a:r>
              <a:rPr lang="en-US" sz="1200" dirty="0" smtClean="0">
                <a:solidFill>
                  <a:srgbClr val="000000"/>
                </a:solidFill>
              </a:rPr>
              <a:t>“</a:t>
            </a:r>
            <a:r>
              <a:rPr lang="ru-RU" sz="1200" dirty="0" smtClean="0">
                <a:solidFill>
                  <a:srgbClr val="000000"/>
                </a:solidFill>
              </a:rPr>
              <a:t>-</a:t>
            </a:r>
            <a:r>
              <a:rPr lang="en-US" sz="1200" dirty="0" smtClean="0">
                <a:solidFill>
                  <a:srgbClr val="000000"/>
                </a:solidFill>
              </a:rPr>
              <a:t>”</a:t>
            </a:r>
            <a:r>
              <a:rPr lang="ru-RU" sz="1200" dirty="0" smtClean="0">
                <a:solidFill>
                  <a:srgbClr val="000000"/>
                </a:solidFill>
              </a:rPr>
              <a:t> </a:t>
            </a:r>
            <a:r>
              <a:rPr lang="ru-RU" sz="1200" dirty="0">
                <a:solidFill>
                  <a:srgbClr val="000000"/>
                </a:solidFill>
              </a:rPr>
              <a:t>прилагается к весам в формуле оценивания); </a:t>
            </a:r>
          </a:p>
          <a:p>
            <a:pPr marL="342900" indent="-342900" fontAlgn="base">
              <a:spcBef>
                <a:spcPct val="0"/>
              </a:spcBef>
              <a:spcAft>
                <a:spcPct val="0"/>
              </a:spcAft>
              <a:buFontTx/>
              <a:buAutoNum type="arabicPeriod"/>
              <a:defRPr/>
            </a:pPr>
            <a:r>
              <a:rPr lang="ru-RU" sz="1200" dirty="0">
                <a:solidFill>
                  <a:srgbClr val="000000"/>
                </a:solidFill>
              </a:rPr>
              <a:t>Абсолютная важность индикатора (абсолютные значения весов, нормированные к интервалу [0,1]); </a:t>
            </a:r>
          </a:p>
          <a:p>
            <a:pPr marL="342900" indent="-342900" fontAlgn="base">
              <a:spcBef>
                <a:spcPct val="0"/>
              </a:spcBef>
              <a:spcAft>
                <a:spcPct val="0"/>
              </a:spcAft>
              <a:buFontTx/>
              <a:buAutoNum type="arabicPeriod"/>
              <a:defRPr/>
            </a:pPr>
            <a:r>
              <a:rPr lang="ru-RU" sz="1200" dirty="0">
                <a:solidFill>
                  <a:srgbClr val="000000"/>
                </a:solidFill>
              </a:rPr>
              <a:t>Показатель гармонии  (относительная важность показателей или ковариационная матрица); </a:t>
            </a:r>
          </a:p>
          <a:p>
            <a:pPr marL="342900" indent="-342900" fontAlgn="base">
              <a:spcBef>
                <a:spcPct val="0"/>
              </a:spcBef>
              <a:spcAft>
                <a:spcPct val="0"/>
              </a:spcAft>
              <a:buFontTx/>
              <a:buAutoNum type="arabicPeriod"/>
              <a:defRPr/>
            </a:pPr>
            <a:r>
              <a:rPr lang="ru-RU" sz="1200" dirty="0">
                <a:solidFill>
                  <a:srgbClr val="000000"/>
                </a:solidFill>
              </a:rPr>
              <a:t>Веса предпочтений для выбора оценочной функции; </a:t>
            </a:r>
          </a:p>
          <a:p>
            <a:pPr marL="342900" indent="-342900" fontAlgn="base">
              <a:spcBef>
                <a:spcPct val="0"/>
              </a:spcBef>
              <a:spcAft>
                <a:spcPct val="0"/>
              </a:spcAft>
              <a:buFontTx/>
              <a:buAutoNum type="arabicPeriod"/>
              <a:defRPr/>
            </a:pPr>
            <a:r>
              <a:rPr lang="ru-RU" sz="1200" dirty="0">
                <a:solidFill>
                  <a:srgbClr val="000000"/>
                </a:solidFill>
              </a:rPr>
              <a:t>Веса доверия к источникам информации;</a:t>
            </a:r>
          </a:p>
          <a:p>
            <a:pPr marL="342900" indent="-342900" fontAlgn="base">
              <a:spcBef>
                <a:spcPct val="0"/>
              </a:spcBef>
              <a:spcAft>
                <a:spcPct val="0"/>
              </a:spcAft>
              <a:buFontTx/>
              <a:buAutoNum type="arabicPeriod"/>
              <a:defRPr/>
            </a:pPr>
            <a:r>
              <a:rPr lang="ru-RU" sz="1200" dirty="0">
                <a:solidFill>
                  <a:srgbClr val="000000"/>
                </a:solidFill>
              </a:rPr>
              <a:t>Мета-веса важности импортируемых систем ценностей при их интеграции</a:t>
            </a:r>
            <a:endParaRPr lang="en-US" sz="1200" dirty="0">
              <a:solidFill>
                <a:srgbClr val="000000"/>
              </a:solidFill>
            </a:endParaRPr>
          </a:p>
        </p:txBody>
      </p:sp>
      <p:sp>
        <p:nvSpPr>
          <p:cNvPr id="4" name="TextBox 3"/>
          <p:cNvSpPr txBox="1"/>
          <p:nvPr/>
        </p:nvSpPr>
        <p:spPr>
          <a:xfrm>
            <a:off x="4780955" y="6192979"/>
            <a:ext cx="4148444" cy="523220"/>
          </a:xfrm>
          <a:prstGeom prst="rect">
            <a:avLst/>
          </a:prstGeom>
          <a:solidFill>
            <a:schemeClr val="bg1">
              <a:lumMod val="85000"/>
            </a:schemeClr>
          </a:solidFill>
          <a:ln w="12700">
            <a:solidFill>
              <a:schemeClr val="tx1"/>
            </a:solidFill>
          </a:ln>
        </p:spPr>
        <p:txBody>
          <a:bodyPr wrap="square" rtlCol="0">
            <a:spAutoFit/>
          </a:bodyPr>
          <a:lstStyle/>
          <a:p>
            <a:r>
              <a:rPr lang="ru-RU" sz="1400" b="1" dirty="0" smtClean="0">
                <a:solidFill>
                  <a:srgbClr val="FF0000"/>
                </a:solidFill>
              </a:rPr>
              <a:t>Бизнес интеллект</a:t>
            </a:r>
            <a:r>
              <a:rPr lang="ru-RU" sz="1400" dirty="0" smtClean="0"/>
              <a:t> </a:t>
            </a:r>
            <a:r>
              <a:rPr lang="ru-RU" sz="1400" dirty="0"/>
              <a:t>– «Путь от данных к оценке и принятию решений</a:t>
            </a:r>
            <a:r>
              <a:rPr lang="en-US" sz="1400" dirty="0" smtClean="0"/>
              <a:t> </a:t>
            </a:r>
            <a:r>
              <a:rPr lang="ru-RU" sz="1400" dirty="0"/>
              <a:t>с помощью аналитики»</a:t>
            </a:r>
            <a:endParaRPr lang="en-US" sz="1400" dirty="0"/>
          </a:p>
        </p:txBody>
      </p:sp>
      <p:sp>
        <p:nvSpPr>
          <p:cNvPr id="36" name="Right Arrow 35"/>
          <p:cNvSpPr/>
          <p:nvPr/>
        </p:nvSpPr>
        <p:spPr>
          <a:xfrm rot="5400000">
            <a:off x="5349991" y="3098168"/>
            <a:ext cx="466500" cy="288032"/>
          </a:xfrm>
          <a:prstGeom prst="rightArrow">
            <a:avLst>
              <a:gd name="adj1" fmla="val 50000"/>
              <a:gd name="adj2" fmla="val 9460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682937" y="1000747"/>
            <a:ext cx="1666020" cy="5715452"/>
            <a:chOff x="169676" y="826460"/>
            <a:chExt cx="1772027" cy="5889262"/>
          </a:xfrm>
        </p:grpSpPr>
        <p:grpSp>
          <p:nvGrpSpPr>
            <p:cNvPr id="37" name="Group 36"/>
            <p:cNvGrpSpPr/>
            <p:nvPr/>
          </p:nvGrpSpPr>
          <p:grpSpPr>
            <a:xfrm>
              <a:off x="169676" y="826460"/>
              <a:ext cx="1772026" cy="4384219"/>
              <a:chOff x="94105" y="2522341"/>
              <a:chExt cx="1660886" cy="3554101"/>
            </a:xfrm>
          </p:grpSpPr>
          <p:grpSp>
            <p:nvGrpSpPr>
              <p:cNvPr id="39" name="Group 38"/>
              <p:cNvGrpSpPr/>
              <p:nvPr/>
            </p:nvGrpSpPr>
            <p:grpSpPr>
              <a:xfrm>
                <a:off x="94106" y="3648694"/>
                <a:ext cx="1660885" cy="2427748"/>
                <a:chOff x="2857501" y="633411"/>
                <a:chExt cx="3429000" cy="5963939"/>
              </a:xfrm>
            </p:grpSpPr>
            <p:pic>
              <p:nvPicPr>
                <p:cNvPr id="4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90031" y="1900881"/>
                  <a:ext cx="5963939" cy="3429000"/>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sp>
              <p:nvSpPr>
                <p:cNvPr id="42" name="Cloud Callout 41"/>
                <p:cNvSpPr/>
                <p:nvPr/>
              </p:nvSpPr>
              <p:spPr>
                <a:xfrm>
                  <a:off x="3131840" y="980727"/>
                  <a:ext cx="3082652" cy="5473667"/>
                </a:xfrm>
                <a:prstGeom prst="cloudCallout">
                  <a:avLst>
                    <a:gd name="adj1" fmla="val -627"/>
                    <a:gd name="adj2" fmla="val 42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3347865" y="1136940"/>
                  <a:ext cx="2448271" cy="4740331"/>
                  <a:chOff x="3347865" y="1136940"/>
                  <a:chExt cx="2448271" cy="4740331"/>
                </a:xfrm>
              </p:grpSpPr>
              <p:pic>
                <p:nvPicPr>
                  <p:cNvPr id="45" name="Picture 2"/>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439095" y="4151392"/>
                    <a:ext cx="2275222" cy="172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0969" y="1894198"/>
                    <a:ext cx="19621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7865" y="2637453"/>
                    <a:ext cx="63894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51593">
                    <a:off x="4601136" y="1136940"/>
                    <a:ext cx="568069" cy="97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8"/>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756929" y="3400996"/>
                    <a:ext cx="2039207" cy="137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4"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309" y="5225638"/>
                  <a:ext cx="896661" cy="939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0" name="Picture 6"/>
              <p:cNvPicPr>
                <a:picLocks noChangeAspect="1" noChangeArrowheads="1"/>
              </p:cNvPicPr>
              <p:nvPr/>
            </p:nvPicPr>
            <p:blipFill>
              <a:blip r:embed="rId9" cstate="print"/>
              <a:srcRect/>
              <a:stretch>
                <a:fillRect/>
              </a:stretch>
            </p:blipFill>
            <p:spPr bwMode="auto">
              <a:xfrm>
                <a:off x="94105" y="2522341"/>
                <a:ext cx="1660886" cy="1034463"/>
              </a:xfrm>
              <a:prstGeom prst="rect">
                <a:avLst/>
              </a:prstGeom>
              <a:noFill/>
              <a:ln w="25400" algn="ctr">
                <a:solidFill>
                  <a:schemeClr val="tx1"/>
                </a:solidFill>
                <a:miter lim="800000"/>
                <a:headEnd/>
                <a:tailEnd/>
              </a:ln>
              <a:effectLst>
                <a:outerShdw blurRad="50800" dist="50800" dir="5400000" sx="106000" sy="106000" algn="ctr" rotWithShape="0">
                  <a:schemeClr val="bg1">
                    <a:lumMod val="65000"/>
                  </a:schemeClr>
                </a:outerShdw>
              </a:effectLst>
              <a:scene3d>
                <a:camera prst="orthographicFront"/>
                <a:lightRig rig="threePt" dir="t"/>
              </a:scene3d>
              <a:sp3d>
                <a:bevelT w="254000" h="254000"/>
                <a:bevelB w="254000" h="254000"/>
              </a:sp3d>
            </p:spPr>
          </p:pic>
        </p:grpSp>
        <p:pic>
          <p:nvPicPr>
            <p:cNvPr id="38"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167" y="5301685"/>
              <a:ext cx="1759536" cy="1414037"/>
            </a:xfrm>
            <a:prstGeom prst="rect">
              <a:avLst/>
            </a:prstGeom>
            <a:noFill/>
            <a:ln w="25400" algn="ctr">
              <a:solidFill>
                <a:schemeClr val="tx1"/>
              </a:solidFill>
              <a:miter lim="800000"/>
              <a:headEnd/>
              <a:tailEnd/>
            </a:ln>
            <a:effectLst>
              <a:outerShdw blurRad="50800" dist="50800" dir="5400000" sx="104000" sy="104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42888"/>
            <a:ext cx="7346950" cy="1169888"/>
          </a:xfrm>
        </p:spPr>
        <p:txBody>
          <a:bodyPr/>
          <a:lstStyle/>
          <a:p>
            <a:pPr>
              <a:defRPr/>
            </a:pPr>
            <a:r>
              <a:rPr lang="ru-RU" sz="3200" dirty="0"/>
              <a:t>«Что такое </a:t>
            </a:r>
            <a:r>
              <a:rPr lang="ru-RU" sz="3200" dirty="0" smtClean="0"/>
              <a:t>хорошо?»</a:t>
            </a:r>
            <a:br>
              <a:rPr lang="ru-RU" sz="3200" dirty="0" smtClean="0"/>
            </a:br>
            <a:r>
              <a:rPr lang="ru-RU" sz="3200" dirty="0" smtClean="0"/>
              <a:t> </a:t>
            </a:r>
            <a:r>
              <a:rPr lang="ru-RU" sz="2400" dirty="0" smtClean="0"/>
              <a:t>Создание собственной «системы ценностей»</a:t>
            </a:r>
            <a:r>
              <a:rPr lang="en-US" sz="2400" dirty="0"/>
              <a:t/>
            </a:r>
            <a:br>
              <a:rPr lang="en-US" sz="2400" dirty="0"/>
            </a:br>
            <a:r>
              <a:rPr lang="en-US" sz="2400" dirty="0"/>
              <a:t>(1. </a:t>
            </a:r>
            <a:r>
              <a:rPr lang="ru-RU" sz="2400" dirty="0"/>
              <a:t>"Прайс-лист" по типу </a:t>
            </a:r>
            <a:r>
              <a:rPr lang="ru-RU" sz="2400" dirty="0" smtClean="0"/>
              <a:t>достижений </a:t>
            </a:r>
            <a:r>
              <a:rPr lang="en-US" sz="2400" dirty="0"/>
              <a:t>)</a:t>
            </a:r>
          </a:p>
        </p:txBody>
      </p:sp>
      <p:pic>
        <p:nvPicPr>
          <p:cNvPr id="18534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5656" y="2124100"/>
            <a:ext cx="6840538"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42888"/>
            <a:ext cx="7346950" cy="1097880"/>
          </a:xfrm>
        </p:spPr>
        <p:txBody>
          <a:bodyPr/>
          <a:lstStyle/>
          <a:p>
            <a:pPr>
              <a:defRPr/>
            </a:pPr>
            <a:r>
              <a:rPr lang="ru-RU" sz="3200" dirty="0"/>
              <a:t>«Что такое </a:t>
            </a:r>
            <a:r>
              <a:rPr lang="ru-RU" sz="3200" dirty="0" smtClean="0"/>
              <a:t>хорошо?»</a:t>
            </a:r>
            <a:br>
              <a:rPr lang="ru-RU" sz="3200" dirty="0" smtClean="0"/>
            </a:br>
            <a:r>
              <a:rPr lang="ru-RU" sz="3200" dirty="0" smtClean="0"/>
              <a:t> </a:t>
            </a:r>
            <a:r>
              <a:rPr lang="ru-RU" sz="2400" dirty="0" smtClean="0"/>
              <a:t>Создание собственной «системы ценностей»</a:t>
            </a:r>
            <a:r>
              <a:rPr lang="en-US" sz="2400" dirty="0" smtClean="0"/>
              <a:t/>
            </a:r>
            <a:br>
              <a:rPr lang="en-US" sz="2400" dirty="0" smtClean="0"/>
            </a:br>
            <a:r>
              <a:rPr lang="en-US" sz="2400" dirty="0" smtClean="0"/>
              <a:t>(2. </a:t>
            </a:r>
            <a:r>
              <a:rPr lang="ru-RU" sz="2400" dirty="0" smtClean="0"/>
              <a:t>"Прайс-лист</a:t>
            </a:r>
            <a:r>
              <a:rPr lang="ru-RU" sz="2400" dirty="0"/>
              <a:t>" по типу импакта </a:t>
            </a:r>
            <a:r>
              <a:rPr lang="en-US" sz="2400" dirty="0" smtClean="0"/>
              <a:t>)</a:t>
            </a:r>
            <a:endParaRPr lang="en-US" sz="2400" dirty="0"/>
          </a:p>
        </p:txBody>
      </p:sp>
      <p:grpSp>
        <p:nvGrpSpPr>
          <p:cNvPr id="12" name="Group 11"/>
          <p:cNvGrpSpPr/>
          <p:nvPr/>
        </p:nvGrpSpPr>
        <p:grpSpPr>
          <a:xfrm>
            <a:off x="1063005" y="2207685"/>
            <a:ext cx="7128792" cy="3039980"/>
            <a:chOff x="1063005" y="2207685"/>
            <a:chExt cx="7128792" cy="3039980"/>
          </a:xfrm>
        </p:grpSpPr>
        <p:sp>
          <p:nvSpPr>
            <p:cNvPr id="24" name="Rounded Rectangle 23"/>
            <p:cNvSpPr/>
            <p:nvPr/>
          </p:nvSpPr>
          <p:spPr>
            <a:xfrm>
              <a:off x="1204314" y="2207685"/>
              <a:ext cx="2826671" cy="393038"/>
            </a:xfrm>
            <a:prstGeom prst="roundRect">
              <a:avLst>
                <a:gd name="adj" fmla="val 6908"/>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3005" y="2612490"/>
              <a:ext cx="7128792" cy="2635175"/>
              <a:chOff x="1167780" y="2698215"/>
              <a:chExt cx="7128792" cy="2635175"/>
            </a:xfrm>
          </p:grpSpPr>
          <p:sp>
            <p:nvSpPr>
              <p:cNvPr id="18" name="Rounded Rectangle 17"/>
              <p:cNvSpPr/>
              <p:nvPr/>
            </p:nvSpPr>
            <p:spPr>
              <a:xfrm>
                <a:off x="1167780" y="2698215"/>
                <a:ext cx="7128792" cy="2635175"/>
              </a:xfrm>
              <a:prstGeom prst="roundRect">
                <a:avLst>
                  <a:gd name="adj" fmla="val 6908"/>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237456" y="3411900"/>
                <a:ext cx="6983709" cy="1860786"/>
                <a:chOff x="1043608" y="2896369"/>
                <a:chExt cx="6983709" cy="1860786"/>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924944"/>
                  <a:ext cx="20478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433" y="2896369"/>
                  <a:ext cx="779487"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12391" y="4370283"/>
                  <a:ext cx="1800200"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Amount of downloads</a:t>
                  </a:r>
                  <a:endParaRPr lang="en-US" sz="1100" b="1" dirty="0">
                    <a:solidFill>
                      <a:schemeClr val="tx1">
                        <a:lumMod val="50000"/>
                        <a:lumOff val="50000"/>
                      </a:schemeClr>
                    </a:solidFill>
                  </a:endParaRPr>
                </a:p>
              </p:txBody>
            </p:sp>
            <p:sp>
              <p:nvSpPr>
                <p:cNvPr id="6" name="TextBox 5"/>
                <p:cNvSpPr txBox="1"/>
                <p:nvPr/>
              </p:nvSpPr>
              <p:spPr>
                <a:xfrm>
                  <a:off x="1411250" y="4029447"/>
                  <a:ext cx="2160351"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Amount of citations</a:t>
                  </a:r>
                  <a:endParaRPr lang="en-US" sz="1100" b="1" dirty="0">
                    <a:solidFill>
                      <a:schemeClr val="tx1">
                        <a:lumMod val="50000"/>
                        <a:lumOff val="50000"/>
                      </a:schemeClr>
                    </a:solidFill>
                  </a:endParaRPr>
                </a:p>
              </p:txBody>
            </p:sp>
            <p:sp>
              <p:nvSpPr>
                <p:cNvPr id="7" name="TextBox 6"/>
                <p:cNvSpPr txBox="1"/>
                <p:nvPr/>
              </p:nvSpPr>
              <p:spPr>
                <a:xfrm>
                  <a:off x="1435683" y="3397658"/>
                  <a:ext cx="2344229"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Impact factor of the journal</a:t>
                  </a:r>
                  <a:endParaRPr lang="en-US" sz="1100" b="1" dirty="0">
                    <a:solidFill>
                      <a:schemeClr val="tx1">
                        <a:lumMod val="50000"/>
                        <a:lumOff val="50000"/>
                      </a:schemeClr>
                    </a:solidFill>
                  </a:endParaRPr>
                </a:p>
              </p:txBody>
            </p:sp>
            <p:sp>
              <p:nvSpPr>
                <p:cNvPr id="8" name="TextBox 7"/>
                <p:cNvSpPr txBox="1"/>
                <p:nvPr/>
              </p:nvSpPr>
              <p:spPr>
                <a:xfrm>
                  <a:off x="1411250" y="3718064"/>
                  <a:ext cx="1944216"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Sales of copies (sum)</a:t>
                  </a:r>
                  <a:endParaRPr lang="en-US" sz="1100" b="1" dirty="0">
                    <a:solidFill>
                      <a:schemeClr val="tx1">
                        <a:lumMod val="50000"/>
                        <a:lumOff val="50000"/>
                      </a:schemeClr>
                    </a:solidFill>
                  </a:endParaRPr>
                </a:p>
              </p:txBody>
            </p:sp>
            <p:sp>
              <p:nvSpPr>
                <p:cNvPr id="9" name="TextBox 8"/>
                <p:cNvSpPr txBox="1"/>
                <p:nvPr/>
              </p:nvSpPr>
              <p:spPr>
                <a:xfrm>
                  <a:off x="1435683" y="3097948"/>
                  <a:ext cx="1432508"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Amount of pages</a:t>
                  </a:r>
                  <a:endParaRPr lang="en-US" sz="1100" b="1" dirty="0">
                    <a:solidFill>
                      <a:schemeClr val="tx1">
                        <a:lumMod val="50000"/>
                        <a:lumOff val="50000"/>
                      </a:schemeClr>
                    </a:solidFill>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267" y="2901131"/>
                  <a:ext cx="459105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657" y="4696593"/>
                  <a:ext cx="6964659" cy="6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2065" y="2826683"/>
                <a:ext cx="42291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5098" y="2902883"/>
                <a:ext cx="132397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198" y="3152483"/>
                <a:ext cx="5810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144524" y="3111065"/>
                <a:ext cx="897209" cy="307777"/>
              </a:xfrm>
              <a:prstGeom prst="rect">
                <a:avLst/>
              </a:prstGeom>
              <a:noFill/>
            </p:spPr>
            <p:txBody>
              <a:bodyPr wrap="square" rtlCol="0">
                <a:spAutoFit/>
              </a:bodyPr>
              <a:lstStyle/>
              <a:p>
                <a:r>
                  <a:rPr lang="en-US" sz="1400" b="1" dirty="0" smtClean="0"/>
                  <a:t>impact</a:t>
                </a:r>
                <a:endParaRPr lang="en-US" sz="1400" b="1" dirty="0"/>
              </a:p>
            </p:txBody>
          </p:sp>
        </p:grpSp>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5214" y="2246795"/>
              <a:ext cx="2805771" cy="33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55608292"/>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98588" y="236538"/>
            <a:ext cx="6502400" cy="503237"/>
          </a:xfrm>
        </p:spPr>
        <p:txBody>
          <a:bodyPr/>
          <a:lstStyle/>
          <a:p>
            <a:pPr>
              <a:defRPr/>
            </a:pPr>
            <a:r>
              <a:rPr lang="ru-RU" dirty="0" smtClean="0"/>
              <a:t>«Что такое плохо?» </a:t>
            </a:r>
            <a:r>
              <a:rPr lang="ru-RU" sz="2400" dirty="0" smtClean="0"/>
              <a:t>(отрицательные показатели качества)</a:t>
            </a:r>
            <a:endParaRPr lang="ru-RU" sz="2400" dirty="0"/>
          </a:p>
        </p:txBody>
      </p:sp>
      <p:sp>
        <p:nvSpPr>
          <p:cNvPr id="186372" name="TextBox 4"/>
          <p:cNvSpPr txBox="1">
            <a:spLocks noChangeArrowheads="1"/>
          </p:cNvSpPr>
          <p:nvPr/>
        </p:nvSpPr>
        <p:spPr bwMode="auto">
          <a:xfrm>
            <a:off x="1042988" y="4437063"/>
            <a:ext cx="73453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ru-RU" altLang="en-US" sz="1400" b="1" smtClean="0">
                <a:solidFill>
                  <a:srgbClr val="333399"/>
                </a:solidFill>
              </a:rPr>
              <a:t>Примеры «анти-достижений» (понижающих общую оценку качества):</a:t>
            </a:r>
            <a:endParaRPr lang="en-US" altLang="en-US" sz="1400" b="1" smtClean="0">
              <a:solidFill>
                <a:srgbClr val="333399"/>
              </a:solidFill>
            </a:endParaRPr>
          </a:p>
          <a:p>
            <a:pPr lvl="1" eaLnBrk="1" fontAlgn="base" hangingPunct="1">
              <a:spcBef>
                <a:spcPct val="0"/>
              </a:spcBef>
              <a:spcAft>
                <a:spcPct val="0"/>
              </a:spcAft>
              <a:buClrTx/>
              <a:buSzTx/>
              <a:buFont typeface="Arial" charset="0"/>
              <a:buChar char="•"/>
            </a:pPr>
            <a:r>
              <a:rPr lang="ru-RU" altLang="en-US" sz="1400" smtClean="0">
                <a:solidFill>
                  <a:srgbClr val="000000"/>
                </a:solidFill>
              </a:rPr>
              <a:t>Факт «отката» при госзакупках;</a:t>
            </a:r>
          </a:p>
          <a:p>
            <a:pPr lvl="1" eaLnBrk="1" fontAlgn="base" hangingPunct="1">
              <a:spcBef>
                <a:spcPct val="0"/>
              </a:spcBef>
              <a:spcAft>
                <a:spcPct val="0"/>
              </a:spcAft>
              <a:buClrTx/>
              <a:buSzTx/>
              <a:buFont typeface="Arial" charset="0"/>
              <a:buChar char="•"/>
            </a:pPr>
            <a:r>
              <a:rPr lang="ru-RU" altLang="en-US" sz="1400" smtClean="0">
                <a:solidFill>
                  <a:srgbClr val="000000"/>
                </a:solidFill>
              </a:rPr>
              <a:t>Факт незаконной выдачи диплома;</a:t>
            </a:r>
          </a:p>
          <a:p>
            <a:pPr lvl="1" eaLnBrk="1" fontAlgn="base" hangingPunct="1">
              <a:spcBef>
                <a:spcPct val="0"/>
              </a:spcBef>
              <a:spcAft>
                <a:spcPct val="0"/>
              </a:spcAft>
              <a:buClrTx/>
              <a:buSzTx/>
              <a:buFont typeface="Arial" charset="0"/>
              <a:buChar char="•"/>
            </a:pPr>
            <a:r>
              <a:rPr lang="ru-RU" altLang="en-US" sz="1400" smtClean="0">
                <a:solidFill>
                  <a:srgbClr val="000000"/>
                </a:solidFill>
              </a:rPr>
              <a:t>Факт незаконного зачисления в вуз;</a:t>
            </a:r>
          </a:p>
          <a:p>
            <a:pPr lvl="1" eaLnBrk="1" fontAlgn="base" hangingPunct="1">
              <a:spcBef>
                <a:spcPct val="0"/>
              </a:spcBef>
              <a:spcAft>
                <a:spcPct val="0"/>
              </a:spcAft>
              <a:buClrTx/>
              <a:buSzTx/>
              <a:buFont typeface="Arial" charset="0"/>
              <a:buChar char="•"/>
            </a:pPr>
            <a:r>
              <a:rPr lang="ru-RU" altLang="en-US" sz="1400" smtClean="0">
                <a:solidFill>
                  <a:srgbClr val="000000"/>
                </a:solidFill>
              </a:rPr>
              <a:t>Факт коррупции преподавателя;</a:t>
            </a:r>
          </a:p>
          <a:p>
            <a:pPr lvl="1" eaLnBrk="1" fontAlgn="base" hangingPunct="1">
              <a:spcBef>
                <a:spcPct val="0"/>
              </a:spcBef>
              <a:spcAft>
                <a:spcPct val="0"/>
              </a:spcAft>
              <a:buClrTx/>
              <a:buSzTx/>
              <a:buFont typeface="Arial" charset="0"/>
              <a:buChar char="•"/>
            </a:pPr>
            <a:r>
              <a:rPr lang="ru-RU" altLang="en-US" sz="1400" smtClean="0">
                <a:solidFill>
                  <a:srgbClr val="000000"/>
                </a:solidFill>
              </a:rPr>
              <a:t>Факт плагиата в дипломной работе;</a:t>
            </a:r>
          </a:p>
          <a:p>
            <a:pPr lvl="1" eaLnBrk="1" fontAlgn="base" hangingPunct="1">
              <a:spcBef>
                <a:spcPct val="0"/>
              </a:spcBef>
              <a:spcAft>
                <a:spcPct val="0"/>
              </a:spcAft>
              <a:buClrTx/>
              <a:buSzTx/>
              <a:buFont typeface="Arial" charset="0"/>
              <a:buChar char="•"/>
            </a:pPr>
            <a:r>
              <a:rPr lang="ru-RU" altLang="en-US" sz="1400" smtClean="0">
                <a:solidFill>
                  <a:srgbClr val="000000"/>
                </a:solidFill>
              </a:rPr>
              <a:t>Факт плагиата в диссертации;</a:t>
            </a:r>
          </a:p>
          <a:p>
            <a:pPr lvl="1" eaLnBrk="1" fontAlgn="base" hangingPunct="1">
              <a:spcBef>
                <a:spcPct val="0"/>
              </a:spcBef>
              <a:spcAft>
                <a:spcPct val="0"/>
              </a:spcAft>
              <a:buClrTx/>
              <a:buSzTx/>
              <a:buFont typeface="Arial" charset="0"/>
              <a:buChar char="•"/>
            </a:pPr>
            <a:r>
              <a:rPr lang="ru-RU" altLang="en-US" sz="1400" smtClean="0">
                <a:solidFill>
                  <a:srgbClr val="000000"/>
                </a:solidFill>
              </a:rPr>
              <a:t>Факт сознательного искажения отчетных данных;</a:t>
            </a:r>
          </a:p>
          <a:p>
            <a:pPr lvl="1" eaLnBrk="1" fontAlgn="base" hangingPunct="1">
              <a:spcBef>
                <a:spcPct val="0"/>
              </a:spcBef>
              <a:spcAft>
                <a:spcPct val="0"/>
              </a:spcAft>
              <a:buClrTx/>
              <a:buSzTx/>
              <a:buFont typeface="Arial" charset="0"/>
              <a:buChar char="•"/>
            </a:pPr>
            <a:r>
              <a:rPr lang="ru-RU" altLang="en-US" sz="1400" smtClean="0">
                <a:solidFill>
                  <a:srgbClr val="000000"/>
                </a:solidFill>
              </a:rPr>
              <a:t>Факт нарушения профессиональной этики;</a:t>
            </a:r>
          </a:p>
          <a:p>
            <a:pPr lvl="1" eaLnBrk="1" fontAlgn="base" hangingPunct="1">
              <a:spcBef>
                <a:spcPct val="0"/>
              </a:spcBef>
              <a:spcAft>
                <a:spcPct val="0"/>
              </a:spcAft>
              <a:buClrTx/>
              <a:buSzTx/>
              <a:buFont typeface="Arial" charset="0"/>
              <a:buChar char="•"/>
            </a:pPr>
            <a:r>
              <a:rPr lang="ru-RU" altLang="en-US" sz="1400" smtClean="0">
                <a:solidFill>
                  <a:srgbClr val="000000"/>
                </a:solidFill>
              </a:rPr>
              <a:t>…</a:t>
            </a:r>
          </a:p>
        </p:txBody>
      </p:sp>
      <p:grpSp>
        <p:nvGrpSpPr>
          <p:cNvPr id="186373" name="Группа 4"/>
          <p:cNvGrpSpPr>
            <a:grpSpLocks/>
          </p:cNvGrpSpPr>
          <p:nvPr/>
        </p:nvGrpSpPr>
        <p:grpSpPr bwMode="auto">
          <a:xfrm>
            <a:off x="1257300" y="1052513"/>
            <a:ext cx="6840538" cy="3240087"/>
            <a:chOff x="1257300" y="1052513"/>
            <a:chExt cx="6840538" cy="3240087"/>
          </a:xfrm>
        </p:grpSpPr>
        <p:pic>
          <p:nvPicPr>
            <p:cNvPr id="18637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7300" y="1052513"/>
              <a:ext cx="684053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698" y="1146786"/>
              <a:ext cx="2240198" cy="44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853238" y="165258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0" name="TextBox 9"/>
            <p:cNvSpPr txBox="1"/>
            <p:nvPr/>
          </p:nvSpPr>
          <p:spPr>
            <a:xfrm>
              <a:off x="6854825" y="1916113"/>
              <a:ext cx="284163"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1" name="TextBox 10"/>
            <p:cNvSpPr txBox="1"/>
            <p:nvPr/>
          </p:nvSpPr>
          <p:spPr>
            <a:xfrm>
              <a:off x="6862763" y="2225675"/>
              <a:ext cx="284162" cy="401638"/>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2" name="TextBox 11"/>
            <p:cNvSpPr txBox="1"/>
            <p:nvPr/>
          </p:nvSpPr>
          <p:spPr>
            <a:xfrm>
              <a:off x="6854825" y="2505075"/>
              <a:ext cx="284163"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3" name="TextBox 12"/>
            <p:cNvSpPr txBox="1"/>
            <p:nvPr/>
          </p:nvSpPr>
          <p:spPr>
            <a:xfrm>
              <a:off x="6862763" y="2806700"/>
              <a:ext cx="284162"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4" name="TextBox 13"/>
            <p:cNvSpPr txBox="1"/>
            <p:nvPr/>
          </p:nvSpPr>
          <p:spPr>
            <a:xfrm>
              <a:off x="6862763" y="3086100"/>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5" name="TextBox 14"/>
            <p:cNvSpPr txBox="1"/>
            <p:nvPr/>
          </p:nvSpPr>
          <p:spPr>
            <a:xfrm>
              <a:off x="6862763" y="337343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6" name="TextBox 15"/>
            <p:cNvSpPr txBox="1"/>
            <p:nvPr/>
          </p:nvSpPr>
          <p:spPr>
            <a:xfrm>
              <a:off x="6862763" y="365918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7" name="TextBox 16"/>
            <p:cNvSpPr txBox="1"/>
            <p:nvPr/>
          </p:nvSpPr>
          <p:spPr>
            <a:xfrm>
              <a:off x="7275513" y="1654175"/>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8" name="TextBox 17"/>
            <p:cNvSpPr txBox="1"/>
            <p:nvPr/>
          </p:nvSpPr>
          <p:spPr>
            <a:xfrm>
              <a:off x="7277100" y="1917700"/>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9" name="TextBox 18"/>
            <p:cNvSpPr txBox="1"/>
            <p:nvPr/>
          </p:nvSpPr>
          <p:spPr>
            <a:xfrm>
              <a:off x="7285038" y="2227263"/>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0" name="TextBox 19"/>
            <p:cNvSpPr txBox="1"/>
            <p:nvPr/>
          </p:nvSpPr>
          <p:spPr>
            <a:xfrm>
              <a:off x="7277100" y="2506663"/>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1" name="TextBox 20"/>
            <p:cNvSpPr txBox="1"/>
            <p:nvPr/>
          </p:nvSpPr>
          <p:spPr>
            <a:xfrm>
              <a:off x="7285038" y="280828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2" name="TextBox 21"/>
            <p:cNvSpPr txBox="1"/>
            <p:nvPr/>
          </p:nvSpPr>
          <p:spPr>
            <a:xfrm>
              <a:off x="7286625" y="308768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3" name="TextBox 22"/>
            <p:cNvSpPr txBox="1"/>
            <p:nvPr/>
          </p:nvSpPr>
          <p:spPr>
            <a:xfrm>
              <a:off x="7286625" y="337343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4" name="TextBox 23"/>
            <p:cNvSpPr txBox="1"/>
            <p:nvPr/>
          </p:nvSpPr>
          <p:spPr>
            <a:xfrm>
              <a:off x="7286625" y="3660775"/>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6" name="TextBox 25"/>
            <p:cNvSpPr txBox="1"/>
            <p:nvPr/>
          </p:nvSpPr>
          <p:spPr>
            <a:xfrm>
              <a:off x="1731963" y="1730375"/>
              <a:ext cx="1639887" cy="246063"/>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a:t>
              </a:r>
              <a:r>
                <a:rPr lang="ru-RU" sz="900" b="1" dirty="0">
                  <a:solidFill>
                    <a:srgbClr val="000000">
                      <a:lumMod val="50000"/>
                      <a:lumOff val="50000"/>
                    </a:srgbClr>
                  </a:solidFill>
                  <a:effectLst>
                    <a:outerShdw blurRad="38100" dist="38100" dir="2700000" algn="tl">
                      <a:srgbClr val="000000">
                        <a:alpha val="43137"/>
                      </a:srgbClr>
                    </a:outerShdw>
                  </a:effectLst>
                </a:rPr>
                <a:t>1</a:t>
              </a:r>
              <a:r>
                <a:rPr lang="en-US" sz="900" b="1" dirty="0">
                  <a:solidFill>
                    <a:srgbClr val="000000">
                      <a:lumMod val="50000"/>
                      <a:lumOff val="50000"/>
                    </a:srgbClr>
                  </a:solidFill>
                  <a:effectLst>
                    <a:outerShdw blurRad="38100" dist="38100" dir="2700000" algn="tl">
                      <a:srgbClr val="000000">
                        <a:alpha val="43137"/>
                      </a:srgbClr>
                    </a:outerShdw>
                  </a:effectLst>
                </a:rPr>
                <a:t>)</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27" name="TextBox 26"/>
            <p:cNvSpPr txBox="1"/>
            <p:nvPr/>
          </p:nvSpPr>
          <p:spPr>
            <a:xfrm>
              <a:off x="1735138" y="2027238"/>
              <a:ext cx="1638300" cy="246062"/>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type2)</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28" name="TextBox 27"/>
            <p:cNvSpPr txBox="1"/>
            <p:nvPr/>
          </p:nvSpPr>
          <p:spPr>
            <a:xfrm>
              <a:off x="1727200" y="2311400"/>
              <a:ext cx="1639888" cy="246063"/>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type3)</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29" name="TextBox 28"/>
            <p:cNvSpPr txBox="1"/>
            <p:nvPr/>
          </p:nvSpPr>
          <p:spPr>
            <a:xfrm>
              <a:off x="1725613" y="2589213"/>
              <a:ext cx="1639887" cy="246062"/>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type4)</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30" name="TextBox 29"/>
            <p:cNvSpPr txBox="1"/>
            <p:nvPr/>
          </p:nvSpPr>
          <p:spPr>
            <a:xfrm>
              <a:off x="1727200" y="2887663"/>
              <a:ext cx="1639888" cy="246062"/>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type5)</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31" name="TextBox 30"/>
            <p:cNvSpPr txBox="1"/>
            <p:nvPr/>
          </p:nvSpPr>
          <p:spPr>
            <a:xfrm>
              <a:off x="1720850" y="3171825"/>
              <a:ext cx="1639888" cy="246063"/>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type6)</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34" name="TextBox 33"/>
            <p:cNvSpPr txBox="1"/>
            <p:nvPr/>
          </p:nvSpPr>
          <p:spPr>
            <a:xfrm>
              <a:off x="1722438" y="3467100"/>
              <a:ext cx="1639887" cy="247650"/>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type7)</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35" name="TextBox 34"/>
            <p:cNvSpPr txBox="1"/>
            <p:nvPr/>
          </p:nvSpPr>
          <p:spPr>
            <a:xfrm>
              <a:off x="1716088" y="3751263"/>
              <a:ext cx="1639887" cy="247650"/>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type8)</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gr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25413"/>
            <a:ext cx="4608513" cy="927323"/>
          </a:xfrm>
        </p:spPr>
        <p:txBody>
          <a:bodyPr/>
          <a:lstStyle/>
          <a:p>
            <a:r>
              <a:rPr lang="en-US" cap="all" dirty="0" smtClean="0"/>
              <a:t>“</a:t>
            </a:r>
            <a:r>
              <a:rPr lang="ru-RU" cap="all" dirty="0" smtClean="0"/>
              <a:t>г</a:t>
            </a:r>
            <a:r>
              <a:rPr lang="ru-RU" dirty="0" smtClean="0"/>
              <a:t>армония</a:t>
            </a:r>
            <a:r>
              <a:rPr lang="en-US" dirty="0" smtClean="0"/>
              <a:t>”</a:t>
            </a:r>
            <a:r>
              <a:rPr lang="ru-RU" dirty="0" smtClean="0"/>
              <a:t> </a:t>
            </a:r>
            <a:r>
              <a:rPr lang="ru-RU" dirty="0"/>
              <a:t>в системе ценностей</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4255"/>
            <a:ext cx="3591029" cy="268151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6138863" y="4413250"/>
            <a:ext cx="565150" cy="1062038"/>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90675" y="6196013"/>
            <a:ext cx="6121400" cy="0"/>
          </a:xfrm>
          <a:prstGeom prst="straightConnector1">
            <a:avLst/>
          </a:prstGeom>
          <a:ln w="34925">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2022475" y="2090738"/>
            <a:ext cx="9525" cy="4545012"/>
          </a:xfrm>
          <a:prstGeom prst="straightConnector1">
            <a:avLst/>
          </a:prstGeom>
          <a:ln w="34925">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022475" y="3387725"/>
            <a:ext cx="6265863" cy="2806700"/>
          </a:xfrm>
          <a:prstGeom prst="straightConnector1">
            <a:avLst/>
          </a:prstGeom>
          <a:ln w="508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951038" y="6138863"/>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20"/>
          <p:cNvSpPr txBox="1">
            <a:spLocks noChangeArrowheads="1"/>
          </p:cNvSpPr>
          <p:nvPr/>
        </p:nvSpPr>
        <p:spPr bwMode="auto">
          <a:xfrm>
            <a:off x="6273800" y="3054350"/>
            <a:ext cx="180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ru-RU" altLang="en-US" sz="1400" dirty="0">
                <a:solidFill>
                  <a:schemeClr val="tx1"/>
                </a:solidFill>
              </a:rPr>
              <a:t>Целевой вектор системы ценностей</a:t>
            </a:r>
            <a:endParaRPr lang="en-US" altLang="en-US" sz="1400" dirty="0">
              <a:solidFill>
                <a:schemeClr val="tx1"/>
              </a:solidFill>
            </a:endParaRPr>
          </a:p>
        </p:txBody>
      </p:sp>
      <p:sp>
        <p:nvSpPr>
          <p:cNvPr id="12" name="TextBox 22"/>
          <p:cNvSpPr txBox="1">
            <a:spLocks noChangeArrowheads="1"/>
          </p:cNvSpPr>
          <p:nvPr/>
        </p:nvSpPr>
        <p:spPr bwMode="auto">
          <a:xfrm>
            <a:off x="71438" y="1516063"/>
            <a:ext cx="54578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ru-RU" altLang="en-US" sz="2000" b="1" dirty="0">
                <a:solidFill>
                  <a:srgbClr val="0070C0"/>
                </a:solidFill>
              </a:rPr>
              <a:t>Х</a:t>
            </a:r>
            <a:r>
              <a:rPr lang="ru-RU" altLang="en-US" sz="2000" b="1" baseline="-25000" dirty="0">
                <a:solidFill>
                  <a:srgbClr val="0070C0"/>
                </a:solidFill>
              </a:rPr>
              <a:t>2</a:t>
            </a:r>
            <a:r>
              <a:rPr lang="ru-RU" altLang="en-US" sz="2000" b="1" dirty="0">
                <a:solidFill>
                  <a:srgbClr val="0070C0"/>
                </a:solidFill>
              </a:rPr>
              <a:t> : </a:t>
            </a:r>
            <a:r>
              <a:rPr lang="ru-RU" altLang="en-US" sz="1400" dirty="0">
                <a:solidFill>
                  <a:schemeClr val="tx1"/>
                </a:solidFill>
              </a:rPr>
              <a:t>Количество научных статей в международных журналах на единицу профессорско-преподавательского состава</a:t>
            </a:r>
            <a:endParaRPr lang="en-US" altLang="en-US" sz="1400" dirty="0">
              <a:solidFill>
                <a:schemeClr val="tx1"/>
              </a:solidFill>
            </a:endParaRPr>
          </a:p>
        </p:txBody>
      </p:sp>
      <p:sp>
        <p:nvSpPr>
          <p:cNvPr id="13" name="TextBox 19"/>
          <p:cNvSpPr txBox="1">
            <a:spLocks noChangeArrowheads="1"/>
          </p:cNvSpPr>
          <p:nvPr/>
        </p:nvSpPr>
        <p:spPr bwMode="auto">
          <a:xfrm>
            <a:off x="6216650" y="6200775"/>
            <a:ext cx="28797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ru-RU" altLang="en-US" sz="2000" b="1">
                <a:solidFill>
                  <a:srgbClr val="0070C0"/>
                </a:solidFill>
              </a:rPr>
              <a:t>Х</a:t>
            </a:r>
            <a:r>
              <a:rPr lang="ru-RU" altLang="en-US" sz="2000" b="1" baseline="-25000">
                <a:solidFill>
                  <a:srgbClr val="0070C0"/>
                </a:solidFill>
              </a:rPr>
              <a:t>1</a:t>
            </a:r>
            <a:r>
              <a:rPr lang="ru-RU" altLang="en-US" sz="2000" b="1">
                <a:solidFill>
                  <a:srgbClr val="0070C0"/>
                </a:solidFill>
              </a:rPr>
              <a:t> : </a:t>
            </a:r>
            <a:r>
              <a:rPr lang="ru-RU" altLang="en-US" sz="1400">
                <a:solidFill>
                  <a:schemeClr val="tx1"/>
                </a:solidFill>
              </a:rPr>
              <a:t>Количество профессоров на одного студента</a:t>
            </a:r>
            <a:endParaRPr lang="en-US" altLang="en-US" sz="1400">
              <a:solidFill>
                <a:schemeClr val="tx1"/>
              </a:solidFill>
            </a:endParaRPr>
          </a:p>
        </p:txBody>
      </p:sp>
      <p:sp>
        <p:nvSpPr>
          <p:cNvPr id="14" name="Oval 13"/>
          <p:cNvSpPr/>
          <p:nvPr/>
        </p:nvSpPr>
        <p:spPr>
          <a:xfrm>
            <a:off x="5072063" y="2463800"/>
            <a:ext cx="144462"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6289675" y="4745038"/>
            <a:ext cx="144463" cy="1444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6656388" y="5430838"/>
            <a:ext cx="144462" cy="1444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33"/>
          <p:cNvSpPr txBox="1">
            <a:spLocks noChangeArrowheads="1"/>
          </p:cNvSpPr>
          <p:nvPr/>
        </p:nvSpPr>
        <p:spPr bwMode="auto">
          <a:xfrm>
            <a:off x="3825875" y="2217738"/>
            <a:ext cx="1439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ru-RU" altLang="en-US" sz="1400" dirty="0">
                <a:solidFill>
                  <a:schemeClr val="tx1"/>
                </a:solidFill>
              </a:rPr>
              <a:t>Университет </a:t>
            </a:r>
            <a:r>
              <a:rPr lang="en-US" altLang="en-US" sz="1400" dirty="0">
                <a:solidFill>
                  <a:schemeClr val="tx1"/>
                </a:solidFill>
              </a:rPr>
              <a:t>A</a:t>
            </a:r>
          </a:p>
        </p:txBody>
      </p:sp>
      <p:sp>
        <p:nvSpPr>
          <p:cNvPr id="18" name="TextBox 34"/>
          <p:cNvSpPr txBox="1">
            <a:spLocks noChangeArrowheads="1"/>
          </p:cNvSpPr>
          <p:nvPr/>
        </p:nvSpPr>
        <p:spPr bwMode="auto">
          <a:xfrm>
            <a:off x="6840538" y="5307013"/>
            <a:ext cx="14398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ru-RU" altLang="en-US" sz="1400">
                <a:solidFill>
                  <a:schemeClr val="tx1"/>
                </a:solidFill>
              </a:rPr>
              <a:t>Университет </a:t>
            </a:r>
            <a:r>
              <a:rPr lang="en-US" altLang="en-US" sz="1400">
                <a:solidFill>
                  <a:schemeClr val="tx1"/>
                </a:solidFill>
              </a:rPr>
              <a:t>C</a:t>
            </a:r>
          </a:p>
        </p:txBody>
      </p:sp>
      <p:sp>
        <p:nvSpPr>
          <p:cNvPr id="19" name="TextBox 35"/>
          <p:cNvSpPr txBox="1">
            <a:spLocks noChangeArrowheads="1"/>
          </p:cNvSpPr>
          <p:nvPr/>
        </p:nvSpPr>
        <p:spPr bwMode="auto">
          <a:xfrm>
            <a:off x="6415088" y="4543425"/>
            <a:ext cx="144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ru-RU" altLang="en-US" sz="1400">
                <a:solidFill>
                  <a:schemeClr val="tx1"/>
                </a:solidFill>
              </a:rPr>
              <a:t>Университет </a:t>
            </a:r>
            <a:r>
              <a:rPr lang="en-US" altLang="en-US" sz="1400">
                <a:solidFill>
                  <a:schemeClr val="tx1"/>
                </a:solidFill>
              </a:rPr>
              <a:t>B</a:t>
            </a:r>
          </a:p>
        </p:txBody>
      </p:sp>
      <p:cxnSp>
        <p:nvCxnSpPr>
          <p:cNvPr id="20" name="Straight Connector 19"/>
          <p:cNvCxnSpPr>
            <a:stCxn id="14" idx="5"/>
          </p:cNvCxnSpPr>
          <p:nvPr/>
        </p:nvCxnSpPr>
        <p:spPr>
          <a:xfrm>
            <a:off x="5195888" y="2586038"/>
            <a:ext cx="901700" cy="1752600"/>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040438" y="4289425"/>
            <a:ext cx="142875"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6040438" y="4291013"/>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6040438" y="4289425"/>
            <a:ext cx="142875"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4" name="Group 48"/>
          <p:cNvGrpSpPr>
            <a:grpSpLocks/>
          </p:cNvGrpSpPr>
          <p:nvPr/>
        </p:nvGrpSpPr>
        <p:grpSpPr bwMode="auto">
          <a:xfrm>
            <a:off x="79375" y="5368925"/>
            <a:ext cx="1727200" cy="1223963"/>
            <a:chOff x="179512" y="2780889"/>
            <a:chExt cx="1728192" cy="1224175"/>
          </a:xfrm>
        </p:grpSpPr>
        <p:sp>
          <p:nvSpPr>
            <p:cNvPr id="25" name="Rounded Rectangle 24"/>
            <p:cNvSpPr/>
            <p:nvPr/>
          </p:nvSpPr>
          <p:spPr>
            <a:xfrm>
              <a:off x="179512" y="2780889"/>
              <a:ext cx="1728192" cy="1224175"/>
            </a:xfrm>
            <a:prstGeom prst="roundRect">
              <a:avLst/>
            </a:prstGeom>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Box 46"/>
            <p:cNvSpPr txBox="1">
              <a:spLocks noChangeArrowheads="1"/>
            </p:cNvSpPr>
            <p:nvPr/>
          </p:nvSpPr>
          <p:spPr bwMode="auto">
            <a:xfrm>
              <a:off x="179512" y="2866259"/>
              <a:ext cx="1728192" cy="1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ru-RU" altLang="en-US" sz="1400" b="1">
                  <a:solidFill>
                    <a:srgbClr val="FF0000"/>
                  </a:solidFill>
                </a:rPr>
                <a:t>Рейтинг-лист</a:t>
              </a:r>
            </a:p>
            <a:p>
              <a:pPr eaLnBrk="1" hangingPunct="1">
                <a:spcBef>
                  <a:spcPct val="0"/>
                </a:spcBef>
                <a:buFontTx/>
                <a:buNone/>
              </a:pPr>
              <a:endParaRPr lang="ru-RU" altLang="en-US" sz="800">
                <a:solidFill>
                  <a:schemeClr val="tx1"/>
                </a:solidFill>
              </a:endParaRPr>
            </a:p>
            <a:p>
              <a:pPr eaLnBrk="1" hangingPunct="1">
                <a:spcBef>
                  <a:spcPct val="0"/>
                </a:spcBef>
                <a:buFontTx/>
                <a:buNone/>
              </a:pPr>
              <a:r>
                <a:rPr lang="ru-RU" altLang="en-US" sz="1400">
                  <a:solidFill>
                    <a:schemeClr val="tx1"/>
                  </a:solidFill>
                </a:rPr>
                <a:t>1. Университет </a:t>
              </a:r>
              <a:r>
                <a:rPr lang="en-US" altLang="en-US" sz="1400">
                  <a:solidFill>
                    <a:schemeClr val="tx1"/>
                  </a:solidFill>
                </a:rPr>
                <a:t> B</a:t>
              </a:r>
              <a:endParaRPr lang="ru-RU" altLang="en-US" sz="1400">
                <a:solidFill>
                  <a:schemeClr val="tx1"/>
                </a:solidFill>
              </a:endParaRPr>
            </a:p>
            <a:p>
              <a:pPr eaLnBrk="1" hangingPunct="1">
                <a:spcBef>
                  <a:spcPct val="0"/>
                </a:spcBef>
                <a:buFontTx/>
                <a:buNone/>
              </a:pPr>
              <a:r>
                <a:rPr lang="ru-RU" altLang="en-US" sz="1400">
                  <a:solidFill>
                    <a:schemeClr val="tx1"/>
                  </a:solidFill>
                </a:rPr>
                <a:t>2. Университет </a:t>
              </a:r>
              <a:r>
                <a:rPr lang="en-US" altLang="en-US" sz="1400">
                  <a:solidFill>
                    <a:schemeClr val="tx1"/>
                  </a:solidFill>
                </a:rPr>
                <a:t> C</a:t>
              </a:r>
              <a:endParaRPr lang="ru-RU" altLang="en-US" sz="1400">
                <a:solidFill>
                  <a:schemeClr val="tx1"/>
                </a:solidFill>
              </a:endParaRPr>
            </a:p>
            <a:p>
              <a:pPr eaLnBrk="1" hangingPunct="1">
                <a:spcBef>
                  <a:spcPct val="0"/>
                </a:spcBef>
                <a:buFontTx/>
                <a:buNone/>
              </a:pPr>
              <a:r>
                <a:rPr lang="ru-RU" altLang="en-US" sz="1400">
                  <a:solidFill>
                    <a:schemeClr val="tx1"/>
                  </a:solidFill>
                </a:rPr>
                <a:t>3. Университет </a:t>
              </a:r>
              <a:r>
                <a:rPr lang="en-US" altLang="en-US" sz="1400">
                  <a:solidFill>
                    <a:schemeClr val="tx1"/>
                  </a:solidFill>
                </a:rPr>
                <a:t> A</a:t>
              </a:r>
              <a:endParaRPr lang="ru-RU" altLang="en-US" sz="1400">
                <a:solidFill>
                  <a:schemeClr val="tx1"/>
                </a:solidFill>
              </a:endParaRPr>
            </a:p>
          </p:txBody>
        </p:sp>
      </p:grpSp>
      <p:sp>
        <p:nvSpPr>
          <p:cNvPr id="27" name="TextBox 6"/>
          <p:cNvSpPr txBox="1">
            <a:spLocks noChangeArrowheads="1"/>
          </p:cNvSpPr>
          <p:nvPr/>
        </p:nvSpPr>
        <p:spPr bwMode="auto">
          <a:xfrm>
            <a:off x="941388" y="3181350"/>
            <a:ext cx="3600450" cy="1600200"/>
          </a:xfrm>
          <a:prstGeom prst="rect">
            <a:avLst/>
          </a:prstGeom>
          <a:solidFill>
            <a:schemeClr val="accent1"/>
          </a:solidFill>
          <a:ln w="25400">
            <a:solidFill>
              <a:schemeClr val="tx1"/>
            </a:solidFill>
            <a:miter lim="800000"/>
            <a:headEnd/>
            <a:tailEn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ru-RU" altLang="en-US" sz="1400">
                <a:solidFill>
                  <a:schemeClr val="tx1"/>
                </a:solidFill>
              </a:rPr>
              <a:t>Несмотря на то что результаты всех трех университетов проецируются в одну и ту же точку вектора системы ценностей, результаты Университета В следуют предпочесть как более «гармоничные» (то есть лучше сохраняющие пропорции из системы ценностей).</a:t>
            </a:r>
          </a:p>
        </p:txBody>
      </p:sp>
      <p:cxnSp>
        <p:nvCxnSpPr>
          <p:cNvPr id="28" name="Straight Connector 36"/>
          <p:cNvCxnSpPr>
            <a:stCxn id="10" idx="6"/>
            <a:endCxn id="15" idx="3"/>
          </p:cNvCxnSpPr>
          <p:nvPr/>
        </p:nvCxnSpPr>
        <p:spPr>
          <a:xfrm flipV="1">
            <a:off x="2095500" y="4868863"/>
            <a:ext cx="4214813" cy="13430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Arc 24"/>
          <p:cNvSpPr/>
          <p:nvPr/>
        </p:nvSpPr>
        <p:spPr>
          <a:xfrm rot="1475777">
            <a:off x="3865563" y="5238750"/>
            <a:ext cx="360362" cy="433388"/>
          </a:xfrm>
          <a:prstGeom prst="arc">
            <a:avLst/>
          </a:prstGeom>
          <a:ln w="25400">
            <a:solidFill>
              <a:srgbClr val="66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dirty="0"/>
          </a:p>
        </p:txBody>
      </p:sp>
      <p:sp>
        <p:nvSpPr>
          <p:cNvPr id="30" name="TextBox 29"/>
          <p:cNvSpPr txBox="1">
            <a:spLocks noChangeArrowheads="1"/>
          </p:cNvSpPr>
          <p:nvPr/>
        </p:nvSpPr>
        <p:spPr bwMode="auto">
          <a:xfrm rot="20978607">
            <a:off x="4164013" y="5037138"/>
            <a:ext cx="647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altLang="en-US" sz="2400">
                <a:solidFill>
                  <a:schemeClr val="tx1"/>
                </a:solidFill>
                <a:sym typeface="Symbol" pitchFamily="18" charset="2"/>
              </a:rPr>
              <a:t></a:t>
            </a:r>
            <a:endParaRPr lang="en-US" altLang="en-US" sz="2400">
              <a:solidFill>
                <a:schemeClr val="tx1"/>
              </a:solidFill>
            </a:endParaRPr>
          </a:p>
        </p:txBody>
      </p:sp>
      <p:sp>
        <p:nvSpPr>
          <p:cNvPr id="31" name="TextBox 16"/>
          <p:cNvSpPr txBox="1">
            <a:spLocks noChangeArrowheads="1"/>
          </p:cNvSpPr>
          <p:nvPr/>
        </p:nvSpPr>
        <p:spPr bwMode="auto">
          <a:xfrm>
            <a:off x="3822700" y="5727700"/>
            <a:ext cx="3100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altLang="en-US" sz="1800" b="1">
                <a:solidFill>
                  <a:schemeClr val="tx1"/>
                </a:solidFill>
              </a:rPr>
              <a:t>cos (</a:t>
            </a:r>
            <a:r>
              <a:rPr lang="en-US" altLang="en-US" sz="1800" b="1">
                <a:solidFill>
                  <a:schemeClr val="tx1"/>
                </a:solidFill>
                <a:sym typeface="Symbol" pitchFamily="18" charset="2"/>
              </a:rPr>
              <a:t></a:t>
            </a:r>
            <a:r>
              <a:rPr lang="en-US" altLang="en-US" sz="1800" b="1">
                <a:solidFill>
                  <a:schemeClr val="tx1"/>
                </a:solidFill>
              </a:rPr>
              <a:t>) </a:t>
            </a:r>
            <a:r>
              <a:rPr lang="en-US" altLang="en-US" sz="1400">
                <a:solidFill>
                  <a:schemeClr val="tx1"/>
                </a:solidFill>
              </a:rPr>
              <a:t>– </a:t>
            </a:r>
            <a:r>
              <a:rPr lang="ru-RU" altLang="en-US" sz="1400">
                <a:solidFill>
                  <a:schemeClr val="tx1"/>
                </a:solidFill>
              </a:rPr>
              <a:t>коэффициент гармонии</a:t>
            </a:r>
          </a:p>
        </p:txBody>
      </p:sp>
    </p:spTree>
    <p:extLst>
      <p:ext uri="{BB962C8B-B14F-4D97-AF65-F5344CB8AC3E}">
        <p14:creationId xmlns:p14="http://schemas.microsoft.com/office/powerpoint/2010/main" val="4134730322"/>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401638"/>
            <a:ext cx="6845300" cy="503237"/>
          </a:xfrm>
        </p:spPr>
        <p:txBody>
          <a:bodyPr/>
          <a:lstStyle/>
          <a:p>
            <a:pPr>
              <a:defRPr/>
            </a:pPr>
            <a:r>
              <a:rPr lang="ru-RU" sz="2800" dirty="0" smtClean="0"/>
              <a:t>Доверие к источникам информации как часть системы ценностей</a:t>
            </a:r>
            <a:endParaRPr lang="en-US" sz="2800" dirty="0"/>
          </a:p>
        </p:txBody>
      </p:sp>
      <p:grpSp>
        <p:nvGrpSpPr>
          <p:cNvPr id="189444" name="Группа 3"/>
          <p:cNvGrpSpPr>
            <a:grpSpLocks/>
          </p:cNvGrpSpPr>
          <p:nvPr/>
        </p:nvGrpSpPr>
        <p:grpSpPr bwMode="auto">
          <a:xfrm>
            <a:off x="6110288" y="4060825"/>
            <a:ext cx="2016125" cy="2693988"/>
            <a:chOff x="5004047" y="3734843"/>
            <a:chExt cx="2016820" cy="2694887"/>
          </a:xfrm>
        </p:grpSpPr>
        <p:pic>
          <p:nvPicPr>
            <p:cNvPr id="1895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7" y="3734843"/>
              <a:ext cx="2016819" cy="135034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9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5085184"/>
              <a:ext cx="2016819" cy="1344546"/>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89445" name="Группа 4"/>
          <p:cNvGrpSpPr>
            <a:grpSpLocks/>
          </p:cNvGrpSpPr>
          <p:nvPr/>
        </p:nvGrpSpPr>
        <p:grpSpPr bwMode="auto">
          <a:xfrm>
            <a:off x="627063" y="3975100"/>
            <a:ext cx="2195512" cy="2778125"/>
            <a:chOff x="633284" y="2852936"/>
            <a:chExt cx="2196244" cy="2777686"/>
          </a:xfrm>
        </p:grpSpPr>
        <p:pic>
          <p:nvPicPr>
            <p:cNvPr id="1895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564" y="2852936"/>
              <a:ext cx="2181964" cy="139222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95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84" y="4277194"/>
              <a:ext cx="2196244" cy="135342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89446" name="Группа 6"/>
          <p:cNvGrpSpPr>
            <a:grpSpLocks/>
          </p:cNvGrpSpPr>
          <p:nvPr/>
        </p:nvGrpSpPr>
        <p:grpSpPr bwMode="auto">
          <a:xfrm>
            <a:off x="1582738" y="1481138"/>
            <a:ext cx="1689100" cy="493712"/>
            <a:chOff x="521864" y="1746696"/>
            <a:chExt cx="1688152" cy="492933"/>
          </a:xfrm>
        </p:grpSpPr>
        <p:pic>
          <p:nvPicPr>
            <p:cNvPr id="18951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864" y="1746696"/>
              <a:ext cx="1688152" cy="255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9519" name="TextBox 5"/>
            <p:cNvSpPr txBox="1">
              <a:spLocks noChangeArrowheads="1"/>
            </p:cNvSpPr>
            <p:nvPr/>
          </p:nvSpPr>
          <p:spPr bwMode="auto">
            <a:xfrm>
              <a:off x="553832" y="1993408"/>
              <a:ext cx="16561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http://www.pravda.com.ua</a:t>
              </a:r>
              <a:endParaRPr lang="ru-RU" altLang="en-US" sz="1000" smtClean="0">
                <a:solidFill>
                  <a:srgbClr val="000000"/>
                </a:solidFill>
              </a:endParaRPr>
            </a:p>
          </p:txBody>
        </p:sp>
      </p:grpSp>
      <p:grpSp>
        <p:nvGrpSpPr>
          <p:cNvPr id="189447" name="Группа 8"/>
          <p:cNvGrpSpPr>
            <a:grpSpLocks/>
          </p:cNvGrpSpPr>
          <p:nvPr/>
        </p:nvGrpSpPr>
        <p:grpSpPr bwMode="auto">
          <a:xfrm>
            <a:off x="3319463" y="1450975"/>
            <a:ext cx="1584325" cy="523875"/>
            <a:chOff x="2987824" y="1257725"/>
            <a:chExt cx="2009775" cy="811777"/>
          </a:xfrm>
        </p:grpSpPr>
        <p:pic>
          <p:nvPicPr>
            <p:cNvPr id="18951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1257725"/>
              <a:ext cx="2009775" cy="752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9517" name="TextBox 7"/>
            <p:cNvSpPr txBox="1">
              <a:spLocks noChangeArrowheads="1"/>
            </p:cNvSpPr>
            <p:nvPr/>
          </p:nvSpPr>
          <p:spPr bwMode="auto">
            <a:xfrm>
              <a:off x="3501806" y="1687783"/>
              <a:ext cx="1312514" cy="38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http://grani.ru</a:t>
              </a:r>
              <a:endParaRPr lang="ru-RU" altLang="en-US" sz="1000" smtClean="0">
                <a:solidFill>
                  <a:srgbClr val="000000"/>
                </a:solidFill>
              </a:endParaRPr>
            </a:p>
          </p:txBody>
        </p:sp>
      </p:grpSp>
      <p:grpSp>
        <p:nvGrpSpPr>
          <p:cNvPr id="189448" name="Группа 10"/>
          <p:cNvGrpSpPr>
            <a:grpSpLocks/>
          </p:cNvGrpSpPr>
          <p:nvPr/>
        </p:nvGrpSpPr>
        <p:grpSpPr bwMode="auto">
          <a:xfrm>
            <a:off x="4989513" y="1349375"/>
            <a:ext cx="1181100" cy="622300"/>
            <a:chOff x="3390900" y="3000375"/>
            <a:chExt cx="1181100" cy="623294"/>
          </a:xfrm>
        </p:grpSpPr>
        <p:pic>
          <p:nvPicPr>
            <p:cNvPr id="189514" name="Picture 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0900" y="3000375"/>
              <a:ext cx="118110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9515" name="Прямоугольник 9"/>
            <p:cNvSpPr>
              <a:spLocks noChangeArrowheads="1"/>
            </p:cNvSpPr>
            <p:nvPr/>
          </p:nvSpPr>
          <p:spPr bwMode="auto">
            <a:xfrm>
              <a:off x="3423149" y="3377448"/>
              <a:ext cx="11128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http://izvestia.ru/</a:t>
              </a:r>
              <a:endParaRPr lang="ru-RU" altLang="en-US" sz="1000" smtClean="0">
                <a:solidFill>
                  <a:srgbClr val="000000"/>
                </a:solidFill>
              </a:endParaRPr>
            </a:p>
          </p:txBody>
        </p:sp>
      </p:grpSp>
      <p:grpSp>
        <p:nvGrpSpPr>
          <p:cNvPr id="189449" name="Группа 12"/>
          <p:cNvGrpSpPr>
            <a:grpSpLocks/>
          </p:cNvGrpSpPr>
          <p:nvPr/>
        </p:nvGrpSpPr>
        <p:grpSpPr bwMode="auto">
          <a:xfrm>
            <a:off x="6235700" y="1447800"/>
            <a:ext cx="1657350" cy="523875"/>
            <a:chOff x="3743325" y="3252788"/>
            <a:chExt cx="1657350" cy="524082"/>
          </a:xfrm>
        </p:grpSpPr>
        <p:pic>
          <p:nvPicPr>
            <p:cNvPr id="189512" name="Picture 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325" y="3252788"/>
              <a:ext cx="16573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9513" name="TextBox 11"/>
            <p:cNvSpPr txBox="1">
              <a:spLocks noChangeArrowheads="1"/>
            </p:cNvSpPr>
            <p:nvPr/>
          </p:nvSpPr>
          <p:spPr bwMode="auto">
            <a:xfrm>
              <a:off x="4169814" y="3530649"/>
              <a:ext cx="9006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http://kp.ru</a:t>
              </a:r>
              <a:endParaRPr lang="ru-RU" altLang="en-US" sz="1000" smtClean="0">
                <a:solidFill>
                  <a:srgbClr val="000000"/>
                </a:solidFill>
              </a:endParaRPr>
            </a:p>
          </p:txBody>
        </p:sp>
      </p:grpSp>
      <p:grpSp>
        <p:nvGrpSpPr>
          <p:cNvPr id="189450" name="Группа 13"/>
          <p:cNvGrpSpPr>
            <a:grpSpLocks/>
          </p:cNvGrpSpPr>
          <p:nvPr/>
        </p:nvGrpSpPr>
        <p:grpSpPr bwMode="auto">
          <a:xfrm>
            <a:off x="7921625" y="1295400"/>
            <a:ext cx="1082675" cy="709613"/>
            <a:chOff x="1914525" y="1566863"/>
            <a:chExt cx="5321204" cy="3724275"/>
          </a:xfrm>
        </p:grpSpPr>
        <p:pic>
          <p:nvPicPr>
            <p:cNvPr id="18951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4525" y="1566863"/>
              <a:ext cx="53149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9511"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45617" y="3612198"/>
              <a:ext cx="2490112" cy="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9451" name="Группа 15"/>
          <p:cNvGrpSpPr>
            <a:grpSpLocks/>
          </p:cNvGrpSpPr>
          <p:nvPr/>
        </p:nvGrpSpPr>
        <p:grpSpPr bwMode="auto">
          <a:xfrm>
            <a:off x="498475" y="901700"/>
            <a:ext cx="1096963" cy="1084263"/>
            <a:chOff x="497750" y="805933"/>
            <a:chExt cx="1098378" cy="1085389"/>
          </a:xfrm>
        </p:grpSpPr>
        <p:sp>
          <p:nvSpPr>
            <p:cNvPr id="189508" name="Прямоугольник 14"/>
            <p:cNvSpPr>
              <a:spLocks noChangeArrowheads="1"/>
            </p:cNvSpPr>
            <p:nvPr/>
          </p:nvSpPr>
          <p:spPr bwMode="auto">
            <a:xfrm>
              <a:off x="497750" y="1645101"/>
              <a:ext cx="1098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http://www.5.ua/</a:t>
              </a:r>
              <a:endParaRPr lang="ru-RU" altLang="en-US" sz="1000" smtClean="0">
                <a:solidFill>
                  <a:srgbClr val="000000"/>
                </a:solidFill>
              </a:endParaRPr>
            </a:p>
          </p:txBody>
        </p:sp>
        <p:pic>
          <p:nvPicPr>
            <p:cNvPr id="189509"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401" y="805933"/>
              <a:ext cx="1062868" cy="87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7" name="Таблица 16"/>
          <p:cNvGraphicFramePr>
            <a:graphicFrameLocks noGrp="1"/>
          </p:cNvGraphicFramePr>
          <p:nvPr/>
        </p:nvGraphicFramePr>
        <p:xfrm>
          <a:off x="900113" y="2924175"/>
          <a:ext cx="2611440" cy="371475"/>
        </p:xfrm>
        <a:graphic>
          <a:graphicData uri="http://schemas.openxmlformats.org/drawingml/2006/table">
            <a:tbl>
              <a:tblPr firstRow="1" bandRow="1">
                <a:tableStyleId>{5C22544A-7EE6-4342-B048-85BDC9FD1C3A}</a:tableStyleId>
              </a:tblPr>
              <a:tblGrid>
                <a:gridCol w="435240"/>
                <a:gridCol w="435240"/>
                <a:gridCol w="435240"/>
                <a:gridCol w="435240"/>
                <a:gridCol w="435240"/>
                <a:gridCol w="435240"/>
              </a:tblGrid>
              <a:tr h="371475">
                <a:tc>
                  <a:txBody>
                    <a:bodyPr/>
                    <a:lstStyle/>
                    <a:p>
                      <a:r>
                        <a:rPr lang="en-US" sz="1400" baseline="0" dirty="0" smtClean="0">
                          <a:solidFill>
                            <a:schemeClr val="tx1"/>
                          </a:solidFill>
                        </a:rPr>
                        <a:t>0</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0.2</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0.8</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0.8</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0.9</a:t>
                      </a:r>
                      <a:endParaRPr lang="ru-RU" sz="1400" baseline="0" dirty="0">
                        <a:solidFill>
                          <a:schemeClr val="tx1"/>
                        </a:solidFill>
                      </a:endParaRPr>
                    </a:p>
                  </a:txBody>
                  <a:tcPr marL="91435" marR="91435" marT="45798" marB="45798"/>
                </a:tc>
              </a:tr>
            </a:tbl>
          </a:graphicData>
        </a:graphic>
      </p:graphicFrame>
      <p:graphicFrame>
        <p:nvGraphicFramePr>
          <p:cNvPr id="31" name="Таблица 30"/>
          <p:cNvGraphicFramePr>
            <a:graphicFrameLocks noGrp="1"/>
          </p:cNvGraphicFramePr>
          <p:nvPr/>
        </p:nvGraphicFramePr>
        <p:xfrm>
          <a:off x="5303838" y="2981325"/>
          <a:ext cx="2611440" cy="369888"/>
        </p:xfrm>
        <a:graphic>
          <a:graphicData uri="http://schemas.openxmlformats.org/drawingml/2006/table">
            <a:tbl>
              <a:tblPr firstRow="1" bandRow="1">
                <a:tableStyleId>{5C22544A-7EE6-4342-B048-85BDC9FD1C3A}</a:tableStyleId>
              </a:tblPr>
              <a:tblGrid>
                <a:gridCol w="435240"/>
                <a:gridCol w="435240"/>
                <a:gridCol w="435240"/>
                <a:gridCol w="435240"/>
                <a:gridCol w="435240"/>
                <a:gridCol w="435240"/>
              </a:tblGrid>
              <a:tr h="369888">
                <a:tc>
                  <a:txBody>
                    <a:bodyPr/>
                    <a:lstStyle/>
                    <a:p>
                      <a:r>
                        <a:rPr lang="en-US" sz="1400" baseline="0" dirty="0" smtClean="0">
                          <a:solidFill>
                            <a:schemeClr val="tx1"/>
                          </a:solidFill>
                        </a:rPr>
                        <a:t>0.9</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0.9</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0.7</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0.1</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0.1</a:t>
                      </a:r>
                      <a:endParaRPr lang="ru-RU" sz="1400" baseline="0" dirty="0">
                        <a:solidFill>
                          <a:schemeClr val="tx1"/>
                        </a:solidFill>
                      </a:endParaRPr>
                    </a:p>
                  </a:txBody>
                  <a:tcPr marL="91435" marR="91435" marT="45603" marB="45603"/>
                </a:tc>
              </a:tr>
            </a:tbl>
          </a:graphicData>
        </a:graphic>
      </p:graphicFrame>
      <p:cxnSp>
        <p:nvCxnSpPr>
          <p:cNvPr id="32" name="Straight Arrow Connector 9"/>
          <p:cNvCxnSpPr/>
          <p:nvPr/>
        </p:nvCxnSpPr>
        <p:spPr>
          <a:xfrm>
            <a:off x="900113" y="2005013"/>
            <a:ext cx="146050" cy="99218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9"/>
          <p:cNvCxnSpPr/>
          <p:nvPr/>
        </p:nvCxnSpPr>
        <p:spPr>
          <a:xfrm flipH="1">
            <a:off x="1638300" y="1985963"/>
            <a:ext cx="557213" cy="101123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9"/>
          <p:cNvCxnSpPr>
            <a:stCxn id="189516" idx="2"/>
          </p:cNvCxnSpPr>
          <p:nvPr/>
        </p:nvCxnSpPr>
        <p:spPr>
          <a:xfrm flipH="1">
            <a:off x="1916113" y="1936750"/>
            <a:ext cx="2195512" cy="987425"/>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9"/>
          <p:cNvCxnSpPr/>
          <p:nvPr/>
        </p:nvCxnSpPr>
        <p:spPr>
          <a:xfrm flipH="1">
            <a:off x="2427288" y="1974850"/>
            <a:ext cx="2936875" cy="949325"/>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9"/>
          <p:cNvCxnSpPr/>
          <p:nvPr/>
        </p:nvCxnSpPr>
        <p:spPr>
          <a:xfrm flipH="1">
            <a:off x="2843213" y="1985963"/>
            <a:ext cx="3817937" cy="93821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9"/>
          <p:cNvCxnSpPr/>
          <p:nvPr/>
        </p:nvCxnSpPr>
        <p:spPr>
          <a:xfrm flipH="1">
            <a:off x="3455988" y="2005013"/>
            <a:ext cx="4437062" cy="102711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sp>
        <p:nvSpPr>
          <p:cNvPr id="49" name="Down Arrow 29"/>
          <p:cNvSpPr/>
          <p:nvPr/>
        </p:nvSpPr>
        <p:spPr>
          <a:xfrm>
            <a:off x="1517650" y="3352800"/>
            <a:ext cx="892175" cy="574675"/>
          </a:xfrm>
          <a:prstGeom prst="downArrow">
            <a:avLst>
              <a:gd name="adj1" fmla="val 50000"/>
              <a:gd name="adj2" fmla="val 6244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0" name="Down Arrow 29"/>
          <p:cNvSpPr/>
          <p:nvPr/>
        </p:nvSpPr>
        <p:spPr>
          <a:xfrm>
            <a:off x="6561138" y="3424238"/>
            <a:ext cx="890587" cy="574675"/>
          </a:xfrm>
          <a:prstGeom prst="downArrow">
            <a:avLst>
              <a:gd name="adj1" fmla="val 50000"/>
              <a:gd name="adj2" fmla="val 6244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cxnSp>
        <p:nvCxnSpPr>
          <p:cNvPr id="51" name="Straight Arrow Connector 9"/>
          <p:cNvCxnSpPr/>
          <p:nvPr/>
        </p:nvCxnSpPr>
        <p:spPr>
          <a:xfrm>
            <a:off x="1258888" y="2005013"/>
            <a:ext cx="4105275" cy="99218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a:off x="2697163" y="1985963"/>
            <a:ext cx="3143250" cy="101123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9"/>
          <p:cNvCxnSpPr/>
          <p:nvPr/>
        </p:nvCxnSpPr>
        <p:spPr>
          <a:xfrm>
            <a:off x="4616450" y="1954213"/>
            <a:ext cx="1755775" cy="104298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57" name="Straight Arrow Connector 9"/>
          <p:cNvCxnSpPr/>
          <p:nvPr/>
        </p:nvCxnSpPr>
        <p:spPr>
          <a:xfrm>
            <a:off x="5765800" y="1971675"/>
            <a:ext cx="1082675" cy="990600"/>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9"/>
          <p:cNvCxnSpPr/>
          <p:nvPr/>
        </p:nvCxnSpPr>
        <p:spPr>
          <a:xfrm>
            <a:off x="7064375" y="1960563"/>
            <a:ext cx="146050" cy="990600"/>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60" name="Straight Arrow Connector 9"/>
          <p:cNvCxnSpPr/>
          <p:nvPr/>
        </p:nvCxnSpPr>
        <p:spPr>
          <a:xfrm flipH="1">
            <a:off x="7667625" y="2022475"/>
            <a:ext cx="676275" cy="974725"/>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pic>
        <p:nvPicPr>
          <p:cNvPr id="189498" name="Picture 1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8175" y="3078163"/>
            <a:ext cx="1073150" cy="102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887" name="Выноска-облако 207886"/>
          <p:cNvSpPr/>
          <p:nvPr/>
        </p:nvSpPr>
        <p:spPr>
          <a:xfrm>
            <a:off x="2555875" y="3503613"/>
            <a:ext cx="1035050" cy="495300"/>
          </a:xfrm>
          <a:prstGeom prst="cloudCallout">
            <a:avLst>
              <a:gd name="adj1" fmla="val 42173"/>
              <a:gd name="adj2" fmla="val -774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sz="1400">
              <a:solidFill>
                <a:srgbClr val="FFFFFF"/>
              </a:solidFill>
            </a:endParaRPr>
          </a:p>
        </p:txBody>
      </p:sp>
      <p:pic>
        <p:nvPicPr>
          <p:cNvPr id="18950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91063" y="3273425"/>
            <a:ext cx="79057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Выноска-облако 63"/>
          <p:cNvSpPr/>
          <p:nvPr/>
        </p:nvSpPr>
        <p:spPr>
          <a:xfrm>
            <a:off x="5414963" y="3589338"/>
            <a:ext cx="1036637" cy="495300"/>
          </a:xfrm>
          <a:prstGeom prst="cloudCallout">
            <a:avLst>
              <a:gd name="adj1" fmla="val -59964"/>
              <a:gd name="adj2" fmla="val -6300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sz="1400">
              <a:solidFill>
                <a:srgbClr val="FFFFFF"/>
              </a:solidFill>
            </a:endParaRPr>
          </a:p>
        </p:txBody>
      </p:sp>
      <p:pic>
        <p:nvPicPr>
          <p:cNvPr id="189502" name="Picture 1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3688" y="3000375"/>
            <a:ext cx="560387"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9503" name="Группа 207894"/>
          <p:cNvGrpSpPr>
            <a:grpSpLocks/>
          </p:cNvGrpSpPr>
          <p:nvPr/>
        </p:nvGrpSpPr>
        <p:grpSpPr bwMode="auto">
          <a:xfrm>
            <a:off x="3322638" y="4592638"/>
            <a:ext cx="2182812" cy="2197100"/>
            <a:chOff x="3322781" y="4592194"/>
            <a:chExt cx="2183355" cy="2197111"/>
          </a:xfrm>
        </p:grpSpPr>
        <p:grpSp>
          <p:nvGrpSpPr>
            <p:cNvPr id="189504" name="Группа 207892"/>
            <p:cNvGrpSpPr>
              <a:grpSpLocks/>
            </p:cNvGrpSpPr>
            <p:nvPr/>
          </p:nvGrpSpPr>
          <p:grpSpPr bwMode="auto">
            <a:xfrm>
              <a:off x="3454071" y="4592194"/>
              <a:ext cx="1885715" cy="1454627"/>
              <a:chOff x="3501777" y="4751214"/>
              <a:chExt cx="1885715" cy="1454627"/>
            </a:xfrm>
          </p:grpSpPr>
          <p:pic>
            <p:nvPicPr>
              <p:cNvPr id="189506"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3501777" y="4751214"/>
                <a:ext cx="1885715" cy="102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891" name="TextBox 207890"/>
              <p:cNvSpPr txBox="1"/>
              <p:nvPr/>
            </p:nvSpPr>
            <p:spPr>
              <a:xfrm>
                <a:off x="3551507" y="5743406"/>
                <a:ext cx="1822903" cy="461965"/>
              </a:xfrm>
              <a:prstGeom prst="rect">
                <a:avLst/>
              </a:prstGeom>
              <a:noFill/>
            </p:spPr>
            <p:txBody>
              <a:bodyPr>
                <a:spAutoFit/>
              </a:bodyPr>
              <a:lstStyle/>
              <a:p>
                <a:pPr fontAlgn="base">
                  <a:spcBef>
                    <a:spcPct val="0"/>
                  </a:spcBef>
                  <a:spcAft>
                    <a:spcPct val="0"/>
                  </a:spcAft>
                  <a:defRPr/>
                </a:pPr>
                <a:r>
                  <a:rPr lang="ru-RU" sz="1200" b="1" dirty="0">
                    <a:solidFill>
                      <a:srgbClr val="000000"/>
                    </a:solidFill>
                  </a:rPr>
                  <a:t>«Никогда мы не будем братьями …»</a:t>
                </a:r>
              </a:p>
            </p:txBody>
          </p:sp>
        </p:grpSp>
        <p:sp>
          <p:nvSpPr>
            <p:cNvPr id="207894" name="Прямоугольник 207893"/>
            <p:cNvSpPr/>
            <p:nvPr/>
          </p:nvSpPr>
          <p:spPr>
            <a:xfrm>
              <a:off x="3322781" y="6081419"/>
              <a:ext cx="2183355" cy="707886"/>
            </a:xfrm>
            <a:prstGeom prst="rect">
              <a:avLst/>
            </a:prstGeom>
            <a:solidFill>
              <a:schemeClr val="accent1"/>
            </a:solidFill>
            <a:ln w="50800">
              <a:solidFill>
                <a:srgbClr val="002060"/>
              </a:solid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1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Разница в системах</a:t>
              </a:r>
            </a:p>
            <a:p>
              <a:pPr algn="ctr" fontAlgn="base">
                <a:spcBef>
                  <a:spcPct val="0"/>
                </a:spcBef>
                <a:spcAft>
                  <a:spcPct val="0"/>
                </a:spcAft>
                <a:defRPr/>
              </a:pPr>
              <a:r>
                <a:rPr lang="ru-RU" sz="1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ценностей – основа</a:t>
              </a:r>
            </a:p>
            <a:p>
              <a:pPr algn="ctr" fontAlgn="base">
                <a:spcBef>
                  <a:spcPct val="0"/>
                </a:spcBef>
                <a:spcAft>
                  <a:spcPct val="0"/>
                </a:spcAft>
                <a:defRPr/>
              </a:pPr>
              <a:r>
                <a:rPr lang="ru-RU" sz="1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непримиримости культур</a:t>
              </a:r>
            </a:p>
          </p:txBody>
        </p:sp>
      </p:gr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9525" y="196850"/>
            <a:ext cx="7685088" cy="855663"/>
          </a:xfrm>
        </p:spPr>
        <p:txBody>
          <a:bodyPr/>
          <a:lstStyle/>
          <a:p>
            <a:pPr>
              <a:defRPr/>
            </a:pPr>
            <a:r>
              <a:rPr lang="ru-RU" dirty="0" smtClean="0"/>
              <a:t>«Мета-системы» ценностей </a:t>
            </a:r>
            <a:r>
              <a:rPr lang="ru-RU" sz="2400" dirty="0" smtClean="0"/>
              <a:t>(импорт и композиция из существующих систем)</a:t>
            </a:r>
            <a:endParaRPr lang="ru-RU" sz="2400" dirty="0"/>
          </a:p>
        </p:txBody>
      </p:sp>
      <p:pic>
        <p:nvPicPr>
          <p:cNvPr id="19046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5113" y="5719763"/>
            <a:ext cx="9429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888" y="5724525"/>
            <a:ext cx="9429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1638" y="5732463"/>
            <a:ext cx="9445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1"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5741988"/>
            <a:ext cx="94456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6013" y="5741988"/>
            <a:ext cx="9445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8225" y="1322388"/>
            <a:ext cx="452755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88" y="1322388"/>
            <a:ext cx="1363662" cy="175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9"/>
          <p:cNvCxnSpPr/>
          <p:nvPr/>
        </p:nvCxnSpPr>
        <p:spPr>
          <a:xfrm flipH="1">
            <a:off x="1227138" y="3789363"/>
            <a:ext cx="1400175" cy="187166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9"/>
          <p:cNvCxnSpPr/>
          <p:nvPr/>
        </p:nvCxnSpPr>
        <p:spPr>
          <a:xfrm flipH="1">
            <a:off x="2857500" y="3860800"/>
            <a:ext cx="635000" cy="1858963"/>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9"/>
          <p:cNvCxnSpPr/>
          <p:nvPr/>
        </p:nvCxnSpPr>
        <p:spPr>
          <a:xfrm>
            <a:off x="4684713" y="3789363"/>
            <a:ext cx="0" cy="180816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9"/>
          <p:cNvCxnSpPr/>
          <p:nvPr/>
        </p:nvCxnSpPr>
        <p:spPr>
          <a:xfrm>
            <a:off x="5795963" y="3789363"/>
            <a:ext cx="760412" cy="187166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9"/>
          <p:cNvCxnSpPr/>
          <p:nvPr/>
        </p:nvCxnSpPr>
        <p:spPr>
          <a:xfrm>
            <a:off x="6808788" y="3789363"/>
            <a:ext cx="1547812" cy="180816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pic>
        <p:nvPicPr>
          <p:cNvPr id="190480" name="Picture 1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6375" y="5491163"/>
            <a:ext cx="6477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81" name="TextBox 30"/>
          <p:cNvSpPr txBox="1">
            <a:spLocks noChangeArrowheads="1"/>
          </p:cNvSpPr>
          <p:nvPr/>
        </p:nvSpPr>
        <p:spPr bwMode="auto">
          <a:xfrm>
            <a:off x="7627938" y="3687763"/>
            <a:ext cx="1368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ru-RU" altLang="en-US" sz="1200" smtClean="0">
                <a:solidFill>
                  <a:srgbClr val="000000"/>
                </a:solidFill>
              </a:rPr>
              <a:t>Нормированный коэффициент доверия</a:t>
            </a:r>
          </a:p>
        </p:txBody>
      </p:sp>
      <p:sp>
        <p:nvSpPr>
          <p:cNvPr id="32" name="Скругленный прямоугольник 31"/>
          <p:cNvSpPr/>
          <p:nvPr/>
        </p:nvSpPr>
        <p:spPr>
          <a:xfrm>
            <a:off x="1593850" y="4325938"/>
            <a:ext cx="760413"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0.1</a:t>
            </a:r>
          </a:p>
        </p:txBody>
      </p:sp>
      <p:sp>
        <p:nvSpPr>
          <p:cNvPr id="33" name="Скругленный прямоугольник 32"/>
          <p:cNvSpPr/>
          <p:nvPr/>
        </p:nvSpPr>
        <p:spPr>
          <a:xfrm>
            <a:off x="2865438" y="4325938"/>
            <a:ext cx="760412"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0.4</a:t>
            </a:r>
          </a:p>
        </p:txBody>
      </p:sp>
      <p:sp>
        <p:nvSpPr>
          <p:cNvPr id="34" name="Скругленный прямоугольник 33"/>
          <p:cNvSpPr/>
          <p:nvPr/>
        </p:nvSpPr>
        <p:spPr>
          <a:xfrm>
            <a:off x="4303713" y="4329113"/>
            <a:ext cx="760412"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0.2</a:t>
            </a:r>
          </a:p>
        </p:txBody>
      </p:sp>
      <p:sp>
        <p:nvSpPr>
          <p:cNvPr id="35" name="Скругленный прямоугольник 34"/>
          <p:cNvSpPr/>
          <p:nvPr/>
        </p:nvSpPr>
        <p:spPr>
          <a:xfrm>
            <a:off x="5795963" y="4325938"/>
            <a:ext cx="760412"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0.05</a:t>
            </a:r>
          </a:p>
        </p:txBody>
      </p:sp>
      <p:sp>
        <p:nvSpPr>
          <p:cNvPr id="36" name="Скругленный прямоугольник 35"/>
          <p:cNvSpPr/>
          <p:nvPr/>
        </p:nvSpPr>
        <p:spPr>
          <a:xfrm>
            <a:off x="6969125" y="4333875"/>
            <a:ext cx="758825"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0.25</a:t>
            </a:r>
          </a:p>
        </p:txBody>
      </p:sp>
      <p:pic>
        <p:nvPicPr>
          <p:cNvPr id="190487"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7500" y="5449888"/>
            <a:ext cx="5683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5551488"/>
            <a:ext cx="574675" cy="512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048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9788" y="5507038"/>
            <a:ext cx="638175" cy="542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049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00" y="5507038"/>
            <a:ext cx="666750" cy="53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25413"/>
            <a:ext cx="8351837" cy="503237"/>
          </a:xfrm>
        </p:spPr>
        <p:txBody>
          <a:bodyPr/>
          <a:lstStyle/>
          <a:p>
            <a:pPr>
              <a:defRPr/>
            </a:pPr>
            <a:r>
              <a:rPr lang="ru-RU" sz="2800" dirty="0" smtClean="0"/>
              <a:t>Как правильно выбрать атрибуты?</a:t>
            </a:r>
            <a:endParaRPr lang="en-US" sz="2800" dirty="0"/>
          </a:p>
        </p:txBody>
      </p:sp>
      <p:sp>
        <p:nvSpPr>
          <p:cNvPr id="5" name="Flowchart: Magnetic Disk 4"/>
          <p:cNvSpPr/>
          <p:nvPr/>
        </p:nvSpPr>
        <p:spPr>
          <a:xfrm>
            <a:off x="1654175" y="2582863"/>
            <a:ext cx="2305050" cy="16557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6" name="Rectangle 5"/>
          <p:cNvSpPr/>
          <p:nvPr/>
        </p:nvSpPr>
        <p:spPr>
          <a:xfrm>
            <a:off x="1921718" y="2519791"/>
            <a:ext cx="1771511"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БД</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fontAlgn="base">
              <a:spcBef>
                <a:spcPct val="0"/>
              </a:spcBef>
              <a:spcAft>
                <a:spcPct val="0"/>
              </a:spcAft>
              <a:defRPr/>
            </a:pP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Сотрудники</a:t>
            </a: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890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0" y="3186113"/>
            <a:ext cx="9429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400" y="3806825"/>
            <a:ext cx="649288" cy="933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90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1079500" cy="2486025"/>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890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325" y="1871663"/>
            <a:ext cx="2254250" cy="50482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79388" y="2087563"/>
            <a:ext cx="1008062" cy="279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2" name="Rectangle 11"/>
          <p:cNvSpPr/>
          <p:nvPr/>
        </p:nvSpPr>
        <p:spPr>
          <a:xfrm>
            <a:off x="179300" y="656836"/>
            <a:ext cx="1811971"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Онтология</a:t>
            </a:r>
            <a:endPar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Right Arrow 12"/>
          <p:cNvSpPr/>
          <p:nvPr/>
        </p:nvSpPr>
        <p:spPr>
          <a:xfrm>
            <a:off x="1231900" y="2133600"/>
            <a:ext cx="576263" cy="296863"/>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4" name="Rectangle 13"/>
          <p:cNvSpPr/>
          <p:nvPr/>
        </p:nvSpPr>
        <p:spPr>
          <a:xfrm>
            <a:off x="1655672" y="4418894"/>
            <a:ext cx="1835695"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Ваган Терзиян</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910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4751388"/>
            <a:ext cx="1133475" cy="147637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051050" y="6021388"/>
            <a:ext cx="1008063"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8" name="Rounded Rectangle 17"/>
          <p:cNvSpPr/>
          <p:nvPr/>
        </p:nvSpPr>
        <p:spPr>
          <a:xfrm>
            <a:off x="6588125" y="5732463"/>
            <a:ext cx="2305050" cy="7191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9" name="Rectangle 18"/>
          <p:cNvSpPr/>
          <p:nvPr/>
        </p:nvSpPr>
        <p:spPr>
          <a:xfrm>
            <a:off x="4581829" y="5911116"/>
            <a:ext cx="1678216"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2400" b="1" dirty="0">
                <a:ln w="11430"/>
                <a:solidFill>
                  <a:srgbClr val="FF0000"/>
                </a:solidFill>
                <a:effectLst>
                  <a:outerShdw blurRad="50800" dist="39000" dir="5460000" algn="tl">
                    <a:srgbClr val="000000">
                      <a:alpha val="38000"/>
                    </a:srgbClr>
                  </a:outerShdw>
                </a:effectLst>
              </a:rPr>
              <a:t>ПЛОХО !!!</a:t>
            </a:r>
            <a:endParaRPr lang="en-US" sz="2400" b="1" dirty="0">
              <a:ln w="11430"/>
              <a:solidFill>
                <a:srgbClr val="FF0000"/>
              </a:solidFill>
              <a:effectLst>
                <a:outerShdw blurRad="50800" dist="39000" dir="5460000" algn="tl">
                  <a:srgbClr val="000000">
                    <a:alpha val="38000"/>
                  </a:srgbClr>
                </a:outerShdw>
              </a:effectLst>
            </a:endParaRPr>
          </a:p>
        </p:txBody>
      </p:sp>
      <p:sp>
        <p:nvSpPr>
          <p:cNvPr id="20" name="Right Arrow 19"/>
          <p:cNvSpPr/>
          <p:nvPr/>
        </p:nvSpPr>
        <p:spPr>
          <a:xfrm>
            <a:off x="3132138" y="6021388"/>
            <a:ext cx="1439862"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2" name="TextBox 21"/>
          <p:cNvSpPr txBox="1"/>
          <p:nvPr/>
        </p:nvSpPr>
        <p:spPr>
          <a:xfrm>
            <a:off x="5004048" y="1412776"/>
            <a:ext cx="3744416" cy="3416320"/>
          </a:xfrm>
          <a:prstGeom prst="rect">
            <a:avLst/>
          </a:prstGeom>
          <a:solidFill>
            <a:schemeClr val="accent1"/>
          </a:solidFill>
          <a:ln>
            <a:solidFill>
              <a:schemeClr val="tx1"/>
            </a:solidFill>
          </a:ln>
          <a:scene3d>
            <a:camera prst="orthographicFront"/>
            <a:lightRig rig="threePt" dir="t"/>
          </a:scene3d>
          <a:sp3d>
            <a:bevelT w="127000" h="127000"/>
            <a:bevelB w="127000" h="127000"/>
          </a:sp3d>
        </p:spPr>
        <p:txBody>
          <a:bodyPr>
            <a:spAutoFit/>
          </a:bodyPr>
          <a:lstStyle/>
          <a:p>
            <a:pPr fontAlgn="base">
              <a:spcBef>
                <a:spcPct val="0"/>
              </a:spcBef>
              <a:spcAft>
                <a:spcPct val="0"/>
              </a:spcAft>
              <a:defRPr/>
            </a:pPr>
            <a:r>
              <a:rPr lang="ru-RU" sz="2400" dirty="0">
                <a:solidFill>
                  <a:srgbClr val="000000"/>
                </a:solidFill>
              </a:rPr>
              <a:t>Было бы недальновидно создавать такие атрибуты в базе данных, которые</a:t>
            </a:r>
            <a:r>
              <a:rPr lang="en-US" sz="2400" dirty="0">
                <a:solidFill>
                  <a:srgbClr val="000000"/>
                </a:solidFill>
              </a:rPr>
              <a:t> </a:t>
            </a:r>
            <a:r>
              <a:rPr lang="ru-RU" sz="2400" dirty="0">
                <a:solidFill>
                  <a:srgbClr val="000000"/>
                </a:solidFill>
              </a:rPr>
              <a:t>в своей природе</a:t>
            </a:r>
            <a:r>
              <a:rPr lang="en-US" sz="2400" dirty="0">
                <a:solidFill>
                  <a:srgbClr val="000000"/>
                </a:solidFill>
              </a:rPr>
              <a:t> </a:t>
            </a:r>
            <a:r>
              <a:rPr lang="ru-RU" sz="2400" dirty="0">
                <a:solidFill>
                  <a:srgbClr val="000000"/>
                </a:solidFill>
              </a:rPr>
              <a:t>подразумевают статистику</a:t>
            </a:r>
            <a:r>
              <a:rPr lang="en-US" sz="2400" dirty="0">
                <a:solidFill>
                  <a:srgbClr val="000000"/>
                </a:solidFill>
              </a:rPr>
              <a:t>, </a:t>
            </a:r>
            <a:r>
              <a:rPr lang="ru-RU" sz="2400" dirty="0">
                <a:solidFill>
                  <a:srgbClr val="000000"/>
                </a:solidFill>
              </a:rPr>
              <a:t>а значит будут требовать постоянного обновления.</a:t>
            </a:r>
            <a:endParaRPr lang="en-US" sz="2400" dirty="0">
              <a:solidFill>
                <a:srgbClr val="000000"/>
              </a:solidFill>
            </a:endParaRPr>
          </a:p>
        </p:txBody>
      </p:sp>
      <p:pic>
        <p:nvPicPr>
          <p:cNvPr id="154627" name="Picture 3"/>
          <p:cNvPicPr>
            <a:picLocks noChangeAspect="1" noChangeArrowheads="1"/>
          </p:cNvPicPr>
          <p:nvPr/>
        </p:nvPicPr>
        <p:blipFill>
          <a:blip r:embed="rId7"/>
          <a:srcRect/>
          <a:stretch>
            <a:fillRect/>
          </a:stretch>
        </p:blipFill>
        <p:spPr bwMode="auto">
          <a:xfrm>
            <a:off x="6661150" y="5813425"/>
            <a:ext cx="2171700" cy="581025"/>
          </a:xfrm>
          <a:prstGeom prst="rect">
            <a:avLst/>
          </a:prstGeom>
          <a:noFill/>
          <a:ln w="9525">
            <a:solidFill>
              <a:schemeClr val="accent1">
                <a:shade val="50000"/>
              </a:schemeClr>
            </a:solidFill>
            <a:miter lim="800000"/>
            <a:headEnd/>
            <a:tailEnd/>
          </a:ln>
        </p:spPr>
      </p:pic>
      <p:sp>
        <p:nvSpPr>
          <p:cNvPr id="21" name="Right Arrow 20"/>
          <p:cNvSpPr/>
          <p:nvPr/>
        </p:nvSpPr>
        <p:spPr>
          <a:xfrm>
            <a:off x="6229350" y="6019800"/>
            <a:ext cx="431800"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833" y="1340768"/>
            <a:ext cx="2317430"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Система ценностей</a:t>
            </a: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разруха в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украинском</a:t>
            </a: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высшем образовании</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72831" y="2348880"/>
            <a:ext cx="2317430"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Качество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образования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академическая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культура</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Rectangle 5"/>
          <p:cNvSpPr/>
          <p:nvPr/>
        </p:nvSpPr>
        <p:spPr>
          <a:xfrm>
            <a:off x="72832" y="5589240"/>
            <a:ext cx="2317430"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Уязвим</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ы</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е мест</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 процессах обеспечения качества украинского высшего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образования</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72831" y="3352274"/>
            <a:ext cx="2317430"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Кто, как и зачем контролирует образование и кому нужно его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качество</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72831" y="4581128"/>
            <a:ext cx="2317431"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Обеспечение качества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vs.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бесконечный мониторинг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вузов</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Rectangle 8"/>
          <p:cNvSpPr/>
          <p:nvPr/>
        </p:nvSpPr>
        <p:spPr>
          <a:xfrm>
            <a:off x="6338292" y="2622674"/>
            <a:ext cx="2736304"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Уникальная архитектура портала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потенциальные пользователи</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Rectangle 9"/>
          <p:cNvSpPr/>
          <p:nvPr/>
        </p:nvSpPr>
        <p:spPr>
          <a:xfrm>
            <a:off x="2993655" y="1479565"/>
            <a:ext cx="2779756" cy="1323439"/>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Нужна прозрачность отчетов, оценок, принятых решений в области образования и их причин для общественного контроля</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Rectangle 10"/>
          <p:cNvSpPr/>
          <p:nvPr/>
        </p:nvSpPr>
        <p:spPr>
          <a:xfrm>
            <a:off x="2983260" y="3148871"/>
            <a:ext cx="2779756" cy="1323439"/>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Нужна поддержка информационными системами, но почему не подходят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им</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е</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ющиеся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 распоряжении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государства</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Rectangle 11"/>
          <p:cNvSpPr/>
          <p:nvPr/>
        </p:nvSpPr>
        <p:spPr>
          <a:xfrm>
            <a:off x="2959375" y="4820096"/>
            <a:ext cx="2800547" cy="1815882"/>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Нужен инструмент поддержки развития общества, его академической культуры и элиты в результате активного участия в процессах обеспечения качества</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Rectangle 12"/>
          <p:cNvSpPr/>
          <p:nvPr/>
        </p:nvSpPr>
        <p:spPr>
          <a:xfrm>
            <a:off x="6338292" y="1809670"/>
            <a:ext cx="2736304" cy="584775"/>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Национальный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Web-</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как "оружие правды"</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Rectangle 13"/>
          <p:cNvSpPr/>
          <p:nvPr/>
        </p:nvSpPr>
        <p:spPr>
          <a:xfrm>
            <a:off x="6338292" y="3673504"/>
            <a:ext cx="2736304"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"Изюминка" Портала - персональные системы ценностей</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Rectangle 14"/>
          <p:cNvSpPr/>
          <p:nvPr/>
        </p:nvSpPr>
        <p:spPr>
          <a:xfrm>
            <a:off x="6338292" y="4786867"/>
            <a:ext cx="2736304"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Что планировали, что реализовали и что в перспективе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разв</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тия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портала</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6" name="Rectangle 15"/>
          <p:cNvSpPr/>
          <p:nvPr/>
        </p:nvSpPr>
        <p:spPr>
          <a:xfrm>
            <a:off x="6289144" y="6064061"/>
            <a:ext cx="2808312" cy="615553"/>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Вместо послесловия: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как "гарант свободы"</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Right Arrow 16"/>
          <p:cNvSpPr/>
          <p:nvPr/>
        </p:nvSpPr>
        <p:spPr>
          <a:xfrm rot="5400000">
            <a:off x="5266901" y="3030847"/>
            <a:ext cx="735345"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1974337" y="3262999"/>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rot="5400000">
            <a:off x="1974337" y="2238591"/>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ight Arrow 19"/>
          <p:cNvSpPr/>
          <p:nvPr/>
        </p:nvSpPr>
        <p:spPr>
          <a:xfrm rot="5400000">
            <a:off x="1974337" y="4481733"/>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rot="5400000">
            <a:off x="1974337" y="5495242"/>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rot="5400000">
            <a:off x="5227547" y="4699941"/>
            <a:ext cx="829294" cy="144017"/>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rot="5400000">
            <a:off x="8633745" y="2464641"/>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rot="5400000">
            <a:off x="8633745" y="3521958"/>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ight Arrow 24"/>
          <p:cNvSpPr/>
          <p:nvPr/>
        </p:nvSpPr>
        <p:spPr>
          <a:xfrm rot="5400000">
            <a:off x="8648985" y="4627849"/>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ight Arrow 25"/>
          <p:cNvSpPr/>
          <p:nvPr/>
        </p:nvSpPr>
        <p:spPr>
          <a:xfrm rot="5400000">
            <a:off x="8664225" y="5955238"/>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Brace 32"/>
          <p:cNvSpPr/>
          <p:nvPr/>
        </p:nvSpPr>
        <p:spPr>
          <a:xfrm>
            <a:off x="2306441" y="1272952"/>
            <a:ext cx="346867" cy="5469706"/>
          </a:xfrm>
          <a:prstGeom prst="rightBrace">
            <a:avLst>
              <a:gd name="adj1" fmla="val 20152"/>
              <a:gd name="adj2" fmla="val 1837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Arrow 33"/>
          <p:cNvSpPr/>
          <p:nvPr/>
        </p:nvSpPr>
        <p:spPr>
          <a:xfrm>
            <a:off x="6069841" y="2038921"/>
            <a:ext cx="377646"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ight Arrow 34"/>
          <p:cNvSpPr/>
          <p:nvPr/>
        </p:nvSpPr>
        <p:spPr>
          <a:xfrm>
            <a:off x="2695600" y="2206149"/>
            <a:ext cx="377646"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ight Brace 35"/>
          <p:cNvSpPr/>
          <p:nvPr/>
        </p:nvSpPr>
        <p:spPr>
          <a:xfrm>
            <a:off x="5675899" y="1389916"/>
            <a:ext cx="346867" cy="5325690"/>
          </a:xfrm>
          <a:prstGeom prst="rightBrace">
            <a:avLst>
              <a:gd name="adj1" fmla="val 20152"/>
              <a:gd name="adj2" fmla="val 136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2"/>
          <p:cNvSpPr>
            <a:spLocks noGrp="1" noChangeArrowheads="1"/>
          </p:cNvSpPr>
          <p:nvPr>
            <p:ph type="title"/>
          </p:nvPr>
        </p:nvSpPr>
        <p:spPr>
          <a:xfrm>
            <a:off x="35496" y="296084"/>
            <a:ext cx="9108504" cy="503237"/>
          </a:xfrm>
        </p:spPr>
        <p:txBody>
          <a:bodyPr>
            <a:noAutofit/>
          </a:bodyPr>
          <a:lstStyle/>
          <a:p>
            <a:pPr>
              <a:defRPr/>
            </a:pP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Содержание </a:t>
            </a: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и логическая схема презентации</a:t>
            </a:r>
            <a:endPar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spTree>
    <p:extLst>
      <p:ext uri="{BB962C8B-B14F-4D97-AF65-F5344CB8AC3E}">
        <p14:creationId xmlns:p14="http://schemas.microsoft.com/office/powerpoint/2010/main" val="23254885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p:cNvPicPr>
            <a:picLocks noChangeAspect="1" noChangeArrowheads="1"/>
          </p:cNvPicPr>
          <p:nvPr/>
        </p:nvPicPr>
        <p:blipFill>
          <a:blip r:embed="rId2"/>
          <a:srcRect/>
          <a:stretch>
            <a:fillRect/>
          </a:stretch>
        </p:blipFill>
        <p:spPr bwMode="auto">
          <a:xfrm>
            <a:off x="4672013" y="2212975"/>
            <a:ext cx="2171700" cy="581025"/>
          </a:xfrm>
          <a:prstGeom prst="rect">
            <a:avLst/>
          </a:prstGeom>
          <a:noFill/>
          <a:ln w="9525">
            <a:solidFill>
              <a:schemeClr val="accent1">
                <a:shade val="50000"/>
              </a:schemeClr>
            </a:solidFill>
            <a:miter lim="800000"/>
            <a:headEnd/>
            <a:tailEnd/>
          </a:ln>
        </p:spPr>
      </p:pic>
      <p:sp>
        <p:nvSpPr>
          <p:cNvPr id="2" name="Title 1"/>
          <p:cNvSpPr>
            <a:spLocks noGrp="1"/>
          </p:cNvSpPr>
          <p:nvPr>
            <p:ph type="title"/>
          </p:nvPr>
        </p:nvSpPr>
        <p:spPr>
          <a:xfrm>
            <a:off x="684213" y="125413"/>
            <a:ext cx="8351837" cy="503237"/>
          </a:xfrm>
        </p:spPr>
        <p:txBody>
          <a:bodyPr/>
          <a:lstStyle/>
          <a:p>
            <a:pPr>
              <a:defRPr/>
            </a:pPr>
            <a:r>
              <a:rPr lang="ru-RU" sz="2800" dirty="0" smtClean="0"/>
              <a:t>Как правильно выбрать атрибуты?</a:t>
            </a:r>
            <a:endParaRPr lang="en-US" sz="2800" dirty="0"/>
          </a:p>
        </p:txBody>
      </p:sp>
      <p:sp>
        <p:nvSpPr>
          <p:cNvPr id="5" name="Flowchart: Magnetic Disk 4"/>
          <p:cNvSpPr/>
          <p:nvPr/>
        </p:nvSpPr>
        <p:spPr>
          <a:xfrm>
            <a:off x="1654175" y="2582863"/>
            <a:ext cx="2305050" cy="16557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6" name="Rectangle 5"/>
          <p:cNvSpPr/>
          <p:nvPr/>
        </p:nvSpPr>
        <p:spPr>
          <a:xfrm>
            <a:off x="1921718" y="2519791"/>
            <a:ext cx="1771511"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БД</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fontAlgn="base">
              <a:spcBef>
                <a:spcPct val="0"/>
              </a:spcBef>
              <a:spcAft>
                <a:spcPct val="0"/>
              </a:spcAft>
              <a:defRPr/>
            </a:pP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Сотрудники</a:t>
            </a: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901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3186113"/>
            <a:ext cx="9429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400" y="3806825"/>
            <a:ext cx="649288" cy="933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01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052513"/>
            <a:ext cx="1079500" cy="2486025"/>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9012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4325" y="1871663"/>
            <a:ext cx="2254250" cy="50482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79388" y="2087563"/>
            <a:ext cx="1008062" cy="279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2" name="Rectangle 11"/>
          <p:cNvSpPr/>
          <p:nvPr/>
        </p:nvSpPr>
        <p:spPr>
          <a:xfrm>
            <a:off x="161370" y="629941"/>
            <a:ext cx="1811971"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Онтология</a:t>
            </a:r>
            <a:endPar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Right Arrow 12"/>
          <p:cNvSpPr/>
          <p:nvPr/>
        </p:nvSpPr>
        <p:spPr>
          <a:xfrm>
            <a:off x="1231900" y="2133600"/>
            <a:ext cx="576263" cy="296863"/>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4" name="Rectangle 13"/>
          <p:cNvSpPr/>
          <p:nvPr/>
        </p:nvSpPr>
        <p:spPr>
          <a:xfrm>
            <a:off x="1655672" y="4418894"/>
            <a:ext cx="1835695"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Ваган Терзиян</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9012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50" y="4751388"/>
            <a:ext cx="1133475" cy="147637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051050" y="6021388"/>
            <a:ext cx="1008063"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9" name="Rectangle 18"/>
          <p:cNvSpPr/>
          <p:nvPr/>
        </p:nvSpPr>
        <p:spPr>
          <a:xfrm>
            <a:off x="4211960" y="5949280"/>
            <a:ext cx="1697452"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sz="2000" b="1" dirty="0">
                <a:ln w="11430"/>
                <a:solidFill>
                  <a:srgbClr val="FF0000"/>
                </a:solidFill>
                <a:effectLst>
                  <a:outerShdw blurRad="50800" dist="39000" dir="5460000" algn="tl">
                    <a:srgbClr val="000000">
                      <a:alpha val="38000"/>
                    </a:srgbClr>
                  </a:outerShdw>
                </a:effectLst>
              </a:rPr>
              <a:t>ХОРОШО !!!</a:t>
            </a:r>
            <a:endParaRPr lang="en-US" sz="2000" b="1" dirty="0">
              <a:ln w="11430"/>
              <a:solidFill>
                <a:srgbClr val="FF0000"/>
              </a:solidFill>
              <a:effectLst>
                <a:outerShdw blurRad="50800" dist="39000" dir="5460000" algn="tl">
                  <a:srgbClr val="000000">
                    <a:alpha val="38000"/>
                  </a:srgbClr>
                </a:outerShdw>
              </a:effectLst>
            </a:endParaRPr>
          </a:p>
        </p:txBody>
      </p:sp>
      <p:sp>
        <p:nvSpPr>
          <p:cNvPr id="20" name="Right Arrow 19"/>
          <p:cNvSpPr/>
          <p:nvPr/>
        </p:nvSpPr>
        <p:spPr>
          <a:xfrm>
            <a:off x="3132138" y="6021388"/>
            <a:ext cx="1079500"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1" name="Right Arrow 20"/>
          <p:cNvSpPr/>
          <p:nvPr/>
        </p:nvSpPr>
        <p:spPr>
          <a:xfrm>
            <a:off x="5868988" y="6038850"/>
            <a:ext cx="431800"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6" name="Rounded Rectangle 25"/>
          <p:cNvSpPr/>
          <p:nvPr/>
        </p:nvSpPr>
        <p:spPr>
          <a:xfrm>
            <a:off x="6581775" y="2497138"/>
            <a:ext cx="268288"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2" name="Oval 31"/>
          <p:cNvSpPr/>
          <p:nvPr/>
        </p:nvSpPr>
        <p:spPr>
          <a:xfrm>
            <a:off x="5580063" y="3500438"/>
            <a:ext cx="2087562" cy="649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srgbClr val="0070C0"/>
                </a:solidFill>
              </a:rPr>
              <a:t>Instance</a:t>
            </a:r>
          </a:p>
          <a:p>
            <a:pPr algn="ctr" fontAlgn="base">
              <a:spcBef>
                <a:spcPct val="0"/>
              </a:spcBef>
              <a:spcAft>
                <a:spcPct val="0"/>
              </a:spcAft>
              <a:defRPr/>
            </a:pPr>
            <a:r>
              <a:rPr lang="en-US" b="1" dirty="0">
                <a:solidFill>
                  <a:srgbClr val="0070C0"/>
                </a:solidFill>
              </a:rPr>
              <a:t>counter</a:t>
            </a:r>
          </a:p>
        </p:txBody>
      </p:sp>
      <p:sp>
        <p:nvSpPr>
          <p:cNvPr id="34" name="Right Arrow 33"/>
          <p:cNvSpPr/>
          <p:nvPr/>
        </p:nvSpPr>
        <p:spPr>
          <a:xfrm rot="16200000">
            <a:off x="6377782" y="2993231"/>
            <a:ext cx="668338"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5" name="TextBox 34"/>
          <p:cNvSpPr txBox="1"/>
          <p:nvPr/>
        </p:nvSpPr>
        <p:spPr>
          <a:xfrm>
            <a:off x="1403648" y="1061701"/>
            <a:ext cx="7668708" cy="707886"/>
          </a:xfrm>
          <a:prstGeom prst="rect">
            <a:avLst/>
          </a:prstGeom>
          <a:solidFill>
            <a:schemeClr val="accent1"/>
          </a:solidFill>
          <a:ln>
            <a:solidFill>
              <a:schemeClr val="tx1"/>
            </a:solidFill>
          </a:ln>
          <a:scene3d>
            <a:camera prst="orthographicFront"/>
            <a:lightRig rig="threePt" dir="t"/>
          </a:scene3d>
          <a:sp3d>
            <a:bevelT w="127000" h="127000"/>
            <a:bevelB w="127000" h="127000"/>
          </a:sp3d>
        </p:spPr>
        <p:txBody>
          <a:bodyPr>
            <a:spAutoFit/>
          </a:bodyPr>
          <a:lstStyle/>
          <a:p>
            <a:pPr fontAlgn="base">
              <a:spcBef>
                <a:spcPct val="0"/>
              </a:spcBef>
              <a:spcAft>
                <a:spcPct val="0"/>
              </a:spcAft>
              <a:defRPr/>
            </a:pPr>
            <a:r>
              <a:rPr lang="ru-RU" sz="2000" dirty="0">
                <a:solidFill>
                  <a:srgbClr val="000000"/>
                </a:solidFill>
              </a:rPr>
              <a:t>Статистические</a:t>
            </a:r>
            <a:r>
              <a:rPr lang="en-US" sz="2000" dirty="0">
                <a:solidFill>
                  <a:srgbClr val="000000"/>
                </a:solidFill>
              </a:rPr>
              <a:t> </a:t>
            </a:r>
            <a:r>
              <a:rPr lang="ru-RU" sz="2000" dirty="0">
                <a:solidFill>
                  <a:srgbClr val="000000"/>
                </a:solidFill>
              </a:rPr>
              <a:t>атрибуты должны автоматически вычисляться процедурами базы данных, а не вводиться вручную.</a:t>
            </a:r>
            <a:endParaRPr lang="en-US" sz="2000" dirty="0">
              <a:solidFill>
                <a:srgbClr val="000000"/>
              </a:solidFill>
            </a:endParaRPr>
          </a:p>
        </p:txBody>
      </p:sp>
      <p:pic>
        <p:nvPicPr>
          <p:cNvPr id="155650" name="Picture 2"/>
          <p:cNvPicPr>
            <a:picLocks noChangeAspect="1" noChangeArrowheads="1"/>
          </p:cNvPicPr>
          <p:nvPr/>
        </p:nvPicPr>
        <p:blipFill>
          <a:blip r:embed="rId8"/>
          <a:srcRect/>
          <a:stretch>
            <a:fillRect/>
          </a:stretch>
        </p:blipFill>
        <p:spPr bwMode="auto">
          <a:xfrm>
            <a:off x="6372225" y="5157788"/>
            <a:ext cx="2543175" cy="1406525"/>
          </a:xfrm>
          <a:prstGeom prst="rect">
            <a:avLst/>
          </a:prstGeom>
          <a:noFill/>
          <a:ln w="9525">
            <a:solidFill>
              <a:schemeClr val="accent1">
                <a:shade val="50000"/>
              </a:schemeClr>
            </a:solidFill>
            <a:miter lim="800000"/>
            <a:headEnd/>
            <a:tailEnd/>
          </a:ln>
        </p:spPr>
      </p:pic>
      <p:sp>
        <p:nvSpPr>
          <p:cNvPr id="18" name="Rounded Rectangle 17"/>
          <p:cNvSpPr/>
          <p:nvPr/>
        </p:nvSpPr>
        <p:spPr>
          <a:xfrm>
            <a:off x="6299200" y="5246688"/>
            <a:ext cx="1584325" cy="13684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4" name="Curved Right Arrow 23"/>
          <p:cNvSpPr/>
          <p:nvPr/>
        </p:nvSpPr>
        <p:spPr>
          <a:xfrm rot="10569319">
            <a:off x="7753350" y="3554413"/>
            <a:ext cx="673100" cy="1778000"/>
          </a:xfrm>
          <a:prstGeom prst="curvedRightArrow">
            <a:avLst>
              <a:gd name="adj1" fmla="val 25000"/>
              <a:gd name="adj2" fmla="val 7868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000000"/>
              </a:solidFill>
            </a:endParaRPr>
          </a:p>
        </p:txBody>
      </p:sp>
      <p:sp>
        <p:nvSpPr>
          <p:cNvPr id="90141" name="TextBox 35"/>
          <p:cNvSpPr txBox="1">
            <a:spLocks noChangeArrowheads="1"/>
          </p:cNvSpPr>
          <p:nvPr/>
        </p:nvSpPr>
        <p:spPr bwMode="auto">
          <a:xfrm>
            <a:off x="5670550" y="3465513"/>
            <a:ext cx="792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4000" b="1" smtClean="0">
                <a:solidFill>
                  <a:srgbClr val="0070C0"/>
                </a:solidFill>
                <a:sym typeface="Symbol" pitchFamily="18" charset="2"/>
              </a:rPr>
              <a:t></a:t>
            </a:r>
            <a:endParaRPr lang="en-US" altLang="en-US" sz="4000" b="1" smtClean="0">
              <a:solidFill>
                <a:srgbClr val="0070C0"/>
              </a:solidFill>
            </a:endParaRPr>
          </a:p>
        </p:txBody>
      </p:sp>
      <p:pic>
        <p:nvPicPr>
          <p:cNvPr id="90142" name="Picture 7"/>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388" y="3284538"/>
            <a:ext cx="3905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25413"/>
            <a:ext cx="8820150" cy="503237"/>
          </a:xfrm>
        </p:spPr>
        <p:txBody>
          <a:bodyPr/>
          <a:lstStyle/>
          <a:p>
            <a:pPr>
              <a:defRPr/>
            </a:pPr>
            <a:r>
              <a:rPr lang="ru-RU" sz="2800" dirty="0" smtClean="0"/>
              <a:t>Все до единого атрибуты не подходят для БД</a:t>
            </a:r>
            <a:r>
              <a:rPr lang="en-US" sz="2800" dirty="0" smtClean="0"/>
              <a:t>!!!</a:t>
            </a:r>
            <a:endParaRPr lang="en-US" sz="2800" dirty="0"/>
          </a:p>
        </p:txBody>
      </p:sp>
      <p:pic>
        <p:nvPicPr>
          <p:cNvPr id="911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098550"/>
            <a:ext cx="3324225"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963" y="1116013"/>
            <a:ext cx="30353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133475"/>
            <a:ext cx="27051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Box 7"/>
          <p:cNvSpPr txBox="1">
            <a:spLocks noChangeArrowheads="1"/>
          </p:cNvSpPr>
          <p:nvPr/>
        </p:nvSpPr>
        <p:spPr bwMode="auto">
          <a:xfrm>
            <a:off x="1008063" y="736600"/>
            <a:ext cx="797014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800" b="1" dirty="0" smtClean="0">
                <a:solidFill>
                  <a:srgbClr val="FF0000"/>
                </a:solidFill>
              </a:rPr>
              <a:t>(</a:t>
            </a:r>
            <a:r>
              <a:rPr lang="ru-RU" altLang="en-US" sz="1800" b="1" dirty="0" smtClean="0">
                <a:solidFill>
                  <a:srgbClr val="FF0000"/>
                </a:solidFill>
              </a:rPr>
              <a:t>структура отчета вузов для оценки качества и </a:t>
            </a:r>
            <a:r>
              <a:rPr lang="ru-RU" altLang="en-US" sz="1800" b="1" dirty="0" err="1" smtClean="0">
                <a:solidFill>
                  <a:srgbClr val="FF0000"/>
                </a:solidFill>
              </a:rPr>
              <a:t>рейтингования</a:t>
            </a:r>
            <a:r>
              <a:rPr lang="en-US" altLang="en-US" sz="1800" b="1" dirty="0" smtClean="0">
                <a:solidFill>
                  <a:srgbClr val="FF0000"/>
                </a:solidFill>
              </a:rPr>
              <a:t>)</a:t>
            </a:r>
          </a:p>
        </p:txBody>
      </p:sp>
      <p:sp>
        <p:nvSpPr>
          <p:cNvPr id="8" name="Rounded Rectangle 7"/>
          <p:cNvSpPr/>
          <p:nvPr/>
        </p:nvSpPr>
        <p:spPr>
          <a:xfrm>
            <a:off x="3851275" y="4076700"/>
            <a:ext cx="1584325" cy="72072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9" name="Rectangle 8"/>
          <p:cNvSpPr/>
          <p:nvPr/>
        </p:nvSpPr>
        <p:spPr bwMode="auto">
          <a:xfrm>
            <a:off x="5422279" y="4040060"/>
            <a:ext cx="497252"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4000" b="1" dirty="0">
                <a:ln w="11430"/>
                <a:solidFill>
                  <a:srgbClr val="FF0000"/>
                </a:solidFill>
                <a:effectLst>
                  <a:outerShdw blurRad="50800" dist="39000" dir="5460000" algn="tl">
                    <a:srgbClr val="000000">
                      <a:alpha val="38000"/>
                    </a:srgbClr>
                  </a:outerShdw>
                </a:effectLst>
              </a:rPr>
              <a:t>?</a:t>
            </a:r>
          </a:p>
        </p:txBody>
      </p:sp>
      <p:sp>
        <p:nvSpPr>
          <p:cNvPr id="10" name="Rounded Rectangle 9"/>
          <p:cNvSpPr/>
          <p:nvPr/>
        </p:nvSpPr>
        <p:spPr>
          <a:xfrm>
            <a:off x="549275" y="2447925"/>
            <a:ext cx="593725" cy="144463"/>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1" name="Rounded Rectangle 10"/>
          <p:cNvSpPr/>
          <p:nvPr/>
        </p:nvSpPr>
        <p:spPr>
          <a:xfrm>
            <a:off x="539750" y="3192463"/>
            <a:ext cx="593725" cy="14287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2" name="Rounded Rectangle 11"/>
          <p:cNvSpPr/>
          <p:nvPr/>
        </p:nvSpPr>
        <p:spPr>
          <a:xfrm>
            <a:off x="512763" y="4194175"/>
            <a:ext cx="593725" cy="144463"/>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3" name="Rounded Rectangle 12"/>
          <p:cNvSpPr/>
          <p:nvPr/>
        </p:nvSpPr>
        <p:spPr>
          <a:xfrm>
            <a:off x="512763" y="4922838"/>
            <a:ext cx="593725"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4" name="Rounded Rectangle 13"/>
          <p:cNvSpPr/>
          <p:nvPr/>
        </p:nvSpPr>
        <p:spPr>
          <a:xfrm>
            <a:off x="530225" y="5805488"/>
            <a:ext cx="593725"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5" name="Rounded Rectangle 14"/>
          <p:cNvSpPr/>
          <p:nvPr/>
        </p:nvSpPr>
        <p:spPr>
          <a:xfrm>
            <a:off x="3779838" y="5157788"/>
            <a:ext cx="593725" cy="14287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6" name="Rounded Rectangle 15"/>
          <p:cNvSpPr/>
          <p:nvPr/>
        </p:nvSpPr>
        <p:spPr>
          <a:xfrm>
            <a:off x="3816350" y="5788025"/>
            <a:ext cx="593725" cy="14287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7" name="Rounded Rectangle 16"/>
          <p:cNvSpPr/>
          <p:nvPr/>
        </p:nvSpPr>
        <p:spPr>
          <a:xfrm>
            <a:off x="6399213" y="3284538"/>
            <a:ext cx="593725"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8" name="Rounded Rectangle 17"/>
          <p:cNvSpPr/>
          <p:nvPr/>
        </p:nvSpPr>
        <p:spPr>
          <a:xfrm>
            <a:off x="6389688" y="3878263"/>
            <a:ext cx="595312"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9" name="Rounded Rectangle 18"/>
          <p:cNvSpPr/>
          <p:nvPr/>
        </p:nvSpPr>
        <p:spPr>
          <a:xfrm>
            <a:off x="6372225" y="4589463"/>
            <a:ext cx="593725"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0" name="Rounded Rectangle 19"/>
          <p:cNvSpPr/>
          <p:nvPr/>
        </p:nvSpPr>
        <p:spPr>
          <a:xfrm>
            <a:off x="6300788" y="5570538"/>
            <a:ext cx="1439862"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1" name="Rounded Rectangle 20"/>
          <p:cNvSpPr/>
          <p:nvPr/>
        </p:nvSpPr>
        <p:spPr>
          <a:xfrm>
            <a:off x="503238" y="3698875"/>
            <a:ext cx="792162" cy="144463"/>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2" name="Rounded Rectangle 21"/>
          <p:cNvSpPr/>
          <p:nvPr/>
        </p:nvSpPr>
        <p:spPr>
          <a:xfrm>
            <a:off x="3286125" y="1125538"/>
            <a:ext cx="792163" cy="14287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3" y="90488"/>
            <a:ext cx="7883525" cy="503237"/>
          </a:xfrm>
        </p:spPr>
        <p:txBody>
          <a:bodyPr/>
          <a:lstStyle/>
          <a:p>
            <a:pPr>
              <a:defRPr/>
            </a:pPr>
            <a:r>
              <a:rPr lang="ru-RU" sz="2000" dirty="0" smtClean="0"/>
              <a:t>Идеальная архитектура накопления данных: система реестров, организованных по принципу </a:t>
            </a:r>
            <a:r>
              <a:rPr lang="en-US" sz="2000" dirty="0" smtClean="0"/>
              <a:t>Linked Data</a:t>
            </a:r>
            <a:r>
              <a:rPr lang="ru-RU" sz="2000" dirty="0" smtClean="0"/>
              <a:t>.</a:t>
            </a:r>
            <a:endParaRPr lang="en-US" sz="2000" dirty="0"/>
          </a:p>
        </p:txBody>
      </p:sp>
      <p:pic>
        <p:nvPicPr>
          <p:cNvPr id="156682" name="Picture 10"/>
          <p:cNvPicPr>
            <a:picLocks noChangeAspect="1" noChangeArrowheads="1"/>
          </p:cNvPicPr>
          <p:nvPr/>
        </p:nvPicPr>
        <p:blipFill>
          <a:blip r:embed="rId2"/>
          <a:srcRect/>
          <a:stretch>
            <a:fillRect/>
          </a:stretch>
        </p:blipFill>
        <p:spPr bwMode="auto">
          <a:xfrm>
            <a:off x="88900" y="908050"/>
            <a:ext cx="1652588" cy="5834063"/>
          </a:xfrm>
          <a:prstGeom prst="rect">
            <a:avLst/>
          </a:prstGeom>
          <a:noFill/>
          <a:ln w="25400">
            <a:solidFill>
              <a:schemeClr val="accent1">
                <a:shade val="50000"/>
              </a:schemeClr>
            </a:solidFill>
            <a:miter lim="800000"/>
            <a:headEnd/>
            <a:tailEnd/>
          </a:ln>
        </p:spPr>
      </p:pic>
      <p:sp>
        <p:nvSpPr>
          <p:cNvPr id="12" name="Rectangle 11"/>
          <p:cNvSpPr/>
          <p:nvPr/>
        </p:nvSpPr>
        <p:spPr>
          <a:xfrm>
            <a:off x="211360" y="1185771"/>
            <a:ext cx="1407180"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Онтология</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grpSp>
        <p:nvGrpSpPr>
          <p:cNvPr id="92165" name="Group 54"/>
          <p:cNvGrpSpPr>
            <a:grpSpLocks/>
          </p:cNvGrpSpPr>
          <p:nvPr/>
        </p:nvGrpSpPr>
        <p:grpSpPr bwMode="auto">
          <a:xfrm>
            <a:off x="1831975" y="1125538"/>
            <a:ext cx="2324100" cy="2473325"/>
            <a:chOff x="1724099" y="1581959"/>
            <a:chExt cx="2325151" cy="2474130"/>
          </a:xfrm>
        </p:grpSpPr>
        <p:pic>
          <p:nvPicPr>
            <p:cNvPr id="9219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99" y="1581959"/>
              <a:ext cx="2058423" cy="149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280" y="2374911"/>
              <a:ext cx="773970" cy="100811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9219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8393" y="3382159"/>
              <a:ext cx="468772" cy="6739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 name="Rounded Rectangle 48"/>
            <p:cNvSpPr/>
            <p:nvPr/>
          </p:nvSpPr>
          <p:spPr>
            <a:xfrm>
              <a:off x="3167790" y="3238260"/>
              <a:ext cx="792520" cy="1445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156683" name="Picture 11"/>
            <p:cNvPicPr>
              <a:picLocks noChangeAspect="1" noChangeArrowheads="1"/>
            </p:cNvPicPr>
            <p:nvPr/>
          </p:nvPicPr>
          <p:blipFill>
            <a:blip r:embed="rId6"/>
            <a:srcRect/>
            <a:stretch>
              <a:fillRect/>
            </a:stretch>
          </p:blipFill>
          <p:spPr bwMode="auto">
            <a:xfrm>
              <a:off x="1771746" y="2969886"/>
              <a:ext cx="1415103" cy="304899"/>
            </a:xfrm>
            <a:prstGeom prst="rect">
              <a:avLst/>
            </a:prstGeom>
            <a:noFill/>
            <a:ln w="9525">
              <a:solidFill>
                <a:schemeClr val="accent1">
                  <a:shade val="50000"/>
                </a:schemeClr>
              </a:solidFill>
              <a:miter lim="800000"/>
              <a:headEnd/>
              <a:tailEnd/>
            </a:ln>
          </p:spPr>
        </p:pic>
      </p:grpSp>
      <p:sp>
        <p:nvSpPr>
          <p:cNvPr id="48" name="Right Arrow 47"/>
          <p:cNvSpPr/>
          <p:nvPr/>
        </p:nvSpPr>
        <p:spPr>
          <a:xfrm>
            <a:off x="711200" y="3267075"/>
            <a:ext cx="1196975" cy="90488"/>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grpSp>
        <p:nvGrpSpPr>
          <p:cNvPr id="92167" name="Group 53"/>
          <p:cNvGrpSpPr>
            <a:grpSpLocks/>
          </p:cNvGrpSpPr>
          <p:nvPr/>
        </p:nvGrpSpPr>
        <p:grpSpPr bwMode="auto">
          <a:xfrm>
            <a:off x="2014538" y="4618038"/>
            <a:ext cx="4473575" cy="1844675"/>
            <a:chOff x="1834594" y="4923238"/>
            <a:chExt cx="4472515" cy="1845342"/>
          </a:xfrm>
        </p:grpSpPr>
        <p:pic>
          <p:nvPicPr>
            <p:cNvPr id="156681" name="Picture 9"/>
            <p:cNvPicPr>
              <a:picLocks noChangeAspect="1" noChangeArrowheads="1"/>
            </p:cNvPicPr>
            <p:nvPr/>
          </p:nvPicPr>
          <p:blipFill>
            <a:blip r:embed="rId7"/>
            <a:srcRect/>
            <a:stretch>
              <a:fillRect/>
            </a:stretch>
          </p:blipFill>
          <p:spPr bwMode="auto">
            <a:xfrm>
              <a:off x="1834594" y="6028538"/>
              <a:ext cx="1550619" cy="584411"/>
            </a:xfrm>
            <a:prstGeom prst="rect">
              <a:avLst/>
            </a:prstGeom>
            <a:noFill/>
            <a:ln w="9525">
              <a:solidFill>
                <a:schemeClr val="accent1">
                  <a:shade val="50000"/>
                </a:schemeClr>
              </a:solidFill>
              <a:miter lim="800000"/>
              <a:headEnd/>
              <a:tailEnd/>
            </a:ln>
          </p:spPr>
        </p:pic>
        <p:pic>
          <p:nvPicPr>
            <p:cNvPr id="9219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0177" y="5246554"/>
              <a:ext cx="1805345" cy="131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Picture 8"/>
            <p:cNvPicPr>
              <a:picLocks noChangeAspect="1" noChangeArrowheads="1"/>
            </p:cNvPicPr>
            <p:nvPr/>
          </p:nvPicPr>
          <p:blipFill>
            <a:blip r:embed="rId9"/>
            <a:srcRect/>
            <a:stretch>
              <a:fillRect/>
            </a:stretch>
          </p:blipFill>
          <p:spPr bwMode="auto">
            <a:xfrm>
              <a:off x="4570796" y="5136040"/>
              <a:ext cx="1534748" cy="1632540"/>
            </a:xfrm>
            <a:prstGeom prst="rect">
              <a:avLst/>
            </a:prstGeom>
            <a:noFill/>
            <a:ln w="9525">
              <a:solidFill>
                <a:schemeClr val="accent1">
                  <a:shade val="50000"/>
                </a:schemeClr>
              </a:solidFill>
              <a:miter lim="800000"/>
              <a:headEnd/>
              <a:tailEnd/>
            </a:ln>
          </p:spPr>
        </p:pic>
        <p:sp>
          <p:nvSpPr>
            <p:cNvPr id="52" name="Rounded Rectangle 51"/>
            <p:cNvSpPr/>
            <p:nvPr/>
          </p:nvSpPr>
          <p:spPr>
            <a:xfrm>
              <a:off x="4526356" y="5247205"/>
              <a:ext cx="1088767" cy="1429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156688" name="Picture 16"/>
            <p:cNvPicPr>
              <a:picLocks noChangeAspect="1" noChangeArrowheads="1"/>
            </p:cNvPicPr>
            <p:nvPr/>
          </p:nvPicPr>
          <p:blipFill>
            <a:blip r:embed="rId10"/>
            <a:srcRect/>
            <a:stretch>
              <a:fillRect/>
            </a:stretch>
          </p:blipFill>
          <p:spPr bwMode="auto">
            <a:xfrm>
              <a:off x="5669085" y="4923238"/>
              <a:ext cx="638024" cy="576470"/>
            </a:xfrm>
            <a:prstGeom prst="rect">
              <a:avLst/>
            </a:prstGeom>
            <a:noFill/>
            <a:ln w="9525">
              <a:solidFill>
                <a:schemeClr val="accent1">
                  <a:shade val="50000"/>
                </a:schemeClr>
              </a:solidFill>
              <a:miter lim="800000"/>
              <a:headEnd/>
              <a:tailEnd/>
            </a:ln>
          </p:spPr>
        </p:pic>
      </p:grpSp>
      <p:sp>
        <p:nvSpPr>
          <p:cNvPr id="20" name="Right Arrow 19"/>
          <p:cNvSpPr/>
          <p:nvPr/>
        </p:nvSpPr>
        <p:spPr>
          <a:xfrm flipV="1">
            <a:off x="971550" y="4292600"/>
            <a:ext cx="1152525" cy="104775"/>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6" name="Right Arrow 55"/>
          <p:cNvSpPr/>
          <p:nvPr/>
        </p:nvSpPr>
        <p:spPr>
          <a:xfrm>
            <a:off x="1908175" y="6669088"/>
            <a:ext cx="5976938" cy="73025"/>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7" name="Right Arrow 56"/>
          <p:cNvSpPr/>
          <p:nvPr/>
        </p:nvSpPr>
        <p:spPr>
          <a:xfrm rot="5400000" flipV="1">
            <a:off x="1476375" y="5013325"/>
            <a:ext cx="1366838" cy="71438"/>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8" name="Right Arrow 57"/>
          <p:cNvSpPr/>
          <p:nvPr/>
        </p:nvSpPr>
        <p:spPr>
          <a:xfrm rot="5400000" flipV="1">
            <a:off x="1259681" y="6074569"/>
            <a:ext cx="1223963" cy="73025"/>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9" name="Right Arrow 58"/>
          <p:cNvSpPr/>
          <p:nvPr/>
        </p:nvSpPr>
        <p:spPr>
          <a:xfrm flipV="1">
            <a:off x="1268413" y="5391150"/>
            <a:ext cx="647700" cy="71438"/>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60" name="Right Arrow 59"/>
          <p:cNvSpPr/>
          <p:nvPr/>
        </p:nvSpPr>
        <p:spPr>
          <a:xfrm rot="16200000" flipV="1">
            <a:off x="1609725" y="2943225"/>
            <a:ext cx="649288" cy="71438"/>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92174" name="Picture 14"/>
          <p:cNvPicPr>
            <a:picLocks noChangeAspect="1" noChangeArrowheads="1"/>
          </p:cNvPicPr>
          <p:nvPr/>
        </p:nvPicPr>
        <p:blipFill>
          <a:blip r:embed="rId11">
            <a:clrChange>
              <a:clrFrom>
                <a:srgbClr val="F9F4D4"/>
              </a:clrFrom>
              <a:clrTo>
                <a:srgbClr val="F9F4D4">
                  <a:alpha val="0"/>
                </a:srgbClr>
              </a:clrTo>
            </a:clrChange>
            <a:extLst>
              <a:ext uri="{28A0092B-C50C-407E-A947-70E740481C1C}">
                <a14:useLocalDpi xmlns:a14="http://schemas.microsoft.com/office/drawing/2010/main" val="0"/>
              </a:ext>
            </a:extLst>
          </a:blip>
          <a:srcRect/>
          <a:stretch>
            <a:fillRect/>
          </a:stretch>
        </p:blipFill>
        <p:spPr bwMode="auto">
          <a:xfrm>
            <a:off x="6872288" y="692150"/>
            <a:ext cx="20637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4" name="Picture 12"/>
          <p:cNvPicPr>
            <a:picLocks noChangeAspect="1" noChangeArrowheads="1"/>
          </p:cNvPicPr>
          <p:nvPr/>
        </p:nvPicPr>
        <p:blipFill>
          <a:blip r:embed="rId12"/>
          <a:srcRect/>
          <a:stretch>
            <a:fillRect/>
          </a:stretch>
        </p:blipFill>
        <p:spPr bwMode="auto">
          <a:xfrm>
            <a:off x="7794625" y="2060575"/>
            <a:ext cx="1258888" cy="404813"/>
          </a:xfrm>
          <a:prstGeom prst="rect">
            <a:avLst/>
          </a:prstGeom>
          <a:noFill/>
          <a:ln w="9525">
            <a:solidFill>
              <a:schemeClr val="accent1">
                <a:shade val="50000"/>
              </a:schemeClr>
            </a:solidFill>
            <a:miter lim="800000"/>
            <a:headEnd/>
            <a:tailEnd/>
          </a:ln>
        </p:spPr>
      </p:pic>
      <p:pic>
        <p:nvPicPr>
          <p:cNvPr id="156689" name="Picture 17"/>
          <p:cNvPicPr>
            <a:picLocks noChangeAspect="1" noChangeArrowheads="1"/>
          </p:cNvPicPr>
          <p:nvPr/>
        </p:nvPicPr>
        <p:blipFill>
          <a:blip r:embed="rId13"/>
          <a:srcRect/>
          <a:stretch>
            <a:fillRect/>
          </a:stretch>
        </p:blipFill>
        <p:spPr bwMode="auto">
          <a:xfrm>
            <a:off x="6659563" y="2060575"/>
            <a:ext cx="1066800" cy="688975"/>
          </a:xfrm>
          <a:prstGeom prst="rect">
            <a:avLst/>
          </a:prstGeom>
          <a:noFill/>
          <a:ln w="9525">
            <a:solidFill>
              <a:schemeClr val="accent1">
                <a:shade val="50000"/>
              </a:schemeClr>
            </a:solidFill>
            <a:miter lim="800000"/>
            <a:headEnd/>
            <a:tailEnd/>
          </a:ln>
        </p:spPr>
      </p:pic>
      <p:sp>
        <p:nvSpPr>
          <p:cNvPr id="62" name="Rounded Rectangle 61"/>
          <p:cNvSpPr/>
          <p:nvPr/>
        </p:nvSpPr>
        <p:spPr>
          <a:xfrm>
            <a:off x="6605588" y="2393950"/>
            <a:ext cx="792162" cy="1444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97" name="Arc 96"/>
          <p:cNvSpPr/>
          <p:nvPr/>
        </p:nvSpPr>
        <p:spPr>
          <a:xfrm rot="11689300">
            <a:off x="3821113" y="1574800"/>
            <a:ext cx="5173662" cy="4068763"/>
          </a:xfrm>
          <a:prstGeom prst="arc">
            <a:avLst>
              <a:gd name="adj1" fmla="val 18362847"/>
              <a:gd name="adj2" fmla="val 0"/>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400">
              <a:solidFill>
                <a:srgbClr val="000000"/>
              </a:solidFill>
            </a:endParaRPr>
          </a:p>
        </p:txBody>
      </p:sp>
      <p:pic>
        <p:nvPicPr>
          <p:cNvPr id="156694" name="Picture 22"/>
          <p:cNvPicPr>
            <a:picLocks noChangeAspect="1" noChangeArrowheads="1"/>
          </p:cNvPicPr>
          <p:nvPr/>
        </p:nvPicPr>
        <p:blipFill>
          <a:blip r:embed="rId14"/>
          <a:srcRect/>
          <a:stretch>
            <a:fillRect/>
          </a:stretch>
        </p:blipFill>
        <p:spPr bwMode="auto">
          <a:xfrm>
            <a:off x="3192463" y="4202113"/>
            <a:ext cx="1487487" cy="592137"/>
          </a:xfrm>
          <a:prstGeom prst="rect">
            <a:avLst/>
          </a:prstGeom>
          <a:noFill/>
          <a:ln w="9525">
            <a:solidFill>
              <a:schemeClr val="accent1">
                <a:shade val="50000"/>
              </a:schemeClr>
            </a:solidFill>
            <a:miter lim="800000"/>
            <a:headEnd/>
            <a:tailEnd/>
          </a:ln>
        </p:spPr>
      </p:pic>
      <p:sp>
        <p:nvSpPr>
          <p:cNvPr id="98" name="Arc 97"/>
          <p:cNvSpPr/>
          <p:nvPr/>
        </p:nvSpPr>
        <p:spPr>
          <a:xfrm rot="1352663">
            <a:off x="-144463" y="2205038"/>
            <a:ext cx="5172076" cy="3421062"/>
          </a:xfrm>
          <a:prstGeom prst="arc">
            <a:avLst>
              <a:gd name="adj1" fmla="val 18360688"/>
              <a:gd name="adj2" fmla="val 0"/>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400">
              <a:solidFill>
                <a:srgbClr val="000000"/>
              </a:solidFill>
            </a:endParaRPr>
          </a:p>
        </p:txBody>
      </p:sp>
      <p:pic>
        <p:nvPicPr>
          <p:cNvPr id="156695" name="Picture 23"/>
          <p:cNvPicPr>
            <a:picLocks noChangeAspect="1" noChangeArrowheads="1"/>
          </p:cNvPicPr>
          <p:nvPr/>
        </p:nvPicPr>
        <p:blipFill>
          <a:blip r:embed="rId15"/>
          <a:srcRect/>
          <a:stretch>
            <a:fillRect/>
          </a:stretch>
        </p:blipFill>
        <p:spPr bwMode="auto">
          <a:xfrm>
            <a:off x="4005263" y="3330575"/>
            <a:ext cx="1463675" cy="566738"/>
          </a:xfrm>
          <a:prstGeom prst="rect">
            <a:avLst/>
          </a:prstGeom>
          <a:noFill/>
          <a:ln w="9525">
            <a:solidFill>
              <a:schemeClr val="accent1">
                <a:shade val="50000"/>
              </a:schemeClr>
            </a:solidFill>
            <a:miter lim="800000"/>
            <a:headEnd/>
            <a:tailEnd/>
          </a:ln>
        </p:spPr>
      </p:pic>
      <p:sp>
        <p:nvSpPr>
          <p:cNvPr id="61" name="Right Arrow 60"/>
          <p:cNvSpPr/>
          <p:nvPr/>
        </p:nvSpPr>
        <p:spPr>
          <a:xfrm rot="16200000" flipV="1">
            <a:off x="5639594" y="4387057"/>
            <a:ext cx="4427537" cy="63500"/>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99" name="Arc 98"/>
          <p:cNvSpPr/>
          <p:nvPr/>
        </p:nvSpPr>
        <p:spPr>
          <a:xfrm rot="6742873">
            <a:off x="2515394" y="-2116931"/>
            <a:ext cx="5180013" cy="5178425"/>
          </a:xfrm>
          <a:prstGeom prst="arc">
            <a:avLst>
              <a:gd name="adj1" fmla="val 18035899"/>
              <a:gd name="adj2" fmla="val 0"/>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400">
              <a:solidFill>
                <a:srgbClr val="000000"/>
              </a:solidFill>
            </a:endParaRPr>
          </a:p>
        </p:txBody>
      </p:sp>
      <p:grpSp>
        <p:nvGrpSpPr>
          <p:cNvPr id="92184" name="Group 92"/>
          <p:cNvGrpSpPr>
            <a:grpSpLocks/>
          </p:cNvGrpSpPr>
          <p:nvPr/>
        </p:nvGrpSpPr>
        <p:grpSpPr bwMode="auto">
          <a:xfrm>
            <a:off x="6867525" y="2690813"/>
            <a:ext cx="927100" cy="720725"/>
            <a:chOff x="4644009" y="2474966"/>
            <a:chExt cx="1678660" cy="1265637"/>
          </a:xfrm>
        </p:grpSpPr>
        <p:pic>
          <p:nvPicPr>
            <p:cNvPr id="156692" name="Picture 20"/>
            <p:cNvPicPr>
              <a:picLocks noChangeAspect="1" noChangeArrowheads="1"/>
            </p:cNvPicPr>
            <p:nvPr/>
          </p:nvPicPr>
          <p:blipFill>
            <a:blip r:embed="rId16"/>
            <a:srcRect/>
            <a:stretch>
              <a:fillRect/>
            </a:stretch>
          </p:blipFill>
          <p:spPr bwMode="auto">
            <a:xfrm>
              <a:off x="4859591" y="2781618"/>
              <a:ext cx="1440082" cy="958985"/>
            </a:xfrm>
            <a:prstGeom prst="rect">
              <a:avLst/>
            </a:prstGeom>
            <a:noFill/>
            <a:ln w="9525">
              <a:solidFill>
                <a:schemeClr val="accent1">
                  <a:shade val="50000"/>
                </a:schemeClr>
              </a:solidFill>
              <a:miter lim="800000"/>
              <a:headEnd/>
              <a:tailEnd/>
            </a:ln>
          </p:spPr>
        </p:pic>
        <p:pic>
          <p:nvPicPr>
            <p:cNvPr id="92189"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42102" y="2474966"/>
              <a:ext cx="1480567" cy="34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0" name="Picture 19"/>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009" y="3140968"/>
              <a:ext cx="864096" cy="59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185" name="Picture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14988" y="2600325"/>
            <a:ext cx="889000" cy="69691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01" name="Arc 100"/>
          <p:cNvSpPr/>
          <p:nvPr/>
        </p:nvSpPr>
        <p:spPr>
          <a:xfrm rot="17459775">
            <a:off x="3094831" y="2213769"/>
            <a:ext cx="5180013" cy="5178425"/>
          </a:xfrm>
          <a:prstGeom prst="arc">
            <a:avLst>
              <a:gd name="adj1" fmla="val 18035899"/>
              <a:gd name="adj2" fmla="val 0"/>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400">
              <a:solidFill>
                <a:srgbClr val="000000"/>
              </a:solidFill>
            </a:endParaRPr>
          </a:p>
        </p:txBody>
      </p:sp>
      <p:pic>
        <p:nvPicPr>
          <p:cNvPr id="92187" name="Picture 2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11650" y="1912938"/>
            <a:ext cx="1196975" cy="59848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62013" y="-45293"/>
            <a:ext cx="8128000" cy="989856"/>
          </a:xfrm>
        </p:spPr>
        <p:txBody>
          <a:bodyPr/>
          <a:lstStyle/>
          <a:p>
            <a:pPr>
              <a:defRPr/>
            </a:pPr>
            <a:r>
              <a:rPr lang="ru-RU" sz="2400" dirty="0"/>
              <a:t>Примерная схема работы аналитики </a:t>
            </a:r>
            <a:r>
              <a:rPr lang="ru-RU" sz="2400" dirty="0" smtClean="0"/>
              <a:t>портала</a:t>
            </a:r>
            <a:r>
              <a:rPr lang="en-US" sz="2400" dirty="0" smtClean="0"/>
              <a:t>:</a:t>
            </a:r>
            <a:r>
              <a:rPr lang="ru-RU" sz="2400" dirty="0" smtClean="0"/>
              <a:t> </a:t>
            </a:r>
            <a:r>
              <a:rPr lang="en-US" sz="2400" dirty="0" smtClean="0"/>
              <a:t>(</a:t>
            </a:r>
            <a:r>
              <a:rPr lang="ru-RU" sz="2400" dirty="0" smtClean="0"/>
              <a:t>оценка/рейтинг организаций и индивидуумов</a:t>
            </a:r>
            <a:r>
              <a:rPr lang="en-US" sz="2400" dirty="0" smtClean="0"/>
              <a:t>)</a:t>
            </a:r>
            <a:endParaRPr lang="en-US" sz="2400" dirty="0"/>
          </a:p>
        </p:txBody>
      </p:sp>
      <p:grpSp>
        <p:nvGrpSpPr>
          <p:cNvPr id="11" name="Group 10"/>
          <p:cNvGrpSpPr/>
          <p:nvPr/>
        </p:nvGrpSpPr>
        <p:grpSpPr>
          <a:xfrm>
            <a:off x="92075" y="906462"/>
            <a:ext cx="9032875" cy="5951538"/>
            <a:chOff x="92075" y="906462"/>
            <a:chExt cx="9032875" cy="5951538"/>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160" y="925513"/>
              <a:ext cx="1836547" cy="30988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906462"/>
              <a:ext cx="7286625" cy="389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263" y="4005263"/>
              <a:ext cx="5246687" cy="2852737"/>
            </a:xfrm>
            <a:prstGeom prst="rect">
              <a:avLst/>
            </a:prstGeom>
            <a:noFill/>
            <a:ln w="9525"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p:nvSpPr>
          <p:spPr bwMode="auto">
            <a:xfrm>
              <a:off x="2082900" y="4187830"/>
              <a:ext cx="1871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altLang="en-US" sz="1200" b="1" dirty="0">
                  <a:solidFill>
                    <a:schemeClr val="tx1"/>
                  </a:solidFill>
                </a:rPr>
                <a:t>Impact</a:t>
              </a:r>
              <a:r>
                <a:rPr lang="en-US" altLang="en-US" sz="1200" dirty="0">
                  <a:solidFill>
                    <a:schemeClr val="tx1"/>
                  </a:solidFill>
                </a:rPr>
                <a:t> </a:t>
              </a:r>
              <a:r>
                <a:rPr lang="ru-RU" altLang="en-US" sz="1200" dirty="0">
                  <a:solidFill>
                    <a:schemeClr val="tx1"/>
                  </a:solidFill>
                </a:rPr>
                <a:t>может быть нулевым, позитивным или негативным</a:t>
              </a:r>
            </a:p>
          </p:txBody>
        </p:sp>
        <p:pic>
          <p:nvPicPr>
            <p:cNvPr id="10" name="Picture 2"/>
            <p:cNvPicPr>
              <a:picLocks noChangeAspect="1" noChangeArrowheads="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65845" y="4862398"/>
              <a:ext cx="2592288" cy="188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89377956"/>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482121" y="4714930"/>
            <a:ext cx="1621781" cy="1970196"/>
            <a:chOff x="6352133" y="1916832"/>
            <a:chExt cx="2541078" cy="3027237"/>
          </a:xfrm>
        </p:grpSpPr>
        <p:pic>
          <p:nvPicPr>
            <p:cNvPr id="2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6352133" y="4045553"/>
              <a:ext cx="1517543" cy="89851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0" name="Group 9"/>
          <p:cNvGrpSpPr/>
          <p:nvPr/>
        </p:nvGrpSpPr>
        <p:grpSpPr>
          <a:xfrm>
            <a:off x="4600813" y="29760"/>
            <a:ext cx="2952328" cy="4321040"/>
            <a:chOff x="5473881" y="779818"/>
            <a:chExt cx="2952328" cy="4321040"/>
          </a:xfrm>
        </p:grpSpPr>
        <p:sp>
          <p:nvSpPr>
            <p:cNvPr id="8" name="Cube 7"/>
            <p:cNvSpPr/>
            <p:nvPr/>
          </p:nvSpPr>
          <p:spPr>
            <a:xfrm>
              <a:off x="5473881" y="779818"/>
              <a:ext cx="2952328" cy="4321040"/>
            </a:xfrm>
            <a:prstGeom prst="cube">
              <a:avLst>
                <a:gd name="adj" fmla="val 2976"/>
              </a:avLst>
            </a:prstGeom>
            <a:noFill/>
            <a:ln>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508104" y="908720"/>
              <a:ext cx="2792108" cy="2314799"/>
              <a:chOff x="5508104" y="908720"/>
              <a:chExt cx="2792108" cy="2314799"/>
            </a:xfrm>
          </p:grpSpPr>
          <p:pic>
            <p:nvPicPr>
              <p:cNvPr id="12"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descr="hu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315175" y="2868812"/>
              <a:ext cx="785217" cy="1068085"/>
              <a:chOff x="899592" y="5394078"/>
              <a:chExt cx="648833" cy="987250"/>
            </a:xfrm>
          </p:grpSpPr>
          <p:pic>
            <p:nvPicPr>
              <p:cNvPr id="2051"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5517232"/>
                <a:ext cx="61933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149216" y="5394078"/>
                <a:ext cx="399209" cy="48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pic>
        <p:nvPicPr>
          <p:cNvPr id="2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3427" y="4225410"/>
            <a:ext cx="1195756" cy="84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36992">
            <a:off x="6627009" y="3401745"/>
            <a:ext cx="1282943" cy="46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62163" y="2719415"/>
            <a:ext cx="3921634" cy="4046950"/>
            <a:chOff x="62162" y="1921204"/>
            <a:chExt cx="4509838" cy="4845162"/>
          </a:xfrm>
        </p:grpSpPr>
        <p:grpSp>
          <p:nvGrpSpPr>
            <p:cNvPr id="3" name="Group 2"/>
            <p:cNvGrpSpPr/>
            <p:nvPr/>
          </p:nvGrpSpPr>
          <p:grpSpPr>
            <a:xfrm>
              <a:off x="62162" y="1921204"/>
              <a:ext cx="4291787" cy="4845162"/>
              <a:chOff x="4138551" y="906770"/>
              <a:chExt cx="4291787" cy="4845162"/>
            </a:xfrm>
          </p:grpSpPr>
          <p:pic>
            <p:nvPicPr>
              <p:cNvPr id="1027" name="Picture 3"/>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291787"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3548411" y="4869762"/>
              <a:ext cx="1023589" cy="840823"/>
              <a:chOff x="4814857" y="5290716"/>
              <a:chExt cx="1023589" cy="840823"/>
            </a:xfrm>
          </p:grpSpPr>
          <p:sp>
            <p:nvSpPr>
              <p:cNvPr id="28" name="Right Arrow 27"/>
              <p:cNvSpPr/>
              <p:nvPr/>
            </p:nvSpPr>
            <p:spPr>
              <a:xfrm>
                <a:off x="4814857" y="5740602"/>
                <a:ext cx="1023589" cy="322897"/>
              </a:xfrm>
              <a:prstGeom prst="rightArrow">
                <a:avLst>
                  <a:gd name="adj1" fmla="val 50000"/>
                  <a:gd name="adj2" fmla="val 70840"/>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p:cNvPicPr>
                <a:picLocks noChangeAspect="1" noChangeArrowheads="1"/>
              </p:cNvPicPr>
              <p:nvPr/>
            </p:nvPicPr>
            <p:blipFill>
              <a:blip r:embed="rId18"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847449" y="5678861"/>
                <a:ext cx="602038" cy="45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4909663" y="5290716"/>
                <a:ext cx="615873" cy="46166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API</a:t>
                </a:r>
                <a:endParaRPr lang="en-US" sz="2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grpSp>
      <p:sp>
        <p:nvSpPr>
          <p:cNvPr id="5" name="Rectangle 4"/>
          <p:cNvSpPr/>
          <p:nvPr/>
        </p:nvSpPr>
        <p:spPr>
          <a:xfrm>
            <a:off x="18244" y="-4716"/>
            <a:ext cx="3963444" cy="2062103"/>
          </a:xfrm>
          <a:prstGeom prst="rect">
            <a:avLst/>
          </a:prstGeom>
        </p:spPr>
        <p:txBody>
          <a:bodyPr wrap="square">
            <a:spAutoFit/>
          </a:bodyPr>
          <a:lstStyle/>
          <a:p>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Сбор и верификация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vs.</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обработка и представление информации</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grpSp>
        <p:nvGrpSpPr>
          <p:cNvPr id="18" name="Group 17"/>
          <p:cNvGrpSpPr/>
          <p:nvPr/>
        </p:nvGrpSpPr>
        <p:grpSpPr>
          <a:xfrm>
            <a:off x="4294176" y="4586617"/>
            <a:ext cx="2279411" cy="1015663"/>
            <a:chOff x="4668853" y="5608209"/>
            <a:chExt cx="2279411" cy="1015663"/>
          </a:xfrm>
        </p:grpSpPr>
        <p:sp>
          <p:nvSpPr>
            <p:cNvPr id="14" name="Rounded Rectangle 13"/>
            <p:cNvSpPr/>
            <p:nvPr/>
          </p:nvSpPr>
          <p:spPr>
            <a:xfrm>
              <a:off x="4668853" y="5642545"/>
              <a:ext cx="2279411" cy="981327"/>
            </a:xfrm>
            <a:prstGeom prst="roundRect">
              <a:avLst>
                <a:gd name="adj" fmla="val 973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668853" y="5608209"/>
              <a:ext cx="2026477" cy="1015663"/>
            </a:xfrm>
            <a:prstGeom prst="rect">
              <a:avLst/>
            </a:prstGeom>
          </p:spPr>
          <p:txBody>
            <a:bodyPr wrap="square">
              <a:spAutoFit/>
            </a:bodyPr>
            <a:lstStyle/>
            <a:p>
              <a:r>
                <a:rPr lang="en-US" sz="2000" dirty="0" smtClean="0"/>
                <a:t>… - </a:t>
              </a:r>
              <a:r>
                <a:rPr lang="ru-RU" sz="2000" dirty="0"/>
                <a:t>"это две большие </a:t>
              </a:r>
              <a:r>
                <a:rPr lang="ru-RU" sz="2000" dirty="0" smtClean="0"/>
                <a:t>разницы“</a:t>
              </a:r>
              <a:r>
                <a:rPr lang="en-US" sz="2000" dirty="0" smtClean="0"/>
                <a:t> !</a:t>
              </a:r>
              <a:endParaRPr lang="en-US" sz="2000" dirty="0"/>
            </a:p>
          </p:txBody>
        </p:sp>
        <p:pic>
          <p:nvPicPr>
            <p:cNvPr id="13"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08008" y="5756082"/>
              <a:ext cx="760189" cy="8105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7" name="Right Arrow 36"/>
          <p:cNvSpPr/>
          <p:nvPr/>
        </p:nvSpPr>
        <p:spPr>
          <a:xfrm rot="16200000">
            <a:off x="4729043" y="4413514"/>
            <a:ext cx="372068" cy="131890"/>
          </a:xfrm>
          <a:prstGeom prst="rightArrow">
            <a:avLst>
              <a:gd name="adj1" fmla="val 50000"/>
              <a:gd name="adj2" fmla="val 11004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3558225" y="4903307"/>
            <a:ext cx="796407" cy="131891"/>
          </a:xfrm>
          <a:prstGeom prst="rightArrow">
            <a:avLst>
              <a:gd name="adj1" fmla="val 50000"/>
              <a:gd name="adj2" fmla="val 11004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14978" y="2384478"/>
            <a:ext cx="2845907" cy="830997"/>
          </a:xfrm>
          <a:prstGeom prst="rect">
            <a:avLst/>
          </a:prstGeom>
          <a:solidFill>
            <a:schemeClr val="bg2">
              <a:lumMod val="90000"/>
              <a:alpha val="92000"/>
            </a:schemeClr>
          </a:solidFill>
          <a:ln w="19050">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Государственный(е)</a:t>
            </a:r>
            <a:endPar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реестр(ы</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0" name="Rectangle 39"/>
          <p:cNvSpPr/>
          <p:nvPr/>
        </p:nvSpPr>
        <p:spPr>
          <a:xfrm>
            <a:off x="4157879" y="3031517"/>
            <a:ext cx="1843495" cy="461665"/>
          </a:xfrm>
          <a:prstGeom prst="rect">
            <a:avLst/>
          </a:prstGeom>
          <a:solidFill>
            <a:schemeClr val="bg2">
              <a:lumMod val="90000"/>
              <a:alpha val="92000"/>
            </a:schemeClr>
          </a:solidFill>
          <a:ln w="19050">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QA-</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портал</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103778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163847" y="30193"/>
            <a:ext cx="1917992" cy="3323987"/>
          </a:xfrm>
          <a:prstGeom prst="rect">
            <a:avLst/>
          </a:prstGeom>
          <a:solidFill>
            <a:schemeClr val="bg2">
              <a:lumMod val="90000"/>
            </a:schemeClr>
          </a:solidFill>
          <a:ln w="25400">
            <a:solidFill>
              <a:schemeClr val="tx1"/>
            </a:solidFill>
          </a:ln>
        </p:spPr>
        <p:txBody>
          <a:bodyPr wrap="square" rtlCol="0">
            <a:spAutoFit/>
          </a:bodyPr>
          <a:lstStyle/>
          <a:p>
            <a:pPr algn="ctr"/>
            <a:r>
              <a:rPr lang="ru-RU" b="1"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Справка</a:t>
            </a:r>
            <a:r>
              <a:rPr lang="ru-RU" b="1"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t>
            </a:r>
            <a:endParaRPr lang="en-US" b="1"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r>
              <a:rPr lang="ru-RU" sz="1200" dirty="0">
                <a:latin typeface="Courier New" panose="02070309020205020404" pitchFamily="49" charset="0"/>
                <a:cs typeface="Courier New" panose="02070309020205020404" pitchFamily="49" charset="0"/>
              </a:rPr>
              <a:t>Первоначально портал замышлялся только как аналитическая надстройка над государственными академическими реестрами, но по факту пришлось создавать и сами реестры ввиду фактического отсутствия </a:t>
            </a:r>
            <a:r>
              <a:rPr lang="en-US" sz="1200" dirty="0" smtClean="0">
                <a:latin typeface="Courier New" panose="02070309020205020404" pitchFamily="49" charset="0"/>
                <a:cs typeface="Courier New" panose="02070309020205020404" pitchFamily="49" charset="0"/>
              </a:rPr>
              <a:t>(</a:t>
            </a:r>
            <a:r>
              <a:rPr lang="ru-RU" sz="1200" dirty="0" smtClean="0">
                <a:latin typeface="Courier New" panose="02070309020205020404" pitchFamily="49" charset="0"/>
                <a:cs typeface="Courier New" panose="02070309020205020404" pitchFamily="49" charset="0"/>
              </a:rPr>
              <a:t>или </a:t>
            </a:r>
            <a:r>
              <a:rPr lang="en-US" sz="1200" b="1" i="1" dirty="0" smtClean="0">
                <a:latin typeface="Courier New" panose="02070309020205020404" pitchFamily="49" charset="0"/>
                <a:cs typeface="Courier New" panose="02070309020205020404" pitchFamily="49" charset="0"/>
              </a:rPr>
              <a:t>API</a:t>
            </a:r>
            <a:r>
              <a:rPr lang="en-US" sz="1200" dirty="0" smtClean="0">
                <a:latin typeface="Courier New" panose="02070309020205020404" pitchFamily="49" charset="0"/>
                <a:cs typeface="Courier New" panose="02070309020205020404" pitchFamily="49" charset="0"/>
              </a:rPr>
              <a:t>-</a:t>
            </a:r>
            <a:r>
              <a:rPr lang="ru-RU" sz="1200" dirty="0" smtClean="0">
                <a:latin typeface="Courier New" panose="02070309020205020404" pitchFamily="49" charset="0"/>
                <a:cs typeface="Courier New" panose="02070309020205020404" pitchFamily="49" charset="0"/>
              </a:rPr>
              <a:t>недоступности</a:t>
            </a:r>
            <a:r>
              <a:rPr lang="en-US" sz="1200" dirty="0" smtClean="0">
                <a:latin typeface="Courier New" panose="02070309020205020404" pitchFamily="49" charset="0"/>
                <a:cs typeface="Courier New" panose="02070309020205020404" pitchFamily="49" charset="0"/>
              </a:rPr>
              <a:t>)</a:t>
            </a:r>
            <a:r>
              <a:rPr lang="ru-RU" sz="1200" dirty="0" smtClean="0">
                <a:latin typeface="Courier New" panose="02070309020205020404" pitchFamily="49" charset="0"/>
                <a:cs typeface="Courier New" panose="02070309020205020404" pitchFamily="49" charset="0"/>
              </a:rPr>
              <a:t> </a:t>
            </a:r>
            <a:r>
              <a:rPr lang="ru-RU" sz="1200" dirty="0">
                <a:latin typeface="Courier New" panose="02070309020205020404" pitchFamily="49" charset="0"/>
                <a:cs typeface="Courier New" panose="02070309020205020404" pitchFamily="49" charset="0"/>
              </a:rPr>
              <a:t>таковых у государства.</a:t>
            </a:r>
            <a:endParaRPr lang="en-US" sz="1200" dirty="0">
              <a:latin typeface="Courier New" panose="02070309020205020404" pitchFamily="49" charset="0"/>
              <a:cs typeface="Courier New" panose="02070309020205020404" pitchFamily="49" charset="0"/>
            </a:endParaRPr>
          </a:p>
        </p:txBody>
      </p:sp>
      <p:pic>
        <p:nvPicPr>
          <p:cNvPr id="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0074" y="3117234"/>
            <a:ext cx="741993" cy="83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981688" y="29760"/>
            <a:ext cx="2952328" cy="4321040"/>
            <a:chOff x="5473881" y="779818"/>
            <a:chExt cx="2952328" cy="4321040"/>
          </a:xfrm>
        </p:grpSpPr>
        <p:sp>
          <p:nvSpPr>
            <p:cNvPr id="8" name="Cube 7"/>
            <p:cNvSpPr/>
            <p:nvPr/>
          </p:nvSpPr>
          <p:spPr>
            <a:xfrm>
              <a:off x="5473881" y="779818"/>
              <a:ext cx="2952328" cy="4321040"/>
            </a:xfrm>
            <a:prstGeom prst="cube">
              <a:avLst>
                <a:gd name="adj" fmla="val 2976"/>
              </a:avLst>
            </a:prstGeom>
            <a:noFill/>
            <a:ln>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508104" y="908720"/>
              <a:ext cx="2792108" cy="2314799"/>
              <a:chOff x="5508104" y="908720"/>
              <a:chExt cx="2792108" cy="2314799"/>
            </a:xfrm>
          </p:grpSpPr>
          <p:pic>
            <p:nvPicPr>
              <p:cNvPr id="1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descr="hub!"/>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315175" y="2868812"/>
              <a:ext cx="785217" cy="1068085"/>
              <a:chOff x="899592" y="5394078"/>
              <a:chExt cx="648833" cy="987250"/>
            </a:xfrm>
          </p:grpSpPr>
          <p:pic>
            <p:nvPicPr>
              <p:cNvPr id="205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5517232"/>
                <a:ext cx="61933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149216" y="5394078"/>
                <a:ext cx="399209" cy="48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pic>
        <p:nvPicPr>
          <p:cNvPr id="22"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9527" y="4225410"/>
            <a:ext cx="890748" cy="625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36992">
            <a:off x="6007884" y="3401745"/>
            <a:ext cx="1282943" cy="46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6429527" y="4840785"/>
            <a:ext cx="965899" cy="1252511"/>
            <a:chOff x="6455521" y="1916832"/>
            <a:chExt cx="2437690" cy="2809634"/>
          </a:xfrm>
        </p:grpSpPr>
        <p:pic>
          <p:nvPicPr>
            <p:cNvPr id="25"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6455521" y="4045553"/>
              <a:ext cx="1310767" cy="68091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4" name="Group 3"/>
          <p:cNvGrpSpPr/>
          <p:nvPr/>
        </p:nvGrpSpPr>
        <p:grpSpPr>
          <a:xfrm>
            <a:off x="62163" y="2719415"/>
            <a:ext cx="4149797" cy="4046950"/>
            <a:chOff x="62162" y="1921204"/>
            <a:chExt cx="4772225" cy="4845162"/>
          </a:xfrm>
        </p:grpSpPr>
        <p:grpSp>
          <p:nvGrpSpPr>
            <p:cNvPr id="3" name="Group 2"/>
            <p:cNvGrpSpPr/>
            <p:nvPr/>
          </p:nvGrpSpPr>
          <p:grpSpPr>
            <a:xfrm>
              <a:off x="62162" y="1921204"/>
              <a:ext cx="4337608" cy="4845162"/>
              <a:chOff x="4138551" y="906770"/>
              <a:chExt cx="4337608" cy="4845162"/>
            </a:xfrm>
          </p:grpSpPr>
          <p:pic>
            <p:nvPicPr>
              <p:cNvPr id="1027" name="Picture 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337608"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3503121" y="4653085"/>
              <a:ext cx="1331266" cy="1120360"/>
              <a:chOff x="4769567" y="5074039"/>
              <a:chExt cx="1331266" cy="1120360"/>
            </a:xfrm>
          </p:grpSpPr>
          <p:sp>
            <p:nvSpPr>
              <p:cNvPr id="28" name="Right Arrow 27"/>
              <p:cNvSpPr/>
              <p:nvPr/>
            </p:nvSpPr>
            <p:spPr>
              <a:xfrm>
                <a:off x="4880580" y="5740602"/>
                <a:ext cx="1220253" cy="322897"/>
              </a:xfrm>
              <a:prstGeom prst="rightArrow">
                <a:avLst>
                  <a:gd name="adj1" fmla="val 50000"/>
                  <a:gd name="adj2" fmla="val 70840"/>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p:cNvPicPr>
                <a:picLocks noChangeAspect="1" noChangeArrowheads="1"/>
              </p:cNvPicPr>
              <p:nvPr/>
            </p:nvPicPr>
            <p:blipFill>
              <a:blip r:embed="rId19"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935078" y="5644649"/>
                <a:ext cx="731138" cy="54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4769567" y="5074039"/>
                <a:ext cx="874158" cy="70011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API</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grpSp>
      <p:sp>
        <p:nvSpPr>
          <p:cNvPr id="5" name="Rectangle 4"/>
          <p:cNvSpPr/>
          <p:nvPr/>
        </p:nvSpPr>
        <p:spPr>
          <a:xfrm>
            <a:off x="18244" y="-4716"/>
            <a:ext cx="3963444" cy="584775"/>
          </a:xfrm>
          <a:prstGeom prst="rect">
            <a:avLst/>
          </a:prstGeom>
        </p:spPr>
        <p:txBody>
          <a:bodyPr wrap="square">
            <a:spAutoFit/>
          </a:bodyPr>
          <a:lstStyle/>
          <a:p>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Проблема!</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0" name="Rectangle 39"/>
          <p:cNvSpPr/>
          <p:nvPr/>
        </p:nvSpPr>
        <p:spPr>
          <a:xfrm>
            <a:off x="3757829" y="2879117"/>
            <a:ext cx="1843495" cy="461665"/>
          </a:xfrm>
          <a:prstGeom prst="rect">
            <a:avLst/>
          </a:prstGeom>
          <a:solidFill>
            <a:schemeClr val="bg2">
              <a:lumMod val="90000"/>
              <a:alpha val="92000"/>
            </a:schemeClr>
          </a:solidFill>
          <a:ln w="19050">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QA-</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портал</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1"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82478" y="3321962"/>
            <a:ext cx="2161523" cy="2202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38980" y="3542207"/>
            <a:ext cx="16287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53" name="Group 2052"/>
          <p:cNvGrpSpPr/>
          <p:nvPr/>
        </p:nvGrpSpPr>
        <p:grpSpPr>
          <a:xfrm>
            <a:off x="7395426" y="3861048"/>
            <a:ext cx="1686413" cy="2856396"/>
            <a:chOff x="7395426" y="3861048"/>
            <a:chExt cx="1686413" cy="2856396"/>
          </a:xfrm>
        </p:grpSpPr>
        <p:sp>
          <p:nvSpPr>
            <p:cNvPr id="2052" name="Rectangle 2051"/>
            <p:cNvSpPr/>
            <p:nvPr/>
          </p:nvSpPr>
          <p:spPr>
            <a:xfrm>
              <a:off x="7395426" y="3861048"/>
              <a:ext cx="1686413" cy="285639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22"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7522448" y="3934389"/>
              <a:ext cx="1382157" cy="206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23"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7585178" y="5964481"/>
              <a:ext cx="1322021" cy="733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4" name="Group 33"/>
          <p:cNvGrpSpPr/>
          <p:nvPr/>
        </p:nvGrpSpPr>
        <p:grpSpPr>
          <a:xfrm>
            <a:off x="4564358" y="6232867"/>
            <a:ext cx="2962661" cy="570302"/>
            <a:chOff x="3231962" y="6232867"/>
            <a:chExt cx="2962661" cy="570302"/>
          </a:xfrm>
        </p:grpSpPr>
        <p:grpSp>
          <p:nvGrpSpPr>
            <p:cNvPr id="33" name="Group 32"/>
            <p:cNvGrpSpPr/>
            <p:nvPr/>
          </p:nvGrpSpPr>
          <p:grpSpPr>
            <a:xfrm>
              <a:off x="3231962" y="6232867"/>
              <a:ext cx="2962661" cy="570302"/>
              <a:chOff x="3279587" y="6204292"/>
              <a:chExt cx="2962661" cy="570302"/>
            </a:xfrm>
          </p:grpSpPr>
          <p:sp>
            <p:nvSpPr>
              <p:cNvPr id="11" name="Rectangle 10"/>
              <p:cNvSpPr/>
              <p:nvPr/>
            </p:nvSpPr>
            <p:spPr>
              <a:xfrm>
                <a:off x="3304379" y="6204292"/>
                <a:ext cx="2937869" cy="57030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3279587" y="6256722"/>
                <a:ext cx="2910745" cy="494970"/>
                <a:chOff x="731965" y="5399576"/>
                <a:chExt cx="3531813" cy="731887"/>
              </a:xfrm>
            </p:grpSpPr>
            <p:pic>
              <p:nvPicPr>
                <p:cNvPr id="48" name="Picture 2"/>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278" y="5399576"/>
                  <a:ext cx="3455500" cy="49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731965" y="5812897"/>
                  <a:ext cx="3248350" cy="318566"/>
                </a:xfrm>
                <a:prstGeom prst="rect">
                  <a:avLst/>
                </a:prstGeom>
                <a:noFill/>
              </p:spPr>
              <p:txBody>
                <a:bodyPr wrap="square" rtlCol="0">
                  <a:spAutoFit/>
                </a:bodyPr>
                <a:lstStyle/>
                <a:p>
                  <a:r>
                    <a:rPr lang="en-US" sz="800" dirty="0">
                      <a:hlinkClick r:id="rId25"/>
                    </a:rPr>
                    <a:t>http://</a:t>
                  </a:r>
                  <a:r>
                    <a:rPr lang="en-US" sz="800" dirty="0" smtClean="0">
                      <a:hlinkClick r:id="rId25"/>
                    </a:rPr>
                    <a:t>www.ugorod.kr.ua/news/2012-07-28-15064.html</a:t>
                  </a:r>
                  <a:r>
                    <a:rPr lang="en-US" sz="800" dirty="0" smtClean="0"/>
                    <a:t> </a:t>
                  </a:r>
                  <a:endParaRPr lang="en-US" sz="800" dirty="0"/>
                </a:p>
              </p:txBody>
            </p:sp>
          </p:grpSp>
        </p:grpSp>
        <p:pic>
          <p:nvPicPr>
            <p:cNvPr id="52" name="Picture 5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45914" y="6435054"/>
              <a:ext cx="200531" cy="340360"/>
            </a:xfrm>
            <a:prstGeom prst="rect">
              <a:avLst/>
            </a:prstGeom>
          </p:spPr>
        </p:pic>
      </p:grpSp>
      <p:grpSp>
        <p:nvGrpSpPr>
          <p:cNvPr id="41" name="Group 40"/>
          <p:cNvGrpSpPr/>
          <p:nvPr/>
        </p:nvGrpSpPr>
        <p:grpSpPr>
          <a:xfrm>
            <a:off x="53450" y="613803"/>
            <a:ext cx="3798986" cy="1404515"/>
            <a:chOff x="-2971743" y="287671"/>
            <a:chExt cx="3798986" cy="1404515"/>
          </a:xfrm>
        </p:grpSpPr>
        <p:sp>
          <p:nvSpPr>
            <p:cNvPr id="54" name="Rounded Rectangle 53"/>
            <p:cNvSpPr/>
            <p:nvPr/>
          </p:nvSpPr>
          <p:spPr>
            <a:xfrm>
              <a:off x="-2971743" y="287671"/>
              <a:ext cx="3798986" cy="14045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679578" y="411008"/>
              <a:ext cx="1252621" cy="1211586"/>
              <a:chOff x="779277" y="694360"/>
              <a:chExt cx="1651214" cy="1671932"/>
            </a:xfrm>
          </p:grpSpPr>
          <p:pic>
            <p:nvPicPr>
              <p:cNvPr id="56" name="Picture 3"/>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0391" y="1094167"/>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277" y="694360"/>
                <a:ext cx="1651214" cy="1671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396552" y="411007"/>
              <a:ext cx="1190229" cy="1211586"/>
              <a:chOff x="-1629373" y="3148739"/>
              <a:chExt cx="1270922" cy="1211586"/>
            </a:xfrm>
          </p:grpSpPr>
          <p:sp>
            <p:nvSpPr>
              <p:cNvPr id="59" name="Rectangle 58"/>
              <p:cNvSpPr/>
              <p:nvPr/>
            </p:nvSpPr>
            <p:spPr>
              <a:xfrm>
                <a:off x="-1261597" y="3247507"/>
                <a:ext cx="545342" cy="40011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API</a:t>
                </a:r>
                <a:endParaRPr lang="en-US" sz="2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0" name="Picture 4"/>
              <p:cNvPicPr>
                <a:picLocks noChangeAspect="1" noChangeArrowheads="1"/>
              </p:cNvPicPr>
              <p:nvPr/>
            </p:nvPicPr>
            <p:blipFill>
              <a:blip r:embed="rId19"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1548680" y="3594987"/>
                <a:ext cx="1008111" cy="45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5"/>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9373" y="3148739"/>
                <a:ext cx="1270922" cy="1211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a:blip r:embed="rId2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21024" y="417407"/>
              <a:ext cx="1224711" cy="120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 name="Group 42"/>
          <p:cNvGrpSpPr/>
          <p:nvPr/>
        </p:nvGrpSpPr>
        <p:grpSpPr>
          <a:xfrm>
            <a:off x="43323" y="3465657"/>
            <a:ext cx="3094727" cy="2677656"/>
            <a:chOff x="43323" y="3465657"/>
            <a:chExt cx="3094727" cy="2677656"/>
          </a:xfrm>
        </p:grpSpPr>
        <p:sp>
          <p:nvSpPr>
            <p:cNvPr id="65" name="Rounded Rectangle 64"/>
            <p:cNvSpPr/>
            <p:nvPr/>
          </p:nvSpPr>
          <p:spPr>
            <a:xfrm>
              <a:off x="43323" y="3493182"/>
              <a:ext cx="3075789" cy="2600114"/>
            </a:xfrm>
            <a:prstGeom prst="roundRect">
              <a:avLst>
                <a:gd name="adj" fmla="val 62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1153" y="3465657"/>
              <a:ext cx="3046897" cy="267765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они </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либо отсутствуют, либо </a:t>
              </a: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 </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ни</a:t>
              </a: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нет доступа </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через программные интерфейсы </a:t>
              </a: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(значит они бесполезны для целей Портала).</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9" name="Rectangle 18"/>
          <p:cNvSpPr/>
          <p:nvPr/>
        </p:nvSpPr>
        <p:spPr>
          <a:xfrm>
            <a:off x="137536" y="2470203"/>
            <a:ext cx="3286542" cy="954107"/>
          </a:xfrm>
          <a:prstGeom prst="rect">
            <a:avLst/>
          </a:prstGeom>
          <a:solidFill>
            <a:schemeClr val="bg2">
              <a:lumMod val="90000"/>
              <a:alpha val="92000"/>
            </a:schemeClr>
          </a:solidFill>
          <a:ln w="19050">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Государственный(е)</a:t>
            </a: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реестр(ы</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7" name="Picture 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58073" flipV="1">
            <a:off x="4160596" y="4764214"/>
            <a:ext cx="1634500" cy="96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6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762705" y="5181122"/>
            <a:ext cx="514171" cy="872699"/>
          </a:xfrm>
          <a:prstGeom prst="rect">
            <a:avLst/>
          </a:prstGeom>
        </p:spPr>
      </p:pic>
    </p:spTree>
    <p:extLst>
      <p:ext uri="{BB962C8B-B14F-4D97-AF65-F5344CB8AC3E}">
        <p14:creationId xmlns:p14="http://schemas.microsoft.com/office/powerpoint/2010/main" val="12268733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18207" y="1775570"/>
            <a:ext cx="2100105" cy="2256458"/>
            <a:chOff x="4138551" y="906770"/>
            <a:chExt cx="4291787" cy="4845162"/>
          </a:xfrm>
        </p:grpSpPr>
        <p:pic>
          <p:nvPicPr>
            <p:cNvPr id="3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291787"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1110912" y="86556"/>
            <a:ext cx="1634831" cy="1681468"/>
            <a:chOff x="4138551" y="906770"/>
            <a:chExt cx="4291787" cy="4845162"/>
          </a:xfrm>
        </p:grpSpPr>
        <p:pic>
          <p:nvPicPr>
            <p:cNvPr id="24"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291787"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992903" y="641158"/>
            <a:ext cx="867764" cy="719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220817" y="3833889"/>
            <a:ext cx="2417663" cy="2901764"/>
            <a:chOff x="6577744" y="1916832"/>
            <a:chExt cx="2315467" cy="2775052"/>
          </a:xfrm>
        </p:grpSpPr>
        <p:pic>
          <p:nvPicPr>
            <p:cNvPr id="6"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77744" y="4045553"/>
              <a:ext cx="1066318"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10"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9024" y="3483465"/>
            <a:ext cx="2188231" cy="1537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203">
            <a:off x="4364855" y="2923494"/>
            <a:ext cx="942751" cy="49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131464">
            <a:off x="3976208" y="3370982"/>
            <a:ext cx="866274" cy="50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068038">
            <a:off x="2121047" y="3170629"/>
            <a:ext cx="905982" cy="331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98477">
            <a:off x="2002256" y="2907149"/>
            <a:ext cx="809485" cy="321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2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91711">
            <a:off x="2322219" y="1438854"/>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789386">
            <a:off x="2056135" y="1721166"/>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oup 36"/>
          <p:cNvGrpSpPr/>
          <p:nvPr/>
        </p:nvGrpSpPr>
        <p:grpSpPr>
          <a:xfrm>
            <a:off x="1376116" y="3686768"/>
            <a:ext cx="2899829" cy="3171232"/>
            <a:chOff x="4138551" y="906770"/>
            <a:chExt cx="4291787" cy="4845162"/>
          </a:xfrm>
        </p:grpSpPr>
        <p:pic>
          <p:nvPicPr>
            <p:cNvPr id="38"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5"/>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291787"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591768">
            <a:off x="2492417" y="3908218"/>
            <a:ext cx="2236877" cy="57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409746">
            <a:off x="2076026" y="4023785"/>
            <a:ext cx="2036884" cy="44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a:blip r:embed="rId28"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2160728">
            <a:off x="3138324" y="1926786"/>
            <a:ext cx="915382" cy="27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a:xfrm>
            <a:off x="4981096" y="62734"/>
            <a:ext cx="4112552" cy="2800767"/>
          </a:xfrm>
          <a:prstGeom prst="rect">
            <a:avLst/>
          </a:prstGeom>
          <a:solidFill>
            <a:schemeClr val="bg1">
              <a:lumMod val="95000"/>
            </a:schemeClr>
          </a:solidFill>
          <a:ln w="25400">
            <a:solidFill>
              <a:schemeClr val="tx1"/>
            </a:solidFill>
          </a:ln>
        </p:spPr>
        <p:txBody>
          <a:bodyPr wrap="square">
            <a:spAutoFit/>
          </a:bodyPr>
          <a:lstStyle/>
          <a:p>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значит</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чтобы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обеспечит</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ь</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Портал данными, надо было искать (временную?) замену такой (как на этом слайде) архитектуре, где бы сбором информации управляло государство </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ounded Rectangular Callout 45"/>
          <p:cNvSpPr/>
          <p:nvPr/>
        </p:nvSpPr>
        <p:spPr>
          <a:xfrm>
            <a:off x="4660711" y="4900893"/>
            <a:ext cx="1189132" cy="557542"/>
          </a:xfrm>
          <a:prstGeom prst="wedgeRoundRectCallout">
            <a:avLst>
              <a:gd name="adj1" fmla="val 14653"/>
              <a:gd name="adj2" fmla="val -10430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User Interface</a:t>
            </a:r>
            <a:endParaRPr lang="en-US" dirty="0">
              <a:solidFill>
                <a:schemeClr val="tx1"/>
              </a:solidFill>
            </a:endParaRPr>
          </a:p>
        </p:txBody>
      </p:sp>
      <p:sp>
        <p:nvSpPr>
          <p:cNvPr id="47" name="Rounded Rectangular Callout 46"/>
          <p:cNvSpPr/>
          <p:nvPr/>
        </p:nvSpPr>
        <p:spPr>
          <a:xfrm>
            <a:off x="197828" y="5854616"/>
            <a:ext cx="1189132" cy="557542"/>
          </a:xfrm>
          <a:prstGeom prst="wedgeRoundRectCallout">
            <a:avLst>
              <a:gd name="adj1" fmla="val 66718"/>
              <a:gd name="adj2" fmla="val -97467"/>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State Register</a:t>
            </a:r>
            <a:endParaRPr lang="en-US" dirty="0">
              <a:solidFill>
                <a:schemeClr val="tx1"/>
              </a:solidFill>
            </a:endParaRPr>
          </a:p>
        </p:txBody>
      </p:sp>
      <p:sp>
        <p:nvSpPr>
          <p:cNvPr id="48" name="Rounded Rectangular Callout 47"/>
          <p:cNvSpPr/>
          <p:nvPr/>
        </p:nvSpPr>
        <p:spPr>
          <a:xfrm>
            <a:off x="3731668" y="312140"/>
            <a:ext cx="1013000" cy="428294"/>
          </a:xfrm>
          <a:prstGeom prst="wedgeRoundRectCallout">
            <a:avLst>
              <a:gd name="adj1" fmla="val 23465"/>
              <a:gd name="adj2" fmla="val 13827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Portal</a:t>
            </a:r>
            <a:endParaRPr lang="en-US" dirty="0">
              <a:solidFill>
                <a:schemeClr val="tx1"/>
              </a:solidFill>
            </a:endParaRPr>
          </a:p>
        </p:txBody>
      </p:sp>
    </p:spTree>
    <p:extLst>
      <p:ext uri="{BB962C8B-B14F-4D97-AF65-F5344CB8AC3E}">
        <p14:creationId xmlns:p14="http://schemas.microsoft.com/office/powerpoint/2010/main" val="29198474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17587" y="56382"/>
            <a:ext cx="7213648" cy="6759934"/>
            <a:chOff x="17587" y="56382"/>
            <a:chExt cx="7213648" cy="6759934"/>
          </a:xfrm>
        </p:grpSpPr>
        <p:grpSp>
          <p:nvGrpSpPr>
            <p:cNvPr id="52" name="Group 51"/>
            <p:cNvGrpSpPr/>
            <p:nvPr/>
          </p:nvGrpSpPr>
          <p:grpSpPr>
            <a:xfrm>
              <a:off x="34139" y="141916"/>
              <a:ext cx="7197096" cy="6674400"/>
              <a:chOff x="34139" y="141916"/>
              <a:chExt cx="7197096" cy="6674400"/>
            </a:xfrm>
          </p:grpSpPr>
          <p:grpSp>
            <p:nvGrpSpPr>
              <p:cNvPr id="2" name="Group 1"/>
              <p:cNvGrpSpPr/>
              <p:nvPr/>
            </p:nvGrpSpPr>
            <p:grpSpPr>
              <a:xfrm>
                <a:off x="34139" y="141916"/>
                <a:ext cx="7197096" cy="6674400"/>
                <a:chOff x="34139" y="141916"/>
                <a:chExt cx="7197096" cy="667440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080" y="1903660"/>
                  <a:ext cx="482652" cy="55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1679" y="4952351"/>
                  <a:ext cx="2139055" cy="175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158326" y="439245"/>
                  <a:ext cx="812023" cy="67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5834850" y="3377250"/>
                  <a:ext cx="1396385" cy="1967573"/>
                  <a:chOff x="6542619" y="1916832"/>
                  <a:chExt cx="2350592" cy="2672097"/>
                </a:xfrm>
              </p:grpSpPr>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42619" y="4045553"/>
                    <a:ext cx="1136568" cy="54337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9"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5536" y="2205844"/>
                  <a:ext cx="151216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758" y="3585527"/>
                  <a:ext cx="985135" cy="6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203">
                  <a:off x="4412480" y="2885394"/>
                  <a:ext cx="942751" cy="49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131464">
                  <a:off x="4138133" y="3237632"/>
                  <a:ext cx="866274" cy="50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722060">
                  <a:off x="1649449" y="2980428"/>
                  <a:ext cx="1214806" cy="44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1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16979" y="147239"/>
                  <a:ext cx="1181449" cy="140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37970" y="3845533"/>
                  <a:ext cx="929727" cy="110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07239">
                  <a:off x="2601938" y="3358107"/>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13667">
                  <a:off x="2964564" y="3408443"/>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91711">
                  <a:off x="2322219" y="1385955"/>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789386">
                  <a:off x="2025907" y="1653153"/>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17"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2160728">
                  <a:off x="3138324" y="1926786"/>
                  <a:ext cx="915382" cy="27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p:cNvGrpSpPr/>
                <p:nvPr/>
              </p:nvGrpSpPr>
              <p:grpSpPr>
                <a:xfrm>
                  <a:off x="3890027" y="4271272"/>
                  <a:ext cx="1982871" cy="2409532"/>
                  <a:chOff x="6649174" y="1916832"/>
                  <a:chExt cx="2244037" cy="2663077"/>
                </a:xfrm>
              </p:grpSpPr>
              <p:pic>
                <p:nvPicPr>
                  <p:cNvPr id="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9174" y="3254068"/>
                    <a:ext cx="1008113" cy="132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p:cNvGrpSpPr/>
                <p:nvPr/>
              </p:nvGrpSpPr>
              <p:grpSpPr>
                <a:xfrm flipH="1">
                  <a:off x="84253" y="671074"/>
                  <a:ext cx="1110184" cy="1529161"/>
                  <a:chOff x="6471388" y="1916832"/>
                  <a:chExt cx="2421823" cy="2525241"/>
                </a:xfrm>
              </p:grpSpPr>
              <p:pic>
                <p:nvPicPr>
                  <p:cNvPr id="31" name="Picture 2"/>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1388" y="3116230"/>
                    <a:ext cx="1008110"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Picture 20"/>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8117" y="4944713"/>
                  <a:ext cx="658920" cy="88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57894" y="1553725"/>
                  <a:ext cx="503576" cy="39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701819">
                  <a:off x="1194842" y="1360714"/>
                  <a:ext cx="429680" cy="17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488904" y="3991610"/>
                  <a:ext cx="429680" cy="17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13667">
                  <a:off x="1553441" y="1522344"/>
                  <a:ext cx="429680" cy="17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1201">
                  <a:off x="3881981" y="5384790"/>
                  <a:ext cx="918956" cy="36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1201">
                  <a:off x="1132565" y="4823204"/>
                  <a:ext cx="734528" cy="38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497" y="4243361"/>
                  <a:ext cx="930430" cy="65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1201">
                  <a:off x="700434" y="1374120"/>
                  <a:ext cx="542303" cy="3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0444" y="4897088"/>
                  <a:ext cx="699260" cy="49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287887">
                  <a:off x="3129479" y="4738154"/>
                  <a:ext cx="640073" cy="31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59301">
                  <a:off x="3404934" y="4537168"/>
                  <a:ext cx="640073" cy="31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13667">
                  <a:off x="797219" y="3985769"/>
                  <a:ext cx="429680" cy="17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63116" y="3910341"/>
                  <a:ext cx="858905" cy="9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549" y="2210037"/>
                  <a:ext cx="753908" cy="76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9241" y="141916"/>
                  <a:ext cx="389532" cy="47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4158" y="3894541"/>
                  <a:ext cx="369101" cy="44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39" y="5844494"/>
                  <a:ext cx="1433438" cy="97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0766" y="3845533"/>
                  <a:ext cx="574806" cy="535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0777" y="165240"/>
                  <a:ext cx="455389" cy="54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475351">
                  <a:off x="1569663" y="2445889"/>
                  <a:ext cx="1155555" cy="45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427166" y="3264842"/>
                <a:ext cx="901209"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WWW</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7" name="Rectangle 56"/>
              <p:cNvSpPr/>
              <p:nvPr/>
            </p:nvSpPr>
            <p:spPr>
              <a:xfrm>
                <a:off x="1316979" y="908514"/>
                <a:ext cx="761747"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WWW</a:t>
                </a:r>
                <a:endParaRPr lang="en-US" sz="1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8" name="Rectangle 57"/>
              <p:cNvSpPr/>
              <p:nvPr/>
            </p:nvSpPr>
            <p:spPr>
              <a:xfrm>
                <a:off x="2588052" y="4471062"/>
                <a:ext cx="694421" cy="30777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WWW</a:t>
                </a:r>
                <a:endParaRPr lang="en-US" sz="1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60" name="Rounded Rectangular Callout 59"/>
            <p:cNvSpPr/>
            <p:nvPr/>
          </p:nvSpPr>
          <p:spPr>
            <a:xfrm>
              <a:off x="179512" y="56382"/>
              <a:ext cx="1054314" cy="557542"/>
            </a:xfrm>
            <a:prstGeom prst="wedgeRoundRectCallout">
              <a:avLst>
                <a:gd name="adj1" fmla="val 83539"/>
                <a:gd name="adj2" fmla="val 27246"/>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Social Register</a:t>
              </a:r>
              <a:endParaRPr lang="en-US" dirty="0">
                <a:solidFill>
                  <a:schemeClr val="tx1"/>
                </a:solidFill>
              </a:endParaRPr>
            </a:p>
          </p:txBody>
        </p:sp>
        <p:sp>
          <p:nvSpPr>
            <p:cNvPr id="61" name="Rounded Rectangular Callout 60"/>
            <p:cNvSpPr/>
            <p:nvPr/>
          </p:nvSpPr>
          <p:spPr>
            <a:xfrm>
              <a:off x="17587" y="5127707"/>
              <a:ext cx="1120530" cy="557542"/>
            </a:xfrm>
            <a:prstGeom prst="wedgeRoundRectCallout">
              <a:avLst>
                <a:gd name="adj1" fmla="val 17963"/>
                <a:gd name="adj2" fmla="val -116259"/>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Contributor’s </a:t>
              </a:r>
              <a:r>
                <a:rPr lang="en-US" b="1" dirty="0" smtClean="0">
                  <a:solidFill>
                    <a:srgbClr val="FF0000"/>
                  </a:solidFill>
                </a:rPr>
                <a:t>Interface</a:t>
              </a:r>
              <a:endParaRPr lang="en-US" dirty="0">
                <a:solidFill>
                  <a:schemeClr val="tx1"/>
                </a:solidFill>
              </a:endParaRPr>
            </a:p>
          </p:txBody>
        </p:sp>
      </p:grpSp>
      <p:pic>
        <p:nvPicPr>
          <p:cNvPr id="50" name="Picture 2"/>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9" y="3478497"/>
            <a:ext cx="1591096" cy="1927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50"/>
          <p:cNvSpPr/>
          <p:nvPr/>
        </p:nvSpPr>
        <p:spPr>
          <a:xfrm>
            <a:off x="5503225" y="5488214"/>
            <a:ext cx="3580898" cy="1323439"/>
          </a:xfrm>
          <a:prstGeom prst="rect">
            <a:avLst/>
          </a:prstGeom>
          <a:solidFill>
            <a:schemeClr val="bg1">
              <a:lumMod val="95000"/>
              <a:alpha val="77000"/>
            </a:schemeClr>
          </a:solidFill>
          <a:ln w="25400">
            <a:solidFill>
              <a:schemeClr val="tx1"/>
            </a:solidFill>
          </a:ln>
        </p:spPr>
        <p:txBody>
          <a:bodyPr wrap="square">
            <a:spAutoFit/>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а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это значит, что и функции верификации и сертификации информации и ее источников общество берет на себя ...… </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Rectangle 23"/>
          <p:cNvSpPr/>
          <p:nvPr/>
        </p:nvSpPr>
        <p:spPr>
          <a:xfrm>
            <a:off x="4780815" y="62734"/>
            <a:ext cx="4312834" cy="3354765"/>
          </a:xfrm>
          <a:prstGeom prst="rect">
            <a:avLst/>
          </a:prstGeom>
          <a:solidFill>
            <a:schemeClr val="bg1">
              <a:lumMod val="95000"/>
              <a:alpha val="77000"/>
            </a:schemeClr>
          </a:solidFill>
          <a:ln w="25400">
            <a:solidFill>
              <a:schemeClr val="tx1"/>
            </a:solidFill>
          </a:ln>
        </p:spPr>
        <p:txBody>
          <a:bodyPr wrap="square">
            <a:spAutoFit/>
          </a:bodyPr>
          <a:lstStyle/>
          <a:p>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Пришлось создавать систему "социальных" по сути реестров, наполняемых и управляемых через персональные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Web-</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интерфейсы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представителями (волонтерами) академической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общественности.</a:t>
            </a:r>
          </a:p>
          <a:p>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Это позволяло заполнять реестры по принципу социальных сетей на полностью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доброволь</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ой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основе без привлечения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админресурса … </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619367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581" y="74625"/>
            <a:ext cx="8305796" cy="6717917"/>
            <a:chOff x="527506" y="93675"/>
            <a:chExt cx="8305796" cy="6717917"/>
          </a:xfrm>
        </p:grpSpPr>
        <p:grpSp>
          <p:nvGrpSpPr>
            <p:cNvPr id="7" name="Group 6"/>
            <p:cNvGrpSpPr/>
            <p:nvPr/>
          </p:nvGrpSpPr>
          <p:grpSpPr>
            <a:xfrm>
              <a:off x="527506" y="93675"/>
              <a:ext cx="8305796" cy="6717917"/>
              <a:chOff x="394156" y="188925"/>
              <a:chExt cx="8305796" cy="6717917"/>
            </a:xfrm>
          </p:grpSpPr>
          <p:pic>
            <p:nvPicPr>
              <p:cNvPr id="2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156" y="188925"/>
                <a:ext cx="8305796" cy="609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5033028" y="4380513"/>
                <a:ext cx="2883351" cy="2526329"/>
                <a:chOff x="5817402" y="1916832"/>
                <a:chExt cx="3401691" cy="3014435"/>
              </a:xfrm>
            </p:grpSpPr>
            <p:pic>
              <p:nvPicPr>
                <p:cNvPr id="2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5423"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817402" y="4306957"/>
                  <a:ext cx="2766795" cy="6243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User-Observer</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2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7567" y="673369"/>
                <a:ext cx="1737943" cy="144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6802" y="2541881"/>
                <a:ext cx="2461064" cy="1629673"/>
              </a:xfrm>
              <a:prstGeom prst="rect">
                <a:avLst/>
              </a:prstGeom>
              <a:noFill/>
              <a:ln w="9525"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270010" y="800694"/>
                <a:ext cx="2952328" cy="4321040"/>
                <a:chOff x="899592" y="611769"/>
                <a:chExt cx="2952328" cy="4321040"/>
              </a:xfrm>
            </p:grpSpPr>
            <p:grpSp>
              <p:nvGrpSpPr>
                <p:cNvPr id="4" name="Group 3"/>
                <p:cNvGrpSpPr/>
                <p:nvPr/>
              </p:nvGrpSpPr>
              <p:grpSpPr>
                <a:xfrm>
                  <a:off x="899592" y="611769"/>
                  <a:ext cx="2952328" cy="4321040"/>
                  <a:chOff x="899592" y="611769"/>
                  <a:chExt cx="2952328" cy="4321040"/>
                </a:xfrm>
              </p:grpSpPr>
              <p:sp>
                <p:nvSpPr>
                  <p:cNvPr id="2" name="Rectangle 1"/>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899592" y="611769"/>
                    <a:ext cx="2952328" cy="4321040"/>
                    <a:chOff x="5473881" y="779818"/>
                    <a:chExt cx="2952328" cy="4321040"/>
                  </a:xfrm>
                </p:grpSpPr>
                <p:sp>
                  <p:nvSpPr>
                    <p:cNvPr id="8" name="Cube 7"/>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508104" y="908720"/>
                      <a:ext cx="2792108" cy="2314799"/>
                      <a:chOff x="5508104" y="908720"/>
                      <a:chExt cx="2792108" cy="2314799"/>
                    </a:xfrm>
                  </p:grpSpPr>
                  <p:pic>
                    <p:nvPicPr>
                      <p:cNvPr id="1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descr="hub!"/>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5" name="Group 4"/>
                <p:cNvGrpSpPr/>
                <p:nvPr/>
              </p:nvGrpSpPr>
              <p:grpSpPr>
                <a:xfrm>
                  <a:off x="2515215" y="2838892"/>
                  <a:ext cx="1228779" cy="1179840"/>
                  <a:chOff x="-135210" y="5414347"/>
                  <a:chExt cx="1542752" cy="1402264"/>
                </a:xfrm>
              </p:grpSpPr>
              <p:pic>
                <p:nvPicPr>
                  <p:cNvPr id="33" name="Picture 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36"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1431" y="3491337"/>
                  <a:ext cx="680363" cy="656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 name="Picture 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8139" y="4120624"/>
                <a:ext cx="1955162" cy="137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203">
                <a:off x="3771405" y="3376072"/>
                <a:ext cx="1154890" cy="50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ular Callout 29"/>
              <p:cNvSpPr/>
              <p:nvPr/>
            </p:nvSpPr>
            <p:spPr>
              <a:xfrm>
                <a:off x="4196182" y="5467655"/>
                <a:ext cx="1189132" cy="557542"/>
              </a:xfrm>
              <a:prstGeom prst="wedgeRoundRectCallout">
                <a:avLst>
                  <a:gd name="adj1" fmla="val -19790"/>
                  <a:gd name="adj2" fmla="val -10430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User Interface</a:t>
                </a:r>
                <a:endParaRPr lang="en-US" dirty="0">
                  <a:solidFill>
                    <a:schemeClr val="tx1"/>
                  </a:solidFill>
                </a:endParaRPr>
              </a:p>
            </p:txBody>
          </p:sp>
          <p:sp>
            <p:nvSpPr>
              <p:cNvPr id="31" name="Rounded Rectangular Callout 30"/>
              <p:cNvSpPr/>
              <p:nvPr/>
            </p:nvSpPr>
            <p:spPr>
              <a:xfrm>
                <a:off x="4354553" y="929596"/>
                <a:ext cx="1189132" cy="557542"/>
              </a:xfrm>
              <a:prstGeom prst="wedgeRoundRectCallout">
                <a:avLst>
                  <a:gd name="adj1" fmla="val -74954"/>
                  <a:gd name="adj2" fmla="val 3124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Web Portal</a:t>
                </a:r>
                <a:endParaRPr lang="en-US" dirty="0">
                  <a:solidFill>
                    <a:schemeClr val="tx1"/>
                  </a:solidFill>
                </a:endParaRPr>
              </a:p>
            </p:txBody>
          </p:sp>
          <p:pic>
            <p:nvPicPr>
              <p:cNvPr id="37" name="Picture 2"/>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356" y="5251933"/>
                <a:ext cx="1238684" cy="1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1409702" y="6423605"/>
                <a:ext cx="235885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User-Contributor</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969372">
                <a:off x="2529613" y="4757986"/>
                <a:ext cx="1865221" cy="50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740017">
                <a:off x="2725176" y="5345352"/>
                <a:ext cx="1658342" cy="59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0"/>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18571" y="5358289"/>
                <a:ext cx="778380" cy="116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9166">
                <a:off x="1935005" y="5248626"/>
                <a:ext cx="960513" cy="37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632835" y="5432481"/>
                <a:ext cx="839033" cy="106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3"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109477">
              <a:off x="3563913" y="3625229"/>
              <a:ext cx="1154890" cy="40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rot="16200000">
            <a:off x="-2700219" y="3219319"/>
            <a:ext cx="6175473" cy="523220"/>
          </a:xfrm>
          <a:prstGeom prst="rect">
            <a:avLst/>
          </a:prstGeom>
          <a:solidFill>
            <a:schemeClr val="bg1">
              <a:lumMod val="95000"/>
            </a:schemeClr>
          </a:solidFill>
          <a:ln w="38100">
            <a:solidFill>
              <a:schemeClr val="tx1"/>
            </a:solid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Абстрактная архитектура портала</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7497230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581" y="74625"/>
            <a:ext cx="8305796" cy="6717917"/>
            <a:chOff x="527506" y="93675"/>
            <a:chExt cx="8305796" cy="6717917"/>
          </a:xfrm>
        </p:grpSpPr>
        <p:grpSp>
          <p:nvGrpSpPr>
            <p:cNvPr id="7" name="Group 6"/>
            <p:cNvGrpSpPr/>
            <p:nvPr/>
          </p:nvGrpSpPr>
          <p:grpSpPr>
            <a:xfrm>
              <a:off x="527506" y="93675"/>
              <a:ext cx="8305796" cy="6717917"/>
              <a:chOff x="394156" y="188925"/>
              <a:chExt cx="8305796" cy="6717917"/>
            </a:xfrm>
          </p:grpSpPr>
          <p:pic>
            <p:nvPicPr>
              <p:cNvPr id="2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156" y="188925"/>
                <a:ext cx="8305796" cy="609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5033028" y="4380513"/>
                <a:ext cx="2883351" cy="2526329"/>
                <a:chOff x="5817402" y="1916832"/>
                <a:chExt cx="3401691" cy="3014435"/>
              </a:xfrm>
            </p:grpSpPr>
            <p:pic>
              <p:nvPicPr>
                <p:cNvPr id="2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5423"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817402" y="4306957"/>
                  <a:ext cx="2766795" cy="6243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User-Observer</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2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7567" y="673369"/>
                <a:ext cx="1737943" cy="144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6802" y="2541881"/>
                <a:ext cx="2461064" cy="1629673"/>
              </a:xfrm>
              <a:prstGeom prst="rect">
                <a:avLst/>
              </a:prstGeom>
              <a:noFill/>
              <a:ln w="9525"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270010" y="800694"/>
                <a:ext cx="2952328" cy="4321040"/>
                <a:chOff x="899592" y="611769"/>
                <a:chExt cx="2952328" cy="4321040"/>
              </a:xfrm>
            </p:grpSpPr>
            <p:grpSp>
              <p:nvGrpSpPr>
                <p:cNvPr id="4" name="Group 3"/>
                <p:cNvGrpSpPr/>
                <p:nvPr/>
              </p:nvGrpSpPr>
              <p:grpSpPr>
                <a:xfrm>
                  <a:off x="899592" y="611769"/>
                  <a:ext cx="2952328" cy="4321040"/>
                  <a:chOff x="899592" y="611769"/>
                  <a:chExt cx="2952328" cy="4321040"/>
                </a:xfrm>
              </p:grpSpPr>
              <p:sp>
                <p:nvSpPr>
                  <p:cNvPr id="2" name="Rectangle 1"/>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899592" y="611769"/>
                    <a:ext cx="2952328" cy="4321040"/>
                    <a:chOff x="5473881" y="779818"/>
                    <a:chExt cx="2952328" cy="4321040"/>
                  </a:xfrm>
                </p:grpSpPr>
                <p:sp>
                  <p:nvSpPr>
                    <p:cNvPr id="8" name="Cube 7"/>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508104" y="908720"/>
                      <a:ext cx="2792108" cy="2314799"/>
                      <a:chOff x="5508104" y="908720"/>
                      <a:chExt cx="2792108" cy="2314799"/>
                    </a:xfrm>
                  </p:grpSpPr>
                  <p:pic>
                    <p:nvPicPr>
                      <p:cNvPr id="1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descr="hub!"/>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5" name="Group 4"/>
                <p:cNvGrpSpPr/>
                <p:nvPr/>
              </p:nvGrpSpPr>
              <p:grpSpPr>
                <a:xfrm>
                  <a:off x="2515215" y="2838892"/>
                  <a:ext cx="1228779" cy="1179840"/>
                  <a:chOff x="-135210" y="5414347"/>
                  <a:chExt cx="1542752" cy="1402264"/>
                </a:xfrm>
              </p:grpSpPr>
              <p:pic>
                <p:nvPicPr>
                  <p:cNvPr id="33" name="Picture 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36"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1431" y="3491337"/>
                  <a:ext cx="680363" cy="656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 name="Picture 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8139" y="4120624"/>
                <a:ext cx="1955162" cy="137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203">
                <a:off x="3771405" y="3376072"/>
                <a:ext cx="1154890" cy="50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ular Callout 29"/>
              <p:cNvSpPr/>
              <p:nvPr/>
            </p:nvSpPr>
            <p:spPr>
              <a:xfrm>
                <a:off x="4196182" y="5467655"/>
                <a:ext cx="1189132" cy="557542"/>
              </a:xfrm>
              <a:prstGeom prst="wedgeRoundRectCallout">
                <a:avLst>
                  <a:gd name="adj1" fmla="val -19790"/>
                  <a:gd name="adj2" fmla="val -10430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User Interface</a:t>
                </a:r>
                <a:endParaRPr lang="en-US" dirty="0">
                  <a:solidFill>
                    <a:schemeClr val="tx1"/>
                  </a:solidFill>
                </a:endParaRPr>
              </a:p>
            </p:txBody>
          </p:sp>
          <p:sp>
            <p:nvSpPr>
              <p:cNvPr id="31" name="Rounded Rectangular Callout 30"/>
              <p:cNvSpPr/>
              <p:nvPr/>
            </p:nvSpPr>
            <p:spPr>
              <a:xfrm>
                <a:off x="4354553" y="929596"/>
                <a:ext cx="1189132" cy="557542"/>
              </a:xfrm>
              <a:prstGeom prst="wedgeRoundRectCallout">
                <a:avLst>
                  <a:gd name="adj1" fmla="val -74954"/>
                  <a:gd name="adj2" fmla="val 3124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Web Portal</a:t>
                </a:r>
                <a:endParaRPr lang="en-US" dirty="0">
                  <a:solidFill>
                    <a:schemeClr val="tx1"/>
                  </a:solidFill>
                </a:endParaRPr>
              </a:p>
            </p:txBody>
          </p:sp>
          <p:pic>
            <p:nvPicPr>
              <p:cNvPr id="37" name="Picture 2"/>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356" y="5251933"/>
                <a:ext cx="1238684" cy="1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1409702" y="6423605"/>
                <a:ext cx="235885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User-Contributor</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969372">
                <a:off x="2529613" y="4757986"/>
                <a:ext cx="1865221" cy="50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740017">
                <a:off x="2725176" y="5345352"/>
                <a:ext cx="1658342" cy="59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0"/>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18571" y="5358289"/>
                <a:ext cx="778380" cy="116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9166">
                <a:off x="1935005" y="5248626"/>
                <a:ext cx="960513" cy="37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632835" y="5432481"/>
                <a:ext cx="839033" cy="106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3"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109477">
              <a:off x="3563913" y="3625229"/>
              <a:ext cx="1154890" cy="40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rot="16200000">
            <a:off x="-2700219" y="3219319"/>
            <a:ext cx="6175473" cy="523220"/>
          </a:xfrm>
          <a:prstGeom prst="rect">
            <a:avLst/>
          </a:prstGeom>
          <a:solidFill>
            <a:schemeClr val="bg1">
              <a:lumMod val="95000"/>
            </a:schemeClr>
          </a:solidFill>
          <a:ln w="38100">
            <a:solidFill>
              <a:schemeClr val="tx1"/>
            </a:solid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Абстрактная архитектура портала</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3" name="Group 2"/>
          <p:cNvGrpSpPr/>
          <p:nvPr/>
        </p:nvGrpSpPr>
        <p:grpSpPr>
          <a:xfrm>
            <a:off x="619944" y="1462771"/>
            <a:ext cx="8448178" cy="4448126"/>
            <a:chOff x="486594" y="1462771"/>
            <a:chExt cx="8448178" cy="4448126"/>
          </a:xfrm>
        </p:grpSpPr>
        <p:sp>
          <p:nvSpPr>
            <p:cNvPr id="45" name="Rounded Rectangle 44"/>
            <p:cNvSpPr/>
            <p:nvPr/>
          </p:nvSpPr>
          <p:spPr>
            <a:xfrm>
              <a:off x="486594" y="1462771"/>
              <a:ext cx="8352928" cy="4448126"/>
            </a:xfrm>
            <a:prstGeom prst="roundRect">
              <a:avLst>
                <a:gd name="adj" fmla="val 681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81844" y="1569995"/>
              <a:ext cx="8352928" cy="411676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50000"/>
                </a:lnSpc>
              </a:pPr>
              <a:r>
                <a:rPr lang="ru-RU" sz="1600" b="1" cap="all" dirty="0">
                  <a:ln w="0"/>
                  <a:solidFill>
                    <a:srgbClr val="CC6600"/>
                  </a:solidFill>
                  <a:effectLst>
                    <a:reflection blurRad="12700" stA="50000" endPos="50000" dist="5000" dir="5400000" sy="-100000" rotWithShape="0"/>
                  </a:effectLst>
                </a:rPr>
                <a:t>Архитектура объединила академические реестры в единую систему, управляемую </a:t>
              </a:r>
              <a:r>
                <a:rPr lang="ru-RU" sz="1600" b="1" cap="all" dirty="0">
                  <a:ln w="0"/>
                  <a:solidFill>
                    <a:srgbClr val="FF0000"/>
                  </a:solidFill>
                  <a:effectLst>
                    <a:reflection blurRad="12700" stA="50000" endPos="50000" dist="5000" dir="5400000" sy="-100000" rotWithShape="0"/>
                  </a:effectLst>
                </a:rPr>
                <a:t>онтологией</a:t>
              </a:r>
              <a:r>
                <a:rPr lang="ru-RU"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1600" b="1" cap="all" dirty="0">
                  <a:ln w="0"/>
                  <a:solidFill>
                    <a:srgbClr val="CC6600"/>
                  </a:solidFill>
                  <a:effectLst>
                    <a:reflection blurRad="12700" stA="50000" endPos="50000" dist="5000" dir="5400000" sy="-100000" rotWithShape="0"/>
                  </a:effectLst>
                </a:rPr>
                <a:t>проблемной области "Высшее образование“</a:t>
              </a:r>
              <a:r>
                <a:rPr lang="en-US" sz="1600" b="1" cap="all" dirty="0">
                  <a:ln w="0"/>
                  <a:solidFill>
                    <a:srgbClr val="CC6600"/>
                  </a:solidFill>
                  <a:effectLst>
                    <a:reflection blurRad="12700" stA="50000" endPos="50000" dist="5000" dir="5400000" sy="-100000" rotWithShape="0"/>
                  </a:effectLst>
                </a:rPr>
                <a:t> (</a:t>
              </a:r>
              <a:r>
                <a:rPr lang="ru-RU" sz="1600" b="1" cap="all" dirty="0">
                  <a:ln w="0"/>
                  <a:solidFill>
                    <a:srgbClr val="CC6600"/>
                  </a:solidFill>
                  <a:effectLst>
                    <a:reflection blurRad="12700" stA="50000" endPos="50000" dist="5000" dir="5400000" sy="-100000" rotWithShape="0"/>
                  </a:effectLst>
                </a:rPr>
                <a:t>в соответствии со стандартами технологии</a:t>
              </a:r>
              <a:r>
                <a:rPr lang="en-US" sz="1600" b="1" cap="all" dirty="0">
                  <a:ln w="0"/>
                  <a:solidFill>
                    <a:srgbClr val="CC6600"/>
                  </a:solidFill>
                  <a:effectLst>
                    <a:reflection blurRad="12700" stA="50000" endPos="50000" dist="5000" dir="5400000" sy="-100000" rotWithShape="0"/>
                  </a:effectLst>
                </a:rPr>
                <a:t> </a:t>
              </a:r>
              <a:r>
                <a:rPr lang="en-US" sz="1600" b="1" cap="all" dirty="0" smtClean="0">
                  <a:ln w="0"/>
                  <a:solidFill>
                    <a:srgbClr val="FF0000"/>
                  </a:solidFill>
                  <a:effectLst>
                    <a:reflection blurRad="12700" stA="50000" endPos="50000" dist="5000" dir="5400000" sy="-100000" rotWithShape="0"/>
                  </a:effectLst>
                </a:rPr>
                <a:t>SEMANTIC WEB</a:t>
              </a:r>
              <a:r>
                <a:rPr lang="en-US" sz="1600" b="1" cap="all" dirty="0">
                  <a:ln w="0"/>
                  <a:solidFill>
                    <a:srgbClr val="CC6600"/>
                  </a:solidFill>
                  <a:effectLst>
                    <a:reflection blurRad="12700" stA="50000" endPos="50000" dist="5000" dir="5400000" sy="-100000" rotWithShape="0"/>
                  </a:effectLst>
                </a:rPr>
                <a:t>)</a:t>
              </a:r>
              <a:r>
                <a:rPr lang="ru-RU" sz="1600" b="1" cap="all" dirty="0">
                  <a:ln w="0"/>
                  <a:solidFill>
                    <a:srgbClr val="CC6600"/>
                  </a:solidFill>
                  <a:effectLst>
                    <a:reflection blurRad="12700" stA="50000" endPos="50000" dist="5000" dir="5400000" sy="-100000" rotWithShape="0"/>
                  </a:effectLst>
                </a:rPr>
                <a:t>, и предоставила единый</a:t>
              </a:r>
              <a:r>
                <a:rPr lang="en-US" sz="1600" b="1" cap="all" dirty="0">
                  <a:ln w="0"/>
                  <a:solidFill>
                    <a:srgbClr val="CC6600"/>
                  </a:solidFill>
                  <a:effectLst>
                    <a:reflection blurRad="12700" stA="50000" endPos="50000" dist="5000" dir="5400000" sy="-100000" rotWithShape="0"/>
                  </a:effectLst>
                </a:rPr>
                <a:t> WEB-</a:t>
              </a:r>
              <a:r>
                <a:rPr lang="ru-RU" sz="1600" b="1" cap="all" dirty="0">
                  <a:ln w="0"/>
                  <a:solidFill>
                    <a:srgbClr val="CC6600"/>
                  </a:solidFill>
                  <a:effectLst>
                    <a:reflection blurRad="12700" stA="50000" endPos="50000" dist="5000" dir="5400000" sy="-100000" rotWithShape="0"/>
                  </a:effectLst>
                </a:rPr>
                <a:t>интерфейс для ввода и получения информации. При этом информация представляется внутри портала как </a:t>
              </a:r>
              <a:r>
                <a:rPr lang="en-US" sz="1600" b="1" cap="all" dirty="0">
                  <a:ln w="0"/>
                  <a:solidFill>
                    <a:srgbClr val="FF0000"/>
                  </a:solidFill>
                  <a:effectLst>
                    <a:reflection blurRad="12700" stA="50000" endPos="50000" dist="5000" dir="5400000" sy="-100000" rotWithShape="0"/>
                  </a:effectLst>
                </a:rPr>
                <a:t>LINKED DATA</a:t>
              </a:r>
              <a:r>
                <a:rPr lang="ru-RU" sz="1600" b="1" cap="all" dirty="0">
                  <a:ln w="0"/>
                  <a:solidFill>
                    <a:srgbClr val="FF0000"/>
                  </a:solidFill>
                  <a:effectLst>
                    <a:reflection blurRad="12700" stA="50000" endPos="50000" dist="5000" dir="5400000" sy="-100000" rotWithShape="0"/>
                  </a:effectLst>
                </a:rPr>
                <a:t> </a:t>
              </a:r>
              <a:r>
                <a:rPr lang="ru-RU" sz="1600" b="1" cap="all" dirty="0">
                  <a:ln w="0"/>
                  <a:solidFill>
                    <a:srgbClr val="CC6600"/>
                  </a:solidFill>
                  <a:effectLst>
                    <a:reflection blurRad="12700" stA="50000" endPos="50000" dist="5000" dir="5400000" sy="-100000" rotWithShape="0"/>
                  </a:effectLst>
                </a:rPr>
                <a:t>("связанные данные") или метаданные и хранится </a:t>
              </a:r>
              <a:r>
                <a:rPr lang="ru-RU" sz="1600" b="1" cap="all" dirty="0" smtClean="0">
                  <a:ln w="0"/>
                  <a:solidFill>
                    <a:srgbClr val="CC6600"/>
                  </a:solidFill>
                  <a:effectLst>
                    <a:reflection blurRad="12700" stA="50000" endPos="50000" dist="5000" dir="5400000" sy="-100000" rotWithShape="0"/>
                  </a:effectLst>
                </a:rPr>
                <a:t>вместе </a:t>
              </a:r>
              <a:r>
                <a:rPr lang="ru-RU" sz="1600" b="1" cap="all" dirty="0">
                  <a:ln w="0"/>
                  <a:solidFill>
                    <a:srgbClr val="CC6600"/>
                  </a:solidFill>
                  <a:effectLst>
                    <a:reflection blurRad="12700" stA="50000" endPos="50000" dist="5000" dir="5400000" sy="-100000" rotWithShape="0"/>
                  </a:effectLst>
                </a:rPr>
                <a:t>с процедурами (сервисами) ее аналитической обработки в соответствии с технологией </a:t>
              </a:r>
              <a:r>
                <a:rPr lang="en-US" sz="1600" b="1" cap="all" dirty="0">
                  <a:ln w="0"/>
                  <a:solidFill>
                    <a:srgbClr val="FF0000"/>
                  </a:solidFill>
                  <a:effectLst>
                    <a:reflection blurRad="12700" stA="50000" endPos="50000" dist="5000" dir="5400000" sy="-100000" rotWithShape="0"/>
                  </a:effectLst>
                </a:rPr>
                <a:t>CLOUD COMPUTING</a:t>
              </a:r>
              <a:r>
                <a:rPr lang="ru-RU" sz="1600" b="1" cap="all" dirty="0">
                  <a:ln w="0"/>
                  <a:solidFill>
                    <a:srgbClr val="FF0000"/>
                  </a:solidFill>
                  <a:effectLst>
                    <a:reflection blurRad="12700" stA="50000" endPos="50000" dist="5000" dir="5400000" sy="-100000" rotWithShape="0"/>
                  </a:effectLst>
                </a:rPr>
                <a:t> </a:t>
              </a:r>
              <a:r>
                <a:rPr lang="ru-RU" sz="1600" b="1" cap="all" dirty="0">
                  <a:ln w="0"/>
                  <a:solidFill>
                    <a:srgbClr val="CC6600"/>
                  </a:solidFill>
                  <a:effectLst>
                    <a:reflection blurRad="12700" stA="50000" endPos="50000" dist="5000" dir="5400000" sy="-100000" rotWithShape="0"/>
                  </a:effectLst>
                </a:rPr>
                <a:t>("облачные вычисления"). Это означает, что пользователь имеет возможность использовать и компьютерную инфраструктуру портала, и программные платформы, и свой профиль, и персональное хранилище данных, и аналитику, и программные аналитические сервисы, и т.д. </a:t>
              </a:r>
              <a:r>
                <a:rPr lang="en-US" sz="1600" b="1" cap="all" dirty="0">
                  <a:ln w="0"/>
                  <a:solidFill>
                    <a:srgbClr val="CC6600"/>
                  </a:solidFill>
                  <a:effectLst>
                    <a:reflection blurRad="12700" stA="50000" endPos="50000" dist="5000" dir="5400000" sy="-100000" rotWithShape="0"/>
                  </a:effectLst>
                </a:rPr>
                <a:t>…</a:t>
              </a:r>
              <a:r>
                <a:rPr lang="ru-RU" sz="1600" b="1" cap="all" dirty="0">
                  <a:ln w="0"/>
                  <a:solidFill>
                    <a:srgbClr val="CC6600"/>
                  </a:solidFill>
                  <a:effectLst>
                    <a:reflection blurRad="12700" stA="50000" endPos="50000" dist="5000" dir="5400000" sy="-100000" rotWithShape="0"/>
                  </a:effectLst>
                </a:rPr>
                <a:t> удаленно через </a:t>
              </a:r>
              <a:r>
                <a:rPr lang="en-US" sz="1600" b="1" cap="all" dirty="0">
                  <a:ln w="0"/>
                  <a:solidFill>
                    <a:srgbClr val="FF0000"/>
                  </a:solidFill>
                  <a:effectLst>
                    <a:reflection blurRad="12700" stA="50000" endPos="50000" dist="5000" dir="5400000" sy="-100000" rotWithShape="0"/>
                  </a:effectLst>
                </a:rPr>
                <a:t>WEB-</a:t>
              </a:r>
              <a:r>
                <a:rPr lang="ru-RU" sz="1600" b="1" cap="all" dirty="0">
                  <a:ln w="0"/>
                  <a:solidFill>
                    <a:srgbClr val="FF0000"/>
                  </a:solidFill>
                  <a:effectLst>
                    <a:reflection blurRad="12700" stA="50000" endPos="50000" dist="5000" dir="5400000" sy="-100000" rotWithShape="0"/>
                  </a:effectLst>
                </a:rPr>
                <a:t>интерфейс</a:t>
              </a:r>
              <a:r>
                <a:rPr lang="ru-RU" sz="1600" b="1" cap="all" dirty="0">
                  <a:ln w="0"/>
                  <a:solidFill>
                    <a:srgbClr val="CC6600"/>
                  </a:solidFill>
                  <a:effectLst>
                    <a:reflection blurRad="12700" stA="50000" endPos="50000" dist="5000" dir="5400000" sy="-100000" rotWithShape="0"/>
                  </a:effectLst>
                </a:rPr>
                <a:t>.</a:t>
              </a:r>
              <a:endParaRPr lang="en-US" sz="1600" b="1" cap="all" dirty="0">
                <a:ln w="0"/>
                <a:solidFill>
                  <a:srgbClr val="CC6600"/>
                </a:solidFill>
                <a:effectLst>
                  <a:reflection blurRad="12700" stA="50000" endPos="50000" dist="5000" dir="5400000" sy="-100000" rotWithShape="0"/>
                </a:effectLst>
              </a:endParaRPr>
            </a:p>
          </p:txBody>
        </p:sp>
      </p:grpSp>
    </p:spTree>
    <p:extLst>
      <p:ext uri="{BB962C8B-B14F-4D97-AF65-F5344CB8AC3E}">
        <p14:creationId xmlns:p14="http://schemas.microsoft.com/office/powerpoint/2010/main" val="84715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Grp="1" noChangeArrowheads="1"/>
          </p:cNvSpPr>
          <p:nvPr>
            <p:ph type="title"/>
          </p:nvPr>
        </p:nvSpPr>
        <p:spPr>
          <a:xfrm>
            <a:off x="35496" y="296084"/>
            <a:ext cx="9108504" cy="503237"/>
          </a:xfrm>
        </p:spPr>
        <p:txBody>
          <a:bodyPr>
            <a:noAutofit/>
          </a:bodyPr>
          <a:lstStyle/>
          <a:p>
            <a:pPr>
              <a:defRPr/>
            </a:pP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Содержание </a:t>
            </a: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и логическая схема презентации (короче говоря)</a:t>
            </a:r>
            <a:endPar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grpSp>
        <p:nvGrpSpPr>
          <p:cNvPr id="2" name="Group 1"/>
          <p:cNvGrpSpPr/>
          <p:nvPr/>
        </p:nvGrpSpPr>
        <p:grpSpPr>
          <a:xfrm>
            <a:off x="22860" y="1234658"/>
            <a:ext cx="9092944" cy="5544000"/>
            <a:chOff x="22860" y="1234658"/>
            <a:chExt cx="9092944" cy="5544000"/>
          </a:xfrm>
        </p:grpSpPr>
        <p:sp>
          <p:nvSpPr>
            <p:cNvPr id="4" name="Rectangle 3"/>
            <p:cNvSpPr/>
            <p:nvPr/>
          </p:nvSpPr>
          <p:spPr>
            <a:xfrm>
              <a:off x="72833" y="1340768"/>
              <a:ext cx="2317430"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Система ценностей</a:t>
              </a: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разруха в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украинском</a:t>
              </a: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высшем образовании</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72831" y="2348880"/>
              <a:ext cx="2317430"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Качество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образования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академическая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культура</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Rectangle 5"/>
            <p:cNvSpPr/>
            <p:nvPr/>
          </p:nvSpPr>
          <p:spPr>
            <a:xfrm>
              <a:off x="72832" y="5589240"/>
              <a:ext cx="2317430"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Уязвим</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ы</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е мест</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 процессах обеспечения качества украинского высшего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образования</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72831" y="3352274"/>
              <a:ext cx="2317430"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Кто, как и зачем контролирует образование и кому нужно его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качество</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72831" y="4581128"/>
              <a:ext cx="2317431"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Обеспечение качества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vs.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бесконечный мониторинг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вузов</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Rectangle 8"/>
            <p:cNvSpPr/>
            <p:nvPr/>
          </p:nvSpPr>
          <p:spPr>
            <a:xfrm>
              <a:off x="6338292" y="2622674"/>
              <a:ext cx="2736304"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Уникальная архитектура портала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потенциальные пользователи</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Rectangle 9"/>
            <p:cNvSpPr/>
            <p:nvPr/>
          </p:nvSpPr>
          <p:spPr>
            <a:xfrm>
              <a:off x="2993655" y="1479565"/>
              <a:ext cx="2779756" cy="1323439"/>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Нужна прозрачность отчетов, оценок, принятых решений в области образования и их причин для общественного контроля</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Rectangle 10"/>
            <p:cNvSpPr/>
            <p:nvPr/>
          </p:nvSpPr>
          <p:spPr>
            <a:xfrm>
              <a:off x="2983260" y="3148871"/>
              <a:ext cx="2779756" cy="1323439"/>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Нужна поддержка информационными системами, но почему не подходят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им</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е</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ющиеся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 распоряжении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государства</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Rectangle 11"/>
            <p:cNvSpPr/>
            <p:nvPr/>
          </p:nvSpPr>
          <p:spPr>
            <a:xfrm>
              <a:off x="2959375" y="4820096"/>
              <a:ext cx="2800547" cy="1815882"/>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Нужен инструмент поддержки развития общества, его академической культуры и элиты в результате активного участия в процессах обеспечения качества</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Rectangle 12"/>
            <p:cNvSpPr/>
            <p:nvPr/>
          </p:nvSpPr>
          <p:spPr>
            <a:xfrm>
              <a:off x="6338292" y="1809670"/>
              <a:ext cx="2736304" cy="584775"/>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Национальный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Web-</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как "оружие правды"</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Rectangle 13"/>
            <p:cNvSpPr/>
            <p:nvPr/>
          </p:nvSpPr>
          <p:spPr>
            <a:xfrm>
              <a:off x="6338292" y="3673504"/>
              <a:ext cx="2736304"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"Изюминка" Портала - персональные системы ценностей</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Rectangle 14"/>
            <p:cNvSpPr/>
            <p:nvPr/>
          </p:nvSpPr>
          <p:spPr>
            <a:xfrm>
              <a:off x="6338292" y="4786867"/>
              <a:ext cx="2736304"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Что планировали, что реализовали и что в перспективе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разв</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тия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портала</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6" name="Rectangle 15"/>
            <p:cNvSpPr/>
            <p:nvPr/>
          </p:nvSpPr>
          <p:spPr>
            <a:xfrm>
              <a:off x="6289144" y="6064061"/>
              <a:ext cx="2808312" cy="615553"/>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Вместо послесловия: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как "гарант свободы"</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Right Arrow 16"/>
            <p:cNvSpPr/>
            <p:nvPr/>
          </p:nvSpPr>
          <p:spPr>
            <a:xfrm rot="5400000">
              <a:off x="5266901" y="3030847"/>
              <a:ext cx="735345"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1974337" y="3262999"/>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rot="5400000">
              <a:off x="1974337" y="2238591"/>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ight Arrow 19"/>
            <p:cNvSpPr/>
            <p:nvPr/>
          </p:nvSpPr>
          <p:spPr>
            <a:xfrm rot="5400000">
              <a:off x="1974337" y="4481733"/>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rot="5400000">
              <a:off x="1974337" y="5495242"/>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rot="5400000">
              <a:off x="5227547" y="4699941"/>
              <a:ext cx="829294" cy="144017"/>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rot="5400000">
              <a:off x="8633745" y="2464641"/>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rot="5400000">
              <a:off x="8633745" y="3521958"/>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ight Arrow 24"/>
            <p:cNvSpPr/>
            <p:nvPr/>
          </p:nvSpPr>
          <p:spPr>
            <a:xfrm rot="5400000">
              <a:off x="8648985" y="4627849"/>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ight Arrow 25"/>
            <p:cNvSpPr/>
            <p:nvPr/>
          </p:nvSpPr>
          <p:spPr>
            <a:xfrm rot="5400000">
              <a:off x="8664225" y="5955238"/>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Brace 32"/>
            <p:cNvSpPr/>
            <p:nvPr/>
          </p:nvSpPr>
          <p:spPr>
            <a:xfrm>
              <a:off x="2306441" y="1272952"/>
              <a:ext cx="346867" cy="5469706"/>
            </a:xfrm>
            <a:prstGeom prst="rightBrace">
              <a:avLst>
                <a:gd name="adj1" fmla="val 20152"/>
                <a:gd name="adj2" fmla="val 1837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ight Brace 35"/>
            <p:cNvSpPr/>
            <p:nvPr/>
          </p:nvSpPr>
          <p:spPr>
            <a:xfrm>
              <a:off x="5675899" y="1389916"/>
              <a:ext cx="346867" cy="5325690"/>
            </a:xfrm>
            <a:prstGeom prst="rightBrace">
              <a:avLst>
                <a:gd name="adj1" fmla="val 20152"/>
                <a:gd name="adj2" fmla="val 136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22860" y="1258613"/>
              <a:ext cx="2700000" cy="5508000"/>
            </a:xfrm>
            <a:prstGeom prst="rect">
              <a:avLst/>
            </a:prstGeom>
            <a:solidFill>
              <a:schemeClr val="bg1">
                <a:lumMod val="75000"/>
                <a:alpha val="93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pPr algn="ctr"/>
              <a:endPar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4000" b="1" dirty="0" smtClean="0">
                  <a:ln w="10541" cmpd="sng">
                    <a:solidFill>
                      <a:schemeClr val="accent1">
                        <a:shade val="88000"/>
                        <a:satMod val="110000"/>
                      </a:schemeClr>
                    </a:solidFill>
                    <a:prstDash val="solid"/>
                  </a:ln>
                  <a:solidFill>
                    <a:srgbClr val="FF0000"/>
                  </a:solidFill>
                </a:rPr>
                <a:t>Диагноз</a:t>
              </a:r>
              <a:r>
                <a:rPr lang="ru-RU" sz="4000" b="1" dirty="0">
                  <a:ln w="10541" cmpd="sng">
                    <a:solidFill>
                      <a:schemeClr val="accent1">
                        <a:shade val="88000"/>
                        <a:satMod val="110000"/>
                      </a:schemeClr>
                    </a:solidFill>
                    <a:prstDash val="solid"/>
                  </a:ln>
                  <a:solidFill>
                    <a:srgbClr val="FF0000"/>
                  </a:solidFill>
                </a:rPr>
                <a:t>:</a:t>
              </a:r>
              <a:r>
                <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16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системы </a:t>
              </a:r>
              <a:r>
                <a:rPr lang="ru-RU" sz="16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обеспечения качества в </a:t>
              </a:r>
              <a:r>
                <a:rPr lang="ru-RU" sz="16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украинском</a:t>
              </a:r>
              <a:r>
                <a:rPr lang="en-US" sz="16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высшем образовании</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2400" b="1" dirty="0" smtClean="0">
                  <a:ln w="10541" cmpd="sng">
                    <a:solidFill>
                      <a:schemeClr val="accent1">
                        <a:shade val="88000"/>
                        <a:satMod val="110000"/>
                      </a:schemeClr>
                    </a:solidFill>
                    <a:prstDash val="solid"/>
                  </a:ln>
                  <a:solidFill>
                    <a:srgbClr val="FF0000"/>
                  </a:solidFill>
                </a:rPr>
                <a:t>«Все пропало!»</a:t>
              </a: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8" name="Rectangle 37"/>
            <p:cNvSpPr/>
            <p:nvPr/>
          </p:nvSpPr>
          <p:spPr>
            <a:xfrm>
              <a:off x="2931795" y="1253805"/>
              <a:ext cx="3096000" cy="5508000"/>
            </a:xfrm>
            <a:prstGeom prst="rect">
              <a:avLst/>
            </a:prstGeom>
            <a:solidFill>
              <a:schemeClr val="bg1">
                <a:lumMod val="75000"/>
                <a:alpha val="93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pPr algn="ctr"/>
              <a:endPar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4000" b="1" dirty="0" smtClean="0">
                  <a:ln w="10541" cmpd="sng">
                    <a:solidFill>
                      <a:schemeClr val="accent1">
                        <a:shade val="88000"/>
                        <a:satMod val="110000"/>
                      </a:schemeClr>
                    </a:solidFill>
                    <a:prstDash val="solid"/>
                  </a:ln>
                  <a:solidFill>
                    <a:srgbClr val="FF0000"/>
                  </a:solidFill>
                </a:rPr>
                <a:t>Лекарство</a:t>
              </a:r>
              <a:r>
                <a:rPr lang="ru-RU" sz="4000" b="1" dirty="0">
                  <a:ln w="10541" cmpd="sng">
                    <a:solidFill>
                      <a:schemeClr val="accent1">
                        <a:shade val="88000"/>
                        <a:satMod val="110000"/>
                      </a:schemeClr>
                    </a:solidFill>
                    <a:prstDash val="solid"/>
                  </a:ln>
                  <a:solidFill>
                    <a:srgbClr val="FF0000"/>
                  </a:solidFill>
                </a:rPr>
                <a:t>:</a:t>
              </a:r>
              <a:r>
                <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2800" b="1" dirty="0">
                  <a:ln w="10541" cmpd="sng">
                    <a:solidFill>
                      <a:schemeClr val="accent1">
                        <a:shade val="88000"/>
                        <a:satMod val="110000"/>
                      </a:schemeClr>
                    </a:solidFill>
                    <a:prstDash val="solid"/>
                  </a:ln>
                  <a:solidFill>
                    <a:srgbClr val="FF0000"/>
                  </a:solidFill>
                </a:rPr>
                <a:t>«</a:t>
              </a:r>
              <a:r>
                <a:rPr lang="ru-RU" sz="2800" b="1" dirty="0" smtClean="0">
                  <a:ln w="10541" cmpd="sng">
                    <a:solidFill>
                      <a:schemeClr val="accent1">
                        <a:shade val="88000"/>
                        <a:satMod val="110000"/>
                      </a:schemeClr>
                    </a:solidFill>
                    <a:prstDash val="solid"/>
                  </a:ln>
                  <a:solidFill>
                    <a:srgbClr val="FF0000"/>
                  </a:solidFill>
                </a:rPr>
                <a:t>Прозрачность!!»</a:t>
              </a: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5" name="Right Arrow 34"/>
            <p:cNvSpPr/>
            <p:nvPr/>
          </p:nvSpPr>
          <p:spPr>
            <a:xfrm>
              <a:off x="2517676" y="2102057"/>
              <a:ext cx="720080" cy="18829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6235804" y="1234658"/>
              <a:ext cx="2880000" cy="5544000"/>
            </a:xfrm>
            <a:prstGeom prst="rect">
              <a:avLst/>
            </a:prstGeom>
            <a:solidFill>
              <a:schemeClr val="bg1">
                <a:lumMod val="75000"/>
                <a:alpha val="93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pPr algn="ct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3200" b="1" dirty="0" smtClean="0">
                  <a:ln w="10541" cmpd="sng">
                    <a:solidFill>
                      <a:schemeClr val="accent1">
                        <a:shade val="88000"/>
                        <a:satMod val="110000"/>
                      </a:schemeClr>
                    </a:solidFill>
                    <a:prstDash val="solid"/>
                  </a:ln>
                  <a:solidFill>
                    <a:srgbClr val="FF0000"/>
                  </a:solidFill>
                </a:rPr>
                <a:t>Реабилитация</a:t>
              </a:r>
            </a:p>
            <a:p>
              <a:pPr algn="ctr"/>
              <a:r>
                <a:rPr lang="ru-RU" sz="2800" b="1" dirty="0">
                  <a:ln w="10541" cmpd="sng">
                    <a:solidFill>
                      <a:schemeClr val="accent1">
                        <a:shade val="88000"/>
                        <a:satMod val="110000"/>
                      </a:schemeClr>
                    </a:solidFill>
                    <a:prstDash val="solid"/>
                  </a:ln>
                  <a:solidFill>
                    <a:srgbClr val="FF0000"/>
                  </a:solidFill>
                </a:rPr>
                <a:t>и</a:t>
              </a:r>
              <a:endParaRPr lang="ru-RU" sz="2800" b="1" dirty="0" smtClean="0">
                <a:ln w="10541" cmpd="sng">
                  <a:solidFill>
                    <a:schemeClr val="accent1">
                      <a:shade val="88000"/>
                      <a:satMod val="110000"/>
                    </a:schemeClr>
                  </a:solidFill>
                  <a:prstDash val="solid"/>
                </a:ln>
                <a:solidFill>
                  <a:srgbClr val="FF0000"/>
                </a:solidFill>
              </a:endParaRPr>
            </a:p>
            <a:p>
              <a:pPr algn="ctr"/>
              <a:r>
                <a:rPr lang="ru-RU" sz="3200" b="1" dirty="0" smtClean="0">
                  <a:ln w="10541" cmpd="sng">
                    <a:solidFill>
                      <a:schemeClr val="accent1">
                        <a:shade val="88000"/>
                        <a:satMod val="110000"/>
                      </a:schemeClr>
                    </a:solidFill>
                    <a:prstDash val="solid"/>
                  </a:ln>
                  <a:solidFill>
                    <a:srgbClr val="FF0000"/>
                  </a:solidFill>
                </a:rPr>
                <a:t>профилактика</a:t>
              </a:r>
              <a:r>
                <a:rPr lang="ru-RU" sz="3200" b="1" dirty="0">
                  <a:ln w="10541" cmpd="sng">
                    <a:solidFill>
                      <a:schemeClr val="accent1">
                        <a:shade val="88000"/>
                        <a:satMod val="110000"/>
                      </a:schemeClr>
                    </a:solidFill>
                    <a:prstDash val="solid"/>
                  </a:ln>
                  <a:solidFill>
                    <a:srgbClr val="FF0000"/>
                  </a:solidFill>
                </a:rPr>
                <a:t>:</a:t>
              </a: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3200" b="1" dirty="0" smtClean="0">
                  <a:ln w="10541" cmpd="sng">
                    <a:solidFill>
                      <a:schemeClr val="accent1">
                        <a:shade val="88000"/>
                        <a:satMod val="110000"/>
                      </a:schemeClr>
                    </a:solidFill>
                    <a:prstDash val="solid"/>
                  </a:ln>
                  <a:solidFill>
                    <a:srgbClr val="FF0000"/>
                  </a:solidFill>
                </a:rPr>
                <a:t>«Портал!!!»</a:t>
              </a: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0" name="Right Arrow 39"/>
            <p:cNvSpPr/>
            <p:nvPr/>
          </p:nvSpPr>
          <p:spPr>
            <a:xfrm>
              <a:off x="5823828" y="2111322"/>
              <a:ext cx="720080" cy="18829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245" y="4405836"/>
              <a:ext cx="2276895" cy="219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4417955"/>
              <a:ext cx="2636055" cy="2116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4122" y="4581128"/>
              <a:ext cx="2728245" cy="178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2479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9634" y="1484784"/>
            <a:ext cx="8719830" cy="5087044"/>
            <a:chOff x="189634" y="1484784"/>
            <a:chExt cx="8719830" cy="5087044"/>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959946"/>
              <a:ext cx="2609497" cy="61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34" y="1484784"/>
              <a:ext cx="8719830" cy="446449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Rectangle 4"/>
          <p:cNvSpPr/>
          <p:nvPr/>
        </p:nvSpPr>
        <p:spPr>
          <a:xfrm>
            <a:off x="0" y="75630"/>
            <a:ext cx="9144000"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Так сейчас выглядит главная страница </a:t>
            </a:r>
            <a:r>
              <a:rPr lang="ru-RU"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портала</a:t>
            </a: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5424420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9634" y="1841004"/>
            <a:ext cx="6830638" cy="3384376"/>
            <a:chOff x="189634" y="1484784"/>
            <a:chExt cx="8719830" cy="4464496"/>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34" y="1484784"/>
              <a:ext cx="8719830" cy="446449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810000"/>
              <a:ext cx="6264696" cy="105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3204284" y="693868"/>
            <a:ext cx="5092649" cy="864096"/>
            <a:chOff x="2603501" y="1154460"/>
            <a:chExt cx="5092649" cy="864096"/>
          </a:xfrm>
        </p:grpSpPr>
        <p:sp>
          <p:nvSpPr>
            <p:cNvPr id="3" name="Rounded Rectangle 2"/>
            <p:cNvSpPr/>
            <p:nvPr/>
          </p:nvSpPr>
          <p:spPr>
            <a:xfrm>
              <a:off x="2603501" y="1154460"/>
              <a:ext cx="4963491" cy="86409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0651" y="1272867"/>
              <a:ext cx="5035499" cy="646331"/>
            </a:xfrm>
            <a:prstGeom prst="rect">
              <a:avLst/>
            </a:prstGeom>
            <a:noFill/>
          </p:spPr>
          <p:txBody>
            <a:bodyPr wrap="square" rtlCol="0">
              <a:spAutoFit/>
            </a:bodyPr>
            <a:lstStyle/>
            <a:p>
              <a:r>
                <a:rPr lang="ru-RU" dirty="0"/>
                <a:t>Предполагалось, что этот набор функций будет предоставляться государственными реестрами</a:t>
              </a:r>
              <a:endParaRPr lang="en-US" dirty="0"/>
            </a:p>
          </p:txBody>
        </p:sp>
      </p:grpSp>
      <p:grpSp>
        <p:nvGrpSpPr>
          <p:cNvPr id="5" name="Group 4"/>
          <p:cNvGrpSpPr/>
          <p:nvPr/>
        </p:nvGrpSpPr>
        <p:grpSpPr>
          <a:xfrm>
            <a:off x="7107138" y="1324396"/>
            <a:ext cx="1979711" cy="2032596"/>
            <a:chOff x="62162" y="1921205"/>
            <a:chExt cx="4509838" cy="4845164"/>
          </a:xfrm>
        </p:grpSpPr>
        <p:grpSp>
          <p:nvGrpSpPr>
            <p:cNvPr id="6" name="Group 5"/>
            <p:cNvGrpSpPr/>
            <p:nvPr/>
          </p:nvGrpSpPr>
          <p:grpSpPr>
            <a:xfrm>
              <a:off x="62162" y="1921205"/>
              <a:ext cx="4291787" cy="4845164"/>
              <a:chOff x="4138551" y="906771"/>
              <a:chExt cx="4291787" cy="4845164"/>
            </a:xfrm>
          </p:grpSpPr>
          <p:pic>
            <p:nvPicPr>
              <p:cNvPr id="11"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1"/>
                <a:ext cx="4291787" cy="484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3548411" y="5257907"/>
              <a:ext cx="1023589" cy="452678"/>
              <a:chOff x="4814857" y="5678861"/>
              <a:chExt cx="1023589" cy="452678"/>
            </a:xfrm>
          </p:grpSpPr>
          <p:sp>
            <p:nvSpPr>
              <p:cNvPr id="8" name="Right Arrow 7"/>
              <p:cNvSpPr/>
              <p:nvPr/>
            </p:nvSpPr>
            <p:spPr>
              <a:xfrm>
                <a:off x="4814857" y="5740602"/>
                <a:ext cx="1023589" cy="322897"/>
              </a:xfrm>
              <a:prstGeom prst="rightArrow">
                <a:avLst>
                  <a:gd name="adj1" fmla="val 50000"/>
                  <a:gd name="adj2" fmla="val 70840"/>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10"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847449" y="5678861"/>
                <a:ext cx="602038" cy="45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21" name="Group 20"/>
          <p:cNvGrpSpPr/>
          <p:nvPr/>
        </p:nvGrpSpPr>
        <p:grpSpPr>
          <a:xfrm>
            <a:off x="107505" y="5862489"/>
            <a:ext cx="8491084" cy="864096"/>
            <a:chOff x="107505" y="5862489"/>
            <a:chExt cx="8491084" cy="864096"/>
          </a:xfrm>
        </p:grpSpPr>
        <p:sp>
          <p:nvSpPr>
            <p:cNvPr id="20" name="Rounded Rectangle 19"/>
            <p:cNvSpPr/>
            <p:nvPr/>
          </p:nvSpPr>
          <p:spPr>
            <a:xfrm>
              <a:off x="122959" y="5862489"/>
              <a:ext cx="8408955" cy="86409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7505" y="5882232"/>
              <a:ext cx="8491084" cy="830997"/>
            </a:xfrm>
            <a:prstGeom prst="rect">
              <a:avLst/>
            </a:prstGeom>
            <a:noFill/>
          </p:spPr>
          <p:txBody>
            <a:bodyPr wrap="square" rtlCol="0">
              <a:spAutoFit/>
            </a:bodyPr>
            <a:lstStyle/>
            <a:p>
              <a:r>
                <a:rPr lang="ru-RU" sz="1600" dirty="0"/>
                <a:t>Портал должен был только предоставлять этот набор функций (персонализированную аналитику в форме </a:t>
              </a:r>
              <a:r>
                <a:rPr lang="ru-RU" sz="1600" dirty="0" smtClean="0"/>
                <a:t>управля</a:t>
              </a:r>
              <a:r>
                <a:rPr lang="ru-RU" sz="1600" dirty="0"/>
                <a:t>е</a:t>
              </a:r>
              <a:r>
                <a:rPr lang="ru-RU" sz="1600" dirty="0" smtClean="0"/>
                <a:t>мых </a:t>
              </a:r>
              <a:r>
                <a:rPr lang="ru-RU" sz="1600" dirty="0"/>
                <a:t>системами ценностей рейтингов людей и организаций) при наличии возможности автоматически запрашивать информацию из государственных реестров</a:t>
              </a:r>
              <a:endParaRPr lang="en-US" sz="1600" dirty="0"/>
            </a:p>
          </p:txBody>
        </p:sp>
      </p:grpSp>
      <p:sp>
        <p:nvSpPr>
          <p:cNvPr id="23" name="Rounded Rectangle 22"/>
          <p:cNvSpPr/>
          <p:nvPr/>
        </p:nvSpPr>
        <p:spPr>
          <a:xfrm>
            <a:off x="1797596" y="2688146"/>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11">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64288" y="5444321"/>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4"/>
          <p:cNvSpPr/>
          <p:nvPr/>
        </p:nvSpPr>
        <p:spPr>
          <a:xfrm>
            <a:off x="1825861" y="4294764"/>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5400000">
            <a:off x="5992775" y="2142767"/>
            <a:ext cx="1479100" cy="22927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16200000">
            <a:off x="5931216" y="5344050"/>
            <a:ext cx="967223"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5400000">
            <a:off x="6794683" y="4167838"/>
            <a:ext cx="2333941" cy="238652"/>
          </a:xfrm>
          <a:prstGeom prst="rightArrow">
            <a:avLst>
              <a:gd name="adj1" fmla="val 50000"/>
              <a:gd name="adj2" fmla="val 16263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p:cNvPicPr>
            <a:picLocks noChangeAspect="1" noChangeArrowheads="1"/>
          </p:cNvPicPr>
          <p:nvPr/>
        </p:nvPicPr>
        <p:blipFill>
          <a:blip r:embed="rId12"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7589473" y="3890643"/>
            <a:ext cx="714933" cy="51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183640" y="-95820"/>
            <a:ext cx="7894149"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А</a:t>
            </a: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Так </a:t>
            </a:r>
            <a:r>
              <a:rPr lang="ru-RU"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планировалось ...</a:t>
            </a:r>
            <a:endParaRPr 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4667116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9634" y="1841004"/>
            <a:ext cx="6830638" cy="3384376"/>
            <a:chOff x="189634" y="1484784"/>
            <a:chExt cx="8719830" cy="4464496"/>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34" y="1484784"/>
              <a:ext cx="8719830" cy="446449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810000"/>
              <a:ext cx="6264696" cy="105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Rounded Rectangle 22"/>
          <p:cNvSpPr/>
          <p:nvPr/>
        </p:nvSpPr>
        <p:spPr>
          <a:xfrm>
            <a:off x="1797596" y="2688146"/>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825861" y="4294764"/>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4311" y="75630"/>
            <a:ext cx="8693855"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а в реальности пришлось так ...</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7168" name="Group 7167"/>
          <p:cNvGrpSpPr/>
          <p:nvPr/>
        </p:nvGrpSpPr>
        <p:grpSpPr>
          <a:xfrm>
            <a:off x="7147117" y="1811819"/>
            <a:ext cx="1751504" cy="4352753"/>
            <a:chOff x="7147117" y="1811819"/>
            <a:chExt cx="1751504" cy="4352753"/>
          </a:xfrm>
        </p:grpSpPr>
        <p:sp>
          <p:nvSpPr>
            <p:cNvPr id="29" name="Right Arrow 28"/>
            <p:cNvSpPr/>
            <p:nvPr/>
          </p:nvSpPr>
          <p:spPr>
            <a:xfrm rot="5400000">
              <a:off x="7470050" y="3820787"/>
              <a:ext cx="1122807" cy="238652"/>
            </a:xfrm>
            <a:prstGeom prst="rightArrow">
              <a:avLst>
                <a:gd name="adj1" fmla="val 50000"/>
                <a:gd name="adj2" fmla="val 16263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p:cNvPicPr>
              <a:picLocks noChangeAspect="1" noChangeArrowheads="1"/>
            </p:cNvPicPr>
            <p:nvPr/>
          </p:nvPicPr>
          <p:blipFill>
            <a:blip r:embed="rId4"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7685392" y="3596514"/>
              <a:ext cx="587592" cy="42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5">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47117" y="2861680"/>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7164288" y="4501514"/>
              <a:ext cx="1734333" cy="1663058"/>
              <a:chOff x="7164288" y="4501514"/>
              <a:chExt cx="1734333" cy="1663058"/>
            </a:xfrm>
          </p:grpSpPr>
          <p:pic>
            <p:nvPicPr>
              <p:cNvPr id="17" name="Picture 2"/>
              <p:cNvPicPr>
                <a:picLocks noChangeAspect="1" noChangeArrowheads="1"/>
              </p:cNvPicPr>
              <p:nvPr/>
            </p:nvPicPr>
            <p:blipFill>
              <a:blip r:embed="rId5">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64288" y="4501514"/>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9080" y="4980442"/>
                <a:ext cx="1461392" cy="118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72328" y="1811819"/>
              <a:ext cx="1106683" cy="935458"/>
              <a:chOff x="7710428" y="1840394"/>
              <a:chExt cx="1106683" cy="935458"/>
            </a:xfrm>
          </p:grpSpPr>
          <p:pic>
            <p:nvPicPr>
              <p:cNvPr id="32"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10428" y="1840394"/>
                <a:ext cx="750003" cy="93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8333989" y="2084980"/>
                <a:ext cx="483122" cy="52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sp>
        <p:nvSpPr>
          <p:cNvPr id="37" name="Right Arrow 36"/>
          <p:cNvSpPr/>
          <p:nvPr/>
        </p:nvSpPr>
        <p:spPr>
          <a:xfrm rot="10800000">
            <a:off x="6837746" y="4645392"/>
            <a:ext cx="369790"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6837746" y="3005558"/>
            <a:ext cx="369790"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8283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34" y="1841004"/>
            <a:ext cx="6830638" cy="338437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Rounded Rectangle 22"/>
          <p:cNvSpPr/>
          <p:nvPr/>
        </p:nvSpPr>
        <p:spPr>
          <a:xfrm>
            <a:off x="1856297" y="3527115"/>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32222" y="37530"/>
            <a:ext cx="8816132" cy="120032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Более того,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пришлось</a:t>
            </a:r>
            <a:endPar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Дополнительно</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разрабатывать </a:t>
            </a: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и это !</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7" name="Picture 2"/>
          <p:cNvPicPr>
            <a:picLocks noChangeAspect="1" noChangeArrowheads="1"/>
          </p:cNvPicPr>
          <p:nvPr/>
        </p:nvPicPr>
        <p:blipFill>
          <a:blip r:embed="rId3">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92863" y="3720464"/>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ight Arrow 36"/>
          <p:cNvSpPr/>
          <p:nvPr/>
        </p:nvSpPr>
        <p:spPr>
          <a:xfrm rot="10800000">
            <a:off x="6866321" y="3864342"/>
            <a:ext cx="369790"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8128" y="2429272"/>
            <a:ext cx="1296262" cy="125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7096" y="5517233"/>
            <a:ext cx="9017500" cy="1217042"/>
            <a:chOff x="57096" y="5517233"/>
            <a:chExt cx="9017500" cy="1217042"/>
          </a:xfrm>
        </p:grpSpPr>
        <p:sp>
          <p:nvSpPr>
            <p:cNvPr id="22" name="Rounded Rectangle 21"/>
            <p:cNvSpPr/>
            <p:nvPr/>
          </p:nvSpPr>
          <p:spPr>
            <a:xfrm>
              <a:off x="57096" y="5517233"/>
              <a:ext cx="8966381" cy="121704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5198" y="5618956"/>
              <a:ext cx="8979398" cy="1077218"/>
            </a:xfrm>
            <a:prstGeom prst="rect">
              <a:avLst/>
            </a:prstGeom>
            <a:noFill/>
          </p:spPr>
          <p:txBody>
            <a:bodyPr wrap="square" rtlCol="0">
              <a:spAutoFit/>
            </a:bodyPr>
            <a:lstStyle/>
            <a:p>
              <a:r>
                <a:rPr lang="ru-RU" sz="1600" dirty="0"/>
                <a:t>Не имея админресурса, и, следуя принципам концепции народного портала, надо было найти дополнительную мотивацию для представителей академического сообщества вводить информацию в реестры портала (по сути стать нашими со-разработчиками). Для этого был разработан пакет услуг ("</a:t>
              </a:r>
              <a:r>
                <a:rPr lang="ru-RU" sz="1600" b="1" dirty="0">
                  <a:solidFill>
                    <a:srgbClr val="FF0000"/>
                  </a:solidFill>
                </a:rPr>
                <a:t>Персональный академический </a:t>
              </a:r>
              <a:r>
                <a:rPr lang="en-US" sz="1600" b="1" dirty="0">
                  <a:solidFill>
                    <a:srgbClr val="FF0000"/>
                  </a:solidFill>
                </a:rPr>
                <a:t>Web-</a:t>
              </a:r>
              <a:r>
                <a:rPr lang="ru-RU" sz="1600" b="1" dirty="0">
                  <a:solidFill>
                    <a:srgbClr val="FF0000"/>
                  </a:solidFill>
                </a:rPr>
                <a:t>портфолио</a:t>
              </a:r>
              <a:r>
                <a:rPr lang="ru-RU" sz="1600" dirty="0"/>
                <a:t>"), удобный и полезный для каждого.</a:t>
              </a:r>
              <a:endParaRPr lang="en-US" sz="1600" dirty="0"/>
            </a:p>
          </p:txBody>
        </p:sp>
      </p:grpSp>
      <p:sp>
        <p:nvSpPr>
          <p:cNvPr id="34" name="Right Arrow 33"/>
          <p:cNvSpPr/>
          <p:nvPr/>
        </p:nvSpPr>
        <p:spPr>
          <a:xfrm rot="16200000">
            <a:off x="6071738" y="4870146"/>
            <a:ext cx="1452333" cy="129869"/>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9043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94384" y="-570"/>
            <a:ext cx="8959515"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В результате сегодня портал предоставляет 3 пакета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услуг</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8" name="Group 7"/>
          <p:cNvGrpSpPr/>
          <p:nvPr/>
        </p:nvGrpSpPr>
        <p:grpSpPr>
          <a:xfrm>
            <a:off x="94384" y="1288554"/>
            <a:ext cx="8963891" cy="4244221"/>
            <a:chOff x="94384" y="1841004"/>
            <a:chExt cx="8963891" cy="4244221"/>
          </a:xfrm>
        </p:grpSpPr>
        <p:grpSp>
          <p:nvGrpSpPr>
            <p:cNvPr id="16" name="Group 15"/>
            <p:cNvGrpSpPr/>
            <p:nvPr/>
          </p:nvGrpSpPr>
          <p:grpSpPr>
            <a:xfrm>
              <a:off x="7208254" y="4808807"/>
              <a:ext cx="1734333" cy="1249384"/>
              <a:chOff x="7164288" y="3769158"/>
              <a:chExt cx="1734333" cy="1249384"/>
            </a:xfrm>
          </p:grpSpPr>
          <p:pic>
            <p:nvPicPr>
              <p:cNvPr id="25" name="Picture 2"/>
              <p:cNvPicPr>
                <a:picLocks noChangeAspect="1" noChangeArrowheads="1"/>
              </p:cNvPicPr>
              <p:nvPr/>
            </p:nvPicPr>
            <p:blipFill>
              <a:blip r:embed="rId2">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64288" y="4501514"/>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3586" y="3769158"/>
                <a:ext cx="915737" cy="74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208255" y="1964263"/>
              <a:ext cx="1734333" cy="1218826"/>
              <a:chOff x="7208255" y="1535638"/>
              <a:chExt cx="1734333" cy="1218826"/>
            </a:xfrm>
          </p:grpSpPr>
          <p:pic>
            <p:nvPicPr>
              <p:cNvPr id="15" name="Picture 2"/>
              <p:cNvPicPr>
                <a:picLocks noChangeAspect="1" noChangeArrowheads="1"/>
              </p:cNvPicPr>
              <p:nvPr/>
            </p:nvPicPr>
            <p:blipFill>
              <a:blip r:embed="rId2">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208255" y="2237436"/>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7799236" y="1535638"/>
                <a:ext cx="626907" cy="667881"/>
                <a:chOff x="7868905" y="1880417"/>
                <a:chExt cx="948206" cy="935458"/>
              </a:xfrm>
            </p:grpSpPr>
            <p:pic>
              <p:nvPicPr>
                <p:cNvPr id="19"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8905" y="1880417"/>
                  <a:ext cx="750000" cy="93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8333989" y="2084980"/>
                  <a:ext cx="483122" cy="52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sp>
          <p:nvSpPr>
            <p:cNvPr id="28" name="Rounded Rectangle 27"/>
            <p:cNvSpPr/>
            <p:nvPr/>
          </p:nvSpPr>
          <p:spPr>
            <a:xfrm>
              <a:off x="7107137" y="1895520"/>
              <a:ext cx="1951138" cy="131614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107137" y="3320905"/>
              <a:ext cx="1951138" cy="1316144"/>
              <a:chOff x="7107137" y="3320905"/>
              <a:chExt cx="1951138" cy="1316144"/>
            </a:xfrm>
          </p:grpSpPr>
          <p:grpSp>
            <p:nvGrpSpPr>
              <p:cNvPr id="2" name="Group 1"/>
              <p:cNvGrpSpPr/>
              <p:nvPr/>
            </p:nvGrpSpPr>
            <p:grpSpPr>
              <a:xfrm>
                <a:off x="7192863" y="3349480"/>
                <a:ext cx="1734333" cy="1269012"/>
                <a:chOff x="7192863" y="2968480"/>
                <a:chExt cx="1734333" cy="1269012"/>
              </a:xfrm>
            </p:grpSpPr>
            <p:pic>
              <p:nvPicPr>
                <p:cNvPr id="17" name="Picture 2"/>
                <p:cNvPicPr>
                  <a:picLocks noChangeAspect="1" noChangeArrowheads="1"/>
                </p:cNvPicPr>
                <p:nvPr/>
              </p:nvPicPr>
              <p:blipFill>
                <a:blip r:embed="rId2">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92863" y="3720464"/>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6703" y="2968480"/>
                  <a:ext cx="766833" cy="739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Rounded Rectangle 28"/>
              <p:cNvSpPr/>
              <p:nvPr/>
            </p:nvSpPr>
            <p:spPr>
              <a:xfrm>
                <a:off x="7107137" y="3320905"/>
                <a:ext cx="1951138" cy="131614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ounded Rectangle 29"/>
            <p:cNvSpPr/>
            <p:nvPr/>
          </p:nvSpPr>
          <p:spPr>
            <a:xfrm>
              <a:off x="7102761" y="4769081"/>
              <a:ext cx="1951138" cy="131614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94384" y="1841004"/>
              <a:ext cx="6830638" cy="3384376"/>
              <a:chOff x="94384" y="1841004"/>
              <a:chExt cx="6830638" cy="3384376"/>
            </a:xfrm>
          </p:grpSpPr>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84" y="1841004"/>
                <a:ext cx="6830638" cy="338437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Rounded Rectangle 22"/>
              <p:cNvSpPr/>
              <p:nvPr/>
            </p:nvSpPr>
            <p:spPr>
              <a:xfrm>
                <a:off x="1732472" y="3571291"/>
                <a:ext cx="5097300" cy="759905"/>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722947" y="4409491"/>
                <a:ext cx="5097300" cy="759905"/>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732472" y="2723211"/>
                <a:ext cx="5097300" cy="759905"/>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ight Arrow 36"/>
            <p:cNvSpPr/>
            <p:nvPr/>
          </p:nvSpPr>
          <p:spPr>
            <a:xfrm rot="10800000">
              <a:off x="6675820" y="3845292"/>
              <a:ext cx="537233" cy="224748"/>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10800000">
              <a:off x="6661497" y="2878415"/>
              <a:ext cx="537233" cy="224748"/>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6648732" y="4944587"/>
              <a:ext cx="537233" cy="224748"/>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1505952" y="4750409"/>
            <a:ext cx="4502413" cy="2001740"/>
            <a:chOff x="1305927" y="4750409"/>
            <a:chExt cx="4502413" cy="2001740"/>
          </a:xfrm>
        </p:grpSpPr>
        <p:grpSp>
          <p:nvGrpSpPr>
            <p:cNvPr id="49" name="Group 48"/>
            <p:cNvGrpSpPr/>
            <p:nvPr/>
          </p:nvGrpSpPr>
          <p:grpSpPr>
            <a:xfrm>
              <a:off x="1305927" y="4750409"/>
              <a:ext cx="4502413" cy="2001740"/>
              <a:chOff x="286752" y="4778984"/>
              <a:chExt cx="4502413" cy="2001740"/>
            </a:xfrm>
          </p:grpSpPr>
          <p:grpSp>
            <p:nvGrpSpPr>
              <p:cNvPr id="44" name="Group 43"/>
              <p:cNvGrpSpPr/>
              <p:nvPr/>
            </p:nvGrpSpPr>
            <p:grpSpPr>
              <a:xfrm>
                <a:off x="286752" y="4787902"/>
                <a:ext cx="4502413" cy="1992822"/>
                <a:chOff x="4415458" y="4817553"/>
                <a:chExt cx="4502413" cy="1992822"/>
              </a:xfrm>
            </p:grpSpPr>
            <p:sp>
              <p:nvSpPr>
                <p:cNvPr id="47" name="Rounded Rectangle 46"/>
                <p:cNvSpPr/>
                <p:nvPr/>
              </p:nvSpPr>
              <p:spPr>
                <a:xfrm>
                  <a:off x="4415458" y="4846129"/>
                  <a:ext cx="4502413" cy="1964246"/>
                </a:xfrm>
                <a:prstGeom prst="roundRect">
                  <a:avLst>
                    <a:gd name="adj" fmla="val 10848"/>
                  </a:avLst>
                </a:prstGeom>
                <a:solidFill>
                  <a:schemeClr val="bg1">
                    <a:lumMod val="8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4939881" y="4960321"/>
                  <a:ext cx="1800000" cy="1800000"/>
                  <a:chOff x="1331640" y="4851054"/>
                  <a:chExt cx="2049875" cy="2006946"/>
                </a:xfrm>
              </p:grpSpPr>
              <p:pic>
                <p:nvPicPr>
                  <p:cNvPr id="819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640" y="4851054"/>
                    <a:ext cx="2049875" cy="2006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2136" y="5037212"/>
                    <a:ext cx="603233" cy="58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2516803" y="5520586"/>
                    <a:ext cx="687045" cy="720981"/>
                    <a:chOff x="5108640" y="5633202"/>
                    <a:chExt cx="694995" cy="720981"/>
                  </a:xfrm>
                </p:grpSpPr>
                <p:pic>
                  <p:nvPicPr>
                    <p:cNvPr id="40"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8640" y="5633202"/>
                      <a:ext cx="535286" cy="72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5484219" y="5778461"/>
                      <a:ext cx="319416" cy="37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43"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8056" y="5854527"/>
                    <a:ext cx="599454" cy="48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ectangle 10"/>
                <p:cNvSpPr/>
                <p:nvPr/>
              </p:nvSpPr>
              <p:spPr>
                <a:xfrm>
                  <a:off x="6640664" y="5649410"/>
                  <a:ext cx="811441"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55%</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5" name="Rectangle 44"/>
                <p:cNvSpPr/>
                <p:nvPr/>
              </p:nvSpPr>
              <p:spPr>
                <a:xfrm>
                  <a:off x="4415458" y="6207452"/>
                  <a:ext cx="811441"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25%</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ectangle 45"/>
                <p:cNvSpPr/>
                <p:nvPr/>
              </p:nvSpPr>
              <p:spPr>
                <a:xfrm>
                  <a:off x="4503035" y="4817553"/>
                  <a:ext cx="811441"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50" name="Picture 2"/>
              <p:cNvPicPr>
                <a:picLocks noChangeAspect="1" noChangeArrowheads="1"/>
              </p:cNvPicPr>
              <p:nvPr/>
            </p:nvPicPr>
            <p:blipFill>
              <a:blip r:embed="rId2">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2936008" y="6206376"/>
                <a:ext cx="1756080" cy="523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tangle 47"/>
              <p:cNvSpPr/>
              <p:nvPr/>
            </p:nvSpPr>
            <p:spPr>
              <a:xfrm>
                <a:off x="2319322" y="4778984"/>
                <a:ext cx="2469843" cy="584775"/>
              </a:xfrm>
              <a:prstGeom prst="rect">
                <a:avLst/>
              </a:prstGeom>
              <a:noFill/>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Примерное соотношение затраченных усилий</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53" name="Picture 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5885" y="5282547"/>
              <a:ext cx="925378" cy="87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766483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01314" y="76200"/>
            <a:ext cx="4657278" cy="6725319"/>
            <a:chOff x="4231010" y="54149"/>
            <a:chExt cx="4657278" cy="6725319"/>
          </a:xfrm>
        </p:grpSpPr>
        <p:sp>
          <p:nvSpPr>
            <p:cNvPr id="13" name="Rounded Rectangle 12"/>
            <p:cNvSpPr/>
            <p:nvPr/>
          </p:nvSpPr>
          <p:spPr>
            <a:xfrm>
              <a:off x="4231010" y="54149"/>
              <a:ext cx="4657278" cy="6725319"/>
            </a:xfrm>
            <a:prstGeom prst="roundRect">
              <a:avLst>
                <a:gd name="adj" fmla="val 57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69110" y="64789"/>
              <a:ext cx="4602064"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Команда</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разработчиков</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Портала</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0" name="Group 9"/>
            <p:cNvGrpSpPr/>
            <p:nvPr/>
          </p:nvGrpSpPr>
          <p:grpSpPr>
            <a:xfrm>
              <a:off x="4589200" y="553405"/>
              <a:ext cx="3930654" cy="2770418"/>
              <a:chOff x="886489" y="3783142"/>
              <a:chExt cx="3930654" cy="2770418"/>
            </a:xfrm>
          </p:grpSpPr>
          <p:sp>
            <p:nvSpPr>
              <p:cNvPr id="26" name="Rectangle 25"/>
              <p:cNvSpPr/>
              <p:nvPr/>
            </p:nvSpPr>
            <p:spPr>
              <a:xfrm>
                <a:off x="1305230" y="5269329"/>
                <a:ext cx="2079636"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Менеджер</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1" name="Rounded Rectangle 30"/>
              <p:cNvSpPr/>
              <p:nvPr/>
            </p:nvSpPr>
            <p:spPr>
              <a:xfrm>
                <a:off x="886489" y="3783142"/>
                <a:ext cx="3930654" cy="2770418"/>
              </a:xfrm>
              <a:prstGeom prst="roundRect">
                <a:avLst>
                  <a:gd name="adj" fmla="val 65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0062" y="3909814"/>
                <a:ext cx="1310405" cy="1061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708" y="3846750"/>
                <a:ext cx="762688" cy="147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1665432" y="3787219"/>
                <a:ext cx="211528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Дизайнеры</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аналитики</a:t>
                </a:r>
                <a:endPar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6" name="Group 15"/>
              <p:cNvGrpSpPr/>
              <p:nvPr/>
            </p:nvGrpSpPr>
            <p:grpSpPr>
              <a:xfrm>
                <a:off x="1625157" y="4635883"/>
                <a:ext cx="2777457" cy="1877808"/>
                <a:chOff x="1115616" y="3573016"/>
                <a:chExt cx="3742423" cy="2736304"/>
              </a:xfrm>
            </p:grpSpPr>
            <p:sp>
              <p:nvSpPr>
                <p:cNvPr id="15" name="Oval 14"/>
                <p:cNvSpPr/>
                <p:nvPr/>
              </p:nvSpPr>
              <p:spPr>
                <a:xfrm>
                  <a:off x="1115616" y="3573016"/>
                  <a:ext cx="3742423" cy="27363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6191" y="3636810"/>
                  <a:ext cx="3168576" cy="248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312" y="5473183"/>
                <a:ext cx="904336" cy="98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0107" y="5720158"/>
                <a:ext cx="803370" cy="756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4597559" y="3934548"/>
              <a:ext cx="3930654" cy="2770418"/>
              <a:chOff x="328065" y="3621788"/>
              <a:chExt cx="3930654" cy="2770418"/>
            </a:xfrm>
          </p:grpSpPr>
          <p:grpSp>
            <p:nvGrpSpPr>
              <p:cNvPr id="35" name="Group 34"/>
              <p:cNvGrpSpPr/>
              <p:nvPr/>
            </p:nvGrpSpPr>
            <p:grpSpPr>
              <a:xfrm>
                <a:off x="328065" y="3621788"/>
                <a:ext cx="3930654" cy="2770418"/>
                <a:chOff x="886489" y="3783142"/>
                <a:chExt cx="3930654" cy="2770418"/>
              </a:xfrm>
            </p:grpSpPr>
            <p:sp>
              <p:nvSpPr>
                <p:cNvPr id="36" name="Rectangle 35"/>
                <p:cNvSpPr/>
                <p:nvPr/>
              </p:nvSpPr>
              <p:spPr>
                <a:xfrm>
                  <a:off x="1305230" y="5269329"/>
                  <a:ext cx="2079636"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Менеджер</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7" name="Rounded Rectangle 36"/>
                <p:cNvSpPr/>
                <p:nvPr/>
              </p:nvSpPr>
              <p:spPr>
                <a:xfrm>
                  <a:off x="886489" y="3783142"/>
                  <a:ext cx="3930654" cy="2770418"/>
                </a:xfrm>
                <a:prstGeom prst="roundRect">
                  <a:avLst>
                    <a:gd name="adj" fmla="val 6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313" y="3697601"/>
                <a:ext cx="717292" cy="152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a:xfrm>
                <a:off x="901935" y="3919664"/>
                <a:ext cx="2592288"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Программисты</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8"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639" y="3733289"/>
                <a:ext cx="1025768" cy="1316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40616" y="4451285"/>
                <a:ext cx="2777457" cy="1877808"/>
                <a:chOff x="3707924" y="2971470"/>
                <a:chExt cx="2777457" cy="1877808"/>
              </a:xfrm>
            </p:grpSpPr>
            <p:sp>
              <p:nvSpPr>
                <p:cNvPr id="28" name="Oval 27"/>
                <p:cNvSpPr/>
                <p:nvPr/>
              </p:nvSpPr>
              <p:spPr>
                <a:xfrm>
                  <a:off x="3707924" y="2971470"/>
                  <a:ext cx="2777457" cy="18778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8274" y="3112050"/>
                  <a:ext cx="2189798" cy="152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21"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9796" y="5417182"/>
                <a:ext cx="879050" cy="91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629" y="5483272"/>
                <a:ext cx="1249951" cy="89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6191304" y="3153759"/>
              <a:ext cx="1008112" cy="1196517"/>
              <a:chOff x="1979712" y="3934549"/>
              <a:chExt cx="1008112" cy="1294654"/>
            </a:xfrm>
          </p:grpSpPr>
          <p:sp>
            <p:nvSpPr>
              <p:cNvPr id="24" name="Right Arrow 23"/>
              <p:cNvSpPr/>
              <p:nvPr/>
            </p:nvSpPr>
            <p:spPr>
              <a:xfrm rot="5400000">
                <a:off x="1836441" y="4077820"/>
                <a:ext cx="1294654" cy="1008112"/>
              </a:xfrm>
              <a:prstGeom prst="rightArrow">
                <a:avLst>
                  <a:gd name="adj1" fmla="val 50000"/>
                  <a:gd name="adj2" fmla="val 6247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05329">
                <a:off x="2139760" y="3972709"/>
                <a:ext cx="649913" cy="74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60" name="Group 59"/>
          <p:cNvGrpSpPr/>
          <p:nvPr/>
        </p:nvGrpSpPr>
        <p:grpSpPr>
          <a:xfrm>
            <a:off x="5752703" y="864073"/>
            <a:ext cx="3312368" cy="5511521"/>
            <a:chOff x="6588223" y="535287"/>
            <a:chExt cx="2461991" cy="4335480"/>
          </a:xfrm>
        </p:grpSpPr>
        <p:grpSp>
          <p:nvGrpSpPr>
            <p:cNvPr id="61" name="Group 60"/>
            <p:cNvGrpSpPr/>
            <p:nvPr/>
          </p:nvGrpSpPr>
          <p:grpSpPr>
            <a:xfrm>
              <a:off x="6588223" y="535287"/>
              <a:ext cx="2461991" cy="4335480"/>
              <a:chOff x="6588223" y="368502"/>
              <a:chExt cx="2461991" cy="4335480"/>
            </a:xfrm>
          </p:grpSpPr>
          <p:grpSp>
            <p:nvGrpSpPr>
              <p:cNvPr id="63" name="Group 62"/>
              <p:cNvGrpSpPr/>
              <p:nvPr/>
            </p:nvGrpSpPr>
            <p:grpSpPr>
              <a:xfrm>
                <a:off x="6588223" y="368502"/>
                <a:ext cx="2461991" cy="4335480"/>
                <a:chOff x="899592" y="611769"/>
                <a:chExt cx="2952328" cy="4321040"/>
              </a:xfrm>
            </p:grpSpPr>
            <p:grpSp>
              <p:nvGrpSpPr>
                <p:cNvPr id="65" name="Group 64"/>
                <p:cNvGrpSpPr/>
                <p:nvPr/>
              </p:nvGrpSpPr>
              <p:grpSpPr>
                <a:xfrm>
                  <a:off x="899592" y="611769"/>
                  <a:ext cx="2952328" cy="4321040"/>
                  <a:chOff x="899592" y="611769"/>
                  <a:chExt cx="2952328" cy="4321040"/>
                </a:xfrm>
              </p:grpSpPr>
              <p:sp>
                <p:nvSpPr>
                  <p:cNvPr id="70" name="Rectangle 69"/>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899592" y="611769"/>
                    <a:ext cx="2952328" cy="4321040"/>
                    <a:chOff x="5473881" y="779818"/>
                    <a:chExt cx="2952328" cy="4321040"/>
                  </a:xfrm>
                </p:grpSpPr>
                <p:sp>
                  <p:nvSpPr>
                    <p:cNvPr id="72" name="Cube 71"/>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74" descr="hub!"/>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66" name="Group 65"/>
                <p:cNvGrpSpPr/>
                <p:nvPr/>
              </p:nvGrpSpPr>
              <p:grpSpPr>
                <a:xfrm>
                  <a:off x="2515215" y="2838892"/>
                  <a:ext cx="1228779" cy="1179840"/>
                  <a:chOff x="-135210" y="5414347"/>
                  <a:chExt cx="1542752" cy="1402264"/>
                </a:xfrm>
              </p:grpSpPr>
              <p:pic>
                <p:nvPicPr>
                  <p:cNvPr id="68" name="Picture 4"/>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67" name="Picture 2"/>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4" name="Picture 2"/>
              <p:cNvPicPr>
                <a:picLocks noChangeAspect="1" noChangeArrowheads="1"/>
              </p:cNvPicPr>
              <p:nvPr/>
            </p:nvPicPr>
            <p:blipFill>
              <a:blip r:embed="rId20">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7951214">
                <a:off x="7258479" y="880946"/>
                <a:ext cx="1293608" cy="41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2" name="Rectangle 61"/>
            <p:cNvSpPr/>
            <p:nvPr/>
          </p:nvSpPr>
          <p:spPr>
            <a:xfrm>
              <a:off x="6707447" y="4488977"/>
              <a:ext cx="2203710" cy="338554"/>
            </a:xfrm>
            <a:prstGeom prst="rect">
              <a:avLst/>
            </a:prstGeom>
            <a:solidFill>
              <a:schemeClr val="bg1">
                <a:lumMod val="85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1"/>
                </a:rPr>
                <a:t>http://</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1"/>
                </a:rPr>
                <a:t>portal.dovira.eu</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79" name="Right Arrow 78"/>
          <p:cNvSpPr/>
          <p:nvPr/>
        </p:nvSpPr>
        <p:spPr>
          <a:xfrm>
            <a:off x="4572000" y="2380936"/>
            <a:ext cx="1460091" cy="2674642"/>
          </a:xfrm>
          <a:prstGeom prst="rightArrow">
            <a:avLst>
              <a:gd name="adj1" fmla="val 50000"/>
              <a:gd name="adj2" fmla="val 6514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646039" y="3371165"/>
            <a:ext cx="1063578" cy="691508"/>
            <a:chOff x="6300192" y="86840"/>
            <a:chExt cx="1063578" cy="691508"/>
          </a:xfrm>
        </p:grpSpPr>
        <p:sp>
          <p:nvSpPr>
            <p:cNvPr id="19" name="Rounded Rectangle 18"/>
            <p:cNvSpPr/>
            <p:nvPr/>
          </p:nvSpPr>
          <p:spPr>
            <a:xfrm>
              <a:off x="6300192" y="86840"/>
              <a:ext cx="1063578" cy="691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51351" y="105890"/>
              <a:ext cx="937156" cy="64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ectangle 20"/>
          <p:cNvSpPr/>
          <p:nvPr/>
        </p:nvSpPr>
        <p:spPr>
          <a:xfrm>
            <a:off x="4976194" y="5949"/>
            <a:ext cx="4155689"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Они это сделали!</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2025890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01314" y="76200"/>
            <a:ext cx="4657278" cy="6725319"/>
            <a:chOff x="4231010" y="54149"/>
            <a:chExt cx="4657278" cy="6725319"/>
          </a:xfrm>
        </p:grpSpPr>
        <p:sp>
          <p:nvSpPr>
            <p:cNvPr id="13" name="Rounded Rectangle 12"/>
            <p:cNvSpPr/>
            <p:nvPr/>
          </p:nvSpPr>
          <p:spPr>
            <a:xfrm>
              <a:off x="4231010" y="54149"/>
              <a:ext cx="4657278" cy="6725319"/>
            </a:xfrm>
            <a:prstGeom prst="roundRect">
              <a:avLst>
                <a:gd name="adj" fmla="val 57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69110" y="64789"/>
              <a:ext cx="4602064"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Команда</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разработчиков</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Портала</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0" name="Group 9"/>
            <p:cNvGrpSpPr/>
            <p:nvPr/>
          </p:nvGrpSpPr>
          <p:grpSpPr>
            <a:xfrm>
              <a:off x="4589200" y="553405"/>
              <a:ext cx="3930654" cy="2770418"/>
              <a:chOff x="886489" y="3783142"/>
              <a:chExt cx="3930654" cy="2770418"/>
            </a:xfrm>
          </p:grpSpPr>
          <p:sp>
            <p:nvSpPr>
              <p:cNvPr id="26" name="Rectangle 25"/>
              <p:cNvSpPr/>
              <p:nvPr/>
            </p:nvSpPr>
            <p:spPr>
              <a:xfrm>
                <a:off x="1305230" y="5269329"/>
                <a:ext cx="2079636"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Менеджер</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1" name="Rounded Rectangle 30"/>
              <p:cNvSpPr/>
              <p:nvPr/>
            </p:nvSpPr>
            <p:spPr>
              <a:xfrm>
                <a:off x="886489" y="3783142"/>
                <a:ext cx="3930654" cy="2770418"/>
              </a:xfrm>
              <a:prstGeom prst="roundRect">
                <a:avLst>
                  <a:gd name="adj" fmla="val 65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0062" y="3909814"/>
                <a:ext cx="1310405" cy="1061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708" y="3846750"/>
                <a:ext cx="762688" cy="147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1665432" y="3787219"/>
                <a:ext cx="211528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Дизайнеры</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аналитики</a:t>
                </a:r>
                <a:endPar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6" name="Group 15"/>
              <p:cNvGrpSpPr/>
              <p:nvPr/>
            </p:nvGrpSpPr>
            <p:grpSpPr>
              <a:xfrm>
                <a:off x="1625157" y="4635883"/>
                <a:ext cx="2777457" cy="1877808"/>
                <a:chOff x="1115616" y="3573016"/>
                <a:chExt cx="3742423" cy="2736304"/>
              </a:xfrm>
            </p:grpSpPr>
            <p:sp>
              <p:nvSpPr>
                <p:cNvPr id="15" name="Oval 14"/>
                <p:cNvSpPr/>
                <p:nvPr/>
              </p:nvSpPr>
              <p:spPr>
                <a:xfrm>
                  <a:off x="1115616" y="3573016"/>
                  <a:ext cx="3742423" cy="27363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6191" y="3636810"/>
                  <a:ext cx="3168576" cy="248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312" y="5473183"/>
                <a:ext cx="904336" cy="98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0107" y="5720158"/>
                <a:ext cx="803370" cy="756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4597559" y="3934548"/>
              <a:ext cx="3930654" cy="2770418"/>
              <a:chOff x="328065" y="3621788"/>
              <a:chExt cx="3930654" cy="2770418"/>
            </a:xfrm>
          </p:grpSpPr>
          <p:grpSp>
            <p:nvGrpSpPr>
              <p:cNvPr id="35" name="Group 34"/>
              <p:cNvGrpSpPr/>
              <p:nvPr/>
            </p:nvGrpSpPr>
            <p:grpSpPr>
              <a:xfrm>
                <a:off x="328065" y="3621788"/>
                <a:ext cx="3930654" cy="2770418"/>
                <a:chOff x="886489" y="3783142"/>
                <a:chExt cx="3930654" cy="2770418"/>
              </a:xfrm>
            </p:grpSpPr>
            <p:sp>
              <p:nvSpPr>
                <p:cNvPr id="36" name="Rectangle 35"/>
                <p:cNvSpPr/>
                <p:nvPr/>
              </p:nvSpPr>
              <p:spPr>
                <a:xfrm>
                  <a:off x="1305230" y="5269329"/>
                  <a:ext cx="2079636"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Менеджер</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7" name="Rounded Rectangle 36"/>
                <p:cNvSpPr/>
                <p:nvPr/>
              </p:nvSpPr>
              <p:spPr>
                <a:xfrm>
                  <a:off x="886489" y="3783142"/>
                  <a:ext cx="3930654" cy="2770418"/>
                </a:xfrm>
                <a:prstGeom prst="roundRect">
                  <a:avLst>
                    <a:gd name="adj" fmla="val 6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313" y="3697601"/>
                <a:ext cx="717292" cy="152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a:xfrm>
                <a:off x="901935" y="3919664"/>
                <a:ext cx="2592288"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Программисты</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8"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639" y="3733289"/>
                <a:ext cx="1025768" cy="1316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40616" y="4451285"/>
                <a:ext cx="2777457" cy="1877808"/>
                <a:chOff x="3707924" y="2971470"/>
                <a:chExt cx="2777457" cy="1877808"/>
              </a:xfrm>
            </p:grpSpPr>
            <p:sp>
              <p:nvSpPr>
                <p:cNvPr id="28" name="Oval 27"/>
                <p:cNvSpPr/>
                <p:nvPr/>
              </p:nvSpPr>
              <p:spPr>
                <a:xfrm>
                  <a:off x="3707924" y="2971470"/>
                  <a:ext cx="2777457" cy="18778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8274" y="3112050"/>
                  <a:ext cx="2189798" cy="152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21"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9796" y="5417182"/>
                <a:ext cx="879050" cy="91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629" y="5483272"/>
                <a:ext cx="1249951" cy="89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6191304" y="3153759"/>
              <a:ext cx="1008112" cy="1196517"/>
              <a:chOff x="1979712" y="3934549"/>
              <a:chExt cx="1008112" cy="1294654"/>
            </a:xfrm>
          </p:grpSpPr>
          <p:sp>
            <p:nvSpPr>
              <p:cNvPr id="24" name="Right Arrow 23"/>
              <p:cNvSpPr/>
              <p:nvPr/>
            </p:nvSpPr>
            <p:spPr>
              <a:xfrm rot="5400000">
                <a:off x="1836441" y="4077820"/>
                <a:ext cx="1294654" cy="1008112"/>
              </a:xfrm>
              <a:prstGeom prst="rightArrow">
                <a:avLst>
                  <a:gd name="adj1" fmla="val 50000"/>
                  <a:gd name="adj2" fmla="val 6247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05329">
                <a:off x="2139760" y="3972709"/>
                <a:ext cx="649913" cy="74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60" name="Group 59"/>
          <p:cNvGrpSpPr/>
          <p:nvPr/>
        </p:nvGrpSpPr>
        <p:grpSpPr>
          <a:xfrm>
            <a:off x="5752703" y="864073"/>
            <a:ext cx="3312368" cy="5511521"/>
            <a:chOff x="6588223" y="535287"/>
            <a:chExt cx="2461991" cy="4335480"/>
          </a:xfrm>
        </p:grpSpPr>
        <p:grpSp>
          <p:nvGrpSpPr>
            <p:cNvPr id="61" name="Group 60"/>
            <p:cNvGrpSpPr/>
            <p:nvPr/>
          </p:nvGrpSpPr>
          <p:grpSpPr>
            <a:xfrm>
              <a:off x="6588223" y="535287"/>
              <a:ext cx="2461991" cy="4335480"/>
              <a:chOff x="6588223" y="368502"/>
              <a:chExt cx="2461991" cy="4335480"/>
            </a:xfrm>
          </p:grpSpPr>
          <p:grpSp>
            <p:nvGrpSpPr>
              <p:cNvPr id="63" name="Group 62"/>
              <p:cNvGrpSpPr/>
              <p:nvPr/>
            </p:nvGrpSpPr>
            <p:grpSpPr>
              <a:xfrm>
                <a:off x="6588223" y="368502"/>
                <a:ext cx="2461991" cy="4335480"/>
                <a:chOff x="899592" y="611769"/>
                <a:chExt cx="2952328" cy="4321040"/>
              </a:xfrm>
            </p:grpSpPr>
            <p:grpSp>
              <p:nvGrpSpPr>
                <p:cNvPr id="65" name="Group 64"/>
                <p:cNvGrpSpPr/>
                <p:nvPr/>
              </p:nvGrpSpPr>
              <p:grpSpPr>
                <a:xfrm>
                  <a:off x="899592" y="611769"/>
                  <a:ext cx="2952328" cy="4321040"/>
                  <a:chOff x="899592" y="611769"/>
                  <a:chExt cx="2952328" cy="4321040"/>
                </a:xfrm>
              </p:grpSpPr>
              <p:sp>
                <p:nvSpPr>
                  <p:cNvPr id="70" name="Rectangle 69"/>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899592" y="611769"/>
                    <a:ext cx="2952328" cy="4321040"/>
                    <a:chOff x="5473881" y="779818"/>
                    <a:chExt cx="2952328" cy="4321040"/>
                  </a:xfrm>
                </p:grpSpPr>
                <p:sp>
                  <p:nvSpPr>
                    <p:cNvPr id="72" name="Cube 71"/>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74" descr="hub!"/>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66" name="Group 65"/>
                <p:cNvGrpSpPr/>
                <p:nvPr/>
              </p:nvGrpSpPr>
              <p:grpSpPr>
                <a:xfrm>
                  <a:off x="2515215" y="2838892"/>
                  <a:ext cx="1228779" cy="1179840"/>
                  <a:chOff x="-135210" y="5414347"/>
                  <a:chExt cx="1542752" cy="1402264"/>
                </a:xfrm>
              </p:grpSpPr>
              <p:pic>
                <p:nvPicPr>
                  <p:cNvPr id="68" name="Picture 4"/>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67" name="Picture 2"/>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4" name="Picture 2"/>
              <p:cNvPicPr>
                <a:picLocks noChangeAspect="1" noChangeArrowheads="1"/>
              </p:cNvPicPr>
              <p:nvPr/>
            </p:nvPicPr>
            <p:blipFill>
              <a:blip r:embed="rId20">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7951214">
                <a:off x="7258479" y="880946"/>
                <a:ext cx="1293608" cy="41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2" name="Rectangle 61"/>
            <p:cNvSpPr/>
            <p:nvPr/>
          </p:nvSpPr>
          <p:spPr>
            <a:xfrm>
              <a:off x="6707447" y="4488977"/>
              <a:ext cx="2203710" cy="338554"/>
            </a:xfrm>
            <a:prstGeom prst="rect">
              <a:avLst/>
            </a:prstGeom>
            <a:solidFill>
              <a:schemeClr val="bg1">
                <a:lumMod val="85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1"/>
                </a:rPr>
                <a:t>http://</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1"/>
                </a:rPr>
                <a:t>portal.dovira.eu</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4" name="Group 3"/>
          <p:cNvGrpSpPr/>
          <p:nvPr/>
        </p:nvGrpSpPr>
        <p:grpSpPr>
          <a:xfrm>
            <a:off x="4572000" y="2380936"/>
            <a:ext cx="1460091" cy="2674642"/>
            <a:chOff x="4572000" y="2380936"/>
            <a:chExt cx="1460091" cy="2674642"/>
          </a:xfrm>
        </p:grpSpPr>
        <p:sp>
          <p:nvSpPr>
            <p:cNvPr id="79" name="Right Arrow 78"/>
            <p:cNvSpPr/>
            <p:nvPr/>
          </p:nvSpPr>
          <p:spPr>
            <a:xfrm>
              <a:off x="4572000" y="2380936"/>
              <a:ext cx="1460091" cy="2674642"/>
            </a:xfrm>
            <a:prstGeom prst="rightArrow">
              <a:avLst>
                <a:gd name="adj1" fmla="val 50000"/>
                <a:gd name="adj2" fmla="val 6514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646039" y="3371165"/>
              <a:ext cx="1063578" cy="691508"/>
              <a:chOff x="6300192" y="86840"/>
              <a:chExt cx="1063578" cy="691508"/>
            </a:xfrm>
          </p:grpSpPr>
          <p:sp>
            <p:nvSpPr>
              <p:cNvPr id="19" name="Rounded Rectangle 18"/>
              <p:cNvSpPr/>
              <p:nvPr/>
            </p:nvSpPr>
            <p:spPr>
              <a:xfrm>
                <a:off x="6300192" y="86840"/>
                <a:ext cx="1063578" cy="691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51351" y="105890"/>
                <a:ext cx="937156" cy="64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1" name="Rectangle 20"/>
          <p:cNvSpPr/>
          <p:nvPr/>
        </p:nvSpPr>
        <p:spPr>
          <a:xfrm>
            <a:off x="4976194" y="5949"/>
            <a:ext cx="4155689"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Они это сделали!</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5" name="Group 4"/>
          <p:cNvGrpSpPr/>
          <p:nvPr/>
        </p:nvGrpSpPr>
        <p:grpSpPr>
          <a:xfrm>
            <a:off x="47625" y="2116772"/>
            <a:ext cx="9056592" cy="1915640"/>
            <a:chOff x="47625" y="2116772"/>
            <a:chExt cx="9056592" cy="1915640"/>
          </a:xfrm>
        </p:grpSpPr>
        <p:sp>
          <p:nvSpPr>
            <p:cNvPr id="2" name="Rounded Rectangle 1"/>
            <p:cNvSpPr/>
            <p:nvPr/>
          </p:nvSpPr>
          <p:spPr>
            <a:xfrm>
              <a:off x="47625" y="2116772"/>
              <a:ext cx="9056592" cy="1915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73977" y="2166300"/>
              <a:ext cx="8091382"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Общая оценка работы: </a:t>
              </a:r>
              <a:r>
                <a:rPr lang="ru-RU" sz="3200" b="1" cap="all" dirty="0" smtClean="0">
                  <a:ln w="0"/>
                  <a:solidFill>
                    <a:srgbClr val="FF0000"/>
                  </a:solidFill>
                  <a:effectLst>
                    <a:reflection blurRad="12700" stA="50000" endPos="50000" dist="5000" dir="5400000" sy="-100000" rotWithShape="0"/>
                  </a:effectLst>
                </a:rPr>
                <a:t>«недоперестарались»</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5" name="Rectangle 54"/>
            <p:cNvSpPr/>
            <p:nvPr/>
          </p:nvSpPr>
          <p:spPr>
            <a:xfrm>
              <a:off x="185987" y="2742720"/>
              <a:ext cx="762751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то есть, сделали значительно больше, чем планировалось и чем можно было сделать с имеющимися ресурсами (материальными, временными и административными), ... но меньше, чем бы хотелось и чем позволяет концепция портала.</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pic>
        <p:nvPicPr>
          <p:cNvPr id="2051" name="Picture 3"/>
          <p:cNvPicPr>
            <a:picLocks noChangeAspect="1" noChangeArrowheads="1"/>
          </p:cNvPicPr>
          <p:nvPr/>
        </p:nvPicPr>
        <p:blipFill>
          <a:blip r:embed="rId2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7879" y="2880996"/>
            <a:ext cx="1730537" cy="107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5936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76056" y="5949"/>
            <a:ext cx="406794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Что осталось на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перспективу ? (1)</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3047" y="4308505"/>
            <a:ext cx="4275457" cy="249570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13864" y="27431"/>
            <a:ext cx="4752586" cy="6784465"/>
            <a:chOff x="13864" y="27431"/>
            <a:chExt cx="4752586" cy="6784465"/>
          </a:xfrm>
        </p:grpSpPr>
        <p:grpSp>
          <p:nvGrpSpPr>
            <p:cNvPr id="9" name="Group 8"/>
            <p:cNvGrpSpPr/>
            <p:nvPr/>
          </p:nvGrpSpPr>
          <p:grpSpPr>
            <a:xfrm>
              <a:off x="13864" y="27431"/>
              <a:ext cx="4752586" cy="2753497"/>
              <a:chOff x="13864" y="27431"/>
              <a:chExt cx="6912768" cy="3745542"/>
            </a:xfrm>
          </p:grpSpPr>
          <p:grpSp>
            <p:nvGrpSpPr>
              <p:cNvPr id="12" name="Group 11"/>
              <p:cNvGrpSpPr/>
              <p:nvPr/>
            </p:nvGrpSpPr>
            <p:grpSpPr>
              <a:xfrm>
                <a:off x="13864" y="27431"/>
                <a:ext cx="6912768" cy="3745542"/>
                <a:chOff x="971600" y="691570"/>
                <a:chExt cx="5353819" cy="3369876"/>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692696"/>
                  <a:ext cx="5353819" cy="33687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5" name="Group 14"/>
                <p:cNvGrpSpPr/>
                <p:nvPr/>
              </p:nvGrpSpPr>
              <p:grpSpPr>
                <a:xfrm>
                  <a:off x="1014108" y="691570"/>
                  <a:ext cx="1429577" cy="1665020"/>
                  <a:chOff x="6752569" y="188640"/>
                  <a:chExt cx="2235209" cy="2309544"/>
                </a:xfrm>
              </p:grpSpPr>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69" y="188640"/>
                    <a:ext cx="2235209" cy="23095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3764" y="1122008"/>
                    <a:ext cx="1109821" cy="137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0058" y="62294"/>
                <a:ext cx="2448271" cy="15120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62" y="4751047"/>
              <a:ext cx="4745588" cy="206084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43" y="2780929"/>
              <a:ext cx="4742908" cy="193851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4" name="TextBox 3"/>
          <p:cNvSpPr txBox="1"/>
          <p:nvPr/>
        </p:nvSpPr>
        <p:spPr>
          <a:xfrm>
            <a:off x="4813997" y="1261517"/>
            <a:ext cx="4310953" cy="3046988"/>
          </a:xfrm>
          <a:prstGeom prst="rect">
            <a:avLst/>
          </a:prstGeom>
          <a:solidFill>
            <a:schemeClr val="bg1">
              <a:lumMod val="95000"/>
            </a:schemeClr>
          </a:solidFill>
          <a:ln w="19050">
            <a:solidFill>
              <a:schemeClr val="tx1"/>
            </a:solidFill>
          </a:ln>
        </p:spPr>
        <p:txBody>
          <a:bodyPr wrap="square" rtlCol="0">
            <a:spAutoFit/>
          </a:bodyPr>
          <a:lstStyle/>
          <a:p>
            <a:r>
              <a:rPr lang="ru-RU" sz="1600" dirty="0"/>
              <a:t>Поскольку совсем недавно в базе ЄДЕБО </a:t>
            </a:r>
            <a:r>
              <a:rPr lang="ru-RU" sz="1600" dirty="0" smtClean="0"/>
              <a:t>(</a:t>
            </a:r>
            <a:r>
              <a:rPr lang="en-US" sz="1600" dirty="0" smtClean="0">
                <a:hlinkClick r:id="rId9"/>
              </a:rPr>
              <a:t>www.edbo.gov.ua</a:t>
            </a:r>
            <a:r>
              <a:rPr lang="ru-RU" sz="1600" dirty="0" smtClean="0"/>
              <a:t>)</a:t>
            </a:r>
            <a:r>
              <a:rPr lang="en-US" sz="1600" dirty="0" smtClean="0"/>
              <a:t> </a:t>
            </a:r>
            <a:r>
              <a:rPr lang="ru-RU" sz="1600" dirty="0" smtClean="0"/>
              <a:t>появи</a:t>
            </a:r>
            <a:r>
              <a:rPr lang="ru-RU" sz="1600" dirty="0"/>
              <a:t>л</a:t>
            </a:r>
            <a:r>
              <a:rPr lang="ru-RU" sz="1600" dirty="0" smtClean="0"/>
              <a:t>ся новый </a:t>
            </a:r>
            <a:r>
              <a:rPr lang="ru-RU" sz="1600" dirty="0"/>
              <a:t>модуль "</a:t>
            </a:r>
            <a:r>
              <a:rPr lang="ru-RU" sz="1600" dirty="0" err="1"/>
              <a:t>Науковці</a:t>
            </a:r>
            <a:r>
              <a:rPr lang="ru-RU" sz="1600" dirty="0"/>
              <a:t> та </a:t>
            </a:r>
            <a:r>
              <a:rPr lang="ru-RU" sz="1600" dirty="0" err="1"/>
              <a:t>викладачі</a:t>
            </a:r>
            <a:r>
              <a:rPr lang="ru-RU" sz="1600" dirty="0"/>
              <a:t>", который должен выполнять роль официального реестра академического персонала вузов с их достижениями, не </a:t>
            </a:r>
            <a:r>
              <a:rPr lang="ru-RU" sz="1600" dirty="0" smtClean="0"/>
              <a:t>исключается </a:t>
            </a:r>
            <a:r>
              <a:rPr lang="ru-RU" sz="1600" dirty="0"/>
              <a:t>интересная возможность наладить автоматическую связь Портала с ЄДЕБО через </a:t>
            </a:r>
            <a:r>
              <a:rPr lang="en-US" sz="1600" dirty="0" smtClean="0"/>
              <a:t>Web </a:t>
            </a:r>
            <a:r>
              <a:rPr lang="ru-RU" sz="1600" dirty="0" smtClean="0"/>
              <a:t>сервисы по</a:t>
            </a:r>
            <a:r>
              <a:rPr lang="en-US" sz="1600" dirty="0" smtClean="0"/>
              <a:t> SOAP</a:t>
            </a:r>
            <a:r>
              <a:rPr lang="ru-RU" sz="1600" dirty="0" smtClean="0"/>
              <a:t> </a:t>
            </a:r>
            <a:r>
              <a:rPr lang="ru-RU" sz="1600" dirty="0"/>
              <a:t>протоколу и получить дополнительные преимущества от взаимодействия принципов, возможностей и процедур государственных и социальных хранилищ информации.</a:t>
            </a:r>
            <a:endParaRPr lang="en-US" sz="1600" dirty="0"/>
          </a:p>
        </p:txBody>
      </p:sp>
    </p:spTree>
    <p:extLst>
      <p:ext uri="{BB962C8B-B14F-4D97-AF65-F5344CB8AC3E}">
        <p14:creationId xmlns:p14="http://schemas.microsoft.com/office/powerpoint/2010/main" val="42408551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790575"/>
            <a:ext cx="8280920" cy="5662761"/>
          </a:xfrm>
        </p:spPr>
        <p:txBody>
          <a:bodyPr>
            <a:normAutofit lnSpcReduction="10000"/>
          </a:bodyPr>
          <a:lstStyle/>
          <a:p>
            <a:r>
              <a:rPr lang="ru-RU" dirty="0"/>
              <a:t>Доработать экспериментальный прототип до полной и готовой к масштабной эксплуатации версии, адаптировав его к </a:t>
            </a:r>
            <a:r>
              <a:rPr lang="ru-RU" dirty="0" smtClean="0"/>
              <a:t>инфраструкт</a:t>
            </a:r>
            <a:r>
              <a:rPr lang="ru-RU" dirty="0"/>
              <a:t>у</a:t>
            </a:r>
            <a:r>
              <a:rPr lang="ru-RU" dirty="0" smtClean="0"/>
              <a:t>ре </a:t>
            </a:r>
            <a:r>
              <a:rPr lang="ru-RU" dirty="0"/>
              <a:t>будущего собственника ("хоста") (например, "независимого </a:t>
            </a:r>
            <a:r>
              <a:rPr lang="ru-RU" dirty="0" smtClean="0"/>
              <a:t>националь</a:t>
            </a:r>
            <a:r>
              <a:rPr lang="ru-RU" dirty="0"/>
              <a:t>н</a:t>
            </a:r>
            <a:r>
              <a:rPr lang="ru-RU" dirty="0" smtClean="0"/>
              <a:t>ого агентства </a:t>
            </a:r>
            <a:r>
              <a:rPr lang="ru-RU" dirty="0"/>
              <a:t>обеспечения качества", если таковое будет создано и будет соответствовать Концепции</a:t>
            </a:r>
            <a:r>
              <a:rPr lang="ru-RU" dirty="0" smtClean="0"/>
              <a:t>);</a:t>
            </a:r>
          </a:p>
          <a:p>
            <a:r>
              <a:rPr lang="ru-RU" dirty="0"/>
              <a:t>Распространить опыт и архитектуру Портала на другие сферы деятельности (кроме образования), разработать для этого соответствующие </a:t>
            </a:r>
            <a:r>
              <a:rPr lang="ru-RU" dirty="0" smtClean="0"/>
              <a:t>бизнес-модели;</a:t>
            </a:r>
            <a:endParaRPr lang="ru-RU" dirty="0"/>
          </a:p>
        </p:txBody>
      </p:sp>
      <p:sp>
        <p:nvSpPr>
          <p:cNvPr id="5" name="Rectangle 4"/>
          <p:cNvSpPr/>
          <p:nvPr/>
        </p:nvSpPr>
        <p:spPr>
          <a:xfrm>
            <a:off x="0" y="5949"/>
            <a:ext cx="9144000"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Что осталось на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перспективу ?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6178" y="5013176"/>
            <a:ext cx="2228850" cy="171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2204864"/>
            <a:ext cx="1133302" cy="141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8639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4" y="596305"/>
            <a:ext cx="8176368" cy="6309321"/>
          </a:xfrm>
        </p:spPr>
        <p:txBody>
          <a:bodyPr>
            <a:normAutofit fontScale="92500" lnSpcReduction="20000"/>
          </a:bodyPr>
          <a:lstStyle/>
          <a:p>
            <a:r>
              <a:rPr lang="ru-RU" dirty="0"/>
              <a:t>Добавить функцию автоматического формирования групповых систем </a:t>
            </a:r>
            <a:r>
              <a:rPr lang="ru-RU" dirty="0" smtClean="0"/>
              <a:t>ценностей</a:t>
            </a:r>
            <a:r>
              <a:rPr lang="en-US" dirty="0" smtClean="0"/>
              <a:t> </a:t>
            </a:r>
            <a:r>
              <a:rPr lang="ru-RU" dirty="0" smtClean="0"/>
              <a:t> </a:t>
            </a:r>
            <a:r>
              <a:rPr lang="ru-RU" dirty="0"/>
              <a:t>(и соответственно рейтингов) на основе персональных</a:t>
            </a:r>
            <a:r>
              <a:rPr lang="ru-RU" dirty="0" smtClean="0"/>
              <a:t>;</a:t>
            </a:r>
            <a:endParaRPr lang="en-US" dirty="0" smtClean="0"/>
          </a:p>
          <a:p>
            <a:r>
              <a:rPr lang="ru-RU" dirty="0"/>
              <a:t>Имплементировать подсистему </a:t>
            </a:r>
            <a:r>
              <a:rPr lang="en-US" dirty="0" smtClean="0"/>
              <a:t>“</a:t>
            </a:r>
            <a:r>
              <a:rPr lang="ru-RU" dirty="0" smtClean="0"/>
              <a:t>репутационного </a:t>
            </a:r>
            <a:r>
              <a:rPr lang="ru-RU" dirty="0"/>
              <a:t>менеджмента </a:t>
            </a:r>
            <a:r>
              <a:rPr lang="ru-RU" dirty="0" smtClean="0"/>
              <a:t>и</a:t>
            </a:r>
            <a:r>
              <a:rPr lang="en-US" dirty="0" smtClean="0"/>
              <a:t>  </a:t>
            </a:r>
            <a:r>
              <a:rPr lang="ru-RU" dirty="0" smtClean="0"/>
              <a:t> </a:t>
            </a:r>
            <a:r>
              <a:rPr lang="ru-RU" dirty="0"/>
              <a:t>социальной </a:t>
            </a:r>
            <a:r>
              <a:rPr lang="ru-RU" dirty="0" smtClean="0"/>
              <a:t>верификации</a:t>
            </a:r>
            <a:r>
              <a:rPr lang="en-US" dirty="0" smtClean="0"/>
              <a:t>”;</a:t>
            </a:r>
            <a:endParaRPr lang="ru-RU" dirty="0" smtClean="0"/>
          </a:p>
          <a:p>
            <a:r>
              <a:rPr lang="ru-RU" dirty="0"/>
              <a:t>Добавить функции заочного участия в групповом принятии решений (когда пользователь представлен своей системой ценностей</a:t>
            </a:r>
            <a:r>
              <a:rPr lang="ru-RU" dirty="0" smtClean="0"/>
              <a:t>);</a:t>
            </a:r>
          </a:p>
          <a:p>
            <a:r>
              <a:rPr lang="ru-RU" dirty="0"/>
              <a:t>Добавить функции анализа и прогнозирования динамики изменений и </a:t>
            </a:r>
            <a:r>
              <a:rPr lang="ru-RU" dirty="0" smtClean="0"/>
              <a:t>«взаимопроникновения» </a:t>
            </a:r>
            <a:r>
              <a:rPr lang="ru-RU" dirty="0"/>
              <a:t>академических культур (систем ценностей) индивидуумов, организаций и </a:t>
            </a:r>
            <a:r>
              <a:rPr lang="ru-RU" dirty="0" smtClean="0"/>
              <a:t>групп;</a:t>
            </a:r>
          </a:p>
        </p:txBody>
      </p:sp>
      <p:sp>
        <p:nvSpPr>
          <p:cNvPr id="5" name="Rectangle 4"/>
          <p:cNvSpPr/>
          <p:nvPr/>
        </p:nvSpPr>
        <p:spPr>
          <a:xfrm>
            <a:off x="0" y="5949"/>
            <a:ext cx="9144000"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Что осталось на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перспективу ?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3</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09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2252" y="659283"/>
            <a:ext cx="1310438" cy="118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6335" y="5280780"/>
            <a:ext cx="1521129" cy="1113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9514" y="3861048"/>
            <a:ext cx="1370340" cy="97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4427" y="1965598"/>
            <a:ext cx="1363043" cy="128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7440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7505" y="627989"/>
            <a:ext cx="8888281" cy="5969361"/>
            <a:chOff x="107505" y="627989"/>
            <a:chExt cx="8888281" cy="5969361"/>
          </a:xfrm>
        </p:grpSpPr>
        <p:grpSp>
          <p:nvGrpSpPr>
            <p:cNvPr id="6" name="Group 5"/>
            <p:cNvGrpSpPr/>
            <p:nvPr/>
          </p:nvGrpSpPr>
          <p:grpSpPr>
            <a:xfrm>
              <a:off x="107505" y="633408"/>
              <a:ext cx="2160239" cy="5963939"/>
              <a:chOff x="107505" y="633408"/>
              <a:chExt cx="2160239" cy="5963939"/>
            </a:xfrm>
          </p:grpSpPr>
          <p:pic>
            <p:nvPicPr>
              <p:cNvPr id="1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94345" y="2535258"/>
                <a:ext cx="5963939" cy="2160239"/>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417" y="2480329"/>
                <a:ext cx="1917040" cy="12183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922059"/>
                <a:ext cx="1924588" cy="158523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77" y="738869"/>
                <a:ext cx="1895345" cy="16251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287" y="3808723"/>
                <a:ext cx="1927284" cy="98714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 name="Group 4"/>
            <p:cNvGrpSpPr/>
            <p:nvPr/>
          </p:nvGrpSpPr>
          <p:grpSpPr>
            <a:xfrm>
              <a:off x="2857501" y="633411"/>
              <a:ext cx="3429000" cy="5963939"/>
              <a:chOff x="2857501" y="633411"/>
              <a:chExt cx="3429000" cy="5963939"/>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90031" y="1900881"/>
                <a:ext cx="5963939" cy="3429000"/>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sp>
            <p:nvSpPr>
              <p:cNvPr id="10" name="Cloud Callout 9"/>
              <p:cNvSpPr/>
              <p:nvPr/>
            </p:nvSpPr>
            <p:spPr>
              <a:xfrm>
                <a:off x="3131840" y="980727"/>
                <a:ext cx="3082652" cy="5473667"/>
              </a:xfrm>
              <a:prstGeom prst="cloudCallout">
                <a:avLst>
                  <a:gd name="adj1" fmla="val -627"/>
                  <a:gd name="adj2" fmla="val 42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347865" y="1136940"/>
                <a:ext cx="2448271" cy="4740331"/>
                <a:chOff x="3347865" y="1136940"/>
                <a:chExt cx="2448271" cy="4740331"/>
              </a:xfrm>
            </p:grpSpPr>
            <p:pic>
              <p:nvPicPr>
                <p:cNvPr id="1026" name="Picture 2"/>
                <p:cNvPicPr>
                  <a:picLocks noChangeAspect="1" noChangeArrowheads="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439095" y="4151392"/>
                  <a:ext cx="2275222" cy="172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0969" y="1894198"/>
                  <a:ext cx="19621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7865" y="2637453"/>
                  <a:ext cx="63894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51593">
                  <a:off x="4601136" y="1136940"/>
                  <a:ext cx="568069" cy="97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11">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756929" y="3400996"/>
                  <a:ext cx="2039207" cy="137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309" y="5225638"/>
                <a:ext cx="896661" cy="939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6835547" y="627989"/>
              <a:ext cx="2160239" cy="5963939"/>
              <a:chOff x="6835547" y="627989"/>
              <a:chExt cx="2160239" cy="5963939"/>
            </a:xfrm>
          </p:grpSpPr>
          <p:pic>
            <p:nvPicPr>
              <p:cNvPr id="2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933697" y="2529839"/>
                <a:ext cx="5963939" cy="2160239"/>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pic>
            <p:nvPicPr>
              <p:cNvPr id="26"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0956" y="2111796"/>
                <a:ext cx="1970752" cy="26685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2086" y="4894241"/>
                <a:ext cx="1948080" cy="162944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33399" y="739071"/>
                <a:ext cx="1985455" cy="128204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82314" y="2149070"/>
                <a:ext cx="721458" cy="64673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12" name="Rectangle 11"/>
          <p:cNvSpPr/>
          <p:nvPr/>
        </p:nvSpPr>
        <p:spPr>
          <a:xfrm>
            <a:off x="10091" y="-26734"/>
            <a:ext cx="9260356" cy="64633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Начнем сразу с </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«системы ценностей» …</a:t>
            </a:r>
            <a:endPar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9165292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86" y="692697"/>
            <a:ext cx="7674947" cy="6165304"/>
          </a:xfrm>
        </p:spPr>
        <p:txBody>
          <a:bodyPr>
            <a:normAutofit fontScale="92500" lnSpcReduction="10000"/>
          </a:bodyPr>
          <a:lstStyle/>
          <a:p>
            <a:r>
              <a:rPr lang="ru-RU" dirty="0"/>
              <a:t>Существенно усовершенствовать функции управления доступом, сохранности данных, приватности и </a:t>
            </a:r>
            <a:r>
              <a:rPr lang="ru-RU" dirty="0" smtClean="0"/>
              <a:t>безопасности;</a:t>
            </a:r>
          </a:p>
          <a:p>
            <a:r>
              <a:rPr lang="ru-RU" dirty="0"/>
              <a:t>Дальнейшее развитие </a:t>
            </a:r>
            <a:r>
              <a:rPr lang="ru-RU" dirty="0" err="1"/>
              <a:t>мультилингвистического</a:t>
            </a:r>
            <a:r>
              <a:rPr lang="ru-RU" dirty="0"/>
              <a:t> </a:t>
            </a:r>
            <a:r>
              <a:rPr lang="ru-RU" dirty="0" smtClean="0"/>
              <a:t>интерфейса</a:t>
            </a:r>
            <a:r>
              <a:rPr lang="en-US" dirty="0" smtClean="0"/>
              <a:t>;</a:t>
            </a:r>
          </a:p>
          <a:p>
            <a:r>
              <a:rPr lang="ru-RU" dirty="0"/>
              <a:t>Пользовательский интерфейс редактирования онтологии с автоматической генерацией новых реестров </a:t>
            </a:r>
            <a:r>
              <a:rPr lang="ru-RU" dirty="0" smtClean="0"/>
              <a:t>и</a:t>
            </a:r>
            <a:r>
              <a:rPr lang="en-US" dirty="0" smtClean="0"/>
              <a:t> </a:t>
            </a:r>
            <a:r>
              <a:rPr lang="ru-RU" dirty="0"/>
              <a:t>интерфейсов их заполнения</a:t>
            </a:r>
            <a:r>
              <a:rPr lang="en-US" dirty="0" smtClean="0"/>
              <a:t>;</a:t>
            </a:r>
          </a:p>
          <a:p>
            <a:r>
              <a:rPr lang="ru-RU" dirty="0"/>
              <a:t>Специальная функция общественного голосования по различным экспертным номинациям;</a:t>
            </a:r>
            <a:endParaRPr lang="ru-RU" dirty="0" smtClean="0"/>
          </a:p>
          <a:p>
            <a:r>
              <a:rPr lang="ru-RU" dirty="0" smtClean="0"/>
              <a:t>…</a:t>
            </a:r>
            <a:endParaRPr lang="ru-RU" dirty="0"/>
          </a:p>
        </p:txBody>
      </p:sp>
      <p:sp>
        <p:nvSpPr>
          <p:cNvPr id="5" name="Rectangle 4"/>
          <p:cNvSpPr/>
          <p:nvPr/>
        </p:nvSpPr>
        <p:spPr>
          <a:xfrm>
            <a:off x="0" y="5949"/>
            <a:ext cx="9144000"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Что осталось на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перспективу ?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2" name="Group 1"/>
          <p:cNvGrpSpPr/>
          <p:nvPr/>
        </p:nvGrpSpPr>
        <p:grpSpPr>
          <a:xfrm>
            <a:off x="7394788" y="3171448"/>
            <a:ext cx="1680572" cy="1170795"/>
            <a:chOff x="6967515" y="3212976"/>
            <a:chExt cx="1292303" cy="870913"/>
          </a:xfrm>
        </p:grpSpPr>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0272" y="3212976"/>
              <a:ext cx="1239546" cy="87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6967515" y="3230448"/>
              <a:ext cx="483122" cy="52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479757"/>
            <a:ext cx="1591811" cy="1152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554" y="4653136"/>
            <a:ext cx="1479548" cy="1536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clrChange>
              <a:clrFrom>
                <a:srgbClr val="F6F7F9"/>
              </a:clrFrom>
              <a:clrTo>
                <a:srgbClr val="F6F7F9">
                  <a:alpha val="0"/>
                </a:srgbClr>
              </a:clrTo>
            </a:clrChange>
            <a:extLst>
              <a:ext uri="{28A0092B-C50C-407E-A947-70E740481C1C}">
                <a14:useLocalDpi xmlns:a14="http://schemas.microsoft.com/office/drawing/2010/main" val="0"/>
              </a:ext>
            </a:extLst>
          </a:blip>
          <a:srcRect/>
          <a:stretch>
            <a:fillRect/>
          </a:stretch>
        </p:blipFill>
        <p:spPr bwMode="auto">
          <a:xfrm>
            <a:off x="7236454" y="1831484"/>
            <a:ext cx="1892825" cy="1093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9445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11560" y="567321"/>
            <a:ext cx="8218788" cy="3785652"/>
            <a:chOff x="467544" y="646557"/>
            <a:chExt cx="8218788" cy="3785652"/>
          </a:xfrm>
        </p:grpSpPr>
        <p:grpSp>
          <p:nvGrpSpPr>
            <p:cNvPr id="12" name="Group 11"/>
            <p:cNvGrpSpPr/>
            <p:nvPr/>
          </p:nvGrpSpPr>
          <p:grpSpPr>
            <a:xfrm>
              <a:off x="467544" y="646557"/>
              <a:ext cx="8218788" cy="3785652"/>
              <a:chOff x="395536" y="1052736"/>
              <a:chExt cx="8218788" cy="3785652"/>
            </a:xfrm>
          </p:grpSpPr>
          <p:sp>
            <p:nvSpPr>
              <p:cNvPr id="6" name="Rectangle 5"/>
              <p:cNvSpPr/>
              <p:nvPr/>
            </p:nvSpPr>
            <p:spPr>
              <a:xfrm>
                <a:off x="395536" y="1052736"/>
                <a:ext cx="8218788" cy="3785652"/>
              </a:xfrm>
              <a:prstGeom prst="rect">
                <a:avLst/>
              </a:prstGeom>
              <a:solidFill>
                <a:schemeClr val="bg2">
                  <a:lumMod val="90000"/>
                </a:schemeClr>
              </a:solidFill>
              <a:ln w="31750">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dirty="0">
                    <a:solidFill>
                      <a:srgbClr val="FF0000"/>
                    </a:solidFill>
                  </a:rPr>
                  <a:t>Образование - основной инструмент развития </a:t>
                </a:r>
                <a:r>
                  <a:rPr lang="ru-RU" sz="2400" dirty="0" smtClean="0">
                    <a:solidFill>
                      <a:srgbClr val="FF0000"/>
                    </a:solidFill>
                  </a:rPr>
                  <a:t>общества</a:t>
                </a:r>
                <a:endParaRPr lang="en-US" sz="2400" dirty="0" smtClean="0">
                  <a:solidFill>
                    <a:srgbClr val="FF0000"/>
                  </a:solidFill>
                </a:endParaRPr>
              </a:p>
              <a:p>
                <a:r>
                  <a:rPr lang="ru-RU" sz="2400" dirty="0" smtClean="0">
                    <a:solidFill>
                      <a:srgbClr val="FF0000"/>
                    </a:solidFill>
                  </a:rPr>
                  <a:t> </a:t>
                </a:r>
                <a:r>
                  <a:rPr lang="ru-RU" sz="2400" dirty="0">
                    <a:solidFill>
                      <a:srgbClr val="FF0000"/>
                    </a:solidFill>
                  </a:rPr>
                  <a:t>(всех и каждого). Общество действительно </a:t>
                </a:r>
                <a:r>
                  <a:rPr lang="ru-RU" sz="2400" dirty="0" smtClean="0">
                    <a:solidFill>
                      <a:srgbClr val="FF0000"/>
                    </a:solidFill>
                  </a:rPr>
                  <a:t>заботит</a:t>
                </a:r>
                <a:endParaRPr lang="en-US" sz="2400" dirty="0" smtClean="0">
                  <a:solidFill>
                    <a:srgbClr val="FF0000"/>
                  </a:solidFill>
                </a:endParaRPr>
              </a:p>
              <a:p>
                <a:r>
                  <a:rPr lang="ru-RU" sz="2400" dirty="0" smtClean="0">
                    <a:solidFill>
                      <a:srgbClr val="FF0000"/>
                    </a:solidFill>
                  </a:rPr>
                  <a:t> </a:t>
                </a:r>
                <a:r>
                  <a:rPr lang="ru-RU" sz="2400" dirty="0">
                    <a:solidFill>
                      <a:srgbClr val="FF0000"/>
                    </a:solidFill>
                  </a:rPr>
                  <a:t>реальное (не на бумаге) качество академической </a:t>
                </a:r>
                <a:endParaRPr lang="en-US" sz="2400" dirty="0" smtClean="0">
                  <a:solidFill>
                    <a:srgbClr val="FF0000"/>
                  </a:solidFill>
                </a:endParaRPr>
              </a:p>
              <a:p>
                <a:r>
                  <a:rPr lang="ru-RU" sz="2400" dirty="0" smtClean="0">
                    <a:solidFill>
                      <a:srgbClr val="FF0000"/>
                    </a:solidFill>
                  </a:rPr>
                  <a:t>деятельности </a:t>
                </a:r>
                <a:r>
                  <a:rPr lang="ru-RU" sz="2400" dirty="0">
                    <a:solidFill>
                      <a:srgbClr val="FF0000"/>
                    </a:solidFill>
                  </a:rPr>
                  <a:t>вузов, именно в форме импакта каждого </a:t>
                </a:r>
                <a:endParaRPr lang="en-US" sz="2400" dirty="0" smtClean="0">
                  <a:solidFill>
                    <a:srgbClr val="FF0000"/>
                  </a:solidFill>
                </a:endParaRPr>
              </a:p>
              <a:p>
                <a:r>
                  <a:rPr lang="ru-RU" sz="2400" dirty="0" smtClean="0">
                    <a:solidFill>
                      <a:srgbClr val="FF0000"/>
                    </a:solidFill>
                  </a:rPr>
                  <a:t>академического </a:t>
                </a:r>
                <a:r>
                  <a:rPr lang="ru-RU" sz="2400" dirty="0">
                    <a:solidFill>
                      <a:srgbClr val="FF0000"/>
                    </a:solidFill>
                  </a:rPr>
                  <a:t>достижения. Но у общества нет ни культуры </a:t>
                </a:r>
                <a:endParaRPr lang="en-US" sz="2400" dirty="0" smtClean="0">
                  <a:solidFill>
                    <a:srgbClr val="FF0000"/>
                  </a:solidFill>
                </a:endParaRPr>
              </a:p>
              <a:p>
                <a:r>
                  <a:rPr lang="ru-RU" sz="2400" dirty="0" smtClean="0">
                    <a:solidFill>
                      <a:srgbClr val="FF0000"/>
                    </a:solidFill>
                  </a:rPr>
                  <a:t>ни </a:t>
                </a:r>
                <a:r>
                  <a:rPr lang="ru-RU" sz="2400" dirty="0">
                    <a:solidFill>
                      <a:srgbClr val="FF0000"/>
                    </a:solidFill>
                  </a:rPr>
                  <a:t>инструмента влияния на качество образования. </a:t>
                </a:r>
                <a:endParaRPr lang="en-US" sz="2400" dirty="0" smtClean="0">
                  <a:solidFill>
                    <a:srgbClr val="FF0000"/>
                  </a:solidFill>
                </a:endParaRPr>
              </a:p>
              <a:p>
                <a:r>
                  <a:rPr lang="ru-RU" sz="2400" dirty="0" smtClean="0">
                    <a:solidFill>
                      <a:srgbClr val="FF0000"/>
                    </a:solidFill>
                  </a:rPr>
                  <a:t>Так </a:t>
                </a:r>
                <a:r>
                  <a:rPr lang="ru-RU" sz="2400" dirty="0">
                    <a:solidFill>
                      <a:srgbClr val="FF0000"/>
                    </a:solidFill>
                  </a:rPr>
                  <a:t>что, формируя нужную культуру и </a:t>
                </a:r>
                <a:r>
                  <a:rPr lang="ru-RU" sz="2400" dirty="0" smtClean="0">
                    <a:solidFill>
                      <a:srgbClr val="FF0000"/>
                    </a:solidFill>
                  </a:rPr>
                  <a:t>создавая</a:t>
                </a:r>
                <a:endParaRPr lang="en-US" sz="2400" dirty="0" smtClean="0">
                  <a:solidFill>
                    <a:srgbClr val="FF0000"/>
                  </a:solidFill>
                </a:endParaRPr>
              </a:p>
              <a:p>
                <a:r>
                  <a:rPr lang="ru-RU" sz="2400" dirty="0" smtClean="0">
                    <a:solidFill>
                      <a:srgbClr val="FF0000"/>
                    </a:solidFill>
                  </a:rPr>
                  <a:t> </a:t>
                </a:r>
                <a:r>
                  <a:rPr lang="ru-RU" sz="2400" dirty="0">
                    <a:solidFill>
                      <a:srgbClr val="FF0000"/>
                    </a:solidFill>
                  </a:rPr>
                  <a:t>эффективный инструмент для </a:t>
                </a:r>
                <a:r>
                  <a:rPr lang="en-US" sz="2400" dirty="0" smtClean="0">
                    <a:solidFill>
                      <a:srgbClr val="FF0000"/>
                    </a:solidFill>
                  </a:rPr>
                  <a:t>Quality Assurance</a:t>
                </a:r>
                <a:r>
                  <a:rPr lang="ru-RU" sz="2400" dirty="0" smtClean="0">
                    <a:solidFill>
                      <a:srgbClr val="FF0000"/>
                    </a:solidFill>
                  </a:rPr>
                  <a:t>,</a:t>
                </a:r>
                <a:endParaRPr lang="en-US" sz="2400" dirty="0" smtClean="0">
                  <a:solidFill>
                    <a:srgbClr val="FF0000"/>
                  </a:solidFill>
                </a:endParaRPr>
              </a:p>
              <a:p>
                <a:r>
                  <a:rPr lang="ru-RU" sz="2400" dirty="0" smtClean="0">
                    <a:solidFill>
                      <a:srgbClr val="FF0000"/>
                    </a:solidFill>
                  </a:rPr>
                  <a:t> </a:t>
                </a:r>
                <a:r>
                  <a:rPr lang="ru-RU" sz="2400" dirty="0">
                    <a:solidFill>
                      <a:srgbClr val="FF0000"/>
                    </a:solidFill>
                  </a:rPr>
                  <a:t>необходимо понимать, что его </a:t>
                </a:r>
                <a:r>
                  <a:rPr lang="ru-RU" sz="2400" dirty="0" smtClean="0">
                    <a:solidFill>
                      <a:srgbClr val="FF0000"/>
                    </a:solidFill>
                  </a:rPr>
                  <a:t>собственником</a:t>
                </a:r>
                <a:endParaRPr lang="en-US" sz="2400" dirty="0" smtClean="0">
                  <a:solidFill>
                    <a:srgbClr val="FF0000"/>
                  </a:solidFill>
                </a:endParaRPr>
              </a:p>
              <a:p>
                <a:r>
                  <a:rPr lang="ru-RU" sz="2400" dirty="0" smtClean="0">
                    <a:solidFill>
                      <a:srgbClr val="FF0000"/>
                    </a:solidFill>
                  </a:rPr>
                  <a:t>и </a:t>
                </a:r>
                <a:r>
                  <a:rPr lang="ru-RU" sz="2400" dirty="0">
                    <a:solidFill>
                      <a:srgbClr val="FF0000"/>
                    </a:solidFill>
                  </a:rPr>
                  <a:t>основным пользователем станет общество.</a:t>
                </a:r>
                <a:endParaRPr lang="en-US" sz="2400" dirty="0">
                  <a:solidFill>
                    <a:srgbClr val="FF0000"/>
                  </a:solidFill>
                </a:endParaRPr>
              </a:p>
            </p:txBody>
          </p:sp>
          <p:grpSp>
            <p:nvGrpSpPr>
              <p:cNvPr id="7" name="Group 12"/>
              <p:cNvGrpSpPr>
                <a:grpSpLocks/>
              </p:cNvGrpSpPr>
              <p:nvPr/>
            </p:nvGrpSpPr>
            <p:grpSpPr bwMode="auto">
              <a:xfrm>
                <a:off x="7266012" y="1430892"/>
                <a:ext cx="1306909" cy="1234967"/>
                <a:chOff x="2599625" y="-484494"/>
                <a:chExt cx="2005030" cy="2209222"/>
              </a:xfrm>
            </p:grpSpPr>
            <p:grpSp>
              <p:nvGrpSpPr>
                <p:cNvPr id="8" name="Group 7"/>
                <p:cNvGrpSpPr>
                  <a:grpSpLocks/>
                </p:cNvGrpSpPr>
                <p:nvPr/>
              </p:nvGrpSpPr>
              <p:grpSpPr bwMode="auto">
                <a:xfrm>
                  <a:off x="2599625" y="-484494"/>
                  <a:ext cx="2005030" cy="1451925"/>
                  <a:chOff x="2093663" y="1668975"/>
                  <a:chExt cx="1619124" cy="1110271"/>
                </a:xfrm>
              </p:grpSpPr>
              <p:pic>
                <p:nvPicPr>
                  <p:cNvPr id="10"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3663" y="1668975"/>
                    <a:ext cx="1619124" cy="50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94185" y="2166554"/>
                    <a:ext cx="1618602" cy="61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6267" y="967431"/>
                  <a:ext cx="1005141" cy="75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7911" y="2942838"/>
              <a:ext cx="1684927" cy="1420786"/>
            </a:xfrm>
            <a:prstGeom prst="rect">
              <a:avLst/>
            </a:prstGeom>
            <a:noFill/>
            <a:ln w="317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5" name="Rectangle 14"/>
          <p:cNvSpPr/>
          <p:nvPr/>
        </p:nvSpPr>
        <p:spPr>
          <a:xfrm>
            <a:off x="368182" y="4165"/>
            <a:ext cx="8619796"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 чьих руках должен быть Портал: государство или общество ?</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5" name="Group 4"/>
          <p:cNvGrpSpPr/>
          <p:nvPr/>
        </p:nvGrpSpPr>
        <p:grpSpPr>
          <a:xfrm>
            <a:off x="6156176" y="4476571"/>
            <a:ext cx="2831802" cy="2246769"/>
            <a:chOff x="6156176" y="4476571"/>
            <a:chExt cx="2831802" cy="2246769"/>
          </a:xfrm>
        </p:grpSpPr>
        <p:sp>
          <p:nvSpPr>
            <p:cNvPr id="21" name="Rounded Rectangle 20"/>
            <p:cNvSpPr/>
            <p:nvPr/>
          </p:nvSpPr>
          <p:spPr>
            <a:xfrm>
              <a:off x="6156176" y="4476571"/>
              <a:ext cx="2831802" cy="2246769"/>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488336" y="4510306"/>
              <a:ext cx="2214340" cy="2186202"/>
              <a:chOff x="6156175" y="4281987"/>
              <a:chExt cx="2565103" cy="2564459"/>
            </a:xfrm>
          </p:grpSpPr>
          <p:pic>
            <p:nvPicPr>
              <p:cNvPr id="1026"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175" y="4478657"/>
                <a:ext cx="2565103" cy="236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7705688" y="4410847"/>
                <a:ext cx="973599" cy="49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32050">
                <a:off x="6183793" y="4281987"/>
                <a:ext cx="726226" cy="53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9">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6200000">
                <a:off x="6368862" y="5261209"/>
                <a:ext cx="1928279" cy="502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4" name="Group 3"/>
          <p:cNvGrpSpPr/>
          <p:nvPr/>
        </p:nvGrpSpPr>
        <p:grpSpPr>
          <a:xfrm>
            <a:off x="73596" y="4476572"/>
            <a:ext cx="5722540" cy="2246769"/>
            <a:chOff x="73596" y="4476572"/>
            <a:chExt cx="5722540" cy="2246769"/>
          </a:xfrm>
        </p:grpSpPr>
        <p:sp>
          <p:nvSpPr>
            <p:cNvPr id="2" name="TextBox 1"/>
            <p:cNvSpPr txBox="1"/>
            <p:nvPr/>
          </p:nvSpPr>
          <p:spPr>
            <a:xfrm>
              <a:off x="73596" y="4476572"/>
              <a:ext cx="5722540" cy="2246769"/>
            </a:xfrm>
            <a:prstGeom prst="rect">
              <a:avLst/>
            </a:prstGeom>
            <a:solidFill>
              <a:schemeClr val="bg1">
                <a:lumMod val="85000"/>
              </a:schemeClr>
            </a:solidFill>
            <a:ln w="25400">
              <a:solidFill>
                <a:schemeClr val="tx1"/>
              </a:solidFill>
            </a:ln>
          </p:spPr>
          <p:txBody>
            <a:bodyPr wrap="square" rtlCol="0">
              <a:spAutoFit/>
            </a:bodyPr>
            <a:lstStyle/>
            <a:p>
              <a:r>
                <a:rPr lang="ru-RU" sz="2000" dirty="0"/>
                <a:t>Если Портал - это "оружие правды", то, либо его должен использовать народ и его академическая элита для контроля деятельности чиновников, либо чиновники для усиления контроля над народом и академической элитой. </a:t>
              </a:r>
              <a:r>
                <a:rPr lang="ru-RU" sz="2000" dirty="0" smtClean="0"/>
                <a:t>А </a:t>
              </a:r>
              <a:r>
                <a:rPr lang="ru-RU" sz="2000" dirty="0"/>
                <a:t>может лучше сделать Портал инструментом доверия и </a:t>
              </a:r>
              <a:r>
                <a:rPr lang="ru-RU" sz="2000" dirty="0" smtClean="0"/>
                <a:t>взаимодействия</a:t>
              </a:r>
              <a:r>
                <a:rPr lang="en-US" sz="2000" dirty="0" smtClean="0"/>
                <a:t> </a:t>
              </a:r>
              <a:r>
                <a:rPr lang="ru-RU" sz="2000" dirty="0" smtClean="0"/>
                <a:t>между </a:t>
              </a:r>
              <a:r>
                <a:rPr lang="ru-RU" sz="2000" dirty="0"/>
                <a:t>сторонами ?!</a:t>
              </a:r>
              <a:endParaRPr lang="en-US" sz="2000" dirty="0"/>
            </a:p>
          </p:txBody>
        </p:sp>
        <p:pic>
          <p:nvPicPr>
            <p:cNvPr id="1027"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943" y="5992712"/>
              <a:ext cx="686417" cy="67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314133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404" y="55419"/>
            <a:ext cx="9036496" cy="523220"/>
          </a:xfrm>
          <a:prstGeom prst="rect">
            <a:avLst/>
          </a:prstGeom>
          <a:noFill/>
        </p:spPr>
        <p:txBody>
          <a:bodyPr wrap="square" rtlCol="0">
            <a:spAutoFit/>
          </a:bodyPr>
          <a:lstStyle/>
          <a:p>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Президент о </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войне</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ценностей </a:t>
            </a: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революции</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достоинства</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5" name="Group 4"/>
          <p:cNvGrpSpPr/>
          <p:nvPr/>
        </p:nvGrpSpPr>
        <p:grpSpPr>
          <a:xfrm>
            <a:off x="242821" y="651639"/>
            <a:ext cx="8793675" cy="3781801"/>
            <a:chOff x="75181" y="1223139"/>
            <a:chExt cx="8793675" cy="3781801"/>
          </a:xfrm>
        </p:grpSpPr>
        <p:grpSp>
          <p:nvGrpSpPr>
            <p:cNvPr id="6" name="Group 5"/>
            <p:cNvGrpSpPr/>
            <p:nvPr/>
          </p:nvGrpSpPr>
          <p:grpSpPr>
            <a:xfrm>
              <a:off x="75181" y="1268759"/>
              <a:ext cx="3430096" cy="3682440"/>
              <a:chOff x="250441" y="1268759"/>
              <a:chExt cx="3430096" cy="368244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73" y="1268759"/>
                <a:ext cx="3419964" cy="2943775"/>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250441" y="4212535"/>
                <a:ext cx="3430096" cy="738664"/>
              </a:xfrm>
              <a:prstGeom prst="rect">
                <a:avLst/>
              </a:prstGeom>
              <a:solidFill>
                <a:schemeClr val="bg1">
                  <a:lumMod val="85000"/>
                </a:schemeClr>
              </a:solidFill>
              <a:ln w="19050">
                <a:solidFill>
                  <a:schemeClr val="tx1"/>
                </a:solidFill>
              </a:ln>
            </p:spPr>
            <p:txBody>
              <a:bodyPr wrap="square" rtlCol="0">
                <a:spAutoFit/>
              </a:bodyPr>
              <a:lstStyle/>
              <a:p>
                <a:r>
                  <a:rPr lang="en-US" sz="1400" dirty="0" smtClean="0"/>
                  <a:t>Address by the President of Ukraine Petro Poroshenko to the Joint Session of the United States Congress, 18 September, 2014</a:t>
                </a:r>
              </a:p>
            </p:txBody>
          </p:sp>
        </p:grpSp>
        <p:grpSp>
          <p:nvGrpSpPr>
            <p:cNvPr id="7" name="Group 6"/>
            <p:cNvGrpSpPr/>
            <p:nvPr/>
          </p:nvGrpSpPr>
          <p:grpSpPr>
            <a:xfrm>
              <a:off x="3619577" y="1224940"/>
              <a:ext cx="2305335" cy="3780000"/>
              <a:chOff x="3657677" y="1034440"/>
              <a:chExt cx="2305335" cy="3780000"/>
            </a:xfrm>
          </p:grpSpPr>
          <p:sp>
            <p:nvSpPr>
              <p:cNvPr id="13" name="Rectangle 12"/>
              <p:cNvSpPr/>
              <p:nvPr/>
            </p:nvSpPr>
            <p:spPr>
              <a:xfrm>
                <a:off x="3657677" y="1034440"/>
                <a:ext cx="2305335" cy="378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707904" y="1052736"/>
                <a:ext cx="2232248" cy="1569660"/>
              </a:xfrm>
              <a:prstGeom prst="rect">
                <a:avLst/>
              </a:prstGeom>
              <a:solidFill>
                <a:srgbClr val="00B0F0">
                  <a:alpha val="41000"/>
                </a:srgbClr>
              </a:solidFill>
            </p:spPr>
            <p:txBody>
              <a:bodyPr wrap="square" rtlCol="0">
                <a:spAutoFit/>
              </a:bodyPr>
              <a:lstStyle/>
              <a:p>
                <a:r>
                  <a:rPr lang="en-US" sz="1200" dirty="0" smtClean="0"/>
                  <a:t>“Ukraine’s </a:t>
                </a:r>
                <a:r>
                  <a:rPr lang="en-US" sz="1200" dirty="0"/>
                  <a:t>war is the only war of the last decade that is purely about </a:t>
                </a:r>
                <a:r>
                  <a:rPr lang="en-US" sz="1200" dirty="0" smtClean="0"/>
                  <a:t>values… “Values </a:t>
                </a:r>
                <a:r>
                  <a:rPr lang="en-US" sz="1200" dirty="0"/>
                  <a:t>come first” – this is the truth the West would remind Ukraine of over the last </a:t>
                </a:r>
                <a:r>
                  <a:rPr lang="en-US" sz="1200" dirty="0" smtClean="0"/>
                  <a:t>years. Now </a:t>
                </a:r>
                <a:r>
                  <a:rPr lang="en-US" sz="1200" dirty="0"/>
                  <a:t>it is Ukraine’s turn to remind </a:t>
                </a:r>
                <a:r>
                  <a:rPr lang="en-US" sz="1200" dirty="0" smtClean="0"/>
                  <a:t>the West </a:t>
                </a:r>
                <a:r>
                  <a:rPr lang="en-US" sz="1200" dirty="0"/>
                  <a:t>of this truth</a:t>
                </a:r>
                <a:r>
                  <a:rPr lang="en-US" sz="1200" dirty="0" smtClean="0"/>
                  <a:t>!”</a:t>
                </a:r>
                <a:endParaRPr lang="en-US" sz="1200" dirty="0"/>
              </a:p>
            </p:txBody>
          </p:sp>
          <p:sp>
            <p:nvSpPr>
              <p:cNvPr id="15" name="TextBox 14"/>
              <p:cNvSpPr txBox="1"/>
              <p:nvPr/>
            </p:nvSpPr>
            <p:spPr>
              <a:xfrm>
                <a:off x="3707904" y="2604100"/>
                <a:ext cx="2232248" cy="2185214"/>
              </a:xfrm>
              <a:prstGeom prst="rect">
                <a:avLst/>
              </a:prstGeom>
              <a:solidFill>
                <a:srgbClr val="FFFF00"/>
              </a:solidFill>
            </p:spPr>
            <p:txBody>
              <a:bodyPr wrap="square" rtlCol="0">
                <a:spAutoFit/>
              </a:bodyPr>
              <a:lstStyle/>
              <a:p>
                <a:r>
                  <a:rPr lang="en-US" sz="1200" dirty="0" smtClean="0"/>
                  <a:t>“</a:t>
                </a:r>
                <a:r>
                  <a:rPr lang="ru-RU" sz="1200" dirty="0" smtClean="0"/>
                  <a:t>Война </a:t>
                </a:r>
                <a:r>
                  <a:rPr lang="ru-RU" sz="1200" dirty="0"/>
                  <a:t>в Украине - это единственная война за последнее десятилетие, которая является исключительно </a:t>
                </a:r>
                <a:r>
                  <a:rPr lang="ru-RU" sz="1300" b="1" dirty="0">
                    <a:solidFill>
                      <a:srgbClr val="FF0000"/>
                    </a:solidFill>
                  </a:rPr>
                  <a:t>«войной ценностей»</a:t>
                </a:r>
                <a:r>
                  <a:rPr lang="ru-RU" sz="1200" dirty="0" smtClean="0"/>
                  <a:t> </a:t>
                </a:r>
                <a:r>
                  <a:rPr lang="ru-RU" sz="1200" dirty="0"/>
                  <a:t>... "Ценности превыше всего" - это правда, которую Запад напоминал Украине в течении последних лет. Теперь </a:t>
                </a:r>
                <a:r>
                  <a:rPr lang="ru-RU" sz="1200" dirty="0" smtClean="0"/>
                  <a:t> </a:t>
                </a:r>
                <a:r>
                  <a:rPr lang="ru-RU" sz="1200" dirty="0"/>
                  <a:t>очередь Украины напомнить Западу эту истину</a:t>
                </a:r>
                <a:r>
                  <a:rPr lang="ru-RU" sz="1200" dirty="0" smtClean="0"/>
                  <a:t>!</a:t>
                </a:r>
                <a:r>
                  <a:rPr lang="en-US" sz="1200" dirty="0" smtClean="0"/>
                  <a:t>”</a:t>
                </a:r>
                <a:endParaRPr lang="ru-RU" sz="1200" dirty="0"/>
              </a:p>
            </p:txBody>
          </p:sp>
          <p:sp>
            <p:nvSpPr>
              <p:cNvPr id="16" name="Down Arrow 15"/>
              <p:cNvSpPr/>
              <p:nvPr/>
            </p:nvSpPr>
            <p:spPr>
              <a:xfrm>
                <a:off x="5508104" y="2472242"/>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5967204" y="1223139"/>
              <a:ext cx="2901652" cy="3780000"/>
              <a:chOff x="6134844" y="1025019"/>
              <a:chExt cx="2901652" cy="3780000"/>
            </a:xfrm>
          </p:grpSpPr>
          <p:sp>
            <p:nvSpPr>
              <p:cNvPr id="9" name="Rectangle 8"/>
              <p:cNvSpPr/>
              <p:nvPr/>
            </p:nvSpPr>
            <p:spPr>
              <a:xfrm>
                <a:off x="6134844" y="1025019"/>
                <a:ext cx="2901652" cy="378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171039" y="1059205"/>
                <a:ext cx="2838028" cy="1569660"/>
              </a:xfrm>
              <a:prstGeom prst="rect">
                <a:avLst/>
              </a:prstGeom>
              <a:solidFill>
                <a:srgbClr val="00B0F0">
                  <a:alpha val="41000"/>
                </a:srgbClr>
              </a:solidFill>
            </p:spPr>
            <p:txBody>
              <a:bodyPr wrap="square" rtlCol="0">
                <a:spAutoFit/>
              </a:bodyPr>
              <a:lstStyle/>
              <a:p>
                <a:r>
                  <a:rPr lang="en-US" sz="1200" dirty="0" smtClean="0"/>
                  <a:t>“We called our revolution the Revolution of Dignity. Human dignity was the driving force that took people to the streets. This revolution must result in an education of dignity, an economy of dignity, and a society of dignity…</a:t>
                </a:r>
                <a:r>
                  <a:rPr lang="en-US" sz="1200" dirty="0"/>
                  <a:t> </a:t>
                </a:r>
                <a:r>
                  <a:rPr lang="en-US" sz="1200" dirty="0" smtClean="0"/>
                  <a:t>Human dignity is the one thing we have to oppose to the barbarism of those attacking us.”</a:t>
                </a:r>
              </a:p>
            </p:txBody>
          </p:sp>
          <p:sp>
            <p:nvSpPr>
              <p:cNvPr id="11" name="TextBox 10"/>
              <p:cNvSpPr txBox="1"/>
              <p:nvPr/>
            </p:nvSpPr>
            <p:spPr>
              <a:xfrm>
                <a:off x="6173688" y="2620141"/>
                <a:ext cx="2838792" cy="2160000"/>
              </a:xfrm>
              <a:prstGeom prst="rect">
                <a:avLst/>
              </a:prstGeom>
              <a:solidFill>
                <a:srgbClr val="FFFF00"/>
              </a:solidFill>
            </p:spPr>
            <p:txBody>
              <a:bodyPr wrap="square" rtlCol="0">
                <a:spAutoFit/>
              </a:bodyPr>
              <a:lstStyle/>
              <a:p>
                <a:r>
                  <a:rPr lang="en-US" sz="1300" dirty="0" smtClean="0"/>
                  <a:t>“</a:t>
                </a:r>
                <a:r>
                  <a:rPr lang="ru-RU" sz="1300" dirty="0" smtClean="0"/>
                  <a:t>Мы назвали нашу революцию </a:t>
                </a:r>
                <a:r>
                  <a:rPr lang="ru-RU" sz="1300" b="1" dirty="0">
                    <a:solidFill>
                      <a:srgbClr val="FF0000"/>
                    </a:solidFill>
                  </a:rPr>
                  <a:t>«революцией достоинства</a:t>
                </a:r>
                <a:r>
                  <a:rPr lang="ru-RU" sz="1300" b="1" dirty="0" smtClean="0">
                    <a:solidFill>
                      <a:srgbClr val="FF0000"/>
                    </a:solidFill>
                  </a:rPr>
                  <a:t>»</a:t>
                </a:r>
                <a:r>
                  <a:rPr lang="ru-RU" sz="1300" dirty="0" smtClean="0"/>
                  <a:t>. </a:t>
                </a:r>
                <a:r>
                  <a:rPr lang="en-US" sz="1300" dirty="0" smtClean="0"/>
                  <a:t> </a:t>
                </a:r>
                <a:r>
                  <a:rPr lang="ru-RU" sz="1300" dirty="0"/>
                  <a:t>Достоинство было </a:t>
                </a:r>
                <a:r>
                  <a:rPr lang="ru-RU" sz="1300" dirty="0" smtClean="0"/>
                  <a:t>движущей силой, которая вывела людей на улицы.</a:t>
                </a:r>
                <a:r>
                  <a:rPr lang="en-US" sz="1300" dirty="0" smtClean="0"/>
                  <a:t> </a:t>
                </a:r>
                <a:r>
                  <a:rPr lang="ru-RU" sz="1300" dirty="0" smtClean="0"/>
                  <a:t>Эта революция должна привести к достоинству и в </a:t>
                </a:r>
                <a:r>
                  <a:rPr lang="ru-RU" sz="1300" u="sng" dirty="0" smtClean="0"/>
                  <a:t>образовании</a:t>
                </a:r>
                <a:r>
                  <a:rPr lang="ru-RU" sz="1300" dirty="0" smtClean="0"/>
                  <a:t>,</a:t>
                </a:r>
                <a:r>
                  <a:rPr lang="en-US" sz="1300" dirty="0" smtClean="0"/>
                  <a:t> </a:t>
                </a:r>
                <a:r>
                  <a:rPr lang="ru-RU" sz="1300" dirty="0" smtClean="0"/>
                  <a:t>и в экономике и в общественной жизни… </a:t>
                </a:r>
                <a:r>
                  <a:rPr lang="en-US" sz="1300" dirty="0"/>
                  <a:t> </a:t>
                </a:r>
                <a:r>
                  <a:rPr lang="ru-RU" sz="1300" dirty="0" smtClean="0"/>
                  <a:t>Достоинство это то, что мы должны противопоставить варварству тех, кто </a:t>
                </a:r>
                <a:r>
                  <a:rPr lang="en-US" sz="1300" dirty="0" smtClean="0"/>
                  <a:t> </a:t>
                </a:r>
                <a:r>
                  <a:rPr lang="ru-RU" sz="1300" dirty="0" smtClean="0"/>
                  <a:t>нападает на нас.</a:t>
                </a:r>
                <a:r>
                  <a:rPr lang="en-US" sz="1300" dirty="0" smtClean="0"/>
                  <a:t>”</a:t>
                </a:r>
                <a:endParaRPr lang="en-US" sz="1300" dirty="0"/>
              </a:p>
            </p:txBody>
          </p:sp>
          <p:sp>
            <p:nvSpPr>
              <p:cNvPr id="12" name="Down Arrow 11"/>
              <p:cNvSpPr/>
              <p:nvPr/>
            </p:nvSpPr>
            <p:spPr>
              <a:xfrm>
                <a:off x="8612832" y="2460274"/>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p:cNvGrpSpPr/>
          <p:nvPr/>
        </p:nvGrpSpPr>
        <p:grpSpPr>
          <a:xfrm>
            <a:off x="586036" y="4512376"/>
            <a:ext cx="8018731" cy="2313154"/>
            <a:chOff x="586036" y="4512376"/>
            <a:chExt cx="8018731" cy="2313154"/>
          </a:xfrm>
        </p:grpSpPr>
        <p:grpSp>
          <p:nvGrpSpPr>
            <p:cNvPr id="20" name="Group 19"/>
            <p:cNvGrpSpPr/>
            <p:nvPr/>
          </p:nvGrpSpPr>
          <p:grpSpPr>
            <a:xfrm>
              <a:off x="586036" y="4512376"/>
              <a:ext cx="8018731" cy="2313154"/>
              <a:chOff x="395536" y="4489516"/>
              <a:chExt cx="8018731" cy="2313154"/>
            </a:xfrm>
          </p:grpSpPr>
          <p:sp>
            <p:nvSpPr>
              <p:cNvPr id="22" name="Rectangle 21"/>
              <p:cNvSpPr/>
              <p:nvPr/>
            </p:nvSpPr>
            <p:spPr>
              <a:xfrm>
                <a:off x="395536" y="4489516"/>
                <a:ext cx="8018731" cy="2264429"/>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27273" y="4546455"/>
                <a:ext cx="3166919" cy="2161769"/>
                <a:chOff x="4860031" y="4573033"/>
                <a:chExt cx="3143509" cy="2296388"/>
              </a:xfrm>
            </p:grpSpPr>
            <p:sp>
              <p:nvSpPr>
                <p:cNvPr id="30" name="Rectangle 29"/>
                <p:cNvSpPr/>
                <p:nvPr/>
              </p:nvSpPr>
              <p:spPr>
                <a:xfrm>
                  <a:off x="4860031" y="4573033"/>
                  <a:ext cx="3143509" cy="227687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404" y="4611608"/>
                  <a:ext cx="3056037" cy="2044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4860031" y="6592422"/>
                  <a:ext cx="3132348" cy="276999"/>
                </a:xfrm>
                <a:prstGeom prst="rect">
                  <a:avLst/>
                </a:prstGeom>
                <a:noFill/>
              </p:spPr>
              <p:txBody>
                <a:bodyPr wrap="square" rtlCol="0">
                  <a:spAutoFit/>
                </a:bodyPr>
                <a:lstStyle/>
                <a:p>
                  <a:pPr algn="r"/>
                  <a:r>
                    <a:rPr lang="en-US" sz="1200" b="1" i="1" dirty="0" smtClean="0"/>
                    <a:t>”</a:t>
                  </a:r>
                  <a:r>
                    <a:rPr lang="ru-RU" sz="1200" b="1" i="1" dirty="0" smtClean="0">
                      <a:effectLst/>
                    </a:rPr>
                    <a:t>Что есть достоинство без честности?</a:t>
                  </a:r>
                  <a:r>
                    <a:rPr lang="en-US" sz="1200" b="1" i="1" dirty="0" smtClean="0">
                      <a:effectLst/>
                    </a:rPr>
                    <a:t>”</a:t>
                  </a:r>
                </a:p>
              </p:txBody>
            </p:sp>
          </p:grpSp>
          <p:grpSp>
            <p:nvGrpSpPr>
              <p:cNvPr id="24" name="Group 23"/>
              <p:cNvGrpSpPr/>
              <p:nvPr/>
            </p:nvGrpSpPr>
            <p:grpSpPr>
              <a:xfrm>
                <a:off x="5837100" y="4535236"/>
                <a:ext cx="2216504" cy="2267434"/>
                <a:chOff x="4998900" y="4756216"/>
                <a:chExt cx="2216504" cy="2267434"/>
              </a:xfrm>
            </p:grpSpPr>
            <p:pic>
              <p:nvPicPr>
                <p:cNvPr id="2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75762" y="4756216"/>
                  <a:ext cx="2033580" cy="181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4998900" y="6438875"/>
                  <a:ext cx="2216504" cy="584775"/>
                </a:xfrm>
                <a:prstGeom prst="rect">
                  <a:avLst/>
                </a:prstGeom>
                <a:noFill/>
              </p:spPr>
              <p:txBody>
                <a:bodyPr wrap="none" lIns="91440" tIns="45720" rIns="91440" bIns="45720">
                  <a:spAutoFit/>
                </a:bodyPr>
                <a:lstStyle/>
                <a:p>
                  <a:pPr algn="ct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Propaganda</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pic>
            <p:nvPicPr>
              <p:cNvPr id="25"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5943" y="5326619"/>
                <a:ext cx="3008785" cy="869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0817" y="5596468"/>
                <a:ext cx="9334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3785943" y="4743812"/>
                <a:ext cx="2326805" cy="646331"/>
              </a:xfrm>
              <a:prstGeom prst="rect">
                <a:avLst/>
              </a:prstGeom>
              <a:noFill/>
            </p:spPr>
            <p:txBody>
              <a:bodyPr wrap="square" rtlCol="0">
                <a:spAutoFit/>
              </a:bodyPr>
              <a:lstStyle/>
              <a:p>
                <a:r>
                  <a:rPr lang="ru-RU" b="1" dirty="0" smtClean="0"/>
                  <a:t>Достоинство</a:t>
                </a:r>
                <a:r>
                  <a:rPr lang="en-US" b="1" dirty="0" smtClean="0"/>
                  <a:t> </a:t>
                </a:r>
                <a:r>
                  <a:rPr lang="ru-RU" b="1" dirty="0" smtClean="0"/>
                  <a:t>всегда побеждает правдой</a:t>
                </a:r>
                <a:r>
                  <a:rPr lang="en-US" b="1" dirty="0" smtClean="0"/>
                  <a:t>!</a:t>
                </a:r>
                <a:endParaRPr lang="en-US" b="1" dirty="0"/>
              </a:p>
            </p:txBody>
          </p:sp>
        </p:grpSp>
        <p:sp>
          <p:nvSpPr>
            <p:cNvPr id="21" name="Rectangle 20"/>
            <p:cNvSpPr/>
            <p:nvPr/>
          </p:nvSpPr>
          <p:spPr>
            <a:xfrm>
              <a:off x="5098914" y="5618396"/>
              <a:ext cx="846000" cy="288000"/>
            </a:xfrm>
            <a:prstGeom prst="rect">
              <a:avLst/>
            </a:prstGeom>
            <a:solidFill>
              <a:schemeClr val="accent5">
                <a:lumMod val="40000"/>
                <a:lumOff val="60000"/>
              </a:schemeClr>
            </a:solidFill>
          </p:spPr>
          <p:txBody>
            <a:bodyPr wrap="square" lIns="91440" tIns="45720" rIns="91440" bIns="45720">
              <a:spAutoFit/>
            </a:bodyPr>
            <a:lstStyle/>
            <a:p>
              <a:pPr algn="ctr"/>
              <a:r>
                <a:rPr lang="en-US"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TRUTH</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Tree>
    <p:extLst>
      <p:ext uri="{BB962C8B-B14F-4D97-AF65-F5344CB8AC3E}">
        <p14:creationId xmlns:p14="http://schemas.microsoft.com/office/powerpoint/2010/main" val="452351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8" y="43052"/>
            <a:ext cx="6944247" cy="6802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48320" y="912282"/>
            <a:ext cx="2342040" cy="1284005"/>
            <a:chOff x="1115616" y="836712"/>
            <a:chExt cx="2342040" cy="1284005"/>
          </a:xfrm>
        </p:grpSpPr>
        <p:sp>
          <p:nvSpPr>
            <p:cNvPr id="6" name="Rounded Rectangular Callout 5"/>
            <p:cNvSpPr/>
            <p:nvPr/>
          </p:nvSpPr>
          <p:spPr>
            <a:xfrm>
              <a:off x="1115616" y="836712"/>
              <a:ext cx="2304256" cy="1284005"/>
            </a:xfrm>
            <a:prstGeom prst="wedgeRoundRectCallout">
              <a:avLst>
                <a:gd name="adj1" fmla="val 56303"/>
                <a:gd name="adj2" fmla="val 30142"/>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53401" y="866940"/>
              <a:ext cx="2304255" cy="1231106"/>
            </a:xfrm>
            <a:prstGeom prst="rect">
              <a:avLst/>
            </a:prstGeom>
            <a:noFill/>
          </p:spPr>
          <p:txBody>
            <a:bodyPr wrap="square" lIns="91440" tIns="45720" rIns="91440" bIns="45720">
              <a:spAutoFit/>
            </a:bodyPr>
            <a:lstStyle/>
            <a:p>
              <a:pPr algn="ctr"/>
              <a:r>
                <a:rPr lang="uk-U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Сергій Квіт</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(06.09.2014)</a:t>
              </a:r>
              <a:r>
                <a:rPr lang="uk-U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«Закон «Про вищу освіту» має стати інструментом підвищення якості української освіти»</a:t>
              </a:r>
              <a:endParaRPr lang="uk-UA"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grpSp>
        <p:nvGrpSpPr>
          <p:cNvPr id="8" name="Group 7"/>
          <p:cNvGrpSpPr/>
          <p:nvPr/>
        </p:nvGrpSpPr>
        <p:grpSpPr>
          <a:xfrm>
            <a:off x="1493801" y="2645296"/>
            <a:ext cx="2880320" cy="1417569"/>
            <a:chOff x="2483768" y="2645296"/>
            <a:chExt cx="2880320" cy="1417569"/>
          </a:xfrm>
        </p:grpSpPr>
        <p:sp>
          <p:nvSpPr>
            <p:cNvPr id="9" name="Rounded Rectangular Callout 8"/>
            <p:cNvSpPr/>
            <p:nvPr/>
          </p:nvSpPr>
          <p:spPr>
            <a:xfrm>
              <a:off x="2483768" y="2645296"/>
              <a:ext cx="2880320" cy="1417569"/>
            </a:xfrm>
            <a:prstGeom prst="wedgeRoundRectCallout">
              <a:avLst>
                <a:gd name="adj1" fmla="val 57615"/>
                <a:gd name="adj2" fmla="val 38701"/>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52214" y="2709747"/>
              <a:ext cx="2736304" cy="1292662"/>
            </a:xfrm>
            <a:prstGeom prst="rect">
              <a:avLst/>
            </a:prstGeom>
            <a:noFill/>
          </p:spPr>
          <p:txBody>
            <a:bodyPr wrap="square" lIns="91440" tIns="45720" rIns="91440" bIns="45720">
              <a:spAutoFit/>
            </a:bodyPr>
            <a:lstStyle/>
            <a:p>
              <a:pPr algn="ct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Лілія Гриневич</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(06.09.2014)</a:t>
              </a:r>
              <a:r>
                <a:rPr lang="uk-U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uk-UA"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«Ми спробували в публічному діалозі врахувати всі інтереси заради однієї основної мети – реального підвищення якості вищої освіти в країні та формування нашої освітньої системи як конкурентоспроможної для входження до Європейського Союзу»</a:t>
              </a:r>
              <a:endParaRPr lang="uk-U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grpSp>
        <p:nvGrpSpPr>
          <p:cNvPr id="11" name="Group 10"/>
          <p:cNvGrpSpPr/>
          <p:nvPr/>
        </p:nvGrpSpPr>
        <p:grpSpPr>
          <a:xfrm>
            <a:off x="2555776" y="4219123"/>
            <a:ext cx="2996628" cy="1384995"/>
            <a:chOff x="3334147" y="4347592"/>
            <a:chExt cx="2996628" cy="1384995"/>
          </a:xfrm>
        </p:grpSpPr>
        <p:sp>
          <p:nvSpPr>
            <p:cNvPr id="12" name="Rounded Rectangular Callout 11"/>
            <p:cNvSpPr/>
            <p:nvPr/>
          </p:nvSpPr>
          <p:spPr>
            <a:xfrm>
              <a:off x="3334147" y="4388939"/>
              <a:ext cx="2973957" cy="1343648"/>
            </a:xfrm>
            <a:prstGeom prst="wedgeRoundRectCallout">
              <a:avLst>
                <a:gd name="adj1" fmla="val 53517"/>
                <a:gd name="adj2" fmla="val -61301"/>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98598" y="4347592"/>
              <a:ext cx="2932177" cy="1384995"/>
            </a:xfrm>
            <a:prstGeom prst="rect">
              <a:avLst/>
            </a:prstGeom>
            <a:noFill/>
          </p:spPr>
          <p:txBody>
            <a:bodyPr wrap="square" lIns="91440" tIns="45720" rIns="91440" bIns="45720">
              <a:spAutoFit/>
            </a:bodyPr>
            <a:lstStyle/>
            <a:p>
              <a:pPr algn="ctr"/>
              <a:r>
                <a:rPr lang="uk-U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Арсеній Яценюк </a:t>
              </a:r>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(06.09.2014)</a:t>
              </a:r>
              <a:r>
                <a:rPr lang="uk-U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r>
                <a:rPr lang="uk-UA"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«Вважаю, що Міністерство освіти і науки повинно займатися виключно виробленням державної політики, а не керуванням кожним вузом, призначенням кожного ректора і впливом на вищу освіту через те, кому дає державне замовлення, а кому ні».</a:t>
              </a:r>
              <a:endParaRPr lang="uk-UA" sz="1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sp>
        <p:nvSpPr>
          <p:cNvPr id="14" name="Rectangle 8"/>
          <p:cNvSpPr txBox="1">
            <a:spLocks noChangeArrowheads="1"/>
          </p:cNvSpPr>
          <p:nvPr/>
        </p:nvSpPr>
        <p:spPr>
          <a:xfrm>
            <a:off x="5682348" y="117931"/>
            <a:ext cx="3419872" cy="2304255"/>
          </a:xfrm>
          <a:prstGeom prst="rect">
            <a:avLst/>
          </a:prstGeom>
          <a:solidFill>
            <a:schemeClr val="bg1">
              <a:lumMod val="85000"/>
            </a:schemeClr>
          </a:solidFill>
          <a:ln w="254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Надеемся, верим, вносим свою лепту!</a:t>
            </a:r>
          </a:p>
        </p:txBody>
      </p:sp>
      <p:sp>
        <p:nvSpPr>
          <p:cNvPr id="15" name="TextBox 14"/>
          <p:cNvSpPr txBox="1"/>
          <p:nvPr/>
        </p:nvSpPr>
        <p:spPr>
          <a:xfrm>
            <a:off x="7092280" y="2483622"/>
            <a:ext cx="2009940" cy="2862322"/>
          </a:xfrm>
          <a:prstGeom prst="rect">
            <a:avLst/>
          </a:prstGeom>
          <a:solidFill>
            <a:schemeClr val="bg1">
              <a:lumMod val="85000"/>
            </a:schemeClr>
          </a:solidFill>
          <a:ln w="19050">
            <a:solidFill>
              <a:schemeClr val="tx1"/>
            </a:solidFill>
          </a:ln>
        </p:spPr>
        <p:txBody>
          <a:bodyPr wrap="square" rtlCol="0">
            <a:spAutoFit/>
          </a:bodyPr>
          <a:lstStyle/>
          <a:p>
            <a:r>
              <a:rPr lang="uk-UA" sz="1200" b="1" dirty="0" smtClean="0">
                <a:effectLst/>
              </a:rPr>
              <a:t>6 вересня 2014 року відбулася нарада з питань імплементації Закону «Про вищу освіту» - для керівників вищих навчальних закладів України за участю Прем’єр-міністра України Арсенія Яценюка, Міністра освіти і науки Сергія Квіта, народного депутата України, голови Комітету Верховної Ради України з питань науки та освіти Лілії Гриневич.</a:t>
            </a:r>
            <a:endParaRPr lang="uk-UA" sz="1200" dirty="0"/>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324" y="5413957"/>
            <a:ext cx="2005010" cy="138198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75" y="5349612"/>
            <a:ext cx="1300448" cy="148664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1303847" y="6329660"/>
            <a:ext cx="5869556" cy="523220"/>
          </a:xfrm>
          <a:prstGeom prst="rect">
            <a:avLst/>
          </a:prstGeom>
          <a:solidFill>
            <a:srgbClr val="FFFF00"/>
          </a:solidFill>
          <a:ln w="25400">
            <a:solidFill>
              <a:schemeClr val="tx1"/>
            </a:solidFill>
          </a:ln>
        </p:spPr>
        <p:txBody>
          <a:bodyPr wrap="none" lIns="91440" tIns="45720" rIns="91440" bIns="45720">
            <a:spAutoFit/>
          </a:bodyPr>
          <a:lstStyle/>
          <a:p>
            <a:pPr algn="ct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 воздухе запахло свободой !.. Но ...</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6659343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9" name="Group 2058"/>
          <p:cNvGrpSpPr/>
          <p:nvPr/>
        </p:nvGrpSpPr>
        <p:grpSpPr>
          <a:xfrm>
            <a:off x="-3094" y="0"/>
            <a:ext cx="9145397" cy="2800360"/>
            <a:chOff x="-3094" y="0"/>
            <a:chExt cx="9145397" cy="2800360"/>
          </a:xfrm>
        </p:grpSpPr>
        <p:sp>
          <p:nvSpPr>
            <p:cNvPr id="2055" name="TextBox 2054"/>
            <p:cNvSpPr txBox="1"/>
            <p:nvPr/>
          </p:nvSpPr>
          <p:spPr>
            <a:xfrm rot="164067">
              <a:off x="3419872" y="367574"/>
              <a:ext cx="2880319" cy="2123658"/>
            </a:xfrm>
            <a:prstGeom prst="rect">
              <a:avLst/>
            </a:prstGeom>
            <a:solidFill>
              <a:schemeClr val="bg1">
                <a:lumMod val="85000"/>
              </a:schemeClr>
            </a:solidFill>
            <a:ln w="19050">
              <a:noFill/>
            </a:ln>
          </p:spPr>
          <p:txBody>
            <a:bodyPr wrap="square" rtlCol="0">
              <a:spAutoFit/>
            </a:bodyPr>
            <a:lstStyle/>
            <a:p>
              <a:pPr algn="ctr"/>
              <a:r>
                <a:rPr lang="ru-RU"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Свобода бывает </a:t>
              </a:r>
              <a:r>
                <a:rPr lang="ru-RU"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разная</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4400" dirty="0"/>
            </a:p>
          </p:txBody>
        </p:sp>
        <p:pic>
          <p:nvPicPr>
            <p:cNvPr id="49" name="Picture 7"/>
            <p:cNvPicPr>
              <a:picLocks noChangeAspect="1" noChangeArrowheads="1"/>
            </p:cNvPicPr>
            <p:nvPr/>
          </p:nvPicPr>
          <p:blipFill>
            <a:blip r:embed="rId3">
              <a:clrChange>
                <a:clrFrom>
                  <a:srgbClr val="DAE5D6"/>
                </a:clrFrom>
                <a:clrTo>
                  <a:srgbClr val="DAE5D6">
                    <a:alpha val="0"/>
                  </a:srgbClr>
                </a:clrTo>
              </a:clrChange>
              <a:extLst>
                <a:ext uri="{28A0092B-C50C-407E-A947-70E740481C1C}">
                  <a14:useLocalDpi xmlns:a14="http://schemas.microsoft.com/office/drawing/2010/main" val="0"/>
                </a:ext>
              </a:extLst>
            </a:blip>
            <a:srcRect/>
            <a:stretch>
              <a:fillRect/>
            </a:stretch>
          </p:blipFill>
          <p:spPr bwMode="auto">
            <a:xfrm rot="16200000">
              <a:off x="4893784" y="-1958868"/>
              <a:ext cx="431160"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7"/>
            <p:cNvPicPr>
              <a:picLocks noChangeAspect="1" noChangeArrowheads="1"/>
            </p:cNvPicPr>
            <p:nvPr/>
          </p:nvPicPr>
          <p:blipFill>
            <a:blip r:embed="rId3">
              <a:clrChange>
                <a:clrFrom>
                  <a:srgbClr val="DAE5D6"/>
                </a:clrFrom>
                <a:clrTo>
                  <a:srgbClr val="DAE5D6">
                    <a:alpha val="0"/>
                  </a:srgbClr>
                </a:clrTo>
              </a:clrChange>
              <a:extLst>
                <a:ext uri="{28A0092B-C50C-407E-A947-70E740481C1C}">
                  <a14:useLocalDpi xmlns:a14="http://schemas.microsoft.com/office/drawing/2010/main" val="0"/>
                </a:ext>
              </a:extLst>
            </a:blip>
            <a:srcRect/>
            <a:stretch>
              <a:fillRect/>
            </a:stretch>
          </p:blipFill>
          <p:spPr bwMode="auto">
            <a:xfrm rot="16200000">
              <a:off x="4732496" y="239092"/>
              <a:ext cx="448936"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851" y="1"/>
              <a:ext cx="2952452" cy="279784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054" name="Group 2053"/>
            <p:cNvGrpSpPr/>
            <p:nvPr/>
          </p:nvGrpSpPr>
          <p:grpSpPr>
            <a:xfrm>
              <a:off x="-3094" y="0"/>
              <a:ext cx="3518324" cy="2797848"/>
              <a:chOff x="2782474" y="1590213"/>
              <a:chExt cx="3518324" cy="2797848"/>
            </a:xfrm>
          </p:grpSpPr>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474" y="1590213"/>
                <a:ext cx="3518324" cy="279784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49" name="Rounded Rectangular Callout 2048"/>
              <p:cNvSpPr/>
              <p:nvPr/>
            </p:nvSpPr>
            <p:spPr>
              <a:xfrm>
                <a:off x="5023852" y="3463672"/>
                <a:ext cx="1266056" cy="360040"/>
              </a:xfrm>
              <a:prstGeom prst="wedgeRoundRectCallout">
                <a:avLst>
                  <a:gd name="adj1" fmla="val -60157"/>
                  <a:gd name="adj2" fmla="val -43851"/>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Freedom!</a:t>
                </a:r>
                <a:endParaRPr lang="en-US" sz="2000" b="1" dirty="0">
                  <a:solidFill>
                    <a:schemeClr val="tx1"/>
                  </a:solidFill>
                </a:endParaRPr>
              </a:p>
            </p:txBody>
          </p:sp>
        </p:grpSp>
      </p:grpSp>
      <p:grpSp>
        <p:nvGrpSpPr>
          <p:cNvPr id="2076" name="Group 2075"/>
          <p:cNvGrpSpPr/>
          <p:nvPr/>
        </p:nvGrpSpPr>
        <p:grpSpPr>
          <a:xfrm>
            <a:off x="-3093" y="2820708"/>
            <a:ext cx="9145395" cy="3992668"/>
            <a:chOff x="-3093" y="2820708"/>
            <a:chExt cx="9145395" cy="3992668"/>
          </a:xfrm>
        </p:grpSpPr>
        <p:grpSp>
          <p:nvGrpSpPr>
            <p:cNvPr id="2048" name="Group 2047"/>
            <p:cNvGrpSpPr/>
            <p:nvPr/>
          </p:nvGrpSpPr>
          <p:grpSpPr>
            <a:xfrm>
              <a:off x="-1" y="2820708"/>
              <a:ext cx="9142303" cy="646331"/>
              <a:chOff x="107504" y="1484784"/>
              <a:chExt cx="8936678" cy="646331"/>
            </a:xfrm>
          </p:grpSpPr>
          <p:sp>
            <p:nvSpPr>
              <p:cNvPr id="31" name="Rectangle 30"/>
              <p:cNvSpPr/>
              <p:nvPr/>
            </p:nvSpPr>
            <p:spPr>
              <a:xfrm>
                <a:off x="107504" y="1484784"/>
                <a:ext cx="8936678" cy="646331"/>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ct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Свобода</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Независимость</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Автономия</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51"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6063" y="1652747"/>
                <a:ext cx="832908" cy="35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5470" y="1662376"/>
                <a:ext cx="858550" cy="35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5525" y="3520379"/>
              <a:ext cx="2880917" cy="203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3" y="3520379"/>
              <a:ext cx="3518324" cy="203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73" name="Group 2072"/>
            <p:cNvGrpSpPr/>
            <p:nvPr/>
          </p:nvGrpSpPr>
          <p:grpSpPr>
            <a:xfrm>
              <a:off x="3554335" y="3506634"/>
              <a:ext cx="2633091" cy="2148384"/>
              <a:chOff x="3592435" y="3438054"/>
              <a:chExt cx="2633091" cy="2148384"/>
            </a:xfrm>
          </p:grpSpPr>
          <p:pic>
            <p:nvPicPr>
              <p:cNvPr id="2071" name="Picture 9"/>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2435" y="3438054"/>
                <a:ext cx="2633091" cy="214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0" name="TextBox 2069"/>
              <p:cNvSpPr txBox="1"/>
              <p:nvPr/>
            </p:nvSpPr>
            <p:spPr>
              <a:xfrm>
                <a:off x="3661015" y="3931321"/>
                <a:ext cx="2535192" cy="338554"/>
              </a:xfrm>
              <a:prstGeom prst="rect">
                <a:avLst/>
              </a:prstGeom>
              <a:noFill/>
            </p:spPr>
            <p:txBody>
              <a:bodyPr wrap="square" rtlCol="0">
                <a:spAutoFit/>
              </a:bodyPr>
              <a:lstStyle/>
              <a:p>
                <a:r>
                  <a:rPr lang="ru-RU"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Даешь </a:t>
                </a:r>
                <a:r>
                  <a:rPr lang="ru-RU" sz="16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автономию</a:t>
                </a:r>
                <a:r>
                  <a:rPr lang="ru-RU"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вузам </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8" name="TextBox 67"/>
              <p:cNvSpPr txBox="1"/>
              <p:nvPr/>
            </p:nvSpPr>
            <p:spPr>
              <a:xfrm>
                <a:off x="3659263" y="4176798"/>
                <a:ext cx="2535192" cy="584775"/>
              </a:xfrm>
              <a:prstGeom prst="rect">
                <a:avLst/>
              </a:prstGeom>
              <a:noFill/>
            </p:spPr>
            <p:txBody>
              <a:bodyPr wrap="square" rtlCol="0">
                <a:spAutoFit/>
              </a:bodyPr>
              <a:lstStyle/>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Даешь </a:t>
                </a:r>
                <a:r>
                  <a:rPr lang="ru-RU"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студенческое </a:t>
                </a:r>
                <a:r>
                  <a:rPr lang="ru-RU" sz="16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самоуправление</a:t>
                </a:r>
                <a:r>
                  <a:rPr lang="ru-RU"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9" name="TextBox 68"/>
              <p:cNvSpPr txBox="1"/>
              <p:nvPr/>
            </p:nvSpPr>
            <p:spPr>
              <a:xfrm>
                <a:off x="3649004" y="4672988"/>
                <a:ext cx="2535192" cy="830997"/>
              </a:xfrm>
              <a:prstGeom prst="rect">
                <a:avLst/>
              </a:prstGeom>
              <a:noFill/>
            </p:spPr>
            <p:txBody>
              <a:bodyPr wrap="square" rtlCol="0">
                <a:spAutoFit/>
              </a:bodyPr>
              <a:lstStyle/>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Даешь </a:t>
                </a:r>
                <a:r>
                  <a:rPr lang="ru-RU" sz="16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независимое</a:t>
                </a:r>
                <a:r>
                  <a:rPr lang="ru-RU"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агентство </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обеспечени</a:t>
                </a:r>
                <a:r>
                  <a:rPr lang="ru-RU"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ю</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качества !!!</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2074" name="Rounded Rectangular Callout 2073"/>
            <p:cNvSpPr/>
            <p:nvPr/>
          </p:nvSpPr>
          <p:spPr>
            <a:xfrm>
              <a:off x="211248" y="5805264"/>
              <a:ext cx="8856984" cy="1008112"/>
            </a:xfrm>
            <a:prstGeom prst="wedgeRoundRectCallout">
              <a:avLst>
                <a:gd name="adj1" fmla="val -11284"/>
                <a:gd name="adj2" fmla="val -84826"/>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Rectangle 2074"/>
            <p:cNvSpPr/>
            <p:nvPr/>
          </p:nvSpPr>
          <p:spPr>
            <a:xfrm>
              <a:off x="369248" y="5774784"/>
              <a:ext cx="864096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подумайте 1000 раз, прежде чем дарить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кому-то</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свободу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(автономию,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незави</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с</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имость</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 зачем и кому даете, достойны ли и знают ли они, что с ней делать на благо, а не во вред обществу.</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05660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177200"/>
            <a:ext cx="8496944" cy="1261884"/>
          </a:xfrm>
          <a:prstGeom prst="rect">
            <a:avLst/>
          </a:prstGeom>
        </p:spPr>
        <p:txBody>
          <a:bodyPr wrap="square">
            <a:spAutoFit/>
          </a:bodyPr>
          <a:lstStyle/>
          <a:p>
            <a:pPr algn="ct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Докажи </a:t>
            </a: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свое право на свободу прямо на Портале </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(Например право быть экспертом в независимом агентстве обеспечения качества и свободно судить других)</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19" name="Group 18"/>
          <p:cNvGrpSpPr/>
          <p:nvPr/>
        </p:nvGrpSpPr>
        <p:grpSpPr>
          <a:xfrm>
            <a:off x="43690" y="1496726"/>
            <a:ext cx="9065578" cy="4094022"/>
            <a:chOff x="-17270" y="1466246"/>
            <a:chExt cx="9065578" cy="4094022"/>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174" y="3254995"/>
              <a:ext cx="1067157" cy="175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6200000">
              <a:off x="2541333" y="2863319"/>
              <a:ext cx="3980908" cy="118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a:xfrm rot="20184210">
              <a:off x="896622" y="2997619"/>
              <a:ext cx="1802508"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6143" y="1807860"/>
              <a:ext cx="1296262" cy="125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7270" y="2778984"/>
              <a:ext cx="1074324" cy="1359821"/>
              <a:chOff x="198821" y="3039878"/>
              <a:chExt cx="1074324" cy="1359821"/>
            </a:xfrm>
          </p:grpSpPr>
          <p:pic>
            <p:nvPicPr>
              <p:cNvPr id="15" name="Picture 20"/>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3528" y="3200088"/>
                <a:ext cx="888124" cy="119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9166">
                <a:off x="198821" y="3039878"/>
                <a:ext cx="1074324" cy="42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Right Arrow 17"/>
            <p:cNvSpPr/>
            <p:nvPr/>
          </p:nvSpPr>
          <p:spPr>
            <a:xfrm rot="1030338">
              <a:off x="953163" y="3817712"/>
              <a:ext cx="1663072"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664260" y="1879868"/>
              <a:ext cx="1860261" cy="720080"/>
            </a:xfrm>
            <a:prstGeom prst="wedgeRoundRectCallout">
              <a:avLst>
                <a:gd name="adj1" fmla="val 29960"/>
                <a:gd name="adj2" fmla="val 82606"/>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tx1"/>
                  </a:solidFill>
                </a:rPr>
                <a:t>Это Портфолио моих достижений (так я умею работать)!</a:t>
              </a:r>
              <a:endParaRPr lang="en-US" sz="1400" dirty="0">
                <a:solidFill>
                  <a:schemeClr val="tx1"/>
                </a:solidFill>
              </a:endParaRPr>
            </a:p>
          </p:txBody>
        </p:sp>
        <p:sp>
          <p:nvSpPr>
            <p:cNvPr id="20" name="Right Arrow 19"/>
            <p:cNvSpPr/>
            <p:nvPr/>
          </p:nvSpPr>
          <p:spPr>
            <a:xfrm>
              <a:off x="6174770" y="3227428"/>
              <a:ext cx="936104"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527912" y="4419750"/>
              <a:ext cx="2030477" cy="815176"/>
            </a:xfrm>
            <a:prstGeom prst="wedgeRoundRectCallout">
              <a:avLst>
                <a:gd name="adj1" fmla="val 19827"/>
                <a:gd name="adj2" fmla="val -88456"/>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tx1"/>
                  </a:solidFill>
                </a:rPr>
                <a:t>Это моя Система Ценностей (так я буду принимать решения) !</a:t>
              </a:r>
              <a:endParaRPr lang="en-US" sz="1400" dirty="0">
                <a:solidFill>
                  <a:schemeClr val="tx1"/>
                </a:solidFill>
              </a:endParaRPr>
            </a:p>
          </p:txBody>
        </p:sp>
        <p:pic>
          <p:nvPicPr>
            <p:cNvPr id="23"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0032" y="2726851"/>
              <a:ext cx="1314738" cy="106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9676" y="2067105"/>
              <a:ext cx="1868632" cy="194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ular Callout 24"/>
            <p:cNvSpPr/>
            <p:nvPr/>
          </p:nvSpPr>
          <p:spPr>
            <a:xfrm>
              <a:off x="5807157" y="4007288"/>
              <a:ext cx="3215632" cy="1552980"/>
            </a:xfrm>
            <a:prstGeom prst="wedgeRoundRectCallout">
              <a:avLst>
                <a:gd name="adj1" fmla="val -1796"/>
                <a:gd name="adj2" fmla="val -72220"/>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tx1"/>
                  </a:solidFill>
                </a:rPr>
                <a:t>Мой рейтинг на Портале оказался самым высоким среди всех остальных экспертов в этой области ! Значит я справедливо получаю мандат общественного доверия на то, чтобы судить других !</a:t>
              </a:r>
              <a:endParaRPr lang="en-US" sz="1400" dirty="0">
                <a:solidFill>
                  <a:schemeClr val="tx1"/>
                </a:solidFill>
              </a:endParaRPr>
            </a:p>
          </p:txBody>
        </p:sp>
      </p:grpSp>
      <p:grpSp>
        <p:nvGrpSpPr>
          <p:cNvPr id="17" name="Group 16"/>
          <p:cNvGrpSpPr/>
          <p:nvPr/>
        </p:nvGrpSpPr>
        <p:grpSpPr>
          <a:xfrm>
            <a:off x="19912" y="5558760"/>
            <a:ext cx="5056144" cy="1252510"/>
            <a:chOff x="19912" y="5661248"/>
            <a:chExt cx="4912128" cy="1180502"/>
          </a:xfrm>
        </p:grpSpPr>
        <p:sp>
          <p:nvSpPr>
            <p:cNvPr id="28" name="Rectangle 27"/>
            <p:cNvSpPr/>
            <p:nvPr/>
          </p:nvSpPr>
          <p:spPr>
            <a:xfrm>
              <a:off x="19912" y="5661248"/>
              <a:ext cx="4912128" cy="11805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WordArt 4"/>
            <p:cNvSpPr>
              <a:spLocks noChangeArrowheads="1" noChangeShapeType="1" noTextEdit="1"/>
            </p:cNvSpPr>
            <p:nvPr/>
          </p:nvSpPr>
          <p:spPr bwMode="auto">
            <a:xfrm>
              <a:off x="3070881" y="6135283"/>
              <a:ext cx="1780768" cy="280837"/>
            </a:xfrm>
            <a:prstGeom prst="rect">
              <a:avLst/>
            </a:prstGeom>
          </p:spPr>
          <p:txBody>
            <a:bodyPr wrap="none" fromWordArt="1">
              <a:prstTxWarp prst="textPlain">
                <a:avLst>
                  <a:gd name="adj" fmla="val 50000"/>
                </a:avLst>
              </a:prstTxWarp>
            </a:bodyPr>
            <a:lstStyle/>
            <a:p>
              <a:pPr algn="ctr"/>
              <a:r>
                <a:rPr lang="ru-RU" sz="3600" kern="10" dirty="0">
                  <a:ln w="19050">
                    <a:solidFill>
                      <a:srgbClr val="99CCFF"/>
                    </a:solidFill>
                    <a:round/>
                    <a:headEnd/>
                    <a:tailEnd/>
                  </a:ln>
                  <a:solidFill>
                    <a:srgbClr val="0066CC"/>
                  </a:solidFill>
                  <a:effectLst>
                    <a:outerShdw dist="35921" dir="2700000" algn="ctr" rotWithShape="0">
                      <a:srgbClr val="990000"/>
                    </a:outerShdw>
                  </a:effectLst>
                  <a:latin typeface="Impact"/>
                </a:rPr>
                <a:t>А судьи кто ?!</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27" y="5727710"/>
              <a:ext cx="2960989" cy="1050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5312271" y="5330637"/>
            <a:ext cx="3707904" cy="1489262"/>
            <a:chOff x="5407521" y="5330637"/>
            <a:chExt cx="3707904" cy="1489262"/>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7521" y="6064057"/>
              <a:ext cx="3707904" cy="75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36852" y="5330637"/>
              <a:ext cx="969048" cy="749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820286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Left Brace 18"/>
          <p:cNvSpPr/>
          <p:nvPr/>
        </p:nvSpPr>
        <p:spPr>
          <a:xfrm rot="16200000">
            <a:off x="2406426" y="1727604"/>
            <a:ext cx="272664" cy="5077008"/>
          </a:xfrm>
          <a:prstGeom prst="leftBrace">
            <a:avLst>
              <a:gd name="adj1" fmla="val 3945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itle 1"/>
          <p:cNvSpPr>
            <a:spLocks noGrp="1"/>
          </p:cNvSpPr>
          <p:nvPr>
            <p:ph type="title"/>
          </p:nvPr>
        </p:nvSpPr>
        <p:spPr>
          <a:xfrm>
            <a:off x="35622" y="-27894"/>
            <a:ext cx="9062657" cy="504566"/>
          </a:xfrm>
        </p:spPr>
        <p:txBody>
          <a:bodyPr>
            <a:noAutofit/>
          </a:bodyPr>
          <a:lstStyle/>
          <a:p>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Портал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сделает любое решение полностью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прозрачным</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029" y="4324738"/>
            <a:ext cx="5039123" cy="235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2" y="559728"/>
            <a:ext cx="4969438" cy="3628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7027" y="3265857"/>
            <a:ext cx="915737" cy="74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 name="Group 42"/>
          <p:cNvGrpSpPr/>
          <p:nvPr/>
        </p:nvGrpSpPr>
        <p:grpSpPr>
          <a:xfrm>
            <a:off x="5305370" y="779449"/>
            <a:ext cx="1231669" cy="1081669"/>
            <a:chOff x="7208255" y="1672794"/>
            <a:chExt cx="1231669" cy="1081669"/>
          </a:xfrm>
        </p:grpSpPr>
        <p:pic>
          <p:nvPicPr>
            <p:cNvPr id="59" name="Picture 2"/>
            <p:cNvPicPr>
              <a:picLocks noChangeAspect="1" noChangeArrowheads="1"/>
            </p:cNvPicPr>
            <p:nvPr/>
          </p:nvPicPr>
          <p:blipFill>
            <a:blip r:embed="rId5">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208255" y="2387286"/>
              <a:ext cx="1231669" cy="367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0" name="Group 59"/>
            <p:cNvGrpSpPr/>
            <p:nvPr/>
          </p:nvGrpSpPr>
          <p:grpSpPr>
            <a:xfrm>
              <a:off x="7288754" y="1672794"/>
              <a:ext cx="733585" cy="667880"/>
              <a:chOff x="7096730" y="2072529"/>
              <a:chExt cx="1109547" cy="935458"/>
            </a:xfrm>
          </p:grpSpPr>
          <p:pic>
            <p:nvPicPr>
              <p:cNvPr id="61"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6730" y="2072529"/>
                <a:ext cx="749990" cy="93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7723153" y="2084981"/>
                <a:ext cx="483124" cy="52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sp>
        <p:nvSpPr>
          <p:cNvPr id="44" name="Rounded Rectangle 43"/>
          <p:cNvSpPr/>
          <p:nvPr/>
        </p:nvSpPr>
        <p:spPr>
          <a:xfrm>
            <a:off x="5204252" y="573550"/>
            <a:ext cx="3798336" cy="131614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5211872" y="1949211"/>
            <a:ext cx="3790716" cy="1190607"/>
            <a:chOff x="7107137" y="3446441"/>
            <a:chExt cx="3790716" cy="1190607"/>
          </a:xfrm>
        </p:grpSpPr>
        <p:pic>
          <p:nvPicPr>
            <p:cNvPr id="58"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483" y="3486640"/>
              <a:ext cx="766833" cy="739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ounded Rectangle 55"/>
            <p:cNvSpPr/>
            <p:nvPr/>
          </p:nvSpPr>
          <p:spPr>
            <a:xfrm>
              <a:off x="7107137" y="3446441"/>
              <a:ext cx="3790716" cy="119060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ounded Rectangle 45"/>
          <p:cNvSpPr/>
          <p:nvPr/>
        </p:nvSpPr>
        <p:spPr>
          <a:xfrm>
            <a:off x="5230356" y="3204897"/>
            <a:ext cx="3772232" cy="120783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rot="10800000">
            <a:off x="4662213" y="3433306"/>
            <a:ext cx="693176" cy="224748"/>
          </a:xfrm>
          <a:prstGeom prst="rightArrow">
            <a:avLst>
              <a:gd name="adj1" fmla="val 50000"/>
              <a:gd name="adj2" fmla="val 67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4"/>
          <p:cNvSpPr/>
          <p:nvPr/>
        </p:nvSpPr>
        <p:spPr>
          <a:xfrm rot="10800000">
            <a:off x="4672439" y="1234463"/>
            <a:ext cx="693176" cy="224748"/>
          </a:xfrm>
          <a:prstGeom prst="rightArrow">
            <a:avLst>
              <a:gd name="adj1" fmla="val 50000"/>
              <a:gd name="adj2" fmla="val 742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p:cNvSpPr/>
          <p:nvPr/>
        </p:nvSpPr>
        <p:spPr>
          <a:xfrm rot="10800000">
            <a:off x="4631733" y="2281266"/>
            <a:ext cx="693176" cy="224748"/>
          </a:xfrm>
          <a:prstGeom prst="rightArrow">
            <a:avLst>
              <a:gd name="adj1" fmla="val 50000"/>
              <a:gd name="adj2" fmla="val 708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5985469" y="610883"/>
            <a:ext cx="668424" cy="797384"/>
            <a:chOff x="2483767" y="3197000"/>
            <a:chExt cx="2179373" cy="2669702"/>
          </a:xfrm>
        </p:grpSpPr>
        <p:pic>
          <p:nvPicPr>
            <p:cNvPr id="68"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767" y="3197000"/>
              <a:ext cx="2179373" cy="2669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53775" y="5126678"/>
              <a:ext cx="505129" cy="68881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70" name="Picture 2"/>
          <p:cNvPicPr>
            <a:picLocks noChangeAspect="1" noChangeArrowheads="1"/>
          </p:cNvPicPr>
          <p:nvPr/>
        </p:nvPicPr>
        <p:blipFill>
          <a:blip r:embed="rId5">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5274547" y="2741300"/>
            <a:ext cx="1231669" cy="367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a:blip r:embed="rId5">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5305370" y="4024073"/>
            <a:ext cx="1231669" cy="367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770340" y="649844"/>
            <a:ext cx="2088231" cy="1200329"/>
          </a:xfrm>
          <a:prstGeom prst="rect">
            <a:avLst/>
          </a:prstGeom>
          <a:noFill/>
        </p:spPr>
        <p:txBody>
          <a:bodyPr wrap="square" lIns="91440" tIns="45720" rIns="91440" bIns="45720">
            <a:spAutoFit/>
          </a:bodyPr>
          <a:lstStyle/>
          <a:p>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Спецификация требований к бизнес-процессу и конкретной роли</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2" name="Rectangle 71"/>
          <p:cNvSpPr/>
          <p:nvPr/>
        </p:nvSpPr>
        <p:spPr>
          <a:xfrm>
            <a:off x="6567320" y="1956831"/>
            <a:ext cx="2458127" cy="1200329"/>
          </a:xfrm>
          <a:prstGeom prst="rect">
            <a:avLst/>
          </a:prstGeom>
          <a:noFill/>
        </p:spPr>
        <p:txBody>
          <a:bodyPr wrap="square" lIns="91440" tIns="45720" rIns="91440" bIns="45720">
            <a:spAutoFit/>
          </a:bodyPr>
          <a:lstStyle/>
          <a:p>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Часть персонального портфолио, относящаяся к конкретной роли</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3" name="Rectangle 72"/>
          <p:cNvSpPr/>
          <p:nvPr/>
        </p:nvSpPr>
        <p:spPr>
          <a:xfrm>
            <a:off x="6505098" y="3196635"/>
            <a:ext cx="2535590" cy="1200329"/>
          </a:xfrm>
          <a:prstGeom prst="rect">
            <a:avLst/>
          </a:prstGeom>
          <a:noFill/>
        </p:spPr>
        <p:txBody>
          <a:bodyPr wrap="square" lIns="91440" tIns="45720" rIns="91440" bIns="45720">
            <a:spAutoFit/>
          </a:bodyPr>
          <a:lstStyle/>
          <a:p>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Система ценностей, имеющая отношение к объекту принимаемого решения</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7039" y="4492998"/>
            <a:ext cx="2564649" cy="2307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0038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18137" y="3006477"/>
            <a:ext cx="8229600" cy="648072"/>
          </a:xfrm>
        </p:spPr>
        <p:txBody>
          <a:bodyPr>
            <a:normAutofit/>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Accreditation vs. Quality Assurance</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5" name="Объект 2"/>
          <p:cNvSpPr>
            <a:spLocks noGrp="1"/>
          </p:cNvSpPr>
          <p:nvPr>
            <p:ph idx="1"/>
          </p:nvPr>
        </p:nvSpPr>
        <p:spPr>
          <a:xfrm>
            <a:off x="339526" y="3589437"/>
            <a:ext cx="8419603" cy="3121471"/>
          </a:xfrm>
        </p:spPr>
        <p:txBody>
          <a:bodyPr>
            <a:normAutofit/>
          </a:bodyPr>
          <a:lstStyle/>
          <a:p>
            <a:r>
              <a:rPr lang="en-US" sz="2000" b="1" u="sng" dirty="0" smtClean="0"/>
              <a:t>In </a:t>
            </a:r>
            <a:r>
              <a:rPr lang="en-US" sz="2000" b="1" u="sng" dirty="0"/>
              <a:t>the past</a:t>
            </a:r>
            <a:r>
              <a:rPr lang="en-US" sz="2000" dirty="0"/>
              <a:t>, quality assurance tended to </a:t>
            </a:r>
            <a:r>
              <a:rPr lang="en-US" sz="2000" dirty="0" smtClean="0"/>
              <a:t>be identified </a:t>
            </a:r>
            <a:r>
              <a:rPr lang="en-US" sz="2000" dirty="0"/>
              <a:t>with the process of </a:t>
            </a:r>
            <a:r>
              <a:rPr lang="en-US" sz="2000" dirty="0" smtClean="0"/>
              <a:t>accreditation and licensing </a:t>
            </a:r>
            <a:r>
              <a:rPr lang="en-US" sz="2000" dirty="0"/>
              <a:t>either of institutions or of study </a:t>
            </a:r>
            <a:r>
              <a:rPr lang="en-US" sz="2000" dirty="0" smtClean="0"/>
              <a:t>programs</a:t>
            </a:r>
            <a:r>
              <a:rPr lang="en-US" sz="2000" dirty="0"/>
              <a:t>.</a:t>
            </a:r>
          </a:p>
          <a:p>
            <a:r>
              <a:rPr lang="en-US" sz="2000" dirty="0"/>
              <a:t>While quality assurance is a fundamental </a:t>
            </a:r>
            <a:r>
              <a:rPr lang="en-US" sz="2000" dirty="0" smtClean="0"/>
              <a:t>aspect of </a:t>
            </a:r>
            <a:r>
              <a:rPr lang="en-US" sz="2000" dirty="0"/>
              <a:t>accreditation, there seems to be a </a:t>
            </a:r>
            <a:r>
              <a:rPr lang="en-US" sz="2000" dirty="0" smtClean="0"/>
              <a:t>growing realization </a:t>
            </a:r>
            <a:r>
              <a:rPr lang="en-US" sz="2000" dirty="0"/>
              <a:t>that a distinction should be </a:t>
            </a:r>
            <a:r>
              <a:rPr lang="en-US" sz="2000" dirty="0" smtClean="0"/>
              <a:t>drawn between </a:t>
            </a:r>
            <a:r>
              <a:rPr lang="en-US" sz="2000" dirty="0"/>
              <a:t>accreditation and quality </a:t>
            </a:r>
            <a:r>
              <a:rPr lang="en-US" sz="2000" dirty="0" smtClean="0"/>
              <a:t>assurance. … The </a:t>
            </a:r>
            <a:r>
              <a:rPr lang="en-US" sz="2000" dirty="0"/>
              <a:t>two processes </a:t>
            </a:r>
            <a:r>
              <a:rPr lang="en-US" sz="2000" dirty="0" smtClean="0"/>
              <a:t>are now </a:t>
            </a:r>
            <a:r>
              <a:rPr lang="en-US" sz="2000" dirty="0"/>
              <a:t>being </a:t>
            </a:r>
            <a:r>
              <a:rPr lang="en-US" sz="2000" b="1" u="sng" dirty="0"/>
              <a:t>separated</a:t>
            </a:r>
            <a:r>
              <a:rPr lang="en-US" sz="2000" dirty="0"/>
              <a:t>, with </a:t>
            </a:r>
            <a:r>
              <a:rPr lang="en-US" sz="2000" b="1" u="sng" dirty="0" smtClean="0"/>
              <a:t>Quality Assurance Agencies</a:t>
            </a:r>
            <a:r>
              <a:rPr lang="en-US" sz="2000" dirty="0" smtClean="0"/>
              <a:t>  focusing </a:t>
            </a:r>
            <a:r>
              <a:rPr lang="en-US" sz="2000" dirty="0"/>
              <a:t>more on </a:t>
            </a:r>
            <a:r>
              <a:rPr lang="en-US" sz="2000" u="sng" dirty="0"/>
              <a:t>support and help </a:t>
            </a:r>
            <a:r>
              <a:rPr lang="en-US" sz="2000" u="sng" dirty="0" smtClean="0"/>
              <a:t>for institutions </a:t>
            </a:r>
            <a:r>
              <a:rPr lang="en-US" sz="2000" u="sng" dirty="0"/>
              <a:t>in their internal development of </a:t>
            </a:r>
            <a:r>
              <a:rPr lang="en-US" sz="2000" u="sng" dirty="0" smtClean="0"/>
              <a:t>quality enhancement </a:t>
            </a:r>
            <a:r>
              <a:rPr lang="en-US" sz="2000" u="sng" dirty="0"/>
              <a:t>processes</a:t>
            </a:r>
            <a:r>
              <a:rPr lang="en-US" sz="2000" dirty="0" smtClean="0"/>
              <a:t>.</a:t>
            </a:r>
          </a:p>
          <a:p>
            <a:pPr lvl="3"/>
            <a:r>
              <a:rPr lang="en-US" dirty="0" smtClean="0"/>
              <a:t>[TEMPUS Survey, European Commission, 2009]</a:t>
            </a:r>
            <a:endParaRPr lang="ru-RU" dirty="0"/>
          </a:p>
        </p:txBody>
      </p:sp>
      <p:sp>
        <p:nvSpPr>
          <p:cNvPr id="6" name="Прямоугольник 3"/>
          <p:cNvSpPr/>
          <p:nvPr/>
        </p:nvSpPr>
        <p:spPr>
          <a:xfrm>
            <a:off x="561653" y="556295"/>
            <a:ext cx="840210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Аккредитация ≠ обеспечение качества!!!</a:t>
            </a:r>
            <a:endParaRPr lang="ru-RU"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223423" y="21382"/>
            <a:ext cx="8864093" cy="646331"/>
          </a:xfrm>
          <a:prstGeom prst="rect">
            <a:avLst/>
          </a:prstGeom>
          <a:noFill/>
        </p:spPr>
        <p:txBody>
          <a:bodyPr wrap="none" lIns="91440" tIns="45720" rIns="91440" bIns="45720">
            <a:spAutoFit/>
          </a:bodyPr>
          <a:lstStyle/>
          <a:p>
            <a:pPr algn="ct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Проясним</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повторим</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 всякий случай и это:</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nvGrpSpPr>
          <p:cNvPr id="11" name="Group 10"/>
          <p:cNvGrpSpPr/>
          <p:nvPr/>
        </p:nvGrpSpPr>
        <p:grpSpPr>
          <a:xfrm>
            <a:off x="275903" y="1250251"/>
            <a:ext cx="8564033" cy="1806487"/>
            <a:chOff x="275903" y="1250251"/>
            <a:chExt cx="8564033" cy="1806487"/>
          </a:xfrm>
        </p:grpSpPr>
        <p:grpSp>
          <p:nvGrpSpPr>
            <p:cNvPr id="9" name="Group 8"/>
            <p:cNvGrpSpPr/>
            <p:nvPr/>
          </p:nvGrpSpPr>
          <p:grpSpPr>
            <a:xfrm>
              <a:off x="5104631" y="1250251"/>
              <a:ext cx="3735305" cy="1795467"/>
              <a:chOff x="5076056" y="1307401"/>
              <a:chExt cx="3735305" cy="1795467"/>
            </a:xfrm>
          </p:grpSpPr>
          <p:sp>
            <p:nvSpPr>
              <p:cNvPr id="8" name="Rounded Rectangle 7"/>
              <p:cNvSpPr/>
              <p:nvPr/>
            </p:nvSpPr>
            <p:spPr>
              <a:xfrm>
                <a:off x="5076056" y="1307401"/>
                <a:ext cx="3735305" cy="1795467"/>
              </a:xfrm>
              <a:prstGeom prst="roundRect">
                <a:avLst>
                  <a:gd name="adj" fmla="val 78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1412776"/>
                <a:ext cx="1201528" cy="153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11492" y="1375571"/>
                <a:ext cx="2461769" cy="164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275903" y="1261271"/>
              <a:ext cx="3456384" cy="1795467"/>
              <a:chOff x="323528" y="1318421"/>
              <a:chExt cx="3456384" cy="1795467"/>
            </a:xfrm>
          </p:grpSpPr>
          <p:sp>
            <p:nvSpPr>
              <p:cNvPr id="15" name="Rounded Rectangle 14"/>
              <p:cNvSpPr/>
              <p:nvPr/>
            </p:nvSpPr>
            <p:spPr>
              <a:xfrm>
                <a:off x="323528" y="1318421"/>
                <a:ext cx="3456384" cy="1795467"/>
              </a:xfrm>
              <a:prstGeom prst="roundRect">
                <a:avLst>
                  <a:gd name="adj" fmla="val 78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379177"/>
                <a:ext cx="2400639" cy="163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1" y="1351046"/>
                <a:ext cx="1675026" cy="170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1"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5936" y="1707481"/>
              <a:ext cx="946224" cy="941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096590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66"/>
          <p:cNvGrpSpPr/>
          <p:nvPr/>
        </p:nvGrpSpPr>
        <p:grpSpPr>
          <a:xfrm>
            <a:off x="166271" y="929719"/>
            <a:ext cx="6133921" cy="1881950"/>
            <a:chOff x="166271" y="466930"/>
            <a:chExt cx="6133921" cy="1881950"/>
          </a:xfrm>
        </p:grpSpPr>
        <p:sp>
          <p:nvSpPr>
            <p:cNvPr id="5" name="Rectangle 59"/>
            <p:cNvSpPr/>
            <p:nvPr/>
          </p:nvSpPr>
          <p:spPr>
            <a:xfrm>
              <a:off x="166271" y="466930"/>
              <a:ext cx="6133921" cy="937312"/>
            </a:xfrm>
            <a:prstGeom prst="rect">
              <a:avLst/>
            </a:prstGeom>
            <a:solidFill>
              <a:srgbClr val="00B0F0"/>
            </a:solidFill>
            <a:ln w="317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048"/>
            <p:cNvSpPr/>
            <p:nvPr/>
          </p:nvSpPr>
          <p:spPr>
            <a:xfrm>
              <a:off x="166273" y="1402503"/>
              <a:ext cx="6133919" cy="946377"/>
            </a:xfrm>
            <a:prstGeom prst="rect">
              <a:avLst/>
            </a:prstGeom>
            <a:solidFill>
              <a:srgbClr val="FFFF00"/>
            </a:solidFill>
            <a:ln w="317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9"/>
            <p:cNvGrpSpPr/>
            <p:nvPr/>
          </p:nvGrpSpPr>
          <p:grpSpPr>
            <a:xfrm>
              <a:off x="2983003" y="542835"/>
              <a:ext cx="2448272" cy="1723374"/>
              <a:chOff x="6171290" y="4718114"/>
              <a:chExt cx="2448272" cy="1723374"/>
            </a:xfrm>
          </p:grpSpPr>
          <p:sp>
            <p:nvSpPr>
              <p:cNvPr id="15" name="Rounded Rectangle 48"/>
              <p:cNvSpPr/>
              <p:nvPr/>
            </p:nvSpPr>
            <p:spPr>
              <a:xfrm>
                <a:off x="6171290" y="4718114"/>
                <a:ext cx="2448272" cy="1719337"/>
              </a:xfrm>
              <a:prstGeom prst="roundRect">
                <a:avLst>
                  <a:gd name="adj" fmla="val 1827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6"/>
              <p:cNvGrpSpPr/>
              <p:nvPr/>
            </p:nvGrpSpPr>
            <p:grpSpPr>
              <a:xfrm>
                <a:off x="6228184" y="4733675"/>
                <a:ext cx="1577380" cy="1617826"/>
                <a:chOff x="7091973" y="303818"/>
                <a:chExt cx="1577380" cy="1617826"/>
              </a:xfrm>
            </p:grpSpPr>
            <p:pic>
              <p:nvPicPr>
                <p:cNvPr id="20"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1973" y="303818"/>
                  <a:ext cx="1577380" cy="161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7115" y="1190415"/>
                  <a:ext cx="661022" cy="62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4389" y="1203489"/>
                  <a:ext cx="593427" cy="628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4292" y="5066219"/>
                <a:ext cx="345163" cy="24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46"/>
              <p:cNvSpPr/>
              <p:nvPr/>
            </p:nvSpPr>
            <p:spPr>
              <a:xfrm>
                <a:off x="7480613" y="4800265"/>
                <a:ext cx="1106137" cy="1015663"/>
              </a:xfrm>
              <a:prstGeom prst="rect">
                <a:avLst/>
              </a:prstGeom>
              <a:noFill/>
            </p:spPr>
            <p:txBody>
              <a:bodyPr wrap="none" lIns="91440" tIns="45720" rIns="91440" bIns="45720">
                <a:spAutoFit/>
              </a:bodyPr>
              <a:lstStyle/>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Державна</a:t>
                </a:r>
                <a:endPar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інспекція</a:t>
                </a:r>
              </a:p>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Навчальних</a:t>
                </a:r>
                <a:endPar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закладів</a:t>
                </a:r>
              </a:p>
              <a:p>
                <a:pPr algn="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України</a:t>
                </a:r>
                <a:endParaRPr lang="uk-UA" sz="1200" b="1" cap="all"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9" name="Picture 1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6783" y="5766564"/>
                <a:ext cx="663186" cy="674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2047"/>
            <p:cNvGrpSpPr/>
            <p:nvPr/>
          </p:nvGrpSpPr>
          <p:grpSpPr>
            <a:xfrm>
              <a:off x="323528" y="659271"/>
              <a:ext cx="2232247" cy="1498401"/>
              <a:chOff x="323528" y="659271"/>
              <a:chExt cx="2232247" cy="1498401"/>
            </a:xfrm>
          </p:grpSpPr>
          <p:sp>
            <p:nvSpPr>
              <p:cNvPr id="9" name="Rounded Rectangle 22"/>
              <p:cNvSpPr/>
              <p:nvPr/>
            </p:nvSpPr>
            <p:spPr>
              <a:xfrm>
                <a:off x="323528" y="659271"/>
                <a:ext cx="2232247" cy="1498401"/>
              </a:xfrm>
              <a:prstGeom prst="roundRect">
                <a:avLst>
                  <a:gd name="adj" fmla="val 1827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082" y="717745"/>
                <a:ext cx="1429319" cy="137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0401" y="1537857"/>
                <a:ext cx="691122" cy="58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9"/>
              <p:cNvSpPr/>
              <p:nvPr/>
            </p:nvSpPr>
            <p:spPr>
              <a:xfrm>
                <a:off x="1216408" y="1317357"/>
                <a:ext cx="1165704" cy="830997"/>
              </a:xfrm>
              <a:prstGeom prst="rect">
                <a:avLst/>
              </a:prstGeom>
              <a:noFill/>
            </p:spPr>
            <p:txBody>
              <a:bodyPr wrap="none" lIns="91440" tIns="45720" rIns="91440" bIns="45720">
                <a:spAutoFit/>
              </a:bodyPr>
              <a:lstStyle/>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МІНІСТЕРСТВО</a:t>
                </a:r>
                <a:endPar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ОСВІТИ</a:t>
                </a:r>
                <a:endPar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І НАУКИ</a:t>
                </a:r>
                <a:endPar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УКРАЇНИ</a:t>
                </a:r>
                <a:endParaRPr lang="en-US" sz="1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3" name="Picture 1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4957" y="736610"/>
                <a:ext cx="769237" cy="54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52900">
                <a:off x="428836" y="663497"/>
                <a:ext cx="422080" cy="98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3" name="Picture 19"/>
          <p:cNvPicPr>
            <a:picLocks noChangeAspect="1" noChangeArrowheads="1"/>
          </p:cNvPicPr>
          <p:nvPr/>
        </p:nvPicPr>
        <p:blipFill>
          <a:blip r:embed="rId11"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5508104" y="1464025"/>
            <a:ext cx="630526" cy="87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9700" y="3795062"/>
            <a:ext cx="1416306" cy="11676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5" name="Группа 41"/>
          <p:cNvGrpSpPr/>
          <p:nvPr/>
        </p:nvGrpSpPr>
        <p:grpSpPr>
          <a:xfrm>
            <a:off x="6444208" y="4445705"/>
            <a:ext cx="2466916" cy="2233303"/>
            <a:chOff x="6444208" y="4445705"/>
            <a:chExt cx="2466916" cy="2233303"/>
          </a:xfrm>
        </p:grpSpPr>
        <p:grpSp>
          <p:nvGrpSpPr>
            <p:cNvPr id="26" name="Group 4096"/>
            <p:cNvGrpSpPr/>
            <p:nvPr/>
          </p:nvGrpSpPr>
          <p:grpSpPr>
            <a:xfrm>
              <a:off x="6444208" y="4445705"/>
              <a:ext cx="2466916" cy="2233303"/>
              <a:chOff x="50353" y="3893869"/>
              <a:chExt cx="2052471" cy="1755340"/>
            </a:xfrm>
          </p:grpSpPr>
          <p:grpSp>
            <p:nvGrpSpPr>
              <p:cNvPr id="28" name="Group 30"/>
              <p:cNvGrpSpPr/>
              <p:nvPr/>
            </p:nvGrpSpPr>
            <p:grpSpPr>
              <a:xfrm>
                <a:off x="50353" y="3893869"/>
                <a:ext cx="2052471" cy="1748674"/>
                <a:chOff x="50353" y="3893869"/>
                <a:chExt cx="2052471" cy="1748674"/>
              </a:xfrm>
            </p:grpSpPr>
            <p:sp>
              <p:nvSpPr>
                <p:cNvPr id="30" name="Rounded Rectangle 29"/>
                <p:cNvSpPr/>
                <p:nvPr/>
              </p:nvSpPr>
              <p:spPr>
                <a:xfrm>
                  <a:off x="50353" y="3963285"/>
                  <a:ext cx="2052471" cy="1679258"/>
                </a:xfrm>
                <a:prstGeom prst="roundRect">
                  <a:avLst>
                    <a:gd name="adj" fmla="val 76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28"/>
                <p:cNvGrpSpPr/>
                <p:nvPr/>
              </p:nvGrpSpPr>
              <p:grpSpPr>
                <a:xfrm>
                  <a:off x="73024" y="3893869"/>
                  <a:ext cx="2007129" cy="1733559"/>
                  <a:chOff x="118366" y="4022338"/>
                  <a:chExt cx="2007129" cy="1733559"/>
                </a:xfrm>
              </p:grpSpPr>
              <p:pic>
                <p:nvPicPr>
                  <p:cNvPr id="32" name="Picture 9"/>
                  <p:cNvPicPr>
                    <a:picLocks noChangeAspect="1" noChangeArrowheads="1"/>
                  </p:cNvPicPr>
                  <p:nvPr/>
                </p:nvPicPr>
                <p:blipFill>
                  <a:blip r:embed="rId13">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964875" y="4212339"/>
                    <a:ext cx="1160620" cy="113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9"/>
                  <p:cNvSpPr/>
                  <p:nvPr/>
                </p:nvSpPr>
                <p:spPr>
                  <a:xfrm>
                    <a:off x="126321" y="4022338"/>
                    <a:ext cx="595095" cy="459624"/>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QA</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4"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366" y="4154414"/>
                    <a:ext cx="1003027" cy="88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p:cNvPicPr>
                    <a:picLocks noChangeAspect="1" noChangeArrowheads="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5855" y="4956283"/>
                    <a:ext cx="858552" cy="79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9" name="Rectangle 4095"/>
              <p:cNvSpPr/>
              <p:nvPr/>
            </p:nvSpPr>
            <p:spPr>
              <a:xfrm>
                <a:off x="1155106" y="5141203"/>
                <a:ext cx="811475" cy="50800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a:t>
                </a:r>
                <a:r>
                  <a:rPr lang="en-U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a:t>
                </a:r>
                <a:endParaRPr lang="en-US"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agency</a:t>
                </a:r>
                <a:endParaRPr lang="en-US"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27" name="Picture 19"/>
            <p:cNvPicPr>
              <a:picLocks noChangeAspect="1" noChangeArrowheads="1"/>
            </p:cNvPicPr>
            <p:nvPr/>
          </p:nvPicPr>
          <p:blipFill>
            <a:blip r:embed="rId16"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8477086" y="4701272"/>
              <a:ext cx="395614" cy="55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4"/>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982143">
            <a:off x="5830316" y="3073666"/>
            <a:ext cx="1674309" cy="90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Скругленный прямоугольник 39"/>
          <p:cNvSpPr/>
          <p:nvPr/>
        </p:nvSpPr>
        <p:spPr>
          <a:xfrm>
            <a:off x="4427983" y="3527223"/>
            <a:ext cx="1872209" cy="1605473"/>
          </a:xfrm>
          <a:prstGeom prst="roundRect">
            <a:avLst/>
          </a:prstGeom>
          <a:no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8" name="Picture 4"/>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3610" flipH="1" flipV="1">
            <a:off x="4768827" y="4885198"/>
            <a:ext cx="1760265" cy="72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Прямоугольник 42"/>
          <p:cNvSpPr/>
          <p:nvPr/>
        </p:nvSpPr>
        <p:spPr>
          <a:xfrm>
            <a:off x="6720462" y="2195681"/>
            <a:ext cx="2422458" cy="1015663"/>
          </a:xfrm>
          <a:prstGeom prst="rect">
            <a:avLst/>
          </a:prstGeom>
          <a:noFill/>
        </p:spPr>
        <p:txBody>
          <a:bodyPr wrap="none" lIns="91440" tIns="45720" rIns="91440" bIns="45720">
            <a:spAutoFit/>
          </a:bodyPr>
          <a:lstStyle/>
          <a:p>
            <a:pPr algn="ct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Внешний надзор»:</a:t>
            </a:r>
          </a:p>
          <a:p>
            <a:pPr algn="ctr"/>
            <a:r>
              <a:rPr lang="ru-RU"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контроль качества</a:t>
            </a:r>
          </a:p>
          <a:p>
            <a:pPr algn="ctr"/>
            <a:r>
              <a:rPr lang="ru-RU"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и аккредитация</a:t>
            </a:r>
            <a:endParaRPr lang="ru-RU"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0" name="Прямоугольник 43"/>
          <p:cNvSpPr/>
          <p:nvPr/>
        </p:nvSpPr>
        <p:spPr>
          <a:xfrm>
            <a:off x="3675036" y="5608066"/>
            <a:ext cx="2820003" cy="707886"/>
          </a:xfrm>
          <a:prstGeom prst="rect">
            <a:avLst/>
          </a:prstGeom>
          <a:noFill/>
        </p:spPr>
        <p:txBody>
          <a:bodyPr wrap="none" lIns="91440" tIns="45720" rIns="91440" bIns="45720">
            <a:spAutoFit/>
          </a:bodyPr>
          <a:lstStyle/>
          <a:p>
            <a:pPr algn="ct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Внутренняя помощь»:</a:t>
            </a:r>
          </a:p>
          <a:p>
            <a:pPr algn="ctr"/>
            <a:r>
              <a:rPr lang="ru-RU"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Обеспечение качества</a:t>
            </a:r>
            <a:endParaRPr lang="ru-RU"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1"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97" y="3109680"/>
            <a:ext cx="3420183" cy="25477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Прямоугольник 45"/>
          <p:cNvSpPr/>
          <p:nvPr/>
        </p:nvSpPr>
        <p:spPr>
          <a:xfrm>
            <a:off x="204208" y="5661202"/>
            <a:ext cx="2950872" cy="707886"/>
          </a:xfrm>
          <a:prstGeom prst="rect">
            <a:avLst/>
          </a:prstGeom>
          <a:noFill/>
        </p:spPr>
        <p:txBody>
          <a:bodyPr wrap="none" lIns="91440" tIns="45720" rIns="91440" bIns="45720">
            <a:spAutoFit/>
          </a:bodyPr>
          <a:lstStyle/>
          <a:p>
            <a:pPr algn="ct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Общий инструмент»:</a:t>
            </a:r>
          </a:p>
          <a:p>
            <a:pPr algn="ctr"/>
            <a:r>
              <a:rPr lang="ru-RU"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Независимая экспертиза</a:t>
            </a:r>
            <a:endParaRPr lang="ru-RU"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3" name="Rectangle 27"/>
          <p:cNvSpPr/>
          <p:nvPr/>
        </p:nvSpPr>
        <p:spPr>
          <a:xfrm>
            <a:off x="1663507" y="346373"/>
            <a:ext cx="5832687"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Возможная схема взаимодействия</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Заголовок 1"/>
          <p:cNvSpPr txBox="1">
            <a:spLocks/>
          </p:cNvSpPr>
          <p:nvPr/>
        </p:nvSpPr>
        <p:spPr>
          <a:xfrm>
            <a:off x="497001" y="-46910"/>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Quality assurance vs. accreditation</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45" name="Группа 57"/>
          <p:cNvGrpSpPr/>
          <p:nvPr/>
        </p:nvGrpSpPr>
        <p:grpSpPr>
          <a:xfrm>
            <a:off x="6767955" y="3125456"/>
            <a:ext cx="328013" cy="310600"/>
            <a:chOff x="7931691" y="1087775"/>
            <a:chExt cx="328013" cy="310600"/>
          </a:xfrm>
        </p:grpSpPr>
        <p:sp>
          <p:nvSpPr>
            <p:cNvPr id="46" name="Овал 44"/>
            <p:cNvSpPr/>
            <p:nvPr/>
          </p:nvSpPr>
          <p:spPr>
            <a:xfrm>
              <a:off x="7931691" y="1087775"/>
              <a:ext cx="328013" cy="31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7" name="Прямая соединительная линия 58"/>
            <p:cNvCxnSpPr/>
            <p:nvPr/>
          </p:nvCxnSpPr>
          <p:spPr>
            <a:xfrm>
              <a:off x="7993004" y="1121321"/>
              <a:ext cx="217382" cy="2370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59"/>
            <p:cNvCxnSpPr/>
            <p:nvPr/>
          </p:nvCxnSpPr>
          <p:spPr>
            <a:xfrm flipH="1">
              <a:off x="7993004" y="1136179"/>
              <a:ext cx="217382" cy="22216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9" name="Группа 61"/>
          <p:cNvGrpSpPr/>
          <p:nvPr/>
        </p:nvGrpSpPr>
        <p:grpSpPr>
          <a:xfrm>
            <a:off x="5410142" y="5326680"/>
            <a:ext cx="328013" cy="310600"/>
            <a:chOff x="7931691" y="1087775"/>
            <a:chExt cx="328013" cy="310600"/>
          </a:xfrm>
        </p:grpSpPr>
        <p:sp>
          <p:nvSpPr>
            <p:cNvPr id="50" name="Овал 62"/>
            <p:cNvSpPr/>
            <p:nvPr/>
          </p:nvSpPr>
          <p:spPr>
            <a:xfrm>
              <a:off x="7931691" y="1087775"/>
              <a:ext cx="328013" cy="31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1" name="Прямая соединительная линия 63"/>
            <p:cNvCxnSpPr/>
            <p:nvPr/>
          </p:nvCxnSpPr>
          <p:spPr>
            <a:xfrm>
              <a:off x="7993004" y="1121321"/>
              <a:ext cx="217382" cy="2370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64"/>
            <p:cNvCxnSpPr/>
            <p:nvPr/>
          </p:nvCxnSpPr>
          <p:spPr>
            <a:xfrm flipH="1">
              <a:off x="7993004" y="1136179"/>
              <a:ext cx="217382" cy="222165"/>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3" name="Right Arrow 62"/>
          <p:cNvSpPr/>
          <p:nvPr/>
        </p:nvSpPr>
        <p:spPr>
          <a:xfrm>
            <a:off x="3402831" y="3134981"/>
            <a:ext cx="3482950" cy="288032"/>
          </a:xfrm>
          <a:prstGeom prst="rightArrow">
            <a:avLst>
              <a:gd name="adj1" fmla="val 50000"/>
              <a:gd name="adj2" fmla="val 946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62"/>
          <p:cNvSpPr/>
          <p:nvPr/>
        </p:nvSpPr>
        <p:spPr>
          <a:xfrm>
            <a:off x="3218396" y="5340605"/>
            <a:ext cx="2298603" cy="288032"/>
          </a:xfrm>
          <a:prstGeom prst="rightArrow">
            <a:avLst>
              <a:gd name="adj1" fmla="val 50000"/>
              <a:gd name="adj2" fmla="val 946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4158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 y="165398"/>
            <a:ext cx="9144000" cy="6516239"/>
          </a:xfrm>
          <a:prstGeom prst="rect">
            <a:avLst/>
          </a:prstGeom>
        </p:spPr>
      </p:pic>
      <p:sp>
        <p:nvSpPr>
          <p:cNvPr id="5" name="Rectangle 4"/>
          <p:cNvSpPr/>
          <p:nvPr/>
        </p:nvSpPr>
        <p:spPr>
          <a:xfrm>
            <a:off x="33861" y="3410017"/>
            <a:ext cx="6419400" cy="3416320"/>
          </a:xfrm>
          <a:prstGeom prst="rect">
            <a:avLst/>
          </a:prstGeom>
          <a:noFill/>
        </p:spPr>
        <p:txBody>
          <a:bodyPr wrap="square" lIns="91440" tIns="45720" rIns="91440" bIns="45720">
            <a:spAutoFit/>
          </a:bodyPr>
          <a:lstStyle/>
          <a:p>
            <a:pPr algn="ctr"/>
            <a:r>
              <a:rPr lang="ru-RU" sz="5400" b="1" dirty="0">
                <a:ln w="18415" cmpd="sng">
                  <a:solidFill>
                    <a:srgbClr val="FFFFFF"/>
                  </a:solidFill>
                  <a:prstDash val="solid"/>
                </a:ln>
                <a:solidFill>
                  <a:srgbClr val="FF0000"/>
                </a:solidFill>
                <a:effectLst>
                  <a:outerShdw blurRad="63500" dir="3600000" algn="tl" rotWithShape="0">
                    <a:srgbClr val="000000">
                      <a:alpha val="70000"/>
                    </a:srgbClr>
                  </a:outerShdw>
                </a:effectLst>
              </a:rPr>
              <a:t>Теперь я свободна! Я создала свой портфолио на </a:t>
            </a:r>
            <a:r>
              <a:rPr lang="en-US" sz="5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TRUST-</a:t>
            </a:r>
            <a:r>
              <a:rPr lang="ru-RU" sz="5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портале</a:t>
            </a:r>
            <a:endParaRPr lang="en-US" sz="5400" b="1" cap="none" spc="0" dirty="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grpSp>
        <p:nvGrpSpPr>
          <p:cNvPr id="6" name="Group 5"/>
          <p:cNvGrpSpPr/>
          <p:nvPr/>
        </p:nvGrpSpPr>
        <p:grpSpPr>
          <a:xfrm>
            <a:off x="7274213" y="6178578"/>
            <a:ext cx="1872208" cy="557013"/>
            <a:chOff x="2339752" y="260648"/>
            <a:chExt cx="2304256" cy="648072"/>
          </a:xfrm>
        </p:grpSpPr>
        <p:sp>
          <p:nvSpPr>
            <p:cNvPr id="7" name="Rounded Rectangle 6"/>
            <p:cNvSpPr/>
            <p:nvPr/>
          </p:nvSpPr>
          <p:spPr>
            <a:xfrm>
              <a:off x="2339752" y="260648"/>
              <a:ext cx="2304256"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462260" y="351707"/>
              <a:ext cx="2076450" cy="478529"/>
              <a:chOff x="3286125" y="3050025"/>
              <a:chExt cx="2076450" cy="478529"/>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267075"/>
                <a:ext cx="2076450" cy="26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050025"/>
                <a:ext cx="2076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050733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6691</TotalTime>
  <Words>6085</Words>
  <Application>Microsoft Office PowerPoint</Application>
  <PresentationFormat>On-screen Show (4:3)</PresentationFormat>
  <Paragraphs>832</Paragraphs>
  <Slides>102</Slides>
  <Notes>11</Notes>
  <HiddenSlides>0</HiddenSlides>
  <MMClips>0</MMClips>
  <ScaleCrop>false</ScaleCrop>
  <HeadingPairs>
    <vt:vector size="4" baseType="variant">
      <vt:variant>
        <vt:lpstr>Theme</vt:lpstr>
      </vt:variant>
      <vt:variant>
        <vt:i4>27</vt:i4>
      </vt:variant>
      <vt:variant>
        <vt:lpstr>Slide Titles</vt:lpstr>
      </vt:variant>
      <vt:variant>
        <vt:i4>102</vt:i4>
      </vt:variant>
    </vt:vector>
  </HeadingPairs>
  <TitlesOfParts>
    <vt:vector size="129" baseType="lpstr">
      <vt:lpstr>Office Theme</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23_Default Design</vt:lpstr>
      <vt:lpstr>24_Default Design</vt:lpstr>
      <vt:lpstr>25_Default Design</vt:lpstr>
      <vt:lpstr>PowerPoint Presentation</vt:lpstr>
      <vt:lpstr>Об авторе и о проекте</vt:lpstr>
      <vt:lpstr>От автора</vt:lpstr>
      <vt:lpstr>Осторожно, картинки !</vt:lpstr>
      <vt:lpstr>Интернет- источники</vt:lpstr>
      <vt:lpstr>PowerPoint Presentation</vt:lpstr>
      <vt:lpstr>Содержание и логическая схема презентации</vt:lpstr>
      <vt:lpstr>Содержание и логическая схема презентации (короче говоря)</vt:lpstr>
      <vt:lpstr>PowerPoint Presentation</vt:lpstr>
      <vt:lpstr>А в академической среде у нас есть подобная «картинка» успешности?            «Есть ценностей незыблемая ска’ла Над скучными ошибками веков …»  О. Мандельштам, 1914 </vt:lpstr>
      <vt:lpstr>Что такое «Хорошо» ? Ау... ! Кто знает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Что же такое «Культура» ?</vt:lpstr>
      <vt:lpstr>Что же такое «Культура» и как ее «посчитать»?</vt:lpstr>
      <vt:lpstr>PowerPoint Presentation</vt:lpstr>
      <vt:lpstr>Точки принятия решений в бизнес-процессе</vt:lpstr>
      <vt:lpstr>PowerPoint Presentation</vt:lpstr>
      <vt:lpstr>Как принимается решение?</vt:lpstr>
      <vt:lpstr>Как принимается решение?</vt:lpstr>
      <vt:lpstr>Как принимается решение?</vt:lpstr>
      <vt:lpstr>Как принимается решение?</vt:lpstr>
      <vt:lpstr>Как принимается решение?</vt:lpstr>
      <vt:lpstr>Как принимается решение?</vt:lpstr>
      <vt:lpstr>Как принимается решение?</vt:lpstr>
      <vt:lpstr>Как принимается решение?</vt:lpstr>
      <vt:lpstr>PowerPoint Presentation</vt:lpstr>
      <vt:lpstr>Итак, проблема ясна – «человеческий фактор» (культура, система ценностей и пр.). Что теперь с этим делать? А нужно контрнаступление на информационном фронте !</vt:lpstr>
      <vt:lpstr>Из искры возгорится пламя ! портал «TRUST» как «оружие правды» </vt:lpstr>
      <vt:lpstr>PowerPoint Presentation</vt:lpstr>
      <vt:lpstr>PowerPoint Presentation</vt:lpstr>
      <vt:lpstr>PowerPoint Presentation</vt:lpstr>
      <vt:lpstr>PowerPoint Presentation</vt:lpstr>
      <vt:lpstr>PowerPoint Presentation</vt:lpstr>
      <vt:lpstr>Шесть столпов развития человеческого потенциала</vt:lpstr>
      <vt:lpstr>TRUST портал как инструмент развития человеческого потенциала</vt:lpstr>
      <vt:lpstr>Архитектурное видение Портала на основе технологий «Cloud Computing» и «Linked Data»   </vt:lpstr>
      <vt:lpstr>ВНИМАНИЕ! Главный компромисс проекта: безупречные источники информации при субъективных методах оценивания  </vt:lpstr>
      <vt:lpstr>Основные компоненты индивидуальной «системы ценностей» в терминах «Business Intelligence»</vt:lpstr>
      <vt:lpstr>«Что такое хорошо?»  Создание собственной «системы ценностей» (1. "Прайс-лист" по типу достижений )</vt:lpstr>
      <vt:lpstr>«Что такое хорошо?»  Создание собственной «системы ценностей» (2. "Прайс-лист" по типу импакта )</vt:lpstr>
      <vt:lpstr>«Что такое плохо?» (отрицательные показатели качества)</vt:lpstr>
      <vt:lpstr>“гармония” в системе ценностей</vt:lpstr>
      <vt:lpstr>Доверие к источникам информации как часть системы ценностей</vt:lpstr>
      <vt:lpstr>«Мета-системы» ценностей (импорт и композиция из существующих систем)</vt:lpstr>
      <vt:lpstr>Как правильно выбрать атрибуты?</vt:lpstr>
      <vt:lpstr>Как правильно выбрать атрибуты?</vt:lpstr>
      <vt:lpstr>Все до единого атрибуты не подходят для БД!!!</vt:lpstr>
      <vt:lpstr>Идеальная архитектура накопления данных: система реестров, организованных по принципу Linked Data.</vt:lpstr>
      <vt:lpstr>Примерная схема работы аналитики портала: (оценка/рейтинг организаций и индивидуумов)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Портал сделает любое решение полностью прозрачным</vt:lpstr>
      <vt:lpstr>Accreditation vs. Quality Assurance</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Semantic Portal for Quality Assurance in Higher Education</dc:title>
  <dc:subject>Quality Assurance</dc:subject>
  <dc:creator>Terziyan Vagan</dc:creator>
  <cp:keywords>Tempus project, TRUST, Ukraine, higher education, quality assurance, semantic portal, value system, academic culture</cp:keywords>
  <cp:lastModifiedBy>Terziyan Vagan</cp:lastModifiedBy>
  <cp:revision>526</cp:revision>
  <dcterms:created xsi:type="dcterms:W3CDTF">2014-02-26T10:17:43Z</dcterms:created>
  <dcterms:modified xsi:type="dcterms:W3CDTF">2015-03-26T08:23:41Z</dcterms:modified>
  <cp:category>presentation</cp:category>
</cp:coreProperties>
</file>