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slideLayouts/slideLayout22.xml" ContentType="application/vnd.openxmlformats-officedocument.presentationml.slideLayout+xml"/>
  <Override PartName="/ppt/theme/theme24.xml" ContentType="application/vnd.openxmlformats-officedocument.theme+xml"/>
  <Override PartName="/ppt/slideLayouts/slideLayout2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Lst>
  <p:notesMasterIdLst>
    <p:notesMasterId r:id="rId112"/>
  </p:notesMasterIdLst>
  <p:sldIdLst>
    <p:sldId id="256" r:id="rId28"/>
    <p:sldId id="370" r:id="rId29"/>
    <p:sldId id="371" r:id="rId30"/>
    <p:sldId id="418" r:id="rId31"/>
    <p:sldId id="372" r:id="rId32"/>
    <p:sldId id="415" r:id="rId33"/>
    <p:sldId id="419" r:id="rId34"/>
    <p:sldId id="257" r:id="rId35"/>
    <p:sldId id="318" r:id="rId36"/>
    <p:sldId id="266" r:id="rId37"/>
    <p:sldId id="267" r:id="rId38"/>
    <p:sldId id="320" r:id="rId39"/>
    <p:sldId id="321" r:id="rId40"/>
    <p:sldId id="338" r:id="rId41"/>
    <p:sldId id="343" r:id="rId42"/>
    <p:sldId id="347" r:id="rId43"/>
    <p:sldId id="348" r:id="rId44"/>
    <p:sldId id="349" r:id="rId45"/>
    <p:sldId id="350" r:id="rId46"/>
    <p:sldId id="351" r:id="rId47"/>
    <p:sldId id="352" r:id="rId48"/>
    <p:sldId id="425" r:id="rId49"/>
    <p:sldId id="356" r:id="rId50"/>
    <p:sldId id="357" r:id="rId51"/>
    <p:sldId id="360" r:id="rId52"/>
    <p:sldId id="416" r:id="rId53"/>
    <p:sldId id="417" r:id="rId54"/>
    <p:sldId id="362" r:id="rId55"/>
    <p:sldId id="293" r:id="rId56"/>
    <p:sldId id="373" r:id="rId57"/>
    <p:sldId id="276" r:id="rId58"/>
    <p:sldId id="303" r:id="rId59"/>
    <p:sldId id="300" r:id="rId60"/>
    <p:sldId id="296" r:id="rId61"/>
    <p:sldId id="297" r:id="rId62"/>
    <p:sldId id="298" r:id="rId63"/>
    <p:sldId id="368" r:id="rId64"/>
    <p:sldId id="428" r:id="rId65"/>
    <p:sldId id="389" r:id="rId66"/>
    <p:sldId id="426" r:id="rId67"/>
    <p:sldId id="322" r:id="rId68"/>
    <p:sldId id="323" r:id="rId69"/>
    <p:sldId id="359" r:id="rId70"/>
    <p:sldId id="339" r:id="rId71"/>
    <p:sldId id="272" r:id="rId72"/>
    <p:sldId id="341" r:id="rId73"/>
    <p:sldId id="377" r:id="rId74"/>
    <p:sldId id="378" r:id="rId75"/>
    <p:sldId id="391" r:id="rId76"/>
    <p:sldId id="392" r:id="rId77"/>
    <p:sldId id="424" r:id="rId78"/>
    <p:sldId id="393" r:id="rId79"/>
    <p:sldId id="396" r:id="rId80"/>
    <p:sldId id="397" r:id="rId81"/>
    <p:sldId id="382" r:id="rId82"/>
    <p:sldId id="383" r:id="rId83"/>
    <p:sldId id="384" r:id="rId84"/>
    <p:sldId id="385" r:id="rId85"/>
    <p:sldId id="307" r:id="rId86"/>
    <p:sldId id="401" r:id="rId87"/>
    <p:sldId id="313" r:id="rId88"/>
    <p:sldId id="312" r:id="rId89"/>
    <p:sldId id="314" r:id="rId90"/>
    <p:sldId id="407" r:id="rId91"/>
    <p:sldId id="402" r:id="rId92"/>
    <p:sldId id="403" r:id="rId93"/>
    <p:sldId id="404" r:id="rId94"/>
    <p:sldId id="405" r:id="rId95"/>
    <p:sldId id="406" r:id="rId96"/>
    <p:sldId id="399" r:id="rId97"/>
    <p:sldId id="400" r:id="rId98"/>
    <p:sldId id="420" r:id="rId99"/>
    <p:sldId id="263" r:id="rId100"/>
    <p:sldId id="410" r:id="rId101"/>
    <p:sldId id="412" r:id="rId102"/>
    <p:sldId id="353" r:id="rId103"/>
    <p:sldId id="423" r:id="rId104"/>
    <p:sldId id="422" r:id="rId105"/>
    <p:sldId id="411" r:id="rId106"/>
    <p:sldId id="414" r:id="rId107"/>
    <p:sldId id="427" r:id="rId108"/>
    <p:sldId id="408" r:id="rId109"/>
    <p:sldId id="409" r:id="rId110"/>
    <p:sldId id="421"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FEF6F0"/>
    <a:srgbClr val="FF8B8B"/>
    <a:srgbClr val="D1A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6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slide" Target="slides/slide52.xml"/><Relationship Id="rId87" Type="http://schemas.openxmlformats.org/officeDocument/2006/relationships/slide" Target="slides/slide60.xml"/><Relationship Id="rId102" Type="http://schemas.openxmlformats.org/officeDocument/2006/relationships/slide" Target="slides/slide75.xml"/><Relationship Id="rId110" Type="http://schemas.openxmlformats.org/officeDocument/2006/relationships/slide" Target="slides/slide83.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slide" Target="slides/slide55.xml"/><Relationship Id="rId90" Type="http://schemas.openxmlformats.org/officeDocument/2006/relationships/slide" Target="slides/slide63.xml"/><Relationship Id="rId95" Type="http://schemas.openxmlformats.org/officeDocument/2006/relationships/slide" Target="slides/slide6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slide" Target="slides/slide76.xml"/><Relationship Id="rId108" Type="http://schemas.openxmlformats.org/officeDocument/2006/relationships/slide" Target="slides/slide81.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11"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6DECAB-8D57-42CA-B7A0-E3284772D65F}" type="datetimeFigureOut">
              <a:rPr lang="en-US" smtClean="0"/>
              <a:t>10/1/2014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473EB-E4CC-43AD-8189-18A35B7AFCC5}" type="slidenum">
              <a:rPr lang="en-US" smtClean="0"/>
              <a:t>‹#›</a:t>
            </a:fld>
            <a:endParaRPr lang="en-US"/>
          </a:p>
        </p:txBody>
      </p:sp>
    </p:spTree>
    <p:extLst>
      <p:ext uri="{BB962C8B-B14F-4D97-AF65-F5344CB8AC3E}">
        <p14:creationId xmlns:p14="http://schemas.microsoft.com/office/powerpoint/2010/main" val="185605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1</a:t>
            </a:fld>
            <a:endParaRPr lang="en-US"/>
          </a:p>
        </p:txBody>
      </p:sp>
    </p:spTree>
    <p:extLst>
      <p:ext uri="{BB962C8B-B14F-4D97-AF65-F5344CB8AC3E}">
        <p14:creationId xmlns:p14="http://schemas.microsoft.com/office/powerpoint/2010/main" val="51229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79</a:t>
            </a:fld>
            <a:endParaRPr lang="en-US"/>
          </a:p>
        </p:txBody>
      </p:sp>
    </p:spTree>
    <p:extLst>
      <p:ext uri="{BB962C8B-B14F-4D97-AF65-F5344CB8AC3E}">
        <p14:creationId xmlns:p14="http://schemas.microsoft.com/office/powerpoint/2010/main" val="166924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80</a:t>
            </a:fld>
            <a:endParaRPr lang="en-US"/>
          </a:p>
        </p:txBody>
      </p:sp>
    </p:spTree>
    <p:extLst>
      <p:ext uri="{BB962C8B-B14F-4D97-AF65-F5344CB8AC3E}">
        <p14:creationId xmlns:p14="http://schemas.microsoft.com/office/powerpoint/2010/main" val="333780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9</a:t>
            </a:fld>
            <a:endParaRPr lang="en-US"/>
          </a:p>
        </p:txBody>
      </p:sp>
    </p:spTree>
    <p:extLst>
      <p:ext uri="{BB962C8B-B14F-4D97-AF65-F5344CB8AC3E}">
        <p14:creationId xmlns:p14="http://schemas.microsoft.com/office/powerpoint/2010/main" val="13198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20</a:t>
            </a:fld>
            <a:endParaRPr lang="en-US"/>
          </a:p>
        </p:txBody>
      </p:sp>
    </p:spTree>
    <p:extLst>
      <p:ext uri="{BB962C8B-B14F-4D97-AF65-F5344CB8AC3E}">
        <p14:creationId xmlns:p14="http://schemas.microsoft.com/office/powerpoint/2010/main" val="121689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21</a:t>
            </a:fld>
            <a:endParaRPr lang="en-US"/>
          </a:p>
        </p:txBody>
      </p:sp>
    </p:spTree>
    <p:extLst>
      <p:ext uri="{BB962C8B-B14F-4D97-AF65-F5344CB8AC3E}">
        <p14:creationId xmlns:p14="http://schemas.microsoft.com/office/powerpoint/2010/main" val="1216899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23</a:t>
            </a:fld>
            <a:endParaRPr lang="en-US"/>
          </a:p>
        </p:txBody>
      </p:sp>
    </p:spTree>
    <p:extLst>
      <p:ext uri="{BB962C8B-B14F-4D97-AF65-F5344CB8AC3E}">
        <p14:creationId xmlns:p14="http://schemas.microsoft.com/office/powerpoint/2010/main" val="273729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24</a:t>
            </a:fld>
            <a:endParaRPr lang="en-US"/>
          </a:p>
        </p:txBody>
      </p:sp>
    </p:spTree>
    <p:extLst>
      <p:ext uri="{BB962C8B-B14F-4D97-AF65-F5344CB8AC3E}">
        <p14:creationId xmlns:p14="http://schemas.microsoft.com/office/powerpoint/2010/main" val="273729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31</a:t>
            </a:fld>
            <a:endParaRPr lang="en-US"/>
          </a:p>
        </p:txBody>
      </p:sp>
    </p:spTree>
    <p:extLst>
      <p:ext uri="{BB962C8B-B14F-4D97-AF65-F5344CB8AC3E}">
        <p14:creationId xmlns:p14="http://schemas.microsoft.com/office/powerpoint/2010/main" val="297166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63</a:t>
            </a:fld>
            <a:endParaRPr lang="en-US"/>
          </a:p>
        </p:txBody>
      </p:sp>
    </p:spTree>
    <p:extLst>
      <p:ext uri="{BB962C8B-B14F-4D97-AF65-F5344CB8AC3E}">
        <p14:creationId xmlns:p14="http://schemas.microsoft.com/office/powerpoint/2010/main" val="1229609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64</a:t>
            </a:fld>
            <a:endParaRPr lang="en-US"/>
          </a:p>
        </p:txBody>
      </p:sp>
    </p:spTree>
    <p:extLst>
      <p:ext uri="{BB962C8B-B14F-4D97-AF65-F5344CB8AC3E}">
        <p14:creationId xmlns:p14="http://schemas.microsoft.com/office/powerpoint/2010/main" val="122960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692355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513515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26620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9524B925-89B9-4F05-A269-358E2CA2C978}"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7512020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9524B925-89B9-4F05-A269-358E2CA2C978}"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7512020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C344D-2E79-457B-A11F-9D31205F8A6F}"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767332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ru-RU">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19EBFD6B-FD69-4235-A8BB-7A36725421A5}" type="slidenum">
              <a:rPr lang="ru-RU">
                <a:solidFill>
                  <a:srgbClr val="000000"/>
                </a:solidFill>
              </a:rPr>
              <a:pPr>
                <a:defRPr/>
              </a:pPr>
              <a:t>‹#›</a:t>
            </a:fld>
            <a:r>
              <a:rPr lang="en-US" sz="1400" b="0">
                <a:solidFill>
                  <a:srgbClr val="000000"/>
                </a:solidFill>
              </a:rPr>
              <a:t> </a:t>
            </a:r>
            <a:endParaRPr lang="ru-RU" sz="1400" b="0">
              <a:solidFill>
                <a:srgbClr val="000000"/>
              </a:solidFill>
            </a:endParaRPr>
          </a:p>
        </p:txBody>
      </p:sp>
    </p:spTree>
    <p:extLst>
      <p:ext uri="{BB962C8B-B14F-4D97-AF65-F5344CB8AC3E}">
        <p14:creationId xmlns:p14="http://schemas.microsoft.com/office/powerpoint/2010/main" val="28533993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C344D-2E79-457B-A11F-9D31205F8A6F}" type="datetimeFigureOut">
              <a:rPr lang="en-US" smtClean="0"/>
              <a:t>10/1/2014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27088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9C344D-2E79-457B-A11F-9D31205F8A6F}"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0075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C344D-2E79-457B-A11F-9D31205F8A6F}" type="datetimeFigureOut">
              <a:rPr lang="en-US" smtClean="0"/>
              <a:t>10/1/2014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43412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C344D-2E79-457B-A11F-9D31205F8A6F}" type="datetimeFigureOut">
              <a:rPr lang="en-US" smtClean="0"/>
              <a:t>10/1/2014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421280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C344D-2E79-457B-A11F-9D31205F8A6F}" type="datetimeFigureOut">
              <a:rPr lang="en-US" smtClean="0"/>
              <a:t>10/1/2014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194982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C344D-2E79-457B-A11F-9D31205F8A6F}"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405261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C344D-2E79-457B-A11F-9D31205F8A6F}" type="datetimeFigureOut">
              <a:rPr lang="en-US" smtClean="0"/>
              <a:t>10/1/2014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97227-429B-4220-B80E-E175770E0CFB}" type="slidenum">
              <a:rPr lang="en-US" smtClean="0"/>
              <a:t>‹#›</a:t>
            </a:fld>
            <a:endParaRPr lang="en-US"/>
          </a:p>
        </p:txBody>
      </p:sp>
    </p:spTree>
    <p:extLst>
      <p:ext uri="{BB962C8B-B14F-4D97-AF65-F5344CB8AC3E}">
        <p14:creationId xmlns:p14="http://schemas.microsoft.com/office/powerpoint/2010/main" val="37176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22.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23.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7.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C344D-2E79-457B-A11F-9D31205F8A6F}" type="datetimeFigureOut">
              <a:rPr lang="en-US" smtClean="0"/>
              <a:t>10/1/2014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97227-429B-4220-B80E-E175770E0CFB}" type="slidenum">
              <a:rPr lang="en-US" smtClean="0"/>
              <a:t>‹#›</a:t>
            </a:fld>
            <a:endParaRPr lang="en-US"/>
          </a:p>
        </p:txBody>
      </p:sp>
    </p:spTree>
    <p:extLst>
      <p:ext uri="{BB962C8B-B14F-4D97-AF65-F5344CB8AC3E}">
        <p14:creationId xmlns:p14="http://schemas.microsoft.com/office/powerpoint/2010/main" val="33631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83"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5"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99"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705"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70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67"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029"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defRPr/>
            </a:pPr>
            <a:endParaRPr lang="ru-RU" sz="1400">
              <a:solidFill>
                <a:srgbClr val="000000"/>
              </a:solidFill>
            </a:endParaRPr>
          </a:p>
        </p:txBody>
      </p:sp>
      <p:sp>
        <p:nvSpPr>
          <p:cNvPr id="1030"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a:lvl1pPr>
          </a:lstStyle>
          <a:p>
            <a:pPr fontAlgn="base">
              <a:spcBef>
                <a:spcPct val="0"/>
              </a:spcBef>
              <a:spcAft>
                <a:spcPct val="0"/>
              </a:spcAft>
              <a:defRPr/>
            </a:pPr>
            <a:fld id="{02DD095C-C65F-4696-AB01-456178C3C261}" type="slidenum">
              <a:rPr lang="ru-RU">
                <a:solidFill>
                  <a:srgbClr val="000000"/>
                </a:solidFill>
              </a:rPr>
              <a:pPr fontAlgn="base">
                <a:spcBef>
                  <a:spcPct val="0"/>
                </a:spcBef>
                <a:spcAft>
                  <a:spcPct val="0"/>
                </a:spcAft>
                <a:defRPr/>
              </a:pPr>
              <a:t>‹#›</a:t>
            </a:fld>
            <a:r>
              <a:rPr lang="en-US">
                <a:solidFill>
                  <a:srgbClr val="000000"/>
                </a:solidFill>
              </a:rPr>
              <a:t> </a:t>
            </a:r>
            <a:endParaRPr lang="ru-RU">
              <a:solidFill>
                <a:srgbClr val="000000"/>
              </a:solidFill>
            </a:endParaRPr>
          </a:p>
        </p:txBody>
      </p:sp>
    </p:spTree>
  </p:cSld>
  <p:clrMap bg1="lt1" tx1="dk1" bg2="lt2" tx2="dk2" accent1="accent1" accent2="accent2" accent3="accent3" accent4="accent4" accent5="accent5" accent6="accent6" hlink="hlink" folHlink="folHlink"/>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hyperlink" Target="http://portal.dovira.eu/" TargetMode="External"/><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12" Type="http://schemas.openxmlformats.org/officeDocument/2006/relationships/image" Target="../media/image56.png"/><Relationship Id="rId2" Type="http://schemas.openxmlformats.org/officeDocument/2006/relationships/image" Target="../media/image77.gif"/><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78.jpeg"/><Relationship Id="rId18" Type="http://schemas.openxmlformats.org/officeDocument/2006/relationships/image" Target="../media/image83.png"/><Relationship Id="rId3" Type="http://schemas.openxmlformats.org/officeDocument/2006/relationships/image" Target="../media/image88.jpeg"/><Relationship Id="rId21" Type="http://schemas.openxmlformats.org/officeDocument/2006/relationships/image" Target="../media/image86.jpeg"/><Relationship Id="rId7" Type="http://schemas.openxmlformats.org/officeDocument/2006/relationships/image" Target="../media/image3.png"/><Relationship Id="rId12" Type="http://schemas.openxmlformats.org/officeDocument/2006/relationships/image" Target="../media/image95.png"/><Relationship Id="rId17" Type="http://schemas.openxmlformats.org/officeDocument/2006/relationships/image" Target="../media/image82.png"/><Relationship Id="rId2" Type="http://schemas.openxmlformats.org/officeDocument/2006/relationships/image" Target="../media/image8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image" Target="../media/image80.jpeg"/><Relationship Id="rId10" Type="http://schemas.openxmlformats.org/officeDocument/2006/relationships/image" Target="../media/image93.png"/><Relationship Id="rId19" Type="http://schemas.openxmlformats.org/officeDocument/2006/relationships/image" Target="../media/image84.png"/><Relationship Id="rId4" Type="http://schemas.openxmlformats.org/officeDocument/2006/relationships/image" Target="../media/image77.gif"/><Relationship Id="rId9" Type="http://schemas.openxmlformats.org/officeDocument/2006/relationships/image" Target="../media/image92.png"/><Relationship Id="rId14" Type="http://schemas.openxmlformats.org/officeDocument/2006/relationships/image" Target="../media/image79.png"/><Relationship Id="rId22"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jpeg"/><Relationship Id="rId3" Type="http://schemas.openxmlformats.org/officeDocument/2006/relationships/image" Target="../media/image97.jpeg"/><Relationship Id="rId7" Type="http://schemas.openxmlformats.org/officeDocument/2006/relationships/image" Target="../media/image101.png"/><Relationship Id="rId12" Type="http://schemas.openxmlformats.org/officeDocument/2006/relationships/image" Target="../media/image3.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png"/><Relationship Id="rId16"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gif"/><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jpe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pn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1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11.png"/><Relationship Id="rId9" Type="http://schemas.openxmlformats.org/officeDocument/2006/relationships/image" Target="../media/image153.jpe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mit.jyu.fi/ai/WISE_Letter.pdf" TargetMode="External"/><Relationship Id="rId7" Type="http://schemas.openxmlformats.org/officeDocument/2006/relationships/image" Target="../media/image23.png"/><Relationship Id="rId2" Type="http://schemas.openxmlformats.org/officeDocument/2006/relationships/hyperlink" Target="mailto:vagan@jyu.fi" TargetMode="External"/><Relationship Id="rId1" Type="http://schemas.openxmlformats.org/officeDocument/2006/relationships/slideLayout" Target="../slideLayouts/slideLayout2.xml"/><Relationship Id="rId6" Type="http://schemas.openxmlformats.org/officeDocument/2006/relationships/hyperlink" Target="http://www.cs.jyu.fi/ai/WISE_Letter.pdf" TargetMode="External"/><Relationship Id="rId5" Type="http://schemas.openxmlformats.org/officeDocument/2006/relationships/image" Target="../media/image22.png"/><Relationship Id="rId4" Type="http://schemas.openxmlformats.org/officeDocument/2006/relationships/hyperlink" Target="http://www.mit.jyu.fi/ai/vagan" TargetMode="External"/><Relationship Id="rId9" Type="http://schemas.openxmlformats.org/officeDocument/2006/relationships/hyperlink" Target="http://dovira.eu/"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2.png"/><Relationship Id="rId3" Type="http://schemas.openxmlformats.org/officeDocument/2006/relationships/image" Target="../media/image150.png"/><Relationship Id="rId21" Type="http://schemas.openxmlformats.org/officeDocument/2006/relationships/image" Target="../media/image168.png"/><Relationship Id="rId7" Type="http://schemas.openxmlformats.org/officeDocument/2006/relationships/image" Target="../media/image154.jpeg"/><Relationship Id="rId12" Type="http://schemas.openxmlformats.org/officeDocument/2006/relationships/image" Target="../media/image159.jpeg"/><Relationship Id="rId17" Type="http://schemas.openxmlformats.org/officeDocument/2006/relationships/image" Target="../media/image164.png"/><Relationship Id="rId25" Type="http://schemas.openxmlformats.org/officeDocument/2006/relationships/image" Target="../media/image171.png"/><Relationship Id="rId2" Type="http://schemas.openxmlformats.org/officeDocument/2006/relationships/notesSlide" Target="../notesSlides/notesSlide3.xml"/><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8.png"/><Relationship Id="rId24" Type="http://schemas.openxmlformats.org/officeDocument/2006/relationships/image" Target="../media/image170.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69.png"/><Relationship Id="rId10" Type="http://schemas.openxmlformats.org/officeDocument/2006/relationships/image" Target="../media/image157.jpeg"/><Relationship Id="rId19" Type="http://schemas.openxmlformats.org/officeDocument/2006/relationships/image" Target="../media/image166.jpe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jpeg"/><Relationship Id="rId22" Type="http://schemas.openxmlformats.org/officeDocument/2006/relationships/image" Target="../media/image12.png"/><Relationship Id="rId27" Type="http://schemas.openxmlformats.org/officeDocument/2006/relationships/image" Target="../media/image173.png"/></Relationships>
</file>

<file path=ppt/slides/_rels/slide21.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82.png"/><Relationship Id="rId18" Type="http://schemas.openxmlformats.org/officeDocument/2006/relationships/image" Target="../media/image171.png"/><Relationship Id="rId3" Type="http://schemas.openxmlformats.org/officeDocument/2006/relationships/image" Target="../media/image174.png"/><Relationship Id="rId21" Type="http://schemas.openxmlformats.org/officeDocument/2006/relationships/image" Target="../media/image187.png"/><Relationship Id="rId7" Type="http://schemas.openxmlformats.org/officeDocument/2006/relationships/image" Target="../media/image176.png"/><Relationship Id="rId12" Type="http://schemas.openxmlformats.org/officeDocument/2006/relationships/image" Target="../media/image181.jpeg"/><Relationship Id="rId17" Type="http://schemas.openxmlformats.org/officeDocument/2006/relationships/image" Target="../media/image170.png"/><Relationship Id="rId2" Type="http://schemas.openxmlformats.org/officeDocument/2006/relationships/notesSlide" Target="../notesSlides/notesSlide4.xml"/><Relationship Id="rId16" Type="http://schemas.openxmlformats.org/officeDocument/2006/relationships/image" Target="../media/image184.jpeg"/><Relationship Id="rId20"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80.png"/><Relationship Id="rId5" Type="http://schemas.openxmlformats.org/officeDocument/2006/relationships/image" Target="../media/image175.png"/><Relationship Id="rId15" Type="http://schemas.openxmlformats.org/officeDocument/2006/relationships/image" Target="../media/image183.jpeg"/><Relationship Id="rId10" Type="http://schemas.openxmlformats.org/officeDocument/2006/relationships/image" Target="../media/image179.jpeg"/><Relationship Id="rId19" Type="http://schemas.openxmlformats.org/officeDocument/2006/relationships/image" Target="../media/image185.png"/><Relationship Id="rId4" Type="http://schemas.openxmlformats.org/officeDocument/2006/relationships/image" Target="../media/image140.png"/><Relationship Id="rId9" Type="http://schemas.openxmlformats.org/officeDocument/2006/relationships/image" Target="../media/image178.png"/><Relationship Id="rId14" Type="http://schemas.openxmlformats.org/officeDocument/2006/relationships/image" Target="../media/image156.png"/></Relationships>
</file>

<file path=ppt/slides/_rels/slide2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gif"/><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3.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18" Type="http://schemas.openxmlformats.org/officeDocument/2006/relationships/image" Target="../media/image205.jpeg"/><Relationship Id="rId3" Type="http://schemas.openxmlformats.org/officeDocument/2006/relationships/image" Target="../media/image191.png"/><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4.png"/><Relationship Id="rId2" Type="http://schemas.openxmlformats.org/officeDocument/2006/relationships/notesSlide" Target="../notesSlides/notesSlide5.xml"/><Relationship Id="rId16"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5" Type="http://schemas.openxmlformats.org/officeDocument/2006/relationships/image" Target="../media/image202.jpeg"/><Relationship Id="rId10" Type="http://schemas.openxmlformats.org/officeDocument/2006/relationships/image" Target="../media/image197.png"/><Relationship Id="rId4" Type="http://schemas.openxmlformats.org/officeDocument/2006/relationships/image" Target="../media/image137.png"/><Relationship Id="rId9" Type="http://schemas.openxmlformats.org/officeDocument/2006/relationships/image" Target="../media/image196.png"/><Relationship Id="rId14" Type="http://schemas.openxmlformats.org/officeDocument/2006/relationships/image" Target="../media/image201.png"/></Relationships>
</file>

<file path=ppt/slides/_rels/slide24.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91.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notesSlide" Target="../notesSlides/notesSlide6.xml"/><Relationship Id="rId16"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5" Type="http://schemas.openxmlformats.org/officeDocument/2006/relationships/image" Target="../media/image202.jpeg"/><Relationship Id="rId10" Type="http://schemas.openxmlformats.org/officeDocument/2006/relationships/image" Target="../media/image197.png"/><Relationship Id="rId4" Type="http://schemas.openxmlformats.org/officeDocument/2006/relationships/image" Target="../media/image137.png"/><Relationship Id="rId9" Type="http://schemas.openxmlformats.org/officeDocument/2006/relationships/image" Target="../media/image196.png"/><Relationship Id="rId1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191.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137.png"/><Relationship Id="rId9" Type="http://schemas.openxmlformats.org/officeDocument/2006/relationships/image" Target="../media/image211.png"/><Relationship Id="rId14" Type="http://schemas.openxmlformats.org/officeDocument/2006/relationships/image" Target="../media/image216.png"/></Relationships>
</file>

<file path=ppt/slides/_rels/slide26.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27.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jpeg"/><Relationship Id="rId10" Type="http://schemas.openxmlformats.org/officeDocument/2006/relationships/image" Target="../media/image230.png"/><Relationship Id="rId4" Type="http://schemas.openxmlformats.org/officeDocument/2006/relationships/image" Target="../media/image225.png"/><Relationship Id="rId9" Type="http://schemas.openxmlformats.org/officeDocument/2006/relationships/image" Target="../media/image214.png"/></Relationships>
</file>

<file path=ppt/slides/_rels/slide28.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137.png"/><Relationship Id="rId7" Type="http://schemas.openxmlformats.org/officeDocument/2006/relationships/image" Target="../media/image233.png"/><Relationship Id="rId12" Type="http://schemas.openxmlformats.org/officeDocument/2006/relationships/image" Target="../media/image216.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206.png"/><Relationship Id="rId9" Type="http://schemas.openxmlformats.org/officeDocument/2006/relationships/image" Target="../media/image235.png"/></Relationships>
</file>

<file path=ppt/slides/_rels/slide29.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png"/><Relationship Id="rId7" Type="http://schemas.openxmlformats.org/officeDocument/2006/relationships/image" Target="../media/image243.png"/><Relationship Id="rId12" Type="http://schemas.openxmlformats.org/officeDocument/2006/relationships/image" Target="../media/image247.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42.png"/><Relationship Id="rId11" Type="http://schemas.openxmlformats.org/officeDocument/2006/relationships/image" Target="../media/image246.png"/><Relationship Id="rId5" Type="http://schemas.openxmlformats.org/officeDocument/2006/relationships/image" Target="../media/image241.jpeg"/><Relationship Id="rId10" Type="http://schemas.openxmlformats.org/officeDocument/2006/relationships/image" Target="../media/image169.png"/><Relationship Id="rId4" Type="http://schemas.openxmlformats.org/officeDocument/2006/relationships/image" Target="../media/image240.png"/><Relationship Id="rId9" Type="http://schemas.openxmlformats.org/officeDocument/2006/relationships/image" Target="../media/image245.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38.png"/><Relationship Id="rId7" Type="http://schemas.openxmlformats.org/officeDocument/2006/relationships/image" Target="../media/image2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jpe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54.png"/></Relationships>
</file>

<file path=ppt/slides/_rels/slide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47.png"/><Relationship Id="rId4" Type="http://schemas.openxmlformats.org/officeDocument/2006/relationships/image" Target="../media/image249.png"/></Relationships>
</file>

<file path=ppt/slides/_rels/slide3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58.png"/><Relationship Id="rId4" Type="http://schemas.openxmlformats.org/officeDocument/2006/relationships/image" Target="../media/image249.png"/></Relationships>
</file>

<file path=ppt/slides/_rels/slide3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58.png"/><Relationship Id="rId4" Type="http://schemas.openxmlformats.org/officeDocument/2006/relationships/image" Target="../media/image249.png"/></Relationships>
</file>

<file path=ppt/slides/_rels/slide3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58.png"/><Relationship Id="rId4" Type="http://schemas.openxmlformats.org/officeDocument/2006/relationships/image" Target="../media/image249.png"/></Relationships>
</file>

<file path=ppt/slides/_rels/slide36.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59.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58.png"/><Relationship Id="rId4" Type="http://schemas.openxmlformats.org/officeDocument/2006/relationships/image" Target="../media/image249.png"/></Relationships>
</file>

<file path=ppt/slides/_rels/slide37.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38.png"/><Relationship Id="rId7" Type="http://schemas.openxmlformats.org/officeDocument/2006/relationships/image" Target="../media/image260.pn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58.png"/><Relationship Id="rId10" Type="http://schemas.openxmlformats.org/officeDocument/2006/relationships/image" Target="../media/image263.png"/><Relationship Id="rId4" Type="http://schemas.openxmlformats.org/officeDocument/2006/relationships/image" Target="../media/image249.png"/><Relationship Id="rId9" Type="http://schemas.openxmlformats.org/officeDocument/2006/relationships/image" Target="../media/image262.png"/></Relationships>
</file>

<file path=ppt/slides/_rels/slide38.xml.rels><?xml version="1.0" encoding="UTF-8" standalone="yes"?>
<Relationships xmlns="http://schemas.openxmlformats.org/package/2006/relationships"><Relationship Id="rId3" Type="http://schemas.openxmlformats.org/officeDocument/2006/relationships/image" Target="../media/image265.gif"/><Relationship Id="rId2" Type="http://schemas.openxmlformats.org/officeDocument/2006/relationships/image" Target="../media/image264.png"/><Relationship Id="rId1" Type="http://schemas.openxmlformats.org/officeDocument/2006/relationships/slideLayout" Target="../slideLayouts/slideLayout2.xml"/><Relationship Id="rId5" Type="http://schemas.openxmlformats.org/officeDocument/2006/relationships/image" Target="../media/image267.png"/><Relationship Id="rId4" Type="http://schemas.openxmlformats.org/officeDocument/2006/relationships/image" Target="../media/image266.png"/></Relationships>
</file>

<file path=ppt/slides/_rels/slide39.xml.rels><?xml version="1.0" encoding="UTF-8" standalone="yes"?>
<Relationships xmlns="http://schemas.openxmlformats.org/package/2006/relationships"><Relationship Id="rId8" Type="http://schemas.openxmlformats.org/officeDocument/2006/relationships/image" Target="../media/image273.png"/><Relationship Id="rId13" Type="http://schemas.openxmlformats.org/officeDocument/2006/relationships/image" Target="../media/image14.png"/><Relationship Id="rId18" Type="http://schemas.openxmlformats.org/officeDocument/2006/relationships/image" Target="../media/image282.jpeg"/><Relationship Id="rId3" Type="http://schemas.openxmlformats.org/officeDocument/2006/relationships/image" Target="../media/image268.jpeg"/><Relationship Id="rId21" Type="http://schemas.openxmlformats.org/officeDocument/2006/relationships/hyperlink" Target="http://portal.dovira.eu/" TargetMode="External"/><Relationship Id="rId7" Type="http://schemas.openxmlformats.org/officeDocument/2006/relationships/image" Target="../media/image272.png"/><Relationship Id="rId12" Type="http://schemas.openxmlformats.org/officeDocument/2006/relationships/image" Target="../media/image277.png"/><Relationship Id="rId17" Type="http://schemas.openxmlformats.org/officeDocument/2006/relationships/image" Target="../media/image281.png"/><Relationship Id="rId2" Type="http://schemas.openxmlformats.org/officeDocument/2006/relationships/image" Target="../media/image33.jpeg"/><Relationship Id="rId16" Type="http://schemas.openxmlformats.org/officeDocument/2006/relationships/image" Target="../media/image280.jpeg"/><Relationship Id="rId20" Type="http://schemas.openxmlformats.org/officeDocument/2006/relationships/image" Target="../media/image284.png"/><Relationship Id="rId1" Type="http://schemas.openxmlformats.org/officeDocument/2006/relationships/slideLayout" Target="../slideLayouts/slideLayout18.xml"/><Relationship Id="rId6" Type="http://schemas.openxmlformats.org/officeDocument/2006/relationships/image" Target="../media/image271.jpeg"/><Relationship Id="rId11" Type="http://schemas.openxmlformats.org/officeDocument/2006/relationships/image" Target="../media/image276.png"/><Relationship Id="rId5" Type="http://schemas.openxmlformats.org/officeDocument/2006/relationships/image" Target="../media/image270.png"/><Relationship Id="rId15" Type="http://schemas.openxmlformats.org/officeDocument/2006/relationships/image" Target="../media/image279.jpeg"/><Relationship Id="rId10" Type="http://schemas.openxmlformats.org/officeDocument/2006/relationships/image" Target="../media/image275.jpeg"/><Relationship Id="rId19" Type="http://schemas.openxmlformats.org/officeDocument/2006/relationships/image" Target="../media/image283.jpeg"/><Relationship Id="rId4" Type="http://schemas.openxmlformats.org/officeDocument/2006/relationships/image" Target="../media/image269.jpeg"/><Relationship Id="rId9" Type="http://schemas.openxmlformats.org/officeDocument/2006/relationships/image" Target="../media/image274.png"/><Relationship Id="rId14" Type="http://schemas.openxmlformats.org/officeDocument/2006/relationships/image" Target="../media/image278.jpeg"/><Relationship Id="rId22"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285.gif"/><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41.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109.png"/><Relationship Id="rId3" Type="http://schemas.openxmlformats.org/officeDocument/2006/relationships/image" Target="../media/image286.png"/><Relationship Id="rId7" Type="http://schemas.openxmlformats.org/officeDocument/2006/relationships/image" Target="../media/image289.png"/><Relationship Id="rId12" Type="http://schemas.openxmlformats.org/officeDocument/2006/relationships/image" Target="../media/image112.png"/><Relationship Id="rId2" Type="http://schemas.openxmlformats.org/officeDocument/2006/relationships/image" Target="../media/image14.png"/><Relationship Id="rId16"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88.jpeg"/><Relationship Id="rId11" Type="http://schemas.openxmlformats.org/officeDocument/2006/relationships/image" Target="../media/image111.png"/><Relationship Id="rId5" Type="http://schemas.openxmlformats.org/officeDocument/2006/relationships/image" Target="../media/image287.jpeg"/><Relationship Id="rId15" Type="http://schemas.openxmlformats.org/officeDocument/2006/relationships/image" Target="../media/image137.png"/><Relationship Id="rId10" Type="http://schemas.openxmlformats.org/officeDocument/2006/relationships/image" Target="../media/image110.png"/><Relationship Id="rId4" Type="http://schemas.openxmlformats.org/officeDocument/2006/relationships/image" Target="../media/image21.png"/><Relationship Id="rId9" Type="http://schemas.openxmlformats.org/officeDocument/2006/relationships/image" Target="../media/image79.png"/><Relationship Id="rId14" Type="http://schemas.openxmlformats.org/officeDocument/2006/relationships/image" Target="../media/image291.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91.png"/><Relationship Id="rId18" Type="http://schemas.openxmlformats.org/officeDocument/2006/relationships/image" Target="../media/image297.png"/><Relationship Id="rId3" Type="http://schemas.openxmlformats.org/officeDocument/2006/relationships/image" Target="../media/image286.png"/><Relationship Id="rId21" Type="http://schemas.openxmlformats.org/officeDocument/2006/relationships/image" Target="../media/image300.png"/><Relationship Id="rId7" Type="http://schemas.openxmlformats.org/officeDocument/2006/relationships/image" Target="../media/image293.jpeg"/><Relationship Id="rId12" Type="http://schemas.openxmlformats.org/officeDocument/2006/relationships/image" Target="../media/image109.png"/><Relationship Id="rId17" Type="http://schemas.openxmlformats.org/officeDocument/2006/relationships/image" Target="../media/image296.png"/><Relationship Id="rId2" Type="http://schemas.openxmlformats.org/officeDocument/2006/relationships/image" Target="../media/image14.png"/><Relationship Id="rId16" Type="http://schemas.openxmlformats.org/officeDocument/2006/relationships/image" Target="../media/image295.png"/><Relationship Id="rId20"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288.jpeg"/><Relationship Id="rId11" Type="http://schemas.openxmlformats.org/officeDocument/2006/relationships/image" Target="../media/image112.png"/><Relationship Id="rId5" Type="http://schemas.openxmlformats.org/officeDocument/2006/relationships/image" Target="../media/image287.jpeg"/><Relationship Id="rId15" Type="http://schemas.openxmlformats.org/officeDocument/2006/relationships/image" Target="../media/image294.png"/><Relationship Id="rId10" Type="http://schemas.openxmlformats.org/officeDocument/2006/relationships/image" Target="../media/image111.png"/><Relationship Id="rId19" Type="http://schemas.openxmlformats.org/officeDocument/2006/relationships/image" Target="../media/image298.png"/><Relationship Id="rId4" Type="http://schemas.openxmlformats.org/officeDocument/2006/relationships/image" Target="../media/image21.png"/><Relationship Id="rId9" Type="http://schemas.openxmlformats.org/officeDocument/2006/relationships/image" Target="../media/image110.png"/><Relationship Id="rId14" Type="http://schemas.openxmlformats.org/officeDocument/2006/relationships/image" Target="../media/image137.png"/><Relationship Id="rId22" Type="http://schemas.openxmlformats.org/officeDocument/2006/relationships/image" Target="../media/image301.png"/></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10.png"/><Relationship Id="rId7" Type="http://schemas.openxmlformats.org/officeDocument/2006/relationships/image" Target="../media/image291.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304.png"/><Relationship Id="rId5" Type="http://schemas.openxmlformats.org/officeDocument/2006/relationships/image" Target="../media/image112.png"/><Relationship Id="rId10" Type="http://schemas.openxmlformats.org/officeDocument/2006/relationships/image" Target="../media/image303.png"/><Relationship Id="rId4" Type="http://schemas.openxmlformats.org/officeDocument/2006/relationships/image" Target="../media/image111.png"/><Relationship Id="rId9" Type="http://schemas.openxmlformats.org/officeDocument/2006/relationships/image" Target="../media/image302.png"/></Relationships>
</file>

<file path=ppt/slides/_rels/slide44.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5.png"/><Relationship Id="rId18" Type="http://schemas.openxmlformats.org/officeDocument/2006/relationships/image" Target="../media/image320.jpeg"/><Relationship Id="rId3" Type="http://schemas.openxmlformats.org/officeDocument/2006/relationships/image" Target="../media/image306.png"/><Relationship Id="rId7" Type="http://schemas.openxmlformats.org/officeDocument/2006/relationships/image" Target="../media/image309.png"/><Relationship Id="rId12" Type="http://schemas.openxmlformats.org/officeDocument/2006/relationships/image" Target="../media/image314.png"/><Relationship Id="rId17" Type="http://schemas.openxmlformats.org/officeDocument/2006/relationships/image" Target="../media/image319.png"/><Relationship Id="rId2" Type="http://schemas.openxmlformats.org/officeDocument/2006/relationships/image" Target="../media/image305.png"/><Relationship Id="rId16" Type="http://schemas.openxmlformats.org/officeDocument/2006/relationships/image" Target="../media/image318.png"/><Relationship Id="rId20"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08.png"/><Relationship Id="rId11" Type="http://schemas.openxmlformats.org/officeDocument/2006/relationships/image" Target="../media/image313.jpeg"/><Relationship Id="rId5" Type="http://schemas.openxmlformats.org/officeDocument/2006/relationships/image" Target="../media/image307.png"/><Relationship Id="rId15" Type="http://schemas.openxmlformats.org/officeDocument/2006/relationships/image" Target="../media/image317.png"/><Relationship Id="rId10" Type="http://schemas.openxmlformats.org/officeDocument/2006/relationships/image" Target="../media/image312.png"/><Relationship Id="rId19" Type="http://schemas.openxmlformats.org/officeDocument/2006/relationships/image" Target="../media/image321.png"/><Relationship Id="rId4" Type="http://schemas.openxmlformats.org/officeDocument/2006/relationships/image" Target="../media/image247.png"/><Relationship Id="rId9" Type="http://schemas.openxmlformats.org/officeDocument/2006/relationships/image" Target="../media/image311.png"/><Relationship Id="rId14" Type="http://schemas.openxmlformats.org/officeDocument/2006/relationships/image" Target="../media/image316.jpeg"/></Relationships>
</file>

<file path=ppt/slides/_rels/slide45.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hyperlink" Target="http://hdr.undp.org/en/humandev" TargetMode="External"/><Relationship Id="rId1" Type="http://schemas.openxmlformats.org/officeDocument/2006/relationships/slideLayout" Target="../slideLayouts/slideLayout2.xml"/><Relationship Id="rId5" Type="http://schemas.openxmlformats.org/officeDocument/2006/relationships/image" Target="../media/image325.png"/><Relationship Id="rId4" Type="http://schemas.openxmlformats.org/officeDocument/2006/relationships/image" Target="../media/image324.jpeg"/></Relationships>
</file>

<file path=ppt/slides/_rels/slide46.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image" Target="../media/image326.png"/><Relationship Id="rId7" Type="http://schemas.openxmlformats.org/officeDocument/2006/relationships/image" Target="../media/image329.png"/><Relationship Id="rId12" Type="http://schemas.openxmlformats.org/officeDocument/2006/relationships/image" Target="../media/image334.jpeg"/><Relationship Id="rId2" Type="http://schemas.openxmlformats.org/officeDocument/2006/relationships/hyperlink" Target="http://dx.doi.org/10.1080/02681102.2014.899955" TargetMode="External"/><Relationship Id="rId1" Type="http://schemas.openxmlformats.org/officeDocument/2006/relationships/slideLayout" Target="../slideLayouts/slideLayout2.xml"/><Relationship Id="rId6" Type="http://schemas.openxmlformats.org/officeDocument/2006/relationships/image" Target="../media/image328.png"/><Relationship Id="rId11" Type="http://schemas.openxmlformats.org/officeDocument/2006/relationships/image" Target="../media/image333.png"/><Relationship Id="rId5" Type="http://schemas.openxmlformats.org/officeDocument/2006/relationships/image" Target="../media/image14.png"/><Relationship Id="rId10" Type="http://schemas.openxmlformats.org/officeDocument/2006/relationships/image" Target="../media/image332.png"/><Relationship Id="rId4" Type="http://schemas.openxmlformats.org/officeDocument/2006/relationships/image" Target="../media/image327.png"/><Relationship Id="rId9" Type="http://schemas.openxmlformats.org/officeDocument/2006/relationships/image" Target="../media/image331.png"/></Relationships>
</file>

<file path=ppt/slides/_rels/slide47.xml.rels><?xml version="1.0" encoding="UTF-8" standalone="yes"?>
<Relationships xmlns="http://schemas.openxmlformats.org/package/2006/relationships"><Relationship Id="rId8" Type="http://schemas.openxmlformats.org/officeDocument/2006/relationships/image" Target="../media/image341.jpeg"/><Relationship Id="rId13" Type="http://schemas.openxmlformats.org/officeDocument/2006/relationships/image" Target="../media/image346.png"/><Relationship Id="rId18" Type="http://schemas.openxmlformats.org/officeDocument/2006/relationships/image" Target="../media/image351.png"/><Relationship Id="rId26" Type="http://schemas.openxmlformats.org/officeDocument/2006/relationships/image" Target="../media/image359.png"/><Relationship Id="rId3" Type="http://schemas.openxmlformats.org/officeDocument/2006/relationships/image" Target="../media/image336.png"/><Relationship Id="rId21" Type="http://schemas.openxmlformats.org/officeDocument/2006/relationships/image" Target="../media/image354.png"/><Relationship Id="rId7" Type="http://schemas.openxmlformats.org/officeDocument/2006/relationships/image" Target="../media/image340.jpeg"/><Relationship Id="rId12" Type="http://schemas.openxmlformats.org/officeDocument/2006/relationships/image" Target="../media/image345.png"/><Relationship Id="rId17" Type="http://schemas.openxmlformats.org/officeDocument/2006/relationships/image" Target="../media/image350.png"/><Relationship Id="rId25" Type="http://schemas.openxmlformats.org/officeDocument/2006/relationships/image" Target="../media/image358.png"/><Relationship Id="rId2" Type="http://schemas.openxmlformats.org/officeDocument/2006/relationships/image" Target="../media/image335.jpeg"/><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png"/><Relationship Id="rId1" Type="http://schemas.openxmlformats.org/officeDocument/2006/relationships/slideLayout" Target="../slideLayouts/slideLayout12.xml"/><Relationship Id="rId6" Type="http://schemas.openxmlformats.org/officeDocument/2006/relationships/image" Target="../media/image339.jpeg"/><Relationship Id="rId11" Type="http://schemas.openxmlformats.org/officeDocument/2006/relationships/image" Target="../media/image344.png"/><Relationship Id="rId24" Type="http://schemas.openxmlformats.org/officeDocument/2006/relationships/image" Target="../media/image357.jpeg"/><Relationship Id="rId5" Type="http://schemas.openxmlformats.org/officeDocument/2006/relationships/image" Target="../media/image338.png"/><Relationship Id="rId15" Type="http://schemas.openxmlformats.org/officeDocument/2006/relationships/image" Target="../media/image348.png"/><Relationship Id="rId23" Type="http://schemas.openxmlformats.org/officeDocument/2006/relationships/image" Target="../media/image356.png"/><Relationship Id="rId28" Type="http://schemas.openxmlformats.org/officeDocument/2006/relationships/image" Target="../media/image361.jpeg"/><Relationship Id="rId10" Type="http://schemas.openxmlformats.org/officeDocument/2006/relationships/image" Target="../media/image343.png"/><Relationship Id="rId19" Type="http://schemas.openxmlformats.org/officeDocument/2006/relationships/image" Target="../media/image352.png"/><Relationship Id="rId4" Type="http://schemas.openxmlformats.org/officeDocument/2006/relationships/image" Target="../media/image337.jpeg"/><Relationship Id="rId9" Type="http://schemas.openxmlformats.org/officeDocument/2006/relationships/image" Target="../media/image342.pn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png"/><Relationship Id="rId30" Type="http://schemas.openxmlformats.org/officeDocument/2006/relationships/image" Target="../media/image363.png"/></Relationships>
</file>

<file path=ppt/slides/_rels/slide48.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2.png"/><Relationship Id="rId7" Type="http://schemas.openxmlformats.org/officeDocument/2006/relationships/image" Target="../media/image349.png"/><Relationship Id="rId2" Type="http://schemas.openxmlformats.org/officeDocument/2006/relationships/image" Target="../media/image335.jpeg"/><Relationship Id="rId1" Type="http://schemas.openxmlformats.org/officeDocument/2006/relationships/slideLayout" Target="../slideLayouts/slideLayout13.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64.png"/><Relationship Id="rId9" Type="http://schemas.openxmlformats.org/officeDocument/2006/relationships/image" Target="../media/image353.png"/></Relationships>
</file>

<file path=ppt/slides/_rels/slide49.xml.rels><?xml version="1.0" encoding="UTF-8" standalone="yes"?>
<Relationships xmlns="http://schemas.openxmlformats.org/package/2006/relationships"><Relationship Id="rId8" Type="http://schemas.openxmlformats.org/officeDocument/2006/relationships/image" Target="../media/image368.jpeg"/><Relationship Id="rId3" Type="http://schemas.openxmlformats.org/officeDocument/2006/relationships/image" Target="../media/image365.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67.png"/><Relationship Id="rId5" Type="http://schemas.openxmlformats.org/officeDocument/2006/relationships/image" Target="../media/image366.png"/><Relationship Id="rId10" Type="http://schemas.openxmlformats.org/officeDocument/2006/relationships/image" Target="../media/image229.jpeg"/><Relationship Id="rId4" Type="http://schemas.openxmlformats.org/officeDocument/2006/relationships/image" Target="../media/image40.png"/><Relationship Id="rId9" Type="http://schemas.openxmlformats.org/officeDocument/2006/relationships/image" Target="../media/image347.png"/></Relationships>
</file>

<file path=ppt/slides/_rels/slide5.xml.rels><?xml version="1.0" encoding="UTF-8" standalone="yes"?>
<Relationships xmlns="http://schemas.openxmlformats.org/package/2006/relationships"><Relationship Id="rId8" Type="http://schemas.openxmlformats.org/officeDocument/2006/relationships/hyperlink" Target="http://portal.dovira.eu/" TargetMode="External"/><Relationship Id="rId3" Type="http://schemas.openxmlformats.org/officeDocument/2006/relationships/hyperlink" Target="http://www.cs.jyu.fi/ai/Quality/video" TargetMode="External"/><Relationship Id="rId7" Type="http://schemas.openxmlformats.org/officeDocument/2006/relationships/hyperlink" Target="http://dovira.eu/" TargetMode="External"/><Relationship Id="rId2" Type="http://schemas.openxmlformats.org/officeDocument/2006/relationships/hyperlink" Target="http://www.cs.jyu.fi/ai/Quality-3_en.pptx" TargetMode="External"/><Relationship Id="rId1" Type="http://schemas.openxmlformats.org/officeDocument/2006/relationships/slideLayout" Target="../slideLayouts/slideLayout2.xml"/><Relationship Id="rId6" Type="http://schemas.openxmlformats.org/officeDocument/2006/relationships/hyperlink" Target="http://www.cs.jyu.fi/ai/Quality-3.ppt" TargetMode="External"/><Relationship Id="rId5" Type="http://schemas.openxmlformats.org/officeDocument/2006/relationships/hyperlink" Target="http://www.cs.jyu.fi/ai/Quality-2.ppt" TargetMode="External"/><Relationship Id="rId4" Type="http://schemas.openxmlformats.org/officeDocument/2006/relationships/hyperlink" Target="http://www.cs.jyu.fi/ai/Quality.ppt" TargetMode="External"/><Relationship Id="rId9" Type="http://schemas.openxmlformats.org/officeDocument/2006/relationships/hyperlink" Target="http://www.dovira.eu/"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image" Target="../media/image371.png"/><Relationship Id="rId7" Type="http://schemas.openxmlformats.org/officeDocument/2006/relationships/image" Target="../media/image375.png"/><Relationship Id="rId2" Type="http://schemas.openxmlformats.org/officeDocument/2006/relationships/image" Target="../media/image370.png"/><Relationship Id="rId1" Type="http://schemas.openxmlformats.org/officeDocument/2006/relationships/slideLayout" Target="../slideLayouts/slideLayout20.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 Id="rId9" Type="http://schemas.openxmlformats.org/officeDocument/2006/relationships/image" Target="../media/image377.png"/></Relationships>
</file>

<file path=ppt/slides/_rels/slide52.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69.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8" Type="http://schemas.openxmlformats.org/officeDocument/2006/relationships/image" Target="../media/image385.png"/><Relationship Id="rId13" Type="http://schemas.openxmlformats.org/officeDocument/2006/relationships/image" Target="../media/image390.png"/><Relationship Id="rId3" Type="http://schemas.openxmlformats.org/officeDocument/2006/relationships/image" Target="../media/image380.png"/><Relationship Id="rId7" Type="http://schemas.openxmlformats.org/officeDocument/2006/relationships/image" Target="../media/image384.png"/><Relationship Id="rId12" Type="http://schemas.openxmlformats.org/officeDocument/2006/relationships/image" Target="../media/image389.png"/><Relationship Id="rId2" Type="http://schemas.openxmlformats.org/officeDocument/2006/relationships/image" Target="../media/image379.png"/><Relationship Id="rId16" Type="http://schemas.openxmlformats.org/officeDocument/2006/relationships/image" Target="../media/image393.png"/><Relationship Id="rId1" Type="http://schemas.openxmlformats.org/officeDocument/2006/relationships/slideLayout" Target="../slideLayouts/slideLayout22.xml"/><Relationship Id="rId6" Type="http://schemas.openxmlformats.org/officeDocument/2006/relationships/image" Target="../media/image383.png"/><Relationship Id="rId11" Type="http://schemas.openxmlformats.org/officeDocument/2006/relationships/image" Target="../media/image388.png"/><Relationship Id="rId5" Type="http://schemas.openxmlformats.org/officeDocument/2006/relationships/image" Target="../media/image382.png"/><Relationship Id="rId15" Type="http://schemas.openxmlformats.org/officeDocument/2006/relationships/image" Target="../media/image392.png"/><Relationship Id="rId10" Type="http://schemas.openxmlformats.org/officeDocument/2006/relationships/image" Target="../media/image387.png"/><Relationship Id="rId4" Type="http://schemas.openxmlformats.org/officeDocument/2006/relationships/image" Target="../media/image381.png"/><Relationship Id="rId9" Type="http://schemas.openxmlformats.org/officeDocument/2006/relationships/image" Target="../media/image386.png"/><Relationship Id="rId14" Type="http://schemas.openxmlformats.org/officeDocument/2006/relationships/image" Target="../media/image391.png"/></Relationships>
</file>

<file path=ppt/slides/_rels/slide54.xml.rels><?xml version="1.0" encoding="UTF-8" standalone="yes"?>
<Relationships xmlns="http://schemas.openxmlformats.org/package/2006/relationships"><Relationship Id="rId8" Type="http://schemas.openxmlformats.org/officeDocument/2006/relationships/image" Target="../media/image398.png"/><Relationship Id="rId3" Type="http://schemas.openxmlformats.org/officeDocument/2006/relationships/image" Target="../media/image369.png"/><Relationship Id="rId7" Type="http://schemas.openxmlformats.org/officeDocument/2006/relationships/image" Target="../media/image397.png"/><Relationship Id="rId2" Type="http://schemas.openxmlformats.org/officeDocument/2006/relationships/image" Target="../media/image394.png"/><Relationship Id="rId1" Type="http://schemas.openxmlformats.org/officeDocument/2006/relationships/slideLayout" Target="../slideLayouts/slideLayout23.xml"/><Relationship Id="rId6" Type="http://schemas.openxmlformats.org/officeDocument/2006/relationships/image" Target="../media/image396.png"/><Relationship Id="rId5" Type="http://schemas.openxmlformats.org/officeDocument/2006/relationships/image" Target="../media/image395.png"/><Relationship Id="rId4" Type="http://schemas.openxmlformats.org/officeDocument/2006/relationships/image" Target="../media/image391.png"/><Relationship Id="rId9" Type="http://schemas.openxmlformats.org/officeDocument/2006/relationships/image" Target="../media/image399.png"/></Relationships>
</file>

<file path=ppt/slides/_rels/slide55.xml.rels><?xml version="1.0" encoding="UTF-8" standalone="yes"?>
<Relationships xmlns="http://schemas.openxmlformats.org/package/2006/relationships"><Relationship Id="rId3" Type="http://schemas.openxmlformats.org/officeDocument/2006/relationships/image" Target="../media/image401.png"/><Relationship Id="rId7" Type="http://schemas.openxmlformats.org/officeDocument/2006/relationships/image" Target="../media/image405.png"/><Relationship Id="rId2" Type="http://schemas.openxmlformats.org/officeDocument/2006/relationships/image" Target="../media/image400.png"/><Relationship Id="rId1" Type="http://schemas.openxmlformats.org/officeDocument/2006/relationships/slideLayout" Target="../slideLayouts/slideLayout14.xml"/><Relationship Id="rId6" Type="http://schemas.openxmlformats.org/officeDocument/2006/relationships/image" Target="../media/image404.jpeg"/><Relationship Id="rId5" Type="http://schemas.openxmlformats.org/officeDocument/2006/relationships/image" Target="../media/image403.png"/><Relationship Id="rId4" Type="http://schemas.openxmlformats.org/officeDocument/2006/relationships/image" Target="../media/image402.png"/></Relationships>
</file>

<file path=ppt/slides/_rels/slide56.xml.rels><?xml version="1.0" encoding="UTF-8" standalone="yes"?>
<Relationships xmlns="http://schemas.openxmlformats.org/package/2006/relationships"><Relationship Id="rId8" Type="http://schemas.openxmlformats.org/officeDocument/2006/relationships/image" Target="../media/image408.jpeg"/><Relationship Id="rId3" Type="http://schemas.openxmlformats.org/officeDocument/2006/relationships/image" Target="../media/image400.png"/><Relationship Id="rId7" Type="http://schemas.openxmlformats.org/officeDocument/2006/relationships/image" Target="../media/image407.png"/><Relationship Id="rId2" Type="http://schemas.openxmlformats.org/officeDocument/2006/relationships/image" Target="../media/image403.png"/><Relationship Id="rId1" Type="http://schemas.openxmlformats.org/officeDocument/2006/relationships/slideLayout" Target="../slideLayouts/slideLayout15.xml"/><Relationship Id="rId6" Type="http://schemas.openxmlformats.org/officeDocument/2006/relationships/image" Target="../media/image406.png"/><Relationship Id="rId5" Type="http://schemas.openxmlformats.org/officeDocument/2006/relationships/image" Target="../media/image402.png"/><Relationship Id="rId4" Type="http://schemas.openxmlformats.org/officeDocument/2006/relationships/image" Target="../media/image401.png"/><Relationship Id="rId9" Type="http://schemas.openxmlformats.org/officeDocument/2006/relationships/image" Target="../media/image405.png"/></Relationships>
</file>

<file path=ppt/slides/_rels/slide5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16.xml"/><Relationship Id="rId4" Type="http://schemas.openxmlformats.org/officeDocument/2006/relationships/image" Target="../media/image411.png"/></Relationships>
</file>

<file path=ppt/slides/_rels/slide58.xml.rels><?xml version="1.0" encoding="UTF-8" standalone="yes"?>
<Relationships xmlns="http://schemas.openxmlformats.org/package/2006/relationships"><Relationship Id="rId8" Type="http://schemas.openxmlformats.org/officeDocument/2006/relationships/image" Target="../media/image417.png"/><Relationship Id="rId13" Type="http://schemas.openxmlformats.org/officeDocument/2006/relationships/image" Target="../media/image422.png"/><Relationship Id="rId18" Type="http://schemas.openxmlformats.org/officeDocument/2006/relationships/image" Target="../media/image427.jpeg"/><Relationship Id="rId3" Type="http://schemas.openxmlformats.org/officeDocument/2006/relationships/image" Target="../media/image413.png"/><Relationship Id="rId21" Type="http://schemas.openxmlformats.org/officeDocument/2006/relationships/image" Target="../media/image430.png"/><Relationship Id="rId7" Type="http://schemas.openxmlformats.org/officeDocument/2006/relationships/image" Target="../media/image416.png"/><Relationship Id="rId12" Type="http://schemas.openxmlformats.org/officeDocument/2006/relationships/image" Target="../media/image421.png"/><Relationship Id="rId17" Type="http://schemas.openxmlformats.org/officeDocument/2006/relationships/image" Target="../media/image426.png"/><Relationship Id="rId2" Type="http://schemas.openxmlformats.org/officeDocument/2006/relationships/image" Target="../media/image412.png"/><Relationship Id="rId16" Type="http://schemas.openxmlformats.org/officeDocument/2006/relationships/image" Target="../media/image425.png"/><Relationship Id="rId20" Type="http://schemas.openxmlformats.org/officeDocument/2006/relationships/image" Target="../media/image429.png"/><Relationship Id="rId1" Type="http://schemas.openxmlformats.org/officeDocument/2006/relationships/slideLayout" Target="../slideLayouts/slideLayout17.xml"/><Relationship Id="rId6" Type="http://schemas.openxmlformats.org/officeDocument/2006/relationships/image" Target="../media/image415.png"/><Relationship Id="rId11" Type="http://schemas.openxmlformats.org/officeDocument/2006/relationships/image" Target="../media/image420.png"/><Relationship Id="rId5" Type="http://schemas.openxmlformats.org/officeDocument/2006/relationships/image" Target="../media/image414.jpeg"/><Relationship Id="rId15" Type="http://schemas.openxmlformats.org/officeDocument/2006/relationships/image" Target="../media/image424.png"/><Relationship Id="rId10" Type="http://schemas.openxmlformats.org/officeDocument/2006/relationships/image" Target="../media/image419.png"/><Relationship Id="rId19" Type="http://schemas.openxmlformats.org/officeDocument/2006/relationships/image" Target="../media/image428.png"/><Relationship Id="rId4" Type="http://schemas.openxmlformats.org/officeDocument/2006/relationships/image" Target="../media/image402.png"/><Relationship Id="rId9" Type="http://schemas.openxmlformats.org/officeDocument/2006/relationships/image" Target="../media/image418.png"/><Relationship Id="rId14" Type="http://schemas.openxmlformats.org/officeDocument/2006/relationships/image" Target="../media/image423.png"/></Relationships>
</file>

<file path=ppt/slides/_rels/slide59.xml.rels><?xml version="1.0" encoding="UTF-8" standalone="yes"?>
<Relationships xmlns="http://schemas.openxmlformats.org/package/2006/relationships"><Relationship Id="rId8" Type="http://schemas.openxmlformats.org/officeDocument/2006/relationships/image" Target="../media/image435.png"/><Relationship Id="rId13" Type="http://schemas.openxmlformats.org/officeDocument/2006/relationships/image" Target="../media/image440.png"/><Relationship Id="rId18" Type="http://schemas.openxmlformats.org/officeDocument/2006/relationships/image" Target="../media/image445.png"/><Relationship Id="rId3" Type="http://schemas.openxmlformats.org/officeDocument/2006/relationships/image" Target="../media/image432.jpeg"/><Relationship Id="rId7" Type="http://schemas.openxmlformats.org/officeDocument/2006/relationships/image" Target="../media/image434.jpeg"/><Relationship Id="rId12" Type="http://schemas.openxmlformats.org/officeDocument/2006/relationships/image" Target="../media/image439.png"/><Relationship Id="rId17" Type="http://schemas.openxmlformats.org/officeDocument/2006/relationships/image" Target="../media/image444.png"/><Relationship Id="rId2" Type="http://schemas.openxmlformats.org/officeDocument/2006/relationships/image" Target="../media/image431.png"/><Relationship Id="rId16" Type="http://schemas.openxmlformats.org/officeDocument/2006/relationships/image" Target="../media/image443.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38.png"/><Relationship Id="rId5" Type="http://schemas.openxmlformats.org/officeDocument/2006/relationships/image" Target="../media/image433.png"/><Relationship Id="rId15" Type="http://schemas.openxmlformats.org/officeDocument/2006/relationships/image" Target="../media/image442.png"/><Relationship Id="rId10" Type="http://schemas.openxmlformats.org/officeDocument/2006/relationships/image" Target="../media/image437.png"/><Relationship Id="rId19" Type="http://schemas.openxmlformats.org/officeDocument/2006/relationships/image" Target="../media/image446.png"/><Relationship Id="rId4" Type="http://schemas.openxmlformats.org/officeDocument/2006/relationships/image" Target="../media/image14.png"/><Relationship Id="rId9" Type="http://schemas.openxmlformats.org/officeDocument/2006/relationships/image" Target="../media/image436.png"/><Relationship Id="rId14" Type="http://schemas.openxmlformats.org/officeDocument/2006/relationships/image" Target="../media/image4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36.png"/><Relationship Id="rId13" Type="http://schemas.openxmlformats.org/officeDocument/2006/relationships/image" Target="../media/image439.png"/><Relationship Id="rId18" Type="http://schemas.openxmlformats.org/officeDocument/2006/relationships/image" Target="../media/image444.png"/><Relationship Id="rId26" Type="http://schemas.openxmlformats.org/officeDocument/2006/relationships/image" Target="../media/image122.gif"/><Relationship Id="rId3" Type="http://schemas.openxmlformats.org/officeDocument/2006/relationships/image" Target="../media/image14.png"/><Relationship Id="rId21" Type="http://schemas.openxmlformats.org/officeDocument/2006/relationships/image" Target="../media/image449.png"/><Relationship Id="rId7" Type="http://schemas.openxmlformats.org/officeDocument/2006/relationships/image" Target="../media/image435.png"/><Relationship Id="rId12" Type="http://schemas.openxmlformats.org/officeDocument/2006/relationships/image" Target="../media/image432.jpeg"/><Relationship Id="rId17" Type="http://schemas.openxmlformats.org/officeDocument/2006/relationships/image" Target="../media/image443.png"/><Relationship Id="rId25" Type="http://schemas.openxmlformats.org/officeDocument/2006/relationships/hyperlink" Target="http://www.ugorod.kr.ua/news/2012-07-28-15064.html" TargetMode="External"/><Relationship Id="rId2" Type="http://schemas.openxmlformats.org/officeDocument/2006/relationships/image" Target="../media/image447.png"/><Relationship Id="rId16" Type="http://schemas.openxmlformats.org/officeDocument/2006/relationships/image" Target="../media/image442.png"/><Relationship Id="rId20" Type="http://schemas.openxmlformats.org/officeDocument/2006/relationships/image" Target="../media/image448.png"/><Relationship Id="rId29" Type="http://schemas.openxmlformats.org/officeDocument/2006/relationships/image" Target="../media/image454.png"/><Relationship Id="rId1" Type="http://schemas.openxmlformats.org/officeDocument/2006/relationships/slideLayout" Target="../slideLayouts/slideLayout2.xml"/><Relationship Id="rId6" Type="http://schemas.openxmlformats.org/officeDocument/2006/relationships/image" Target="../media/image434.jpeg"/><Relationship Id="rId11" Type="http://schemas.openxmlformats.org/officeDocument/2006/relationships/image" Target="../media/image431.png"/><Relationship Id="rId24" Type="http://schemas.openxmlformats.org/officeDocument/2006/relationships/image" Target="../media/image452.png"/><Relationship Id="rId5" Type="http://schemas.openxmlformats.org/officeDocument/2006/relationships/image" Target="../media/image21.png"/><Relationship Id="rId15" Type="http://schemas.openxmlformats.org/officeDocument/2006/relationships/image" Target="../media/image441.png"/><Relationship Id="rId23" Type="http://schemas.openxmlformats.org/officeDocument/2006/relationships/image" Target="../media/image451.png"/><Relationship Id="rId28" Type="http://schemas.openxmlformats.org/officeDocument/2006/relationships/image" Target="../media/image175.png"/><Relationship Id="rId10" Type="http://schemas.openxmlformats.org/officeDocument/2006/relationships/image" Target="../media/image438.png"/><Relationship Id="rId19" Type="http://schemas.openxmlformats.org/officeDocument/2006/relationships/image" Target="../media/image445.png"/><Relationship Id="rId4" Type="http://schemas.openxmlformats.org/officeDocument/2006/relationships/image" Target="../media/image433.png"/><Relationship Id="rId9" Type="http://schemas.openxmlformats.org/officeDocument/2006/relationships/image" Target="../media/image437.png"/><Relationship Id="rId14" Type="http://schemas.openxmlformats.org/officeDocument/2006/relationships/image" Target="../media/image440.png"/><Relationship Id="rId22" Type="http://schemas.openxmlformats.org/officeDocument/2006/relationships/image" Target="../media/image450.png"/><Relationship Id="rId27" Type="http://schemas.openxmlformats.org/officeDocument/2006/relationships/image" Target="../media/image453.png"/></Relationships>
</file>

<file path=ppt/slides/_rels/slide61.xml.rels><?xml version="1.0" encoding="UTF-8" standalone="yes"?>
<Relationships xmlns="http://schemas.openxmlformats.org/package/2006/relationships"><Relationship Id="rId8" Type="http://schemas.openxmlformats.org/officeDocument/2006/relationships/image" Target="../media/image459.jpeg"/><Relationship Id="rId13" Type="http://schemas.openxmlformats.org/officeDocument/2006/relationships/image" Target="../media/image464.jpeg"/><Relationship Id="rId18" Type="http://schemas.openxmlformats.org/officeDocument/2006/relationships/image" Target="../media/image469.png"/><Relationship Id="rId26" Type="http://schemas.openxmlformats.org/officeDocument/2006/relationships/image" Target="../media/image477.png"/><Relationship Id="rId3" Type="http://schemas.openxmlformats.org/officeDocument/2006/relationships/image" Target="../media/image455.png"/><Relationship Id="rId21" Type="http://schemas.openxmlformats.org/officeDocument/2006/relationships/image" Target="../media/image472.png"/><Relationship Id="rId7" Type="http://schemas.openxmlformats.org/officeDocument/2006/relationships/image" Target="../media/image444.png"/><Relationship Id="rId12" Type="http://schemas.openxmlformats.org/officeDocument/2006/relationships/image" Target="../media/image463.png"/><Relationship Id="rId17" Type="http://schemas.openxmlformats.org/officeDocument/2006/relationships/image" Target="../media/image468.png"/><Relationship Id="rId25" Type="http://schemas.openxmlformats.org/officeDocument/2006/relationships/image" Target="../media/image476.png"/><Relationship Id="rId2" Type="http://schemas.openxmlformats.org/officeDocument/2006/relationships/image" Target="../media/image439.png"/><Relationship Id="rId16" Type="http://schemas.openxmlformats.org/officeDocument/2006/relationships/image" Target="../media/image467.png"/><Relationship Id="rId20"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image" Target="../media/image458.png"/><Relationship Id="rId11" Type="http://schemas.openxmlformats.org/officeDocument/2006/relationships/image" Target="../media/image462.png"/><Relationship Id="rId24" Type="http://schemas.openxmlformats.org/officeDocument/2006/relationships/image" Target="../media/image475.png"/><Relationship Id="rId5" Type="http://schemas.openxmlformats.org/officeDocument/2006/relationships/image" Target="../media/image457.png"/><Relationship Id="rId15" Type="http://schemas.openxmlformats.org/officeDocument/2006/relationships/image" Target="../media/image466.png"/><Relationship Id="rId23" Type="http://schemas.openxmlformats.org/officeDocument/2006/relationships/image" Target="../media/image474.png"/><Relationship Id="rId28" Type="http://schemas.openxmlformats.org/officeDocument/2006/relationships/image" Target="../media/image478.png"/><Relationship Id="rId10" Type="http://schemas.openxmlformats.org/officeDocument/2006/relationships/image" Target="../media/image461.png"/><Relationship Id="rId19" Type="http://schemas.openxmlformats.org/officeDocument/2006/relationships/image" Target="../media/image470.png"/><Relationship Id="rId4" Type="http://schemas.openxmlformats.org/officeDocument/2006/relationships/image" Target="../media/image456.png"/><Relationship Id="rId9" Type="http://schemas.openxmlformats.org/officeDocument/2006/relationships/image" Target="../media/image460.png"/><Relationship Id="rId14" Type="http://schemas.openxmlformats.org/officeDocument/2006/relationships/image" Target="../media/image465.png"/><Relationship Id="rId22" Type="http://schemas.openxmlformats.org/officeDocument/2006/relationships/image" Target="../media/image473.jpeg"/><Relationship Id="rId27" Type="http://schemas.openxmlformats.org/officeDocument/2006/relationships/image" Target="../media/image443.png"/></Relationships>
</file>

<file path=ppt/slides/_rels/slide62.xml.rels><?xml version="1.0" encoding="UTF-8" standalone="yes"?>
<Relationships xmlns="http://schemas.openxmlformats.org/package/2006/relationships"><Relationship Id="rId8" Type="http://schemas.openxmlformats.org/officeDocument/2006/relationships/image" Target="../media/image467.png"/><Relationship Id="rId13" Type="http://schemas.openxmlformats.org/officeDocument/2006/relationships/image" Target="../media/image473.jpeg"/><Relationship Id="rId18" Type="http://schemas.openxmlformats.org/officeDocument/2006/relationships/image" Target="../media/image487.jpeg"/><Relationship Id="rId26" Type="http://schemas.openxmlformats.org/officeDocument/2006/relationships/image" Target="../media/image494.png"/><Relationship Id="rId3" Type="http://schemas.openxmlformats.org/officeDocument/2006/relationships/image" Target="../media/image465.png"/><Relationship Id="rId21" Type="http://schemas.openxmlformats.org/officeDocument/2006/relationships/image" Target="../media/image490.jpeg"/><Relationship Id="rId34" Type="http://schemas.openxmlformats.org/officeDocument/2006/relationships/image" Target="../media/image502.png"/><Relationship Id="rId7" Type="http://schemas.openxmlformats.org/officeDocument/2006/relationships/image" Target="../media/image483.png"/><Relationship Id="rId12" Type="http://schemas.openxmlformats.org/officeDocument/2006/relationships/image" Target="../media/image438.png"/><Relationship Id="rId17" Type="http://schemas.openxmlformats.org/officeDocument/2006/relationships/image" Target="../media/image478.png"/><Relationship Id="rId25" Type="http://schemas.openxmlformats.org/officeDocument/2006/relationships/image" Target="../media/image493.png"/><Relationship Id="rId33" Type="http://schemas.openxmlformats.org/officeDocument/2006/relationships/image" Target="../media/image501.png"/><Relationship Id="rId2" Type="http://schemas.openxmlformats.org/officeDocument/2006/relationships/image" Target="../media/image479.png"/><Relationship Id="rId16" Type="http://schemas.openxmlformats.org/officeDocument/2006/relationships/image" Target="../media/image474.png"/><Relationship Id="rId20" Type="http://schemas.openxmlformats.org/officeDocument/2006/relationships/image" Target="../media/image489.png"/><Relationship Id="rId29" Type="http://schemas.openxmlformats.org/officeDocument/2006/relationships/image" Target="../media/image497.png"/><Relationship Id="rId1" Type="http://schemas.openxmlformats.org/officeDocument/2006/relationships/slideLayout" Target="../slideLayouts/slideLayout2.xml"/><Relationship Id="rId6" Type="http://schemas.openxmlformats.org/officeDocument/2006/relationships/image" Target="../media/image482.png"/><Relationship Id="rId11" Type="http://schemas.openxmlformats.org/officeDocument/2006/relationships/image" Target="../media/image470.png"/><Relationship Id="rId24" Type="http://schemas.openxmlformats.org/officeDocument/2006/relationships/image" Target="../media/image3.png"/><Relationship Id="rId32" Type="http://schemas.openxmlformats.org/officeDocument/2006/relationships/image" Target="../media/image500.png"/><Relationship Id="rId5" Type="http://schemas.openxmlformats.org/officeDocument/2006/relationships/image" Target="../media/image481.png"/><Relationship Id="rId15" Type="http://schemas.openxmlformats.org/officeDocument/2006/relationships/image" Target="../media/image486.png"/><Relationship Id="rId23" Type="http://schemas.openxmlformats.org/officeDocument/2006/relationships/image" Target="../media/image492.png"/><Relationship Id="rId28" Type="http://schemas.openxmlformats.org/officeDocument/2006/relationships/image" Target="../media/image496.png"/><Relationship Id="rId36" Type="http://schemas.openxmlformats.org/officeDocument/2006/relationships/image" Target="../media/image504.png"/><Relationship Id="rId10" Type="http://schemas.openxmlformats.org/officeDocument/2006/relationships/image" Target="../media/image469.png"/><Relationship Id="rId19" Type="http://schemas.openxmlformats.org/officeDocument/2006/relationships/image" Target="../media/image488.png"/><Relationship Id="rId31" Type="http://schemas.openxmlformats.org/officeDocument/2006/relationships/image" Target="../media/image499.png"/><Relationship Id="rId4" Type="http://schemas.openxmlformats.org/officeDocument/2006/relationships/image" Target="../media/image480.png"/><Relationship Id="rId9" Type="http://schemas.openxmlformats.org/officeDocument/2006/relationships/image" Target="../media/image484.png"/><Relationship Id="rId14" Type="http://schemas.openxmlformats.org/officeDocument/2006/relationships/image" Target="../media/image485.jpeg"/><Relationship Id="rId22" Type="http://schemas.openxmlformats.org/officeDocument/2006/relationships/image" Target="../media/image491.png"/><Relationship Id="rId27" Type="http://schemas.openxmlformats.org/officeDocument/2006/relationships/image" Target="../media/image495.png"/><Relationship Id="rId30" Type="http://schemas.openxmlformats.org/officeDocument/2006/relationships/image" Target="../media/image498.png"/><Relationship Id="rId35" Type="http://schemas.openxmlformats.org/officeDocument/2006/relationships/image" Target="../media/image503.png"/></Relationships>
</file>

<file path=ppt/slides/_rels/slide63.xml.rels><?xml version="1.0" encoding="UTF-8" standalone="yes"?>
<Relationships xmlns="http://schemas.openxmlformats.org/package/2006/relationships"><Relationship Id="rId8" Type="http://schemas.openxmlformats.org/officeDocument/2006/relationships/image" Target="../media/image433.png"/><Relationship Id="rId13" Type="http://schemas.openxmlformats.org/officeDocument/2006/relationships/image" Target="../media/image509.png"/><Relationship Id="rId18" Type="http://schemas.openxmlformats.org/officeDocument/2006/relationships/image" Target="../media/image512.jpeg"/><Relationship Id="rId3" Type="http://schemas.openxmlformats.org/officeDocument/2006/relationships/image" Target="../media/image505.png"/><Relationship Id="rId7" Type="http://schemas.openxmlformats.org/officeDocument/2006/relationships/image" Target="../media/image14.png"/><Relationship Id="rId12" Type="http://schemas.openxmlformats.org/officeDocument/2006/relationships/image" Target="../media/image508.png"/><Relationship Id="rId17" Type="http://schemas.openxmlformats.org/officeDocument/2006/relationships/image" Target="../media/image511.png"/><Relationship Id="rId2" Type="http://schemas.openxmlformats.org/officeDocument/2006/relationships/notesSlide" Target="../notesSlides/notesSlide8.xml"/><Relationship Id="rId16" Type="http://schemas.openxmlformats.org/officeDocument/2006/relationships/image" Target="../media/image438.png"/><Relationship Id="rId20"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image" Target="../media/image507.png"/><Relationship Id="rId11" Type="http://schemas.openxmlformats.org/officeDocument/2006/relationships/image" Target="../media/image435.png"/><Relationship Id="rId5" Type="http://schemas.openxmlformats.org/officeDocument/2006/relationships/image" Target="../media/image506.jpeg"/><Relationship Id="rId15" Type="http://schemas.openxmlformats.org/officeDocument/2006/relationships/image" Target="../media/image510.png"/><Relationship Id="rId10" Type="http://schemas.openxmlformats.org/officeDocument/2006/relationships/image" Target="../media/image434.jpeg"/><Relationship Id="rId19" Type="http://schemas.openxmlformats.org/officeDocument/2006/relationships/image" Target="../media/image3.png"/><Relationship Id="rId4" Type="http://schemas.openxmlformats.org/officeDocument/2006/relationships/image" Target="../media/image465.png"/><Relationship Id="rId9" Type="http://schemas.openxmlformats.org/officeDocument/2006/relationships/image" Target="../media/image21.png"/><Relationship Id="rId14" Type="http://schemas.openxmlformats.org/officeDocument/2006/relationships/image" Target="../media/image20.jpeg"/></Relationships>
</file>

<file path=ppt/slides/_rels/slide64.xml.rels><?xml version="1.0" encoding="UTF-8" standalone="yes"?>
<Relationships xmlns="http://schemas.openxmlformats.org/package/2006/relationships"><Relationship Id="rId8" Type="http://schemas.openxmlformats.org/officeDocument/2006/relationships/image" Target="../media/image433.png"/><Relationship Id="rId13" Type="http://schemas.openxmlformats.org/officeDocument/2006/relationships/image" Target="../media/image509.png"/><Relationship Id="rId18" Type="http://schemas.openxmlformats.org/officeDocument/2006/relationships/image" Target="../media/image512.jpeg"/><Relationship Id="rId3" Type="http://schemas.openxmlformats.org/officeDocument/2006/relationships/image" Target="../media/image505.png"/><Relationship Id="rId7" Type="http://schemas.openxmlformats.org/officeDocument/2006/relationships/image" Target="../media/image14.png"/><Relationship Id="rId12" Type="http://schemas.openxmlformats.org/officeDocument/2006/relationships/image" Target="../media/image508.png"/><Relationship Id="rId17" Type="http://schemas.openxmlformats.org/officeDocument/2006/relationships/image" Target="../media/image511.png"/><Relationship Id="rId2" Type="http://schemas.openxmlformats.org/officeDocument/2006/relationships/notesSlide" Target="../notesSlides/notesSlide9.xml"/><Relationship Id="rId16" Type="http://schemas.openxmlformats.org/officeDocument/2006/relationships/image" Target="../media/image438.png"/><Relationship Id="rId20"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image" Target="../media/image507.png"/><Relationship Id="rId11" Type="http://schemas.openxmlformats.org/officeDocument/2006/relationships/image" Target="../media/image435.png"/><Relationship Id="rId5" Type="http://schemas.openxmlformats.org/officeDocument/2006/relationships/image" Target="../media/image506.jpeg"/><Relationship Id="rId15" Type="http://schemas.openxmlformats.org/officeDocument/2006/relationships/image" Target="../media/image510.png"/><Relationship Id="rId10" Type="http://schemas.openxmlformats.org/officeDocument/2006/relationships/image" Target="../media/image434.jpeg"/><Relationship Id="rId19" Type="http://schemas.openxmlformats.org/officeDocument/2006/relationships/image" Target="../media/image3.png"/><Relationship Id="rId4" Type="http://schemas.openxmlformats.org/officeDocument/2006/relationships/image" Target="../media/image465.png"/><Relationship Id="rId9" Type="http://schemas.openxmlformats.org/officeDocument/2006/relationships/image" Target="../media/image21.png"/><Relationship Id="rId14" Type="http://schemas.openxmlformats.org/officeDocument/2006/relationships/image" Target="../media/image20.jpeg"/></Relationships>
</file>

<file path=ppt/slides/_rels/slide65.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image" Target="../media/image514.png"/><Relationship Id="rId1" Type="http://schemas.openxmlformats.org/officeDocument/2006/relationships/slideLayout" Target="../slideLayouts/slideLayout2.xml"/><Relationship Id="rId5" Type="http://schemas.openxmlformats.org/officeDocument/2006/relationships/hyperlink" Target="http://portal.dovira.eu/en" TargetMode="External"/><Relationship Id="rId4" Type="http://schemas.openxmlformats.org/officeDocument/2006/relationships/image" Target="../media/image516.png"/></Relationships>
</file>

<file path=ppt/slides/_rels/slide66.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23.png"/><Relationship Id="rId3" Type="http://schemas.openxmlformats.org/officeDocument/2006/relationships/image" Target="../media/image517.png"/><Relationship Id="rId7" Type="http://schemas.openxmlformats.org/officeDocument/2006/relationships/image" Target="../media/image519.png"/><Relationship Id="rId12" Type="http://schemas.openxmlformats.org/officeDocument/2006/relationships/image" Target="../media/image21.pn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image" Target="../media/image518.png"/><Relationship Id="rId11" Type="http://schemas.openxmlformats.org/officeDocument/2006/relationships/image" Target="../media/image522.png"/><Relationship Id="rId5" Type="http://schemas.openxmlformats.org/officeDocument/2006/relationships/image" Target="../media/image439.png"/><Relationship Id="rId10" Type="http://schemas.openxmlformats.org/officeDocument/2006/relationships/image" Target="../media/image444.png"/><Relationship Id="rId4" Type="http://schemas.openxmlformats.org/officeDocument/2006/relationships/image" Target="../media/image516.png"/><Relationship Id="rId9" Type="http://schemas.openxmlformats.org/officeDocument/2006/relationships/image" Target="../media/image521.png"/><Relationship Id="rId14" Type="http://schemas.openxmlformats.org/officeDocument/2006/relationships/image" Target="../media/image524.png"/></Relationships>
</file>

<file path=ppt/slides/_rels/slide67.xml.rels><?xml version="1.0" encoding="UTF-8" standalone="yes"?>
<Relationships xmlns="http://schemas.openxmlformats.org/package/2006/relationships"><Relationship Id="rId8" Type="http://schemas.openxmlformats.org/officeDocument/2006/relationships/image" Target="../media/image435.png"/><Relationship Id="rId3" Type="http://schemas.openxmlformats.org/officeDocument/2006/relationships/image" Target="../media/image517.png"/><Relationship Id="rId7" Type="http://schemas.openxmlformats.org/officeDocument/2006/relationships/image" Target="../media/image525.pn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23.png"/><Relationship Id="rId10" Type="http://schemas.openxmlformats.org/officeDocument/2006/relationships/image" Target="../media/image524.png"/><Relationship Id="rId4" Type="http://schemas.openxmlformats.org/officeDocument/2006/relationships/image" Target="../media/image516.png"/><Relationship Id="rId9" Type="http://schemas.openxmlformats.org/officeDocument/2006/relationships/image" Target="../media/image436.png"/></Relationships>
</file>

<file path=ppt/slides/_rels/slide68.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533.png"/><Relationship Id="rId3" Type="http://schemas.openxmlformats.org/officeDocument/2006/relationships/image" Target="../media/image516.png"/><Relationship Id="rId7" Type="http://schemas.openxmlformats.org/officeDocument/2006/relationships/image" Target="../media/image528.jpeg"/><Relationship Id="rId12" Type="http://schemas.openxmlformats.org/officeDocument/2006/relationships/image" Target="../media/image532.jpe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image" Target="../media/image527.jpeg"/><Relationship Id="rId11" Type="http://schemas.openxmlformats.org/officeDocument/2006/relationships/image" Target="../media/image531.jpeg"/><Relationship Id="rId5" Type="http://schemas.openxmlformats.org/officeDocument/2006/relationships/image" Target="../media/image526.jpeg"/><Relationship Id="rId10" Type="http://schemas.openxmlformats.org/officeDocument/2006/relationships/image" Target="../media/image530.jpeg"/><Relationship Id="rId4" Type="http://schemas.openxmlformats.org/officeDocument/2006/relationships/image" Target="../media/image21.png"/><Relationship Id="rId9" Type="http://schemas.openxmlformats.org/officeDocument/2006/relationships/image" Target="../media/image5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536.png"/><Relationship Id="rId18" Type="http://schemas.openxmlformats.org/officeDocument/2006/relationships/image" Target="../media/image541.jpeg"/><Relationship Id="rId3" Type="http://schemas.openxmlformats.org/officeDocument/2006/relationships/image" Target="../media/image15.jpeg"/><Relationship Id="rId21" Type="http://schemas.openxmlformats.org/officeDocument/2006/relationships/image" Target="../media/image544.png"/><Relationship Id="rId7" Type="http://schemas.openxmlformats.org/officeDocument/2006/relationships/image" Target="../media/image19.png"/><Relationship Id="rId12" Type="http://schemas.openxmlformats.org/officeDocument/2006/relationships/image" Target="../media/image535.png"/><Relationship Id="rId17" Type="http://schemas.openxmlformats.org/officeDocument/2006/relationships/image" Target="../media/image540.png"/><Relationship Id="rId2" Type="http://schemas.openxmlformats.org/officeDocument/2006/relationships/image" Target="../media/image14.png"/><Relationship Id="rId16" Type="http://schemas.openxmlformats.org/officeDocument/2006/relationships/image" Target="../media/image539.png"/><Relationship Id="rId20"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34.png"/><Relationship Id="rId24" Type="http://schemas.openxmlformats.org/officeDocument/2006/relationships/image" Target="../media/image547.png"/><Relationship Id="rId5" Type="http://schemas.openxmlformats.org/officeDocument/2006/relationships/image" Target="../media/image17.jpeg"/><Relationship Id="rId15" Type="http://schemas.openxmlformats.org/officeDocument/2006/relationships/image" Target="../media/image538.png"/><Relationship Id="rId23" Type="http://schemas.openxmlformats.org/officeDocument/2006/relationships/image" Target="../media/image546.png"/><Relationship Id="rId10" Type="http://schemas.openxmlformats.org/officeDocument/2006/relationships/hyperlink" Target="http://portal.dovira.eu/" TargetMode="External"/><Relationship Id="rId19" Type="http://schemas.openxmlformats.org/officeDocument/2006/relationships/image" Target="../media/image54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537.png"/><Relationship Id="rId22" Type="http://schemas.openxmlformats.org/officeDocument/2006/relationships/image" Target="../media/image545.png"/></Relationships>
</file>

<file path=ppt/slides/_rels/slide7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536.png"/><Relationship Id="rId18" Type="http://schemas.openxmlformats.org/officeDocument/2006/relationships/image" Target="../media/image541.jpeg"/><Relationship Id="rId3" Type="http://schemas.openxmlformats.org/officeDocument/2006/relationships/image" Target="../media/image15.jpeg"/><Relationship Id="rId21" Type="http://schemas.openxmlformats.org/officeDocument/2006/relationships/image" Target="../media/image544.png"/><Relationship Id="rId7" Type="http://schemas.openxmlformats.org/officeDocument/2006/relationships/image" Target="../media/image19.png"/><Relationship Id="rId12" Type="http://schemas.openxmlformats.org/officeDocument/2006/relationships/image" Target="../media/image535.png"/><Relationship Id="rId17" Type="http://schemas.openxmlformats.org/officeDocument/2006/relationships/image" Target="../media/image540.png"/><Relationship Id="rId25" Type="http://schemas.openxmlformats.org/officeDocument/2006/relationships/image" Target="../media/image549.png"/><Relationship Id="rId2" Type="http://schemas.openxmlformats.org/officeDocument/2006/relationships/image" Target="../media/image14.png"/><Relationship Id="rId16" Type="http://schemas.openxmlformats.org/officeDocument/2006/relationships/image" Target="../media/image539.png"/><Relationship Id="rId20"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34.png"/><Relationship Id="rId24" Type="http://schemas.openxmlformats.org/officeDocument/2006/relationships/image" Target="../media/image547.png"/><Relationship Id="rId5" Type="http://schemas.openxmlformats.org/officeDocument/2006/relationships/image" Target="../media/image17.jpeg"/><Relationship Id="rId15" Type="http://schemas.openxmlformats.org/officeDocument/2006/relationships/image" Target="../media/image538.png"/><Relationship Id="rId23" Type="http://schemas.openxmlformats.org/officeDocument/2006/relationships/image" Target="../media/image546.png"/><Relationship Id="rId10" Type="http://schemas.openxmlformats.org/officeDocument/2006/relationships/hyperlink" Target="http://portal.dovira.eu/" TargetMode="External"/><Relationship Id="rId19" Type="http://schemas.openxmlformats.org/officeDocument/2006/relationships/image" Target="../media/image548.jpe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537.png"/><Relationship Id="rId22" Type="http://schemas.openxmlformats.org/officeDocument/2006/relationships/image" Target="../media/image545.png"/></Relationships>
</file>

<file path=ppt/slides/_rels/slide72.xml.rels><?xml version="1.0" encoding="UTF-8" standalone="yes"?>
<Relationships xmlns="http://schemas.openxmlformats.org/package/2006/relationships"><Relationship Id="rId8" Type="http://schemas.openxmlformats.org/officeDocument/2006/relationships/image" Target="../media/image555.png"/><Relationship Id="rId3" Type="http://schemas.openxmlformats.org/officeDocument/2006/relationships/hyperlink" Target="http://www.edbo.gov.ua/" TargetMode="External"/><Relationship Id="rId7" Type="http://schemas.openxmlformats.org/officeDocument/2006/relationships/image" Target="../media/image554.png"/><Relationship Id="rId12" Type="http://schemas.openxmlformats.org/officeDocument/2006/relationships/image" Target="../media/image559.png"/><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53.png"/><Relationship Id="rId11" Type="http://schemas.openxmlformats.org/officeDocument/2006/relationships/image" Target="../media/image558.png"/><Relationship Id="rId5" Type="http://schemas.openxmlformats.org/officeDocument/2006/relationships/image" Target="../media/image552.png"/><Relationship Id="rId10" Type="http://schemas.openxmlformats.org/officeDocument/2006/relationships/image" Target="../media/image557.png"/><Relationship Id="rId4" Type="http://schemas.openxmlformats.org/officeDocument/2006/relationships/image" Target="../media/image551.png"/><Relationship Id="rId9" Type="http://schemas.openxmlformats.org/officeDocument/2006/relationships/image" Target="../media/image556.png"/></Relationships>
</file>

<file path=ppt/slides/_rels/slide73.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3.jpeg"/><Relationship Id="rId2" Type="http://schemas.openxmlformats.org/officeDocument/2006/relationships/image" Target="../media/image562.jpeg"/><Relationship Id="rId1" Type="http://schemas.openxmlformats.org/officeDocument/2006/relationships/slideLayout" Target="../slideLayouts/slideLayout2.xml"/><Relationship Id="rId5" Type="http://schemas.openxmlformats.org/officeDocument/2006/relationships/image" Target="../media/image565.png"/><Relationship Id="rId4" Type="http://schemas.openxmlformats.org/officeDocument/2006/relationships/image" Target="../media/image564.png"/></Relationships>
</file>

<file path=ppt/slides/_rels/slide75.xml.rels><?xml version="1.0" encoding="UTF-8" standalone="yes"?>
<Relationships xmlns="http://schemas.openxmlformats.org/package/2006/relationships"><Relationship Id="rId3" Type="http://schemas.openxmlformats.org/officeDocument/2006/relationships/image" Target="../media/image567.png"/><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9.png"/><Relationship Id="rId4" Type="http://schemas.openxmlformats.org/officeDocument/2006/relationships/image" Target="../media/image568.png"/></Relationships>
</file>

<file path=ppt/slides/_rels/slide76.xml.rels><?xml version="1.0" encoding="UTF-8" standalone="yes"?>
<Relationships xmlns="http://schemas.openxmlformats.org/package/2006/relationships"><Relationship Id="rId8" Type="http://schemas.openxmlformats.org/officeDocument/2006/relationships/image" Target="../media/image574.png"/><Relationship Id="rId3" Type="http://schemas.openxmlformats.org/officeDocument/2006/relationships/image" Target="../media/image3.png"/><Relationship Id="rId7" Type="http://schemas.openxmlformats.org/officeDocument/2006/relationships/image" Target="../media/image573.png"/><Relationship Id="rId2"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image" Target="../media/image572.jpeg"/><Relationship Id="rId9" Type="http://schemas.openxmlformats.org/officeDocument/2006/relationships/image" Target="../media/image575.png"/></Relationships>
</file>

<file path=ppt/slides/_rels/slide77.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image" Target="../media/image576.png"/><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579.png"/><Relationship Id="rId4" Type="http://schemas.openxmlformats.org/officeDocument/2006/relationships/image" Target="../media/image578.png"/></Relationships>
</file>

<file path=ppt/slides/_rels/slide78.xml.rels><?xml version="1.0" encoding="UTF-8" standalone="yes"?>
<Relationships xmlns="http://schemas.openxmlformats.org/package/2006/relationships"><Relationship Id="rId3" Type="http://schemas.openxmlformats.org/officeDocument/2006/relationships/image" Target="../media/image582.png"/><Relationship Id="rId2" Type="http://schemas.openxmlformats.org/officeDocument/2006/relationships/image" Target="../media/image5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588.png"/><Relationship Id="rId13" Type="http://schemas.openxmlformats.org/officeDocument/2006/relationships/image" Target="../media/image593.png"/><Relationship Id="rId3" Type="http://schemas.openxmlformats.org/officeDocument/2006/relationships/image" Target="../media/image583.png"/><Relationship Id="rId7" Type="http://schemas.openxmlformats.org/officeDocument/2006/relationships/image" Target="../media/image587.png"/><Relationship Id="rId12" Type="http://schemas.openxmlformats.org/officeDocument/2006/relationships/image" Target="../media/image59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6.png"/><Relationship Id="rId11" Type="http://schemas.openxmlformats.org/officeDocument/2006/relationships/image" Target="../media/image591.png"/><Relationship Id="rId5" Type="http://schemas.openxmlformats.org/officeDocument/2006/relationships/image" Target="../media/image585.png"/><Relationship Id="rId15" Type="http://schemas.openxmlformats.org/officeDocument/2006/relationships/image" Target="../media/image595.png"/><Relationship Id="rId10" Type="http://schemas.openxmlformats.org/officeDocument/2006/relationships/image" Target="../media/image590.png"/><Relationship Id="rId4" Type="http://schemas.openxmlformats.org/officeDocument/2006/relationships/image" Target="../media/image584.png"/><Relationship Id="rId9" Type="http://schemas.openxmlformats.org/officeDocument/2006/relationships/image" Target="../media/image589.png"/><Relationship Id="rId14" Type="http://schemas.openxmlformats.org/officeDocument/2006/relationships/image" Target="../media/image594.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jpeg"/></Relationships>
</file>

<file path=ppt/slides/_rels/slide80.xml.rels><?xml version="1.0" encoding="UTF-8" standalone="yes"?>
<Relationships xmlns="http://schemas.openxmlformats.org/package/2006/relationships"><Relationship Id="rId8" Type="http://schemas.openxmlformats.org/officeDocument/2006/relationships/image" Target="../media/image598.png"/><Relationship Id="rId3" Type="http://schemas.openxmlformats.org/officeDocument/2006/relationships/image" Target="../media/image596.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7.jpeg"/><Relationship Id="rId5" Type="http://schemas.openxmlformats.org/officeDocument/2006/relationships/image" Target="../media/image20.jpeg"/><Relationship Id="rId10" Type="http://schemas.openxmlformats.org/officeDocument/2006/relationships/image" Target="../media/image304.png"/><Relationship Id="rId4" Type="http://schemas.openxmlformats.org/officeDocument/2006/relationships/image" Target="../media/image21.png"/><Relationship Id="rId9" Type="http://schemas.openxmlformats.org/officeDocument/2006/relationships/image" Target="../media/image569.png"/></Relationships>
</file>

<file path=ppt/slides/_rels/slide8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599.gif"/><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00.png"/></Relationships>
</file>

<file path=ppt/slides/_rels/slide8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2.jpeg"/><Relationship Id="rId3" Type="http://schemas.openxmlformats.org/officeDocument/2006/relationships/image" Target="../media/image21.png"/><Relationship Id="rId7" Type="http://schemas.openxmlformats.org/officeDocument/2006/relationships/hyperlink" Target="http://portal.dovira.eu/" TargetMode="External"/><Relationship Id="rId12" Type="http://schemas.openxmlformats.org/officeDocument/2006/relationships/image" Target="../media/image3.png"/><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hyperlink" Target="http://dovira.eu/" TargetMode="External"/><Relationship Id="rId11" Type="http://schemas.openxmlformats.org/officeDocument/2006/relationships/image" Target="../media/image575.png"/><Relationship Id="rId5" Type="http://schemas.openxmlformats.org/officeDocument/2006/relationships/hyperlink" Target="http://www.cs.jyu.fi/ai/Quality/video" TargetMode="External"/><Relationship Id="rId10" Type="http://schemas.openxmlformats.org/officeDocument/2006/relationships/image" Target="../media/image574.png"/><Relationship Id="rId4" Type="http://schemas.openxmlformats.org/officeDocument/2006/relationships/hyperlink" Target="http://www.cs.jyu.fi/ai/Quality-3.pptx" TargetMode="External"/><Relationship Id="rId9" Type="http://schemas.openxmlformats.org/officeDocument/2006/relationships/image" Target="../media/image573.png"/></Relationships>
</file>

<file path=ppt/slides/_rels/slide84.xml.rels><?xml version="1.0" encoding="UTF-8" standalone="yes"?>
<Relationships xmlns="http://schemas.openxmlformats.org/package/2006/relationships"><Relationship Id="rId8" Type="http://schemas.openxmlformats.org/officeDocument/2006/relationships/image" Target="../media/image608.png"/><Relationship Id="rId3" Type="http://schemas.openxmlformats.org/officeDocument/2006/relationships/image" Target="../media/image603.png"/><Relationship Id="rId7" Type="http://schemas.openxmlformats.org/officeDocument/2006/relationships/image" Target="../media/image607.png"/><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image" Target="../media/image606.png"/><Relationship Id="rId5" Type="http://schemas.openxmlformats.org/officeDocument/2006/relationships/image" Target="../media/image605.png"/><Relationship Id="rId10" Type="http://schemas.openxmlformats.org/officeDocument/2006/relationships/image" Target="../media/image610.png"/><Relationship Id="rId4" Type="http://schemas.openxmlformats.org/officeDocument/2006/relationships/image" Target="../media/image604.gif"/><Relationship Id="rId9" Type="http://schemas.openxmlformats.org/officeDocument/2006/relationships/image" Target="../media/image609.pn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346" y="927396"/>
            <a:ext cx="1792469" cy="3528392"/>
            <a:chOff x="251520" y="793058"/>
            <a:chExt cx="2610683" cy="4718519"/>
          </a:xfrm>
        </p:grpSpPr>
        <p:grpSp>
          <p:nvGrpSpPr>
            <p:cNvPr id="4" name="Group 3"/>
            <p:cNvGrpSpPr/>
            <p:nvPr/>
          </p:nvGrpSpPr>
          <p:grpSpPr>
            <a:xfrm>
              <a:off x="251520" y="793058"/>
              <a:ext cx="2610683" cy="4718519"/>
              <a:chOff x="251520" y="793058"/>
              <a:chExt cx="2610683" cy="4718519"/>
            </a:xfrm>
          </p:grpSpPr>
          <p:pic>
            <p:nvPicPr>
              <p:cNvPr id="409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1196752"/>
                <a:ext cx="220980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414862" y="793058"/>
                <a:ext cx="2447341" cy="124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1"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609" y="2563331"/>
              <a:ext cx="2250661" cy="194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1956962" y="148714"/>
            <a:ext cx="4461966" cy="5767073"/>
            <a:chOff x="2380015" y="487468"/>
            <a:chExt cx="4184395" cy="5118111"/>
          </a:xfrm>
        </p:grpSpPr>
        <p:grpSp>
          <p:nvGrpSpPr>
            <p:cNvPr id="27" name="Group 26"/>
            <p:cNvGrpSpPr/>
            <p:nvPr/>
          </p:nvGrpSpPr>
          <p:grpSpPr>
            <a:xfrm>
              <a:off x="2380015" y="914924"/>
              <a:ext cx="4184395" cy="4690655"/>
              <a:chOff x="2375835" y="451289"/>
              <a:chExt cx="4184395" cy="4690655"/>
            </a:xfrm>
          </p:grpSpPr>
          <p:grpSp>
            <p:nvGrpSpPr>
              <p:cNvPr id="26" name="Group 25"/>
              <p:cNvGrpSpPr/>
              <p:nvPr/>
            </p:nvGrpSpPr>
            <p:grpSpPr>
              <a:xfrm>
                <a:off x="2375835" y="451289"/>
                <a:ext cx="4184395" cy="4690655"/>
                <a:chOff x="2219763" y="754568"/>
                <a:chExt cx="4184395" cy="4690655"/>
              </a:xfrm>
            </p:grpSpPr>
            <p:pic>
              <p:nvPicPr>
                <p:cNvPr id="410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9763" y="754568"/>
                  <a:ext cx="4184395" cy="469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95903" y="2615258"/>
                  <a:ext cx="3211776" cy="1811223"/>
                </a:xfrm>
                <a:prstGeom prst="rect">
                  <a:avLst/>
                </a:prstGeom>
                <a:noFill/>
              </p:spPr>
              <p:txBody>
                <a:bodyPr wrap="square" lIns="91440" tIns="45720" rIns="91440" bIns="45720">
                  <a:spAutoFit/>
                </a:bodyPr>
                <a:lstStyle/>
                <a:p>
                  <a:pPr algn="ctr"/>
                  <a:r>
                    <a:rPr lang="en-US"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j-lt"/>
                      <a:cs typeface="Arial" panose="020B0604020202020204" pitchFamily="34" charset="0"/>
                    </a:rPr>
                    <a:t>National Portal for Quality Assurance in Ukrainian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panose="020B0604020202020204" pitchFamily="34" charset="0"/>
                    </a:rPr>
                    <a:t> </a:t>
                  </a:r>
                  <a:r>
                    <a:rPr lang="en-US"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j-lt"/>
                      <a:cs typeface="Arial" panose="020B0604020202020204" pitchFamily="34" charset="0"/>
                    </a:rPr>
                    <a:t>Higher Education</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j-lt"/>
                    <a:cs typeface="Arial" panose="020B0604020202020204" pitchFamily="34" charset="0"/>
                  </a:endParaRPr>
                </a:p>
              </p:txBody>
            </p:sp>
          </p:grpSp>
          <p:sp>
            <p:nvSpPr>
              <p:cNvPr id="39" name="Rectangle 38"/>
              <p:cNvSpPr/>
              <p:nvPr/>
            </p:nvSpPr>
            <p:spPr>
              <a:xfrm>
                <a:off x="4261156" y="4209621"/>
                <a:ext cx="2244427" cy="476994"/>
              </a:xfrm>
              <a:prstGeom prst="rect">
                <a:avLst/>
              </a:prstGeom>
              <a:noFill/>
            </p:spPr>
            <p:txBody>
              <a:bodyPr wrap="square" lIns="91440" tIns="45720" rIns="91440" bIns="45720">
                <a:spAutoFit/>
              </a:bodyPr>
              <a:lstStyle/>
              <a:p>
                <a:pPr algn="ctr"/>
                <a:r>
                  <a:rPr lang="en-US" sz="2800" b="1" cap="none" spc="0" dirty="0" smtClean="0">
                    <a:ln w="10541" cmpd="sng">
                      <a:solidFill>
                        <a:schemeClr val="accent1">
                          <a:shade val="88000"/>
                          <a:satMod val="110000"/>
                        </a:schemeClr>
                      </a:solidFill>
                      <a:prstDash val="solid"/>
                    </a:ln>
                    <a:solidFill>
                      <a:schemeClr val="accent2"/>
                    </a:solidFill>
                    <a:effectLst/>
                  </a:rPr>
                  <a:t>Vagan Terziyan</a:t>
                </a:r>
                <a:endParaRPr lang="en-US" sz="2800" b="1" cap="none" spc="0" dirty="0">
                  <a:ln w="10541" cmpd="sng">
                    <a:solidFill>
                      <a:schemeClr val="accent1">
                        <a:shade val="88000"/>
                        <a:satMod val="110000"/>
                      </a:schemeClr>
                    </a:solidFill>
                    <a:prstDash val="solid"/>
                  </a:ln>
                  <a:solidFill>
                    <a:schemeClr val="accent2"/>
                  </a:solidFill>
                  <a:effectLst/>
                </a:endParaRPr>
              </a:p>
            </p:txBody>
          </p:sp>
        </p:grpSp>
        <p:pic>
          <p:nvPicPr>
            <p:cNvPr id="102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93323">
              <a:off x="2485152" y="487468"/>
              <a:ext cx="1614293" cy="115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97" name="Group 4096"/>
          <p:cNvGrpSpPr/>
          <p:nvPr/>
        </p:nvGrpSpPr>
        <p:grpSpPr>
          <a:xfrm>
            <a:off x="55475" y="4547219"/>
            <a:ext cx="2489719" cy="2233303"/>
            <a:chOff x="50353" y="3893869"/>
            <a:chExt cx="2071443" cy="1755340"/>
          </a:xfrm>
        </p:grpSpPr>
        <p:grpSp>
          <p:nvGrpSpPr>
            <p:cNvPr id="31" name="Group 30"/>
            <p:cNvGrpSpPr/>
            <p:nvPr/>
          </p:nvGrpSpPr>
          <p:grpSpPr>
            <a:xfrm>
              <a:off x="50353" y="3893869"/>
              <a:ext cx="2052471" cy="1748674"/>
              <a:chOff x="50353" y="3893869"/>
              <a:chExt cx="2052471" cy="1748674"/>
            </a:xfrm>
          </p:grpSpPr>
          <p:sp>
            <p:nvSpPr>
              <p:cNvPr id="30" name="Rounded Rectangle 29"/>
              <p:cNvSpPr/>
              <p:nvPr/>
            </p:nvSpPr>
            <p:spPr>
              <a:xfrm>
                <a:off x="50353" y="3963285"/>
                <a:ext cx="2052471" cy="1679258"/>
              </a:xfrm>
              <a:prstGeom prst="roundRect">
                <a:avLst>
                  <a:gd name="adj" fmla="val 76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73024" y="3893869"/>
                <a:ext cx="2007129" cy="1733559"/>
                <a:chOff x="118366" y="4022338"/>
                <a:chExt cx="2007129" cy="1733559"/>
              </a:xfrm>
            </p:grpSpPr>
            <p:pic>
              <p:nvPicPr>
                <p:cNvPr id="4105" name="Picture 9"/>
                <p:cNvPicPr>
                  <a:picLocks noChangeAspect="1" noChangeArrowheads="1"/>
                </p:cNvPicPr>
                <p:nvPr/>
              </p:nvPicPr>
              <p:blipFill>
                <a:blip r:embed="rId8">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964875" y="4212339"/>
                  <a:ext cx="1160620" cy="113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26321" y="4022338"/>
                  <a:ext cx="595095" cy="459624"/>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QA</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106"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366" y="4154414"/>
                  <a:ext cx="1003027" cy="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855" y="4956283"/>
                  <a:ext cx="858552" cy="79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096" name="Rectangle 4095"/>
            <p:cNvSpPr/>
            <p:nvPr/>
          </p:nvSpPr>
          <p:spPr>
            <a:xfrm>
              <a:off x="999890" y="5141203"/>
              <a:ext cx="1121906" cy="50800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Quality</a:t>
              </a:r>
            </a:p>
            <a:p>
              <a:pPr algn="ctr"/>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assurance</a:t>
              </a:r>
              <a:endParaRPr lang="en-US"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5576" y="564667"/>
            <a:ext cx="1297107" cy="17636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2758083" y="5634582"/>
            <a:ext cx="3456384" cy="1199060"/>
            <a:chOff x="2843808" y="5634582"/>
            <a:chExt cx="3456384" cy="1199060"/>
          </a:xfrm>
        </p:grpSpPr>
        <p:sp>
          <p:nvSpPr>
            <p:cNvPr id="3" name="Rounded Rectangle 2"/>
            <p:cNvSpPr/>
            <p:nvPr/>
          </p:nvSpPr>
          <p:spPr>
            <a:xfrm>
              <a:off x="2843808" y="5634582"/>
              <a:ext cx="3456384" cy="1199060"/>
            </a:xfrm>
            <a:prstGeom prst="roundRect">
              <a:avLst>
                <a:gd name="adj" fmla="val 7916"/>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734569" y="5650555"/>
              <a:ext cx="1760189" cy="1169551"/>
            </a:xfrm>
            <a:prstGeom prst="rect">
              <a:avLst/>
            </a:prstGeom>
            <a:noFill/>
          </p:spPr>
          <p:txBody>
            <a:bodyPr wrap="square" lIns="91440" tIns="45720" rIns="91440" bIns="45720">
              <a:spAutoFit/>
            </a:bodyPr>
            <a:lstStyle/>
            <a:p>
              <a:pPr algn="ctr"/>
              <a:r>
                <a:rPr lang="fi-FI" sz="2000" b="1" dirty="0">
                  <a:ln w="10541" cmpd="sng">
                    <a:solidFill>
                      <a:schemeClr val="accent1">
                        <a:shade val="88000"/>
                        <a:satMod val="110000"/>
                      </a:schemeClr>
                    </a:solidFill>
                    <a:prstDash val="solid"/>
                  </a:ln>
                  <a:solidFill>
                    <a:schemeClr val="accent6">
                      <a:lumMod val="50000"/>
                    </a:schemeClr>
                  </a:solidFill>
                </a:rPr>
                <a:t>TRUST Project </a:t>
              </a:r>
              <a:r>
                <a:rPr lang="fi-FI" sz="2000" b="1" cap="none" spc="0" dirty="0" smtClean="0">
                  <a:ln w="10541" cmpd="sng">
                    <a:solidFill>
                      <a:schemeClr val="accent1">
                        <a:shade val="88000"/>
                        <a:satMod val="110000"/>
                      </a:schemeClr>
                    </a:solidFill>
                    <a:prstDash val="solid"/>
                  </a:ln>
                  <a:solidFill>
                    <a:schemeClr val="accent6">
                      <a:lumMod val="50000"/>
                    </a:schemeClr>
                  </a:solidFill>
                  <a:effectLst/>
                </a:rPr>
                <a:t>Conference</a:t>
              </a:r>
              <a:endParaRPr lang="en-US" sz="2000" b="1" cap="none" spc="0" dirty="0" smtClean="0">
                <a:ln w="10541" cmpd="sng">
                  <a:solidFill>
                    <a:schemeClr val="accent1">
                      <a:shade val="88000"/>
                      <a:satMod val="110000"/>
                    </a:schemeClr>
                  </a:solidFill>
                  <a:prstDash val="solid"/>
                </a:ln>
                <a:solidFill>
                  <a:schemeClr val="accent6">
                    <a:lumMod val="50000"/>
                  </a:schemeClr>
                </a:solidFill>
                <a:effectLst/>
              </a:endParaRPr>
            </a:p>
            <a:p>
              <a:pPr algn="ctr"/>
              <a:r>
                <a:rPr lang="en-US" sz="1600" b="1" cap="none" spc="0" dirty="0" smtClean="0">
                  <a:ln w="10541" cmpd="sng">
                    <a:solidFill>
                      <a:schemeClr val="accent1">
                        <a:shade val="88000"/>
                        <a:satMod val="110000"/>
                      </a:schemeClr>
                    </a:solidFill>
                    <a:prstDash val="solid"/>
                  </a:ln>
                  <a:solidFill>
                    <a:schemeClr val="accent6">
                      <a:lumMod val="50000"/>
                    </a:schemeClr>
                  </a:solidFill>
                  <a:effectLst/>
                </a:rPr>
                <a:t>Kyiv, Ukraine</a:t>
              </a:r>
            </a:p>
            <a:p>
              <a:pPr algn="ctr"/>
              <a:r>
                <a:rPr lang="en-US" sz="1400" b="1" dirty="0" smtClean="0">
                  <a:ln w="10541" cmpd="sng">
                    <a:solidFill>
                      <a:schemeClr val="accent1">
                        <a:shade val="88000"/>
                        <a:satMod val="110000"/>
                      </a:schemeClr>
                    </a:solidFill>
                    <a:prstDash val="solid"/>
                  </a:ln>
                  <a:solidFill>
                    <a:schemeClr val="accent6">
                      <a:lumMod val="50000"/>
                    </a:schemeClr>
                  </a:solidFill>
                </a:rPr>
                <a:t>2-3</a:t>
              </a:r>
              <a:r>
                <a:rPr lang="en-US" sz="1400" b="1" cap="none" spc="0" dirty="0" smtClean="0">
                  <a:ln w="10541" cmpd="sng">
                    <a:solidFill>
                      <a:schemeClr val="accent1">
                        <a:shade val="88000"/>
                        <a:satMod val="110000"/>
                      </a:schemeClr>
                    </a:solidFill>
                    <a:prstDash val="solid"/>
                  </a:ln>
                  <a:solidFill>
                    <a:schemeClr val="accent6">
                      <a:lumMod val="50000"/>
                    </a:schemeClr>
                  </a:solidFill>
                  <a:effectLst/>
                </a:rPr>
                <a:t>.10.2014</a:t>
              </a:r>
              <a:endParaRPr lang="en-US" sz="1400" b="1" cap="none" spc="0" dirty="0">
                <a:ln w="10541" cmpd="sng">
                  <a:solidFill>
                    <a:schemeClr val="accent1">
                      <a:shade val="88000"/>
                      <a:satMod val="110000"/>
                    </a:schemeClr>
                  </a:solidFill>
                  <a:prstDash val="solid"/>
                </a:ln>
                <a:solidFill>
                  <a:schemeClr val="accent6">
                    <a:lumMod val="50000"/>
                  </a:schemeClr>
                </a:solidFill>
                <a:effectLst/>
              </a:endParaRPr>
            </a:p>
          </p:txBody>
        </p:sp>
        <p:pic>
          <p:nvPicPr>
            <p:cNvPr id="103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08259" y="5720845"/>
              <a:ext cx="830615" cy="103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9"/>
            <p:cNvPicPr>
              <a:picLocks noChangeAspect="1" noChangeArrowheads="1"/>
            </p:cNvPicPr>
            <p:nvPr/>
          </p:nvPicPr>
          <p:blipFill>
            <a:blip r:embed="rId13"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5473275" y="5707816"/>
              <a:ext cx="758471" cy="106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44208" y="5028290"/>
            <a:ext cx="2639335" cy="177499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Group 34"/>
          <p:cNvGrpSpPr/>
          <p:nvPr/>
        </p:nvGrpSpPr>
        <p:grpSpPr>
          <a:xfrm>
            <a:off x="6479579" y="441623"/>
            <a:ext cx="2570636" cy="4448194"/>
            <a:chOff x="6588223" y="535287"/>
            <a:chExt cx="2461991" cy="4335480"/>
          </a:xfrm>
        </p:grpSpPr>
        <p:grpSp>
          <p:nvGrpSpPr>
            <p:cNvPr id="28" name="Group 27"/>
            <p:cNvGrpSpPr/>
            <p:nvPr/>
          </p:nvGrpSpPr>
          <p:grpSpPr>
            <a:xfrm>
              <a:off x="6588223" y="535287"/>
              <a:ext cx="2461991" cy="4335480"/>
              <a:chOff x="6588223" y="368502"/>
              <a:chExt cx="2461991" cy="4335480"/>
            </a:xfrm>
          </p:grpSpPr>
          <p:grpSp>
            <p:nvGrpSpPr>
              <p:cNvPr id="11" name="Group 10"/>
              <p:cNvGrpSpPr/>
              <p:nvPr/>
            </p:nvGrpSpPr>
            <p:grpSpPr>
              <a:xfrm>
                <a:off x="6588223" y="368502"/>
                <a:ext cx="2461991" cy="4335480"/>
                <a:chOff x="899592" y="611769"/>
                <a:chExt cx="2952328" cy="4321040"/>
              </a:xfrm>
            </p:grpSpPr>
            <p:grpSp>
              <p:nvGrpSpPr>
                <p:cNvPr id="12" name="Group 11"/>
                <p:cNvGrpSpPr/>
                <p:nvPr/>
              </p:nvGrpSpPr>
              <p:grpSpPr>
                <a:xfrm>
                  <a:off x="899592" y="611769"/>
                  <a:ext cx="2952328" cy="4321040"/>
                  <a:chOff x="899592" y="611769"/>
                  <a:chExt cx="2952328" cy="4321040"/>
                </a:xfrm>
              </p:grpSpPr>
              <p:sp>
                <p:nvSpPr>
                  <p:cNvPr id="17" name="Rectangle 16"/>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592" y="611769"/>
                    <a:ext cx="2952328" cy="4321040"/>
                    <a:chOff x="5473881" y="779818"/>
                    <a:chExt cx="2952328" cy="4321040"/>
                  </a:xfrm>
                </p:grpSpPr>
                <p:sp>
                  <p:nvSpPr>
                    <p:cNvPr id="19" name="Cube 18"/>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hub!"/>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3" name="Group 12"/>
                <p:cNvGrpSpPr/>
                <p:nvPr/>
              </p:nvGrpSpPr>
              <p:grpSpPr>
                <a:xfrm>
                  <a:off x="2515215" y="2838892"/>
                  <a:ext cx="1228779" cy="1179840"/>
                  <a:chOff x="-135210" y="5414347"/>
                  <a:chExt cx="1542752" cy="1402264"/>
                </a:xfrm>
              </p:grpSpPr>
              <p:pic>
                <p:nvPicPr>
                  <p:cNvPr id="15"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14" name="Picture 2"/>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 name="Picture 2"/>
              <p:cNvPicPr>
                <a:picLocks noChangeAspect="1" noChangeArrowheads="1"/>
              </p:cNvPicPr>
              <p:nvPr/>
            </p:nvPicPr>
            <p:blipFill>
              <a:blip r:embed="rId2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Rectangle 24"/>
            <p:cNvSpPr/>
            <p:nvPr/>
          </p:nvSpPr>
          <p:spPr>
            <a:xfrm>
              <a:off x="6707447" y="4488977"/>
              <a:ext cx="2203710" cy="33855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3"/>
                </a:rPr>
                <a:t>http://</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3"/>
                </a:rPr>
                <a:t>portal.dovira.eu</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3482257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7013" y="764703"/>
            <a:ext cx="8208912" cy="6013292"/>
            <a:chOff x="1403648" y="575751"/>
            <a:chExt cx="6120680" cy="4092217"/>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575751"/>
              <a:ext cx="6120680" cy="40922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5409">
              <a:off x="3097170" y="1069283"/>
              <a:ext cx="4370052" cy="176378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3" name="Group 2"/>
          <p:cNvGrpSpPr/>
          <p:nvPr/>
        </p:nvGrpSpPr>
        <p:grpSpPr>
          <a:xfrm>
            <a:off x="477012" y="4437112"/>
            <a:ext cx="2294787" cy="2327957"/>
            <a:chOff x="3203848" y="4432084"/>
            <a:chExt cx="2200755" cy="2176904"/>
          </a:xfrm>
        </p:grpSpPr>
        <p:sp>
          <p:nvSpPr>
            <p:cNvPr id="2" name="Rectangle 1"/>
            <p:cNvSpPr/>
            <p:nvPr/>
          </p:nvSpPr>
          <p:spPr>
            <a:xfrm>
              <a:off x="3203848" y="4432084"/>
              <a:ext cx="2193562" cy="216825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3211041" y="4437033"/>
              <a:ext cx="2193562" cy="217195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oup 5"/>
          <p:cNvGrpSpPr/>
          <p:nvPr/>
        </p:nvGrpSpPr>
        <p:grpSpPr>
          <a:xfrm>
            <a:off x="5580113" y="4653136"/>
            <a:ext cx="3068282" cy="2097001"/>
            <a:chOff x="756409" y="495250"/>
            <a:chExt cx="2204256" cy="1421581"/>
          </a:xfrm>
        </p:grpSpPr>
        <p:sp>
          <p:nvSpPr>
            <p:cNvPr id="5" name="Rectangle 4"/>
            <p:cNvSpPr/>
            <p:nvPr/>
          </p:nvSpPr>
          <p:spPr>
            <a:xfrm>
              <a:off x="756409" y="495250"/>
              <a:ext cx="2204256" cy="14215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568" y="495251"/>
              <a:ext cx="2165674" cy="137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45947">
            <a:off x="2087541" y="3094158"/>
            <a:ext cx="4478133" cy="186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38642" y="30524"/>
            <a:ext cx="8758310" cy="584775"/>
          </a:xfrm>
          <a:prstGeom prst="rect">
            <a:avLst/>
          </a:prstGeom>
          <a:noFill/>
        </p:spPr>
        <p:txBody>
          <a:bodyPr wrap="square" rtlCol="0">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trust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broken</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horizontally</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70920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125" y="570780"/>
            <a:ext cx="9004689" cy="6272134"/>
            <a:chOff x="86125" y="570780"/>
            <a:chExt cx="9004689" cy="6272134"/>
          </a:xfrm>
        </p:grpSpPr>
        <p:grpSp>
          <p:nvGrpSpPr>
            <p:cNvPr id="11" name="Group 10"/>
            <p:cNvGrpSpPr/>
            <p:nvPr/>
          </p:nvGrpSpPr>
          <p:grpSpPr>
            <a:xfrm>
              <a:off x="86125" y="570780"/>
              <a:ext cx="9004689" cy="6272134"/>
              <a:chOff x="86125" y="570780"/>
              <a:chExt cx="9004689" cy="6272134"/>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5" y="570780"/>
                <a:ext cx="9004689" cy="62721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701" y="1222663"/>
                <a:ext cx="681627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32584">
                <a:off x="5818782" y="1936783"/>
                <a:ext cx="2381247" cy="96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0123">
                <a:off x="6835563" y="1413842"/>
                <a:ext cx="1472500" cy="652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38" y="3546251"/>
                <a:ext cx="2579864" cy="328124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6083752" y="4725142"/>
                <a:ext cx="2979320" cy="2108327"/>
                <a:chOff x="6372200" y="4972994"/>
                <a:chExt cx="2763296" cy="1878583"/>
              </a:xfrm>
            </p:grpSpPr>
            <p:sp>
              <p:nvSpPr>
                <p:cNvPr id="3" name="Rectangle 2"/>
                <p:cNvSpPr/>
                <p:nvPr/>
              </p:nvSpPr>
              <p:spPr>
                <a:xfrm>
                  <a:off x="6372200" y="4972994"/>
                  <a:ext cx="2763296" cy="1863554"/>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845" y="5185600"/>
                  <a:ext cx="2679640" cy="166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446424" y="1242320"/>
                <a:ext cx="1566744" cy="1557130"/>
                <a:chOff x="-1908720" y="287694"/>
                <a:chExt cx="1800000" cy="1800000"/>
              </a:xfrm>
            </p:grpSpPr>
            <p:sp>
              <p:nvSpPr>
                <p:cNvPr id="6" name="Donut 5"/>
                <p:cNvSpPr/>
                <p:nvPr/>
              </p:nvSpPr>
              <p:spPr>
                <a:xfrm>
                  <a:off x="-1908720" y="287694"/>
                  <a:ext cx="1800000" cy="1800000"/>
                </a:xfrm>
                <a:prstGeom prst="donut">
                  <a:avLst>
                    <a:gd name="adj" fmla="val 75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1784440" y="421278"/>
                  <a:ext cx="1548000" cy="154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4935" y="628285"/>
                  <a:ext cx="124295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 name="TextBox 1"/>
            <p:cNvSpPr txBox="1"/>
            <p:nvPr/>
          </p:nvSpPr>
          <p:spPr>
            <a:xfrm>
              <a:off x="6432908" y="4720901"/>
              <a:ext cx="2368888" cy="276999"/>
            </a:xfrm>
            <a:prstGeom prst="rect">
              <a:avLst/>
            </a:prstGeom>
            <a:noFill/>
          </p:spPr>
          <p:txBody>
            <a:bodyPr wrap="square" rtlCol="0">
              <a:spAutoFit/>
            </a:bodyPr>
            <a:lstStyle/>
            <a:p>
              <a:r>
                <a:rPr lang="en-US" sz="1200" b="1" dirty="0" smtClean="0"/>
                <a:t>Power pyramid vs service pyramid</a:t>
              </a:r>
              <a:endParaRPr lang="en-US" sz="1200" b="1" dirty="0"/>
            </a:p>
          </p:txBody>
        </p:sp>
      </p:grpSp>
      <p:sp>
        <p:nvSpPr>
          <p:cNvPr id="18" name="TextBox 17"/>
          <p:cNvSpPr txBox="1"/>
          <p:nvPr/>
        </p:nvSpPr>
        <p:spPr>
          <a:xfrm>
            <a:off x="338642" y="30524"/>
            <a:ext cx="8758310" cy="584775"/>
          </a:xfrm>
          <a:prstGeom prst="rect">
            <a:avLst/>
          </a:prstGeom>
          <a:noFill/>
        </p:spPr>
        <p:txBody>
          <a:bodyPr wrap="square" rtlCol="0">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trust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broken</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vertically</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92692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34237" y="146493"/>
            <a:ext cx="2415379" cy="3142687"/>
            <a:chOff x="4034236" y="154280"/>
            <a:chExt cx="2415379" cy="314268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236" y="154280"/>
              <a:ext cx="2415379" cy="3142687"/>
            </a:xfrm>
            <a:prstGeom prst="rect">
              <a:avLst/>
            </a:prstGeom>
          </p:spPr>
        </p:pic>
        <p:pic>
          <p:nvPicPr>
            <p:cNvPr id="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0034">
              <a:off x="5889263" y="2881336"/>
              <a:ext cx="417939" cy="30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437828" y="-3010"/>
            <a:ext cx="8352928" cy="1384995"/>
          </a:xfrm>
          <a:prstGeom prst="rect">
            <a:avLst/>
          </a:prstGeom>
          <a:noFill/>
        </p:spPr>
        <p:txBody>
          <a:bodyPr wrap="square" rtlCol="0">
            <a:spAutoFit/>
          </a:bodyPr>
          <a:lstStyle/>
          <a:p>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Obviously, the last few years, Ukrainian education and its system of values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​​were deliberately </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destroyed "from above"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6" name="Group 15"/>
          <p:cNvGrpSpPr/>
          <p:nvPr/>
        </p:nvGrpSpPr>
        <p:grpSpPr>
          <a:xfrm>
            <a:off x="1264033" y="2810261"/>
            <a:ext cx="5401820" cy="3950035"/>
            <a:chOff x="322521" y="2746890"/>
            <a:chExt cx="5401820" cy="3950035"/>
          </a:xfrm>
        </p:grpSpPr>
        <p:pic>
          <p:nvPicPr>
            <p:cNvPr id="717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193" y="2880448"/>
              <a:ext cx="33718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lock Arc 5"/>
            <p:cNvSpPr/>
            <p:nvPr/>
          </p:nvSpPr>
          <p:spPr>
            <a:xfrm rot="10800000">
              <a:off x="1237364" y="3889379"/>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764541"/>
              <a:ext cx="1338625" cy="10222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2880" y="5509129"/>
              <a:ext cx="1101361" cy="841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5995151"/>
              <a:ext cx="824981" cy="6300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824" y="6176884"/>
              <a:ext cx="680965" cy="520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4437" y="6227494"/>
              <a:ext cx="550349" cy="420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322521" y="2746890"/>
              <a:ext cx="2333282" cy="1610919"/>
              <a:chOff x="6371296" y="332656"/>
              <a:chExt cx="2333282" cy="1610919"/>
            </a:xfrm>
          </p:grpSpPr>
          <p:pic>
            <p:nvPicPr>
              <p:cNvPr id="717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1296" y="359399"/>
                <a:ext cx="2333282" cy="15841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6444208" y="332656"/>
                <a:ext cx="2206053"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sz="3200" b="1" cap="all" spc="0" dirty="0" smtClean="0">
                    <a:ln w="0"/>
                    <a:effectLst>
                      <a:reflection blurRad="12700" stA="50000" endPos="50000" dist="5000" dir="5400000" sy="-100000" rotWithShape="0"/>
                    </a:effectLst>
                  </a:rPr>
                  <a:t>Ukrainian</a:t>
                </a:r>
              </a:p>
              <a:p>
                <a:pPr algn="r"/>
                <a:r>
                  <a:rPr lang="en-US" sz="3200" b="1" cap="all" spc="0" dirty="0" smtClean="0">
                    <a:ln w="0"/>
                    <a:effectLst>
                      <a:reflection blurRad="12700" stA="50000" endPos="50000" dist="5000" dir="5400000" sy="-100000" rotWithShape="0"/>
                    </a:effectLst>
                  </a:rPr>
                  <a:t>Higher</a:t>
                </a:r>
              </a:p>
              <a:p>
                <a:pPr algn="r"/>
                <a:r>
                  <a:rPr lang="en-US" sz="3200" b="1" cap="all" spc="0" dirty="0" smtClean="0">
                    <a:ln w="0"/>
                    <a:effectLst>
                      <a:reflection blurRad="12700" stA="50000" endPos="50000" dist="5000" dir="5400000" sy="-100000" rotWithShape="0"/>
                    </a:effectLst>
                  </a:rPr>
                  <a:t>Education</a:t>
                </a:r>
                <a:endParaRPr lang="en-US" sz="3200" b="1" cap="all" spc="0" dirty="0">
                  <a:ln w="0"/>
                  <a:effectLst>
                    <a:reflection blurRad="12700" stA="50000" endPos="50000" dist="5000" dir="5400000" sy="-100000" rotWithShape="0"/>
                  </a:effectLst>
                </a:endParaRPr>
              </a:p>
            </p:txBody>
          </p:sp>
          <p:pic>
            <p:nvPicPr>
              <p:cNvPr id="17"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082" y="914309"/>
                <a:ext cx="739786" cy="49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1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644" y="5599659"/>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3398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40371" flipV="1">
            <a:off x="5853512" y="4172198"/>
            <a:ext cx="3812231" cy="118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397" y="4682226"/>
            <a:ext cx="1608741" cy="151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034236" y="163333"/>
            <a:ext cx="4995902" cy="3142687"/>
            <a:chOff x="4034236" y="163333"/>
            <a:chExt cx="4995902" cy="314268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236" y="163333"/>
              <a:ext cx="2415379" cy="3142687"/>
            </a:xfrm>
            <a:prstGeom prst="rect">
              <a:avLst/>
            </a:prstGeom>
          </p:spPr>
        </p:pic>
        <p:grpSp>
          <p:nvGrpSpPr>
            <p:cNvPr id="3" name="Group 2"/>
            <p:cNvGrpSpPr/>
            <p:nvPr/>
          </p:nvGrpSpPr>
          <p:grpSpPr>
            <a:xfrm>
              <a:off x="6155826" y="1130529"/>
              <a:ext cx="2874312" cy="1712186"/>
              <a:chOff x="6155826" y="1130529"/>
              <a:chExt cx="2874312" cy="1712186"/>
            </a:xfrm>
          </p:grpSpPr>
          <p:grpSp>
            <p:nvGrpSpPr>
              <p:cNvPr id="2" name="Group 1"/>
              <p:cNvGrpSpPr/>
              <p:nvPr/>
            </p:nvGrpSpPr>
            <p:grpSpPr>
              <a:xfrm>
                <a:off x="6155826" y="1287111"/>
                <a:ext cx="2874312" cy="1555604"/>
                <a:chOff x="6155826" y="1287111"/>
                <a:chExt cx="2874312" cy="1555604"/>
              </a:xfrm>
            </p:grpSpPr>
            <p:pic>
              <p:nvPicPr>
                <p:cNvPr id="819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490791" y="1287111"/>
                  <a:ext cx="2539347" cy="155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96272">
                  <a:off x="6155826" y="1481257"/>
                  <a:ext cx="1316789" cy="90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6830852" y="1130529"/>
                <a:ext cx="740682" cy="37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7399851" y="1206925"/>
                <a:ext cx="624181" cy="31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7885381" y="1268207"/>
                <a:ext cx="513251" cy="26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198945" y="1312735"/>
                <a:ext cx="409761" cy="20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429048" y="1360004"/>
                <a:ext cx="280123" cy="142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597978" y="1396939"/>
                <a:ext cx="261185" cy="13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797444" y="1444817"/>
                <a:ext cx="137018" cy="6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50034">
              <a:off x="5835322" y="2880070"/>
              <a:ext cx="417939" cy="30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Box 20"/>
          <p:cNvSpPr txBox="1"/>
          <p:nvPr/>
        </p:nvSpPr>
        <p:spPr>
          <a:xfrm>
            <a:off x="270196" y="37933"/>
            <a:ext cx="8784976" cy="1077218"/>
          </a:xfrm>
          <a:prstGeom prst="rect">
            <a:avLst/>
          </a:prstGeom>
          <a:noFill/>
        </p:spPr>
        <p:txBody>
          <a:bodyPr wrap="square" rtlCol="0">
            <a:spAutoFit/>
          </a:bodyPr>
          <a:lstStyle/>
          <a:p>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however we also took an active part in that process</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6" name="Group 15"/>
          <p:cNvGrpSpPr/>
          <p:nvPr/>
        </p:nvGrpSpPr>
        <p:grpSpPr>
          <a:xfrm>
            <a:off x="1264033" y="2810261"/>
            <a:ext cx="5401820" cy="3950035"/>
            <a:chOff x="322521" y="2746890"/>
            <a:chExt cx="5401820" cy="3950035"/>
          </a:xfrm>
        </p:grpSpPr>
        <p:pic>
          <p:nvPicPr>
            <p:cNvPr id="7170" name="Picture 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193" y="2880448"/>
              <a:ext cx="33718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lock Arc 5"/>
            <p:cNvSpPr/>
            <p:nvPr/>
          </p:nvSpPr>
          <p:spPr>
            <a:xfrm rot="10800000">
              <a:off x="1237364" y="3889379"/>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568" y="4764541"/>
              <a:ext cx="1338625" cy="10222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52880" y="5509129"/>
              <a:ext cx="1101361" cy="841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67744" y="5995151"/>
              <a:ext cx="824981" cy="6300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87824" y="6176884"/>
              <a:ext cx="680965" cy="520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54437" y="6227494"/>
              <a:ext cx="550349" cy="420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322521" y="2746890"/>
              <a:ext cx="2333282" cy="1610919"/>
              <a:chOff x="6371296" y="332656"/>
              <a:chExt cx="2333282" cy="1610919"/>
            </a:xfrm>
          </p:grpSpPr>
          <p:pic>
            <p:nvPicPr>
              <p:cNvPr id="7171"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71296" y="359399"/>
                <a:ext cx="2333282" cy="15841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6444208" y="332656"/>
                <a:ext cx="2206053"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sz="3200" b="1" cap="all" spc="0" dirty="0" smtClean="0">
                    <a:ln w="0"/>
                    <a:effectLst>
                      <a:reflection blurRad="12700" stA="50000" endPos="50000" dist="5000" dir="5400000" sy="-100000" rotWithShape="0"/>
                    </a:effectLst>
                  </a:rPr>
                  <a:t>Ukrainian</a:t>
                </a:r>
              </a:p>
              <a:p>
                <a:pPr algn="r"/>
                <a:r>
                  <a:rPr lang="en-US" sz="3200" b="1" cap="all" spc="0" dirty="0" smtClean="0">
                    <a:ln w="0"/>
                    <a:effectLst>
                      <a:reflection blurRad="12700" stA="50000" endPos="50000" dist="5000" dir="5400000" sy="-100000" rotWithShape="0"/>
                    </a:effectLst>
                  </a:rPr>
                  <a:t>Higher</a:t>
                </a:r>
              </a:p>
              <a:p>
                <a:pPr algn="r"/>
                <a:r>
                  <a:rPr lang="en-US" sz="3200" b="1" cap="all" spc="0" dirty="0" smtClean="0">
                    <a:ln w="0"/>
                    <a:effectLst>
                      <a:reflection blurRad="12700" stA="50000" endPos="50000" dist="5000" dir="5400000" sy="-100000" rotWithShape="0"/>
                    </a:effectLst>
                  </a:rPr>
                  <a:t>Education</a:t>
                </a:r>
                <a:endParaRPr lang="en-US" sz="3200" b="1" cap="all" spc="0" dirty="0">
                  <a:ln w="0"/>
                  <a:effectLst>
                    <a:reflection blurRad="12700" stA="50000" endPos="50000" dist="5000" dir="5400000" sy="-100000" rotWithShape="0"/>
                  </a:effectLst>
                </a:endParaRPr>
              </a:p>
            </p:txBody>
          </p:sp>
          <p:pic>
            <p:nvPicPr>
              <p:cNvPr id="17" name="Picture 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082" y="914309"/>
                <a:ext cx="739786" cy="49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1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8644" y="5599659"/>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44182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2952328" cy="21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578031">
            <a:off x="2359479" y="454957"/>
            <a:ext cx="2090961" cy="148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700808"/>
            <a:ext cx="2228409" cy="155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5395">
            <a:off x="2368576" y="2968958"/>
            <a:ext cx="2232248" cy="158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057819" y="533867"/>
            <a:ext cx="2994569" cy="2746357"/>
            <a:chOff x="5681887" y="1985453"/>
            <a:chExt cx="2994569" cy="2746357"/>
          </a:xfrm>
        </p:grpSpPr>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7528">
              <a:off x="5681887" y="3320274"/>
              <a:ext cx="1129112" cy="6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142" y="1985453"/>
              <a:ext cx="2739314" cy="274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2922">
              <a:off x="5803905" y="3309624"/>
              <a:ext cx="826483" cy="34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5318">
              <a:off x="5732189" y="3584322"/>
              <a:ext cx="1035745" cy="3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ight Arrow 10"/>
          <p:cNvSpPr/>
          <p:nvPr/>
        </p:nvSpPr>
        <p:spPr>
          <a:xfrm>
            <a:off x="5384750" y="2047334"/>
            <a:ext cx="594620"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255198" y="4013285"/>
            <a:ext cx="4809874" cy="2644852"/>
            <a:chOff x="4255198" y="4149080"/>
            <a:chExt cx="4809874" cy="2644852"/>
          </a:xfrm>
        </p:grpSpPr>
        <p:pic>
          <p:nvPicPr>
            <p:cNvPr id="13"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2400" y="4149080"/>
              <a:ext cx="3542672" cy="214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5198" y="5180641"/>
              <a:ext cx="2181705" cy="161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8353535" y="4330752"/>
              <a:ext cx="662844" cy="33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17108">
              <a:off x="6478247" y="4405432"/>
              <a:ext cx="662844" cy="33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ight Arrow 16"/>
          <p:cNvSpPr/>
          <p:nvPr/>
        </p:nvSpPr>
        <p:spPr>
          <a:xfrm rot="5400000">
            <a:off x="7209716" y="3544730"/>
            <a:ext cx="796729"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2627784" y="5651693"/>
            <a:ext cx="1546252"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52084" y="4077072"/>
            <a:ext cx="2331683" cy="2626559"/>
            <a:chOff x="251953" y="419345"/>
            <a:chExt cx="4616273" cy="5688623"/>
          </a:xfrm>
        </p:grpSpPr>
        <p:grpSp>
          <p:nvGrpSpPr>
            <p:cNvPr id="20" name="Group 19"/>
            <p:cNvGrpSpPr/>
            <p:nvPr/>
          </p:nvGrpSpPr>
          <p:grpSpPr>
            <a:xfrm>
              <a:off x="251953" y="419345"/>
              <a:ext cx="4616273" cy="5688623"/>
              <a:chOff x="511788" y="1725367"/>
              <a:chExt cx="4073079" cy="4709074"/>
            </a:xfrm>
          </p:grpSpPr>
          <p:sp>
            <p:nvSpPr>
              <p:cNvPr id="28" name="Rectangle 27"/>
              <p:cNvSpPr/>
              <p:nvPr/>
            </p:nvSpPr>
            <p:spPr>
              <a:xfrm>
                <a:off x="511788" y="1725367"/>
                <a:ext cx="4073078" cy="22384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1789" y="3963851"/>
                <a:ext cx="4073078" cy="247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2637" y="5157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037" y="6681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7437" y="8205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9837" y="9729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2237" y="11253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4637" y="12777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57037" y="1430152"/>
              <a:ext cx="3542445" cy="16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ight Arrow 29"/>
          <p:cNvSpPr/>
          <p:nvPr/>
        </p:nvSpPr>
        <p:spPr>
          <a:xfrm rot="16200000">
            <a:off x="884336" y="3397592"/>
            <a:ext cx="796729" cy="407920"/>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9801" y="4194154"/>
            <a:ext cx="783451" cy="104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2627784" y="4655118"/>
            <a:ext cx="1627414" cy="923330"/>
          </a:xfrm>
          <a:prstGeom prst="rect">
            <a:avLst/>
          </a:prstGeom>
          <a:solidFill>
            <a:schemeClr val="bg1">
              <a:alpha val="88000"/>
            </a:schemeClr>
          </a:solidFill>
          <a:ln>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Everybody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happy</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Are we</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6" name="Rectangle 35"/>
          <p:cNvSpPr/>
          <p:nvPr/>
        </p:nvSpPr>
        <p:spPr>
          <a:xfrm>
            <a:off x="121689" y="1033686"/>
            <a:ext cx="1978228" cy="461665"/>
          </a:xfrm>
          <a:prstGeom prst="rect">
            <a:avLst/>
          </a:prstGeom>
          <a:solidFill>
            <a:schemeClr val="accent1">
              <a:lumMod val="20000"/>
              <a:lumOff val="80000"/>
            </a:schemeClr>
          </a:solidFill>
        </p:spPr>
        <p:txBody>
          <a:bodyPr wrap="square" lIns="91440" tIns="45720" rIns="91440" bIns="45720">
            <a:spAutoFit/>
          </a:bodyPr>
          <a:lstStyle/>
          <a:p>
            <a:pPr algn="ct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Give us …!</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7" name="Rectangle 36"/>
          <p:cNvSpPr/>
          <p:nvPr/>
        </p:nvSpPr>
        <p:spPr>
          <a:xfrm rot="19522485">
            <a:off x="2129048" y="800792"/>
            <a:ext cx="1312682" cy="369332"/>
          </a:xfrm>
          <a:prstGeom prst="rect">
            <a:avLst/>
          </a:prstGeom>
          <a:solidFill>
            <a:schemeClr val="accent1">
              <a:lumMod val="20000"/>
              <a:lumOff val="80000"/>
            </a:schemeClr>
          </a:solidFill>
        </p:spPr>
        <p:txBody>
          <a:bodyPr wrap="square" lIns="91440" tIns="45720" rIns="91440" bIns="45720">
            <a:spAutoFit/>
          </a:bodyPr>
          <a:lstStyle/>
          <a:p>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credits …</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 name="Rectangle 1"/>
          <p:cNvSpPr/>
          <p:nvPr/>
        </p:nvSpPr>
        <p:spPr>
          <a:xfrm>
            <a:off x="2351" y="-141302"/>
            <a:ext cx="5774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The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“vicious circle</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8" name="Rectangle 37"/>
          <p:cNvSpPr/>
          <p:nvPr/>
        </p:nvSpPr>
        <p:spPr>
          <a:xfrm>
            <a:off x="3078229" y="1734074"/>
            <a:ext cx="1312682" cy="369332"/>
          </a:xfrm>
          <a:prstGeom prst="rect">
            <a:avLst/>
          </a:prstGeom>
          <a:solidFill>
            <a:schemeClr val="accent1">
              <a:lumMod val="20000"/>
              <a:lumOff val="80000"/>
            </a:schemeClr>
          </a:solidFill>
        </p:spPr>
        <p:txBody>
          <a:bodyPr wrap="square" lIns="91440" tIns="45720" rIns="91440" bIns="45720">
            <a:spAutoFit/>
          </a:bodyPr>
          <a:lstStyle/>
          <a:p>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grades …</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9" name="Rectangle 38"/>
          <p:cNvSpPr/>
          <p:nvPr/>
        </p:nvSpPr>
        <p:spPr>
          <a:xfrm rot="3014806">
            <a:off x="2961991" y="2984194"/>
            <a:ext cx="1504823" cy="369332"/>
          </a:xfrm>
          <a:prstGeom prst="rect">
            <a:avLst/>
          </a:prstGeom>
          <a:solidFill>
            <a:schemeClr val="accent1">
              <a:lumMod val="20000"/>
              <a:lumOff val="80000"/>
            </a:schemeClr>
          </a:solidFill>
        </p:spPr>
        <p:txBody>
          <a:bodyPr wrap="square" lIns="91440" tIns="45720" rIns="91440" bIns="45720">
            <a:spAutoFit/>
          </a:bodyPr>
          <a:lstStyle/>
          <a:p>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diploma …</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TextBox 7"/>
          <p:cNvSpPr txBox="1"/>
          <p:nvPr/>
        </p:nvSpPr>
        <p:spPr>
          <a:xfrm>
            <a:off x="6503578" y="6092017"/>
            <a:ext cx="2610063" cy="707886"/>
          </a:xfrm>
          <a:prstGeom prst="rect">
            <a:avLst/>
          </a:prstGeom>
          <a:noFill/>
        </p:spPr>
        <p:txBody>
          <a:bodyPr wrap="square" rtlCol="0">
            <a:spAutoFit/>
          </a:bodyPr>
          <a:lstStyle/>
          <a:p>
            <a:r>
              <a:rPr lang="en-US" sz="2000" dirty="0" smtClean="0"/>
              <a:t>… easy… Just sign and forget! Who cares?</a:t>
            </a:r>
            <a:endParaRPr lang="en-US" sz="2000" dirty="0"/>
          </a:p>
        </p:txBody>
      </p:sp>
    </p:spTree>
    <p:extLst>
      <p:ext uri="{BB962C8B-B14F-4D97-AF65-F5344CB8AC3E}">
        <p14:creationId xmlns:p14="http://schemas.microsoft.com/office/powerpoint/2010/main" val="155627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9238" y="5192713"/>
            <a:ext cx="115252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p:cNvGrpSpPr>
            <a:grpSpLocks/>
          </p:cNvGrpSpPr>
          <p:nvPr/>
        </p:nvGrpSpPr>
        <p:grpSpPr bwMode="auto">
          <a:xfrm>
            <a:off x="7073900" y="2833688"/>
            <a:ext cx="1871663" cy="1966912"/>
            <a:chOff x="4283968" y="2281494"/>
            <a:chExt cx="3168352" cy="3597473"/>
          </a:xfrm>
        </p:grpSpPr>
        <p:pic>
          <p:nvPicPr>
            <p:cNvPr id="7"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
          <p:cNvGrpSpPr>
            <a:grpSpLocks/>
          </p:cNvGrpSpPr>
          <p:nvPr/>
        </p:nvGrpSpPr>
        <p:grpSpPr bwMode="auto">
          <a:xfrm>
            <a:off x="1971675" y="5177415"/>
            <a:ext cx="1728788" cy="1617662"/>
            <a:chOff x="1979712" y="2852936"/>
            <a:chExt cx="2618896" cy="2625650"/>
          </a:xfrm>
        </p:grpSpPr>
        <p:grpSp>
          <p:nvGrpSpPr>
            <p:cNvPr id="11" name="Group 10"/>
            <p:cNvGrpSpPr>
              <a:grpSpLocks/>
            </p:cNvGrpSpPr>
            <p:nvPr/>
          </p:nvGrpSpPr>
          <p:grpSpPr bwMode="auto">
            <a:xfrm>
              <a:off x="1979712" y="2852936"/>
              <a:ext cx="2618896" cy="1800200"/>
              <a:chOff x="1593064" y="4221088"/>
              <a:chExt cx="2114840" cy="1376596"/>
            </a:xfrm>
          </p:grpSpPr>
          <p:pic>
            <p:nvPicPr>
              <p:cNvPr id="13"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4221088"/>
                <a:ext cx="2057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93064" y="4797151"/>
                <a:ext cx="2114840" cy="80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6396" y="4581127"/>
              <a:ext cx="1191173" cy="89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0"/>
          <p:cNvGrpSpPr>
            <a:grpSpLocks/>
          </p:cNvGrpSpPr>
          <p:nvPr/>
        </p:nvGrpSpPr>
        <p:grpSpPr bwMode="auto">
          <a:xfrm>
            <a:off x="1905000" y="611188"/>
            <a:ext cx="2159000" cy="2070100"/>
            <a:chOff x="2915816" y="1142674"/>
            <a:chExt cx="3024336" cy="2799347"/>
          </a:xfrm>
        </p:grpSpPr>
        <p:sp>
          <p:nvSpPr>
            <p:cNvPr id="16" name="Rounded Rectangle 15"/>
            <p:cNvSpPr/>
            <p:nvPr/>
          </p:nvSpPr>
          <p:spPr>
            <a:xfrm>
              <a:off x="2915816" y="3068298"/>
              <a:ext cx="3024336" cy="865136"/>
            </a:xfrm>
            <a:prstGeom prst="roundRect">
              <a:avLst>
                <a:gd name="adj" fmla="val 83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1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34034" y="1142674"/>
              <a:ext cx="2984402" cy="19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8"/>
            <p:cNvGrpSpPr>
              <a:grpSpLocks/>
            </p:cNvGrpSpPr>
            <p:nvPr/>
          </p:nvGrpSpPr>
          <p:grpSpPr bwMode="auto">
            <a:xfrm>
              <a:off x="2943864" y="3088042"/>
              <a:ext cx="2879168" cy="853979"/>
              <a:chOff x="2978799" y="3068960"/>
              <a:chExt cx="2925061" cy="864096"/>
            </a:xfrm>
          </p:grpSpPr>
          <p:pic>
            <p:nvPicPr>
              <p:cNvPr id="19"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8799"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7904"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984"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3068960"/>
                <a:ext cx="7557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 name="Picture 1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525" y="3032125"/>
            <a:ext cx="26622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5"/>
          <p:cNvGrpSpPr>
            <a:grpSpLocks/>
          </p:cNvGrpSpPr>
          <p:nvPr/>
        </p:nvGrpSpPr>
        <p:grpSpPr bwMode="auto">
          <a:xfrm>
            <a:off x="5143500" y="782638"/>
            <a:ext cx="1328738" cy="1838325"/>
            <a:chOff x="4067944" y="798600"/>
            <a:chExt cx="1329378" cy="1838312"/>
          </a:xfrm>
        </p:grpSpPr>
        <p:pic>
          <p:nvPicPr>
            <p:cNvPr id="25" name="Picture 1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908720"/>
              <a:ext cx="132937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4777" y="798600"/>
              <a:ext cx="387223" cy="21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Arrow Connector 26"/>
          <p:cNvCxnSpPr/>
          <p:nvPr/>
        </p:nvCxnSpPr>
        <p:spPr>
          <a:xfrm flipV="1">
            <a:off x="2700338" y="2781300"/>
            <a:ext cx="503237" cy="719138"/>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203575" y="2781301"/>
            <a:ext cx="288925" cy="2072495"/>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779838" y="2708275"/>
            <a:ext cx="1944687" cy="252095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67175" y="2420938"/>
            <a:ext cx="3006725" cy="106045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4076700" y="1646238"/>
            <a:ext cx="1216025" cy="6350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852738" y="2349500"/>
            <a:ext cx="2295525" cy="1303338"/>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916238" y="3933825"/>
            <a:ext cx="4176712" cy="71438"/>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87675" y="4221163"/>
            <a:ext cx="2447925" cy="151130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512698" y="4382891"/>
            <a:ext cx="248758" cy="417709"/>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11637" y="6092825"/>
            <a:ext cx="1152526" cy="471"/>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076700" y="4221164"/>
            <a:ext cx="2943225" cy="1100136"/>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635375" y="2636839"/>
            <a:ext cx="1944688" cy="2232024"/>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372225" y="4868863"/>
            <a:ext cx="1008063" cy="1081087"/>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516688" y="2205038"/>
            <a:ext cx="576262" cy="863600"/>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905500" y="2636838"/>
            <a:ext cx="34925" cy="2555875"/>
          </a:xfrm>
          <a:prstGeom prst="straightConnector1">
            <a:avLst/>
          </a:prstGeom>
          <a:ln w="508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0685" y="2717885"/>
            <a:ext cx="2592288"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Industry</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3" name="Rectangle 42"/>
          <p:cNvSpPr/>
          <p:nvPr/>
        </p:nvSpPr>
        <p:spPr>
          <a:xfrm>
            <a:off x="1478436" y="6271102"/>
            <a:ext cx="1105880"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Society</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6561996" y="6093296"/>
            <a:ext cx="1316707"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Students</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7166371" y="2447207"/>
            <a:ext cx="1750607"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Academic staff</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6029586" y="1222831"/>
            <a:ext cx="2057089"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University administration</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7" name="Rectangle 46"/>
          <p:cNvSpPr/>
          <p:nvPr/>
        </p:nvSpPr>
        <p:spPr>
          <a:xfrm>
            <a:off x="411327" y="1297308"/>
            <a:ext cx="1729418"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State and officials</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a:spLocks noChangeArrowheads="1"/>
          </p:cNvSpPr>
          <p:nvPr/>
        </p:nvSpPr>
        <p:spPr bwMode="auto">
          <a:xfrm>
            <a:off x="826879" y="9525"/>
            <a:ext cx="7766050" cy="601663"/>
          </a:xfrm>
          <a:prstGeom prst="rect">
            <a:avLst/>
          </a:prstGeom>
          <a:noFill/>
          <a:ln w="9525">
            <a:noFill/>
            <a:miter lim="800000"/>
            <a:headEnd/>
            <a:tailEnd/>
          </a:ln>
          <a:effectLst/>
        </p:spPr>
        <p:txBody>
          <a:bodyPr anchor="b"/>
          <a:lstStyle/>
          <a:p>
            <a:pPr algn="ctr">
              <a:defRPr/>
            </a:pPr>
            <a:r>
              <a:rPr lang="en-US" sz="2400" b="1" dirty="0" smtClean="0">
                <a:solidFill>
                  <a:srgbClr val="EC8C00"/>
                </a:solidFill>
                <a:effectLst>
                  <a:outerShdw blurRad="38100" dist="38100" dir="2700000" algn="tl">
                    <a:srgbClr val="C0C0C0"/>
                  </a:outerShdw>
                </a:effectLst>
              </a:rPr>
              <a:t>Who needs “quality” in such a system</a:t>
            </a:r>
            <a:r>
              <a:rPr lang="ru-RU" sz="2400" b="1" dirty="0" smtClean="0">
                <a:solidFill>
                  <a:srgbClr val="EC8C00"/>
                </a:solidFill>
                <a:effectLst>
                  <a:outerShdw blurRad="38100" dist="38100" dir="2700000" algn="tl">
                    <a:srgbClr val="C0C0C0"/>
                  </a:outerShdw>
                </a:effectLst>
              </a:rPr>
              <a:t>? </a:t>
            </a:r>
            <a:r>
              <a:rPr lang="en-US" sz="2400" b="1" dirty="0" smtClean="0">
                <a:solidFill>
                  <a:srgbClr val="EC8C00"/>
                </a:solidFill>
                <a:effectLst>
                  <a:outerShdw blurRad="38100" dist="38100" dir="2700000" algn="tl">
                    <a:srgbClr val="C0C0C0"/>
                  </a:outerShdw>
                </a:effectLst>
              </a:rPr>
              <a:t> </a:t>
            </a:r>
            <a:r>
              <a:rPr lang="ru-RU" sz="2400" b="1" dirty="0" smtClean="0">
                <a:solidFill>
                  <a:srgbClr val="EC8C00"/>
                </a:solidFill>
                <a:effectLst>
                  <a:outerShdw blurRad="38100" dist="38100" dir="2700000" algn="tl">
                    <a:srgbClr val="C0C0C0"/>
                  </a:outerShdw>
                </a:effectLst>
              </a:rPr>
              <a:t>  </a:t>
            </a:r>
            <a:r>
              <a:rPr lang="en-US" sz="2800" b="1" dirty="0" smtClean="0">
                <a:solidFill>
                  <a:srgbClr val="EC8C00"/>
                </a:solidFill>
                <a:effectLst>
                  <a:outerShdw blurRad="38100" dist="38100" dir="2700000" algn="tl">
                    <a:srgbClr val="C0C0C0"/>
                  </a:outerShdw>
                </a:effectLst>
              </a:rPr>
              <a:t>Nobody </a:t>
            </a:r>
            <a:r>
              <a:rPr lang="ru-RU" sz="2800" b="1" dirty="0" smtClean="0">
                <a:solidFill>
                  <a:srgbClr val="EC8C00"/>
                </a:solidFill>
                <a:effectLst>
                  <a:outerShdw blurRad="38100" dist="38100" dir="2700000" algn="tl">
                    <a:srgbClr val="C0C0C0"/>
                  </a:outerShdw>
                </a:effectLst>
              </a:rPr>
              <a:t>!</a:t>
            </a:r>
            <a:r>
              <a:rPr lang="en-US" sz="2800" b="1" dirty="0" smtClean="0">
                <a:solidFill>
                  <a:srgbClr val="EC8C00"/>
                </a:solidFill>
                <a:effectLst>
                  <a:outerShdw blurRad="38100" dist="38100" dir="2700000" algn="tl">
                    <a:srgbClr val="C0C0C0"/>
                  </a:outerShdw>
                </a:effectLst>
              </a:rPr>
              <a:t>?</a:t>
            </a:r>
            <a:r>
              <a:rPr lang="ru-RU" sz="2800" b="1" dirty="0" smtClean="0">
                <a:solidFill>
                  <a:srgbClr val="EC8C00"/>
                </a:solidFill>
                <a:effectLst>
                  <a:outerShdw blurRad="38100" dist="38100" dir="2700000" algn="tl">
                    <a:srgbClr val="C0C0C0"/>
                  </a:outerShdw>
                </a:effectLst>
              </a:rPr>
              <a:t>!</a:t>
            </a:r>
            <a:endParaRPr lang="en-US" sz="2800" b="1" dirty="0">
              <a:solidFill>
                <a:srgbClr val="EC8C00"/>
              </a:solidFill>
              <a:effectLst>
                <a:outerShdw blurRad="38100" dist="38100" dir="2700000" algn="tl">
                  <a:srgbClr val="C0C0C0"/>
                </a:outerShdw>
              </a:effectLst>
            </a:endParaRPr>
          </a:p>
        </p:txBody>
      </p:sp>
      <p:pic>
        <p:nvPicPr>
          <p:cNvPr id="49"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538" y="1196975"/>
            <a:ext cx="41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63" y="1989138"/>
            <a:ext cx="41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688" y="4797425"/>
            <a:ext cx="41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2708275"/>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2636838"/>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475" y="3357563"/>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4437063"/>
            <a:ext cx="41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5837" y="3367050"/>
            <a:ext cx="411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88318" y="5076812"/>
            <a:ext cx="654844" cy="1111465"/>
          </a:xfrm>
          <a:prstGeom prst="rect">
            <a:avLst/>
          </a:prstGeom>
        </p:spPr>
      </p:pic>
      <p:pic>
        <p:nvPicPr>
          <p:cNvPr id="1027"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83355">
            <a:off x="1873863" y="4593114"/>
            <a:ext cx="1856203" cy="72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865384">
            <a:off x="3111355" y="5305054"/>
            <a:ext cx="1693864" cy="89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62"/>
          <p:cNvSpPr>
            <a:spLocks noChangeArrowheads="1"/>
          </p:cNvSpPr>
          <p:nvPr/>
        </p:nvSpPr>
        <p:spPr bwMode="auto">
          <a:xfrm>
            <a:off x="-25094" y="5307682"/>
            <a:ext cx="1503530" cy="750435"/>
          </a:xfrm>
          <a:prstGeom prst="rect">
            <a:avLst/>
          </a:prstGeom>
          <a:noFill/>
          <a:ln w="9525">
            <a:noFill/>
            <a:miter lim="800000"/>
            <a:headEnd/>
            <a:tailEnd/>
          </a:ln>
          <a:effectLst/>
        </p:spPr>
        <p:txBody>
          <a:bodyPr anchor="b"/>
          <a:lstStyle/>
          <a:p>
            <a:pPr algn="ctr">
              <a:defRPr/>
            </a:pPr>
            <a:r>
              <a:rPr lang="ru-RU" sz="2400" b="1" dirty="0">
                <a:solidFill>
                  <a:srgbClr val="EC8C00"/>
                </a:solidFill>
                <a:effectLst>
                  <a:outerShdw blurRad="38100" dist="38100" dir="2700000" algn="tl">
                    <a:srgbClr val="C0C0C0"/>
                  </a:outerShdw>
                </a:effectLst>
              </a:rPr>
              <a:t>... </a:t>
            </a:r>
            <a:r>
              <a:rPr lang="en-US" sz="2400" b="1" dirty="0" smtClean="0">
                <a:solidFill>
                  <a:srgbClr val="EC8C00"/>
                </a:solidFill>
                <a:effectLst>
                  <a:outerShdw blurRad="38100" dist="38100" dir="2700000" algn="tl">
                    <a:srgbClr val="C0C0C0"/>
                  </a:outerShdw>
                </a:effectLst>
              </a:rPr>
              <a:t>What about us </a:t>
            </a:r>
            <a:r>
              <a:rPr lang="ru-RU" sz="2400" b="1" dirty="0" smtClean="0">
                <a:solidFill>
                  <a:srgbClr val="EC8C00"/>
                </a:solidFill>
                <a:effectLst>
                  <a:outerShdw blurRad="38100" dist="38100" dir="2700000" algn="tl">
                    <a:srgbClr val="C0C0C0"/>
                  </a:outerShdw>
                </a:effectLst>
              </a:rPr>
              <a:t>?</a:t>
            </a:r>
            <a:endParaRPr lang="en-US" sz="2400" b="1" dirty="0">
              <a:solidFill>
                <a:srgbClr val="EC8C00"/>
              </a:solidFill>
              <a:effectLst>
                <a:outerShdw blurRad="38100" dist="38100" dir="2700000" algn="tl">
                  <a:srgbClr val="C0C0C0"/>
                </a:outerShdw>
              </a:effectLst>
            </a:endParaRPr>
          </a:p>
        </p:txBody>
      </p:sp>
    </p:spTree>
    <p:extLst>
      <p:ext uri="{BB962C8B-B14F-4D97-AF65-F5344CB8AC3E}">
        <p14:creationId xmlns:p14="http://schemas.microsoft.com/office/powerpoint/2010/main" val="3960021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20850" y="1260741"/>
            <a:ext cx="10541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5397500"/>
            <a:ext cx="1311275" cy="1081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177" y="1275108"/>
            <a:ext cx="1177925" cy="86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7653" y="1139277"/>
            <a:ext cx="12446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1850" y="1175856"/>
            <a:ext cx="1325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5275" y="5334000"/>
            <a:ext cx="17494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693988"/>
            <a:ext cx="15414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850" y="3983038"/>
            <a:ext cx="10080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21"/>
          <p:cNvGrpSpPr>
            <a:grpSpLocks/>
          </p:cNvGrpSpPr>
          <p:nvPr/>
        </p:nvGrpSpPr>
        <p:grpSpPr bwMode="auto">
          <a:xfrm>
            <a:off x="7269163" y="3865563"/>
            <a:ext cx="1479550" cy="1093787"/>
            <a:chOff x="7153562" y="836712"/>
            <a:chExt cx="1479089" cy="1093875"/>
          </a:xfrm>
        </p:grpSpPr>
        <p:pic>
          <p:nvPicPr>
            <p:cNvPr id="21" name="Picture 1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3562" y="836712"/>
              <a:ext cx="106839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376" y="1196752"/>
              <a:ext cx="6762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0312" y="1484784"/>
              <a:ext cx="585069" cy="44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23"/>
          <p:cNvSpPr/>
          <p:nvPr/>
        </p:nvSpPr>
        <p:spPr>
          <a:xfrm>
            <a:off x="727869" y="4915464"/>
            <a:ext cx="148233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Department</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Rectangle 24"/>
          <p:cNvSpPr/>
          <p:nvPr/>
        </p:nvSpPr>
        <p:spPr>
          <a:xfrm>
            <a:off x="470121" y="6431256"/>
            <a:ext cx="1264385"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University</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Rectangle 25"/>
          <p:cNvSpPr/>
          <p:nvPr/>
        </p:nvSpPr>
        <p:spPr>
          <a:xfrm>
            <a:off x="450735" y="3586086"/>
            <a:ext cx="102387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Student</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Rectangle 26"/>
          <p:cNvSpPr/>
          <p:nvPr/>
        </p:nvSpPr>
        <p:spPr>
          <a:xfrm>
            <a:off x="1630501" y="2347038"/>
            <a:ext cx="118853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Professor</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Rectangle 27"/>
          <p:cNvSpPr/>
          <p:nvPr/>
        </p:nvSpPr>
        <p:spPr>
          <a:xfrm>
            <a:off x="3072656" y="2488808"/>
            <a:ext cx="1735476"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Lecture course</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Rectangle 28"/>
          <p:cNvSpPr/>
          <p:nvPr/>
        </p:nvSpPr>
        <p:spPr>
          <a:xfrm>
            <a:off x="4870482" y="2093820"/>
            <a:ext cx="1575596"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Scientific article</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Rectangle 29"/>
          <p:cNvSpPr/>
          <p:nvPr/>
        </p:nvSpPr>
        <p:spPr>
          <a:xfrm>
            <a:off x="7721973" y="1429218"/>
            <a:ext cx="1335109"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Innovation</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ectangle 30"/>
          <p:cNvSpPr/>
          <p:nvPr/>
        </p:nvSpPr>
        <p:spPr>
          <a:xfrm>
            <a:off x="7696759" y="4850420"/>
            <a:ext cx="904415"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Supply</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2" name="Rectangle 31"/>
          <p:cNvSpPr/>
          <p:nvPr/>
        </p:nvSpPr>
        <p:spPr>
          <a:xfrm>
            <a:off x="7291377" y="5517232"/>
            <a:ext cx="1358065"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Curriculum</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Picture 15"/>
          <p:cNvSpPr>
            <a:spLocks noChangeAspect="1" noChangeArrowheads="1"/>
          </p:cNvSpPr>
          <p:nvPr/>
        </p:nvSpPr>
        <p:spPr bwMode="auto">
          <a:xfrm>
            <a:off x="6804025" y="2565400"/>
            <a:ext cx="9382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p>
        </p:txBody>
      </p:sp>
      <p:pic>
        <p:nvPicPr>
          <p:cNvPr id="46" name="Picture 16"/>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188" y="3106738"/>
            <a:ext cx="952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6923" y="3278542"/>
            <a:ext cx="4412377" cy="294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7130" y="0"/>
            <a:ext cx="8736748"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 many interesting </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resources</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can be found</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 a capital of our educational system</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6860053" y="2720674"/>
            <a:ext cx="2277471" cy="40011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Project application</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76876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474" y="5926021"/>
            <a:ext cx="1262461" cy="8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1124744"/>
            <a:ext cx="7946879"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7764" y="29222"/>
            <a:ext cx="1290589" cy="139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00" y="2636912"/>
            <a:ext cx="936104" cy="78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2554" y="908720"/>
            <a:ext cx="859060" cy="71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3302" y="769286"/>
            <a:ext cx="951574" cy="79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5146" y="817680"/>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1067572"/>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3708" y="2924944"/>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3765781"/>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00" y="4077072"/>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99" y="5085184"/>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6744" y="4797152"/>
            <a:ext cx="1008112" cy="84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779912" y="4077072"/>
            <a:ext cx="956211" cy="933454"/>
            <a:chOff x="324787" y="309133"/>
            <a:chExt cx="956211" cy="933454"/>
          </a:xfrm>
        </p:grpSpPr>
        <p:pic>
          <p:nvPicPr>
            <p:cNvPr id="1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631" y="309133"/>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93874">
              <a:off x="700158" y="408634"/>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107729">
              <a:off x="337422" y="514432"/>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37665">
              <a:off x="564132" y="590002"/>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76237">
              <a:off x="821070" y="627787"/>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787" y="670692"/>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448" y="824269"/>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09861">
              <a:off x="673654" y="824268"/>
              <a:ext cx="501538" cy="41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23"/>
          <p:cNvSpPr/>
          <p:nvPr/>
        </p:nvSpPr>
        <p:spPr>
          <a:xfrm>
            <a:off x="109912" y="0"/>
            <a:ext cx="811469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each one with its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unique content, essence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quality</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18508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734372" y="2762685"/>
            <a:ext cx="900000" cy="900000"/>
          </a:xfrm>
          <a:prstGeom prst="ellipse">
            <a:avLst/>
          </a:prstGeom>
          <a:solidFill>
            <a:srgbClr val="FEF6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7310" y="572727"/>
            <a:ext cx="3379137" cy="14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97309" y="4406884"/>
            <a:ext cx="3379137" cy="2304255"/>
            <a:chOff x="2792032" y="4512682"/>
            <a:chExt cx="3379137" cy="2304255"/>
          </a:xfrm>
        </p:grpSpPr>
        <p:sp>
          <p:nvSpPr>
            <p:cNvPr id="3" name="Rounded Rectangle 2"/>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Down Arrow 1"/>
          <p:cNvSpPr/>
          <p:nvPr/>
        </p:nvSpPr>
        <p:spPr>
          <a:xfrm rot="10800000">
            <a:off x="3070754" y="3755250"/>
            <a:ext cx="2232248" cy="576064"/>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070754" y="2050162"/>
            <a:ext cx="2232248" cy="624968"/>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855284" y="2876039"/>
            <a:ext cx="648072" cy="701235"/>
            <a:chOff x="6516216" y="3612581"/>
            <a:chExt cx="648072" cy="701235"/>
          </a:xfrm>
        </p:grpSpPr>
        <p:sp>
          <p:nvSpPr>
            <p:cNvPr id="10" name="Oval 9"/>
            <p:cNvSpPr/>
            <p:nvPr/>
          </p:nvSpPr>
          <p:spPr>
            <a:xfrm>
              <a:off x="6630596" y="3630173"/>
              <a:ext cx="422830" cy="3027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3612581"/>
              <a:ext cx="648072" cy="70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p:nvPr/>
        </p:nvSpPr>
        <p:spPr>
          <a:xfrm>
            <a:off x="5640685" y="1931169"/>
            <a:ext cx="2736304" cy="2246769"/>
          </a:xfrm>
          <a:prstGeom prst="rect">
            <a:avLst/>
          </a:prstGeom>
          <a:solidFill>
            <a:schemeClr val="bg2">
              <a:lumMod val="90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…But when these “smiling angels” come to us (usually with surprising regularity), is this (content, uniqueness, quality) they are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interested in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Right Arrow 15"/>
          <p:cNvSpPr/>
          <p:nvPr/>
        </p:nvSpPr>
        <p:spPr>
          <a:xfrm rot="11137474">
            <a:off x="4503355" y="3243637"/>
            <a:ext cx="1684311" cy="98425"/>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744992" y="4165"/>
            <a:ext cx="786619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worse - the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better</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or</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seekers</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6164717" y="975186"/>
            <a:ext cx="2076209" cy="646331"/>
          </a:xfrm>
          <a:prstGeom prst="rect">
            <a:avLst/>
          </a:prstGeom>
          <a:solidFill>
            <a:schemeClr val="bg1">
              <a:lumMod val="85000"/>
            </a:schemeClr>
          </a:solidFill>
          <a:ln w="19050">
            <a:solidFill>
              <a:schemeClr val="tx1"/>
            </a:solidFill>
          </a:ln>
        </p:spPr>
        <p:txBody>
          <a:bodyPr wrap="none" lIns="91440" tIns="45720" rIns="91440" bIns="45720">
            <a:spAutoFit/>
          </a:bodyPr>
          <a:lstStyle/>
          <a:p>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КРУ</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The State</a:t>
            </a:r>
          </a:p>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Financial Inspection</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488370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0991" y="459372"/>
            <a:ext cx="3379137" cy="145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337489" y="4941877"/>
            <a:ext cx="2935128" cy="1769262"/>
            <a:chOff x="2792032" y="4512682"/>
            <a:chExt cx="3379137" cy="2304255"/>
          </a:xfrm>
        </p:grpSpPr>
        <p:sp>
          <p:nvSpPr>
            <p:cNvPr id="3" name="Rounded Rectangle 2"/>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Down Arrow 5"/>
          <p:cNvSpPr/>
          <p:nvPr/>
        </p:nvSpPr>
        <p:spPr>
          <a:xfrm>
            <a:off x="2564435" y="1838566"/>
            <a:ext cx="2232248" cy="624968"/>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03912" y="1183921"/>
            <a:ext cx="3563888" cy="5416868"/>
          </a:xfrm>
          <a:prstGeom prst="rect">
            <a:avLst/>
          </a:prstGeom>
          <a:solidFill>
            <a:schemeClr val="bg2">
              <a:lumMod val="90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Here</a:t>
            </a:r>
            <a:r>
              <a:rPr lang="ru-RU" sz="2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their real target</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Everything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has to be supplied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lot of paper. And if the paper is absent, then it is supposed that nothing had happen, neither “the thing” itself (even if evident), nor its content, the uniqueness or the quality... But if the paper is in order, then it is no longer important if there was anything in reality and how it was... But, on the other hand, is not it our own invention, i.e., such an order, that a piece of paper in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academic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world matters more than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content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impact? Do not we ourselves welcome such a culture as easier, clearer and more convenient one for us??</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ectangle 14"/>
          <p:cNvSpPr/>
          <p:nvPr/>
        </p:nvSpPr>
        <p:spPr>
          <a:xfrm>
            <a:off x="466525" y="-26063"/>
            <a:ext cx="842313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Looks like they are searching for something more important</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9" name="Picture 4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6674" y="2506161"/>
            <a:ext cx="1934342" cy="156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4099"/>
          <p:cNvGrpSpPr/>
          <p:nvPr/>
        </p:nvGrpSpPr>
        <p:grpSpPr>
          <a:xfrm>
            <a:off x="2438967" y="4327319"/>
            <a:ext cx="2859321" cy="588103"/>
            <a:chOff x="2967052" y="4327319"/>
            <a:chExt cx="2859321" cy="588103"/>
          </a:xfrm>
        </p:grpSpPr>
        <p:cxnSp>
          <p:nvCxnSpPr>
            <p:cNvPr id="19" name="Straight Arrow Connector 18"/>
            <p:cNvCxnSpPr/>
            <p:nvPr/>
          </p:nvCxnSpPr>
          <p:spPr>
            <a:xfrm flipV="1">
              <a:off x="2987511" y="4327319"/>
              <a:ext cx="166486" cy="57677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75856" y="4327319"/>
              <a:ext cx="166486" cy="57677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63888" y="4327319"/>
              <a:ext cx="166486" cy="570002"/>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195174" y="4327319"/>
              <a:ext cx="187902" cy="58810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4860032" y="4327319"/>
              <a:ext cx="187902" cy="570002"/>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481780" y="4327319"/>
              <a:ext cx="187902" cy="576773"/>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50594" y="4327319"/>
              <a:ext cx="0" cy="576774"/>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79973" y="4338648"/>
              <a:ext cx="0" cy="576774"/>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609785" y="4338648"/>
              <a:ext cx="0" cy="576774"/>
            </a:xfrm>
            <a:prstGeom prst="straightConnector1">
              <a:avLst/>
            </a:prstGeom>
            <a:ln w="28575">
              <a:headEnd type="none"/>
              <a:tailEnd type="stealth" w="med" len="lg"/>
            </a:ln>
          </p:spPr>
          <p:style>
            <a:lnRef idx="1">
              <a:schemeClr val="accent1"/>
            </a:lnRef>
            <a:fillRef idx="0">
              <a:schemeClr val="accent1"/>
            </a:fillRef>
            <a:effectRef idx="0">
              <a:schemeClr val="accent1"/>
            </a:effectRef>
            <a:fontRef idx="minor">
              <a:schemeClr val="tx1"/>
            </a:fontRef>
          </p:style>
        </p:cxnSp>
        <p:grpSp>
          <p:nvGrpSpPr>
            <p:cNvPr id="4099" name="Group 4098"/>
            <p:cNvGrpSpPr/>
            <p:nvPr/>
          </p:nvGrpSpPr>
          <p:grpSpPr>
            <a:xfrm>
              <a:off x="2967052" y="4491486"/>
              <a:ext cx="2593566" cy="325095"/>
              <a:chOff x="2982165" y="4530631"/>
              <a:chExt cx="2706449" cy="374800"/>
            </a:xfrm>
          </p:grpSpPr>
          <p:pic>
            <p:nvPicPr>
              <p:cNvPr id="38"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165" y="4530631"/>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0591" y="4547005"/>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5086" y="4531891"/>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3512" y="4548265"/>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8278" y="4535982"/>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9791" y="4552356"/>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0020" y="4564639"/>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9125" y="4564303"/>
                <a:ext cx="399489" cy="34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3546" y="4537070"/>
              <a:ext cx="382827" cy="29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Down Arrow 51"/>
          <p:cNvSpPr/>
          <p:nvPr/>
        </p:nvSpPr>
        <p:spPr>
          <a:xfrm rot="10800000">
            <a:off x="2556878" y="3702351"/>
            <a:ext cx="2232248" cy="576064"/>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489089">
            <a:off x="3571380" y="2294082"/>
            <a:ext cx="2686317" cy="132406"/>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7"/>
          <p:cNvGrpSpPr/>
          <p:nvPr/>
        </p:nvGrpSpPr>
        <p:grpSpPr>
          <a:xfrm>
            <a:off x="69719" y="2182311"/>
            <a:ext cx="1813363" cy="2347834"/>
            <a:chOff x="107504" y="2439249"/>
            <a:chExt cx="1813363" cy="2347834"/>
          </a:xfrm>
        </p:grpSpPr>
        <p:sp>
          <p:nvSpPr>
            <p:cNvPr id="7" name="Rounded Rectangle 6"/>
            <p:cNvSpPr/>
            <p:nvPr/>
          </p:nvSpPr>
          <p:spPr>
            <a:xfrm>
              <a:off x="107504" y="2439249"/>
              <a:ext cx="1813363" cy="2347834"/>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22411" y="3802728"/>
              <a:ext cx="1285002" cy="882140"/>
              <a:chOff x="2911264" y="4512682"/>
              <a:chExt cx="3379137" cy="2304255"/>
            </a:xfrm>
          </p:grpSpPr>
          <p:sp>
            <p:nvSpPr>
              <p:cNvPr id="33" name="Rounded Rectangle 32"/>
              <p:cNvSpPr/>
              <p:nvPr/>
            </p:nvSpPr>
            <p:spPr>
              <a:xfrm>
                <a:off x="2911264"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1327" y="4603649"/>
                <a:ext cx="3099271" cy="213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5026" y="2493342"/>
              <a:ext cx="683170" cy="52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284" y="2498297"/>
              <a:ext cx="464385" cy="50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ight Arrow 44"/>
            <p:cNvSpPr/>
            <p:nvPr/>
          </p:nvSpPr>
          <p:spPr>
            <a:xfrm rot="14560715">
              <a:off x="131649" y="332247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096" y="3222156"/>
              <a:ext cx="350371" cy="39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ight Arrow 49"/>
            <p:cNvSpPr/>
            <p:nvPr/>
          </p:nvSpPr>
          <p:spPr>
            <a:xfrm rot="17759261">
              <a:off x="745026" y="332373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187" y="3187832"/>
              <a:ext cx="372751" cy="42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00207" y="2643288"/>
              <a:ext cx="510845"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245426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a:xfrm>
            <a:off x="103313" y="268288"/>
            <a:ext cx="6553076" cy="503237"/>
          </a:xfrm>
        </p:spPr>
        <p:txBody>
          <a:bodyPr>
            <a:noAutofit/>
          </a:bodyPr>
          <a:lstStyle/>
          <a:p>
            <a:pPr eaLnBrk="1" hangingPunct="1">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The</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Author and the Project</a:t>
            </a:r>
            <a:endPar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
        <p:nvSpPr>
          <p:cNvPr id="7" name="Rectangle 3"/>
          <p:cNvSpPr txBox="1">
            <a:spLocks noChangeArrowheads="1"/>
          </p:cNvSpPr>
          <p:nvPr/>
        </p:nvSpPr>
        <p:spPr>
          <a:xfrm>
            <a:off x="251520" y="1340768"/>
            <a:ext cx="6552728" cy="3528392"/>
          </a:xfrm>
          <a:prstGeom prst="rect">
            <a:avLst/>
          </a:prstGeom>
          <a:solidFill>
            <a:schemeClr val="bg1">
              <a:lumMod val="85000"/>
            </a:schemeClr>
          </a:solidFill>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solidFill>
                  <a:srgbClr val="663300"/>
                </a:solidFill>
              </a:rPr>
              <a:t>Vagan Terziyan	</a:t>
            </a:r>
            <a:r>
              <a:rPr lang="en-US" altLang="en-US" sz="1600" b="1" dirty="0" smtClean="0">
                <a:solidFill>
                  <a:schemeClr val="tx2"/>
                </a:solidFill>
              </a:rPr>
              <a:t>( e-mail: </a:t>
            </a:r>
            <a:r>
              <a:rPr lang="en-US" altLang="en-US" sz="1600" b="1" dirty="0" smtClean="0">
                <a:solidFill>
                  <a:schemeClr val="tx2"/>
                </a:solidFill>
                <a:hlinkClick r:id="rId2"/>
              </a:rPr>
              <a:t>vagan@jyu.fi</a:t>
            </a:r>
            <a:r>
              <a:rPr lang="en-US" altLang="en-US" sz="1600" b="1" dirty="0" smtClean="0">
                <a:solidFill>
                  <a:schemeClr val="tx2"/>
                </a:solidFill>
              </a:rPr>
              <a:t> )</a:t>
            </a:r>
          </a:p>
          <a:p>
            <a:r>
              <a:rPr lang="en-US" altLang="en-US" sz="1600" dirty="0" smtClean="0"/>
              <a:t>Initiator of the TRUST project activities; author of some conceptual solutions and architectures of the project;</a:t>
            </a:r>
          </a:p>
          <a:p>
            <a:r>
              <a:rPr lang="en-US" altLang="en-US" sz="1600" dirty="0" smtClean="0"/>
              <a:t>Prof. («Distributed Systems») in University of Jyväskylä (Finland), Department of Mathematical Information Technology;</a:t>
            </a:r>
          </a:p>
          <a:p>
            <a:r>
              <a:rPr lang="en-US" altLang="en-US" sz="1600" dirty="0" smtClean="0"/>
              <a:t>Invited Prof. in Kharkiv National University of Radioelectronics (Ukraine), Department of Artificial Intelligence; </a:t>
            </a:r>
          </a:p>
          <a:p>
            <a:r>
              <a:rPr lang="en-US" altLang="en-US" sz="1600" dirty="0" smtClean="0"/>
              <a:t>Head of research group (Industrial Ontologies Group);</a:t>
            </a:r>
          </a:p>
          <a:p>
            <a:r>
              <a:rPr lang="en-US" altLang="en-US" sz="1600" dirty="0" smtClean="0"/>
              <a:t>Head of International Master Program WISE: Web Intelligence and Service Engineering </a:t>
            </a:r>
            <a:r>
              <a:rPr lang="en-US" altLang="en-US" sz="1400" dirty="0" smtClean="0"/>
              <a:t>(</a:t>
            </a:r>
            <a:r>
              <a:rPr lang="en-US" altLang="en-US" sz="1400" dirty="0" smtClean="0">
                <a:hlinkClick r:id="rId3"/>
              </a:rPr>
              <a:t>http://www.mit.jyu.fi/ai/WISE_Letter.pdf</a:t>
            </a:r>
            <a:r>
              <a:rPr lang="en-US" altLang="en-US" sz="1400" dirty="0" smtClean="0"/>
              <a:t>)</a:t>
            </a:r>
            <a:r>
              <a:rPr lang="en-US" altLang="en-US" sz="1600" dirty="0" smtClean="0"/>
              <a:t> </a:t>
            </a:r>
            <a:r>
              <a:rPr lang="en-US" altLang="en-US" sz="1600" dirty="0"/>
              <a:t>in University of Jyväskylä (Finland);</a:t>
            </a:r>
            <a:endParaRPr lang="en-US" altLang="en-US" sz="1600" dirty="0" smtClean="0"/>
          </a:p>
          <a:p>
            <a:r>
              <a:rPr lang="en-US" altLang="en-US" sz="1600" dirty="0" smtClean="0"/>
              <a:t>More here: </a:t>
            </a:r>
            <a:r>
              <a:rPr lang="en-US" altLang="en-US" sz="1600" dirty="0" smtClean="0">
                <a:hlinkClick r:id="rId4"/>
              </a:rPr>
              <a:t>http://www.mit.jyu.fi/ai/vagan</a:t>
            </a:r>
            <a:endParaRPr lang="en-US" altLang="en-US" sz="1600" dirty="0" smtClean="0"/>
          </a:p>
          <a:p>
            <a:endParaRPr lang="en-US" altLang="en-US" sz="1600" dirty="0" smtClean="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250354"/>
            <a:ext cx="1872208" cy="26989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hlinkClick r:id="rId6"/>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5330" y="3068935"/>
            <a:ext cx="1732603" cy="16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31329" y="5157192"/>
            <a:ext cx="8710898" cy="1459398"/>
            <a:chOff x="231329" y="5157192"/>
            <a:chExt cx="8710898" cy="1459398"/>
          </a:xfrm>
        </p:grpSpPr>
        <p:sp>
          <p:nvSpPr>
            <p:cNvPr id="3" name="Rounded Rectangle 2"/>
            <p:cNvSpPr/>
            <p:nvPr/>
          </p:nvSpPr>
          <p:spPr>
            <a:xfrm>
              <a:off x="231329" y="5157192"/>
              <a:ext cx="8710898" cy="1440160"/>
            </a:xfrm>
            <a:prstGeom prst="roundRect">
              <a:avLst>
                <a:gd name="adj" fmla="val 740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720" y="5241120"/>
              <a:ext cx="2316832" cy="128308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695811" y="5231595"/>
              <a:ext cx="6208316" cy="1384995"/>
            </a:xfrm>
            <a:prstGeom prst="rect">
              <a:avLst/>
            </a:prstGeom>
            <a:noFill/>
          </p:spPr>
          <p:txBody>
            <a:bodyPr wrap="square" rtlCol="0">
              <a:spAutoFit/>
            </a:bodyPr>
            <a:lstStyle/>
            <a:p>
              <a:r>
                <a:rPr lang="en-US" sz="1400" dirty="0" smtClean="0"/>
                <a:t>The project TRUST: “</a:t>
              </a:r>
              <a:r>
                <a:rPr lang="en-US" sz="1400" b="1" dirty="0" smtClean="0"/>
                <a:t>Towards Trust in Quality Assurance Systems</a:t>
              </a:r>
              <a:r>
                <a:rPr lang="en-US" sz="1400" dirty="0" smtClean="0"/>
                <a:t>” (funded by the EU Tempus Program) aimed at development </a:t>
              </a:r>
              <a:r>
                <a:rPr lang="en-US" sz="1400" dirty="0"/>
                <a:t>of a unified transparent framework for the quality assurance of the Ukrainian higher education system which is in line with the common European academic culture and supports both the national reform of higher education and integration of Ukraine into the European Education Area</a:t>
              </a:r>
              <a:r>
                <a:rPr lang="en-US" sz="1400" dirty="0" smtClean="0"/>
                <a:t>.</a:t>
              </a:r>
            </a:p>
            <a:p>
              <a:pPr algn="r"/>
              <a:r>
                <a:rPr lang="en-US" sz="1400" dirty="0" smtClean="0">
                  <a:hlinkClick r:id="rId9"/>
                </a:rPr>
                <a:t>http://dovira.eu</a:t>
              </a:r>
              <a:endParaRPr lang="en-US" sz="1400" dirty="0"/>
            </a:p>
          </p:txBody>
        </p:sp>
      </p:grpSp>
    </p:spTree>
    <p:extLst>
      <p:ext uri="{BB962C8B-B14F-4D97-AF65-F5344CB8AC3E}">
        <p14:creationId xmlns:p14="http://schemas.microsoft.com/office/powerpoint/2010/main" val="3837551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1" name="Group 2070"/>
          <p:cNvGrpSpPr/>
          <p:nvPr/>
        </p:nvGrpSpPr>
        <p:grpSpPr>
          <a:xfrm>
            <a:off x="302300" y="2532197"/>
            <a:ext cx="1927226" cy="2376238"/>
            <a:chOff x="249401" y="2902490"/>
            <a:chExt cx="1927226" cy="2376238"/>
          </a:xfrm>
        </p:grpSpPr>
        <p:grpSp>
          <p:nvGrpSpPr>
            <p:cNvPr id="65" name="Group 64"/>
            <p:cNvGrpSpPr/>
            <p:nvPr/>
          </p:nvGrpSpPr>
          <p:grpSpPr>
            <a:xfrm>
              <a:off x="249401" y="2902490"/>
              <a:ext cx="1920174" cy="2376238"/>
              <a:chOff x="190634" y="2410845"/>
              <a:chExt cx="1920174" cy="2376238"/>
            </a:xfrm>
          </p:grpSpPr>
          <p:sp>
            <p:nvSpPr>
              <p:cNvPr id="66" name="Rounded Rectangle 65"/>
              <p:cNvSpPr/>
              <p:nvPr/>
            </p:nvSpPr>
            <p:spPr>
              <a:xfrm>
                <a:off x="190634" y="2410845"/>
                <a:ext cx="1920174" cy="2376238"/>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322411" y="3802728"/>
                <a:ext cx="1285002" cy="882140"/>
                <a:chOff x="2911264" y="4512682"/>
                <a:chExt cx="3379137" cy="2304255"/>
              </a:xfrm>
            </p:grpSpPr>
            <p:sp>
              <p:nvSpPr>
                <p:cNvPr id="75" name="Rounded Rectangle 74"/>
                <p:cNvSpPr/>
                <p:nvPr/>
              </p:nvSpPr>
              <p:spPr>
                <a:xfrm>
                  <a:off x="2911264"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1327" y="4603649"/>
                  <a:ext cx="3099271" cy="213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284" y="2498297"/>
                <a:ext cx="464385" cy="50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ight Arrow 69"/>
              <p:cNvSpPr/>
              <p:nvPr/>
            </p:nvSpPr>
            <p:spPr>
              <a:xfrm rot="14560715">
                <a:off x="131649" y="332247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096" y="3222156"/>
                <a:ext cx="350371" cy="39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Rectangle 73"/>
              <p:cNvSpPr/>
              <p:nvPr/>
            </p:nvSpPr>
            <p:spPr>
              <a:xfrm>
                <a:off x="700207" y="2643288"/>
                <a:ext cx="510845"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2" name="Right Arrow 71"/>
              <p:cNvSpPr/>
              <p:nvPr/>
            </p:nvSpPr>
            <p:spPr>
              <a:xfrm rot="17759261">
                <a:off x="745026" y="3323737"/>
                <a:ext cx="890965" cy="45719"/>
              </a:xfrm>
              <a:prstGeom prst="rightArrow">
                <a:avLst>
                  <a:gd name="adj1" fmla="val 50000"/>
                  <a:gd name="adj2" fmla="val 7078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187" y="3187832"/>
                <a:ext cx="372751" cy="42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77"/>
            <p:cNvGrpSpPr/>
            <p:nvPr/>
          </p:nvGrpSpPr>
          <p:grpSpPr>
            <a:xfrm>
              <a:off x="1426689" y="3012613"/>
              <a:ext cx="749938" cy="746530"/>
              <a:chOff x="345767" y="4043283"/>
              <a:chExt cx="1731754" cy="1634225"/>
            </a:xfrm>
          </p:grpSpPr>
          <p:pic>
            <p:nvPicPr>
              <p:cNvPr id="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318" y="4043283"/>
                <a:ext cx="1095313" cy="825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2"/>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5767" y="4421473"/>
                <a:ext cx="1731754" cy="125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 name="Down Arrow 8"/>
          <p:cNvSpPr/>
          <p:nvPr/>
        </p:nvSpPr>
        <p:spPr>
          <a:xfrm rot="10800000">
            <a:off x="3116096" y="4236202"/>
            <a:ext cx="2232248" cy="442734"/>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093425" y="2405754"/>
            <a:ext cx="2232248" cy="450743"/>
          </a:xfrm>
          <a:prstGeom prst="downArrow">
            <a:avLst>
              <a:gd name="adj1" fmla="val 50000"/>
              <a:gd name="adj2" fmla="val 66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1589" y="4165"/>
            <a:ext cx="863300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are expectations of our “bosses</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Is that quality</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9" name="Group 18"/>
          <p:cNvGrpSpPr/>
          <p:nvPr/>
        </p:nvGrpSpPr>
        <p:grpSpPr>
          <a:xfrm>
            <a:off x="3609033" y="2917604"/>
            <a:ext cx="1591930" cy="1374193"/>
            <a:chOff x="345767" y="4043283"/>
            <a:chExt cx="1731754" cy="1634225"/>
          </a:xfrm>
        </p:grpSpPr>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318" y="4043283"/>
              <a:ext cx="1095313" cy="825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5767" y="4421473"/>
              <a:ext cx="1731754" cy="125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69" name="Group 2068"/>
          <p:cNvGrpSpPr/>
          <p:nvPr/>
        </p:nvGrpSpPr>
        <p:grpSpPr>
          <a:xfrm>
            <a:off x="166271" y="482044"/>
            <a:ext cx="8737957" cy="1881950"/>
            <a:chOff x="166271" y="466930"/>
            <a:chExt cx="8737957" cy="1881950"/>
          </a:xfrm>
        </p:grpSpPr>
        <p:grpSp>
          <p:nvGrpSpPr>
            <p:cNvPr id="2067" name="Group 2066"/>
            <p:cNvGrpSpPr/>
            <p:nvPr/>
          </p:nvGrpSpPr>
          <p:grpSpPr>
            <a:xfrm>
              <a:off x="166271" y="466930"/>
              <a:ext cx="8737957" cy="1881950"/>
              <a:chOff x="166271" y="466930"/>
              <a:chExt cx="8737957" cy="1881950"/>
            </a:xfrm>
          </p:grpSpPr>
          <p:sp>
            <p:nvSpPr>
              <p:cNvPr id="60" name="Rectangle 59"/>
              <p:cNvSpPr/>
              <p:nvPr/>
            </p:nvSpPr>
            <p:spPr>
              <a:xfrm>
                <a:off x="166271" y="466930"/>
                <a:ext cx="8737957" cy="937312"/>
              </a:xfrm>
              <a:prstGeom prst="rect">
                <a:avLst/>
              </a:prstGeom>
              <a:solidFill>
                <a:srgbClr val="00B0F0"/>
              </a:solidFill>
              <a:ln w="317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2048"/>
              <p:cNvSpPr/>
              <p:nvPr/>
            </p:nvSpPr>
            <p:spPr>
              <a:xfrm>
                <a:off x="166273" y="1402503"/>
                <a:ext cx="8737955" cy="946377"/>
              </a:xfrm>
              <a:prstGeom prst="rect">
                <a:avLst/>
              </a:prstGeom>
              <a:solidFill>
                <a:srgbClr val="FFFF00"/>
              </a:solidFill>
              <a:ln w="31750">
                <a:solidFill>
                  <a:schemeClr val="tx1"/>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2825094" y="542835"/>
                <a:ext cx="2749451" cy="1723374"/>
                <a:chOff x="6013381" y="4718114"/>
                <a:chExt cx="2749451" cy="1723374"/>
              </a:xfrm>
            </p:grpSpPr>
            <p:sp>
              <p:nvSpPr>
                <p:cNvPr id="49" name="Rounded Rectangle 48"/>
                <p:cNvSpPr/>
                <p:nvPr/>
              </p:nvSpPr>
              <p:spPr>
                <a:xfrm>
                  <a:off x="6013381" y="4718114"/>
                  <a:ext cx="2749451" cy="1719337"/>
                </a:xfrm>
                <a:prstGeom prst="roundRect">
                  <a:avLst>
                    <a:gd name="adj" fmla="val 1827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066259" y="4733675"/>
                  <a:ext cx="1577380" cy="1617826"/>
                  <a:chOff x="6930048" y="303818"/>
                  <a:chExt cx="1577380" cy="1617826"/>
                </a:xfrm>
              </p:grpSpPr>
              <p:pic>
                <p:nvPicPr>
                  <p:cNvPr id="2052"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0048" y="303818"/>
                    <a:ext cx="1577380" cy="161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5190" y="1190415"/>
                    <a:ext cx="661022" cy="62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2939" y="1203489"/>
                    <a:ext cx="593427" cy="62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9"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44292" y="5066219"/>
                  <a:ext cx="345163" cy="24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7495922" y="4819315"/>
                  <a:ext cx="1212731" cy="830997"/>
                </a:xfrm>
                <a:prstGeom prst="rect">
                  <a:avLst/>
                </a:prstGeom>
                <a:noFill/>
              </p:spPr>
              <p:txBody>
                <a:bodyPr wrap="square" lIns="91440" tIns="45720" rIns="91440" bIns="45720">
                  <a:spAutoFit/>
                </a:bodyPr>
                <a:lstStyle/>
                <a:p>
                  <a:pPr algn="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STATE</a:t>
                  </a:r>
                </a:p>
                <a:p>
                  <a:pPr algn="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INSPECTORATE</a:t>
                  </a:r>
                  <a:endPar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UKRAINIAN</a:t>
                  </a:r>
                </a:p>
                <a:p>
                  <a:pPr algn="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UNIVERSITIES</a:t>
                  </a:r>
                  <a:endParaRPr lang="uk-UA" sz="1200" b="1" cap="all"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60" name="Picture 1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782" y="5633346"/>
                  <a:ext cx="794087" cy="80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5807708" y="564019"/>
                <a:ext cx="2220675" cy="1702189"/>
                <a:chOff x="234286" y="2244723"/>
                <a:chExt cx="2220675" cy="1702189"/>
              </a:xfrm>
            </p:grpSpPr>
            <p:sp>
              <p:nvSpPr>
                <p:cNvPr id="44" name="Rounded Rectangle 43"/>
                <p:cNvSpPr/>
                <p:nvPr/>
              </p:nvSpPr>
              <p:spPr>
                <a:xfrm>
                  <a:off x="245154" y="2244723"/>
                  <a:ext cx="2209807" cy="1702189"/>
                </a:xfrm>
                <a:prstGeom prst="roundRect">
                  <a:avLst>
                    <a:gd name="adj" fmla="val 10644"/>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34286" y="2331774"/>
                  <a:ext cx="1493669" cy="1015663"/>
                </a:xfrm>
                <a:prstGeom prst="rect">
                  <a:avLst/>
                </a:prstGeom>
                <a:noFill/>
              </p:spPr>
              <p:txBody>
                <a:bodyPr wrap="square" rtlCol="0">
                  <a:spAutoFit/>
                </a:bodyPr>
                <a:lstStyle/>
                <a:p>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INSTITUTE OF</a:t>
                  </a: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INNOVATIVE</a:t>
                  </a:r>
                  <a:r>
                    <a:rPr lang="uk-UA"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TECHNOLOGIES</a:t>
                  </a:r>
                </a:p>
                <a:p>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a:t>
                  </a:r>
                  <a:r>
                    <a:rPr lang="en-US" sz="1200" b="1" cap="all"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EDUCATIONAL CONTENT</a:t>
                  </a:r>
                  <a:endParaRPr lang="uk-UA" sz="1200" b="1" cap="all"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61"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9591" y="3300485"/>
                  <a:ext cx="2082491" cy="57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9353" y="2379538"/>
                  <a:ext cx="788893" cy="83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p:nvGrpSpPr>
            <p:grpSpPr>
              <a:xfrm>
                <a:off x="323528" y="659271"/>
                <a:ext cx="2232247" cy="1498401"/>
                <a:chOff x="323528" y="659271"/>
                <a:chExt cx="2232247" cy="1498401"/>
              </a:xfrm>
            </p:grpSpPr>
            <p:sp>
              <p:nvSpPr>
                <p:cNvPr id="23" name="Rounded Rectangle 22"/>
                <p:cNvSpPr/>
                <p:nvPr/>
              </p:nvSpPr>
              <p:spPr>
                <a:xfrm>
                  <a:off x="323528" y="659271"/>
                  <a:ext cx="2232247" cy="1498401"/>
                </a:xfrm>
                <a:prstGeom prst="roundRect">
                  <a:avLst>
                    <a:gd name="adj" fmla="val 1827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982" y="717745"/>
                  <a:ext cx="1429319" cy="137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6228" y="1537857"/>
                  <a:ext cx="624820" cy="531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136908" y="1260207"/>
                  <a:ext cx="981807" cy="830997"/>
                </a:xfrm>
                <a:prstGeom prst="rect">
                  <a:avLst/>
                </a:prstGeom>
                <a:noFill/>
              </p:spPr>
              <p:txBody>
                <a:bodyPr wrap="none" lIns="91440" tIns="45720" rIns="91440" bIns="45720">
                  <a:spAutoFit/>
                </a:bodyPr>
                <a:lstStyle/>
                <a:p>
                  <a:pPr algn="ctr"/>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MINISTRY of</a:t>
                  </a:r>
                </a:p>
                <a:p>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EDUCATION</a:t>
                  </a:r>
                </a:p>
                <a:p>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SCIENCE</a:t>
                  </a:r>
                </a:p>
                <a:p>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UKRAINE</a:t>
                  </a:r>
                  <a:endParaRPr lang="en-US" sz="1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63" name="Picture 1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4957" y="736610"/>
                  <a:ext cx="769237" cy="54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52900">
                  <a:off x="428836" y="663497"/>
                  <a:ext cx="422080" cy="98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068" name="Picture 19"/>
            <p:cNvPicPr>
              <a:picLocks noChangeAspect="1" noChangeArrowheads="1"/>
            </p:cNvPicPr>
            <p:nvPr/>
          </p:nvPicPr>
          <p:blipFill>
            <a:blip r:embed="rId22"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8157762" y="1005913"/>
              <a:ext cx="630526" cy="87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70" name="Picture 20"/>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85568">
            <a:off x="3686829" y="2096579"/>
            <a:ext cx="2540838" cy="344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714603" y="3911893"/>
            <a:ext cx="3400822" cy="2862322"/>
          </a:xfrm>
          <a:prstGeom prst="rect">
            <a:avLst/>
          </a:prstGeom>
          <a:solidFill>
            <a:schemeClr val="bg2">
              <a:lumMod val="90000"/>
            </a:schemeClr>
          </a:solidFill>
          <a:ln>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Government agencies around the Ministry of Education and Science are more concerned about the </a:t>
            </a:r>
            <a:r>
              <a:rPr lang="en-US" sz="2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statistics</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the academic activities of the universities, and neither care much about the content nor about the quality (and impact) of the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achievements</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076" name="Group 2075"/>
          <p:cNvGrpSpPr/>
          <p:nvPr/>
        </p:nvGrpSpPr>
        <p:grpSpPr>
          <a:xfrm>
            <a:off x="5538729" y="2640776"/>
            <a:ext cx="3525298" cy="880071"/>
            <a:chOff x="5538729" y="2625662"/>
            <a:chExt cx="3525298" cy="880071"/>
          </a:xfrm>
        </p:grpSpPr>
        <p:sp>
          <p:nvSpPr>
            <p:cNvPr id="86" name="Rounded Rectangle 85"/>
            <p:cNvSpPr/>
            <p:nvPr/>
          </p:nvSpPr>
          <p:spPr>
            <a:xfrm>
              <a:off x="5538729" y="2627207"/>
              <a:ext cx="3525298" cy="878526"/>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3" name="Picture 21"/>
            <p:cNvPicPr>
              <a:picLocks noChangeAspect="1" noChangeArrowheads="1"/>
            </p:cNvPicPr>
            <p:nvPr/>
          </p:nvPicPr>
          <p:blipFill>
            <a:blip r:embed="rId2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64554" y="2671222"/>
              <a:ext cx="773115" cy="77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4" name="Picture 22"/>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0010" y="2731503"/>
              <a:ext cx="802927" cy="68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5" name="Rectangle 2074"/>
            <p:cNvSpPr/>
            <p:nvPr/>
          </p:nvSpPr>
          <p:spPr>
            <a:xfrm>
              <a:off x="6470735" y="2625662"/>
              <a:ext cx="1707775"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CAUTION,</a:t>
              </a:r>
            </a:p>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STATISTICS </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6" name="Group 5"/>
          <p:cNvGrpSpPr/>
          <p:nvPr/>
        </p:nvGrpSpPr>
        <p:grpSpPr>
          <a:xfrm>
            <a:off x="2508773" y="4733229"/>
            <a:ext cx="3141694" cy="2045923"/>
            <a:chOff x="2792032" y="4512682"/>
            <a:chExt cx="3379137" cy="2304255"/>
          </a:xfrm>
        </p:grpSpPr>
        <p:sp>
          <p:nvSpPr>
            <p:cNvPr id="7" name="Rounded Rectangle 6"/>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77" name="Group 2076"/>
          <p:cNvGrpSpPr/>
          <p:nvPr/>
        </p:nvGrpSpPr>
        <p:grpSpPr>
          <a:xfrm>
            <a:off x="52899" y="5011751"/>
            <a:ext cx="2358862" cy="1631216"/>
            <a:chOff x="52899" y="5011751"/>
            <a:chExt cx="2358862" cy="1505525"/>
          </a:xfrm>
        </p:grpSpPr>
        <p:sp>
          <p:nvSpPr>
            <p:cNvPr id="2072" name="TextBox 2071"/>
            <p:cNvSpPr txBox="1"/>
            <p:nvPr/>
          </p:nvSpPr>
          <p:spPr>
            <a:xfrm>
              <a:off x="52899" y="5011751"/>
              <a:ext cx="2358862" cy="1505525"/>
            </a:xfrm>
            <a:prstGeom prst="rect">
              <a:avLst/>
            </a:prstGeom>
            <a:solidFill>
              <a:schemeClr val="bg1">
                <a:lumMod val="85000"/>
              </a:schemeClr>
            </a:solidFill>
            <a:ln w="19050">
              <a:solidFill>
                <a:schemeClr val="tx1"/>
              </a:solidFill>
            </a:ln>
          </p:spPr>
          <p:txBody>
            <a:bodyPr wrap="square" rtlCol="0">
              <a:spAutoFit/>
            </a:bodyPr>
            <a:lstStyle/>
            <a:p>
              <a:pPr algn="ctr"/>
              <a:r>
                <a:rPr lang="en-US" sz="1600" b="1" dirty="0" smtClean="0">
                  <a:solidFill>
                    <a:srgbClr val="FF0000"/>
                  </a:solidFill>
                  <a:effectLst>
                    <a:outerShdw blurRad="38100" dist="38100" dir="2700000" algn="tl">
                      <a:srgbClr val="000000">
                        <a:alpha val="43137"/>
                      </a:srgbClr>
                    </a:outerShdw>
                  </a:effectLst>
                </a:rPr>
                <a:t>Statistics vs. Reality</a:t>
              </a:r>
            </a:p>
            <a:p>
              <a:r>
                <a:rPr lang="en-US" sz="1400" dirty="0"/>
                <a:t>Behind a “beautiful dress” of the statistics it is convenient to hide the miserable </a:t>
              </a:r>
              <a:r>
                <a:rPr lang="en-US" sz="1400" dirty="0" smtClean="0"/>
                <a:t>actual content, </a:t>
              </a:r>
              <a:r>
                <a:rPr lang="en-US" sz="1400" dirty="0"/>
                <a:t>because it is easy to fake statistics, and it is difficult to check it...</a:t>
              </a:r>
            </a:p>
          </p:txBody>
        </p:sp>
        <p:pic>
          <p:nvPicPr>
            <p:cNvPr id="88" name="Picture 22"/>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4542" y="6057637"/>
              <a:ext cx="487031" cy="41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497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2399" y="-3392"/>
            <a:ext cx="785138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the rest of the world measures quality</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130865" y="4735477"/>
            <a:ext cx="8911203" cy="1969770"/>
          </a:xfrm>
          <a:prstGeom prst="rect">
            <a:avLst/>
          </a:prstGeom>
          <a:solidFill>
            <a:schemeClr val="bg1">
              <a:lumMod val="85000"/>
            </a:schemeClr>
          </a:solidFill>
          <a:ln w="25400">
            <a:solidFill>
              <a:schemeClr val="tx1"/>
            </a:solidFill>
          </a:ln>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Impact</a:t>
            </a:r>
            <a:r>
              <a:rPr lang="en-US" sz="2400" dirty="0" smtClean="0"/>
              <a:t> </a:t>
            </a:r>
            <a:r>
              <a:rPr lang="en-US" sz="2400" dirty="0"/>
              <a:t>is the reportable, quantifiable </a:t>
            </a:r>
            <a:r>
              <a:rPr lang="en-US" sz="2400" i="1" dirty="0"/>
              <a:t>difference, or potential difference, </a:t>
            </a:r>
            <a:r>
              <a:rPr lang="en-US" sz="2400" dirty="0" smtClean="0"/>
              <a:t>that your academic achievement is </a:t>
            </a:r>
            <a:r>
              <a:rPr lang="en-US" sz="2400" dirty="0"/>
              <a:t>making in real people’s lives. </a:t>
            </a:r>
            <a:r>
              <a:rPr lang="en-US" sz="2400" dirty="0" smtClean="0"/>
              <a:t>It reports </a:t>
            </a:r>
            <a:r>
              <a:rPr lang="en-US" sz="2400" dirty="0"/>
              <a:t>payoffs </a:t>
            </a:r>
            <a:r>
              <a:rPr lang="en-US" sz="2400" dirty="0" smtClean="0"/>
              <a:t>and benefits </a:t>
            </a:r>
            <a:r>
              <a:rPr lang="en-US" sz="2400" dirty="0"/>
              <a:t>to society. The focus is on public – not internal or personal – benefit</a:t>
            </a:r>
            <a:r>
              <a:rPr lang="en-US" sz="2400" dirty="0" smtClean="0"/>
              <a:t>.</a:t>
            </a:r>
          </a:p>
          <a:p>
            <a:endParaRPr lang="en-US" sz="800" dirty="0" smtClean="0"/>
          </a:p>
          <a:p>
            <a:pPr algn="r"/>
            <a:r>
              <a:rPr lang="en-US" dirty="0"/>
              <a:t>http://www.extension.unl.edu/</a:t>
            </a:r>
          </a:p>
        </p:txBody>
      </p:sp>
      <p:grpSp>
        <p:nvGrpSpPr>
          <p:cNvPr id="22" name="Group 21"/>
          <p:cNvGrpSpPr/>
          <p:nvPr/>
        </p:nvGrpSpPr>
        <p:grpSpPr>
          <a:xfrm>
            <a:off x="73715" y="2486522"/>
            <a:ext cx="5290373" cy="1962674"/>
            <a:chOff x="73715" y="2042390"/>
            <a:chExt cx="5290373" cy="1962674"/>
          </a:xfrm>
        </p:grpSpPr>
        <p:sp>
          <p:nvSpPr>
            <p:cNvPr id="121" name="Rounded Rectangle 120"/>
            <p:cNvSpPr/>
            <p:nvPr/>
          </p:nvSpPr>
          <p:spPr>
            <a:xfrm>
              <a:off x="73715" y="2042390"/>
              <a:ext cx="5290373" cy="1962674"/>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77775" y="2069491"/>
              <a:ext cx="5140538" cy="1844105"/>
              <a:chOff x="79534" y="1986364"/>
              <a:chExt cx="5140538" cy="1844105"/>
            </a:xfrm>
          </p:grpSpPr>
          <p:grpSp>
            <p:nvGrpSpPr>
              <p:cNvPr id="90" name="Group 89"/>
              <p:cNvGrpSpPr/>
              <p:nvPr/>
            </p:nvGrpSpPr>
            <p:grpSpPr>
              <a:xfrm>
                <a:off x="79534" y="2510494"/>
                <a:ext cx="1199207" cy="885302"/>
                <a:chOff x="2792032" y="4512682"/>
                <a:chExt cx="3379137" cy="2304255"/>
              </a:xfrm>
            </p:grpSpPr>
            <p:sp>
              <p:nvSpPr>
                <p:cNvPr id="91" name="Rounded Rectangle 90"/>
                <p:cNvSpPr/>
                <p:nvPr/>
              </p:nvSpPr>
              <p:spPr>
                <a:xfrm>
                  <a:off x="2792032" y="4512682"/>
                  <a:ext cx="3379137" cy="2304255"/>
                </a:xfrm>
                <a:prstGeom prst="roundRect">
                  <a:avLst>
                    <a:gd name="adj" fmla="val 67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1965" y="4603649"/>
                  <a:ext cx="3099272" cy="21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3" name="Right Arrow 92"/>
              <p:cNvSpPr/>
              <p:nvPr/>
            </p:nvSpPr>
            <p:spPr>
              <a:xfrm>
                <a:off x="1331640" y="2813358"/>
                <a:ext cx="393710" cy="290588"/>
              </a:xfrm>
              <a:prstGeom prst="rightArrow">
                <a:avLst>
                  <a:gd name="adj1" fmla="val 50000"/>
                  <a:gd name="adj2" fmla="val 83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887" y="2442480"/>
                <a:ext cx="936104" cy="78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 name="Right Arrow 110"/>
              <p:cNvSpPr/>
              <p:nvPr/>
            </p:nvSpPr>
            <p:spPr>
              <a:xfrm rot="20577971">
                <a:off x="2555165" y="2571104"/>
                <a:ext cx="948393" cy="88364"/>
              </a:xfrm>
              <a:prstGeom prst="rightArrow">
                <a:avLst>
                  <a:gd name="adj1" fmla="val 50000"/>
                  <a:gd name="adj2" fmla="val 707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Right Arrow 112"/>
              <p:cNvSpPr/>
              <p:nvPr/>
            </p:nvSpPr>
            <p:spPr>
              <a:xfrm>
                <a:off x="2621247" y="2874009"/>
                <a:ext cx="1723178" cy="86628"/>
              </a:xfrm>
              <a:prstGeom prst="rightArrow">
                <a:avLst>
                  <a:gd name="adj1" fmla="val 50000"/>
                  <a:gd name="adj2" fmla="val 707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ight Arrow 113"/>
              <p:cNvSpPr/>
              <p:nvPr/>
            </p:nvSpPr>
            <p:spPr>
              <a:xfrm rot="1842437">
                <a:off x="2483995" y="3253190"/>
                <a:ext cx="943683" cy="127116"/>
              </a:xfrm>
              <a:prstGeom prst="rightArrow">
                <a:avLst>
                  <a:gd name="adj1" fmla="val 50000"/>
                  <a:gd name="adj2" fmla="val 7078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12"/>
              <p:cNvGrpSpPr/>
              <p:nvPr/>
            </p:nvGrpSpPr>
            <p:grpSpPr>
              <a:xfrm>
                <a:off x="3495994" y="1986364"/>
                <a:ext cx="840874" cy="851425"/>
                <a:chOff x="1259632" y="3080992"/>
                <a:chExt cx="1028659" cy="1062697"/>
              </a:xfrm>
            </p:grpSpPr>
            <p:pic>
              <p:nvPicPr>
                <p:cNvPr id="11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080992"/>
                  <a:ext cx="1028659" cy="106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0721" y="3365567"/>
                  <a:ext cx="704096" cy="54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4368514" y="2434131"/>
                <a:ext cx="851558" cy="834467"/>
                <a:chOff x="999672" y="2942940"/>
                <a:chExt cx="1431463" cy="1478830"/>
              </a:xfrm>
            </p:grpSpPr>
            <p:pic>
              <p:nvPicPr>
                <p:cNvPr id="117"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672" y="2942940"/>
                  <a:ext cx="1431463" cy="147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0311" y="3391982"/>
                  <a:ext cx="844889" cy="6348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7" name="Group 16"/>
              <p:cNvGrpSpPr/>
              <p:nvPr/>
            </p:nvGrpSpPr>
            <p:grpSpPr>
              <a:xfrm>
                <a:off x="3412499" y="3054036"/>
                <a:ext cx="1102301" cy="776433"/>
                <a:chOff x="3412499" y="3106935"/>
                <a:chExt cx="1102301" cy="776433"/>
              </a:xfrm>
            </p:grpSpPr>
            <p:pic>
              <p:nvPicPr>
                <p:cNvPr id="9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2499" y="3254769"/>
                  <a:ext cx="1102301" cy="6285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6853" y="3106935"/>
                  <a:ext cx="333139" cy="51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grpSp>
        <p:nvGrpSpPr>
          <p:cNvPr id="24" name="Group 23"/>
          <p:cNvGrpSpPr/>
          <p:nvPr/>
        </p:nvGrpSpPr>
        <p:grpSpPr>
          <a:xfrm>
            <a:off x="73715" y="828086"/>
            <a:ext cx="5290373" cy="1631216"/>
            <a:chOff x="73715" y="331055"/>
            <a:chExt cx="5290373" cy="1631216"/>
          </a:xfrm>
        </p:grpSpPr>
        <p:sp>
          <p:nvSpPr>
            <p:cNvPr id="14" name="Rectangle 13"/>
            <p:cNvSpPr/>
            <p:nvPr/>
          </p:nvSpPr>
          <p:spPr>
            <a:xfrm>
              <a:off x="73715" y="331055"/>
              <a:ext cx="5290373" cy="1631216"/>
            </a:xfrm>
            <a:prstGeom prst="rect">
              <a:avLst/>
            </a:prstGeom>
            <a:solidFill>
              <a:schemeClr val="bg2">
                <a:lumMod val="90000"/>
              </a:schemeClr>
            </a:solidFill>
            <a:ln w="2540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International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academic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community</a:t>
              </a:r>
            </a:p>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suggests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measuring the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a:t>
              </a:r>
            </a:p>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Universities’ activity not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by the</a:t>
              </a:r>
            </a:p>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“numerical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statistics” of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a:t>
              </a:r>
            </a:p>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achievements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but by their </a:t>
              </a:r>
              <a:r>
                <a:rPr lang="en-US" sz="20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impact</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3079" name="Picture 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6617" y="461464"/>
              <a:ext cx="843254" cy="75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1237" y="1126091"/>
              <a:ext cx="565398" cy="70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3996" y="1177370"/>
              <a:ext cx="1036717" cy="60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5493960" y="690099"/>
            <a:ext cx="3539988" cy="3768965"/>
            <a:chOff x="5493960" y="223296"/>
            <a:chExt cx="3539988" cy="3768965"/>
          </a:xfrm>
        </p:grpSpPr>
        <p:grpSp>
          <p:nvGrpSpPr>
            <p:cNvPr id="5" name="Group 4"/>
            <p:cNvGrpSpPr/>
            <p:nvPr/>
          </p:nvGrpSpPr>
          <p:grpSpPr>
            <a:xfrm>
              <a:off x="5493960" y="984703"/>
              <a:ext cx="3539988" cy="3007558"/>
              <a:chOff x="5493960" y="2450761"/>
              <a:chExt cx="3539988" cy="3007558"/>
            </a:xfrm>
          </p:grpSpPr>
          <p:sp>
            <p:nvSpPr>
              <p:cNvPr id="84" name="Rounded Rectangle 83"/>
              <p:cNvSpPr/>
              <p:nvPr/>
            </p:nvSpPr>
            <p:spPr>
              <a:xfrm>
                <a:off x="5493960" y="2450761"/>
                <a:ext cx="3525298" cy="1183461"/>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636970" y="2552833"/>
                <a:ext cx="1194458" cy="1096503"/>
                <a:chOff x="345767" y="4043283"/>
                <a:chExt cx="1731754" cy="1634225"/>
              </a:xfrm>
            </p:grpSpPr>
            <p:pic>
              <p:nvPicPr>
                <p:cNvPr id="205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9318" y="4043283"/>
                  <a:ext cx="1095313" cy="8258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1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5767" y="4421473"/>
                  <a:ext cx="1731754" cy="125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39735" y="2510736"/>
                <a:ext cx="1620185" cy="10627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5501093" y="3666584"/>
                <a:ext cx="3532855" cy="1791735"/>
                <a:chOff x="5538729" y="1064096"/>
                <a:chExt cx="3532855" cy="1791735"/>
              </a:xfrm>
            </p:grpSpPr>
            <p:grpSp>
              <p:nvGrpSpPr>
                <p:cNvPr id="68" name="Group 67"/>
                <p:cNvGrpSpPr/>
                <p:nvPr/>
              </p:nvGrpSpPr>
              <p:grpSpPr>
                <a:xfrm>
                  <a:off x="5538729" y="1064096"/>
                  <a:ext cx="3525298" cy="880071"/>
                  <a:chOff x="5538729" y="2625662"/>
                  <a:chExt cx="3525298" cy="880071"/>
                </a:xfrm>
              </p:grpSpPr>
              <p:sp>
                <p:nvSpPr>
                  <p:cNvPr id="77" name="Rounded Rectangle 76"/>
                  <p:cNvSpPr/>
                  <p:nvPr/>
                </p:nvSpPr>
                <p:spPr>
                  <a:xfrm>
                    <a:off x="5538729" y="2627207"/>
                    <a:ext cx="3525298" cy="878526"/>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1"/>
                  <p:cNvPicPr>
                    <a:picLocks noChangeAspect="1" noChangeArrowheads="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264554" y="2671222"/>
                    <a:ext cx="773115" cy="77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0010" y="2731503"/>
                    <a:ext cx="802927" cy="68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Rectangle 82"/>
                  <p:cNvSpPr/>
                  <p:nvPr/>
                </p:nvSpPr>
                <p:spPr>
                  <a:xfrm>
                    <a:off x="6470735" y="2625662"/>
                    <a:ext cx="1707775"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CAUTION,</a:t>
                    </a:r>
                  </a:p>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Statistics </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2" name="Group 1"/>
                <p:cNvGrpSpPr/>
                <p:nvPr/>
              </p:nvGrpSpPr>
              <p:grpSpPr>
                <a:xfrm>
                  <a:off x="5546286" y="1977305"/>
                  <a:ext cx="3525298" cy="878526"/>
                  <a:chOff x="5538729" y="2642321"/>
                  <a:chExt cx="3525298" cy="878526"/>
                </a:xfrm>
              </p:grpSpPr>
              <p:grpSp>
                <p:nvGrpSpPr>
                  <p:cNvPr id="2076" name="Group 2075"/>
                  <p:cNvGrpSpPr/>
                  <p:nvPr/>
                </p:nvGrpSpPr>
                <p:grpSpPr>
                  <a:xfrm>
                    <a:off x="5538729" y="2642321"/>
                    <a:ext cx="3525298" cy="878526"/>
                    <a:chOff x="5538729" y="2627207"/>
                    <a:chExt cx="3525298" cy="878526"/>
                  </a:xfrm>
                </p:grpSpPr>
                <p:sp>
                  <p:nvSpPr>
                    <p:cNvPr id="86" name="Rounded Rectangle 85"/>
                    <p:cNvSpPr/>
                    <p:nvPr/>
                  </p:nvSpPr>
                  <p:spPr>
                    <a:xfrm>
                      <a:off x="5538729" y="2627207"/>
                      <a:ext cx="3525298" cy="878526"/>
                    </a:xfrm>
                    <a:prstGeom prst="roundRect">
                      <a:avLst>
                        <a:gd name="adj" fmla="val 617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p:cNvSpPr/>
                    <p:nvPr/>
                  </p:nvSpPr>
                  <p:spPr>
                    <a:xfrm>
                      <a:off x="6424261" y="2678561"/>
                      <a:ext cx="1830950"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 O N G    L I V E</a:t>
                      </a:r>
                    </a:p>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IMPACT</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3076"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5951" y="2717493"/>
                    <a:ext cx="725129" cy="75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7130" y="2679707"/>
                    <a:ext cx="647867" cy="80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85" name="Rectangle 84"/>
              <p:cNvSpPr/>
              <p:nvPr/>
            </p:nvSpPr>
            <p:spPr>
              <a:xfrm>
                <a:off x="6784719" y="2764639"/>
                <a:ext cx="510845"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3081" name="Picture 9"/>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0337" y="223296"/>
              <a:ext cx="3224964" cy="73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87150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30" y="1196752"/>
            <a:ext cx="9129717" cy="5639729"/>
            <a:chOff x="14283" y="1196752"/>
            <a:chExt cx="9129717" cy="563972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3" y="1196752"/>
              <a:ext cx="9129717" cy="5445224"/>
            </a:xfrm>
            <a:prstGeom prst="rect">
              <a:avLst/>
            </a:prstGeom>
          </p:spPr>
        </p:pic>
        <p:sp>
          <p:nvSpPr>
            <p:cNvPr id="6" name="Rectangle 5"/>
            <p:cNvSpPr/>
            <p:nvPr/>
          </p:nvSpPr>
          <p:spPr>
            <a:xfrm>
              <a:off x="4211960" y="3068960"/>
              <a:ext cx="2817365" cy="1754326"/>
            </a:xfrm>
            <a:prstGeom prst="rect">
              <a:avLst/>
            </a:prstGeom>
            <a:noFill/>
          </p:spPr>
          <p:txBody>
            <a:bodyPr wrap="square" lIns="91440" tIns="45720" rIns="91440" bIns="45720">
              <a:spAutoFit/>
            </a:bodyPr>
            <a:lstStyle/>
            <a:p>
              <a:pPr algn="ctr"/>
              <a:r>
                <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First show me your</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Hirsch</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index </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7" name="Group 6"/>
            <p:cNvGrpSpPr/>
            <p:nvPr/>
          </p:nvGrpSpPr>
          <p:grpSpPr>
            <a:xfrm>
              <a:off x="7268210" y="6357733"/>
              <a:ext cx="1850762" cy="478748"/>
              <a:chOff x="2339752" y="260648"/>
              <a:chExt cx="2304256" cy="648072"/>
            </a:xfrm>
          </p:grpSpPr>
          <p:sp>
            <p:nvSpPr>
              <p:cNvPr id="8" name="Rounded Rectangle 7"/>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462260" y="351707"/>
                <a:ext cx="2076450" cy="478529"/>
                <a:chOff x="3286125" y="3050025"/>
                <a:chExt cx="2076450" cy="478529"/>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
        <p:nvSpPr>
          <p:cNvPr id="12" name="Rectangle 11"/>
          <p:cNvSpPr/>
          <p:nvPr/>
        </p:nvSpPr>
        <p:spPr>
          <a:xfrm>
            <a:off x="517218" y="16624"/>
            <a:ext cx="813575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No impact – No quality </a:t>
            </a: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918912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779" y="692696"/>
            <a:ext cx="9150298" cy="6119962"/>
            <a:chOff x="-3779" y="692696"/>
            <a:chExt cx="9150298" cy="6119962"/>
          </a:xfrm>
        </p:grpSpPr>
        <p:cxnSp>
          <p:nvCxnSpPr>
            <p:cNvPr id="22" name="Straight Connector 21"/>
            <p:cNvCxnSpPr/>
            <p:nvPr/>
          </p:nvCxnSpPr>
          <p:spPr>
            <a:xfrm>
              <a:off x="4564010"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627907" y="3212976"/>
              <a:ext cx="1872208" cy="3471049"/>
              <a:chOff x="3419872" y="2996952"/>
              <a:chExt cx="2025005" cy="3710046"/>
            </a:xfrm>
          </p:grpSpPr>
          <p:sp>
            <p:nvSpPr>
              <p:cNvPr id="30" name="Rectangle 29"/>
              <p:cNvSpPr/>
              <p:nvPr/>
            </p:nvSpPr>
            <p:spPr>
              <a:xfrm>
                <a:off x="4258239" y="4170456"/>
                <a:ext cx="34826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419872" y="2996952"/>
                <a:ext cx="2025005" cy="3710046"/>
                <a:chOff x="6300192" y="946760"/>
                <a:chExt cx="2025005" cy="3710046"/>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946760"/>
                  <a:ext cx="2025005" cy="371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3864365"/>
                  <a:ext cx="1152128" cy="76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6" name="Group 15"/>
            <p:cNvGrpSpPr/>
            <p:nvPr/>
          </p:nvGrpSpPr>
          <p:grpSpPr>
            <a:xfrm>
              <a:off x="290653" y="791932"/>
              <a:ext cx="3645489" cy="2077864"/>
              <a:chOff x="71500" y="746590"/>
              <a:chExt cx="3645489" cy="2077864"/>
            </a:xfrm>
          </p:grpSpPr>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61402" y="746590"/>
                <a:ext cx="1455587" cy="207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1500" y="764704"/>
                <a:ext cx="2124236" cy="2037079"/>
                <a:chOff x="2195736" y="541122"/>
                <a:chExt cx="2376264" cy="2275776"/>
              </a:xfrm>
            </p:grpSpPr>
            <p:sp>
              <p:nvSpPr>
                <p:cNvPr id="14" name="Rectangle 13"/>
                <p:cNvSpPr/>
                <p:nvPr/>
              </p:nvSpPr>
              <p:spPr>
                <a:xfrm>
                  <a:off x="2195736" y="541122"/>
                  <a:ext cx="2376263" cy="227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241253" y="563794"/>
                  <a:ext cx="2330747" cy="2253104"/>
                  <a:chOff x="134644" y="2095932"/>
                  <a:chExt cx="2811401" cy="2826793"/>
                </a:xfrm>
              </p:grpSpPr>
              <p:pic>
                <p:nvPicPr>
                  <p:cNvPr id="102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44" y="3548781"/>
                    <a:ext cx="1349396" cy="13547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14268" y="3553447"/>
                    <a:ext cx="1431776" cy="13692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4269" y="2095932"/>
                    <a:ext cx="143177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44" y="2095933"/>
                    <a:ext cx="134939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grpSp>
        <p:grpSp>
          <p:nvGrpSpPr>
            <p:cNvPr id="20" name="Group 19"/>
            <p:cNvGrpSpPr/>
            <p:nvPr/>
          </p:nvGrpSpPr>
          <p:grpSpPr>
            <a:xfrm>
              <a:off x="4763572" y="813410"/>
              <a:ext cx="4209213" cy="2083467"/>
              <a:chOff x="4846699" y="994778"/>
              <a:chExt cx="4209213" cy="2083467"/>
            </a:xfrm>
          </p:grpSpPr>
          <p:grpSp>
            <p:nvGrpSpPr>
              <p:cNvPr id="19" name="Group 18"/>
              <p:cNvGrpSpPr/>
              <p:nvPr/>
            </p:nvGrpSpPr>
            <p:grpSpPr>
              <a:xfrm>
                <a:off x="6994267" y="994778"/>
                <a:ext cx="2061645" cy="2083467"/>
                <a:chOff x="6526039" y="2067553"/>
                <a:chExt cx="2061645" cy="2083467"/>
              </a:xfrm>
            </p:grpSpPr>
            <p:sp>
              <p:nvSpPr>
                <p:cNvPr id="18" name="Rectangle 17"/>
                <p:cNvSpPr/>
                <p:nvPr/>
              </p:nvSpPr>
              <p:spPr>
                <a:xfrm>
                  <a:off x="6526039" y="2067553"/>
                  <a:ext cx="2061645" cy="2083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526039" y="2067553"/>
                  <a:ext cx="2061645" cy="2083467"/>
                  <a:chOff x="6526039" y="2067553"/>
                  <a:chExt cx="2061645" cy="2083467"/>
                </a:xfrm>
              </p:grpSpPr>
              <p:pic>
                <p:nvPicPr>
                  <p:cNvPr id="1032" name="Picture 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7652" y="3116442"/>
                    <a:ext cx="1000032" cy="10345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3106147"/>
                    <a:ext cx="1036580" cy="10448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2067553"/>
                    <a:ext cx="1031035" cy="10106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7652" y="2067553"/>
                    <a:ext cx="1000032" cy="10258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pic>
            <p:nvPicPr>
              <p:cNvPr id="1038" name="Picture 1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6699" y="1072053"/>
                <a:ext cx="2118827" cy="183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2" name="Straight Connector 41"/>
            <p:cNvCxnSpPr/>
            <p:nvPr/>
          </p:nvCxnSpPr>
          <p:spPr>
            <a:xfrm>
              <a:off x="0" y="722924"/>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19" y="6782430"/>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79" y="2996952"/>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5496"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109993"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rot="2914013">
              <a:off x="3270331" y="300091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7756729">
              <a:off x="5046705" y="2960333"/>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9410"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012" y="3122262"/>
              <a:ext cx="639708" cy="75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ounded Rectangle 60"/>
            <p:cNvSpPr/>
            <p:nvPr/>
          </p:nvSpPr>
          <p:spPr>
            <a:xfrm>
              <a:off x="5551298"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1098" y="4383235"/>
              <a:ext cx="3255640"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 Lab. tests and questionnaires;</a:t>
              </a:r>
              <a:endParaRPr lang="en-US" sz="1600" b="1" dirty="0">
                <a:effectLst>
                  <a:outerShdw blurRad="38100" dist="38100" dir="2700000" algn="tl">
                    <a:srgbClr val="000000">
                      <a:alpha val="43137"/>
                    </a:srgbClr>
                  </a:outerShdw>
                </a:effectLst>
              </a:endParaRPr>
            </a:p>
          </p:txBody>
        </p:sp>
        <p:sp>
          <p:nvSpPr>
            <p:cNvPr id="7" name="TextBox 6"/>
            <p:cNvSpPr txBox="1"/>
            <p:nvPr/>
          </p:nvSpPr>
          <p:spPr>
            <a:xfrm>
              <a:off x="5646336" y="4318554"/>
              <a:ext cx="3294160" cy="338554"/>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 </a:t>
              </a:r>
              <a:r>
                <a:rPr lang="en-US" sz="1600" b="1" dirty="0">
                  <a:effectLst>
                    <a:outerShdw blurRad="38100" dist="38100" dir="2700000" algn="tl">
                      <a:srgbClr val="000000">
                        <a:alpha val="43137"/>
                      </a:srgbClr>
                    </a:outerShdw>
                  </a:effectLst>
                </a:rPr>
                <a:t>Healthy lifestyle and </a:t>
              </a:r>
              <a:r>
                <a:rPr lang="en-US" sz="1600" b="1" dirty="0" smtClean="0">
                  <a:effectLst>
                    <a:outerShdw blurRad="38100" dist="38100" dir="2700000" algn="tl">
                      <a:srgbClr val="000000">
                        <a:alpha val="43137"/>
                      </a:srgbClr>
                    </a:outerShdw>
                  </a:effectLst>
                </a:rPr>
                <a:t>prophylactics;</a:t>
              </a:r>
              <a:endParaRPr lang="en-US" sz="1600" b="1" dirty="0">
                <a:effectLst>
                  <a:outerShdw blurRad="38100" dist="38100" dir="2700000" algn="tl">
                    <a:srgbClr val="000000">
                      <a:alpha val="43137"/>
                    </a:srgbClr>
                  </a:outerShdw>
                </a:effectLst>
              </a:endParaRPr>
            </a:p>
          </p:txBody>
        </p:sp>
        <p:sp>
          <p:nvSpPr>
            <p:cNvPr id="8" name="TextBox 7"/>
            <p:cNvSpPr txBox="1"/>
            <p:nvPr/>
          </p:nvSpPr>
          <p:spPr>
            <a:xfrm>
              <a:off x="200275" y="4843538"/>
              <a:ext cx="2756737" cy="615553"/>
            </a:xfrm>
            <a:prstGeom prst="rect">
              <a:avLst/>
            </a:prstGeom>
            <a:noFill/>
          </p:spPr>
          <p:txBody>
            <a:bodyPr wrap="square" rtlCol="0">
              <a:spAutoFit/>
            </a:bodyPr>
            <a:lstStyle/>
            <a:p>
              <a:r>
                <a:rPr lang="en-US" dirty="0" smtClean="0"/>
                <a:t> </a:t>
              </a:r>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Late diagnostics</a:t>
              </a:r>
            </a:p>
            <a:p>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(based on clear symptoms</a:t>
              </a:r>
              <a:r>
                <a:rPr lang="ru-RU" sz="1600" b="1" dirty="0" smtClean="0">
                  <a:effectLst>
                    <a:outerShdw blurRad="38100" dist="38100" dir="2700000" algn="tl">
                      <a:srgbClr val="000000">
                        <a:alpha val="43137"/>
                      </a:srgbClr>
                    </a:outerShdw>
                  </a:effectLst>
                </a:rPr>
                <a:t>)</a:t>
              </a:r>
              <a:r>
                <a:rPr lang="en-US" sz="1600" b="1" dirty="0">
                  <a:effectLst>
                    <a:outerShdw blurRad="38100" dist="38100" dir="2700000" algn="tl">
                      <a:srgbClr val="000000">
                        <a:alpha val="43137"/>
                      </a:srgbClr>
                    </a:outerShdw>
                  </a:effectLst>
                </a:rPr>
                <a:t>;</a:t>
              </a:r>
            </a:p>
          </p:txBody>
        </p:sp>
        <p:sp>
          <p:nvSpPr>
            <p:cNvPr id="9" name="TextBox 8"/>
            <p:cNvSpPr txBox="1"/>
            <p:nvPr/>
          </p:nvSpPr>
          <p:spPr>
            <a:xfrm>
              <a:off x="5676564" y="4805677"/>
              <a:ext cx="3302567"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Early</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predictive and preventive</a:t>
              </a:r>
              <a:r>
                <a:rPr lang="ru-RU" sz="1600" b="1" dirty="0" smtClean="0">
                  <a:effectLst>
                    <a:outerShdw blurRad="38100" dist="38100" dir="2700000" algn="tl">
                      <a:srgbClr val="000000">
                        <a:alpha val="43137"/>
                      </a:srgbClr>
                    </a:outerShdw>
                  </a:effectLst>
                </a:rPr>
                <a:t>)</a:t>
              </a:r>
              <a:endParaRPr lang="en-US" sz="1600" b="1" dirty="0" smtClean="0">
                <a:effectLst>
                  <a:outerShdw blurRad="38100" dist="38100" dir="2700000" algn="tl">
                    <a:srgbClr val="000000">
                      <a:alpha val="43137"/>
                    </a:srgbClr>
                  </a:outerShdw>
                </a:effectLst>
              </a:endParaRPr>
            </a:p>
            <a:p>
              <a:r>
                <a:rPr lang="en-US" sz="1600" b="1" dirty="0" smtClean="0">
                  <a:effectLst>
                    <a:outerShdw blurRad="38100" dist="38100" dir="2700000" algn="tl">
                      <a:srgbClr val="000000">
                        <a:alpha val="43137"/>
                      </a:srgbClr>
                    </a:outerShdw>
                  </a:effectLst>
                </a:rPr>
                <a:t>  diagnostics;</a:t>
              </a:r>
              <a:endParaRPr lang="en-US" sz="1600" b="1" dirty="0">
                <a:effectLst>
                  <a:outerShdw blurRad="38100" dist="38100" dir="2700000" algn="tl">
                    <a:srgbClr val="000000">
                      <a:alpha val="43137"/>
                    </a:srgbClr>
                  </a:outerShdw>
                </a:effectLst>
              </a:endParaRPr>
            </a:p>
          </p:txBody>
        </p:sp>
        <p:sp>
          <p:nvSpPr>
            <p:cNvPr id="4" name="TextBox 3"/>
            <p:cNvSpPr txBox="1"/>
            <p:nvPr/>
          </p:nvSpPr>
          <p:spPr>
            <a:xfrm>
              <a:off x="237754" y="5545485"/>
              <a:ext cx="2558993" cy="830997"/>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Treatment</a:t>
              </a:r>
              <a:r>
                <a:rPr lang="ru-RU" sz="1600" b="1" dirty="0" smtClean="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as elimination</a:t>
              </a:r>
            </a:p>
            <a:p>
              <a:r>
                <a:rPr lang="en-US" sz="1600" b="1" dirty="0" smtClean="0">
                  <a:effectLst>
                    <a:outerShdw blurRad="38100" dist="38100" dir="2700000" algn="tl">
                      <a:srgbClr val="000000">
                        <a:alpha val="43137"/>
                      </a:srgbClr>
                    </a:outerShdw>
                  </a:effectLst>
                </a:rPr>
                <a:t>  of </a:t>
              </a:r>
              <a:r>
                <a:rPr lang="en-US" sz="1600" b="1" dirty="0">
                  <a:effectLst>
                    <a:outerShdw blurRad="38100" dist="38100" dir="2700000" algn="tl">
                      <a:srgbClr val="000000">
                        <a:alpha val="43137"/>
                      </a:srgbClr>
                    </a:outerShdw>
                  </a:effectLst>
                </a:rPr>
                <a:t>the </a:t>
              </a:r>
              <a:r>
                <a:rPr lang="en-US" sz="1600" b="1" dirty="0" smtClean="0">
                  <a:effectLst>
                    <a:outerShdw blurRad="38100" dist="38100" dir="2700000" algn="tl">
                      <a:srgbClr val="000000">
                        <a:alpha val="43137"/>
                      </a:srgbClr>
                    </a:outerShdw>
                  </a:effectLst>
                </a:rPr>
                <a:t>consequences of</a:t>
              </a:r>
            </a:p>
            <a:p>
              <a:r>
                <a:rPr lang="en-US" sz="1600" b="1" dirty="0">
                  <a:effectLst>
                    <a:outerShdw blurRad="38100" dist="38100" dir="2700000" algn="tl">
                      <a:srgbClr val="000000">
                        <a:alpha val="43137"/>
                      </a:srgbClr>
                    </a:outerShdw>
                  </a:effectLst>
                </a:rPr>
                <a:t> </a:t>
              </a:r>
              <a:r>
                <a:rPr lang="en-US" sz="1600" b="1" dirty="0" smtClean="0">
                  <a:effectLst>
                    <a:outerShdw blurRad="38100" dist="38100" dir="2700000" algn="tl">
                      <a:srgbClr val="000000">
                        <a:alpha val="43137"/>
                      </a:srgbClr>
                    </a:outerShdw>
                  </a:effectLst>
                </a:rPr>
                <a:t> a </a:t>
              </a:r>
              <a:r>
                <a:rPr lang="en-US" sz="1600" b="1" dirty="0">
                  <a:effectLst>
                    <a:outerShdw blurRad="38100" dist="38100" dir="2700000" algn="tl">
                      <a:srgbClr val="000000">
                        <a:alpha val="43137"/>
                      </a:srgbClr>
                    </a:outerShdw>
                  </a:effectLst>
                </a:rPr>
                <a:t>decease</a:t>
              </a:r>
              <a:r>
                <a:rPr lang="ru-RU" sz="1600" b="1" dirty="0" smtClean="0">
                  <a:effectLst>
                    <a:outerShdw blurRad="38100" dist="38100" dir="2700000" algn="tl">
                      <a:srgbClr val="000000">
                        <a:alpha val="43137"/>
                      </a:srgbClr>
                    </a:outerShdw>
                  </a:effectLst>
                </a:rPr>
                <a:t>)</a:t>
              </a:r>
              <a:r>
                <a:rPr lang="en-US" sz="1600" b="1" dirty="0">
                  <a:effectLst>
                    <a:outerShdw blurRad="38100" dist="38100" dir="2700000" algn="tl">
                      <a:srgbClr val="000000">
                        <a:alpha val="43137"/>
                      </a:srgbClr>
                    </a:outerShdw>
                  </a:effectLst>
                </a:rPr>
                <a:t>;</a:t>
              </a:r>
            </a:p>
          </p:txBody>
        </p:sp>
        <p:sp>
          <p:nvSpPr>
            <p:cNvPr id="5" name="TextBox 4"/>
            <p:cNvSpPr txBox="1"/>
            <p:nvPr/>
          </p:nvSpPr>
          <p:spPr>
            <a:xfrm>
              <a:off x="5687052" y="5529076"/>
              <a:ext cx="3154535" cy="584775"/>
            </a:xfrm>
            <a:prstGeom prst="rect">
              <a:avLst/>
            </a:prstGeom>
            <a:noFill/>
          </p:spPr>
          <p:txBody>
            <a:bodyPr wrap="square" rtlCol="0">
              <a:spAutoFit/>
            </a:bodyPr>
            <a:lstStyle/>
            <a:p>
              <a:r>
                <a:rPr lang="en-US" sz="1600" b="1" dirty="0" smtClean="0">
                  <a:effectLst>
                    <a:outerShdw blurRad="38100" dist="38100" dir="2700000" algn="tl">
                      <a:srgbClr val="000000">
                        <a:alpha val="43137"/>
                      </a:srgbClr>
                    </a:outerShdw>
                  </a:effectLst>
                </a:rPr>
                <a:t>- Treatment</a:t>
              </a:r>
              <a:r>
                <a:rPr lang="ru-RU" sz="1600" b="1" dirty="0" smtClean="0">
                  <a:effectLst>
                    <a:outerShdw blurRad="38100" dist="38100" dir="2700000" algn="tl">
                      <a:srgbClr val="000000">
                        <a:alpha val="43137"/>
                      </a:srgbClr>
                    </a:outerShdw>
                  </a:effectLst>
                </a:rPr>
                <a:t> </a:t>
              </a:r>
              <a:r>
                <a:rPr lang="ru-RU" sz="1600" b="1" dirty="0">
                  <a:effectLst>
                    <a:outerShdw blurRad="38100" dist="38100" dir="2700000" algn="tl">
                      <a:srgbClr val="000000">
                        <a:alpha val="43137"/>
                      </a:srgbClr>
                    </a:outerShdw>
                  </a:effectLst>
                </a:rPr>
                <a:t>(</a:t>
              </a:r>
              <a:r>
                <a:rPr lang="en-US" sz="1600" b="1" dirty="0">
                  <a:effectLst>
                    <a:outerShdw blurRad="38100" dist="38100" dir="2700000" algn="tl">
                      <a:srgbClr val="000000">
                        <a:alpha val="43137"/>
                      </a:srgbClr>
                    </a:outerShdw>
                  </a:effectLst>
                </a:rPr>
                <a:t>as </a:t>
              </a:r>
              <a:r>
                <a:rPr lang="en-US" sz="1600" b="1" dirty="0" smtClean="0">
                  <a:effectLst>
                    <a:outerShdw blurRad="38100" dist="38100" dir="2700000" algn="tl">
                      <a:srgbClr val="000000">
                        <a:alpha val="43137"/>
                      </a:srgbClr>
                    </a:outerShdw>
                  </a:effectLst>
                </a:rPr>
                <a:t>elimination of the</a:t>
              </a:r>
            </a:p>
            <a:p>
              <a:r>
                <a:rPr lang="en-US" sz="1600" b="1" dirty="0" smtClean="0">
                  <a:effectLst>
                    <a:outerShdw blurRad="38100" dist="38100" dir="2700000" algn="tl">
                      <a:srgbClr val="000000">
                        <a:alpha val="43137"/>
                      </a:srgbClr>
                    </a:outerShdw>
                  </a:effectLst>
                </a:rPr>
                <a:t>   causes of </a:t>
              </a:r>
              <a:r>
                <a:rPr lang="en-US" sz="1600" b="1" dirty="0">
                  <a:effectLst>
                    <a:outerShdw blurRad="38100" dist="38100" dir="2700000" algn="tl">
                      <a:srgbClr val="000000">
                        <a:alpha val="43137"/>
                      </a:srgbClr>
                    </a:outerShdw>
                  </a:effectLst>
                </a:rPr>
                <a:t>a decease</a:t>
              </a:r>
              <a:r>
                <a:rPr lang="ru-RU" sz="1600" b="1" dirty="0" smtClean="0">
                  <a:effectLst>
                    <a:outerShdw blurRad="38100" dist="38100" dir="2700000" algn="tl">
                      <a:srgbClr val="000000">
                        <a:alpha val="43137"/>
                      </a:srgbClr>
                    </a:outerShdw>
                  </a:effectLst>
                </a:rPr>
                <a:t>)</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p:txBody>
        </p:sp>
        <p:sp>
          <p:nvSpPr>
            <p:cNvPr id="33" name="Rectangle 32"/>
            <p:cNvSpPr/>
            <p:nvPr/>
          </p:nvSpPr>
          <p:spPr>
            <a:xfrm>
              <a:off x="297023" y="3874339"/>
              <a:ext cx="316971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 not Quality Assurance !</a:t>
              </a:r>
            </a:p>
          </p:txBody>
        </p:sp>
        <p:sp>
          <p:nvSpPr>
            <p:cNvPr id="55" name="Rectangle 54"/>
            <p:cNvSpPr/>
            <p:nvPr/>
          </p:nvSpPr>
          <p:spPr>
            <a:xfrm>
              <a:off x="6177333" y="3850827"/>
              <a:ext cx="221323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Quality Assurance</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39"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3210" y="3043892"/>
              <a:ext cx="711812" cy="83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ight Arrow 62"/>
            <p:cNvSpPr/>
            <p:nvPr/>
          </p:nvSpPr>
          <p:spPr>
            <a:xfrm rot="6128665">
              <a:off x="2477351" y="316085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4428714">
              <a:off x="5695082" y="3136218"/>
              <a:ext cx="905210"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0634" y="5975945"/>
              <a:ext cx="978236" cy="6285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72998" y="6017223"/>
              <a:ext cx="968028" cy="5935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0" name="TextBox 69"/>
            <p:cNvSpPr txBox="1"/>
            <p:nvPr/>
          </p:nvSpPr>
          <p:spPr>
            <a:xfrm>
              <a:off x="302837" y="6262604"/>
              <a:ext cx="566313" cy="369332"/>
            </a:xfrm>
            <a:prstGeom prst="rect">
              <a:avLst/>
            </a:prstGeom>
            <a:noFill/>
          </p:spPr>
          <p:txBody>
            <a:bodyPr wrap="square" rtlCol="0">
              <a:spAutoFit/>
            </a:bodyPr>
            <a:lstStyle/>
            <a:p>
              <a:r>
                <a:rPr lang="en-US" dirty="0" smtClean="0"/>
                <a:t> </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p:txBody>
        </p:sp>
        <p:sp>
          <p:nvSpPr>
            <p:cNvPr id="71" name="TextBox 70"/>
            <p:cNvSpPr txBox="1"/>
            <p:nvPr/>
          </p:nvSpPr>
          <p:spPr>
            <a:xfrm>
              <a:off x="5760143" y="6215343"/>
              <a:ext cx="566313" cy="369332"/>
            </a:xfrm>
            <a:prstGeom prst="rect">
              <a:avLst/>
            </a:prstGeom>
            <a:noFill/>
          </p:spPr>
          <p:txBody>
            <a:bodyPr wrap="square" rtlCol="0">
              <a:spAutoFit/>
            </a:bodyPr>
            <a:lstStyle/>
            <a:p>
              <a:r>
                <a:rPr lang="en-US" dirty="0" smtClean="0"/>
                <a:t> </a:t>
              </a:r>
              <a:r>
                <a:rPr lang="en-US" sz="1600" b="1" dirty="0" smtClean="0">
                  <a:effectLst>
                    <a:outerShdw blurRad="38100" dist="38100" dir="2700000" algn="tl">
                      <a:srgbClr val="000000">
                        <a:alpha val="43137"/>
                      </a:srgbClr>
                    </a:outerShdw>
                  </a:effectLst>
                </a:rPr>
                <a:t>…</a:t>
              </a:r>
              <a:endParaRPr lang="en-US" sz="1600" b="1" dirty="0">
                <a:effectLst>
                  <a:outerShdw blurRad="38100" dist="38100" dir="2700000" algn="tl">
                    <a:srgbClr val="000000">
                      <a:alpha val="43137"/>
                    </a:srgbClr>
                  </a:outerShdw>
                </a:effectLst>
              </a:endParaRPr>
            </a:p>
          </p:txBody>
        </p:sp>
      </p:grpSp>
      <p:sp>
        <p:nvSpPr>
          <p:cNvPr id="73" name="Rectangle 72"/>
          <p:cNvSpPr/>
          <p:nvPr/>
        </p:nvSpPr>
        <p:spPr>
          <a:xfrm>
            <a:off x="318100" y="41950"/>
            <a:ext cx="8523487"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Assurance ? (Consider a simple analogy)</a:t>
            </a:r>
          </a:p>
        </p:txBody>
      </p:sp>
    </p:spTree>
    <p:extLst>
      <p:ext uri="{BB962C8B-B14F-4D97-AF65-F5344CB8AC3E}">
        <p14:creationId xmlns:p14="http://schemas.microsoft.com/office/powerpoint/2010/main" val="131272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318104" y="41950"/>
            <a:ext cx="8523487"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Assurance ? (Consider a simple analogy)</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 name="Group 1"/>
          <p:cNvGrpSpPr/>
          <p:nvPr/>
        </p:nvGrpSpPr>
        <p:grpSpPr>
          <a:xfrm>
            <a:off x="-3779" y="692696"/>
            <a:ext cx="9150298" cy="6119962"/>
            <a:chOff x="-3779" y="692696"/>
            <a:chExt cx="9150298" cy="6119962"/>
          </a:xfrm>
        </p:grpSpPr>
        <p:grpSp>
          <p:nvGrpSpPr>
            <p:cNvPr id="40" name="Group 39"/>
            <p:cNvGrpSpPr/>
            <p:nvPr/>
          </p:nvGrpSpPr>
          <p:grpSpPr>
            <a:xfrm>
              <a:off x="-3779" y="692696"/>
              <a:ext cx="9150298" cy="6119962"/>
              <a:chOff x="-3779" y="692696"/>
              <a:chExt cx="9150298" cy="6119962"/>
            </a:xfrm>
          </p:grpSpPr>
          <p:cxnSp>
            <p:nvCxnSpPr>
              <p:cNvPr id="22" name="Straight Connector 21"/>
              <p:cNvCxnSpPr/>
              <p:nvPr/>
            </p:nvCxnSpPr>
            <p:spPr>
              <a:xfrm>
                <a:off x="4564010"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627907" y="3212976"/>
                <a:ext cx="1872208" cy="3471049"/>
                <a:chOff x="3419872" y="2996952"/>
                <a:chExt cx="2025005" cy="3710046"/>
              </a:xfrm>
            </p:grpSpPr>
            <p:sp>
              <p:nvSpPr>
                <p:cNvPr id="30" name="Rectangle 29"/>
                <p:cNvSpPr/>
                <p:nvPr/>
              </p:nvSpPr>
              <p:spPr>
                <a:xfrm>
                  <a:off x="4258239" y="4170456"/>
                  <a:ext cx="34826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419872" y="2996952"/>
                  <a:ext cx="2025005" cy="3710046"/>
                  <a:chOff x="6300192" y="946760"/>
                  <a:chExt cx="2025005" cy="3710046"/>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946760"/>
                    <a:ext cx="2025005" cy="371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3864365"/>
                    <a:ext cx="1152128" cy="768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6" name="Group 15"/>
              <p:cNvGrpSpPr/>
              <p:nvPr/>
            </p:nvGrpSpPr>
            <p:grpSpPr>
              <a:xfrm>
                <a:off x="290653" y="791932"/>
                <a:ext cx="3645489" cy="2077864"/>
                <a:chOff x="71500" y="746590"/>
                <a:chExt cx="3645489" cy="2077864"/>
              </a:xfrm>
            </p:grpSpPr>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61402" y="746590"/>
                  <a:ext cx="1455587" cy="207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1500" y="764704"/>
                  <a:ext cx="2124236" cy="2037079"/>
                  <a:chOff x="2195736" y="541122"/>
                  <a:chExt cx="2376264" cy="2275776"/>
                </a:xfrm>
              </p:grpSpPr>
              <p:sp>
                <p:nvSpPr>
                  <p:cNvPr id="14" name="Rectangle 13"/>
                  <p:cNvSpPr/>
                  <p:nvPr/>
                </p:nvSpPr>
                <p:spPr>
                  <a:xfrm>
                    <a:off x="2195736" y="541122"/>
                    <a:ext cx="2376263" cy="2275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241253" y="563794"/>
                    <a:ext cx="2330747" cy="2253104"/>
                    <a:chOff x="134644" y="2095932"/>
                    <a:chExt cx="2811401" cy="2826793"/>
                  </a:xfrm>
                </p:grpSpPr>
                <p:pic>
                  <p:nvPicPr>
                    <p:cNvPr id="102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644" y="3548781"/>
                      <a:ext cx="1349396" cy="13547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14268" y="3553447"/>
                      <a:ext cx="1431776" cy="13692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4269" y="2095932"/>
                      <a:ext cx="143177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44" y="2095933"/>
                      <a:ext cx="1349396" cy="14374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grpSp>
          <p:grpSp>
            <p:nvGrpSpPr>
              <p:cNvPr id="20" name="Group 19"/>
              <p:cNvGrpSpPr/>
              <p:nvPr/>
            </p:nvGrpSpPr>
            <p:grpSpPr>
              <a:xfrm>
                <a:off x="4763572" y="813410"/>
                <a:ext cx="4209213" cy="2083467"/>
                <a:chOff x="4846699" y="994778"/>
                <a:chExt cx="4209213" cy="2083467"/>
              </a:xfrm>
            </p:grpSpPr>
            <p:grpSp>
              <p:nvGrpSpPr>
                <p:cNvPr id="19" name="Group 18"/>
                <p:cNvGrpSpPr/>
                <p:nvPr/>
              </p:nvGrpSpPr>
              <p:grpSpPr>
                <a:xfrm>
                  <a:off x="6994267" y="994778"/>
                  <a:ext cx="2061645" cy="2083467"/>
                  <a:chOff x="6526039" y="2067553"/>
                  <a:chExt cx="2061645" cy="2083467"/>
                </a:xfrm>
              </p:grpSpPr>
              <p:sp>
                <p:nvSpPr>
                  <p:cNvPr id="18" name="Rectangle 17"/>
                  <p:cNvSpPr/>
                  <p:nvPr/>
                </p:nvSpPr>
                <p:spPr>
                  <a:xfrm>
                    <a:off x="6526039" y="2067553"/>
                    <a:ext cx="2061645" cy="2083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526039" y="2067553"/>
                    <a:ext cx="2061645" cy="2083467"/>
                    <a:chOff x="6526039" y="2067553"/>
                    <a:chExt cx="2061645" cy="2083467"/>
                  </a:xfrm>
                </p:grpSpPr>
                <p:pic>
                  <p:nvPicPr>
                    <p:cNvPr id="1032" name="Picture 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7652" y="3116442"/>
                      <a:ext cx="1000032" cy="10345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3106147"/>
                      <a:ext cx="1036580" cy="10448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6039" y="2067553"/>
                      <a:ext cx="1031035" cy="10106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7652" y="2067553"/>
                      <a:ext cx="1000032" cy="10258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pic>
              <p:nvPicPr>
                <p:cNvPr id="1038" name="Picture 1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6699" y="1072053"/>
                  <a:ext cx="2118827" cy="183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2" name="Straight Connector 41"/>
              <p:cNvCxnSpPr/>
              <p:nvPr/>
            </p:nvCxnSpPr>
            <p:spPr>
              <a:xfrm>
                <a:off x="0" y="722924"/>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519" y="6782430"/>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79" y="2996952"/>
                <a:ext cx="9144000" cy="0"/>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5496"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109993" y="692696"/>
                <a:ext cx="0" cy="6119962"/>
              </a:xfrm>
              <a:prstGeom prst="line">
                <a:avLst/>
              </a:prstGeom>
              <a:ln w="76200" cmpd="dbl">
                <a:solidFill>
                  <a:schemeClr val="tx1"/>
                </a:solidFill>
              </a:ln>
              <a:effectLst>
                <a:outerShdw blurRad="50800" dist="50800" dir="5400000" sx="98000" sy="98000" algn="ctr" rotWithShape="0">
                  <a:schemeClr val="bg1">
                    <a:lumMod val="85000"/>
                  </a:schemeClr>
                </a:outerShdw>
              </a:effectLst>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rot="2914013">
                <a:off x="3270331" y="300091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7756729">
                <a:off x="5046705" y="2960333"/>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9410"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012" y="3122262"/>
                <a:ext cx="639708" cy="75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ounded Rectangle 60"/>
              <p:cNvSpPr/>
              <p:nvPr/>
            </p:nvSpPr>
            <p:spPr>
              <a:xfrm>
                <a:off x="5551298" y="3801945"/>
                <a:ext cx="3389198" cy="2881930"/>
              </a:xfrm>
              <a:prstGeom prst="roundRect">
                <a:avLst>
                  <a:gd name="adj" fmla="val 5571"/>
                </a:avLst>
              </a:prstGeom>
              <a:solidFill>
                <a:schemeClr val="bg1">
                  <a:lumMod val="85000"/>
                </a:schemeClr>
              </a:solidFill>
              <a:ln>
                <a:solidFill>
                  <a:schemeClr val="tx1"/>
                </a:solidFill>
              </a:ln>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686225" y="4145832"/>
                <a:ext cx="3263031" cy="2554545"/>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 i.e., a regular activity aimed at guaranteeing that all the systems and processes in our body will always function as they "prescribed" by the God and the Nature ... and even better</a:t>
                </a:r>
              </a:p>
            </p:txBody>
          </p:sp>
          <p:sp>
            <p:nvSpPr>
              <p:cNvPr id="33" name="Rectangle 32"/>
              <p:cNvSpPr/>
              <p:nvPr/>
            </p:nvSpPr>
            <p:spPr>
              <a:xfrm>
                <a:off x="338446" y="3844111"/>
                <a:ext cx="308687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 not Quality </a:t>
                </a: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Assurance !</a:t>
                </a:r>
              </a:p>
            </p:txBody>
          </p:sp>
          <p:sp>
            <p:nvSpPr>
              <p:cNvPr id="55" name="Rectangle 54"/>
              <p:cNvSpPr/>
              <p:nvPr/>
            </p:nvSpPr>
            <p:spPr>
              <a:xfrm>
                <a:off x="6177333" y="3850827"/>
                <a:ext cx="2213234"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Quality Assurance</a:t>
                </a:r>
                <a:endPar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39"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3210" y="3043892"/>
                <a:ext cx="711812" cy="83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ight Arrow 62"/>
              <p:cNvSpPr/>
              <p:nvPr/>
            </p:nvSpPr>
            <p:spPr>
              <a:xfrm rot="6128665">
                <a:off x="2477351" y="316085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4428714">
                <a:off x="5695082" y="3136218"/>
                <a:ext cx="905210"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158232" y="4164563"/>
              <a:ext cx="3466053" cy="2554545"/>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 i.e., endless monitoring, reactive “manual” control, elimination of the consequences of the problems without a detailed analysis of the causes and without planning preventive measures for the </a:t>
              </a:r>
              <a:r>
                <a:rPr lang="en-US" sz="2000" b="1" dirty="0" smtClean="0">
                  <a:effectLst>
                    <a:outerShdw blurRad="38100" dist="38100" dir="2700000" algn="tl">
                      <a:srgbClr val="000000">
                        <a:alpha val="43137"/>
                      </a:srgbClr>
                    </a:outerShdw>
                  </a:effectLst>
                </a:rPr>
                <a:t>future</a:t>
              </a:r>
              <a:endParaRPr lang="en-US" sz="2000"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456523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73079" y="41950"/>
            <a:ext cx="661354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 we have any Quality Assurance culture?</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1" name="Group 20"/>
          <p:cNvGrpSpPr/>
          <p:nvPr/>
        </p:nvGrpSpPr>
        <p:grpSpPr>
          <a:xfrm>
            <a:off x="295093" y="652664"/>
            <a:ext cx="8602970" cy="6107465"/>
            <a:chOff x="295093" y="652664"/>
            <a:chExt cx="8602970" cy="6107465"/>
          </a:xfrm>
        </p:grpSpPr>
        <p:grpSp>
          <p:nvGrpSpPr>
            <p:cNvPr id="19" name="Group 18"/>
            <p:cNvGrpSpPr/>
            <p:nvPr/>
          </p:nvGrpSpPr>
          <p:grpSpPr>
            <a:xfrm>
              <a:off x="295093" y="652664"/>
              <a:ext cx="8602970" cy="6089523"/>
              <a:chOff x="506689" y="728234"/>
              <a:chExt cx="8602970" cy="6089523"/>
            </a:xfrm>
          </p:grpSpPr>
          <p:grpSp>
            <p:nvGrpSpPr>
              <p:cNvPr id="9" name="Group 8"/>
              <p:cNvGrpSpPr/>
              <p:nvPr/>
            </p:nvGrpSpPr>
            <p:grpSpPr>
              <a:xfrm>
                <a:off x="506689" y="728234"/>
                <a:ext cx="1872208" cy="4946820"/>
                <a:chOff x="310207" y="1038071"/>
                <a:chExt cx="1872208" cy="494682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509120"/>
                  <a:ext cx="1786879" cy="14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10207" y="1038071"/>
                  <a:ext cx="1872208" cy="3471049"/>
                  <a:chOff x="3627907" y="3212976"/>
                  <a:chExt cx="1872208" cy="3471049"/>
                </a:xfrm>
              </p:grpSpPr>
              <p:pic>
                <p:nvPicPr>
                  <p:cNvPr id="1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7907" y="3212976"/>
                    <a:ext cx="1872208" cy="347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9260" y="5738260"/>
                    <a:ext cx="1368152" cy="92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0" name="Right Arrow 19"/>
              <p:cNvSpPr/>
              <p:nvPr/>
            </p:nvSpPr>
            <p:spPr>
              <a:xfrm rot="10800000">
                <a:off x="2441988" y="5030304"/>
                <a:ext cx="4304400" cy="231809"/>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532672" y="792979"/>
                <a:ext cx="6576987" cy="6024778"/>
                <a:chOff x="2562900" y="792979"/>
                <a:chExt cx="6576987" cy="6024778"/>
              </a:xfrm>
            </p:grpSpPr>
            <p:grpSp>
              <p:nvGrpSpPr>
                <p:cNvPr id="13" name="Group 12"/>
                <p:cNvGrpSpPr/>
                <p:nvPr/>
              </p:nvGrpSpPr>
              <p:grpSpPr>
                <a:xfrm>
                  <a:off x="4614679" y="792979"/>
                  <a:ext cx="4525208" cy="5789112"/>
                  <a:chOff x="4614679" y="792979"/>
                  <a:chExt cx="4525208" cy="5789112"/>
                </a:xfrm>
              </p:grpSpPr>
              <p:grpSp>
                <p:nvGrpSpPr>
                  <p:cNvPr id="11" name="Group 10"/>
                  <p:cNvGrpSpPr/>
                  <p:nvPr/>
                </p:nvGrpSpPr>
                <p:grpSpPr>
                  <a:xfrm>
                    <a:off x="4614679" y="792979"/>
                    <a:ext cx="4468058" cy="5789112"/>
                    <a:chOff x="4660021" y="792979"/>
                    <a:chExt cx="4468058" cy="5789112"/>
                  </a:xfrm>
                </p:grpSpPr>
                <p:sp>
                  <p:nvSpPr>
                    <p:cNvPr id="10" name="TextBox 9"/>
                    <p:cNvSpPr txBox="1"/>
                    <p:nvPr/>
                  </p:nvSpPr>
                  <p:spPr>
                    <a:xfrm>
                      <a:off x="4660021" y="792979"/>
                      <a:ext cx="4468058" cy="3447098"/>
                    </a:xfrm>
                    <a:prstGeom prst="rect">
                      <a:avLst/>
                    </a:prstGeom>
                    <a:solidFill>
                      <a:schemeClr val="bg1">
                        <a:lumMod val="95000"/>
                      </a:schemeClr>
                    </a:solidFill>
                    <a:ln w="19050">
                      <a:solidFill>
                        <a:schemeClr val="tx1"/>
                      </a:solidFill>
                    </a:ln>
                  </p:spPr>
                  <p:txBody>
                    <a:bodyPr wrap="square" rtlCol="0">
                      <a:spAutoFit/>
                    </a:bodyPr>
                    <a:lstStyle/>
                    <a:p>
                      <a:r>
                        <a:rPr lang="en-US" dirty="0" smtClean="0"/>
                        <a:t> </a:t>
                      </a:r>
                      <a:r>
                        <a:rPr lang="en-US" dirty="0"/>
                        <a:t>In her brilliant study (see deliverables of the project) of the official QA procedures (existing ones and standardized in Ukrainian higher education), our expert Svitlana Gryshko has concluded that the major problems are not related to the composition and structure of these procedures, but primarily with the </a:t>
                      </a:r>
                      <a:r>
                        <a:rPr lang="en-US" sz="2000" b="1" u="sng" dirty="0">
                          <a:effectLst>
                            <a:outerShdw blurRad="38100" dist="38100" dir="2700000" algn="tl">
                              <a:srgbClr val="000000">
                                <a:alpha val="43137"/>
                              </a:srgbClr>
                            </a:outerShdw>
                          </a:effectLst>
                        </a:rPr>
                        <a:t>culture</a:t>
                      </a:r>
                      <a:r>
                        <a:rPr lang="en-US" dirty="0"/>
                        <a:t> of their execution by all the relevant players. Most vulnerable places in these procedures are recognized within the </a:t>
                      </a:r>
                      <a:r>
                        <a:rPr lang="en-US" b="1" dirty="0">
                          <a:effectLst>
                            <a:outerShdw blurRad="38100" dist="38100" dir="2700000" algn="tl">
                              <a:srgbClr val="000000">
                                <a:alpha val="43137"/>
                              </a:srgbClr>
                            </a:outerShdw>
                          </a:effectLst>
                        </a:rPr>
                        <a:t>decision-making-points</a:t>
                      </a:r>
                      <a:r>
                        <a:rPr lang="en-US" dirty="0"/>
                        <a:t> and </a:t>
                      </a:r>
                      <a:r>
                        <a:rPr lang="en-US" b="1" dirty="0">
                          <a:effectLst>
                            <a:outerShdw blurRad="38100" dist="38100" dir="2700000" algn="tl">
                              <a:srgbClr val="000000">
                                <a:alpha val="43137"/>
                              </a:srgbClr>
                            </a:outerShdw>
                          </a:effectLst>
                        </a:rPr>
                        <a:t>acting</a:t>
                      </a:r>
                      <a:r>
                        <a:rPr lang="en-US" dirty="0"/>
                        <a:t> in accordance with the decisions made.</a:t>
                      </a:r>
                    </a:p>
                  </p:txBody>
                </p:sp>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7237" y="3986177"/>
                      <a:ext cx="1144927"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1504" y="5399016"/>
                      <a:ext cx="933275" cy="100455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668" y="5712371"/>
                      <a:ext cx="637795" cy="86972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6916228" y="4201157"/>
                      <a:ext cx="924299" cy="1299618"/>
                      <a:chOff x="4788024" y="4166606"/>
                      <a:chExt cx="924299" cy="1299618"/>
                    </a:xfrm>
                  </p:grpSpPr>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025" y="4691988"/>
                        <a:ext cx="924298" cy="77423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8024" y="4166606"/>
                        <a:ext cx="924299" cy="52538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6736" y="5822280"/>
                      <a:ext cx="1156250" cy="49309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2" name="TextBox 11"/>
                  <p:cNvSpPr txBox="1"/>
                  <p:nvPr/>
                </p:nvSpPr>
                <p:spPr>
                  <a:xfrm>
                    <a:off x="7843743" y="5328141"/>
                    <a:ext cx="1296144" cy="276999"/>
                  </a:xfrm>
                  <a:prstGeom prst="rect">
                    <a:avLst/>
                  </a:prstGeom>
                  <a:noFill/>
                </p:spPr>
                <p:txBody>
                  <a:bodyPr wrap="square" rtlCol="0">
                    <a:spAutoFit/>
                  </a:bodyPr>
                  <a:lstStyle/>
                  <a:p>
                    <a:r>
                      <a:rPr lang="en-US" sz="1200" dirty="0" smtClean="0"/>
                      <a:t>Svitlana Gryshko</a:t>
                    </a:r>
                    <a:endParaRPr lang="en-US" sz="1200" dirty="0"/>
                  </a:p>
                </p:txBody>
              </p:sp>
            </p:grpSp>
            <p:sp>
              <p:nvSpPr>
                <p:cNvPr id="24" name="TextBox 23"/>
                <p:cNvSpPr txBox="1"/>
                <p:nvPr/>
              </p:nvSpPr>
              <p:spPr>
                <a:xfrm>
                  <a:off x="2562900" y="5432762"/>
                  <a:ext cx="3960440" cy="1384995"/>
                </a:xfrm>
                <a:prstGeom prst="rect">
                  <a:avLst/>
                </a:prstGeom>
                <a:solidFill>
                  <a:schemeClr val="bg1">
                    <a:lumMod val="95000"/>
                  </a:schemeClr>
                </a:solidFill>
                <a:ln>
                  <a:solidFill>
                    <a:schemeClr val="tx1"/>
                  </a:solidFill>
                </a:ln>
              </p:spPr>
              <p:txBody>
                <a:bodyPr wrap="square" rtlCol="0">
                  <a:spAutoFit/>
                </a:bodyPr>
                <a:lstStyle/>
                <a:p>
                  <a:r>
                    <a:rPr lang="uk-UA" sz="1400" dirty="0" smtClean="0"/>
                    <a:t>“</a:t>
                  </a:r>
                  <a:r>
                    <a:rPr lang="en-US" sz="1400" i="1" dirty="0"/>
                    <a:t>Even assuming that the autonomy of universities and other academic freedoms will be guaranteed in the new law on higher education, they earn the benefit and not harm the quality of education only if there will be a sufficient level of academic culture in Ukrainian society.</a:t>
                  </a:r>
                  <a:r>
                    <a:rPr lang="uk-UA" sz="1400" i="1" dirty="0" smtClean="0"/>
                    <a:t>”</a:t>
                  </a:r>
                  <a:r>
                    <a:rPr lang="en-US" sz="1200" i="1" dirty="0" smtClean="0"/>
                    <a:t>                </a:t>
                  </a:r>
                  <a:r>
                    <a:rPr lang="en-US" sz="1200" dirty="0" smtClean="0"/>
                    <a:t>[QA Concept, Project TRUST]</a:t>
                  </a:r>
                  <a:endParaRPr lang="en-US" sz="1200" dirty="0"/>
                </a:p>
              </p:txBody>
            </p:sp>
            <p:grpSp>
              <p:nvGrpSpPr>
                <p:cNvPr id="17" name="Group 16"/>
                <p:cNvGrpSpPr/>
                <p:nvPr/>
              </p:nvGrpSpPr>
              <p:grpSpPr>
                <a:xfrm>
                  <a:off x="3034981" y="815650"/>
                  <a:ext cx="1515696" cy="3648198"/>
                  <a:chOff x="2936740" y="792979"/>
                  <a:chExt cx="1515696" cy="3607352"/>
                </a:xfrm>
              </p:grpSpPr>
              <p:grpSp>
                <p:nvGrpSpPr>
                  <p:cNvPr id="14" name="Group 13"/>
                  <p:cNvGrpSpPr/>
                  <p:nvPr/>
                </p:nvGrpSpPr>
                <p:grpSpPr>
                  <a:xfrm>
                    <a:off x="2937605" y="792979"/>
                    <a:ext cx="1514831" cy="2881109"/>
                    <a:chOff x="2769137" y="2365895"/>
                    <a:chExt cx="1514831" cy="2881109"/>
                  </a:xfrm>
                </p:grpSpPr>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9137" y="2365895"/>
                      <a:ext cx="1512168" cy="151216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12">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769137" y="3899061"/>
                      <a:ext cx="1514831" cy="134794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58" name="Picture 10"/>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6740" y="3692622"/>
                    <a:ext cx="1513033" cy="70770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grpSp>
        <p:pic>
          <p:nvPicPr>
            <p:cNvPr id="2059"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29549" y="6196838"/>
              <a:ext cx="764835" cy="56329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663559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43608" y="116632"/>
            <a:ext cx="6502400" cy="503237"/>
          </a:xfrm>
        </p:spPr>
        <p:txBody>
          <a:bodyPr>
            <a:noAutofit/>
          </a:bodyPr>
          <a:lstStyle/>
          <a:p>
            <a:pPr>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What is </a:t>
            </a: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Culture</a:t>
            </a: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150" y="981075"/>
            <a:ext cx="1397000"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26"/>
          <p:cNvGrpSpPr>
            <a:grpSpLocks/>
          </p:cNvGrpSpPr>
          <p:nvPr/>
        </p:nvGrpSpPr>
        <p:grpSpPr bwMode="auto">
          <a:xfrm>
            <a:off x="2251076" y="2943889"/>
            <a:ext cx="3671887" cy="3502025"/>
            <a:chOff x="641704" y="845101"/>
            <a:chExt cx="4560399" cy="4815219"/>
          </a:xfrm>
        </p:grpSpPr>
        <p:pic>
          <p:nvPicPr>
            <p:cNvPr id="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2988" flipH="1">
              <a:off x="641704" y="3038989"/>
              <a:ext cx="3113720" cy="262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2"/>
            <p:cNvGrpSpPr>
              <a:grpSpLocks/>
            </p:cNvGrpSpPr>
            <p:nvPr/>
          </p:nvGrpSpPr>
          <p:grpSpPr bwMode="auto">
            <a:xfrm>
              <a:off x="3473662" y="2510538"/>
              <a:ext cx="1728441" cy="2087563"/>
              <a:chOff x="3419872" y="2420888"/>
              <a:chExt cx="1728441" cy="2087563"/>
            </a:xfrm>
          </p:grpSpPr>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807" y="3203723"/>
                <a:ext cx="966064" cy="1128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Oval 15"/>
              <p:cNvSpPr/>
              <p:nvPr/>
            </p:nvSpPr>
            <p:spPr>
              <a:xfrm>
                <a:off x="3419186" y="2781074"/>
                <a:ext cx="1729127" cy="1726582"/>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2420888"/>
                <a:ext cx="60027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5"/>
            <p:cNvGrpSpPr>
              <a:grpSpLocks/>
            </p:cNvGrpSpPr>
            <p:nvPr/>
          </p:nvGrpSpPr>
          <p:grpSpPr bwMode="auto">
            <a:xfrm>
              <a:off x="853616" y="845101"/>
              <a:ext cx="1656184" cy="1984109"/>
              <a:chOff x="853616" y="845101"/>
              <a:chExt cx="1656184" cy="1984109"/>
            </a:xfrm>
          </p:grpSpPr>
          <p:grpSp>
            <p:nvGrpSpPr>
              <p:cNvPr id="10" name="Group 11"/>
              <p:cNvGrpSpPr>
                <a:grpSpLocks/>
              </p:cNvGrpSpPr>
              <p:nvPr/>
            </p:nvGrpSpPr>
            <p:grpSpPr bwMode="auto">
              <a:xfrm>
                <a:off x="943841" y="1371119"/>
                <a:ext cx="1440160" cy="1368152"/>
                <a:chOff x="1474859" y="1412776"/>
                <a:chExt cx="3324591" cy="3312368"/>
              </a:xfrm>
            </p:grpSpPr>
            <p:pic>
              <p:nvPicPr>
                <p:cNvPr id="13"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2276872"/>
                  <a:ext cx="1728192" cy="152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859" y="1412776"/>
                  <a:ext cx="332459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a:xfrm>
                <a:off x="852668" y="1174702"/>
                <a:ext cx="1656177" cy="1654549"/>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8247" y="845101"/>
                <a:ext cx="66433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8" name="TextBox 18"/>
          <p:cNvSpPr txBox="1">
            <a:spLocks noChangeArrowheads="1"/>
          </p:cNvSpPr>
          <p:nvPr/>
        </p:nvSpPr>
        <p:spPr bwMode="auto">
          <a:xfrm>
            <a:off x="1187623" y="942974"/>
            <a:ext cx="5834613" cy="1754326"/>
          </a:xfrm>
          <a:prstGeom prst="rect">
            <a:avLst/>
          </a:prstGeom>
          <a:solidFill>
            <a:schemeClr val="bg1">
              <a:lumMod val="85000"/>
            </a:schemeClr>
          </a:solidFill>
          <a:ln w="25400">
            <a:solidFill>
              <a:schemeClr val="tx1"/>
            </a:solidFill>
          </a:ln>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altLang="en-US" sz="2800" dirty="0">
                <a:solidFill>
                  <a:schemeClr val="tx1"/>
                </a:solidFill>
              </a:rPr>
              <a:t>“</a:t>
            </a:r>
            <a:r>
              <a:rPr lang="en-US" altLang="en-US" sz="2800" i="1" dirty="0">
                <a:solidFill>
                  <a:srgbClr val="FF0000"/>
                </a:solidFill>
              </a:rPr>
              <a:t>Culture of an individual or a group is a systematic manner of the deliberate use of own freedom.</a:t>
            </a:r>
            <a:r>
              <a:rPr lang="en-US" altLang="en-US" sz="2800" dirty="0">
                <a:solidFill>
                  <a:schemeClr val="tx1"/>
                </a:solidFill>
              </a:rPr>
              <a:t>”</a:t>
            </a:r>
            <a:endParaRPr lang="en-US" altLang="en-US" sz="800" dirty="0">
              <a:solidFill>
                <a:schemeClr val="tx1"/>
              </a:solidFill>
            </a:endParaRPr>
          </a:p>
          <a:p>
            <a:pPr algn="r" eaLnBrk="1" hangingPunct="1">
              <a:spcBef>
                <a:spcPct val="0"/>
              </a:spcBef>
              <a:buFontTx/>
              <a:buNone/>
            </a:pPr>
            <a:endParaRPr lang="en-US" altLang="en-US" sz="800" dirty="0" smtClean="0">
              <a:solidFill>
                <a:schemeClr val="tx1"/>
              </a:solidFill>
            </a:endParaRPr>
          </a:p>
          <a:p>
            <a:pPr algn="r" eaLnBrk="1" hangingPunct="1">
              <a:spcBef>
                <a:spcPct val="0"/>
              </a:spcBef>
              <a:buFontTx/>
              <a:buNone/>
            </a:pPr>
            <a:r>
              <a:rPr lang="en-US" altLang="en-US" sz="1600" dirty="0" smtClean="0">
                <a:solidFill>
                  <a:schemeClr val="tx1"/>
                </a:solidFill>
              </a:rPr>
              <a:t>Vagan </a:t>
            </a:r>
            <a:r>
              <a:rPr lang="en-US" altLang="en-US" sz="1600" dirty="0">
                <a:solidFill>
                  <a:schemeClr val="tx1"/>
                </a:solidFill>
              </a:rPr>
              <a:t>Terziyan, 3 March, 2013</a:t>
            </a:r>
            <a:endParaRPr lang="ru-RU" altLang="en-US" sz="1600" dirty="0">
              <a:solidFill>
                <a:schemeClr val="tx1"/>
              </a:solidFill>
            </a:endParaRPr>
          </a:p>
        </p:txBody>
      </p:sp>
    </p:spTree>
    <p:extLst>
      <p:ext uri="{BB962C8B-B14F-4D97-AF65-F5344CB8AC3E}">
        <p14:creationId xmlns:p14="http://schemas.microsoft.com/office/powerpoint/2010/main" val="1335841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0058" y="1126622"/>
            <a:ext cx="8472495" cy="1049290"/>
          </a:xfrm>
          <a:prstGeom prst="roundRect">
            <a:avLst>
              <a:gd name="adj" fmla="val 10548"/>
            </a:avLst>
          </a:prstGeom>
          <a:solidFill>
            <a:srgbClr val="FFFF00">
              <a:alpha val="8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578407" y="282744"/>
            <a:ext cx="5272597" cy="503237"/>
          </a:xfrm>
        </p:spPr>
        <p:txBody>
          <a:bodyPr>
            <a:normAutofit fontScale="90000"/>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Culture</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how to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compute</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it</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dirty="0"/>
          </a:p>
        </p:txBody>
      </p:sp>
      <p:sp>
        <p:nvSpPr>
          <p:cNvPr id="5" name="Content Placeholder 2"/>
          <p:cNvSpPr>
            <a:spLocks noGrp="1"/>
          </p:cNvSpPr>
          <p:nvPr>
            <p:ph idx="1"/>
          </p:nvPr>
        </p:nvSpPr>
        <p:spPr>
          <a:xfrm>
            <a:off x="396558" y="1137920"/>
            <a:ext cx="8350250" cy="863600"/>
          </a:xfrm>
        </p:spPr>
        <p:txBody>
          <a:bodyPr>
            <a:normAutofit fontScale="32500" lnSpcReduction="20000"/>
          </a:bodyPr>
          <a:lstStyle/>
          <a:p>
            <a:pPr marL="0" indent="0">
              <a:buNone/>
            </a:pPr>
            <a:r>
              <a:rPr lang="en-US" altLang="en-US" sz="8400" b="1" dirty="0"/>
              <a:t>Culture of an individual or a group </a:t>
            </a:r>
            <a:r>
              <a:rPr lang="en-US" altLang="en-US" sz="8400" b="1" dirty="0" smtClean="0"/>
              <a:t>is</a:t>
            </a:r>
          </a:p>
          <a:p>
            <a:pPr marL="0" indent="0">
              <a:buNone/>
            </a:pPr>
            <a:r>
              <a:rPr lang="en-US" altLang="en-US" sz="7000" dirty="0" smtClean="0"/>
              <a:t>                  a </a:t>
            </a:r>
            <a:r>
              <a:rPr lang="en-US" altLang="en-US" sz="7000" dirty="0"/>
              <a:t>systematic manner of the deliberate use of own </a:t>
            </a:r>
            <a:r>
              <a:rPr lang="en-US" altLang="en-US" sz="7000" dirty="0" smtClean="0"/>
              <a:t>freedom</a:t>
            </a:r>
            <a:endParaRPr lang="ru-RU" altLang="en-US" sz="7000" dirty="0" smtClean="0"/>
          </a:p>
        </p:txBody>
      </p:sp>
      <p:sp>
        <p:nvSpPr>
          <p:cNvPr id="6" name="Right Brace 5"/>
          <p:cNvSpPr/>
          <p:nvPr/>
        </p:nvSpPr>
        <p:spPr>
          <a:xfrm rot="5400000">
            <a:off x="2749456" y="726534"/>
            <a:ext cx="287338" cy="2475360"/>
          </a:xfrm>
          <a:prstGeom prst="rightBrace">
            <a:avLst>
              <a:gd name="adj1" fmla="val 38212"/>
              <a:gd name="adj2" fmla="val 70860"/>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Right Brace 6"/>
          <p:cNvSpPr/>
          <p:nvPr/>
        </p:nvSpPr>
        <p:spPr>
          <a:xfrm rot="5400000">
            <a:off x="7691543" y="1154960"/>
            <a:ext cx="288925" cy="1601047"/>
          </a:xfrm>
          <a:prstGeom prst="rightBrace">
            <a:avLst>
              <a:gd name="adj1" fmla="val 38212"/>
              <a:gd name="adj2" fmla="val 50000"/>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8" name="Group 45"/>
          <p:cNvGrpSpPr>
            <a:grpSpLocks/>
          </p:cNvGrpSpPr>
          <p:nvPr/>
        </p:nvGrpSpPr>
        <p:grpSpPr bwMode="auto">
          <a:xfrm>
            <a:off x="7045006" y="2279333"/>
            <a:ext cx="1634379" cy="2582863"/>
            <a:chOff x="7397668" y="2645590"/>
            <a:chExt cx="1634606" cy="2583612"/>
          </a:xfrm>
        </p:grpSpPr>
        <p:sp>
          <p:nvSpPr>
            <p:cNvPr id="9" name="Rounded Rectangle 8"/>
            <p:cNvSpPr/>
            <p:nvPr/>
          </p:nvSpPr>
          <p:spPr>
            <a:xfrm>
              <a:off x="7397668" y="2645590"/>
              <a:ext cx="1634606" cy="2583612"/>
            </a:xfrm>
            <a:prstGeom prst="roundRect">
              <a:avLst>
                <a:gd name="adj" fmla="val 10442"/>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21"/>
            <p:cNvSpPr txBox="1">
              <a:spLocks noChangeArrowheads="1"/>
            </p:cNvSpPr>
            <p:nvPr/>
          </p:nvSpPr>
          <p:spPr bwMode="auto">
            <a:xfrm>
              <a:off x="7470509" y="2670809"/>
              <a:ext cx="1537951" cy="255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sz="1600" dirty="0"/>
                <a:t>We mean the freedom to choose the preferred alternative of an action from the list of possible </a:t>
              </a:r>
              <a:r>
                <a:rPr lang="en-US" sz="1600" dirty="0" smtClean="0"/>
                <a:t>ones </a:t>
              </a:r>
              <a:r>
                <a:rPr lang="en-US" sz="1600" dirty="0"/>
                <a:t>in certain situations ...</a:t>
              </a:r>
              <a:r>
                <a:rPr lang="en-US" sz="1400" dirty="0"/>
                <a:t> </a:t>
              </a:r>
              <a:endParaRPr lang="en-US" altLang="en-US" sz="1400" dirty="0">
                <a:solidFill>
                  <a:schemeClr val="tx1"/>
                </a:solidFill>
              </a:endParaRPr>
            </a:p>
          </p:txBody>
        </p:sp>
      </p:grpSp>
      <p:sp>
        <p:nvSpPr>
          <p:cNvPr id="11" name="Right Brace 10"/>
          <p:cNvSpPr/>
          <p:nvPr/>
        </p:nvSpPr>
        <p:spPr>
          <a:xfrm rot="5400000">
            <a:off x="5461203" y="884094"/>
            <a:ext cx="287338" cy="2160240"/>
          </a:xfrm>
          <a:prstGeom prst="rightBrace">
            <a:avLst>
              <a:gd name="adj1" fmla="val 38212"/>
              <a:gd name="adj2" fmla="val 50000"/>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ounded Rectangle 11"/>
          <p:cNvSpPr/>
          <p:nvPr/>
        </p:nvSpPr>
        <p:spPr>
          <a:xfrm>
            <a:off x="4290510" y="2287884"/>
            <a:ext cx="2673549" cy="2142598"/>
          </a:xfrm>
          <a:prstGeom prst="roundRect">
            <a:avLst>
              <a:gd name="adj" fmla="val 10846"/>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7"/>
          <p:cNvSpPr txBox="1">
            <a:spLocks noChangeArrowheads="1"/>
          </p:cNvSpPr>
          <p:nvPr/>
        </p:nvSpPr>
        <p:spPr bwMode="auto">
          <a:xfrm>
            <a:off x="4290510" y="2342833"/>
            <a:ext cx="273703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sz="1400" dirty="0"/>
              <a:t>Either choice is made intentionally, with understanding the possible effects (impact) on the basis of previously accumulated (own and others') experience and knowledge, and not on the basis of instincts (as in the animal world) or random (chaotic) guessing...</a:t>
            </a:r>
            <a:endParaRPr lang="en-US" altLang="en-US" sz="1400" dirty="0">
              <a:solidFill>
                <a:schemeClr val="tx1"/>
              </a:solidFill>
            </a:endParaRPr>
          </a:p>
        </p:txBody>
      </p:sp>
      <p:sp>
        <p:nvSpPr>
          <p:cNvPr id="14" name="Rounded Rectangle 13"/>
          <p:cNvSpPr/>
          <p:nvPr/>
        </p:nvSpPr>
        <p:spPr>
          <a:xfrm>
            <a:off x="252909" y="2297136"/>
            <a:ext cx="3965881" cy="1989330"/>
          </a:xfrm>
          <a:prstGeom prst="roundRect">
            <a:avLst>
              <a:gd name="adj" fmla="val 10846"/>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31"/>
          <p:cNvSpPr txBox="1">
            <a:spLocks noChangeArrowheads="1"/>
          </p:cNvSpPr>
          <p:nvPr/>
        </p:nvSpPr>
        <p:spPr bwMode="auto">
          <a:xfrm>
            <a:off x="310059" y="2360295"/>
            <a:ext cx="387789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sz="1600" dirty="0"/>
              <a:t>The choice of action is done on the basis of the stable </a:t>
            </a:r>
            <a:r>
              <a:rPr lang="en-US" sz="1600" dirty="0" smtClean="0"/>
              <a:t>well-established system </a:t>
            </a:r>
            <a:r>
              <a:rPr lang="en-US" sz="1600" dirty="0"/>
              <a:t>of values ​​(vector of weights of criteria for evaluating the alternatives) and its </a:t>
            </a:r>
            <a:r>
              <a:rPr lang="en-US" sz="1600" dirty="0" smtClean="0"/>
              <a:t>steady evolutionary dynamics </a:t>
            </a:r>
            <a:r>
              <a:rPr lang="en-US" sz="1600" dirty="0"/>
              <a:t>(if any), and, therefore, can be predicted with </a:t>
            </a:r>
            <a:r>
              <a:rPr lang="en-US" sz="1600" dirty="0" smtClean="0"/>
              <a:t>the reasonable confidence and precision...</a:t>
            </a:r>
            <a:endParaRPr lang="en-US" altLang="en-US" sz="1600" dirty="0">
              <a:solidFill>
                <a:schemeClr val="tx1"/>
              </a:solidFill>
            </a:endParaRPr>
          </a:p>
        </p:txBody>
      </p:sp>
      <p:grpSp>
        <p:nvGrpSpPr>
          <p:cNvPr id="16" name="Group 26"/>
          <p:cNvGrpSpPr>
            <a:grpSpLocks/>
          </p:cNvGrpSpPr>
          <p:nvPr/>
        </p:nvGrpSpPr>
        <p:grpSpPr bwMode="auto">
          <a:xfrm>
            <a:off x="1314108" y="4109998"/>
            <a:ext cx="1057222" cy="1044314"/>
            <a:chOff x="641704" y="845101"/>
            <a:chExt cx="4560398" cy="4815220"/>
          </a:xfrm>
        </p:grpSpPr>
        <p:pic>
          <p:nvPicPr>
            <p:cNvPr id="17"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32988" flipH="1">
              <a:off x="641704" y="3038990"/>
              <a:ext cx="3113719" cy="262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2"/>
            <p:cNvGrpSpPr>
              <a:grpSpLocks/>
            </p:cNvGrpSpPr>
            <p:nvPr/>
          </p:nvGrpSpPr>
          <p:grpSpPr bwMode="auto">
            <a:xfrm>
              <a:off x="3473662" y="2510538"/>
              <a:ext cx="1728440" cy="2087564"/>
              <a:chOff x="3418030" y="2420888"/>
              <a:chExt cx="1730282" cy="2087941"/>
            </a:xfrm>
          </p:grpSpPr>
          <p:pic>
            <p:nvPicPr>
              <p:cNvPr id="2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6806" y="3203722"/>
                <a:ext cx="966064" cy="11281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Oval 25"/>
              <p:cNvSpPr/>
              <p:nvPr/>
            </p:nvSpPr>
            <p:spPr>
              <a:xfrm>
                <a:off x="3418030" y="2782184"/>
                <a:ext cx="1730282" cy="1726645"/>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9" y="2420888"/>
                <a:ext cx="60027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25"/>
            <p:cNvGrpSpPr>
              <a:grpSpLocks/>
            </p:cNvGrpSpPr>
            <p:nvPr/>
          </p:nvGrpSpPr>
          <p:grpSpPr bwMode="auto">
            <a:xfrm>
              <a:off x="853616" y="845101"/>
              <a:ext cx="1656184" cy="1984108"/>
              <a:chOff x="853386" y="845101"/>
              <a:chExt cx="1656655" cy="1985181"/>
            </a:xfrm>
          </p:grpSpPr>
          <p:grpSp>
            <p:nvGrpSpPr>
              <p:cNvPr id="20" name="Group 11"/>
              <p:cNvGrpSpPr>
                <a:grpSpLocks/>
              </p:cNvGrpSpPr>
              <p:nvPr/>
            </p:nvGrpSpPr>
            <p:grpSpPr bwMode="auto">
              <a:xfrm>
                <a:off x="943840" y="1371119"/>
                <a:ext cx="1440160" cy="1368151"/>
                <a:chOff x="1474859" y="1412776"/>
                <a:chExt cx="3324591" cy="3312368"/>
              </a:xfrm>
            </p:grpSpPr>
            <p:pic>
              <p:nvPicPr>
                <p:cNvPr id="2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2276875"/>
                  <a:ext cx="1728191" cy="15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4859" y="1412776"/>
                  <a:ext cx="332459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853386" y="1172884"/>
                <a:ext cx="1656655" cy="1657398"/>
              </a:xfrm>
              <a:prstGeom prst="ellipse">
                <a:avLst/>
              </a:prstGeom>
              <a:solidFill>
                <a:schemeClr val="bg1">
                  <a:lumMod val="95000"/>
                  <a:alpha val="17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Picture 1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8248" y="845101"/>
                <a:ext cx="664333" cy="57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8" name="Group 28"/>
          <p:cNvGrpSpPr>
            <a:grpSpLocks/>
          </p:cNvGrpSpPr>
          <p:nvPr/>
        </p:nvGrpSpPr>
        <p:grpSpPr bwMode="auto">
          <a:xfrm>
            <a:off x="1544457" y="5059045"/>
            <a:ext cx="7243365" cy="1439863"/>
            <a:chOff x="2051721" y="5013176"/>
            <a:chExt cx="7069742" cy="1440160"/>
          </a:xfrm>
        </p:grpSpPr>
        <p:sp>
          <p:nvSpPr>
            <p:cNvPr id="29" name="Rounded Rectangle 28"/>
            <p:cNvSpPr/>
            <p:nvPr/>
          </p:nvSpPr>
          <p:spPr>
            <a:xfrm>
              <a:off x="2051721" y="5013176"/>
              <a:ext cx="6984776" cy="1440160"/>
            </a:xfrm>
            <a:prstGeom prst="roundRect">
              <a:avLst>
                <a:gd name="adj" fmla="val 10846"/>
              </a:avLst>
            </a:prstGeom>
            <a:solidFill>
              <a:schemeClr val="bg2">
                <a:lumMod val="20000"/>
                <a:lumOff val="8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47"/>
            <p:cNvSpPr txBox="1">
              <a:spLocks noChangeArrowheads="1"/>
            </p:cNvSpPr>
            <p:nvPr/>
          </p:nvSpPr>
          <p:spPr bwMode="auto">
            <a:xfrm>
              <a:off x="2110540" y="5013176"/>
              <a:ext cx="7010923" cy="13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sz="1600" dirty="0"/>
                <a:t>Thus, the stable value system completely determines the culture of its host, and, because such a system </a:t>
              </a:r>
              <a:r>
                <a:rPr lang="en-US" sz="1600" dirty="0" smtClean="0"/>
                <a:t>can be </a:t>
              </a:r>
              <a:r>
                <a:rPr lang="en-US" sz="1600" dirty="0"/>
                <a:t>easily formalized in mathematical terms, it allows to formalize, document, provide, upon request, visualize, analyze, compute (and so on) also the culture, as an object for possible use in the information systems and portals to support the quality assurance processes.</a:t>
              </a:r>
              <a:endParaRPr lang="en-US" altLang="en-US" sz="1600" dirty="0">
                <a:solidFill>
                  <a:schemeClr val="tx1"/>
                </a:solidFill>
              </a:endParaRPr>
            </a:p>
          </p:txBody>
        </p:sp>
      </p:grpSp>
      <p:sp>
        <p:nvSpPr>
          <p:cNvPr id="33" name="Oval 32"/>
          <p:cNvSpPr/>
          <p:nvPr/>
        </p:nvSpPr>
        <p:spPr>
          <a:xfrm>
            <a:off x="8247385" y="6353909"/>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4</a:t>
            </a:r>
            <a:endParaRPr lang="en-US" b="1" dirty="0">
              <a:effectLst>
                <a:outerShdw blurRad="38100" dist="38100" dir="2700000" algn="tl">
                  <a:srgbClr val="000000">
                    <a:alpha val="43137"/>
                  </a:srgbClr>
                </a:outerShdw>
              </a:effectLst>
            </a:endParaRPr>
          </a:p>
        </p:txBody>
      </p:sp>
      <p:sp>
        <p:nvSpPr>
          <p:cNvPr id="34" name="Oval 33"/>
          <p:cNvSpPr/>
          <p:nvPr/>
        </p:nvSpPr>
        <p:spPr>
          <a:xfrm>
            <a:off x="8350554" y="4454610"/>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sp>
        <p:nvSpPr>
          <p:cNvPr id="35" name="Oval 34"/>
          <p:cNvSpPr/>
          <p:nvPr/>
        </p:nvSpPr>
        <p:spPr>
          <a:xfrm>
            <a:off x="6468992" y="4156939"/>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2</a:t>
            </a:r>
            <a:endParaRPr lang="en-US" b="1" dirty="0">
              <a:effectLst>
                <a:outerShdw blurRad="38100" dist="38100" dir="2700000" algn="tl">
                  <a:srgbClr val="000000">
                    <a:alpha val="43137"/>
                  </a:srgbClr>
                </a:outerShdw>
              </a:effectLst>
            </a:endParaRPr>
          </a:p>
        </p:txBody>
      </p:sp>
      <p:sp>
        <p:nvSpPr>
          <p:cNvPr id="36" name="Oval 35"/>
          <p:cNvSpPr/>
          <p:nvPr/>
        </p:nvSpPr>
        <p:spPr>
          <a:xfrm>
            <a:off x="3807838" y="4070442"/>
            <a:ext cx="43200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3</a:t>
            </a:r>
            <a:endParaRPr lang="en-US" b="1" dirty="0">
              <a:effectLst>
                <a:outerShdw blurRad="38100" dist="38100" dir="2700000" algn="tl">
                  <a:srgbClr val="000000">
                    <a:alpha val="43137"/>
                  </a:srgbClr>
                </a:outerShdw>
              </a:effectLst>
            </a:endParaRPr>
          </a:p>
        </p:txBody>
      </p:sp>
      <p:grpSp>
        <p:nvGrpSpPr>
          <p:cNvPr id="42" name="Group 41"/>
          <p:cNvGrpSpPr/>
          <p:nvPr/>
        </p:nvGrpSpPr>
        <p:grpSpPr>
          <a:xfrm>
            <a:off x="78761" y="4551678"/>
            <a:ext cx="1167384" cy="2229170"/>
            <a:chOff x="286909" y="4784952"/>
            <a:chExt cx="1054256" cy="1814068"/>
          </a:xfrm>
        </p:grpSpPr>
        <p:pic>
          <p:nvPicPr>
            <p:cNvPr id="3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933" y="5730289"/>
              <a:ext cx="1047232" cy="868731"/>
            </a:xfrm>
            <a:prstGeom prst="rect">
              <a:avLst/>
            </a:prstGeom>
            <a:noFill/>
            <a:ln w="1905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286909" y="4784952"/>
              <a:ext cx="1054256" cy="919076"/>
              <a:chOff x="284540" y="4784952"/>
              <a:chExt cx="792088" cy="919076"/>
            </a:xfrm>
          </p:grpSpPr>
          <p:pic>
            <p:nvPicPr>
              <p:cNvPr id="38" name="Picture 9"/>
              <p:cNvPicPr>
                <a:picLocks noChangeAspect="1" noChangeArrowheads="1"/>
              </p:cNvPicPr>
              <p:nvPr/>
            </p:nvPicPr>
            <p:blipFill>
              <a:blip r:embed="rId9">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86909" y="4784952"/>
                <a:ext cx="782563" cy="6816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9" name="TextBox 38"/>
              <p:cNvSpPr txBox="1"/>
              <p:nvPr/>
            </p:nvSpPr>
            <p:spPr>
              <a:xfrm>
                <a:off x="284540" y="5478178"/>
                <a:ext cx="792088" cy="225850"/>
              </a:xfrm>
              <a:prstGeom prst="rect">
                <a:avLst/>
              </a:prstGeom>
              <a:solidFill>
                <a:schemeClr val="bg1"/>
              </a:solidFill>
              <a:ln w="19050">
                <a:solidFill>
                  <a:schemeClr val="tx1"/>
                </a:solidFill>
              </a:ln>
            </p:spPr>
            <p:txBody>
              <a:bodyPr wrap="square" rtlCol="0">
                <a:spAutoFit/>
              </a:bodyPr>
              <a:lstStyle/>
              <a:p>
                <a:pPr algn="ct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 U L T U R E</a:t>
                </a:r>
                <a:endParaRPr lang="en-US" sz="1400" dirty="0"/>
              </a:p>
            </p:txBody>
          </p:sp>
        </p:grpSp>
      </p:grpSp>
      <p:pic>
        <p:nvPicPr>
          <p:cNvPr id="1027" name="Picture 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7837" y="9499"/>
            <a:ext cx="2026164" cy="14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349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211966" y="252143"/>
            <a:ext cx="1872208" cy="4946820"/>
            <a:chOff x="295093" y="652664"/>
            <a:chExt cx="1872208" cy="4946820"/>
          </a:xfrm>
        </p:grpSpPr>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093" y="652664"/>
              <a:ext cx="1872208" cy="347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433" y="3177948"/>
              <a:ext cx="1368152" cy="92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422" y="4123713"/>
              <a:ext cx="1786879" cy="147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Right Arrow 69"/>
          <p:cNvSpPr/>
          <p:nvPr/>
        </p:nvSpPr>
        <p:spPr>
          <a:xfrm>
            <a:off x="2183770" y="4231817"/>
            <a:ext cx="1092085" cy="231809"/>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 name="Rectangle 7168"/>
          <p:cNvSpPr/>
          <p:nvPr/>
        </p:nvSpPr>
        <p:spPr>
          <a:xfrm>
            <a:off x="2271739" y="105513"/>
            <a:ext cx="6332709" cy="2308324"/>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Let’s try to figure out where exactly are these “vulnerable places” (weak spots) in business processes (structured and formalized procedures) for quality assurance in Ukrainian higher education and how they relate to the culture</a:t>
            </a: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7174" name="Group 7173"/>
          <p:cNvGrpSpPr/>
          <p:nvPr/>
        </p:nvGrpSpPr>
        <p:grpSpPr>
          <a:xfrm>
            <a:off x="2483768" y="2708919"/>
            <a:ext cx="6408712" cy="3888433"/>
            <a:chOff x="2483768" y="3197000"/>
            <a:chExt cx="5472608" cy="3256336"/>
          </a:xfrm>
        </p:grpSpPr>
        <p:grpSp>
          <p:nvGrpSpPr>
            <p:cNvPr id="4" name="Group 3"/>
            <p:cNvGrpSpPr/>
            <p:nvPr/>
          </p:nvGrpSpPr>
          <p:grpSpPr>
            <a:xfrm>
              <a:off x="2483768" y="3197000"/>
              <a:ext cx="5472608" cy="3256336"/>
              <a:chOff x="2452492" y="927768"/>
              <a:chExt cx="4237368" cy="2153047"/>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04" y="2407071"/>
                <a:ext cx="3035856" cy="673744"/>
              </a:xfrm>
              <a:prstGeom prst="rect">
                <a:avLst/>
              </a:prstGeom>
              <a:solidFill>
                <a:schemeClr val="bg1">
                  <a:lumMod val="95000"/>
                </a:schemeClr>
              </a:solidFill>
              <a:ln w="19050">
                <a:solidFill>
                  <a:schemeClr val="tx1"/>
                </a:solidFill>
                <a:miter lim="800000"/>
                <a:headEnd/>
                <a:tailEnd/>
              </a:ln>
            </p:spPr>
          </p:pic>
          <p:pic>
            <p:nvPicPr>
              <p:cNvPr id="717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2492" y="927768"/>
                <a:ext cx="1687460" cy="176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73" name="Group 7172"/>
            <p:cNvGrpSpPr/>
            <p:nvPr/>
          </p:nvGrpSpPr>
          <p:grpSpPr>
            <a:xfrm>
              <a:off x="4774033" y="3360002"/>
              <a:ext cx="2809636" cy="1829113"/>
              <a:chOff x="4774033" y="3360002"/>
              <a:chExt cx="2809636" cy="1829113"/>
            </a:xfrm>
          </p:grpSpPr>
          <p:pic>
            <p:nvPicPr>
              <p:cNvPr id="7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033" y="3598529"/>
                <a:ext cx="933275" cy="100455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0908" y="4319395"/>
                <a:ext cx="637795" cy="86972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8020" y="3799923"/>
                <a:ext cx="924298" cy="77423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20864" y="3360002"/>
                <a:ext cx="924299" cy="52538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2692" y="4574159"/>
                <a:ext cx="1156250" cy="49309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8"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4214" y="3874367"/>
                <a:ext cx="989455" cy="72872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3324607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889268" y="772335"/>
            <a:ext cx="5457722" cy="6021737"/>
            <a:chOff x="1101139" y="80570"/>
            <a:chExt cx="5457722" cy="6021737"/>
          </a:xfrm>
        </p:grpSpPr>
        <p:grpSp>
          <p:nvGrpSpPr>
            <p:cNvPr id="9" name="Group 8"/>
            <p:cNvGrpSpPr/>
            <p:nvPr/>
          </p:nvGrpSpPr>
          <p:grpSpPr>
            <a:xfrm>
              <a:off x="2779585" y="339437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137830" y="1105737"/>
              <a:ext cx="1409822" cy="789330"/>
              <a:chOff x="993720" y="1376014"/>
              <a:chExt cx="1409822" cy="789330"/>
            </a:xfrm>
          </p:grpSpPr>
          <p:sp>
            <p:nvSpPr>
              <p:cNvPr id="7" name="Rectangle 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3116995" y="1088848"/>
              <a:ext cx="1409822" cy="789330"/>
              <a:chOff x="993720" y="1376014"/>
              <a:chExt cx="1409822" cy="789330"/>
            </a:xfrm>
          </p:grpSpPr>
          <p:sp>
            <p:nvSpPr>
              <p:cNvPr id="27" name="Rectangle 2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p:cNvGrpSpPr/>
            <p:nvPr/>
          </p:nvGrpSpPr>
          <p:grpSpPr>
            <a:xfrm>
              <a:off x="5098138" y="1058620"/>
              <a:ext cx="1409822" cy="789330"/>
              <a:chOff x="993720" y="1376014"/>
              <a:chExt cx="1409822" cy="789330"/>
            </a:xfrm>
          </p:grpSpPr>
          <p:sp>
            <p:nvSpPr>
              <p:cNvPr id="30" name="Rectangle 29"/>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3103066" y="2314848"/>
              <a:ext cx="1409822" cy="789330"/>
              <a:chOff x="993720" y="1376014"/>
              <a:chExt cx="1409822" cy="789330"/>
            </a:xfrm>
          </p:grpSpPr>
          <p:sp>
            <p:nvSpPr>
              <p:cNvPr id="33" name="Rectangle 32"/>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1167168" y="4217583"/>
              <a:ext cx="1409822" cy="789330"/>
              <a:chOff x="993720" y="1376014"/>
              <a:chExt cx="1409822" cy="789330"/>
            </a:xfrm>
          </p:grpSpPr>
          <p:sp>
            <p:nvSpPr>
              <p:cNvPr id="36" name="Rectangle 35"/>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ounded Rectangle 19"/>
            <p:cNvSpPr/>
            <p:nvPr/>
          </p:nvSpPr>
          <p:spPr>
            <a:xfrm>
              <a:off x="1121826" y="5382227"/>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096486" y="5165886"/>
              <a:ext cx="1737011" cy="920225"/>
              <a:chOff x="1643259" y="5907554"/>
              <a:chExt cx="1737011" cy="920225"/>
            </a:xfrm>
          </p:grpSpPr>
          <p:sp>
            <p:nvSpPr>
              <p:cNvPr id="58" name="Rounded Rectangle 57"/>
              <p:cNvSpPr/>
              <p:nvPr/>
            </p:nvSpPr>
            <p:spPr>
              <a:xfrm>
                <a:off x="1643259" y="6107699"/>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708" y="5907554"/>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61" name="Straight Arrow Connector 2060"/>
            <p:cNvCxnSpPr/>
            <p:nvPr/>
          </p:nvCxnSpPr>
          <p:spPr>
            <a:xfrm flipH="1">
              <a:off x="3835294" y="2147970"/>
              <a:ext cx="196070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4" idx="2"/>
            </p:cNvCxnSpPr>
            <p:nvPr/>
          </p:nvCxnSpPr>
          <p:spPr>
            <a:xfrm>
              <a:off x="3859705" y="4474491"/>
              <a:ext cx="12226" cy="907735"/>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924711" y="3926874"/>
              <a:ext cx="89346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33" idx="0"/>
            </p:cNvCxnSpPr>
            <p:nvPr/>
          </p:nvCxnSpPr>
          <p:spPr>
            <a:xfrm>
              <a:off x="3835294" y="2023295"/>
              <a:ext cx="10482" cy="36080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827621" y="2023295"/>
              <a:ext cx="3955519" cy="202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35294" y="1847950"/>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780881" y="188636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842109" y="187089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5788438" y="2125299"/>
              <a:ext cx="22426" cy="1809132"/>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860215" y="3112995"/>
              <a:ext cx="0" cy="27767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4" idx="1"/>
            </p:cNvCxnSpPr>
            <p:nvPr/>
          </p:nvCxnSpPr>
          <p:spPr>
            <a:xfrm>
              <a:off x="1856979" y="3934431"/>
              <a:ext cx="92260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1856979" y="3926874"/>
              <a:ext cx="7558" cy="34732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858868" y="502202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852410" y="86123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871931" y="810471"/>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3079210" y="95684"/>
              <a:ext cx="1512168" cy="780246"/>
              <a:chOff x="662833" y="337508"/>
              <a:chExt cx="1512168" cy="780246"/>
            </a:xfrm>
          </p:grpSpPr>
          <p:sp>
            <p:nvSpPr>
              <p:cNvPr id="49" name="Rounded Rectangle 48"/>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5"/>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1101139" y="110798"/>
              <a:ext cx="1512168" cy="780246"/>
              <a:chOff x="662833" y="337508"/>
              <a:chExt cx="1512168" cy="780246"/>
            </a:xfrm>
          </p:grpSpPr>
          <p:sp>
            <p:nvSpPr>
              <p:cNvPr id="10" name="Rounded Rectangle 9"/>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6" name="Straight Arrow Connector 125"/>
            <p:cNvCxnSpPr/>
            <p:nvPr/>
          </p:nvCxnSpPr>
          <p:spPr>
            <a:xfrm>
              <a:off x="5793160" y="789693"/>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046693" y="80570"/>
              <a:ext cx="1512168" cy="780246"/>
              <a:chOff x="662833" y="337508"/>
              <a:chExt cx="1512168" cy="780246"/>
            </a:xfrm>
          </p:grpSpPr>
          <p:sp>
            <p:nvSpPr>
              <p:cNvPr id="52" name="Rounded Rectangle 51"/>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4" name="Group 83"/>
            <p:cNvGrpSpPr/>
            <p:nvPr/>
          </p:nvGrpSpPr>
          <p:grpSpPr>
            <a:xfrm>
              <a:off x="4923157" y="370312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3688367" y="440092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2417806" y="369177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145"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7638" y="5429725"/>
            <a:ext cx="1366366" cy="140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8" name="Group 77"/>
          <p:cNvGrpSpPr/>
          <p:nvPr/>
        </p:nvGrpSpPr>
        <p:grpSpPr>
          <a:xfrm>
            <a:off x="3007297" y="4082433"/>
            <a:ext cx="402292" cy="521296"/>
            <a:chOff x="8403171" y="3140968"/>
            <a:chExt cx="312453" cy="394665"/>
          </a:xfrm>
        </p:grpSpPr>
        <p:sp>
          <p:nvSpPr>
            <p:cNvPr id="81" name="Snip Single Corner Rectangle 80"/>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9"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4286" y="5047765"/>
            <a:ext cx="496863" cy="4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itle 1"/>
          <p:cNvSpPr>
            <a:spLocks noGrp="1"/>
          </p:cNvSpPr>
          <p:nvPr>
            <p:ph type="title"/>
          </p:nvPr>
        </p:nvSpPr>
        <p:spPr>
          <a:xfrm>
            <a:off x="13772" y="2523"/>
            <a:ext cx="6986264" cy="723900"/>
          </a:xfrm>
        </p:spPr>
        <p:txBody>
          <a:bodyPr>
            <a:normAutofit fontScale="90000"/>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Decision point within a business process</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101" name="Group 100"/>
          <p:cNvGrpSpPr/>
          <p:nvPr/>
        </p:nvGrpSpPr>
        <p:grpSpPr>
          <a:xfrm>
            <a:off x="3075556" y="6021287"/>
            <a:ext cx="409221" cy="503589"/>
            <a:chOff x="8403171" y="3140968"/>
            <a:chExt cx="312453" cy="394665"/>
          </a:xfrm>
        </p:grpSpPr>
        <p:sp>
          <p:nvSpPr>
            <p:cNvPr id="102" name="Snip Single Corner Rectangle 101"/>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5" name="Straight Arrow Connector 104"/>
          <p:cNvCxnSpPr/>
          <p:nvPr/>
        </p:nvCxnSpPr>
        <p:spPr>
          <a:xfrm>
            <a:off x="3212122" y="4517614"/>
            <a:ext cx="23975" cy="1536466"/>
          </a:xfrm>
          <a:prstGeom prst="straightConnector1">
            <a:avLst/>
          </a:prstGeom>
          <a:ln w="1905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pic>
        <p:nvPicPr>
          <p:cNvPr id="107" name="Picture 2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51428">
            <a:off x="3141002" y="2694562"/>
            <a:ext cx="3474083" cy="471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7060996" y="58699"/>
            <a:ext cx="2029021" cy="2168093"/>
            <a:chOff x="7380313" y="2498122"/>
            <a:chExt cx="1740988" cy="1896763"/>
          </a:xfrm>
        </p:grpSpPr>
        <p:sp>
          <p:nvSpPr>
            <p:cNvPr id="8" name="Rounded Rectangle 7"/>
            <p:cNvSpPr/>
            <p:nvPr/>
          </p:nvSpPr>
          <p:spPr>
            <a:xfrm>
              <a:off x="7380313" y="2498122"/>
              <a:ext cx="1740988" cy="189676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6228" y="2661581"/>
              <a:ext cx="1553955" cy="163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0"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14" y="5862001"/>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1760" y="2377027"/>
            <a:ext cx="1211733" cy="92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641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Grp="1" noChangeArrowheads="1"/>
          </p:cNvSpPr>
          <p:nvPr>
            <p:ph type="title"/>
          </p:nvPr>
        </p:nvSpPr>
        <p:spPr>
          <a:xfrm>
            <a:off x="2424113" y="125413"/>
            <a:ext cx="4308475" cy="503237"/>
          </a:xfrm>
        </p:spPr>
        <p:txBody>
          <a:bodyPr>
            <a:noAutofit/>
          </a:bodyPr>
          <a:lstStyle/>
          <a:p>
            <a:pPr>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From The Author</a:t>
            </a:r>
            <a:endPar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
        <p:nvSpPr>
          <p:cNvPr id="16" name="Rectangle 3"/>
          <p:cNvSpPr txBox="1">
            <a:spLocks noChangeArrowheads="1"/>
          </p:cNvSpPr>
          <p:nvPr/>
        </p:nvSpPr>
        <p:spPr>
          <a:xfrm>
            <a:off x="881264" y="1011238"/>
            <a:ext cx="7416800" cy="46767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US" altLang="en-US" sz="2400" dirty="0" smtClean="0"/>
              <a:t>Apologies for possible typos in the text. Also for the arrogant and rough style in some places (done intentionally to point out the importance of some issues and invite a solution together)</a:t>
            </a:r>
            <a:r>
              <a:rPr lang="ru-RU" altLang="en-US" sz="2400" dirty="0" smtClean="0"/>
              <a:t>.</a:t>
            </a:r>
            <a:endParaRPr lang="en-US" altLang="en-US" sz="2400" dirty="0" smtClean="0"/>
          </a:p>
          <a:p>
            <a:pPr>
              <a:lnSpc>
                <a:spcPct val="80000"/>
              </a:lnSpc>
            </a:pPr>
            <a:r>
              <a:rPr lang="en-US" sz="2400" b="1" dirty="0" smtClean="0">
                <a:solidFill>
                  <a:srgbClr val="996633"/>
                </a:solidFill>
              </a:rPr>
              <a:t>The </a:t>
            </a:r>
            <a:r>
              <a:rPr lang="en-US" sz="2400" b="1" dirty="0">
                <a:solidFill>
                  <a:srgbClr val="996633"/>
                </a:solidFill>
              </a:rPr>
              <a:t>author may not share opinions and political preferences of the cited sources of information. This presentation was not intended any political goals.</a:t>
            </a:r>
            <a:endParaRPr lang="ru-RU" altLang="en-US" sz="2400" b="1" dirty="0">
              <a:solidFill>
                <a:srgbClr val="996633"/>
              </a:solidFill>
            </a:endParaRPr>
          </a:p>
          <a:p>
            <a:pPr>
              <a:lnSpc>
                <a:spcPct val="80000"/>
              </a:lnSpc>
            </a:pPr>
            <a:r>
              <a:rPr lang="en-US" altLang="en-US" sz="2400" dirty="0" smtClean="0"/>
              <a:t>I </a:t>
            </a:r>
            <a:r>
              <a:rPr lang="en-US" sz="2400" dirty="0"/>
              <a:t>am grateful to the </a:t>
            </a:r>
            <a:r>
              <a:rPr lang="en-US" sz="2400" dirty="0" smtClean="0"/>
              <a:t>anonymous photographers </a:t>
            </a:r>
            <a:r>
              <a:rPr lang="en-US" sz="2400" dirty="0"/>
              <a:t>and artists, whose photos and </a:t>
            </a:r>
            <a:r>
              <a:rPr lang="en-US" sz="2400" dirty="0" smtClean="0"/>
              <a:t>pictures (or their fragments) </a:t>
            </a:r>
            <a:r>
              <a:rPr lang="en-US" sz="2400" dirty="0"/>
              <a:t>posted on the Internet, I used in the presentation.</a:t>
            </a:r>
            <a:endParaRPr lang="en-US" altLang="en-US" sz="2400" dirty="0" smtClean="0"/>
          </a:p>
        </p:txBody>
      </p:sp>
      <p:grpSp>
        <p:nvGrpSpPr>
          <p:cNvPr id="17" name="Group 6"/>
          <p:cNvGrpSpPr>
            <a:grpSpLocks/>
          </p:cNvGrpSpPr>
          <p:nvPr/>
        </p:nvGrpSpPr>
        <p:grpSpPr bwMode="auto">
          <a:xfrm>
            <a:off x="898928" y="4475088"/>
            <a:ext cx="7416800" cy="1182687"/>
            <a:chOff x="896444" y="5520380"/>
            <a:chExt cx="7416824" cy="1182687"/>
          </a:xfrm>
        </p:grpSpPr>
        <p:sp>
          <p:nvSpPr>
            <p:cNvPr id="18" name="Rectangle 2"/>
            <p:cNvSpPr txBox="1">
              <a:spLocks noChangeArrowheads="1"/>
            </p:cNvSpPr>
            <p:nvPr/>
          </p:nvSpPr>
          <p:spPr bwMode="auto">
            <a:xfrm>
              <a:off x="896444" y="5520380"/>
              <a:ext cx="7416824" cy="1182687"/>
            </a:xfrm>
            <a:prstGeom prst="rect">
              <a:avLst/>
            </a:prstGeom>
            <a:solidFill>
              <a:schemeClr val="bg1">
                <a:lumMod val="85000"/>
              </a:schemeClr>
            </a:solidFill>
            <a:ln w="9525">
              <a:solidFill>
                <a:schemeClr val="tx1"/>
              </a:solidFill>
              <a:miter lim="800000"/>
              <a:headEnd/>
              <a:tailEnd/>
            </a:ln>
            <a:effectLst>
              <a:outerShdw dist="35921" dir="2700000" algn="ctr" rotWithShape="0">
                <a:schemeClr val="bg2"/>
              </a:outerShdw>
            </a:effectLst>
            <a:scene3d>
              <a:camera prst="orthographicFront"/>
              <a:lightRig rig="threePt" dir="t"/>
            </a:scene3d>
            <a:sp3d>
              <a:bevelT w="127000" h="127000"/>
              <a:bevelB w="127000" h="127000"/>
            </a:sp3d>
          </p:spPr>
          <p:txBody>
            <a:bodyPr anchor="ctr"/>
            <a:lstStyle/>
            <a:p>
              <a:pPr eaLnBrk="0" hangingPunct="0">
                <a:defRPr/>
              </a:pPr>
              <a:r>
                <a:rPr lang="en-US" sz="1800" b="1" kern="0" dirty="0">
                  <a:solidFill>
                    <a:srgbClr val="EC8C00"/>
                  </a:solidFill>
                  <a:effectLst>
                    <a:outerShdw blurRad="38100" dist="38100" dir="2700000" algn="tl">
                      <a:srgbClr val="C0C0C0"/>
                    </a:outerShdw>
                  </a:effectLst>
                  <a:latin typeface="+mj-lt"/>
                  <a:ea typeface="+mj-ea"/>
                  <a:cs typeface="+mj-cs"/>
                </a:rPr>
                <a:t>This project has been funded with support from the European Commission. This </a:t>
              </a:r>
              <a:r>
                <a:rPr lang="en-US" sz="1800" b="1" kern="0" dirty="0" smtClean="0">
                  <a:solidFill>
                    <a:srgbClr val="EC8C00"/>
                  </a:solidFill>
                  <a:effectLst>
                    <a:outerShdw blurRad="38100" dist="38100" dir="2700000" algn="tl">
                      <a:srgbClr val="C0C0C0"/>
                    </a:outerShdw>
                  </a:effectLst>
                  <a:latin typeface="+mj-lt"/>
                  <a:ea typeface="+mj-ea"/>
                  <a:cs typeface="+mj-cs"/>
                </a:rPr>
                <a:t>presentation </a:t>
              </a:r>
              <a:r>
                <a:rPr lang="en-US" sz="1800" b="1" kern="0" dirty="0">
                  <a:solidFill>
                    <a:srgbClr val="EC8C00"/>
                  </a:solidFill>
                  <a:effectLst>
                    <a:outerShdw blurRad="38100" dist="38100" dir="2700000" algn="tl">
                      <a:srgbClr val="C0C0C0"/>
                    </a:outerShdw>
                  </a:effectLst>
                  <a:latin typeface="+mj-lt"/>
                  <a:ea typeface="+mj-ea"/>
                  <a:cs typeface="+mj-cs"/>
                </a:rPr>
                <a:t>reflects the views only of the author, and the Commission cannot be held responsible for any use which may be made of the information contained therein.</a:t>
              </a:r>
              <a:endParaRPr lang="ru-RU" sz="1800" b="1" kern="0" dirty="0">
                <a:solidFill>
                  <a:srgbClr val="173362"/>
                </a:solidFill>
                <a:effectLst>
                  <a:outerShdw blurRad="38100" dist="38100" dir="2700000" algn="tl">
                    <a:srgbClr val="C0C0C0"/>
                  </a:outerShdw>
                </a:effectLst>
                <a:latin typeface="+mj-lt"/>
                <a:ea typeface="+mj-ea"/>
                <a:cs typeface="+mj-cs"/>
              </a:endParaRPr>
            </a:p>
          </p:txBody>
        </p:sp>
        <p:pic>
          <p:nvPicPr>
            <p:cNvPr id="1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872" y="6151085"/>
              <a:ext cx="479654" cy="52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4308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80794" y="379"/>
            <a:ext cx="8239678" cy="908342"/>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ru-RU" sz="2400" b="1" dirty="0">
                <a:solidFill>
                  <a:srgbClr val="EC8C00"/>
                </a:solidFill>
                <a:effectLst>
                  <a:outerShdw blurRad="38100" dist="38100" dir="2700000" algn="tl">
                    <a:srgbClr val="C0C0C0"/>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 education</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 well as in other domains</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all the decisions are being made as a result of some kind of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assessment</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5"/>
          <p:cNvSpPr>
            <a:spLocks noChangeArrowheads="1"/>
          </p:cNvSpPr>
          <p:nvPr/>
        </p:nvSpPr>
        <p:spPr bwMode="auto">
          <a:xfrm>
            <a:off x="542797" y="1397204"/>
            <a:ext cx="4246562"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20000"/>
              </a:spcBef>
              <a:buFontTx/>
              <a:buChar char="•"/>
            </a:pPr>
            <a:r>
              <a:rPr lang="en-US" altLang="en-US" sz="2000" dirty="0" smtClean="0">
                <a:solidFill>
                  <a:srgbClr val="003366"/>
                </a:solidFill>
              </a:rPr>
              <a:t>Accreditation</a:t>
            </a:r>
            <a:r>
              <a:rPr lang="ru-RU" altLang="en-US" sz="2000" dirty="0" smtClean="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smtClean="0">
                <a:solidFill>
                  <a:srgbClr val="003366"/>
                </a:solidFill>
              </a:rPr>
              <a:t>Licensing</a:t>
            </a:r>
            <a:r>
              <a:rPr lang="ru-RU" altLang="en-US" sz="2000" dirty="0" smtClean="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smtClean="0">
                <a:solidFill>
                  <a:srgbClr val="003366"/>
                </a:solidFill>
              </a:rPr>
              <a:t>Ranking</a:t>
            </a:r>
            <a:r>
              <a:rPr lang="ru-RU" altLang="en-US" sz="2000" dirty="0" smtClean="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smtClean="0">
                <a:solidFill>
                  <a:srgbClr val="003366"/>
                </a:solidFill>
              </a:rPr>
              <a:t>Monitoring</a:t>
            </a:r>
            <a:r>
              <a:rPr lang="ru-RU" altLang="en-US" sz="2000" dirty="0" smtClean="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smtClean="0">
                <a:solidFill>
                  <a:srgbClr val="003366"/>
                </a:solidFill>
              </a:rPr>
              <a:t>Testing</a:t>
            </a:r>
            <a:r>
              <a:rPr lang="ru-RU" altLang="en-US" sz="2000" dirty="0" smtClean="0">
                <a:solidFill>
                  <a:srgbClr val="003366"/>
                </a:solidFill>
              </a:rPr>
              <a:t>;</a:t>
            </a:r>
            <a:endParaRPr lang="ru-RU" altLang="en-US" sz="2000" dirty="0">
              <a:solidFill>
                <a:srgbClr val="003366"/>
              </a:solidFill>
            </a:endParaRPr>
          </a:p>
          <a:p>
            <a:pPr eaLnBrk="1" hangingPunct="1">
              <a:spcBef>
                <a:spcPct val="20000"/>
              </a:spcBef>
              <a:buFontTx/>
              <a:buChar char="•"/>
            </a:pPr>
            <a:r>
              <a:rPr lang="en-US" altLang="en-US" sz="2000" dirty="0" smtClean="0">
                <a:solidFill>
                  <a:srgbClr val="003366"/>
                </a:solidFill>
              </a:rPr>
              <a:t>Student recruitment</a:t>
            </a:r>
            <a:r>
              <a:rPr lang="ru-RU" altLang="en-US" sz="2000" dirty="0" smtClean="0">
                <a:solidFill>
                  <a:srgbClr val="003366"/>
                </a:solidFill>
              </a:rPr>
              <a:t>;</a:t>
            </a:r>
            <a:endParaRPr lang="ru-RU" altLang="en-US" sz="2000" dirty="0">
              <a:solidFill>
                <a:srgbClr val="003366"/>
              </a:solidFill>
            </a:endParaRPr>
          </a:p>
          <a:p>
            <a:pPr eaLnBrk="1" hangingPunct="1">
              <a:spcBef>
                <a:spcPct val="20000"/>
              </a:spcBef>
              <a:buFontTx/>
              <a:buChar char="•"/>
            </a:pPr>
            <a:r>
              <a:rPr lang="en-US" altLang="en-US" sz="2000" dirty="0" smtClean="0">
                <a:solidFill>
                  <a:srgbClr val="003366"/>
                </a:solidFill>
              </a:rPr>
              <a:t>Attestation</a:t>
            </a:r>
            <a:r>
              <a:rPr lang="ru-RU" altLang="en-US" sz="2000" dirty="0" smtClean="0">
                <a:solidFill>
                  <a:srgbClr val="003366"/>
                </a:solidFill>
              </a:rPr>
              <a:t>;</a:t>
            </a:r>
            <a:endParaRPr lang="ru-RU" altLang="en-US" sz="2000" dirty="0">
              <a:solidFill>
                <a:srgbClr val="003366"/>
              </a:solidFill>
            </a:endParaRPr>
          </a:p>
          <a:p>
            <a:pPr eaLnBrk="1" hangingPunct="1">
              <a:spcBef>
                <a:spcPct val="20000"/>
              </a:spcBef>
              <a:buFontTx/>
              <a:buChar char="•"/>
            </a:pPr>
            <a:r>
              <a:rPr lang="en-US" altLang="en-US" sz="2000" dirty="0" smtClean="0">
                <a:solidFill>
                  <a:srgbClr val="003366"/>
                </a:solidFill>
              </a:rPr>
              <a:t>Staff recruitment</a:t>
            </a:r>
            <a:r>
              <a:rPr lang="ru-RU" altLang="en-US" sz="2000" dirty="0" smtClean="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000" dirty="0" smtClean="0">
                <a:solidFill>
                  <a:srgbClr val="003366"/>
                </a:solidFill>
              </a:rPr>
              <a:t>Distribution of</a:t>
            </a:r>
            <a:r>
              <a:rPr lang="ru-RU" altLang="en-US" sz="2000" dirty="0" smtClean="0">
                <a:solidFill>
                  <a:srgbClr val="003366"/>
                </a:solidFill>
              </a:rPr>
              <a:t> «</a:t>
            </a:r>
            <a:r>
              <a:rPr lang="en-US" altLang="en-US" sz="2000" dirty="0" smtClean="0">
                <a:solidFill>
                  <a:srgbClr val="003366"/>
                </a:solidFill>
              </a:rPr>
              <a:t>portfolios</a:t>
            </a:r>
            <a:r>
              <a:rPr lang="ru-RU" altLang="en-US" sz="2000" dirty="0" smtClean="0">
                <a:solidFill>
                  <a:srgbClr val="003366"/>
                </a:solidFill>
              </a:rPr>
              <a:t>»</a:t>
            </a:r>
            <a:r>
              <a:rPr lang="en-US" altLang="en-US" sz="2000" dirty="0" smtClean="0">
                <a:solidFill>
                  <a:srgbClr val="003366"/>
                </a:solidFill>
              </a:rPr>
              <a:t>,</a:t>
            </a:r>
            <a:r>
              <a:rPr lang="ru-RU" altLang="en-US" sz="2000" dirty="0" smtClean="0">
                <a:solidFill>
                  <a:srgbClr val="003366"/>
                </a:solidFill>
              </a:rPr>
              <a:t> </a:t>
            </a:r>
            <a:r>
              <a:rPr lang="en-US" altLang="en-US" sz="2000" dirty="0" smtClean="0">
                <a:solidFill>
                  <a:srgbClr val="003366"/>
                </a:solidFill>
              </a:rPr>
              <a:t>titles</a:t>
            </a:r>
            <a:r>
              <a:rPr lang="ru-RU" altLang="en-US" sz="2000" dirty="0" smtClean="0">
                <a:solidFill>
                  <a:srgbClr val="003366"/>
                </a:solidFill>
              </a:rPr>
              <a:t>, </a:t>
            </a:r>
            <a:r>
              <a:rPr lang="en-US" altLang="en-US" sz="2000" dirty="0" smtClean="0">
                <a:solidFill>
                  <a:srgbClr val="003366"/>
                </a:solidFill>
              </a:rPr>
              <a:t>budgets, grants, scholarships, prices, etc.</a:t>
            </a:r>
            <a:r>
              <a:rPr lang="ru-RU" altLang="en-US" sz="2000" dirty="0" smtClean="0">
                <a:solidFill>
                  <a:srgbClr val="003366"/>
                </a:solidFill>
              </a:rPr>
              <a:t>;</a:t>
            </a:r>
            <a:endParaRPr lang="ru-RU" altLang="en-US" sz="2000" dirty="0">
              <a:solidFill>
                <a:srgbClr val="003366"/>
              </a:solidFill>
            </a:endParaRPr>
          </a:p>
          <a:p>
            <a:pPr eaLnBrk="1" hangingPunct="1">
              <a:spcBef>
                <a:spcPct val="20000"/>
              </a:spcBef>
              <a:buFontTx/>
              <a:buChar char="•"/>
            </a:pPr>
            <a:r>
              <a:rPr lang="en-US" altLang="en-US" sz="2000" dirty="0" smtClean="0">
                <a:solidFill>
                  <a:srgbClr val="003366"/>
                </a:solidFill>
              </a:rPr>
              <a:t>Choosing objectives, methods, strategies, tactics</a:t>
            </a:r>
            <a:r>
              <a:rPr lang="ru-RU" altLang="en-US" sz="2000" dirty="0" smtClean="0">
                <a:solidFill>
                  <a:srgbClr val="003366"/>
                </a:solidFill>
              </a:rPr>
              <a:t> </a:t>
            </a:r>
            <a:r>
              <a:rPr lang="ru-RU" altLang="en-US" sz="2000" dirty="0">
                <a:solidFill>
                  <a:srgbClr val="003366"/>
                </a:solidFill>
              </a:rPr>
              <a:t>…</a:t>
            </a:r>
            <a:endParaRPr lang="en-US" altLang="en-US" sz="2000" dirty="0">
              <a:solidFill>
                <a:srgbClr val="003366"/>
              </a:solidFill>
            </a:endParaRPr>
          </a:p>
          <a:p>
            <a:pPr eaLnBrk="1" hangingPunct="1">
              <a:spcBef>
                <a:spcPct val="20000"/>
              </a:spcBef>
              <a:buFontTx/>
              <a:buChar char="•"/>
            </a:pPr>
            <a:r>
              <a:rPr lang="en-US" altLang="en-US" sz="2400" dirty="0">
                <a:solidFill>
                  <a:srgbClr val="003366"/>
                </a:solidFill>
              </a:rPr>
              <a:t>…</a:t>
            </a:r>
          </a:p>
        </p:txBody>
      </p:sp>
      <p:sp>
        <p:nvSpPr>
          <p:cNvPr id="7" name="AutoShape 8"/>
          <p:cNvSpPr>
            <a:spLocks/>
          </p:cNvSpPr>
          <p:nvPr/>
        </p:nvSpPr>
        <p:spPr bwMode="auto">
          <a:xfrm>
            <a:off x="4465192" y="1415302"/>
            <a:ext cx="576262" cy="5060950"/>
          </a:xfrm>
          <a:prstGeom prst="rightBrace">
            <a:avLst>
              <a:gd name="adj1" fmla="val 73186"/>
              <a:gd name="adj2" fmla="val 50000"/>
            </a:avLst>
          </a:prstGeom>
          <a:noFill/>
          <a:ln w="349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ltLang="en-US"/>
          </a:p>
        </p:txBody>
      </p:sp>
      <p:sp>
        <p:nvSpPr>
          <p:cNvPr id="8" name="TextBox 7"/>
          <p:cNvSpPr txBox="1"/>
          <p:nvPr/>
        </p:nvSpPr>
        <p:spPr>
          <a:xfrm>
            <a:off x="5580112" y="5435502"/>
            <a:ext cx="3482762" cy="1015663"/>
          </a:xfrm>
          <a:prstGeom prst="rect">
            <a:avLst/>
          </a:prstGeom>
          <a:solidFill>
            <a:schemeClr val="bg1">
              <a:lumMod val="85000"/>
            </a:schemeClr>
          </a:solidFill>
          <a:scene3d>
            <a:camera prst="orthographicFront"/>
            <a:lightRig rig="threePt" dir="t"/>
          </a:scene3d>
          <a:sp3d>
            <a:bevelT w="127000" h="127000"/>
            <a:bevelB w="127000" h="127000"/>
          </a:sp3d>
        </p:spPr>
        <p:txBody>
          <a:bodyPr wrap="square">
            <a:spAutoFit/>
          </a:bodyPr>
          <a:lstStyle/>
          <a:p>
            <a:pPr>
              <a:defRPr/>
            </a:pPr>
            <a:r>
              <a:rPr lang="en-US" sz="2000" dirty="0" smtClean="0"/>
              <a:t>Good selection and objective evaluation of alternatives is the basis of decision-making</a:t>
            </a:r>
            <a:r>
              <a:rPr lang="ru-RU" sz="2000" dirty="0" smtClean="0"/>
              <a:t>.</a:t>
            </a:r>
            <a:endParaRPr lang="en-US" sz="2000" dirty="0"/>
          </a:p>
        </p:txBody>
      </p:sp>
      <p:sp>
        <p:nvSpPr>
          <p:cNvPr id="9" name="Rectangle 8"/>
          <p:cNvSpPr/>
          <p:nvPr/>
        </p:nvSpPr>
        <p:spPr>
          <a:xfrm>
            <a:off x="5148063" y="3087921"/>
            <a:ext cx="3816425"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quality </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of alternatives’</a:t>
            </a:r>
            <a:r>
              <a:rPr lang="ru-RU" alt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assessment and decision making</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2424" y="881697"/>
            <a:ext cx="2561456" cy="2264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58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2172" y="707054"/>
            <a:ext cx="2195736" cy="6045433"/>
          </a:xfrm>
          <a:prstGeom prst="roundRect">
            <a:avLst>
              <a:gd name="adj" fmla="val 75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17" name="Group 16"/>
          <p:cNvGrpSpPr/>
          <p:nvPr/>
        </p:nvGrpSpPr>
        <p:grpSpPr>
          <a:xfrm>
            <a:off x="251969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134734" y="770425"/>
            <a:ext cx="2074484" cy="5912859"/>
            <a:chOff x="121252" y="706278"/>
            <a:chExt cx="1715493" cy="5637666"/>
          </a:xfrm>
        </p:grpSpPr>
        <p:pic>
          <p:nvPicPr>
            <p:cNvPr id="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051" y="2199279"/>
              <a:ext cx="1677897" cy="106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921" y="3329820"/>
              <a:ext cx="1700080" cy="140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810" y="706278"/>
              <a:ext cx="1655165" cy="14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252" y="4806127"/>
              <a:ext cx="1715493" cy="153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6884893" y="718929"/>
            <a:ext cx="2195736" cy="5996765"/>
            <a:chOff x="6884893" y="718929"/>
            <a:chExt cx="2195736" cy="5996765"/>
          </a:xfrm>
        </p:grpSpPr>
        <p:sp>
          <p:nvSpPr>
            <p:cNvPr id="5" name="Rounded Rectangle 4"/>
            <p:cNvSpPr/>
            <p:nvPr/>
          </p:nvSpPr>
          <p:spPr>
            <a:xfrm>
              <a:off x="6884893" y="718929"/>
              <a:ext cx="2195736" cy="5996765"/>
            </a:xfrm>
            <a:prstGeom prst="roundRect">
              <a:avLst>
                <a:gd name="adj" fmla="val 75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0745" y="4829085"/>
              <a:ext cx="1856584" cy="17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321" y="2419962"/>
              <a:ext cx="1969727" cy="236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019567" y="766872"/>
              <a:ext cx="1929008" cy="158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8321" y="800755"/>
              <a:ext cx="1951499" cy="161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16093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2" name="Group 1"/>
          <p:cNvGrpSpPr/>
          <p:nvPr/>
        </p:nvGrpSpPr>
        <p:grpSpPr>
          <a:xfrm>
            <a:off x="83121" y="692696"/>
            <a:ext cx="8946994" cy="5895101"/>
            <a:chOff x="35496" y="692696"/>
            <a:chExt cx="8946994" cy="5895101"/>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en-US" dirty="0" smtClean="0"/>
                <a:t>Laws</a:t>
              </a:r>
              <a:r>
                <a:rPr lang="ru-RU" dirty="0" smtClean="0"/>
                <a:t>,</a:t>
              </a:r>
              <a:r>
                <a:rPr lang="en-US" dirty="0" smtClean="0"/>
                <a:t> formal duties,</a:t>
              </a:r>
              <a:r>
                <a:rPr lang="ru-RU" dirty="0" smtClean="0"/>
                <a:t> </a:t>
              </a:r>
              <a:r>
                <a:rPr lang="en-US" dirty="0" smtClean="0"/>
                <a:t>regulations, rules, policies and instructions</a:t>
              </a:r>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en-US" dirty="0"/>
                <a:t>Personal interest</a:t>
              </a:r>
              <a:r>
                <a:rPr lang="ru-RU" dirty="0"/>
                <a:t>, </a:t>
              </a:r>
              <a:r>
                <a:rPr lang="en-US" dirty="0"/>
                <a:t>culture</a:t>
              </a:r>
              <a:r>
                <a:rPr lang="ru-RU" dirty="0"/>
                <a:t>, </a:t>
              </a:r>
              <a:r>
                <a:rPr lang="en-US" dirty="0"/>
                <a:t>value system</a:t>
              </a:r>
              <a:r>
                <a:rPr lang="ru-RU" dirty="0"/>
                <a:t> </a:t>
              </a:r>
              <a:r>
                <a:rPr lang="en-US" dirty="0"/>
                <a:t>and emotions</a:t>
              </a:r>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List of alternatives for the decision and relevant input data</a:t>
              </a:r>
              <a:endParaRPr lang="en-US" dirty="0">
                <a:solidFill>
                  <a:schemeClr val="tx1"/>
                </a:solidFill>
              </a:endParaRPr>
            </a:p>
          </p:txBody>
        </p:sp>
        <p:pic>
          <p:nvPicPr>
            <p:cNvPr id="11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Left Brace 33"/>
            <p:cNvSpPr/>
            <p:nvPr/>
          </p:nvSpPr>
          <p:spPr>
            <a:xfrm rot="10800000">
              <a:off x="6171511" y="716225"/>
              <a:ext cx="432048" cy="1810824"/>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6662495" y="1298471"/>
              <a:ext cx="2319995" cy="646331"/>
            </a:xfrm>
            <a:prstGeom prst="rect">
              <a:avLst/>
            </a:prstGeom>
            <a:noFill/>
          </p:spPr>
          <p:txBody>
            <a:bodyPr wrap="non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Instrument</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7" name="Rectangle 36"/>
            <p:cNvSpPr/>
            <p:nvPr/>
          </p:nvSpPr>
          <p:spPr>
            <a:xfrm>
              <a:off x="687269" y="2480931"/>
              <a:ext cx="1213795" cy="646331"/>
            </a:xfrm>
            <a:prstGeom prst="rect">
              <a:avLst/>
            </a:prstGeom>
            <a:noFill/>
          </p:spPr>
          <p:txBody>
            <a:bodyPr wrap="non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Input</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3" name="Right Arrow 32"/>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Decision made</a:t>
              </a:r>
              <a:r>
                <a:rPr lang="ru-RU" dirty="0" smtClean="0">
                  <a:solidFill>
                    <a:schemeClr val="tx1"/>
                  </a:solidFill>
                </a:rPr>
                <a:t> </a:t>
              </a:r>
              <a:r>
                <a:rPr lang="ru-RU" dirty="0">
                  <a:solidFill>
                    <a:schemeClr val="tx1"/>
                  </a:solidFill>
                </a:rPr>
                <a:t>/ </a:t>
              </a:r>
              <a:r>
                <a:rPr lang="en-US" dirty="0" smtClean="0">
                  <a:solidFill>
                    <a:schemeClr val="tx1"/>
                  </a:solidFill>
                </a:rPr>
                <a:t>chosen alternative</a:t>
              </a:r>
              <a:endParaRPr lang="en-US" dirty="0">
                <a:solidFill>
                  <a:schemeClr val="tx1"/>
                </a:solidFill>
              </a:endParaRPr>
            </a:p>
          </p:txBody>
        </p:sp>
        <p:pic>
          <p:nvPicPr>
            <p:cNvPr id="38"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6374135" y="2552133"/>
              <a:ext cx="1563248" cy="646331"/>
            </a:xfrm>
            <a:prstGeom prst="rect">
              <a:avLst/>
            </a:prstGeom>
            <a:noFill/>
          </p:spPr>
          <p:txBody>
            <a:bodyPr wrap="non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Output</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en-US" dirty="0" smtClean="0"/>
                <a:t>Knowledge</a:t>
              </a:r>
              <a:r>
                <a:rPr lang="ru-RU" dirty="0" smtClean="0"/>
                <a:t>, </a:t>
              </a:r>
              <a:r>
                <a:rPr lang="en-US" dirty="0" smtClean="0"/>
                <a:t>capabilities, experience </a:t>
              </a:r>
            </a:p>
          </p:txBody>
        </p:sp>
      </p:grpSp>
    </p:spTree>
    <p:extLst>
      <p:ext uri="{BB962C8B-B14F-4D97-AF65-F5344CB8AC3E}">
        <p14:creationId xmlns:p14="http://schemas.microsoft.com/office/powerpoint/2010/main" val="3822526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1696" y="690955"/>
            <a:ext cx="8928992" cy="5896842"/>
            <a:chOff x="35496" y="690955"/>
            <a:chExt cx="8928992" cy="5896842"/>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en-US" dirty="0"/>
                <a:t>Laws</a:t>
              </a:r>
              <a:r>
                <a:rPr lang="ru-RU" dirty="0"/>
                <a:t>,</a:t>
              </a:r>
              <a:r>
                <a:rPr lang="en-US" dirty="0"/>
                <a:t> formal duties,</a:t>
              </a:r>
              <a:r>
                <a:rPr lang="ru-RU" dirty="0"/>
                <a:t> </a:t>
              </a:r>
              <a:r>
                <a:rPr lang="en-US" dirty="0"/>
                <a:t>regulations, rules, policies and instructions</a:t>
              </a:r>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en-US" dirty="0"/>
                <a:t>Knowledge</a:t>
              </a:r>
              <a:r>
                <a:rPr lang="ru-RU" dirty="0"/>
                <a:t>, </a:t>
              </a:r>
              <a:r>
                <a:rPr lang="en-US" dirty="0"/>
                <a:t>capabilities, experience </a:t>
              </a:r>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en-US" dirty="0"/>
                <a:t>Personal interest</a:t>
              </a:r>
              <a:r>
                <a:rPr lang="ru-RU" dirty="0"/>
                <a:t>, </a:t>
              </a:r>
              <a:r>
                <a:rPr lang="en-US" dirty="0"/>
                <a:t>culture</a:t>
              </a:r>
              <a:r>
                <a:rPr lang="ru-RU" dirty="0"/>
                <a:t>, </a:t>
              </a:r>
              <a:r>
                <a:rPr lang="en-US" dirty="0"/>
                <a:t>value system</a:t>
              </a:r>
              <a:r>
                <a:rPr lang="ru-RU" dirty="0"/>
                <a:t> </a:t>
              </a:r>
              <a:r>
                <a:rPr lang="en-US" dirty="0"/>
                <a:t>and emotions</a:t>
              </a:r>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 of alternatives for the decision and relevant input data</a:t>
              </a: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Decision made</a:t>
              </a:r>
              <a:r>
                <a:rPr lang="ru-RU" dirty="0">
                  <a:solidFill>
                    <a:schemeClr val="tx1"/>
                  </a:solidFill>
                </a:rPr>
                <a:t> / </a:t>
              </a:r>
              <a:r>
                <a:rPr lang="en-US" dirty="0">
                  <a:solidFill>
                    <a:schemeClr val="tx1"/>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444208" y="690955"/>
              <a:ext cx="2520280" cy="1440160"/>
            </a:xfrm>
            <a:prstGeom prst="wedgeRoundRectCallout">
              <a:avLst>
                <a:gd name="adj1" fmla="val -70375"/>
                <a:gd name="adj2" fmla="val -232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Comparably easy to change or reconfigure</a:t>
              </a:r>
              <a:endParaRPr lang="en-US" dirty="0"/>
            </a:p>
          </p:txBody>
        </p:sp>
      </p:grpSp>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4083780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0746" y="692696"/>
            <a:ext cx="8928992" cy="5895101"/>
            <a:chOff x="35496" y="692696"/>
            <a:chExt cx="8928992" cy="5895101"/>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en-US" dirty="0"/>
                <a:t>Laws</a:t>
              </a:r>
              <a:r>
                <a:rPr lang="ru-RU" dirty="0"/>
                <a:t>,</a:t>
              </a:r>
              <a:r>
                <a:rPr lang="en-US" dirty="0"/>
                <a:t> formal duties,</a:t>
              </a:r>
              <a:r>
                <a:rPr lang="ru-RU" dirty="0"/>
                <a:t> </a:t>
              </a:r>
              <a:r>
                <a:rPr lang="en-US" dirty="0"/>
                <a:t>regulations, rules, policies and instructions</a:t>
              </a:r>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en-US" dirty="0"/>
                <a:t>Knowledge</a:t>
              </a:r>
              <a:r>
                <a:rPr lang="ru-RU" dirty="0"/>
                <a:t>, </a:t>
              </a:r>
              <a:r>
                <a:rPr lang="en-US" dirty="0"/>
                <a:t>capabilities, experience </a:t>
              </a:r>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en-US" dirty="0"/>
                <a:t>Personal interest</a:t>
              </a:r>
              <a:r>
                <a:rPr lang="ru-RU" dirty="0"/>
                <a:t>, </a:t>
              </a:r>
              <a:r>
                <a:rPr lang="en-US" dirty="0"/>
                <a:t>culture</a:t>
              </a:r>
              <a:r>
                <a:rPr lang="ru-RU" dirty="0"/>
                <a:t>, </a:t>
              </a:r>
              <a:r>
                <a:rPr lang="en-US" dirty="0"/>
                <a:t>value system</a:t>
              </a:r>
              <a:r>
                <a:rPr lang="ru-RU" dirty="0"/>
                <a:t> </a:t>
              </a:r>
              <a:r>
                <a:rPr lang="en-US" dirty="0"/>
                <a:t>and emotions</a:t>
              </a:r>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 of alternatives for the decision and relevant input data</a:t>
              </a: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Decision made</a:t>
              </a:r>
              <a:r>
                <a:rPr lang="ru-RU" dirty="0">
                  <a:solidFill>
                    <a:schemeClr val="tx1"/>
                  </a:solidFill>
                </a:rPr>
                <a:t> / </a:t>
              </a:r>
              <a:r>
                <a:rPr lang="en-US" dirty="0">
                  <a:solidFill>
                    <a:schemeClr val="tx1"/>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444208" y="1072789"/>
              <a:ext cx="2520280" cy="1440160"/>
            </a:xfrm>
            <a:prstGeom prst="wedgeRoundRectCallout">
              <a:avLst>
                <a:gd name="adj1" fmla="val -70375"/>
                <a:gd name="adj2" fmla="val -85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More difficult to change as it demands staff training or replacement</a:t>
              </a:r>
              <a:endParaRPr lang="en-US" dirty="0"/>
            </a:p>
          </p:txBody>
        </p:sp>
      </p:grpSp>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2687799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646" y="692696"/>
            <a:ext cx="8928992" cy="5895101"/>
            <a:chOff x="35496" y="692696"/>
            <a:chExt cx="8928992" cy="5895101"/>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en-US" dirty="0"/>
                <a:t>Laws</a:t>
              </a:r>
              <a:r>
                <a:rPr lang="ru-RU" dirty="0"/>
                <a:t>,</a:t>
              </a:r>
              <a:r>
                <a:rPr lang="en-US" dirty="0"/>
                <a:t> formal duties,</a:t>
              </a:r>
              <a:r>
                <a:rPr lang="ru-RU" dirty="0"/>
                <a:t> </a:t>
              </a:r>
              <a:r>
                <a:rPr lang="en-US" dirty="0"/>
                <a:t>regulations, rules, policies and instructions</a:t>
              </a:r>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en-US" dirty="0"/>
                <a:t>Knowledge</a:t>
              </a:r>
              <a:r>
                <a:rPr lang="ru-RU" dirty="0"/>
                <a:t>, </a:t>
              </a:r>
              <a:r>
                <a:rPr lang="en-US" dirty="0"/>
                <a:t>capabilities, experience </a:t>
              </a:r>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en-US" dirty="0"/>
                <a:t>Personal interest</a:t>
              </a:r>
              <a:r>
                <a:rPr lang="ru-RU" dirty="0"/>
                <a:t>, </a:t>
              </a:r>
              <a:r>
                <a:rPr lang="en-US" dirty="0"/>
                <a:t>culture</a:t>
              </a:r>
              <a:r>
                <a:rPr lang="ru-RU" dirty="0"/>
                <a:t>, </a:t>
              </a:r>
              <a:r>
                <a:rPr lang="en-US" dirty="0"/>
                <a:t>value system</a:t>
              </a:r>
              <a:r>
                <a:rPr lang="ru-RU" dirty="0"/>
                <a:t> </a:t>
              </a:r>
              <a:r>
                <a:rPr lang="en-US" dirty="0"/>
                <a:t>and emotions</a:t>
              </a:r>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 of alternatives for the decision and relevant input data</a:t>
              </a: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Decision made</a:t>
              </a:r>
              <a:r>
                <a:rPr lang="ru-RU" dirty="0">
                  <a:solidFill>
                    <a:schemeClr val="tx1"/>
                  </a:solidFill>
                </a:rPr>
                <a:t> / </a:t>
              </a:r>
              <a:r>
                <a:rPr lang="en-US" dirty="0">
                  <a:solidFill>
                    <a:schemeClr val="tx1"/>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300192" y="1351199"/>
              <a:ext cx="2664296" cy="1440160"/>
            </a:xfrm>
            <a:prstGeom prst="wedgeRoundRectCallout">
              <a:avLst>
                <a:gd name="adj1" fmla="val -64386"/>
                <a:gd name="adj2" fmla="val 187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Extremely difficult to capture, recognize, predict, influence and drive the change …</a:t>
              </a:r>
              <a:endParaRPr lang="en-US" dirty="0"/>
            </a:p>
          </p:txBody>
        </p:sp>
      </p:grpSp>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140284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496" y="692696"/>
            <a:ext cx="8658298" cy="5895101"/>
            <a:chOff x="35496" y="692696"/>
            <a:chExt cx="8658298" cy="5895101"/>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67744"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en-US" dirty="0"/>
                <a:t>Laws</a:t>
              </a:r>
              <a:r>
                <a:rPr lang="ru-RU" dirty="0"/>
                <a:t>,</a:t>
              </a:r>
              <a:r>
                <a:rPr lang="en-US" dirty="0"/>
                <a:t> formal duties,</a:t>
              </a:r>
              <a:r>
                <a:rPr lang="ru-RU" dirty="0"/>
                <a:t> </a:t>
              </a:r>
              <a:r>
                <a:rPr lang="en-US" dirty="0"/>
                <a:t>regulations, rules, policies and instructions</a:t>
              </a:r>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en-US" dirty="0"/>
                <a:t>Knowledge</a:t>
              </a:r>
              <a:r>
                <a:rPr lang="ru-RU" dirty="0"/>
                <a:t>, </a:t>
              </a:r>
              <a:r>
                <a:rPr lang="en-US" dirty="0"/>
                <a:t>capabilities, experience </a:t>
              </a:r>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en-US" dirty="0"/>
                <a:t>Personal interest</a:t>
              </a:r>
              <a:r>
                <a:rPr lang="ru-RU" dirty="0"/>
                <a:t>, </a:t>
              </a:r>
              <a:r>
                <a:rPr lang="en-US" dirty="0"/>
                <a:t>culture</a:t>
              </a:r>
              <a:r>
                <a:rPr lang="ru-RU" dirty="0"/>
                <a:t>, </a:t>
              </a:r>
              <a:r>
                <a:rPr lang="en-US" dirty="0"/>
                <a:t>value system</a:t>
              </a:r>
              <a:r>
                <a:rPr lang="ru-RU" dirty="0"/>
                <a:t> </a:t>
              </a:r>
              <a:r>
                <a:rPr lang="en-US" dirty="0"/>
                <a:t>and emotions</a:t>
              </a:r>
              <a:endParaRPr lang="en-US" dirty="0" smtClean="0"/>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 of alternatives for the decision and relevant input data</a:t>
              </a: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Decision made</a:t>
              </a:r>
              <a:r>
                <a:rPr lang="ru-RU" dirty="0">
                  <a:solidFill>
                    <a:schemeClr val="tx1"/>
                  </a:solidFill>
                </a:rPr>
                <a:t> / </a:t>
              </a:r>
              <a:r>
                <a:rPr lang="en-US" dirty="0">
                  <a:solidFill>
                    <a:schemeClr val="tx1"/>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300192" y="1351199"/>
              <a:ext cx="2393602" cy="1440160"/>
            </a:xfrm>
            <a:prstGeom prst="wedgeRoundRectCallout">
              <a:avLst>
                <a:gd name="adj1" fmla="val -64386"/>
                <a:gd name="adj2" fmla="val 187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and this is the most vulnerable place (week spot) for the corruption</a:t>
              </a:r>
              <a:r>
                <a:rPr lang="ru-RU" dirty="0" smtClean="0"/>
                <a:t>!</a:t>
              </a:r>
              <a:endParaRPr lang="en-US" dirty="0"/>
            </a:p>
          </p:txBody>
        </p:sp>
      </p:grpSp>
      <p:pic>
        <p:nvPicPr>
          <p:cNvPr id="4098"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3851" y="16337"/>
            <a:ext cx="1734037" cy="134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itle 1"/>
          <p:cNvSpPr>
            <a:spLocks noGrp="1"/>
          </p:cNvSpPr>
          <p:nvPr>
            <p:ph type="title"/>
          </p:nvPr>
        </p:nvSpPr>
        <p:spPr>
          <a:xfrm>
            <a:off x="616097"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made</a:t>
            </a: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337771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628430" y="-19348"/>
            <a:ext cx="7438727" cy="723900"/>
          </a:xfrm>
        </p:spPr>
        <p:txBody>
          <a:bodyPr>
            <a:normAutofit/>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How a decision is being made</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2" name="Group 1"/>
          <p:cNvGrpSpPr/>
          <p:nvPr/>
        </p:nvGrpSpPr>
        <p:grpSpPr>
          <a:xfrm>
            <a:off x="102171" y="692696"/>
            <a:ext cx="8658298" cy="5895101"/>
            <a:chOff x="35496" y="692696"/>
            <a:chExt cx="8658298" cy="5895101"/>
          </a:xfrm>
        </p:grpSpPr>
        <p:sp>
          <p:nvSpPr>
            <p:cNvPr id="18" name="Rectangle 17"/>
            <p:cNvSpPr/>
            <p:nvPr/>
          </p:nvSpPr>
          <p:spPr>
            <a:xfrm>
              <a:off x="2172693" y="692696"/>
              <a:ext cx="3911475" cy="194421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1" y="4361835"/>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157579" y="2975873"/>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2258219" y="764704"/>
              <a:ext cx="3744416" cy="646331"/>
            </a:xfrm>
            <a:prstGeom prst="rect">
              <a:avLst/>
            </a:prstGeom>
            <a:solidFill>
              <a:srgbClr val="92D050"/>
            </a:solidFill>
            <a:ln w="25400">
              <a:solidFill>
                <a:schemeClr val="accent1">
                  <a:shade val="50000"/>
                </a:schemeClr>
              </a:solidFill>
            </a:ln>
          </p:spPr>
          <p:txBody>
            <a:bodyPr wrap="square" rtlCol="0">
              <a:spAutoFit/>
            </a:bodyPr>
            <a:lstStyle/>
            <a:p>
              <a:r>
                <a:rPr lang="en-US" dirty="0"/>
                <a:t>Laws</a:t>
              </a:r>
              <a:r>
                <a:rPr lang="ru-RU" dirty="0"/>
                <a:t>,</a:t>
              </a:r>
              <a:r>
                <a:rPr lang="en-US" dirty="0"/>
                <a:t> formal duties,</a:t>
              </a:r>
              <a:r>
                <a:rPr lang="ru-RU" dirty="0"/>
                <a:t> </a:t>
              </a:r>
              <a:r>
                <a:rPr lang="en-US" dirty="0"/>
                <a:t>regulations, rules, policies and </a:t>
              </a:r>
              <a:r>
                <a:rPr lang="en-US" dirty="0" smtClean="0"/>
                <a:t>instructions</a:t>
              </a:r>
              <a:endParaRPr lang="en-US" dirty="0"/>
            </a:p>
          </p:txBody>
        </p:sp>
        <p:sp>
          <p:nvSpPr>
            <p:cNvPr id="102" name="TextBox 101"/>
            <p:cNvSpPr txBox="1"/>
            <p:nvPr/>
          </p:nvSpPr>
          <p:spPr>
            <a:xfrm>
              <a:off x="2267744" y="1484784"/>
              <a:ext cx="3744416" cy="369332"/>
            </a:xfrm>
            <a:prstGeom prst="rect">
              <a:avLst/>
            </a:prstGeom>
            <a:solidFill>
              <a:srgbClr val="FFFF00"/>
            </a:solidFill>
            <a:ln w="25400">
              <a:solidFill>
                <a:schemeClr val="accent1">
                  <a:shade val="50000"/>
                </a:schemeClr>
              </a:solidFill>
            </a:ln>
          </p:spPr>
          <p:txBody>
            <a:bodyPr wrap="square" rtlCol="0">
              <a:spAutoFit/>
            </a:bodyPr>
            <a:lstStyle/>
            <a:p>
              <a:pPr algn="ctr"/>
              <a:r>
                <a:rPr lang="en-US" dirty="0"/>
                <a:t>Knowledge</a:t>
              </a:r>
              <a:r>
                <a:rPr lang="ru-RU" dirty="0"/>
                <a:t>, </a:t>
              </a:r>
              <a:r>
                <a:rPr lang="en-US" dirty="0"/>
                <a:t>capabilities, experience </a:t>
              </a:r>
            </a:p>
          </p:txBody>
        </p:sp>
        <p:sp>
          <p:nvSpPr>
            <p:cNvPr id="103" name="TextBox 102"/>
            <p:cNvSpPr txBox="1"/>
            <p:nvPr/>
          </p:nvSpPr>
          <p:spPr>
            <a:xfrm>
              <a:off x="2265425" y="1937243"/>
              <a:ext cx="3744416" cy="646331"/>
            </a:xfrm>
            <a:prstGeom prst="rect">
              <a:avLst/>
            </a:prstGeom>
            <a:solidFill>
              <a:srgbClr val="FF8B8B"/>
            </a:solidFill>
            <a:ln w="25400">
              <a:solidFill>
                <a:schemeClr val="accent1">
                  <a:shade val="50000"/>
                </a:schemeClr>
              </a:solidFill>
            </a:ln>
          </p:spPr>
          <p:txBody>
            <a:bodyPr wrap="square" rtlCol="0">
              <a:spAutoFit/>
            </a:bodyPr>
            <a:lstStyle/>
            <a:p>
              <a:pPr algn="ctr"/>
              <a:r>
                <a:rPr lang="en-US" b="1" dirty="0" smtClean="0">
                  <a:effectLst>
                    <a:outerShdw blurRad="38100" dist="38100" dir="2700000" algn="tl">
                      <a:srgbClr val="000000">
                        <a:alpha val="43137"/>
                      </a:srgbClr>
                    </a:outerShdw>
                  </a:effectLst>
                </a:rPr>
                <a:t>Personal interest</a:t>
              </a:r>
              <a:r>
                <a:rPr lang="ru-RU"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culture</a:t>
              </a:r>
              <a:r>
                <a:rPr lang="ru-RU"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value system</a:t>
              </a:r>
              <a:r>
                <a:rPr lang="ru-RU" b="1"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and emotions</a:t>
              </a:r>
            </a:p>
          </p:txBody>
        </p:sp>
        <p:sp>
          <p:nvSpPr>
            <p:cNvPr id="19" name="Left Brace 18"/>
            <p:cNvSpPr/>
            <p:nvPr/>
          </p:nvSpPr>
          <p:spPr>
            <a:xfrm rot="16200000">
              <a:off x="3912378" y="793791"/>
              <a:ext cx="432048" cy="4032446"/>
            </a:xfrm>
            <a:prstGeom prst="leftBrace">
              <a:avLst>
                <a:gd name="adj1" fmla="val 8354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2519895" y="3595687"/>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Arrow 104"/>
            <p:cNvSpPr/>
            <p:nvPr/>
          </p:nvSpPr>
          <p:spPr>
            <a:xfrm>
              <a:off x="4983797" y="3548888"/>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79512" y="3140968"/>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List of alternatives for the decision and relevant input data</a:t>
              </a:r>
            </a:p>
          </p:txBody>
        </p:sp>
        <p:sp>
          <p:nvSpPr>
            <p:cNvPr id="107" name="Rounded Rectangle 106"/>
            <p:cNvSpPr/>
            <p:nvPr/>
          </p:nvSpPr>
          <p:spPr>
            <a:xfrm>
              <a:off x="5940152" y="3162144"/>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Decision made</a:t>
              </a:r>
              <a:r>
                <a:rPr lang="ru-RU" dirty="0">
                  <a:solidFill>
                    <a:schemeClr val="tx1"/>
                  </a:solidFill>
                </a:rPr>
                <a:t> / </a:t>
              </a:r>
              <a:r>
                <a:rPr lang="en-US" dirty="0">
                  <a:solidFill>
                    <a:schemeClr val="tx1"/>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3692904"/>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2633955"/>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8040" y="2621358"/>
              <a:ext cx="3501624" cy="382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Block Arc 38"/>
            <p:cNvSpPr/>
            <p:nvPr/>
          </p:nvSpPr>
          <p:spPr>
            <a:xfrm rot="16435687">
              <a:off x="5506775" y="2412385"/>
              <a:ext cx="507548" cy="515270"/>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5709324" y="2394999"/>
              <a:ext cx="162703" cy="1662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29246" y="2781720"/>
              <a:ext cx="162703" cy="1662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95364" y="738038"/>
              <a:ext cx="3859286" cy="1157425"/>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4355" y="4657380"/>
              <a:ext cx="1222753" cy="31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088" y="5038099"/>
              <a:ext cx="1849348" cy="3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917" y="5416172"/>
              <a:ext cx="1618359"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59239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182" y="2641698"/>
            <a:ext cx="6480720" cy="412752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566714" y="1226924"/>
            <a:ext cx="2484089" cy="1200329"/>
          </a:xfrm>
          <a:prstGeom prst="rect">
            <a:avLst/>
          </a:prstGeom>
          <a:solidFill>
            <a:schemeClr val="bg1">
              <a:lumMod val="85000"/>
            </a:schemeClr>
          </a:solidFill>
          <a:ln w="25400">
            <a:solidFill>
              <a:schemeClr val="tx1"/>
            </a:solidFill>
          </a:ln>
          <a:scene3d>
            <a:camera prst="orthographicFront"/>
            <a:lightRig rig="flat" dir="tl">
              <a:rot lat="0" lon="0" rev="6600000"/>
            </a:lightRig>
          </a:scene3d>
          <a:sp3d>
            <a:bevelT/>
            <a:bevelB/>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 will destroy the corruption with the reforms</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5464297" y="1217399"/>
            <a:ext cx="2375659" cy="1200329"/>
          </a:xfrm>
          <a:prstGeom prst="rect">
            <a:avLst/>
          </a:prstGeom>
          <a:solidFill>
            <a:schemeClr val="bg1">
              <a:lumMod val="85000"/>
            </a:schemeClr>
          </a:solidFill>
          <a:ln w="2540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effectLst>
                  <a:outerShdw blurRad="50800" dist="39000" dir="5460000" algn="tl">
                    <a:srgbClr val="000000">
                      <a:alpha val="38000"/>
                    </a:srgbClr>
                  </a:outerShdw>
                </a:effectLst>
              </a:rPr>
              <a:t>We will destroy the reforms with the corruption</a:t>
            </a:r>
            <a:r>
              <a:rPr lang="ru-RU" sz="2400" b="1" dirty="0" smtClean="0">
                <a:ln w="11430"/>
                <a:effectLst>
                  <a:outerShdw blurRad="50800" dist="39000" dir="5460000" algn="tl">
                    <a:srgbClr val="000000">
                      <a:alpha val="38000"/>
                    </a:srgbClr>
                  </a:outerShdw>
                </a:effectLst>
              </a:rPr>
              <a:t>!</a:t>
            </a:r>
            <a:endParaRPr lang="en-US" sz="2400" b="1" cap="none" spc="0" dirty="0">
              <a:ln w="11430"/>
              <a:effectLst>
                <a:outerShdw blurRad="50800" dist="39000" dir="5460000" algn="tl">
                  <a:srgbClr val="000000">
                    <a:alpha val="38000"/>
                  </a:srgbClr>
                </a:outerShdw>
              </a:effectLst>
            </a:endParaRPr>
          </a:p>
        </p:txBody>
      </p:sp>
      <p:sp>
        <p:nvSpPr>
          <p:cNvPr id="7" name="Rectangle 6"/>
          <p:cNvSpPr/>
          <p:nvPr/>
        </p:nvSpPr>
        <p:spPr>
          <a:xfrm>
            <a:off x="2406684" y="-570"/>
            <a:ext cx="4400565"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Who will win </a:t>
            </a:r>
            <a:r>
              <a:rPr lang="ru-RU"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770" y="1093574"/>
            <a:ext cx="1107552" cy="1368152"/>
          </a:xfrm>
          <a:prstGeom prst="rect">
            <a:avLst/>
          </a:prstGeom>
        </p:spPr>
      </p:pic>
      <p:pic>
        <p:nvPicPr>
          <p:cNvPr id="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2996" y="556726"/>
            <a:ext cx="1628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15115"/>
            <a:ext cx="2502817" cy="171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377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293" y="115888"/>
            <a:ext cx="7748807" cy="503237"/>
          </a:xfrm>
        </p:spPr>
        <p:txBody>
          <a:bodyPr/>
          <a:lstStyle/>
          <a:p>
            <a:pPr>
              <a:defRPr/>
            </a:pPr>
            <a:r>
              <a:rPr lang="en-US" sz="2800" cap="all" dirty="0" smtClean="0"/>
              <a:t>Portal</a:t>
            </a:r>
            <a:r>
              <a:rPr lang="ru-RU" sz="2800" dirty="0" smtClean="0"/>
              <a:t> «</a:t>
            </a:r>
            <a:r>
              <a:rPr lang="en-US" sz="2800" dirty="0" smtClean="0"/>
              <a:t>TRUST</a:t>
            </a:r>
            <a:r>
              <a:rPr lang="ru-RU" sz="2800" dirty="0" smtClean="0"/>
              <a:t>»</a:t>
            </a:r>
            <a:r>
              <a:rPr lang="en-US" sz="2800" dirty="0" smtClean="0"/>
              <a:t> as a </a:t>
            </a:r>
            <a:r>
              <a:rPr lang="ru-RU" sz="2800" dirty="0" smtClean="0"/>
              <a:t>«</a:t>
            </a:r>
            <a:r>
              <a:rPr lang="en-US" sz="2800" dirty="0" smtClean="0"/>
              <a:t>Weapon of Truth</a:t>
            </a:r>
            <a:r>
              <a:rPr lang="ru-RU" sz="2800" dirty="0" smtClean="0"/>
              <a:t>» </a:t>
            </a:r>
            <a:endParaRPr lang="fi-FI" sz="2800" dirty="0"/>
          </a:p>
        </p:txBody>
      </p:sp>
      <p:grpSp>
        <p:nvGrpSpPr>
          <p:cNvPr id="175109" name="Group 17"/>
          <p:cNvGrpSpPr>
            <a:grpSpLocks/>
          </p:cNvGrpSpPr>
          <p:nvPr/>
        </p:nvGrpSpPr>
        <p:grpSpPr bwMode="auto">
          <a:xfrm>
            <a:off x="2259735" y="2843237"/>
            <a:ext cx="3692205" cy="3771073"/>
            <a:chOff x="4586487" y="1986395"/>
            <a:chExt cx="4524953" cy="4833504"/>
          </a:xfrm>
        </p:grpSpPr>
        <p:grpSp>
          <p:nvGrpSpPr>
            <p:cNvPr id="175115" name="Group 17"/>
            <p:cNvGrpSpPr>
              <a:grpSpLocks/>
            </p:cNvGrpSpPr>
            <p:nvPr/>
          </p:nvGrpSpPr>
          <p:grpSpPr bwMode="auto">
            <a:xfrm>
              <a:off x="5627703" y="3009060"/>
              <a:ext cx="2649266" cy="2893910"/>
              <a:chOff x="5974774" y="2279620"/>
              <a:chExt cx="2993906" cy="3393914"/>
            </a:xfrm>
          </p:grpSpPr>
          <p:sp>
            <p:nvSpPr>
              <p:cNvPr id="28" name="Rounded Rectangle 27"/>
              <p:cNvSpPr/>
              <p:nvPr/>
            </p:nvSpPr>
            <p:spPr>
              <a:xfrm>
                <a:off x="6012160" y="2279620"/>
                <a:ext cx="2956520" cy="3256592"/>
              </a:xfrm>
              <a:prstGeom prst="roundRect">
                <a:avLst>
                  <a:gd name="adj" fmla="val 6977"/>
                </a:avLst>
              </a:prstGeom>
              <a:solidFill>
                <a:schemeClr val="bg2">
                  <a:lumMod val="40000"/>
                  <a:lumOff val="60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75127"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00" y="2780928"/>
                <a:ext cx="2414414" cy="162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7" descr="hub!"/>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9584" y="3952362"/>
                <a:ext cx="2796413" cy="172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3083" y="2328129"/>
                <a:ext cx="731448" cy="84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sp>
            <p:nvSpPr>
              <p:cNvPr id="32" name="Rectangle 31"/>
              <p:cNvSpPr/>
              <p:nvPr/>
            </p:nvSpPr>
            <p:spPr>
              <a:xfrm>
                <a:off x="5974774" y="2362168"/>
                <a:ext cx="2341682" cy="90217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TRUST</a:t>
                </a:r>
                <a:r>
                  <a:rPr lang="ru-RU"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fontAlgn="base">
                  <a:spcBef>
                    <a:spcPct val="0"/>
                  </a:spcBef>
                  <a:spcAft>
                    <a:spcPct val="0"/>
                  </a:spcAft>
                  <a:defRPr/>
                </a:pPr>
                <a:r>
                  <a:rPr lang="en-US" sz="12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Semantic Portal</a:t>
                </a:r>
                <a:endParaRPr lang="en-US" sz="1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pic>
          <p:nvPicPr>
            <p:cNvPr id="175116"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6869" y="3754996"/>
              <a:ext cx="546882" cy="158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4508" y="3607980"/>
              <a:ext cx="821518" cy="141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8" name="Picture 9"/>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863" y="2126210"/>
              <a:ext cx="852577" cy="134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10"/>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4483" y="5492618"/>
              <a:ext cx="810509" cy="12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0" name="Picture 1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6487" y="5286794"/>
              <a:ext cx="1026281" cy="137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1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0055" y="1986395"/>
              <a:ext cx="883199" cy="97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2" name="Picture 1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6342" y="5934331"/>
              <a:ext cx="985070" cy="88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1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6070" y="2121124"/>
              <a:ext cx="983595" cy="124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856783" y="817645"/>
            <a:ext cx="7756049" cy="1938992"/>
          </a:xfrm>
          <a:prstGeom prst="rect">
            <a:avLst/>
          </a:prstGeom>
          <a:solidFill>
            <a:schemeClr val="bg1">
              <a:lumMod val="95000"/>
            </a:schemeClr>
          </a:solidFill>
          <a:ln w="25400" cmpd="sng">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TRUST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Portal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must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become a "weapon of truth" or a tool for ensuring transparency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society)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assessments and decisions made by the authorities and officials in the field of higher education and the possibility of operational impact on them.</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47" name="Group 46"/>
          <p:cNvGrpSpPr/>
          <p:nvPr/>
        </p:nvGrpSpPr>
        <p:grpSpPr>
          <a:xfrm>
            <a:off x="171263" y="3094484"/>
            <a:ext cx="1880457" cy="3422947"/>
            <a:chOff x="6588223" y="535287"/>
            <a:chExt cx="2461991" cy="4335480"/>
          </a:xfrm>
        </p:grpSpPr>
        <p:grpSp>
          <p:nvGrpSpPr>
            <p:cNvPr id="48" name="Group 47"/>
            <p:cNvGrpSpPr/>
            <p:nvPr/>
          </p:nvGrpSpPr>
          <p:grpSpPr>
            <a:xfrm>
              <a:off x="6588223" y="535287"/>
              <a:ext cx="2461991" cy="4335480"/>
              <a:chOff x="6588223" y="368502"/>
              <a:chExt cx="2461991" cy="4335480"/>
            </a:xfrm>
          </p:grpSpPr>
          <p:grpSp>
            <p:nvGrpSpPr>
              <p:cNvPr id="50" name="Group 49"/>
              <p:cNvGrpSpPr/>
              <p:nvPr/>
            </p:nvGrpSpPr>
            <p:grpSpPr>
              <a:xfrm>
                <a:off x="6588223" y="368502"/>
                <a:ext cx="2461991" cy="4335480"/>
                <a:chOff x="899592" y="611769"/>
                <a:chExt cx="2952328" cy="4321040"/>
              </a:xfrm>
            </p:grpSpPr>
            <p:grpSp>
              <p:nvGrpSpPr>
                <p:cNvPr id="52" name="Group 51"/>
                <p:cNvGrpSpPr/>
                <p:nvPr/>
              </p:nvGrpSpPr>
              <p:grpSpPr>
                <a:xfrm>
                  <a:off x="899592" y="611769"/>
                  <a:ext cx="2952328" cy="4321040"/>
                  <a:chOff x="899592" y="611769"/>
                  <a:chExt cx="2952328" cy="4321040"/>
                </a:xfrm>
              </p:grpSpPr>
              <p:sp>
                <p:nvSpPr>
                  <p:cNvPr id="57" name="Rectangle 56"/>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899592" y="611769"/>
                    <a:ext cx="2952328" cy="4321040"/>
                    <a:chOff x="5473881" y="779818"/>
                    <a:chExt cx="2952328" cy="4321040"/>
                  </a:xfrm>
                </p:grpSpPr>
                <p:sp>
                  <p:nvSpPr>
                    <p:cNvPr id="59" name="Cube 58"/>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descr="hub!"/>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3" name="Group 52"/>
                <p:cNvGrpSpPr/>
                <p:nvPr/>
              </p:nvGrpSpPr>
              <p:grpSpPr>
                <a:xfrm>
                  <a:off x="2515215" y="2838892"/>
                  <a:ext cx="1228779" cy="1179840"/>
                  <a:chOff x="-135210" y="5414347"/>
                  <a:chExt cx="1542752" cy="1402264"/>
                </a:xfrm>
              </p:grpSpPr>
              <p:pic>
                <p:nvPicPr>
                  <p:cNvPr id="55" name="Picture 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55"/>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54" name="Picture 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20"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9" name="Rectangle 48"/>
            <p:cNvSpPr/>
            <p:nvPr/>
          </p:nvSpPr>
          <p:spPr>
            <a:xfrm>
              <a:off x="6707447" y="4488977"/>
              <a:ext cx="2203710" cy="21544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1"/>
                </a:rPr>
                <a:t>http://</a:t>
              </a:r>
              <a:r>
                <a:rPr lang="en-US"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21"/>
                </a:rPr>
                <a:t>portal.dovira.eu</a:t>
              </a:r>
              <a:r>
                <a:rPr lang="en-US"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6" name="Group 5"/>
          <p:cNvGrpSpPr/>
          <p:nvPr/>
        </p:nvGrpSpPr>
        <p:grpSpPr>
          <a:xfrm>
            <a:off x="6015588" y="2911604"/>
            <a:ext cx="3059832" cy="3702706"/>
            <a:chOff x="6084168" y="2987804"/>
            <a:chExt cx="3059832" cy="3702706"/>
          </a:xfrm>
        </p:grpSpPr>
        <p:grpSp>
          <p:nvGrpSpPr>
            <p:cNvPr id="70" name="Group 69"/>
            <p:cNvGrpSpPr/>
            <p:nvPr/>
          </p:nvGrpSpPr>
          <p:grpSpPr>
            <a:xfrm>
              <a:off x="6743288" y="2987804"/>
              <a:ext cx="2329800" cy="1018954"/>
              <a:chOff x="5262285" y="4722015"/>
              <a:chExt cx="3897245" cy="1746855"/>
            </a:xfrm>
          </p:grpSpPr>
          <p:pic>
            <p:nvPicPr>
              <p:cNvPr id="71" name="Picture 10"/>
              <p:cNvPicPr>
                <a:picLocks noChangeAspect="1" noChangeArrowheads="1"/>
              </p:cNvPicPr>
              <p:nvPr/>
            </p:nvPicPr>
            <p:blipFill>
              <a:blip r:embed="rId2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2285" y="4722015"/>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tangle 71"/>
              <p:cNvSpPr/>
              <p:nvPr/>
            </p:nvSpPr>
            <p:spPr>
              <a:xfrm>
                <a:off x="7936388" y="5151337"/>
                <a:ext cx="1038267" cy="42211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1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67" name="Group 66"/>
            <p:cNvGrpSpPr/>
            <p:nvPr/>
          </p:nvGrpSpPr>
          <p:grpSpPr>
            <a:xfrm>
              <a:off x="6485736" y="3686552"/>
              <a:ext cx="2617832" cy="1143507"/>
              <a:chOff x="5262285" y="4722015"/>
              <a:chExt cx="3897245" cy="1746855"/>
            </a:xfrm>
          </p:grpSpPr>
          <p:pic>
            <p:nvPicPr>
              <p:cNvPr id="68" name="Picture 10"/>
              <p:cNvPicPr>
                <a:picLocks noChangeAspect="1" noChangeArrowheads="1"/>
              </p:cNvPicPr>
              <p:nvPr/>
            </p:nvPicPr>
            <p:blipFill>
              <a:blip r:embed="rId2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2285" y="4722015"/>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Rectangle 68"/>
              <p:cNvSpPr/>
              <p:nvPr/>
            </p:nvSpPr>
            <p:spPr>
              <a:xfrm>
                <a:off x="7960094" y="5151337"/>
                <a:ext cx="990851" cy="39964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11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64" name="Group 63"/>
            <p:cNvGrpSpPr/>
            <p:nvPr/>
          </p:nvGrpSpPr>
          <p:grpSpPr>
            <a:xfrm>
              <a:off x="6277332" y="4474662"/>
              <a:ext cx="2812820" cy="1272955"/>
              <a:chOff x="5262285" y="4722015"/>
              <a:chExt cx="3897245" cy="1746855"/>
            </a:xfrm>
          </p:grpSpPr>
          <p:pic>
            <p:nvPicPr>
              <p:cNvPr id="65" name="Picture 10"/>
              <p:cNvPicPr>
                <a:picLocks noChangeAspect="1" noChangeArrowheads="1"/>
              </p:cNvPicPr>
              <p:nvPr/>
            </p:nvPicPr>
            <p:blipFill>
              <a:blip r:embed="rId2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2285" y="4722015"/>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65"/>
              <p:cNvSpPr/>
              <p:nvPr/>
            </p:nvSpPr>
            <p:spPr>
              <a:xfrm>
                <a:off x="7966676" y="5151337"/>
                <a:ext cx="977688" cy="38012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44" name="Group 43"/>
            <p:cNvGrpSpPr/>
            <p:nvPr/>
          </p:nvGrpSpPr>
          <p:grpSpPr>
            <a:xfrm>
              <a:off x="6084168" y="5234120"/>
              <a:ext cx="3059832" cy="1456390"/>
              <a:chOff x="5262285" y="4722015"/>
              <a:chExt cx="3897245" cy="1746855"/>
            </a:xfrm>
          </p:grpSpPr>
          <p:pic>
            <p:nvPicPr>
              <p:cNvPr id="45" name="Picture 10"/>
              <p:cNvPicPr>
                <a:picLocks noChangeAspect="1" noChangeArrowheads="1"/>
              </p:cNvPicPr>
              <p:nvPr/>
            </p:nvPicPr>
            <p:blipFill>
              <a:blip r:embed="rId2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62285" y="4722015"/>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7985089" y="5151337"/>
                <a:ext cx="940863" cy="33079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654548"/>
            <a:ext cx="4601389" cy="320114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436" y="3654548"/>
            <a:ext cx="4569874" cy="320345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34999"/>
            <a:ext cx="2857896" cy="361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524328" y="43730"/>
            <a:ext cx="1602557" cy="2305150"/>
            <a:chOff x="3479278" y="692696"/>
            <a:chExt cx="2028825" cy="3179396"/>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278" y="692696"/>
              <a:ext cx="2028825" cy="31718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278" y="3600450"/>
              <a:ext cx="2028825" cy="271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1" y="826815"/>
            <a:ext cx="6300193" cy="2800767"/>
          </a:xfrm>
          <a:prstGeom prst="rect">
            <a:avLst/>
          </a:prstGeom>
          <a:solidFill>
            <a:schemeClr val="bg1">
              <a:lumMod val="85000"/>
            </a:schemeClr>
          </a:solidFill>
          <a:ln w="25400">
            <a:solidFill>
              <a:schemeClr val="tx1"/>
            </a:solidFill>
          </a:ln>
        </p:spPr>
        <p:txBody>
          <a:bodyPr wrap="square" rtlCol="0">
            <a:spAutoFit/>
          </a:bodyPr>
          <a:lstStyle/>
          <a:p>
            <a:r>
              <a:rPr lang="en-US" sz="2200" dirty="0"/>
              <a:t>The presentation is oversaturated with graphics, which makes its real-time perception quite difficult. But here I've tried (as far as it is appropriate in the academic presentations) to use the approach of the famous Finnish artist Mauri Kunnas </a:t>
            </a:r>
            <a:r>
              <a:rPr lang="en-US" sz="2200" dirty="0" smtClean="0"/>
              <a:t>– talking pictures </a:t>
            </a:r>
            <a:r>
              <a:rPr lang="en-US" sz="2200" dirty="0"/>
              <a:t>with the reader. Scanning the slides once again after the presentation will help to recover a comprehensive message from the senses encoded in graphics</a:t>
            </a:r>
            <a:r>
              <a:rPr lang="en-US" sz="2200" dirty="0" smtClean="0"/>
              <a:t>...</a:t>
            </a:r>
            <a:endParaRPr lang="en-US" sz="2200" dirty="0"/>
          </a:p>
        </p:txBody>
      </p:sp>
      <p:sp>
        <p:nvSpPr>
          <p:cNvPr id="11" name="Rectangle 8"/>
          <p:cNvSpPr>
            <a:spLocks noGrp="1" noChangeArrowheads="1"/>
          </p:cNvSpPr>
          <p:nvPr>
            <p:ph type="title"/>
          </p:nvPr>
        </p:nvSpPr>
        <p:spPr>
          <a:xfrm>
            <a:off x="188138" y="119930"/>
            <a:ext cx="5713914" cy="503237"/>
          </a:xfrm>
        </p:spPr>
        <p:txBody>
          <a:bodyPr>
            <a:noAutofit/>
          </a:bodyPr>
          <a:lstStyle/>
          <a:p>
            <a:pPr>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Warning</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Pictures</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t>
            </a:r>
            <a:r>
              <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p>
        </p:txBody>
      </p:sp>
    </p:spTree>
    <p:extLst>
      <p:ext uri="{BB962C8B-B14F-4D97-AF65-F5344CB8AC3E}">
        <p14:creationId xmlns:p14="http://schemas.microsoft.com/office/powerpoint/2010/main" val="517650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1322" y="270609"/>
            <a:ext cx="5077287" cy="6289273"/>
            <a:chOff x="532555" y="242616"/>
            <a:chExt cx="5077287" cy="628927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85" y="242616"/>
              <a:ext cx="4896544" cy="6289273"/>
            </a:xfrm>
            <a:prstGeom prst="rect">
              <a:avLst/>
            </a:prstGeom>
            <a:ln w="25400">
              <a:solidFill>
                <a:schemeClr val="accent1"/>
              </a:solidFill>
            </a:ln>
          </p:spPr>
        </p:pic>
        <p:sp>
          <p:nvSpPr>
            <p:cNvPr id="6" name="Rectangle 5"/>
            <p:cNvSpPr/>
            <p:nvPr/>
          </p:nvSpPr>
          <p:spPr>
            <a:xfrm>
              <a:off x="532555" y="5995683"/>
              <a:ext cx="5077287" cy="523220"/>
            </a:xfrm>
            <a:prstGeom prst="rect">
              <a:avLst/>
            </a:prstGeom>
            <a:noFill/>
            <a:ln w="25400">
              <a:noFill/>
            </a:ln>
          </p:spPr>
          <p:txBody>
            <a:bodyPr wrap="none" lIns="91440" tIns="45720" rIns="91440" bIns="4572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Am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I not the fairest of them all?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7" name="Rectangle 6"/>
          <p:cNvSpPr/>
          <p:nvPr/>
        </p:nvSpPr>
        <p:spPr>
          <a:xfrm>
            <a:off x="5224934" y="2336727"/>
            <a:ext cx="3816425" cy="3416320"/>
          </a:xfrm>
          <a:prstGeom prst="rect">
            <a:avLst/>
          </a:prstGeom>
          <a:noFill/>
        </p:spPr>
        <p:txBody>
          <a:bodyPr wrap="squar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a:t>
            </a: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does the TRUST Portal think about me</a:t>
            </a: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8" name="Group 7"/>
          <p:cNvGrpSpPr/>
          <p:nvPr/>
        </p:nvGrpSpPr>
        <p:grpSpPr>
          <a:xfrm>
            <a:off x="4283968" y="105330"/>
            <a:ext cx="1368152" cy="432048"/>
            <a:chOff x="2339752" y="260648"/>
            <a:chExt cx="2304256" cy="648072"/>
          </a:xfrm>
        </p:grpSpPr>
        <p:sp>
          <p:nvSpPr>
            <p:cNvPr id="9" name="Rounded Rectangle 8"/>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462260" y="351707"/>
              <a:ext cx="2076450" cy="478529"/>
              <a:chOff x="3286125" y="3050025"/>
              <a:chExt cx="2076450" cy="478529"/>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752012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346" y="3717032"/>
            <a:ext cx="2394422" cy="2869656"/>
            <a:chOff x="5473881" y="779818"/>
            <a:chExt cx="2952328" cy="4321040"/>
          </a:xfrm>
        </p:grpSpPr>
        <p:sp>
          <p:nvSpPr>
            <p:cNvPr id="6" name="Cube 5"/>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508104" y="908720"/>
              <a:ext cx="2792108" cy="2314799"/>
              <a:chOff x="5508104" y="908720"/>
              <a:chExt cx="2792108" cy="2314799"/>
            </a:xfrm>
          </p:grpSpPr>
          <p:pic>
            <p:nvPicPr>
              <p:cNvPr id="1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descr="hub!"/>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315175" y="2868812"/>
              <a:ext cx="785217" cy="1068085"/>
              <a:chOff x="899592" y="5394078"/>
              <a:chExt cx="648833" cy="987250"/>
            </a:xfrm>
          </p:grpSpPr>
          <p:pic>
            <p:nvPicPr>
              <p:cNvPr id="1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pic>
        <p:nvPicPr>
          <p:cNvPr id="9218"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955500" y="4012945"/>
            <a:ext cx="1124952" cy="127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5"/>
          <p:cNvSpPr/>
          <p:nvPr/>
        </p:nvSpPr>
        <p:spPr>
          <a:xfrm>
            <a:off x="3222516" y="2780928"/>
            <a:ext cx="4335602" cy="2556246"/>
          </a:xfrm>
          <a:prstGeom prst="cloudCallout">
            <a:avLst>
              <a:gd name="adj1" fmla="val -69194"/>
              <a:gd name="adj2" fmla="val 2232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53170" y="3301715"/>
            <a:ext cx="3133890" cy="1569660"/>
          </a:xfrm>
          <a:prstGeom prst="rect">
            <a:avLst/>
          </a:prstGeom>
          <a:noFill/>
        </p:spPr>
        <p:txBody>
          <a:bodyPr wrap="square" rtlCol="0">
            <a:spAutoFit/>
          </a:bodyPr>
          <a:lstStyle/>
          <a:p>
            <a:r>
              <a:rPr lang="en-US" sz="2400" b="1" cap="all" dirty="0" smtClean="0"/>
              <a:t>I </a:t>
            </a:r>
            <a:r>
              <a:rPr lang="en-US" sz="2400" b="1" cap="all" dirty="0"/>
              <a:t>swear to tell the truth, the whole truth, and nothing but the </a:t>
            </a:r>
            <a:r>
              <a:rPr lang="en-US" sz="2400" b="1" cap="all" dirty="0" smtClean="0"/>
              <a:t>truth…</a:t>
            </a:r>
            <a:endParaRPr lang="ru-RU" sz="2400" b="1" cap="all" dirty="0"/>
          </a:p>
        </p:txBody>
      </p:sp>
      <p:grpSp>
        <p:nvGrpSpPr>
          <p:cNvPr id="28" name="Group 27"/>
          <p:cNvGrpSpPr/>
          <p:nvPr/>
        </p:nvGrpSpPr>
        <p:grpSpPr>
          <a:xfrm>
            <a:off x="5724128" y="135583"/>
            <a:ext cx="3315171" cy="2564700"/>
            <a:chOff x="5724128" y="135583"/>
            <a:chExt cx="3315171" cy="2564700"/>
          </a:xfrm>
        </p:grpSpPr>
        <p:sp>
          <p:nvSpPr>
            <p:cNvPr id="27" name="Rounded Rectangle 26"/>
            <p:cNvSpPr/>
            <p:nvPr/>
          </p:nvSpPr>
          <p:spPr>
            <a:xfrm>
              <a:off x="5724128" y="135583"/>
              <a:ext cx="3315171" cy="2564700"/>
            </a:xfrm>
            <a:prstGeom prst="roundRect">
              <a:avLst>
                <a:gd name="adj" fmla="val 643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796136" y="238194"/>
              <a:ext cx="3243162" cy="2398718"/>
              <a:chOff x="5421040" y="238194"/>
              <a:chExt cx="3618258" cy="2713744"/>
            </a:xfrm>
          </p:grpSpPr>
          <p:pic>
            <p:nvPicPr>
              <p:cNvPr id="2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040" y="238194"/>
                <a:ext cx="2211065" cy="18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7"/>
              <p:cNvGrpSpPr>
                <a:grpSpLocks/>
              </p:cNvGrpSpPr>
              <p:nvPr/>
            </p:nvGrpSpPr>
            <p:grpSpPr bwMode="auto">
              <a:xfrm>
                <a:off x="7167635" y="332656"/>
                <a:ext cx="1871663" cy="1966912"/>
                <a:chOff x="4283968" y="2281494"/>
                <a:chExt cx="3168352" cy="3597473"/>
              </a:xfrm>
            </p:grpSpPr>
            <p:pic>
              <p:nvPicPr>
                <p:cNvPr id="20"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272" y="1145162"/>
                <a:ext cx="1460046" cy="16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46318" y="2073628"/>
                <a:ext cx="1150099" cy="878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67780" y="247912"/>
                <a:ext cx="1190567" cy="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050" name="Picture 2"/>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1192" flipH="1">
            <a:off x="2319988" y="5507496"/>
            <a:ext cx="1738171" cy="127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386105" y="31090"/>
            <a:ext cx="449834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 needs the truth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04439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346" y="3356992"/>
            <a:ext cx="2466430" cy="3229696"/>
            <a:chOff x="5473881" y="779818"/>
            <a:chExt cx="2952328" cy="4321040"/>
          </a:xfrm>
        </p:grpSpPr>
        <p:sp>
          <p:nvSpPr>
            <p:cNvPr id="6" name="Cube 5"/>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5508104" y="908720"/>
              <a:ext cx="2792108" cy="2314799"/>
              <a:chOff x="5508104" y="908720"/>
              <a:chExt cx="2792108" cy="2314799"/>
            </a:xfrm>
          </p:grpSpPr>
          <p:pic>
            <p:nvPicPr>
              <p:cNvPr id="1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descr="hub!"/>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315175" y="2868812"/>
              <a:ext cx="785217" cy="1068085"/>
              <a:chOff x="899592" y="5394078"/>
              <a:chExt cx="648833" cy="987250"/>
            </a:xfrm>
          </p:grpSpPr>
          <p:pic>
            <p:nvPicPr>
              <p:cNvPr id="1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grpSp>
        <p:nvGrpSpPr>
          <p:cNvPr id="28" name="Group 27"/>
          <p:cNvGrpSpPr/>
          <p:nvPr/>
        </p:nvGrpSpPr>
        <p:grpSpPr>
          <a:xfrm>
            <a:off x="5724128" y="135583"/>
            <a:ext cx="3315171" cy="2564700"/>
            <a:chOff x="5724128" y="135583"/>
            <a:chExt cx="3315171" cy="2564700"/>
          </a:xfrm>
        </p:grpSpPr>
        <p:sp>
          <p:nvSpPr>
            <p:cNvPr id="27" name="Rounded Rectangle 26"/>
            <p:cNvSpPr/>
            <p:nvPr/>
          </p:nvSpPr>
          <p:spPr>
            <a:xfrm>
              <a:off x="5724128" y="135583"/>
              <a:ext cx="3315171" cy="2564700"/>
            </a:xfrm>
            <a:prstGeom prst="roundRect">
              <a:avLst>
                <a:gd name="adj" fmla="val 643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796136" y="238194"/>
              <a:ext cx="3243162" cy="2398718"/>
              <a:chOff x="5421040" y="238194"/>
              <a:chExt cx="3618258" cy="2713744"/>
            </a:xfrm>
          </p:grpSpPr>
          <p:pic>
            <p:nvPicPr>
              <p:cNvPr id="2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040" y="238194"/>
                <a:ext cx="2211065" cy="18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7"/>
              <p:cNvGrpSpPr>
                <a:grpSpLocks/>
              </p:cNvGrpSpPr>
              <p:nvPr/>
            </p:nvGrpSpPr>
            <p:grpSpPr bwMode="auto">
              <a:xfrm>
                <a:off x="7167635" y="332656"/>
                <a:ext cx="1871663" cy="1966912"/>
                <a:chOff x="4283968" y="2281494"/>
                <a:chExt cx="3168352" cy="3597473"/>
              </a:xfrm>
            </p:grpSpPr>
            <p:pic>
              <p:nvPicPr>
                <p:cNvPr id="20"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272" y="1145162"/>
                <a:ext cx="1460046" cy="16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46318" y="2073628"/>
                <a:ext cx="1150099" cy="878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7780" y="247912"/>
                <a:ext cx="1190567" cy="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0243" name="Picture 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62440">
            <a:off x="5335815" y="1742581"/>
            <a:ext cx="928292" cy="95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loud Callout 15"/>
          <p:cNvSpPr/>
          <p:nvPr/>
        </p:nvSpPr>
        <p:spPr>
          <a:xfrm>
            <a:off x="618095" y="782149"/>
            <a:ext cx="4404510" cy="2430827"/>
          </a:xfrm>
          <a:prstGeom prst="cloudCallout">
            <a:avLst>
              <a:gd name="adj1" fmla="val 65240"/>
              <a:gd name="adj2" fmla="val 1205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4459" y="1254184"/>
            <a:ext cx="3544555" cy="1200329"/>
          </a:xfrm>
          <a:prstGeom prst="rect">
            <a:avLst/>
          </a:prstGeom>
          <a:noFill/>
        </p:spPr>
        <p:txBody>
          <a:bodyPr wrap="square" rtlCol="0">
            <a:spAutoFit/>
          </a:bodyPr>
          <a:lstStyle/>
          <a:p>
            <a:r>
              <a:rPr lang="en-US" sz="2400" b="1" cap="all" dirty="0"/>
              <a:t>… and who the … </a:t>
            </a:r>
            <a:endParaRPr lang="en-US" sz="2400" b="1" cap="all" dirty="0" smtClean="0"/>
          </a:p>
          <a:p>
            <a:endParaRPr lang="en-US" sz="2400" b="1" cap="all" dirty="0"/>
          </a:p>
          <a:p>
            <a:r>
              <a:rPr lang="en-US" sz="2400" b="1" cap="all" dirty="0" smtClean="0"/>
              <a:t>needs </a:t>
            </a:r>
            <a:r>
              <a:rPr lang="en-US" sz="2400" b="1" cap="all" dirty="0"/>
              <a:t>your </a:t>
            </a:r>
            <a:r>
              <a:rPr lang="en-US" sz="2400" b="1" cap="all" dirty="0" smtClean="0"/>
              <a:t>truth</a:t>
            </a:r>
            <a:r>
              <a:rPr lang="ru-RU" sz="2400" b="1" dirty="0" smtClean="0"/>
              <a:t> ?!!</a:t>
            </a:r>
            <a:r>
              <a:rPr lang="en-US" sz="2400" b="1" dirty="0" smtClean="0"/>
              <a:t> …</a:t>
            </a:r>
            <a:endParaRPr lang="ru-RU" sz="2400" b="1" dirty="0"/>
          </a:p>
        </p:txBody>
      </p:sp>
      <p:sp>
        <p:nvSpPr>
          <p:cNvPr id="30" name="Rectangle 29"/>
          <p:cNvSpPr/>
          <p:nvPr/>
        </p:nvSpPr>
        <p:spPr>
          <a:xfrm>
            <a:off x="438202" y="31090"/>
            <a:ext cx="439415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 needs the truth</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31" name="Group 30"/>
          <p:cNvGrpSpPr/>
          <p:nvPr/>
        </p:nvGrpSpPr>
        <p:grpSpPr>
          <a:xfrm>
            <a:off x="2860258" y="3597871"/>
            <a:ext cx="6216619" cy="3162969"/>
            <a:chOff x="2860258" y="3597871"/>
            <a:chExt cx="6216619" cy="3162969"/>
          </a:xfrm>
        </p:grpSpPr>
        <p:sp>
          <p:nvSpPr>
            <p:cNvPr id="39" name="Rounded Rectangle 38"/>
            <p:cNvSpPr/>
            <p:nvPr/>
          </p:nvSpPr>
          <p:spPr>
            <a:xfrm>
              <a:off x="2860258" y="3597871"/>
              <a:ext cx="6216619" cy="3162969"/>
            </a:xfrm>
            <a:prstGeom prst="roundRect">
              <a:avLst>
                <a:gd name="adj" fmla="val 447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094834" y="4100044"/>
              <a:ext cx="2915816" cy="2631427"/>
              <a:chOff x="6228184" y="4233394"/>
              <a:chExt cx="2915816" cy="2631427"/>
            </a:xfrm>
          </p:grpSpPr>
          <p:pic>
            <p:nvPicPr>
              <p:cNvPr id="29"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8184" y="4233394"/>
                <a:ext cx="2915816" cy="26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017718" y="4235209"/>
                <a:ext cx="1115325" cy="738664"/>
              </a:xfrm>
              <a:prstGeom prst="rect">
                <a:avLst/>
              </a:prstGeom>
              <a:noFill/>
            </p:spPr>
            <p:txBody>
              <a:bodyPr wrap="square" lIns="91440" tIns="45720" rIns="91440" bIns="45720">
                <a:spAutoFit/>
              </a:bodyPr>
              <a:lstStyle/>
              <a:p>
                <a:pPr algn="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Everyone prefers own truth</a:t>
                </a:r>
                <a:r>
                  <a:rPr lang="ru-RU"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grpSp>
          <p:nvGrpSpPr>
            <p:cNvPr id="25" name="Group 24"/>
            <p:cNvGrpSpPr/>
            <p:nvPr/>
          </p:nvGrpSpPr>
          <p:grpSpPr>
            <a:xfrm>
              <a:off x="3985148" y="4091930"/>
              <a:ext cx="2090636" cy="2619041"/>
              <a:chOff x="4137548" y="4149080"/>
              <a:chExt cx="2090636" cy="2619041"/>
            </a:xfrm>
          </p:grpSpPr>
          <p:sp>
            <p:nvSpPr>
              <p:cNvPr id="15" name="Rounded Rectangle 14"/>
              <p:cNvSpPr/>
              <p:nvPr/>
            </p:nvSpPr>
            <p:spPr>
              <a:xfrm>
                <a:off x="4137548" y="4149080"/>
                <a:ext cx="2090636" cy="2619041"/>
              </a:xfrm>
              <a:prstGeom prst="roundRect">
                <a:avLst>
                  <a:gd name="adj" fmla="val 57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28067" y="5511796"/>
                <a:ext cx="1937551" cy="11896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4927" y="4228836"/>
                <a:ext cx="1159742" cy="117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5700" y="4186408"/>
                <a:ext cx="1091429" cy="133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7"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45983" y="5703291"/>
              <a:ext cx="994218" cy="90899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5034" y="4248421"/>
              <a:ext cx="943784" cy="130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a:xfrm>
              <a:off x="2974558" y="3625705"/>
              <a:ext cx="5764768" cy="400110"/>
            </a:xfrm>
            <a:prstGeom prst="rect">
              <a:avLst/>
            </a:prstGeom>
            <a:noFill/>
          </p:spPr>
          <p:txBody>
            <a:bodyPr wrap="square" lIns="91440" tIns="45720" rIns="91440" bIns="45720">
              <a:spAutoFit/>
            </a:bodyPr>
            <a:lstStyle/>
            <a:p>
              <a:pPr algn="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Comfort Zone</a:t>
              </a: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TruthPhobia</a:t>
              </a: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Self-Deception</a:t>
              </a: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2050"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191281">
            <a:off x="3501517" y="905774"/>
            <a:ext cx="1216738" cy="107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662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38202" y="31090"/>
            <a:ext cx="439415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 needs the truth</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9216" name="Group 9215"/>
          <p:cNvGrpSpPr/>
          <p:nvPr/>
        </p:nvGrpSpPr>
        <p:grpSpPr>
          <a:xfrm>
            <a:off x="141466" y="883786"/>
            <a:ext cx="8849255" cy="5883530"/>
            <a:chOff x="35668" y="944242"/>
            <a:chExt cx="8849255" cy="5883530"/>
          </a:xfrm>
        </p:grpSpPr>
        <p:grpSp>
          <p:nvGrpSpPr>
            <p:cNvPr id="28" name="Group 27"/>
            <p:cNvGrpSpPr/>
            <p:nvPr/>
          </p:nvGrpSpPr>
          <p:grpSpPr>
            <a:xfrm>
              <a:off x="5299529" y="3848197"/>
              <a:ext cx="3315171" cy="2564700"/>
              <a:chOff x="5724128" y="135583"/>
              <a:chExt cx="3315171" cy="2564700"/>
            </a:xfrm>
          </p:grpSpPr>
          <p:sp>
            <p:nvSpPr>
              <p:cNvPr id="27" name="Rounded Rectangle 26"/>
              <p:cNvSpPr/>
              <p:nvPr/>
            </p:nvSpPr>
            <p:spPr>
              <a:xfrm>
                <a:off x="5724128" y="135583"/>
                <a:ext cx="3315171" cy="2564700"/>
              </a:xfrm>
              <a:prstGeom prst="roundRect">
                <a:avLst>
                  <a:gd name="adj" fmla="val 643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796136" y="238194"/>
                <a:ext cx="3243162" cy="2398718"/>
                <a:chOff x="5421040" y="238194"/>
                <a:chExt cx="3618258" cy="2713744"/>
              </a:xfrm>
            </p:grpSpPr>
            <p:pic>
              <p:nvPicPr>
                <p:cNvPr id="2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1040" y="238194"/>
                  <a:ext cx="2211065" cy="18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7"/>
                <p:cNvGrpSpPr>
                  <a:grpSpLocks/>
                </p:cNvGrpSpPr>
                <p:nvPr/>
              </p:nvGrpSpPr>
              <p:grpSpPr bwMode="auto">
                <a:xfrm>
                  <a:off x="7167635" y="332656"/>
                  <a:ext cx="1871663" cy="1966912"/>
                  <a:chOff x="4283968" y="2281494"/>
                  <a:chExt cx="3168352" cy="3597473"/>
                </a:xfrm>
              </p:grpSpPr>
              <p:pic>
                <p:nvPicPr>
                  <p:cNvPr id="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968" y="2348880"/>
                    <a:ext cx="15811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7525" y="3734675"/>
                    <a:ext cx="2448272" cy="2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3191" y="2281494"/>
                    <a:ext cx="2019129" cy="22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272" y="1145162"/>
                  <a:ext cx="1460046" cy="16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6318" y="2073628"/>
                  <a:ext cx="1150099" cy="8783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7780" y="247912"/>
                  <a:ext cx="1190567" cy="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0" name="Group 29"/>
            <p:cNvGrpSpPr>
              <a:grpSpLocks/>
            </p:cNvGrpSpPr>
            <p:nvPr/>
          </p:nvGrpSpPr>
          <p:grpSpPr bwMode="auto">
            <a:xfrm flipH="1">
              <a:off x="1403647" y="1309163"/>
              <a:ext cx="4630671" cy="2566079"/>
              <a:chOff x="6072167" y="200734"/>
              <a:chExt cx="4292730" cy="2270521"/>
            </a:xfrm>
          </p:grpSpPr>
          <p:pic>
            <p:nvPicPr>
              <p:cNvPr id="32" name="Picture 3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270" y="200734"/>
                <a:ext cx="3659627" cy="172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29832">
                <a:off x="6072167" y="1815623"/>
                <a:ext cx="1536986" cy="65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ext Box 6"/>
            <p:cNvSpPr txBox="1">
              <a:spLocks noChangeArrowheads="1"/>
            </p:cNvSpPr>
            <p:nvPr/>
          </p:nvSpPr>
          <p:spPr bwMode="auto">
            <a:xfrm>
              <a:off x="95520" y="944242"/>
              <a:ext cx="3992242" cy="1569660"/>
            </a:xfrm>
            <a:prstGeom prst="rect">
              <a:avLst/>
            </a:prstGeom>
            <a:solidFill>
              <a:srgbClr val="C0C0C0"/>
            </a:solidFill>
            <a:ln w="19050">
              <a:solidFill>
                <a:schemeClr val="tx1"/>
              </a:solidFill>
              <a:miter lim="800000"/>
              <a:headEnd/>
              <a:tailEnd/>
            </a:ln>
          </p:spPr>
          <p:txBody>
            <a:bodyPr wrap="squar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spcBef>
                  <a:spcPct val="50000"/>
                </a:spcBef>
              </a:pPr>
              <a:r>
                <a:rPr lang="ru-RU" altLang="en-US" dirty="0"/>
                <a:t> </a:t>
              </a:r>
              <a:r>
                <a:rPr lang="ru-RU" altLang="en-US" sz="2400" i="1" dirty="0" smtClean="0">
                  <a:solidFill>
                    <a:schemeClr val="accent2"/>
                  </a:solidFill>
                </a:rPr>
                <a:t>«</a:t>
              </a:r>
              <a:r>
                <a:rPr lang="en-US" altLang="en-US" sz="2400" i="1" dirty="0" smtClean="0">
                  <a:solidFill>
                    <a:schemeClr val="accent2"/>
                  </a:solidFill>
                </a:rPr>
                <a:t>… </a:t>
              </a:r>
              <a:r>
                <a:rPr lang="en-US" sz="2400" i="1" dirty="0">
                  <a:solidFill>
                    <a:schemeClr val="accent2"/>
                  </a:solidFill>
                </a:rPr>
                <a:t>and you will know the </a:t>
              </a:r>
              <a:r>
                <a:rPr lang="en-US" sz="2400" b="1" i="1" dirty="0">
                  <a:solidFill>
                    <a:schemeClr val="accent2"/>
                  </a:solidFill>
                  <a:effectLst>
                    <a:outerShdw blurRad="38100" dist="38100" dir="2700000" algn="tl">
                      <a:srgbClr val="000000">
                        <a:alpha val="43137"/>
                      </a:srgbClr>
                    </a:outerShdw>
                  </a:effectLst>
                </a:rPr>
                <a:t>truth</a:t>
              </a:r>
              <a:r>
                <a:rPr lang="en-US" sz="2400" i="1" dirty="0">
                  <a:solidFill>
                    <a:schemeClr val="accent2"/>
                  </a:solidFill>
                </a:rPr>
                <a:t>, and the truth will make you </a:t>
              </a:r>
              <a:r>
                <a:rPr lang="en-US" sz="2400" b="1" i="1" dirty="0" smtClean="0">
                  <a:solidFill>
                    <a:schemeClr val="accent2"/>
                  </a:solidFill>
                  <a:effectLst>
                    <a:outerShdw blurRad="38100" dist="38100" dir="2700000" algn="tl">
                      <a:srgbClr val="000000">
                        <a:alpha val="43137"/>
                      </a:srgbClr>
                    </a:outerShdw>
                  </a:effectLst>
                </a:rPr>
                <a:t>free</a:t>
              </a:r>
              <a:r>
                <a:rPr lang="ru-RU" altLang="en-US" sz="2400" i="1" dirty="0" smtClean="0">
                  <a:solidFill>
                    <a:schemeClr val="accent2"/>
                  </a:solidFill>
                </a:rPr>
                <a:t>»</a:t>
              </a:r>
              <a:endParaRPr lang="ru-RU" altLang="en-US" sz="2400" i="1" dirty="0">
                <a:solidFill>
                  <a:schemeClr val="accent2"/>
                </a:solidFill>
              </a:endParaRPr>
            </a:p>
            <a:p>
              <a:pPr algn="r" eaLnBrk="1" hangingPunct="1">
                <a:spcBef>
                  <a:spcPct val="50000"/>
                </a:spcBef>
              </a:pPr>
              <a:r>
                <a:rPr lang="ru-RU" altLang="en-US" sz="1600" dirty="0" smtClean="0"/>
                <a:t>(</a:t>
              </a:r>
              <a:r>
                <a:rPr lang="en-US" altLang="en-US" sz="1600" dirty="0" smtClean="0"/>
                <a:t>Gospel of John 8:32</a:t>
              </a:r>
              <a:r>
                <a:rPr lang="ru-RU" altLang="en-US" sz="1600" dirty="0" smtClean="0"/>
                <a:t>) </a:t>
              </a:r>
              <a:endParaRPr lang="en-US" altLang="en-US" sz="1600" dirty="0"/>
            </a:p>
          </p:txBody>
        </p:sp>
        <p:pic>
          <p:nvPicPr>
            <p:cNvPr id="35" name="Picture 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4862" y="1345451"/>
              <a:ext cx="1089704" cy="14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loud Callout 36"/>
            <p:cNvSpPr/>
            <p:nvPr/>
          </p:nvSpPr>
          <p:spPr>
            <a:xfrm>
              <a:off x="1187624" y="5284035"/>
              <a:ext cx="4064986" cy="1543737"/>
            </a:xfrm>
            <a:prstGeom prst="cloudCallout">
              <a:avLst>
                <a:gd name="adj1" fmla="val 64142"/>
                <a:gd name="adj2" fmla="val -10217"/>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45922" y="5505478"/>
              <a:ext cx="2829733" cy="1015663"/>
            </a:xfrm>
            <a:prstGeom prst="rect">
              <a:avLst/>
            </a:prstGeom>
            <a:noFill/>
          </p:spPr>
          <p:txBody>
            <a:bodyPr wrap="square" rtlCol="0">
              <a:spAutoFit/>
            </a:bodyPr>
            <a:lstStyle/>
            <a:p>
              <a:r>
                <a:rPr lang="en-US" sz="2000" b="1" dirty="0" smtClean="0"/>
                <a:t>Freedom …</a:t>
              </a:r>
              <a:r>
                <a:rPr lang="ru-RU" sz="2000" b="1" dirty="0" smtClean="0"/>
                <a:t> </a:t>
              </a:r>
              <a:r>
                <a:rPr lang="en-US" sz="2000" b="1" dirty="0" smtClean="0"/>
                <a:t>What is this?</a:t>
              </a:r>
            </a:p>
            <a:p>
              <a:r>
                <a:rPr lang="en-US" sz="2000" b="1" dirty="0" smtClean="0"/>
                <a:t>… What for ?</a:t>
              </a:r>
              <a:r>
                <a:rPr lang="ru-RU" sz="2000" b="1" dirty="0" smtClean="0"/>
                <a:t>?</a:t>
              </a:r>
              <a:endParaRPr lang="en-US" sz="2000" b="1" dirty="0" smtClean="0"/>
            </a:p>
            <a:p>
              <a:r>
                <a:rPr lang="en-US" sz="2000" b="1" dirty="0" smtClean="0"/>
                <a:t>… How is that ?</a:t>
              </a:r>
              <a:r>
                <a:rPr lang="ru-RU" sz="2000" b="1" dirty="0" smtClean="0"/>
                <a:t>??</a:t>
              </a:r>
              <a:endParaRPr lang="en-US" sz="2000" b="1" dirty="0"/>
            </a:p>
          </p:txBody>
        </p:sp>
        <p:sp>
          <p:nvSpPr>
            <p:cNvPr id="4" name="TextBox 3"/>
            <p:cNvSpPr txBox="1"/>
            <p:nvPr/>
          </p:nvSpPr>
          <p:spPr>
            <a:xfrm>
              <a:off x="35668" y="3429825"/>
              <a:ext cx="4384808" cy="1815882"/>
            </a:xfrm>
            <a:prstGeom prst="rect">
              <a:avLst/>
            </a:prstGeom>
            <a:solidFill>
              <a:schemeClr val="bg1">
                <a:lumMod val="85000"/>
              </a:schemeClr>
            </a:solidFill>
            <a:ln w="25400">
              <a:solidFill>
                <a:schemeClr val="tx1"/>
              </a:solidFill>
            </a:ln>
          </p:spPr>
          <p:txBody>
            <a:bodyPr wrap="square" rtlCol="0">
              <a:spAutoFit/>
            </a:bodyPr>
            <a:lstStyle/>
            <a:p>
              <a:pPr algn="ctr"/>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Possession of Rights and freedom do not imply the wish and the capability to use them!</a:t>
              </a:r>
              <a:endPar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0" name="Cloud Callout 39"/>
            <p:cNvSpPr/>
            <p:nvPr/>
          </p:nvSpPr>
          <p:spPr>
            <a:xfrm>
              <a:off x="5870616" y="1368122"/>
              <a:ext cx="3014307" cy="1867525"/>
            </a:xfrm>
            <a:prstGeom prst="cloudCallout">
              <a:avLst>
                <a:gd name="adj1" fmla="val 14604"/>
                <a:gd name="adj2" fmla="val 92245"/>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20627901">
              <a:off x="6105987" y="1707838"/>
              <a:ext cx="2651551" cy="923330"/>
            </a:xfrm>
            <a:prstGeom prst="rect">
              <a:avLst/>
            </a:prstGeom>
            <a:noFill/>
          </p:spPr>
          <p:txBody>
            <a:bodyPr wrap="square" rtlCol="0">
              <a:spAutoFit/>
            </a:bodyPr>
            <a:lstStyle/>
            <a:p>
              <a:r>
                <a:rPr lang="en-US" b="1" dirty="0" smtClean="0"/>
                <a:t>Long live</a:t>
              </a:r>
              <a:r>
                <a:rPr lang="ru-RU" b="1" dirty="0" smtClean="0"/>
                <a:t> </a:t>
              </a:r>
              <a:r>
                <a:rPr lang="en-US" b="1" dirty="0" smtClean="0"/>
                <a:t>autonomy</a:t>
              </a:r>
              <a:r>
                <a:rPr lang="ru-RU" b="1" dirty="0" smtClean="0"/>
                <a:t>!</a:t>
              </a:r>
              <a:endParaRPr lang="en-US" b="1" dirty="0" smtClean="0"/>
            </a:p>
            <a:p>
              <a:r>
                <a:rPr lang="en-US" b="1" dirty="0" smtClean="0"/>
                <a:t>Long live</a:t>
              </a:r>
              <a:r>
                <a:rPr lang="ru-RU" b="1" dirty="0" smtClean="0"/>
                <a:t> </a:t>
              </a:r>
              <a:r>
                <a:rPr lang="en-US" b="1" dirty="0" smtClean="0"/>
                <a:t>federalization</a:t>
              </a:r>
              <a:r>
                <a:rPr lang="ru-RU" b="1" dirty="0" smtClean="0"/>
                <a:t>!</a:t>
              </a:r>
              <a:r>
                <a:rPr lang="en-US" b="1" dirty="0" smtClean="0"/>
                <a:t>..</a:t>
              </a:r>
            </a:p>
            <a:p>
              <a:r>
                <a:rPr lang="ru-RU" b="1" dirty="0"/>
                <a:t>... </a:t>
              </a:r>
              <a:r>
                <a:rPr lang="en-US" b="1" dirty="0" smtClean="0"/>
                <a:t>And plenty of money!</a:t>
              </a:r>
              <a:endParaRPr lang="en-US" b="1" dirty="0"/>
            </a:p>
          </p:txBody>
        </p:sp>
      </p:grpSp>
    </p:spTree>
    <p:extLst>
      <p:ext uri="{BB962C8B-B14F-4D97-AF65-F5344CB8AC3E}">
        <p14:creationId xmlns:p14="http://schemas.microsoft.com/office/powerpoint/2010/main" val="20214677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719" y="111499"/>
            <a:ext cx="4103418" cy="2123658"/>
          </a:xfrm>
          <a:prstGeom prst="rect">
            <a:avLst/>
          </a:prstGeom>
          <a:solidFill>
            <a:schemeClr val="bg2">
              <a:lumMod val="90000"/>
            </a:schemeClr>
          </a:solidFill>
          <a:ln w="25400">
            <a:solidFill>
              <a:schemeClr val="tx1"/>
            </a:solidFill>
          </a:ln>
        </p:spPr>
        <p:txBody>
          <a:bodyPr wrap="square" rtlCol="0">
            <a:spAutoFit/>
          </a:bodyPr>
          <a:lstStyle/>
          <a:p>
            <a:r>
              <a:rPr lang="en-US" sz="3200" b="1" dirty="0">
                <a:solidFill>
                  <a:srgbClr val="FF0000"/>
                </a:solidFill>
              </a:rPr>
              <a:t>Human Development </a:t>
            </a:r>
            <a:r>
              <a:rPr lang="en-US" sz="3200" b="1" dirty="0" smtClean="0">
                <a:solidFill>
                  <a:srgbClr val="FF0000"/>
                </a:solidFill>
              </a:rPr>
              <a:t> </a:t>
            </a:r>
            <a:r>
              <a:rPr lang="en-US" sz="2400" dirty="0" smtClean="0"/>
              <a:t>is about “expanding </a:t>
            </a:r>
            <a:r>
              <a:rPr lang="en-US" sz="2400" dirty="0"/>
              <a:t>the choices people have, to lead lives that they </a:t>
            </a:r>
            <a:r>
              <a:rPr lang="en-US" sz="2400" dirty="0" smtClean="0"/>
              <a:t>value…”</a:t>
            </a:r>
            <a:endParaRPr lang="en-US" sz="2400" dirty="0"/>
          </a:p>
          <a:p>
            <a:r>
              <a:rPr lang="en-US" sz="1400" dirty="0" smtClean="0"/>
              <a:t>[</a:t>
            </a:r>
            <a:r>
              <a:rPr lang="en-US" sz="1400" dirty="0"/>
              <a:t>Streeten, </a:t>
            </a:r>
            <a:r>
              <a:rPr lang="en-US" sz="1400" dirty="0" smtClean="0"/>
              <a:t>P. </a:t>
            </a:r>
            <a:r>
              <a:rPr lang="en-US" sz="1400" dirty="0"/>
              <a:t>(</a:t>
            </a:r>
            <a:r>
              <a:rPr lang="en-US" sz="1400" dirty="0" smtClean="0"/>
              <a:t>1994</a:t>
            </a:r>
            <a:r>
              <a:rPr lang="en-US" sz="1400" dirty="0"/>
              <a:t>). "Human Development: Means and</a:t>
            </a:r>
            <a:r>
              <a:rPr lang="ru-RU" sz="1400" dirty="0"/>
              <a:t> </a:t>
            </a:r>
            <a:r>
              <a:rPr lang="en-US" sz="1400" dirty="0"/>
              <a:t>Ends". </a:t>
            </a:r>
            <a:r>
              <a:rPr lang="en-US" sz="1400" i="1" dirty="0"/>
              <a:t>Human Development</a:t>
            </a:r>
            <a:r>
              <a:rPr lang="en-US" sz="1400" dirty="0"/>
              <a:t> (84.2): </a:t>
            </a:r>
            <a:r>
              <a:rPr lang="en-US" sz="1400" dirty="0" smtClean="0"/>
              <a:t>232–237]</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998" y="76011"/>
            <a:ext cx="3628529" cy="22124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562" y="1181430"/>
            <a:ext cx="1310435" cy="10537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04" y="2317636"/>
            <a:ext cx="2016224" cy="1539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79512" y="4032069"/>
            <a:ext cx="8819289" cy="954107"/>
          </a:xfrm>
          <a:prstGeom prst="rect">
            <a:avLst/>
          </a:prstGeom>
          <a:solidFill>
            <a:schemeClr val="bg2">
              <a:lumMod val="90000"/>
            </a:schemeClr>
          </a:solidFill>
          <a:ln w="25400">
            <a:solidFill>
              <a:schemeClr val="tx1"/>
            </a:solidFill>
          </a:ln>
        </p:spPr>
        <p:txBody>
          <a:bodyPr wrap="square" rtlCol="0">
            <a:spAutoFit/>
          </a:bodyPr>
          <a:lstStyle/>
          <a:p>
            <a:pPr algn="ctr"/>
            <a:r>
              <a:rPr lang="en-US" sz="2800" dirty="0" smtClean="0"/>
              <a:t>Human </a:t>
            </a:r>
            <a:r>
              <a:rPr lang="en-US" sz="2800" dirty="0"/>
              <a:t>Development is the process of widening the spectrum </a:t>
            </a:r>
            <a:r>
              <a:rPr lang="en-US" sz="2800" dirty="0" smtClean="0"/>
              <a:t>and the quality of </a:t>
            </a:r>
            <a:r>
              <a:rPr lang="en-US" sz="2800" dirty="0"/>
              <a:t>possible </a:t>
            </a:r>
            <a:r>
              <a:rPr lang="en-US" sz="2800" dirty="0" smtClean="0"/>
              <a:t>own choices</a:t>
            </a:r>
            <a:endParaRPr lang="en-US" sz="2800" dirty="0"/>
          </a:p>
        </p:txBody>
      </p:sp>
      <p:pic>
        <p:nvPicPr>
          <p:cNvPr id="103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3107" y="20419"/>
            <a:ext cx="1167550" cy="134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6894" y="2296219"/>
            <a:ext cx="1394888" cy="160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6418" y="2380152"/>
            <a:ext cx="1520817" cy="151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9719" y="5055054"/>
            <a:ext cx="9001000" cy="1728191"/>
            <a:chOff x="69719" y="5055054"/>
            <a:chExt cx="9001000" cy="1728191"/>
          </a:xfrm>
        </p:grpSpPr>
        <p:grpSp>
          <p:nvGrpSpPr>
            <p:cNvPr id="8" name="Group 7"/>
            <p:cNvGrpSpPr/>
            <p:nvPr/>
          </p:nvGrpSpPr>
          <p:grpSpPr>
            <a:xfrm>
              <a:off x="69719" y="5055054"/>
              <a:ext cx="9001000" cy="1728191"/>
              <a:chOff x="69719" y="5055054"/>
              <a:chExt cx="9001000" cy="1728191"/>
            </a:xfrm>
          </p:grpSpPr>
          <p:grpSp>
            <p:nvGrpSpPr>
              <p:cNvPr id="16" name="Group 15"/>
              <p:cNvGrpSpPr/>
              <p:nvPr/>
            </p:nvGrpSpPr>
            <p:grpSpPr>
              <a:xfrm>
                <a:off x="69719" y="5055054"/>
                <a:ext cx="9001000" cy="1728191"/>
                <a:chOff x="107504" y="3861048"/>
                <a:chExt cx="9001000" cy="1728191"/>
              </a:xfrm>
            </p:grpSpPr>
            <p:sp>
              <p:nvSpPr>
                <p:cNvPr id="17" name="Rectangle 16"/>
                <p:cNvSpPr/>
                <p:nvPr/>
              </p:nvSpPr>
              <p:spPr>
                <a:xfrm>
                  <a:off x="107504" y="3861048"/>
                  <a:ext cx="9001000" cy="1728191"/>
                </a:xfrm>
                <a:prstGeom prst="rect">
                  <a:avLst/>
                </a:prstGeom>
                <a:solidFill>
                  <a:schemeClr val="bg2">
                    <a:lumMod val="90000"/>
                  </a:schemeClr>
                </a:solidFill>
                <a:ln>
                  <a:solidFill>
                    <a:schemeClr val="tx1"/>
                  </a:solidFill>
                </a:ln>
                <a:effectLst>
                  <a:outerShdw blurRad="50800" dist="50800" dir="9240000" sx="91000" sy="9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04980" y="3905976"/>
                  <a:ext cx="1080744" cy="53860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Human</a:t>
                  </a:r>
                </a:p>
                <a:p>
                  <a:pPr algn="ctr"/>
                  <a:r>
                    <a:rPr lang="en-US" sz="11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Development</a:t>
                  </a:r>
                  <a:endParaRPr lang="en-US" sz="11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9" name="Group 18"/>
                <p:cNvGrpSpPr/>
                <p:nvPr/>
              </p:nvGrpSpPr>
              <p:grpSpPr>
                <a:xfrm>
                  <a:off x="166059" y="3974667"/>
                  <a:ext cx="5120385" cy="1558145"/>
                  <a:chOff x="280781" y="3836911"/>
                  <a:chExt cx="6512515" cy="1846314"/>
                </a:xfrm>
              </p:grpSpPr>
              <p:sp>
                <p:nvSpPr>
                  <p:cNvPr id="31" name="Rectangle 30"/>
                  <p:cNvSpPr/>
                  <p:nvPr/>
                </p:nvSpPr>
                <p:spPr>
                  <a:xfrm>
                    <a:off x="280781" y="3836911"/>
                    <a:ext cx="3746317" cy="18461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11009" y="3889809"/>
                    <a:ext cx="3643147" cy="1752330"/>
                    <a:chOff x="4716016" y="4367421"/>
                    <a:chExt cx="3746317" cy="1874726"/>
                  </a:xfrm>
                </p:grpSpPr>
                <p:pic>
                  <p:nvPicPr>
                    <p:cNvPr id="34" name="Picture 4"/>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05019" y="4412763"/>
                      <a:ext cx="2757314" cy="180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 34"/>
                    <p:cNvGrpSpPr/>
                    <p:nvPr/>
                  </p:nvGrpSpPr>
                  <p:grpSpPr>
                    <a:xfrm>
                      <a:off x="4716016" y="4367421"/>
                      <a:ext cx="1872208" cy="1874726"/>
                      <a:chOff x="3707904" y="2564904"/>
                      <a:chExt cx="2736886" cy="2700000"/>
                    </a:xfrm>
                  </p:grpSpPr>
                  <p:pic>
                    <p:nvPicPr>
                      <p:cNvPr id="36"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012" y="3458795"/>
                        <a:ext cx="1943100" cy="143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7904" y="2564904"/>
                        <a:ext cx="2736886"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33"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7427" y="3837054"/>
                    <a:ext cx="2735869" cy="184617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6464187" y="3967110"/>
                  <a:ext cx="2593100" cy="1568121"/>
                  <a:chOff x="4027098" y="622427"/>
                  <a:chExt cx="3641246" cy="2302517"/>
                </a:xfrm>
              </p:grpSpPr>
              <p:sp>
                <p:nvSpPr>
                  <p:cNvPr id="23" name="Rectangle 22"/>
                  <p:cNvSpPr/>
                  <p:nvPr/>
                </p:nvSpPr>
                <p:spPr>
                  <a:xfrm>
                    <a:off x="4027098" y="622428"/>
                    <a:ext cx="3641246" cy="23025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41799" y="2023064"/>
                    <a:ext cx="1039778" cy="7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4086357" y="622427"/>
                    <a:ext cx="3552918" cy="2256398"/>
                    <a:chOff x="4283968" y="728649"/>
                    <a:chExt cx="3552918" cy="2256398"/>
                  </a:xfrm>
                </p:grpSpPr>
                <p:pic>
                  <p:nvPicPr>
                    <p:cNvPr id="26" name="Picture 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2737" y="1618180"/>
                      <a:ext cx="644149" cy="618554"/>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5"/>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7167" y="1094515"/>
                      <a:ext cx="541164" cy="519661"/>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5783" y="851440"/>
                      <a:ext cx="432048" cy="414881"/>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1353" y="806098"/>
                      <a:ext cx="332848" cy="319622"/>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3"/>
                    <p:cNvPicPr>
                      <a:picLocks noChangeAspect="1" noChangeArrowheads="1"/>
                    </p:cNvPicPr>
                    <p:nvPr/>
                  </p:nvPicPr>
                  <p:blipFill>
                    <a:blip r:embed="rId17" cstate="print">
                      <a:clrChange>
                        <a:clrFrom>
                          <a:srgbClr val="FCFCF2"/>
                        </a:clrFrom>
                        <a:clrTo>
                          <a:srgbClr val="FCFCF2">
                            <a:alpha val="0"/>
                          </a:srgbClr>
                        </a:clrTo>
                      </a:clrChange>
                      <a:extLst>
                        <a:ext uri="{28A0092B-C50C-407E-A947-70E740481C1C}">
                          <a14:useLocalDpi xmlns:a14="http://schemas.microsoft.com/office/drawing/2010/main" val="0"/>
                        </a:ext>
                      </a:extLst>
                    </a:blip>
                    <a:srcRect/>
                    <a:stretch>
                      <a:fillRect/>
                    </a:stretch>
                  </p:blipFill>
                  <p:spPr bwMode="auto">
                    <a:xfrm>
                      <a:off x="4283968" y="728649"/>
                      <a:ext cx="2908769" cy="2256398"/>
                    </a:xfrm>
                    <a:prstGeom prst="rect">
                      <a:avLst/>
                    </a:prstGeom>
                    <a:noFill/>
                    <a:ln w="15875">
                      <a:noFill/>
                      <a:miter lim="800000"/>
                      <a:headEnd/>
                      <a:tailEnd/>
                    </a:ln>
                    <a:extLst>
                      <a:ext uri="{909E8E84-426E-40DD-AFC4-6F175D3DCCD1}">
                        <a14:hiddenFill xmlns:a14="http://schemas.microsoft.com/office/drawing/2010/main">
                          <a:solidFill>
                            <a:schemeClr val="accent1"/>
                          </a:solidFill>
                        </a14:hiddenFill>
                      </a:ext>
                    </a:extLst>
                  </p:spPr>
                </p:pic>
              </p:grpSp>
            </p:grpSp>
            <p:sp>
              <p:nvSpPr>
                <p:cNvPr id="21" name="Right Arrow 20"/>
                <p:cNvSpPr/>
                <p:nvPr/>
              </p:nvSpPr>
              <p:spPr>
                <a:xfrm>
                  <a:off x="5391199" y="4443447"/>
                  <a:ext cx="1018786" cy="359197"/>
                </a:xfrm>
                <a:prstGeom prst="rightArrow">
                  <a:avLst>
                    <a:gd name="adj1" fmla="val 50000"/>
                    <a:gd name="adj2" fmla="val 83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3" name="Picture 9"/>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3665" y="5936524"/>
                <a:ext cx="999618" cy="81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3247592" y="6478813"/>
              <a:ext cx="1881570" cy="251605"/>
              <a:chOff x="1344735" y="1698128"/>
              <a:chExt cx="6878200" cy="1448493"/>
            </a:xfrm>
          </p:grpSpPr>
          <p:pic>
            <p:nvPicPr>
              <p:cNvPr id="3"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44735" y="2470345"/>
                <a:ext cx="6878200" cy="67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47791" y="1698128"/>
                <a:ext cx="68675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40849807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795" y="-15903"/>
            <a:ext cx="8002851" cy="1143000"/>
          </a:xfrm>
        </p:spPr>
        <p:txBody>
          <a:bodyPr>
            <a:normAutofit/>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Six Pillars of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Human Development</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a:r>
            <a:b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hlinkClick r:id="rId2"/>
              </a:rPr>
              <a:t>http://</a:t>
            </a: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hlinkClick r:id="rId2"/>
              </a:rPr>
              <a:t>hdr.undp.org/en/humandev</a:t>
            </a:r>
            <a:r>
              <a:rPr lang="en-US" sz="1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a:t>
            </a:r>
            <a:endPar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20" name="Group 19"/>
          <p:cNvGrpSpPr/>
          <p:nvPr/>
        </p:nvGrpSpPr>
        <p:grpSpPr>
          <a:xfrm>
            <a:off x="233277" y="1387430"/>
            <a:ext cx="8850844" cy="5416962"/>
            <a:chOff x="233277" y="1387430"/>
            <a:chExt cx="8850844" cy="5416962"/>
          </a:xfrm>
        </p:grpSpPr>
        <p:grpSp>
          <p:nvGrpSpPr>
            <p:cNvPr id="25" name="Group 24"/>
            <p:cNvGrpSpPr/>
            <p:nvPr/>
          </p:nvGrpSpPr>
          <p:grpSpPr>
            <a:xfrm>
              <a:off x="233277" y="1387430"/>
              <a:ext cx="8784110" cy="5040106"/>
              <a:chOff x="180378" y="1651925"/>
              <a:chExt cx="8784110" cy="5040106"/>
            </a:xfrm>
          </p:grpSpPr>
          <p:sp>
            <p:nvSpPr>
              <p:cNvPr id="5" name="Cube 4"/>
              <p:cNvSpPr/>
              <p:nvPr/>
            </p:nvSpPr>
            <p:spPr>
              <a:xfrm>
                <a:off x="180378" y="3667695"/>
                <a:ext cx="1728192" cy="3024336"/>
              </a:xfrm>
              <a:prstGeom prst="cube">
                <a:avLst>
                  <a:gd name="adj" fmla="val 657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823983" y="3661398"/>
                <a:ext cx="1728192" cy="3024336"/>
              </a:xfrm>
              <a:prstGeom prst="cube">
                <a:avLst>
                  <a:gd name="adj" fmla="val 657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1461408" y="3661607"/>
                <a:ext cx="3039450" cy="3024336"/>
              </a:xfrm>
              <a:prstGeom prst="cube">
                <a:avLst>
                  <a:gd name="adj" fmla="val 373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3413181" y="3661607"/>
                <a:ext cx="3103901" cy="3024336"/>
              </a:xfrm>
              <a:prstGeom prst="cube">
                <a:avLst>
                  <a:gd name="adj" fmla="val 3769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5407700" y="3661607"/>
                <a:ext cx="2765566" cy="3024336"/>
              </a:xfrm>
              <a:prstGeom prst="cube">
                <a:avLst>
                  <a:gd name="adj" fmla="val 405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7073171" y="3717032"/>
                <a:ext cx="1891317" cy="2973510"/>
              </a:xfrm>
              <a:prstGeom prst="cube">
                <a:avLst>
                  <a:gd name="adj" fmla="val 530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180378" y="3212976"/>
                <a:ext cx="8784110" cy="1584176"/>
              </a:xfrm>
              <a:prstGeom prst="cube">
                <a:avLst>
                  <a:gd name="adj" fmla="val 6330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34824" y="5529180"/>
                <a:ext cx="854145"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Equity</a:t>
                </a:r>
              </a:p>
            </p:txBody>
          </p:sp>
          <p:sp>
            <p:nvSpPr>
              <p:cNvPr id="13" name="Rectangle 12"/>
              <p:cNvSpPr/>
              <p:nvPr/>
            </p:nvSpPr>
            <p:spPr>
              <a:xfrm rot="16200000">
                <a:off x="288557" y="5560668"/>
                <a:ext cx="1618776"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Sustainability</a:t>
                </a:r>
              </a:p>
            </p:txBody>
          </p:sp>
          <p:sp>
            <p:nvSpPr>
              <p:cNvPr id="14" name="Rectangle 13"/>
              <p:cNvSpPr/>
              <p:nvPr/>
            </p:nvSpPr>
            <p:spPr>
              <a:xfrm>
                <a:off x="1461408" y="4842562"/>
                <a:ext cx="1877175" cy="1815882"/>
              </a:xfrm>
              <a:prstGeom prst="rect">
                <a:avLst/>
              </a:prstGeom>
              <a:noFill/>
            </p:spPr>
            <p:txBody>
              <a:bodyPr wrap="squar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Productivity</a:t>
                </a:r>
              </a:p>
              <a:p>
                <a:pPr algn="ctr"/>
                <a:endParaRPr lang="en-US" sz="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ull personal </a:t>
                </a: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participation</a:t>
                </a:r>
                <a:r>
                  <a:rPr lang="ru-RU"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 the process </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the common  </a:t>
                </a: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income generation</a:t>
                </a:r>
              </a:p>
            </p:txBody>
          </p:sp>
          <p:sp>
            <p:nvSpPr>
              <p:cNvPr id="16" name="Rectangle 15"/>
              <p:cNvSpPr/>
              <p:nvPr/>
            </p:nvSpPr>
            <p:spPr>
              <a:xfrm>
                <a:off x="3338583" y="4862231"/>
                <a:ext cx="2114459" cy="1785104"/>
              </a:xfrm>
              <a:prstGeom prst="rect">
                <a:avLst/>
              </a:prstGeom>
              <a:noFill/>
            </p:spPr>
            <p:txBody>
              <a:bodyPr wrap="squar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Empowerment</a:t>
                </a:r>
              </a:p>
              <a:p>
                <a:pPr algn="ctr"/>
                <a:endParaRPr lang="en-US" sz="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freedom of the people to influence development and decisions that affect their </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lives</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ectangle 16"/>
              <p:cNvSpPr/>
              <p:nvPr/>
            </p:nvSpPr>
            <p:spPr>
              <a:xfrm>
                <a:off x="5387626" y="4873420"/>
                <a:ext cx="1692188" cy="1431161"/>
              </a:xfrm>
              <a:prstGeom prst="rect">
                <a:avLst/>
              </a:prstGeom>
              <a:noFill/>
            </p:spPr>
            <p:txBody>
              <a:bodyPr wrap="squar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Cooperation</a:t>
                </a:r>
              </a:p>
              <a:p>
                <a:pPr algn="ctr"/>
                <a:endPar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belonging to communities  for mutual enrichment</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rot="16200000">
                <a:off x="6986313" y="5544987"/>
                <a:ext cx="1045478"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Security</a:t>
                </a:r>
              </a:p>
            </p:txBody>
          </p:sp>
          <p:sp>
            <p:nvSpPr>
              <p:cNvPr id="19" name="Rectangle 18"/>
              <p:cNvSpPr/>
              <p:nvPr/>
            </p:nvSpPr>
            <p:spPr>
              <a:xfrm>
                <a:off x="538025" y="4025315"/>
                <a:ext cx="720646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HUMAN DEVELOPMENT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1"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8154" y="4677111"/>
                <a:ext cx="773186" cy="89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32304" y="1651925"/>
                <a:ext cx="2456695" cy="206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418342" y="6370771"/>
              <a:ext cx="8665779" cy="433621"/>
              <a:chOff x="418342" y="6370771"/>
              <a:chExt cx="8665779" cy="433621"/>
            </a:xfrm>
          </p:grpSpPr>
          <p:sp>
            <p:nvSpPr>
              <p:cNvPr id="7" name="Rectangle 6"/>
              <p:cNvSpPr/>
              <p:nvPr/>
            </p:nvSpPr>
            <p:spPr>
              <a:xfrm>
                <a:off x="786675" y="6692601"/>
                <a:ext cx="8230712" cy="1117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 Arrow 21"/>
              <p:cNvSpPr/>
              <p:nvPr/>
            </p:nvSpPr>
            <p:spPr>
              <a:xfrm rot="16200000">
                <a:off x="420556" y="6374559"/>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23"/>
              <p:cNvSpPr/>
              <p:nvPr/>
            </p:nvSpPr>
            <p:spPr>
              <a:xfrm rot="16200000">
                <a:off x="2277433" y="6374559"/>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rot="16200000">
                <a:off x="4339947" y="6368558"/>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rot="16200000">
                <a:off x="6140147" y="6368557"/>
                <a:ext cx="427619" cy="432048"/>
              </a:xfrm>
              <a:prstGeom prst="bentArrow">
                <a:avLst>
                  <a:gd name="adj1" fmla="val 25000"/>
                  <a:gd name="adj2" fmla="val 25000"/>
                  <a:gd name="adj3" fmla="val 4282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2"/>
              <p:cNvPicPr>
                <a:picLocks noChangeAspect="1" noChangeArrowheads="1"/>
              </p:cNvPicPr>
              <p:nvPr/>
            </p:nvPicPr>
            <p:blipFill>
              <a:blip r:embed="rId5"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8117943" y="6421112"/>
                <a:ext cx="966178" cy="28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73970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4" y="10143"/>
            <a:ext cx="5733307" cy="1143000"/>
          </a:xfrm>
        </p:spPr>
        <p:txBody>
          <a:bodyPr>
            <a:noAutofit/>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TRUST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Portal as a tool for human development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4" name="TextBox 23"/>
          <p:cNvSpPr txBox="1"/>
          <p:nvPr/>
        </p:nvSpPr>
        <p:spPr>
          <a:xfrm>
            <a:off x="1686314" y="1190927"/>
            <a:ext cx="4250882" cy="1200329"/>
          </a:xfrm>
          <a:prstGeom prst="rect">
            <a:avLst/>
          </a:prstGeom>
          <a:solidFill>
            <a:schemeClr val="bg2">
              <a:lumMod val="90000"/>
            </a:schemeClr>
          </a:solidFill>
          <a:ln w="25400">
            <a:solidFill>
              <a:schemeClr val="tx1"/>
            </a:solidFill>
          </a:ln>
        </p:spPr>
        <p:txBody>
          <a:bodyPr wrap="square" rtlCol="0">
            <a:spAutoFit/>
          </a:bodyPr>
          <a:lstStyle/>
          <a:p>
            <a:r>
              <a:rPr lang="en-US" sz="1200" dirty="0">
                <a:solidFill>
                  <a:srgbClr val="7030A0"/>
                </a:solidFill>
              </a:rPr>
              <a:t>Terziyan V., Golovianko M., Shevchenko O.</a:t>
            </a:r>
            <a:r>
              <a:rPr lang="en-US" sz="1200" dirty="0"/>
              <a:t>, </a:t>
            </a:r>
            <a:r>
              <a:rPr lang="en-US" sz="1200" b="1" dirty="0">
                <a:hlinkClick r:id="rId2"/>
              </a:rPr>
              <a:t>Semantic Portal as a Tool for Structural Reform of the Ukrainian Educational System</a:t>
            </a:r>
            <a:r>
              <a:rPr lang="en-US" sz="1200" dirty="0"/>
              <a:t>, In: P. Soja and P. Rupino da Cunha (Eds.), ICT in Transition Economies: Narrowing the Research Gap to Developed Countries, Special Issue in: </a:t>
            </a:r>
            <a:r>
              <a:rPr lang="en-US" sz="1200" i="1" dirty="0">
                <a:solidFill>
                  <a:srgbClr val="C00000"/>
                </a:solidFill>
              </a:rPr>
              <a:t>Information Technology for Development</a:t>
            </a:r>
            <a:r>
              <a:rPr lang="en-US" sz="1200" i="1" dirty="0"/>
              <a:t>,</a:t>
            </a:r>
            <a:r>
              <a:rPr lang="en-US" sz="1200" dirty="0"/>
              <a:t> Taylor &amp; Francis Group, 22 pp. (doi:</a:t>
            </a:r>
            <a:r>
              <a:rPr lang="en-US" sz="1200" b="1" dirty="0"/>
              <a:t>  </a:t>
            </a:r>
            <a:r>
              <a:rPr lang="en-US" sz="1200" dirty="0"/>
              <a:t>10.1080/02681102.2014.899955).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 y="4233248"/>
            <a:ext cx="4132200" cy="253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6110" y="1203876"/>
            <a:ext cx="1611224" cy="2305366"/>
            <a:chOff x="7546837" y="1278925"/>
            <a:chExt cx="1174961" cy="1676273"/>
          </a:xfrm>
        </p:grpSpPr>
        <p:sp>
          <p:nvSpPr>
            <p:cNvPr id="3" name="Rectangle 2"/>
            <p:cNvSpPr/>
            <p:nvPr/>
          </p:nvSpPr>
          <p:spPr>
            <a:xfrm>
              <a:off x="7546837" y="1278925"/>
              <a:ext cx="1167404" cy="167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4394" y="1278925"/>
              <a:ext cx="1167404" cy="16762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5" name="Group 24"/>
          <p:cNvGrpSpPr/>
          <p:nvPr/>
        </p:nvGrpSpPr>
        <p:grpSpPr>
          <a:xfrm>
            <a:off x="1724786" y="2485602"/>
            <a:ext cx="1926224" cy="2748287"/>
            <a:chOff x="899592" y="611769"/>
            <a:chExt cx="2952328" cy="4321040"/>
          </a:xfrm>
        </p:grpSpPr>
        <p:grpSp>
          <p:nvGrpSpPr>
            <p:cNvPr id="26" name="Group 25"/>
            <p:cNvGrpSpPr/>
            <p:nvPr/>
          </p:nvGrpSpPr>
          <p:grpSpPr>
            <a:xfrm>
              <a:off x="899592" y="611769"/>
              <a:ext cx="2952328" cy="4321040"/>
              <a:chOff x="899592" y="611769"/>
              <a:chExt cx="2952328" cy="4321040"/>
            </a:xfrm>
          </p:grpSpPr>
          <p:sp>
            <p:nvSpPr>
              <p:cNvPr id="31" name="Rectangle 30"/>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899592" y="611769"/>
                <a:ext cx="2952328" cy="4321040"/>
                <a:chOff x="5473881" y="779818"/>
                <a:chExt cx="2952328" cy="4321040"/>
              </a:xfrm>
            </p:grpSpPr>
            <p:sp>
              <p:nvSpPr>
                <p:cNvPr id="33" name="Cube 32"/>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5508104" y="908720"/>
                  <a:ext cx="2792108" cy="2314799"/>
                  <a:chOff x="5508104" y="908720"/>
                  <a:chExt cx="2792108" cy="2314799"/>
                </a:xfrm>
              </p:grpSpPr>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7"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35" descr="hub!"/>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7" name="Group 26"/>
            <p:cNvGrpSpPr/>
            <p:nvPr/>
          </p:nvGrpSpPr>
          <p:grpSpPr>
            <a:xfrm>
              <a:off x="2515215" y="2838892"/>
              <a:ext cx="1228779" cy="1179840"/>
              <a:chOff x="-135210" y="5414347"/>
              <a:chExt cx="1542752" cy="1402264"/>
            </a:xfrm>
          </p:grpSpPr>
          <p:pic>
            <p:nvPicPr>
              <p:cNvPr id="2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28"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5871707" y="54167"/>
            <a:ext cx="3240359" cy="3139321"/>
          </a:xfrm>
          <a:prstGeom prst="rect">
            <a:avLst/>
          </a:prstGeom>
          <a:solidFill>
            <a:schemeClr val="bg1"/>
          </a:solidFill>
          <a:ln w="19050">
            <a:solidFill>
              <a:schemeClr val="tx1"/>
            </a:solidFill>
          </a:ln>
        </p:spPr>
        <p:txBody>
          <a:bodyPr wrap="square" rtlCol="0">
            <a:spAutoFit/>
          </a:bodyPr>
          <a:lstStyle/>
          <a:p>
            <a:r>
              <a:rPr lang="en-US" sz="900" b="1" dirty="0" smtClean="0"/>
              <a:t>Abstract</a:t>
            </a:r>
            <a:r>
              <a:rPr lang="en-US" sz="900" dirty="0" smtClean="0"/>
              <a:t>: Education </a:t>
            </a:r>
            <a:r>
              <a:rPr lang="en-US" sz="900" dirty="0"/>
              <a:t>is recognized as a fundamental enabler of human development. The adoption of information and communications technologies (ICTs) by education (especially in developing countries) contributes to educational system reforms, in addition to the traditional advantages, such as social openness and accessibility. Yet the academic community has not studied sufficiently the challenging context in which ICTs are used as instruments for the reform of inefficient, and sometimes even corrupted, educational systems rather than just as means for smarter classrooms, remote access, or content management. The object of this study is Ukrainian higher education (HE) and its quality assurance (QA) system, which appears to be neither flexible nor transparent. We offer an ICT solution to provide the needed transparency. We show that such transparency is urgently needed for the structural reform of this system, in order to empower people and recover their trust and respect toward HE. The solution is based on ontology-driven portal as a digital ecosystem for national QA. We show how the content of the portal can be managed and verified based on users’ social activity and reputation management, and how the quality evaluations of different players can be made with personalized procedures and quality indicators.</a:t>
            </a:r>
          </a:p>
        </p:txBody>
      </p:sp>
      <p:sp>
        <p:nvSpPr>
          <p:cNvPr id="4" name="TextBox 3"/>
          <p:cNvSpPr txBox="1"/>
          <p:nvPr/>
        </p:nvSpPr>
        <p:spPr>
          <a:xfrm>
            <a:off x="3811754" y="3253359"/>
            <a:ext cx="5307869" cy="3539430"/>
          </a:xfrm>
          <a:prstGeom prst="rect">
            <a:avLst/>
          </a:prstGeom>
          <a:solidFill>
            <a:schemeClr val="bg1"/>
          </a:solidFill>
          <a:ln w="19050">
            <a:solidFill>
              <a:schemeClr val="tx1"/>
            </a:solidFill>
          </a:ln>
        </p:spPr>
        <p:txBody>
          <a:bodyPr wrap="square" rtlCol="0">
            <a:spAutoFit/>
          </a:bodyPr>
          <a:lstStyle/>
          <a:p>
            <a:r>
              <a:rPr lang="en-US" sz="1400" dirty="0" smtClean="0"/>
              <a:t>“… In </a:t>
            </a:r>
            <a:r>
              <a:rPr lang="en-US" sz="1400" dirty="0"/>
              <a:t>this study we assumed that a reform of the HE system can be facilitated by a transparent bottom-up public-initiated and public-driven activity, which itself can be qualified as a human development process. </a:t>
            </a:r>
            <a:r>
              <a:rPr lang="en-US" sz="1400" dirty="0" smtClean="0"/>
              <a:t>We </a:t>
            </a:r>
            <a:r>
              <a:rPr lang="en-US" sz="1400" dirty="0"/>
              <a:t>have shown that the </a:t>
            </a:r>
            <a:r>
              <a:rPr lang="en-US" sz="1400" u="sng" dirty="0"/>
              <a:t>quality assurance </a:t>
            </a:r>
            <a:r>
              <a:rPr lang="en-US" sz="1400" dirty="0"/>
              <a:t>as a complex of activities enhancing effectiveness of an educational system is an </a:t>
            </a:r>
            <a:r>
              <a:rPr lang="en-US" sz="1400" u="sng" dirty="0"/>
              <a:t>important enabler of human empowerment</a:t>
            </a:r>
            <a:r>
              <a:rPr lang="en-US" sz="1400" dirty="0"/>
              <a:t>. We pointed out that the greatest damage to the quality of higher education in </a:t>
            </a:r>
            <a:r>
              <a:rPr lang="en-US" sz="1400" dirty="0" smtClean="0"/>
              <a:t>… </a:t>
            </a:r>
            <a:r>
              <a:rPr lang="en-US" sz="1400" dirty="0"/>
              <a:t>Ukraine, is due to the fact that </a:t>
            </a:r>
            <a:r>
              <a:rPr lang="en-US" sz="1400" dirty="0" smtClean="0"/>
              <a:t>… </a:t>
            </a:r>
            <a:r>
              <a:rPr lang="en-US" sz="1400" dirty="0"/>
              <a:t>the governmental officials </a:t>
            </a:r>
            <a:r>
              <a:rPr lang="en-US" sz="1400" dirty="0" smtClean="0"/>
              <a:t>… </a:t>
            </a:r>
            <a:r>
              <a:rPr lang="en-US" sz="1400" dirty="0"/>
              <a:t>seem to encourage the institutionally based culture of corruption in higher education and use QA practices primarily for control and punishment purposes. The main beneficiary of educational services quality – society – is left out of the quality monitoring and management. In our research we show that taking part in public QA activity would be a shortcut to participatory development by </a:t>
            </a:r>
            <a:r>
              <a:rPr lang="en-US" sz="1400" u="sng" dirty="0"/>
              <a:t>enhancing human autonomy </a:t>
            </a:r>
            <a:r>
              <a:rPr lang="en-US" sz="1400" dirty="0"/>
              <a:t>and strengthening the conviction that </a:t>
            </a:r>
            <a:r>
              <a:rPr lang="en-US" sz="1400" u="sng" dirty="0"/>
              <a:t>an individual and the overall society can take responsibility for state </a:t>
            </a:r>
            <a:r>
              <a:rPr lang="en-US" sz="1400" u="sng" dirty="0" smtClean="0"/>
              <a:t>decision-making</a:t>
            </a:r>
            <a:r>
              <a:rPr lang="en-US" sz="1400" dirty="0" smtClean="0"/>
              <a:t>...”</a:t>
            </a:r>
            <a:endParaRPr lang="en-US" sz="1400" dirty="0"/>
          </a:p>
        </p:txBody>
      </p:sp>
    </p:spTree>
    <p:extLst>
      <p:ext uri="{BB962C8B-B14F-4D97-AF65-F5344CB8AC3E}">
        <p14:creationId xmlns:p14="http://schemas.microsoft.com/office/powerpoint/2010/main" val="1309331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25413"/>
            <a:ext cx="8161858" cy="503237"/>
          </a:xfrm>
        </p:spPr>
        <p:txBody>
          <a:bodyPr/>
          <a:lstStyle/>
          <a:p>
            <a:pPr>
              <a:defRPr/>
            </a:pPr>
            <a:r>
              <a:rPr lang="en-US" sz="2000" dirty="0" smtClean="0"/>
              <a:t>Intended Portal Architecture based on</a:t>
            </a:r>
            <a:r>
              <a:rPr lang="ru-RU" sz="2000" dirty="0" smtClean="0"/>
              <a:t> </a:t>
            </a:r>
            <a:r>
              <a:rPr lang="ru-RU" sz="2400" dirty="0" smtClean="0">
                <a:solidFill>
                  <a:srgbClr val="FF0000"/>
                </a:solidFill>
              </a:rPr>
              <a:t>«</a:t>
            </a:r>
            <a:r>
              <a:rPr lang="en-US" sz="2400" dirty="0" smtClean="0">
                <a:solidFill>
                  <a:srgbClr val="FF0000"/>
                </a:solidFill>
              </a:rPr>
              <a:t>Cloud Computing</a:t>
            </a:r>
            <a:r>
              <a:rPr lang="ru-RU" sz="2400" dirty="0" smtClean="0">
                <a:solidFill>
                  <a:srgbClr val="FF0000"/>
                </a:solidFill>
              </a:rPr>
              <a:t>»</a:t>
            </a:r>
            <a:r>
              <a:rPr lang="en-US" sz="2400" dirty="0" smtClean="0">
                <a:solidFill>
                  <a:srgbClr val="FF0000"/>
                </a:solidFill>
              </a:rPr>
              <a:t> </a:t>
            </a:r>
            <a:r>
              <a:rPr lang="en-US" sz="2000" dirty="0"/>
              <a:t>and</a:t>
            </a:r>
            <a:r>
              <a:rPr lang="en-US" sz="2400" dirty="0"/>
              <a:t> </a:t>
            </a:r>
            <a:r>
              <a:rPr lang="ru-RU" sz="2400" dirty="0" smtClean="0">
                <a:solidFill>
                  <a:srgbClr val="FF0000"/>
                </a:solidFill>
              </a:rPr>
              <a:t>«</a:t>
            </a:r>
            <a:r>
              <a:rPr lang="en-US" sz="2400" dirty="0" smtClean="0">
                <a:solidFill>
                  <a:srgbClr val="FF0000"/>
                </a:solidFill>
              </a:rPr>
              <a:t>Linked Data</a:t>
            </a:r>
            <a:r>
              <a:rPr lang="ru-RU" sz="2400" dirty="0" smtClean="0">
                <a:solidFill>
                  <a:srgbClr val="FF0000"/>
                </a:solidFill>
              </a:rPr>
              <a:t>»</a:t>
            </a:r>
            <a:r>
              <a:rPr lang="en-US" sz="2400" dirty="0"/>
              <a:t> </a:t>
            </a:r>
            <a:r>
              <a:rPr lang="en-US" sz="2000" dirty="0" smtClean="0"/>
              <a:t>technologies</a:t>
            </a:r>
            <a:r>
              <a:rPr lang="ru-RU" sz="2400" dirty="0" smtClean="0"/>
              <a:t>   </a:t>
            </a:r>
            <a:endParaRPr lang="en-US" sz="2400" dirty="0"/>
          </a:p>
        </p:txBody>
      </p:sp>
      <p:grpSp>
        <p:nvGrpSpPr>
          <p:cNvPr id="12" name="Group 11"/>
          <p:cNvGrpSpPr/>
          <p:nvPr/>
        </p:nvGrpSpPr>
        <p:grpSpPr>
          <a:xfrm>
            <a:off x="90489" y="809625"/>
            <a:ext cx="8864604" cy="6002003"/>
            <a:chOff x="90489" y="809625"/>
            <a:chExt cx="8864604" cy="6002003"/>
          </a:xfrm>
        </p:grpSpPr>
        <p:grpSp>
          <p:nvGrpSpPr>
            <p:cNvPr id="81924" name="Group 98"/>
            <p:cNvGrpSpPr>
              <a:grpSpLocks/>
            </p:cNvGrpSpPr>
            <p:nvPr/>
          </p:nvGrpSpPr>
          <p:grpSpPr bwMode="auto">
            <a:xfrm>
              <a:off x="162255" y="809625"/>
              <a:ext cx="8792838" cy="6002003"/>
              <a:chOff x="162534" y="810105"/>
              <a:chExt cx="8792430" cy="6001148"/>
            </a:xfrm>
          </p:grpSpPr>
          <p:sp>
            <p:nvSpPr>
              <p:cNvPr id="44" name="Cloud 43"/>
              <p:cNvSpPr/>
              <p:nvPr/>
            </p:nvSpPr>
            <p:spPr bwMode="auto">
              <a:xfrm>
                <a:off x="2843369" y="4076715"/>
                <a:ext cx="3455828" cy="15856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1" name="Cloud 30"/>
              <p:cNvSpPr/>
              <p:nvPr/>
            </p:nvSpPr>
            <p:spPr bwMode="auto">
              <a:xfrm>
                <a:off x="2781459" y="1965640"/>
                <a:ext cx="3455829" cy="15840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4" name="Cloud 3"/>
              <p:cNvSpPr/>
              <p:nvPr/>
            </p:nvSpPr>
            <p:spPr bwMode="auto">
              <a:xfrm>
                <a:off x="540012" y="810105"/>
                <a:ext cx="1655687" cy="7920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 name="Rectangle 4"/>
              <p:cNvSpPr/>
              <p:nvPr/>
            </p:nvSpPr>
            <p:spPr bwMode="auto">
              <a:xfrm>
                <a:off x="729141" y="1018081"/>
                <a:ext cx="1314724" cy="33850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Information</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1929" name="Right Arrow 8"/>
              <p:cNvSpPr>
                <a:spLocks noChangeArrowheads="1"/>
              </p:cNvSpPr>
              <p:nvPr/>
            </p:nvSpPr>
            <p:spPr bwMode="auto">
              <a:xfrm>
                <a:off x="6371784" y="4671706"/>
                <a:ext cx="1152197" cy="360027"/>
              </a:xfrm>
              <a:prstGeom prst="rightArrow">
                <a:avLst>
                  <a:gd name="adj1" fmla="val 50000"/>
                  <a:gd name="adj2" fmla="val 8406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30" name="Right Arrow 8"/>
              <p:cNvSpPr>
                <a:spLocks noChangeArrowheads="1"/>
              </p:cNvSpPr>
              <p:nvPr/>
            </p:nvSpPr>
            <p:spPr bwMode="auto">
              <a:xfrm rot="-7153787">
                <a:off x="4430530" y="3863688"/>
                <a:ext cx="1080000" cy="144000"/>
              </a:xfrm>
              <a:prstGeom prst="rightArrow">
                <a:avLst>
                  <a:gd name="adj1" fmla="val 50000"/>
                  <a:gd name="adj2" fmla="val 84062"/>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31" name="Right Arrow 8"/>
              <p:cNvSpPr>
                <a:spLocks noChangeArrowheads="1"/>
              </p:cNvSpPr>
              <p:nvPr/>
            </p:nvSpPr>
            <p:spPr bwMode="auto">
              <a:xfrm rot="3689106">
                <a:off x="4629330" y="3812247"/>
                <a:ext cx="1080000" cy="144009"/>
              </a:xfrm>
              <a:prstGeom prst="rightArrow">
                <a:avLst>
                  <a:gd name="adj1" fmla="val 50000"/>
                  <a:gd name="adj2" fmla="val 8405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32" name="Picture 7" descr="hu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2277160"/>
                <a:ext cx="2232381" cy="137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ight Arrow 13"/>
              <p:cNvSpPr>
                <a:spLocks noChangeArrowheads="1"/>
              </p:cNvSpPr>
              <p:nvPr/>
            </p:nvSpPr>
            <p:spPr bwMode="auto">
              <a:xfrm>
                <a:off x="1691680" y="4797440"/>
                <a:ext cx="1151611" cy="360027"/>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063" y="5748781"/>
                <a:ext cx="302831" cy="43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282" y="4554712"/>
                <a:ext cx="991280" cy="818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1936" name="Group 20"/>
              <p:cNvGrpSpPr>
                <a:grpSpLocks/>
              </p:cNvGrpSpPr>
              <p:nvPr/>
            </p:nvGrpSpPr>
            <p:grpSpPr bwMode="auto">
              <a:xfrm>
                <a:off x="7604141" y="4130846"/>
                <a:ext cx="1230659" cy="1296240"/>
                <a:chOff x="2051720" y="5157192"/>
                <a:chExt cx="1014562" cy="1080120"/>
              </a:xfrm>
            </p:grpSpPr>
            <p:pic>
              <p:nvPicPr>
                <p:cNvPr id="8200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5157192"/>
                  <a:ext cx="1014562" cy="90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1" name="Picture 5"/>
                <p:cNvPicPr>
                  <a:picLocks noChangeAspect="1" noChangeArrowheads="1"/>
                </p:cNvPicPr>
                <p:nvPr/>
              </p:nvPicPr>
              <p:blipFill>
                <a:blip r:embed="rId6">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555776" y="5877272"/>
                  <a:ext cx="363605"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4763" y="5679178"/>
                  <a:ext cx="576064" cy="16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p:cNvSpPr/>
              <p:nvPr/>
            </p:nvSpPr>
            <p:spPr bwMode="auto">
              <a:xfrm>
                <a:off x="193013" y="5348473"/>
                <a:ext cx="1832470" cy="6462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“Object” under</a:t>
                </a:r>
                <a:endPar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evaluation</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3" name="Rectangle 22"/>
              <p:cNvSpPr/>
              <p:nvPr/>
            </p:nvSpPr>
            <p:spPr bwMode="auto">
              <a:xfrm>
                <a:off x="6732247" y="5218957"/>
                <a:ext cx="2015334" cy="132325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Result of evaluation according to chosen method </a:t>
                </a:r>
                <a:r>
                  <a:rPr lang="ru-RU"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value system</a:t>
                </a:r>
                <a:r>
                  <a:rPr lang="ru-RU"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1939"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002" y="3780275"/>
                <a:ext cx="689373" cy="96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0" name="Right Arrow 8"/>
              <p:cNvSpPr>
                <a:spLocks noChangeArrowheads="1"/>
              </p:cNvSpPr>
              <p:nvPr/>
            </p:nvSpPr>
            <p:spPr bwMode="auto">
              <a:xfrm rot="13111540">
                <a:off x="1183627" y="2067610"/>
                <a:ext cx="1980000" cy="144009"/>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41" name="Right Arrow 8"/>
              <p:cNvSpPr>
                <a:spLocks noChangeArrowheads="1"/>
              </p:cNvSpPr>
              <p:nvPr/>
            </p:nvSpPr>
            <p:spPr bwMode="auto">
              <a:xfrm rot="2265710">
                <a:off x="1413845" y="1962563"/>
                <a:ext cx="1980000" cy="144009"/>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32" name="Rectangle 31"/>
              <p:cNvSpPr/>
              <p:nvPr/>
            </p:nvSpPr>
            <p:spPr bwMode="auto">
              <a:xfrm>
                <a:off x="4412836" y="2069773"/>
                <a:ext cx="1184887" cy="3692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Metadata</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1943" name="Right Arrow 8"/>
              <p:cNvSpPr>
                <a:spLocks noChangeArrowheads="1"/>
              </p:cNvSpPr>
              <p:nvPr/>
            </p:nvSpPr>
            <p:spPr bwMode="auto">
              <a:xfrm rot="-1775425">
                <a:off x="5717267" y="1702565"/>
                <a:ext cx="1116066" cy="144011"/>
              </a:xfrm>
              <a:prstGeom prst="rightArrow">
                <a:avLst>
                  <a:gd name="adj1" fmla="val 50000"/>
                  <a:gd name="adj2" fmla="val 8406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44" name="Right Arrow 8"/>
              <p:cNvSpPr>
                <a:spLocks noChangeArrowheads="1"/>
              </p:cNvSpPr>
              <p:nvPr/>
            </p:nvSpPr>
            <p:spPr bwMode="auto">
              <a:xfrm rot="8907277">
                <a:off x="5804229" y="1861016"/>
                <a:ext cx="1116066" cy="144011"/>
              </a:xfrm>
              <a:prstGeom prst="rightArrow">
                <a:avLst>
                  <a:gd name="adj1" fmla="val 50000"/>
                  <a:gd name="adj2" fmla="val 8406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35" name="Cloud 34"/>
              <p:cNvSpPr/>
              <p:nvPr/>
            </p:nvSpPr>
            <p:spPr bwMode="auto">
              <a:xfrm>
                <a:off x="3132281" y="837089"/>
                <a:ext cx="1655686" cy="7920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6" name="Rectangle 35"/>
              <p:cNvSpPr/>
              <p:nvPr/>
            </p:nvSpPr>
            <p:spPr bwMode="auto">
              <a:xfrm>
                <a:off x="3303361" y="1080543"/>
                <a:ext cx="1314724" cy="33850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Information</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37" name="Cloud 36"/>
              <p:cNvSpPr/>
              <p:nvPr/>
            </p:nvSpPr>
            <p:spPr bwMode="auto">
              <a:xfrm>
                <a:off x="6659544" y="837089"/>
                <a:ext cx="1655686" cy="7920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8" name="Rectangle 37"/>
              <p:cNvSpPr/>
              <p:nvPr/>
            </p:nvSpPr>
            <p:spPr bwMode="auto">
              <a:xfrm>
                <a:off x="6869133" y="1025841"/>
                <a:ext cx="1314724" cy="33850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Information</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1949" name="Picture 3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501" y="2416013"/>
                <a:ext cx="792135" cy="9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0" name="Picture 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27721">
                <a:off x="2762841" y="1736356"/>
                <a:ext cx="407531" cy="52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1"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612" y="1754887"/>
                <a:ext cx="33630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2" name="Picture 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1289" y="1926374"/>
                <a:ext cx="360040" cy="46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ular Callout 42"/>
              <p:cNvSpPr/>
              <p:nvPr/>
            </p:nvSpPr>
            <p:spPr bwMode="auto">
              <a:xfrm>
                <a:off x="6877021" y="1692629"/>
                <a:ext cx="2077943" cy="873001"/>
              </a:xfrm>
              <a:prstGeom prst="wedgeRoundRectCallout">
                <a:avLst>
                  <a:gd name="adj1" fmla="val -66834"/>
                  <a:gd name="adj2" fmla="val -6902"/>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sz="1400" dirty="0" smtClean="0">
                    <a:solidFill>
                      <a:srgbClr val="000000"/>
                    </a:solidFill>
                  </a:rPr>
                  <a:t>«</a:t>
                </a:r>
                <a:r>
                  <a:rPr lang="en-US" sz="1400" dirty="0" smtClean="0">
                    <a:solidFill>
                      <a:srgbClr val="000000"/>
                    </a:solidFill>
                  </a:rPr>
                  <a:t>Software robots</a:t>
                </a:r>
                <a:r>
                  <a:rPr lang="ru-RU" sz="1400" dirty="0" smtClean="0">
                    <a:solidFill>
                      <a:srgbClr val="000000"/>
                    </a:solidFill>
                  </a:rPr>
                  <a:t>» </a:t>
                </a:r>
                <a:r>
                  <a:rPr lang="ru-RU" sz="1400" dirty="0">
                    <a:solidFill>
                      <a:srgbClr val="000000"/>
                    </a:solidFill>
                  </a:rPr>
                  <a:t>– </a:t>
                </a:r>
                <a:r>
                  <a:rPr lang="en-US" sz="1400" dirty="0" smtClean="0">
                    <a:solidFill>
                      <a:srgbClr val="000000"/>
                    </a:solidFill>
                  </a:rPr>
                  <a:t>intelligent agent-driven interfaces</a:t>
                </a:r>
                <a:r>
                  <a:rPr lang="ru-RU" sz="1400" dirty="0" smtClean="0">
                    <a:solidFill>
                      <a:srgbClr val="000000"/>
                    </a:solidFill>
                  </a:rPr>
                  <a:t> </a:t>
                </a:r>
                <a:r>
                  <a:rPr lang="en-US" sz="1400" dirty="0" smtClean="0">
                    <a:solidFill>
                      <a:srgbClr val="000000"/>
                    </a:solidFill>
                  </a:rPr>
                  <a:t>and</a:t>
                </a:r>
                <a:r>
                  <a:rPr lang="ru-RU" sz="1400" dirty="0" smtClean="0">
                    <a:solidFill>
                      <a:srgbClr val="000000"/>
                    </a:solidFill>
                  </a:rPr>
                  <a:t> </a:t>
                </a:r>
                <a:r>
                  <a:rPr lang="en-US" sz="1400" dirty="0" smtClean="0">
                    <a:solidFill>
                      <a:srgbClr val="000000"/>
                    </a:solidFill>
                  </a:rPr>
                  <a:t>Web-services</a:t>
                </a:r>
                <a:endParaRPr lang="en-US" sz="1400" dirty="0">
                  <a:solidFill>
                    <a:srgbClr val="000000"/>
                  </a:solidFill>
                </a:endParaRPr>
              </a:p>
            </p:txBody>
          </p:sp>
          <p:grpSp>
            <p:nvGrpSpPr>
              <p:cNvPr id="81954" name="Group 12"/>
              <p:cNvGrpSpPr>
                <a:grpSpLocks/>
              </p:cNvGrpSpPr>
              <p:nvPr/>
            </p:nvGrpSpPr>
            <p:grpSpPr bwMode="auto">
              <a:xfrm>
                <a:off x="3491880" y="4653424"/>
                <a:ext cx="576064" cy="648071"/>
                <a:chOff x="3861173" y="3339349"/>
                <a:chExt cx="1520388" cy="1502340"/>
              </a:xfrm>
            </p:grpSpPr>
            <p:pic>
              <p:nvPicPr>
                <p:cNvPr id="81998"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47"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5" name="Group 12"/>
              <p:cNvGrpSpPr>
                <a:grpSpLocks/>
              </p:cNvGrpSpPr>
              <p:nvPr/>
            </p:nvGrpSpPr>
            <p:grpSpPr bwMode="auto">
              <a:xfrm>
                <a:off x="5246391" y="4194193"/>
                <a:ext cx="576064" cy="648071"/>
                <a:chOff x="3861173" y="3339349"/>
                <a:chExt cx="1520388" cy="1502340"/>
              </a:xfrm>
            </p:grpSpPr>
            <p:pic>
              <p:nvPicPr>
                <p:cNvPr id="81996"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0"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6" name="Group 12"/>
              <p:cNvGrpSpPr>
                <a:grpSpLocks/>
              </p:cNvGrpSpPr>
              <p:nvPr/>
            </p:nvGrpSpPr>
            <p:grpSpPr bwMode="auto">
              <a:xfrm>
                <a:off x="4499992" y="4797440"/>
                <a:ext cx="576064" cy="648071"/>
                <a:chOff x="3861173" y="3339349"/>
                <a:chExt cx="1520388" cy="1502340"/>
              </a:xfrm>
            </p:grpSpPr>
            <p:pic>
              <p:nvPicPr>
                <p:cNvPr id="81994"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3"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7" name="Group 12"/>
              <p:cNvGrpSpPr>
                <a:grpSpLocks/>
              </p:cNvGrpSpPr>
              <p:nvPr/>
            </p:nvGrpSpPr>
            <p:grpSpPr bwMode="auto">
              <a:xfrm>
                <a:off x="3347864" y="4149368"/>
                <a:ext cx="432048" cy="504055"/>
                <a:chOff x="3861173" y="3339349"/>
                <a:chExt cx="1520388" cy="1502340"/>
              </a:xfrm>
            </p:grpSpPr>
            <p:pic>
              <p:nvPicPr>
                <p:cNvPr id="81992" name="Picture 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6"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1958" name="Group 12"/>
              <p:cNvGrpSpPr>
                <a:grpSpLocks/>
              </p:cNvGrpSpPr>
              <p:nvPr/>
            </p:nvGrpSpPr>
            <p:grpSpPr bwMode="auto">
              <a:xfrm>
                <a:off x="4634755" y="4176551"/>
                <a:ext cx="360040" cy="432047"/>
                <a:chOff x="3861173" y="3339349"/>
                <a:chExt cx="1520388" cy="1502340"/>
              </a:xfrm>
            </p:grpSpPr>
            <p:pic>
              <p:nvPicPr>
                <p:cNvPr id="81990" name="Picture 7"/>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2" name="Picture 6"/>
                <p:cNvPicPr>
                  <a:picLocks noChangeAspect="1" noChangeArrowheads="1"/>
                </p:cNvPicPr>
                <p:nvPr/>
              </p:nvPicPr>
              <p:blipFill>
                <a:blip r:embed="rId14"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pic>
            <p:nvPicPr>
              <p:cNvPr id="81959"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4509408"/>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0"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1135" y="5083163"/>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1"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5976" y="5301496"/>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2" name="Picture 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4725432"/>
                <a:ext cx="223640" cy="28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3" name="Right Arrow 8"/>
              <p:cNvSpPr>
                <a:spLocks noChangeArrowheads="1"/>
              </p:cNvSpPr>
              <p:nvPr/>
            </p:nvSpPr>
            <p:spPr bwMode="auto">
              <a:xfrm rot="-5400000">
                <a:off x="3347901" y="1845075"/>
                <a:ext cx="720000" cy="144009"/>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64" name="Right Arrow 8"/>
              <p:cNvSpPr>
                <a:spLocks noChangeArrowheads="1"/>
              </p:cNvSpPr>
              <p:nvPr/>
            </p:nvSpPr>
            <p:spPr bwMode="auto">
              <a:xfrm rot="5359002">
                <a:off x="3568211" y="1855448"/>
                <a:ext cx="720000" cy="144009"/>
              </a:xfrm>
              <a:prstGeom prst="rightArrow">
                <a:avLst>
                  <a:gd name="adj1" fmla="val 50000"/>
                  <a:gd name="adj2" fmla="val 8406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65" name="Picture 32"/>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804" y="4293384"/>
                <a:ext cx="552429" cy="66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6" name="Right Arrow 8"/>
              <p:cNvSpPr>
                <a:spLocks noChangeArrowheads="1"/>
              </p:cNvSpPr>
              <p:nvPr/>
            </p:nvSpPr>
            <p:spPr bwMode="auto">
              <a:xfrm rot="6717349">
                <a:off x="3486239" y="3791643"/>
                <a:ext cx="900000" cy="144009"/>
              </a:xfrm>
              <a:prstGeom prst="rightArrow">
                <a:avLst>
                  <a:gd name="adj1" fmla="val 50000"/>
                  <a:gd name="adj2" fmla="val 84080"/>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1967" name="Right Arrow 8"/>
              <p:cNvSpPr>
                <a:spLocks noChangeArrowheads="1"/>
              </p:cNvSpPr>
              <p:nvPr/>
            </p:nvSpPr>
            <p:spPr bwMode="auto">
              <a:xfrm rot="-4012027">
                <a:off x="3223445" y="3793471"/>
                <a:ext cx="900000" cy="144000"/>
              </a:xfrm>
              <a:prstGeom prst="rightArrow">
                <a:avLst>
                  <a:gd name="adj1" fmla="val 50000"/>
                  <a:gd name="adj2" fmla="val 8408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68" name="Picture 7"/>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8705" y="3420899"/>
                <a:ext cx="319178" cy="4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9" name="Picture 7"/>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3357280"/>
                <a:ext cx="319178" cy="41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ular Callout 71"/>
              <p:cNvSpPr/>
              <p:nvPr/>
            </p:nvSpPr>
            <p:spPr>
              <a:xfrm>
                <a:off x="6372219" y="2925942"/>
                <a:ext cx="2284391" cy="647608"/>
              </a:xfrm>
              <a:prstGeom prst="wedgeRoundRectCallout">
                <a:avLst>
                  <a:gd name="adj1" fmla="val -67728"/>
                  <a:gd name="adj2" fmla="val -4367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6" name="Rectangle 25"/>
              <p:cNvSpPr/>
              <p:nvPr/>
            </p:nvSpPr>
            <p:spPr bwMode="auto">
              <a:xfrm>
                <a:off x="6280460" y="2889020"/>
                <a:ext cx="2485059" cy="70778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Ontology-driven storage</a:t>
                </a:r>
                <a:endPar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73" name="Rounded Rectangular Callout 72"/>
              <p:cNvSpPr/>
              <p:nvPr/>
            </p:nvSpPr>
            <p:spPr>
              <a:xfrm>
                <a:off x="162534" y="3596958"/>
                <a:ext cx="3019100" cy="807382"/>
              </a:xfrm>
              <a:prstGeom prst="wedgeRoundRectCallout">
                <a:avLst>
                  <a:gd name="adj1" fmla="val 44969"/>
                  <a:gd name="adj2" fmla="val 9920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4" name="Rectangle 23"/>
              <p:cNvSpPr/>
              <p:nvPr/>
            </p:nvSpPr>
            <p:spPr bwMode="auto">
              <a:xfrm>
                <a:off x="162534" y="3675117"/>
                <a:ext cx="3019100" cy="64623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smtClean="0">
                    <a:ln w="11430"/>
                    <a:solidFill>
                      <a:srgbClr val="FF0000"/>
                    </a:solidFill>
                    <a:effectLst>
                      <a:outerShdw blurRad="50800" dist="39000" dir="5460000" algn="tl">
                        <a:srgbClr val="000000">
                          <a:alpha val="38000"/>
                        </a:srgbClr>
                      </a:outerShdw>
                    </a:effectLst>
                  </a:rPr>
                  <a:t>«</a:t>
                </a:r>
                <a:r>
                  <a:rPr lang="en-US" b="1" dirty="0" smtClean="0">
                    <a:ln w="11430"/>
                    <a:solidFill>
                      <a:srgbClr val="FF0000"/>
                    </a:solidFill>
                    <a:effectLst>
                      <a:outerShdw blurRad="50800" dist="39000" dir="5460000" algn="tl">
                        <a:srgbClr val="000000">
                          <a:alpha val="38000"/>
                        </a:srgbClr>
                      </a:outerShdw>
                    </a:effectLst>
                  </a:rPr>
                  <a:t>Cloud</a:t>
                </a:r>
                <a:r>
                  <a:rPr lang="ru-RU" b="1" dirty="0" smtClean="0">
                    <a:ln w="11430"/>
                    <a:solidFill>
                      <a:srgbClr val="FF0000"/>
                    </a:solidFill>
                    <a:effectLst>
                      <a:outerShdw blurRad="50800" dist="39000" dir="5460000" algn="tl">
                        <a:srgbClr val="000000">
                          <a:alpha val="38000"/>
                        </a:srgbClr>
                      </a:outerShdw>
                    </a:effectLst>
                  </a:rPr>
                  <a:t>»</a:t>
                </a:r>
                <a:r>
                  <a:rPr lang="en-US" b="1" dirty="0" smtClean="0">
                    <a:ln w="11430"/>
                    <a:solidFill>
                      <a:srgbClr val="FF0000"/>
                    </a:solidFill>
                    <a:effectLst>
                      <a:outerShdw blurRad="50800" dist="39000" dir="5460000" algn="tl">
                        <a:srgbClr val="000000">
                          <a:alpha val="38000"/>
                        </a:srgbClr>
                      </a:outerShdw>
                    </a:effectLst>
                  </a:rPr>
                  <a:t> of</a:t>
                </a:r>
                <a:r>
                  <a:rPr lang="en-US" b="1" dirty="0">
                    <a:ln w="11430"/>
                    <a:solidFill>
                      <a:srgbClr val="FF0000"/>
                    </a:solidFill>
                    <a:effectLst>
                      <a:outerShdw blurRad="50800" dist="39000" dir="5460000" algn="tl">
                        <a:srgbClr val="000000">
                          <a:alpha val="38000"/>
                        </a:srgbClr>
                      </a:outerShdw>
                    </a:effectLst>
                  </a:rPr>
                  <a:t> </a:t>
                </a:r>
                <a:r>
                  <a:rPr lang="ru-RU" b="1" u="sng" dirty="0" smtClean="0">
                    <a:ln w="11430"/>
                    <a:solidFill>
                      <a:srgbClr val="FF0000"/>
                    </a:solidFill>
                    <a:effectLst>
                      <a:outerShdw blurRad="50800" dist="39000" dir="5460000" algn="tl">
                        <a:srgbClr val="000000">
                          <a:alpha val="38000"/>
                        </a:srgbClr>
                      </a:outerShdw>
                    </a:effectLst>
                  </a:rPr>
                  <a:t>«</a:t>
                </a:r>
                <a:r>
                  <a:rPr lang="en-US" b="1" u="sng" dirty="0" smtClean="0">
                    <a:ln w="11430"/>
                    <a:solidFill>
                      <a:srgbClr val="FF0000"/>
                    </a:solidFill>
                    <a:effectLst>
                      <a:outerShdw blurRad="50800" dist="39000" dir="5460000" algn="tl">
                        <a:srgbClr val="000000">
                          <a:alpha val="38000"/>
                        </a:srgbClr>
                      </a:outerShdw>
                    </a:effectLst>
                  </a:rPr>
                  <a:t>personalized value</a:t>
                </a:r>
                <a:r>
                  <a:rPr lang="ru-RU" b="1" u="sng" dirty="0" smtClean="0">
                    <a:ln w="11430"/>
                    <a:solidFill>
                      <a:srgbClr val="FF0000"/>
                    </a:solidFill>
                    <a:effectLst>
                      <a:outerShdw blurRad="50800" dist="39000" dir="5460000" algn="tl">
                        <a:srgbClr val="000000">
                          <a:alpha val="38000"/>
                        </a:srgbClr>
                      </a:outerShdw>
                    </a:effectLst>
                  </a:rPr>
                  <a:t> </a:t>
                </a:r>
                <a:r>
                  <a:rPr lang="en-US" b="1" u="sng" dirty="0" smtClean="0">
                    <a:ln w="11430"/>
                    <a:solidFill>
                      <a:srgbClr val="FF0000"/>
                    </a:solidFill>
                    <a:effectLst>
                      <a:outerShdw blurRad="50800" dist="39000" dir="5460000" algn="tl">
                        <a:srgbClr val="000000">
                          <a:alpha val="38000"/>
                        </a:srgbClr>
                      </a:outerShdw>
                    </a:effectLst>
                  </a:rPr>
                  <a:t>systems</a:t>
                </a:r>
                <a:r>
                  <a:rPr lang="ru-RU" b="1" u="sng" dirty="0" smtClean="0">
                    <a:ln w="11430"/>
                    <a:solidFill>
                      <a:srgbClr val="FF0000"/>
                    </a:solidFill>
                    <a:effectLst>
                      <a:outerShdw blurRad="50800" dist="39000" dir="5460000" algn="tl">
                        <a:srgbClr val="000000">
                          <a:alpha val="38000"/>
                        </a:srgbClr>
                      </a:outerShdw>
                    </a:effectLst>
                  </a:rPr>
                  <a:t>»</a:t>
                </a:r>
                <a:endParaRPr lang="en-US" b="1" u="sng" dirty="0">
                  <a:ln w="11430"/>
                  <a:solidFill>
                    <a:srgbClr val="FF0000"/>
                  </a:solidFill>
                  <a:effectLst>
                    <a:outerShdw blurRad="50800" dist="39000" dir="5460000" algn="tl">
                      <a:srgbClr val="000000">
                        <a:alpha val="38000"/>
                      </a:srgbClr>
                    </a:outerShdw>
                  </a:effectLst>
                </a:endParaRPr>
              </a:p>
            </p:txBody>
          </p:sp>
          <p:pic>
            <p:nvPicPr>
              <p:cNvPr id="81974" name="Picture 3"/>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46" y="5598493"/>
                <a:ext cx="910533" cy="75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5" name="Right Arrow 8"/>
              <p:cNvSpPr>
                <a:spLocks noChangeArrowheads="1"/>
              </p:cNvSpPr>
              <p:nvPr/>
            </p:nvSpPr>
            <p:spPr bwMode="auto">
              <a:xfrm rot="14748272">
                <a:off x="4712348" y="5749902"/>
                <a:ext cx="720000" cy="144000"/>
              </a:xfrm>
              <a:prstGeom prst="rightArrow">
                <a:avLst>
                  <a:gd name="adj1" fmla="val 50000"/>
                  <a:gd name="adj2" fmla="val 84074"/>
                </a:avLst>
              </a:prstGeom>
              <a:solidFill>
                <a:srgbClr val="FF0000"/>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1976" name="Picture 2"/>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2195" y="6118557"/>
                <a:ext cx="489956"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Arrow Connector 77"/>
              <p:cNvCxnSpPr/>
              <p:nvPr/>
            </p:nvCxnSpPr>
            <p:spPr>
              <a:xfrm>
                <a:off x="3194190" y="5084634"/>
                <a:ext cx="9525" cy="57618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771934" y="5084634"/>
                <a:ext cx="431780"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203714" y="5660814"/>
                <a:ext cx="1081038"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284753" y="5229076"/>
                <a:ext cx="0" cy="431739"/>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53" idx="1"/>
              </p:cNvCxnSpPr>
              <p:nvPr/>
            </p:nvCxnSpPr>
            <p:spPr>
              <a:xfrm>
                <a:off x="4284753" y="5229076"/>
                <a:ext cx="215890" cy="15873"/>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075291" y="5229076"/>
                <a:ext cx="1081037"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6138868" y="5076697"/>
                <a:ext cx="431780" cy="0"/>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119819" y="5049714"/>
                <a:ext cx="0" cy="142855"/>
              </a:xfrm>
              <a:prstGeom prst="straightConnector1">
                <a:avLst/>
              </a:prstGeom>
              <a:ln w="31750">
                <a:solidFill>
                  <a:srgbClr val="FF3300"/>
                </a:solidFill>
                <a:prstDash val="sysDot"/>
                <a:round/>
                <a:tailEnd type="stealth" w="med" len="lg"/>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bwMode="auto">
              <a:xfrm>
                <a:off x="4491643" y="6441183"/>
                <a:ext cx="697595" cy="36927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User</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1986" name="Picture 4"/>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5875" y="3786584"/>
                <a:ext cx="720079" cy="1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90489" y="1758642"/>
              <a:ext cx="1836266" cy="972079"/>
              <a:chOff x="42864" y="1888182"/>
              <a:chExt cx="1836266" cy="972079"/>
            </a:xfrm>
          </p:grpSpPr>
          <p:sp>
            <p:nvSpPr>
              <p:cNvPr id="3" name="Oval 2"/>
              <p:cNvSpPr/>
              <p:nvPr/>
            </p:nvSpPr>
            <p:spPr>
              <a:xfrm>
                <a:off x="42864" y="1888182"/>
                <a:ext cx="1836266" cy="9720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709" y="2069472"/>
                <a:ext cx="1508325" cy="68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24" cstate="print">
                <a:clrChange>
                  <a:clrFrom>
                    <a:srgbClr val="FAFAF8"/>
                  </a:clrFrom>
                  <a:clrTo>
                    <a:srgbClr val="FAFAF8">
                      <a:alpha val="0"/>
                    </a:srgbClr>
                  </a:clrTo>
                </a:clrChange>
                <a:extLst>
                  <a:ext uri="{28A0092B-C50C-407E-A947-70E740481C1C}">
                    <a14:useLocalDpi xmlns:a14="http://schemas.microsoft.com/office/drawing/2010/main" val="0"/>
                  </a:ext>
                </a:extLst>
              </a:blip>
              <a:srcRect/>
              <a:stretch>
                <a:fillRect/>
              </a:stretch>
            </p:blipFill>
            <p:spPr bwMode="auto">
              <a:xfrm>
                <a:off x="325579" y="2533271"/>
                <a:ext cx="214171" cy="12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57865" y="2369105"/>
                <a:ext cx="457431" cy="400110"/>
              </a:xfrm>
              <a:prstGeom prst="rect">
                <a:avLst/>
              </a:prstGeom>
              <a:noFill/>
            </p:spPr>
            <p:txBody>
              <a:bodyPr wrap="square" rtlCol="0">
                <a:spAutoFit/>
              </a:bodyPr>
              <a:lstStyle/>
              <a:p>
                <a:r>
                  <a:rPr lang="ru-RU" sz="2000" b="1" dirty="0" smtClean="0">
                    <a:solidFill>
                      <a:srgbClr val="FF0000"/>
                    </a:solidFill>
                    <a:effectLst>
                      <a:outerShdw blurRad="38100" dist="38100" dir="2700000" algn="tl">
                        <a:srgbClr val="000000">
                          <a:alpha val="43137"/>
                        </a:srgbClr>
                      </a:outerShdw>
                    </a:effectLst>
                  </a:rPr>
                  <a:t>!</a:t>
                </a:r>
                <a:endParaRPr lang="en-US" sz="2000" b="1" dirty="0">
                  <a:solidFill>
                    <a:srgbClr val="FF0000"/>
                  </a:solidFill>
                  <a:effectLst>
                    <a:outerShdw blurRad="38100" dist="38100" dir="2700000" algn="tl">
                      <a:srgbClr val="000000">
                        <a:alpha val="43137"/>
                      </a:srgbClr>
                    </a:outerShdw>
                  </a:effectLst>
                </a:endParaRPr>
              </a:p>
            </p:txBody>
          </p:sp>
        </p:grpSp>
        <p:grpSp>
          <p:nvGrpSpPr>
            <p:cNvPr id="10" name="Group 9"/>
            <p:cNvGrpSpPr/>
            <p:nvPr/>
          </p:nvGrpSpPr>
          <p:grpSpPr>
            <a:xfrm>
              <a:off x="7679266" y="4740750"/>
              <a:ext cx="777824" cy="251520"/>
              <a:chOff x="2215015" y="6226187"/>
              <a:chExt cx="777824" cy="251520"/>
            </a:xfrm>
          </p:grpSpPr>
          <p:pic>
            <p:nvPicPr>
              <p:cNvPr id="1027" name="Picture 3"/>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5015" y="6226187"/>
                <a:ext cx="777824" cy="139411"/>
              </a:xfrm>
              <a:prstGeom prst="rect">
                <a:avLst/>
              </a:prstGeom>
              <a:solidFill>
                <a:schemeClr val="bg1">
                  <a:lumMod val="95000"/>
                </a:schemeClr>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1788" y="6352014"/>
                <a:ext cx="762016" cy="125693"/>
              </a:xfrm>
              <a:prstGeom prst="rect">
                <a:avLst/>
              </a:prstGeom>
              <a:solidFill>
                <a:schemeClr val="bg1">
                  <a:lumMod val="95000"/>
                </a:schemeClr>
              </a:solid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90489" y="2695475"/>
              <a:ext cx="1836266" cy="972079"/>
              <a:chOff x="1769659" y="5725549"/>
              <a:chExt cx="1836266" cy="972079"/>
            </a:xfrm>
          </p:grpSpPr>
          <p:sp>
            <p:nvSpPr>
              <p:cNvPr id="92" name="Oval 91"/>
              <p:cNvSpPr/>
              <p:nvPr/>
            </p:nvSpPr>
            <p:spPr>
              <a:xfrm>
                <a:off x="1769659" y="5725549"/>
                <a:ext cx="1836266" cy="9720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2"/>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6533" y="5781677"/>
                <a:ext cx="1137822" cy="78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2" name="Right Arrow 8"/>
            <p:cNvSpPr>
              <a:spLocks noChangeArrowheads="1"/>
            </p:cNvSpPr>
            <p:nvPr/>
          </p:nvSpPr>
          <p:spPr bwMode="auto">
            <a:xfrm rot="4023853">
              <a:off x="1098017" y="3125256"/>
              <a:ext cx="1227995" cy="150984"/>
            </a:xfrm>
            <a:prstGeom prst="rightArrow">
              <a:avLst>
                <a:gd name="adj1" fmla="val 50000"/>
                <a:gd name="adj2" fmla="val 84074"/>
              </a:avLst>
            </a:prstGeom>
            <a:solidFill>
              <a:srgbClr val="FF0000"/>
            </a:solidFill>
            <a:ln w="12700" algn="ctr">
              <a:solidFill>
                <a:schemeClr val="tx1"/>
              </a:solidFill>
              <a:round/>
              <a:headEnd/>
              <a:tailEnd type="triangle" w="med" len="med"/>
            </a:ln>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grpSp>
      <p:grpSp>
        <p:nvGrpSpPr>
          <p:cNvPr id="97" name="Group 96"/>
          <p:cNvGrpSpPr/>
          <p:nvPr/>
        </p:nvGrpSpPr>
        <p:grpSpPr>
          <a:xfrm>
            <a:off x="1730572" y="5863086"/>
            <a:ext cx="2187294" cy="954849"/>
            <a:chOff x="945712" y="5863086"/>
            <a:chExt cx="2187294" cy="954849"/>
          </a:xfrm>
        </p:grpSpPr>
        <p:sp>
          <p:nvSpPr>
            <p:cNvPr id="98" name="Rounded Rectangle 97"/>
            <p:cNvSpPr/>
            <p:nvPr/>
          </p:nvSpPr>
          <p:spPr>
            <a:xfrm>
              <a:off x="1209950" y="5863086"/>
              <a:ext cx="1923056" cy="954849"/>
            </a:xfrm>
            <a:prstGeom prst="roundRect">
              <a:avLst>
                <a:gd name="adj" fmla="val 1028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308649" y="5938203"/>
              <a:ext cx="627606" cy="347345"/>
            </a:xfrm>
            <a:prstGeom prst="rect">
              <a:avLst/>
            </a:prstGeom>
            <a:noFill/>
            <a:ln w="2540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
          <p:nvSpPr>
            <p:cNvPr id="100" name="Rectangle 99"/>
            <p:cNvSpPr/>
            <p:nvPr/>
          </p:nvSpPr>
          <p:spPr bwMode="auto">
            <a:xfrm>
              <a:off x="945712" y="6287617"/>
              <a:ext cx="1113398" cy="52322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base">
                <a:spcBef>
                  <a:spcPct val="0"/>
                </a:spcBef>
                <a:spcAft>
                  <a:spcPct val="0"/>
                </a:spcAft>
                <a:defRPr/>
              </a:pPr>
              <a:r>
                <a:rPr lang="en-US"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Value</a:t>
              </a:r>
              <a:r>
                <a:rPr lang="ru-RU"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1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System</a:t>
              </a:r>
              <a:endParaRPr lang="en-US"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101" name="Picture 7"/>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390" y="5892483"/>
              <a:ext cx="385106" cy="40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102" name="Picture 6"/>
            <p:cNvPicPr>
              <a:picLocks noChangeAspect="1" noChangeArrowheads="1"/>
            </p:cNvPicPr>
            <p:nvPr/>
          </p:nvPicPr>
          <p:blipFill>
            <a:blip r:embed="rId14" cstate="print"/>
            <a:srcRect/>
            <a:stretch>
              <a:fillRect/>
            </a:stretch>
          </p:blipFill>
          <p:spPr bwMode="auto">
            <a:xfrm>
              <a:off x="2044508" y="6205503"/>
              <a:ext cx="940250" cy="570424"/>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pic>
        <p:nvPicPr>
          <p:cNvPr id="103" name="Picture 4"/>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357146" flipV="1">
            <a:off x="3631987" y="5907690"/>
            <a:ext cx="997749" cy="43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loud 43"/>
          <p:cNvSpPr/>
          <p:nvPr/>
        </p:nvSpPr>
        <p:spPr bwMode="auto">
          <a:xfrm>
            <a:off x="2862263" y="4184650"/>
            <a:ext cx="3455987" cy="15843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 name="Title 1"/>
          <p:cNvSpPr>
            <a:spLocks noGrp="1"/>
          </p:cNvSpPr>
          <p:nvPr>
            <p:ph type="title"/>
          </p:nvPr>
        </p:nvSpPr>
        <p:spPr>
          <a:xfrm>
            <a:off x="899592" y="79693"/>
            <a:ext cx="8161858" cy="503237"/>
          </a:xfrm>
        </p:spPr>
        <p:txBody>
          <a:bodyPr/>
          <a:lstStyle/>
          <a:p>
            <a:pPr>
              <a:defRPr/>
            </a:pPr>
            <a:r>
              <a:rPr lang="en-US" sz="1800" dirty="0" smtClean="0">
                <a:solidFill>
                  <a:srgbClr val="FF0000"/>
                </a:solidFill>
              </a:rPr>
              <a:t>ATTENTION</a:t>
            </a:r>
            <a:r>
              <a:rPr lang="ru-RU" sz="1800" dirty="0" smtClean="0">
                <a:solidFill>
                  <a:srgbClr val="FF0000"/>
                </a:solidFill>
              </a:rPr>
              <a:t>! </a:t>
            </a:r>
            <a:r>
              <a:rPr lang="en-US" sz="1800" dirty="0" smtClean="0">
                <a:solidFill>
                  <a:srgbClr val="FF0000"/>
                </a:solidFill>
              </a:rPr>
              <a:t>The main compromise</a:t>
            </a:r>
            <a:r>
              <a:rPr lang="ru-RU" sz="1800" dirty="0" smtClean="0">
                <a:solidFill>
                  <a:srgbClr val="FF0000"/>
                </a:solidFill>
              </a:rPr>
              <a:t>: </a:t>
            </a:r>
            <a:r>
              <a:rPr lang="en-US" sz="1600" dirty="0"/>
              <a:t>Trusted sources of impeccable (carefully verified) information, </a:t>
            </a:r>
            <a:r>
              <a:rPr lang="en-US" sz="1600" dirty="0" smtClean="0"/>
              <a:t>with subjective but transparent </a:t>
            </a:r>
            <a:r>
              <a:rPr lang="en-US" sz="1600" dirty="0"/>
              <a:t>evaluation </a:t>
            </a:r>
            <a:r>
              <a:rPr lang="en-US" sz="1600" dirty="0" smtClean="0"/>
              <a:t>methods on top</a:t>
            </a:r>
          </a:p>
        </p:txBody>
      </p:sp>
      <p:sp>
        <p:nvSpPr>
          <p:cNvPr id="31" name="Cloud 30"/>
          <p:cNvSpPr/>
          <p:nvPr/>
        </p:nvSpPr>
        <p:spPr bwMode="auto">
          <a:xfrm>
            <a:off x="2798763" y="2073275"/>
            <a:ext cx="3455987" cy="15843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4" name="Cloud 3"/>
          <p:cNvSpPr/>
          <p:nvPr/>
        </p:nvSpPr>
        <p:spPr bwMode="auto">
          <a:xfrm>
            <a:off x="557213" y="917575"/>
            <a:ext cx="1655762" cy="7921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 name="Rectangle 4"/>
          <p:cNvSpPr/>
          <p:nvPr/>
        </p:nvSpPr>
        <p:spPr bwMode="auto">
          <a:xfrm>
            <a:off x="747040" y="1125661"/>
            <a:ext cx="1314784"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Information</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82952" name="Right Arrow 8"/>
          <p:cNvSpPr>
            <a:spLocks noChangeArrowheads="1"/>
          </p:cNvSpPr>
          <p:nvPr/>
        </p:nvSpPr>
        <p:spPr bwMode="auto">
          <a:xfrm>
            <a:off x="6372225" y="4878388"/>
            <a:ext cx="647700" cy="358775"/>
          </a:xfrm>
          <a:prstGeom prst="rightArrow">
            <a:avLst>
              <a:gd name="adj1" fmla="val 50000"/>
              <a:gd name="adj2" fmla="val 84323"/>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3" name="Right Arrow 8"/>
          <p:cNvSpPr>
            <a:spLocks noChangeArrowheads="1"/>
          </p:cNvSpPr>
          <p:nvPr/>
        </p:nvSpPr>
        <p:spPr bwMode="auto">
          <a:xfrm rot="-7153787">
            <a:off x="4448969" y="3971132"/>
            <a:ext cx="1079500" cy="144462"/>
          </a:xfrm>
          <a:prstGeom prst="rightArrow">
            <a:avLst>
              <a:gd name="adj1" fmla="val 50000"/>
              <a:gd name="adj2" fmla="val 8375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4" name="Right Arrow 8"/>
          <p:cNvSpPr>
            <a:spLocks noChangeArrowheads="1"/>
          </p:cNvSpPr>
          <p:nvPr/>
        </p:nvSpPr>
        <p:spPr bwMode="auto">
          <a:xfrm rot="3689106">
            <a:off x="4646613" y="3919537"/>
            <a:ext cx="1081088" cy="144463"/>
          </a:xfrm>
          <a:prstGeom prst="rightArrow">
            <a:avLst>
              <a:gd name="adj1" fmla="val 50000"/>
              <a:gd name="adj2" fmla="val 8387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2955" name="Picture 7" descr="hu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2214563"/>
            <a:ext cx="22320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Right Arrow 13"/>
          <p:cNvSpPr>
            <a:spLocks noChangeArrowheads="1"/>
          </p:cNvSpPr>
          <p:nvPr/>
        </p:nvSpPr>
        <p:spPr bwMode="auto">
          <a:xfrm>
            <a:off x="2238375" y="4905375"/>
            <a:ext cx="684213" cy="360363"/>
          </a:xfrm>
          <a:prstGeom prst="rightArrow">
            <a:avLst>
              <a:gd name="adj1" fmla="val 50000"/>
              <a:gd name="adj2" fmla="val 8401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7" name="Right Arrow 8"/>
          <p:cNvSpPr>
            <a:spLocks noChangeArrowheads="1"/>
          </p:cNvSpPr>
          <p:nvPr/>
        </p:nvSpPr>
        <p:spPr bwMode="auto">
          <a:xfrm rot="-8488460">
            <a:off x="1338898" y="2121853"/>
            <a:ext cx="1979612" cy="144462"/>
          </a:xfrm>
          <a:prstGeom prst="rightArrow">
            <a:avLst>
              <a:gd name="adj1" fmla="val 50000"/>
              <a:gd name="adj2" fmla="val 8380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8" name="Right Arrow 8"/>
          <p:cNvSpPr>
            <a:spLocks noChangeArrowheads="1"/>
          </p:cNvSpPr>
          <p:nvPr/>
        </p:nvSpPr>
        <p:spPr bwMode="auto">
          <a:xfrm rot="2265710">
            <a:off x="1500823" y="2024063"/>
            <a:ext cx="1979612" cy="144462"/>
          </a:xfrm>
          <a:prstGeom prst="rightArrow">
            <a:avLst>
              <a:gd name="adj1" fmla="val 50000"/>
              <a:gd name="adj2" fmla="val 83806"/>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59" name="Right Arrow 8"/>
          <p:cNvSpPr>
            <a:spLocks noChangeArrowheads="1"/>
          </p:cNvSpPr>
          <p:nvPr/>
        </p:nvSpPr>
        <p:spPr bwMode="auto">
          <a:xfrm rot="-1775425">
            <a:off x="5735638" y="1809750"/>
            <a:ext cx="1116012" cy="144463"/>
          </a:xfrm>
          <a:prstGeom prst="rightArrow">
            <a:avLst>
              <a:gd name="adj1" fmla="val 50000"/>
              <a:gd name="adj2" fmla="val 8379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60" name="Right Arrow 8"/>
          <p:cNvSpPr>
            <a:spLocks noChangeArrowheads="1"/>
          </p:cNvSpPr>
          <p:nvPr/>
        </p:nvSpPr>
        <p:spPr bwMode="auto">
          <a:xfrm rot="8907277">
            <a:off x="5822950" y="1968500"/>
            <a:ext cx="1116013" cy="144463"/>
          </a:xfrm>
          <a:prstGeom prst="rightArrow">
            <a:avLst>
              <a:gd name="adj1" fmla="val 50000"/>
              <a:gd name="adj2" fmla="val 83798"/>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35" name="Cloud 34"/>
          <p:cNvSpPr/>
          <p:nvPr/>
        </p:nvSpPr>
        <p:spPr bwMode="auto">
          <a:xfrm>
            <a:off x="3149600" y="944563"/>
            <a:ext cx="1655763" cy="7921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6" name="Rectangle 35"/>
          <p:cNvSpPr/>
          <p:nvPr/>
        </p:nvSpPr>
        <p:spPr bwMode="auto">
          <a:xfrm>
            <a:off x="3321260" y="1188123"/>
            <a:ext cx="1314784"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Information</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37" name="Cloud 36"/>
          <p:cNvSpPr/>
          <p:nvPr/>
        </p:nvSpPr>
        <p:spPr bwMode="auto">
          <a:xfrm>
            <a:off x="6678613" y="944563"/>
            <a:ext cx="1655762" cy="7921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8" name="Rectangle 37"/>
          <p:cNvSpPr/>
          <p:nvPr/>
        </p:nvSpPr>
        <p:spPr bwMode="auto">
          <a:xfrm>
            <a:off x="6887033" y="1133421"/>
            <a:ext cx="1314784"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16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Information</a:t>
            </a:r>
            <a:endParaRPr lang="en-US" sz="1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2965" name="Picture 3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7663" y="2097088"/>
            <a:ext cx="7921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66" name="Group 12"/>
          <p:cNvGrpSpPr>
            <a:grpSpLocks/>
          </p:cNvGrpSpPr>
          <p:nvPr/>
        </p:nvGrpSpPr>
        <p:grpSpPr bwMode="auto">
          <a:xfrm>
            <a:off x="3509963" y="4760913"/>
            <a:ext cx="576262" cy="647700"/>
            <a:chOff x="3861173" y="3339349"/>
            <a:chExt cx="1520388" cy="1502340"/>
          </a:xfrm>
        </p:grpSpPr>
        <p:pic>
          <p:nvPicPr>
            <p:cNvPr id="82996"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47"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7" name="Group 12"/>
          <p:cNvGrpSpPr>
            <a:grpSpLocks/>
          </p:cNvGrpSpPr>
          <p:nvPr/>
        </p:nvGrpSpPr>
        <p:grpSpPr bwMode="auto">
          <a:xfrm>
            <a:off x="5264150" y="4302125"/>
            <a:ext cx="576263" cy="647700"/>
            <a:chOff x="3861173" y="3339349"/>
            <a:chExt cx="1520388" cy="1502340"/>
          </a:xfrm>
        </p:grpSpPr>
        <p:pic>
          <p:nvPicPr>
            <p:cNvPr id="82994"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0"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8" name="Group 12"/>
          <p:cNvGrpSpPr>
            <a:grpSpLocks/>
          </p:cNvGrpSpPr>
          <p:nvPr/>
        </p:nvGrpSpPr>
        <p:grpSpPr bwMode="auto">
          <a:xfrm>
            <a:off x="4518025" y="4905375"/>
            <a:ext cx="576263" cy="647700"/>
            <a:chOff x="3861173" y="3339349"/>
            <a:chExt cx="1520388" cy="1502340"/>
          </a:xfrm>
        </p:grpSpPr>
        <p:pic>
          <p:nvPicPr>
            <p:cNvPr id="82992"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3"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69" name="Group 12"/>
          <p:cNvGrpSpPr>
            <a:grpSpLocks/>
          </p:cNvGrpSpPr>
          <p:nvPr/>
        </p:nvGrpSpPr>
        <p:grpSpPr bwMode="auto">
          <a:xfrm>
            <a:off x="3365500" y="4257675"/>
            <a:ext cx="431800" cy="503238"/>
            <a:chOff x="3861173" y="3339349"/>
            <a:chExt cx="1520388" cy="1502340"/>
          </a:xfrm>
        </p:grpSpPr>
        <p:pic>
          <p:nvPicPr>
            <p:cNvPr id="82990"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56"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grpSp>
        <p:nvGrpSpPr>
          <p:cNvPr id="82970" name="Group 12"/>
          <p:cNvGrpSpPr>
            <a:grpSpLocks/>
          </p:cNvGrpSpPr>
          <p:nvPr/>
        </p:nvGrpSpPr>
        <p:grpSpPr bwMode="auto">
          <a:xfrm>
            <a:off x="4652963" y="4284663"/>
            <a:ext cx="360362" cy="431800"/>
            <a:chOff x="3861173" y="3339349"/>
            <a:chExt cx="1520388" cy="1502340"/>
          </a:xfrm>
        </p:grpSpPr>
        <p:pic>
          <p:nvPicPr>
            <p:cNvPr id="82988"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936" y="3339349"/>
              <a:ext cx="612625" cy="65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62" name="Picture 6"/>
            <p:cNvPicPr>
              <a:picLocks noChangeAspect="1" noChangeArrowheads="1"/>
            </p:cNvPicPr>
            <p:nvPr/>
          </p:nvPicPr>
          <p:blipFill>
            <a:blip r:embed="rId5" cstate="print"/>
            <a:srcRect/>
            <a:stretch>
              <a:fillRect/>
            </a:stretch>
          </p:blipFill>
          <p:spPr bwMode="auto">
            <a:xfrm>
              <a:off x="3861173" y="3910219"/>
              <a:ext cx="1495747" cy="931470"/>
            </a:xfrm>
            <a:prstGeom prst="rect">
              <a:avLst/>
            </a:prstGeom>
            <a:noFill/>
            <a:ln w="25400" algn="ctr">
              <a:solidFill>
                <a:schemeClr val="tx1"/>
              </a:solidFill>
              <a:miter lim="800000"/>
              <a:headEnd/>
              <a:tailEnd/>
            </a:ln>
            <a:scene3d>
              <a:camera prst="orthographicFront"/>
              <a:lightRig rig="threePt" dir="t"/>
            </a:scene3d>
            <a:sp3d>
              <a:bevelT w="254000" h="254000"/>
              <a:bevelB w="254000" h="254000"/>
            </a:sp3d>
          </p:spPr>
        </p:pic>
      </p:grpSp>
      <p:sp>
        <p:nvSpPr>
          <p:cNvPr id="82971" name="Right Arrow 8"/>
          <p:cNvSpPr>
            <a:spLocks noChangeArrowheads="1"/>
          </p:cNvSpPr>
          <p:nvPr/>
        </p:nvSpPr>
        <p:spPr bwMode="auto">
          <a:xfrm rot="-5400000">
            <a:off x="3366294" y="1953419"/>
            <a:ext cx="719137" cy="142875"/>
          </a:xfrm>
          <a:prstGeom prst="rightArrow">
            <a:avLst>
              <a:gd name="adj1" fmla="val 50000"/>
              <a:gd name="adj2" fmla="val 84635"/>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72" name="Right Arrow 8"/>
          <p:cNvSpPr>
            <a:spLocks noChangeArrowheads="1"/>
          </p:cNvSpPr>
          <p:nvPr/>
        </p:nvSpPr>
        <p:spPr bwMode="auto">
          <a:xfrm rot="5359002">
            <a:off x="3585369" y="1962944"/>
            <a:ext cx="720725" cy="144463"/>
          </a:xfrm>
          <a:prstGeom prst="rightArrow">
            <a:avLst>
              <a:gd name="adj1" fmla="val 50000"/>
              <a:gd name="adj2" fmla="val 83889"/>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pic>
        <p:nvPicPr>
          <p:cNvPr id="82973" name="Picture 3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1150" y="4400550"/>
            <a:ext cx="5524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4" name="Right Arrow 8"/>
          <p:cNvSpPr>
            <a:spLocks noChangeArrowheads="1"/>
          </p:cNvSpPr>
          <p:nvPr/>
        </p:nvSpPr>
        <p:spPr bwMode="auto">
          <a:xfrm rot="6717349">
            <a:off x="3503612" y="3898901"/>
            <a:ext cx="900113" cy="144462"/>
          </a:xfrm>
          <a:prstGeom prst="rightArrow">
            <a:avLst>
              <a:gd name="adj1" fmla="val 50000"/>
              <a:gd name="adj2" fmla="val 8382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82975" name="Right Arrow 8"/>
          <p:cNvSpPr>
            <a:spLocks noChangeArrowheads="1"/>
          </p:cNvSpPr>
          <p:nvPr/>
        </p:nvSpPr>
        <p:spPr bwMode="auto">
          <a:xfrm rot="-4012027">
            <a:off x="3241676" y="3900487"/>
            <a:ext cx="900112" cy="144463"/>
          </a:xfrm>
          <a:prstGeom prst="rightArrow">
            <a:avLst>
              <a:gd name="adj1" fmla="val 50000"/>
              <a:gd name="adj2" fmla="val 83827"/>
            </a:avLst>
          </a:prstGeom>
          <a:solidFill>
            <a:srgbClr val="0033CC"/>
          </a:solidFill>
          <a:ln w="12700" algn="ctr">
            <a:solidFill>
              <a:schemeClr val="tx1"/>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endParaRPr lang="en-US" altLang="en-US" sz="1400" smtClean="0">
              <a:solidFill>
                <a:srgbClr val="000000"/>
              </a:solidFill>
            </a:endParaRPr>
          </a:p>
        </p:txBody>
      </p:sp>
      <p:sp>
        <p:nvSpPr>
          <p:cNvPr id="72" name="Rounded Rectangular Callout 71"/>
          <p:cNvSpPr/>
          <p:nvPr/>
        </p:nvSpPr>
        <p:spPr>
          <a:xfrm>
            <a:off x="6300788" y="2708275"/>
            <a:ext cx="2592387" cy="649288"/>
          </a:xfrm>
          <a:prstGeom prst="wedgeRoundRectCallout">
            <a:avLst>
              <a:gd name="adj1" fmla="val -67728"/>
              <a:gd name="adj2" fmla="val -43671"/>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6" name="Rectangle 25"/>
          <p:cNvSpPr/>
          <p:nvPr/>
        </p:nvSpPr>
        <p:spPr bwMode="auto">
          <a:xfrm>
            <a:off x="6372200" y="2666399"/>
            <a:ext cx="2485059"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0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Ontology-driven storage</a:t>
            </a:r>
            <a:endParaRPr lang="en-US" sz="2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73" name="Rounded Rectangular Callout 72"/>
          <p:cNvSpPr/>
          <p:nvPr/>
        </p:nvSpPr>
        <p:spPr>
          <a:xfrm>
            <a:off x="503238" y="5643563"/>
            <a:ext cx="2735262" cy="936625"/>
          </a:xfrm>
          <a:prstGeom prst="wedgeRoundRectCallout">
            <a:avLst>
              <a:gd name="adj1" fmla="val 50021"/>
              <a:gd name="adj2" fmla="val -93387"/>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4" name="Rectangle 23"/>
          <p:cNvSpPr/>
          <p:nvPr/>
        </p:nvSpPr>
        <p:spPr bwMode="auto">
          <a:xfrm>
            <a:off x="842442" y="5643318"/>
            <a:ext cx="201850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The “Cloud”</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of personalized</a:t>
            </a:r>
            <a:endPar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ru-RU"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value systems</a:t>
            </a:r>
            <a:r>
              <a:rPr lang="ru-RU"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2980"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5840413"/>
            <a:ext cx="9112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ounded Rectangle 79"/>
          <p:cNvSpPr/>
          <p:nvPr/>
        </p:nvSpPr>
        <p:spPr>
          <a:xfrm>
            <a:off x="250825" y="3660775"/>
            <a:ext cx="8713788" cy="3024188"/>
          </a:xfrm>
          <a:prstGeom prst="roundRect">
            <a:avLst/>
          </a:prstGeom>
          <a:solidFill>
            <a:schemeClr val="accent1">
              <a:alpha val="5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81" name="Rounded Rectangle 80"/>
          <p:cNvSpPr/>
          <p:nvPr/>
        </p:nvSpPr>
        <p:spPr>
          <a:xfrm>
            <a:off x="250825" y="700723"/>
            <a:ext cx="8713788" cy="2881312"/>
          </a:xfrm>
          <a:prstGeom prst="roundRect">
            <a:avLst/>
          </a:prstGeom>
          <a:solidFill>
            <a:srgbClr val="FFFF00">
              <a:alpha val="5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82" name="Rectangle 81"/>
          <p:cNvSpPr/>
          <p:nvPr/>
        </p:nvSpPr>
        <p:spPr>
          <a:xfrm>
            <a:off x="107503" y="2375896"/>
            <a:ext cx="3245298"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400" b="1" dirty="0" smtClean="0">
                <a:ln w="11430"/>
                <a:solidFill>
                  <a:srgbClr val="FF0000"/>
                </a:solidFill>
                <a:effectLst>
                  <a:outerShdw blurRad="50800" dist="39000" dir="5460000" algn="tl">
                    <a:srgbClr val="000000">
                      <a:alpha val="38000"/>
                    </a:srgbClr>
                  </a:outerShdw>
                </a:effectLst>
              </a:rPr>
              <a:t>The area of</a:t>
            </a:r>
            <a:endParaRPr lang="ru-RU" sz="2400" b="1" dirty="0">
              <a:ln w="11430"/>
              <a:solidFill>
                <a:srgbClr val="FF0000"/>
              </a:solidFill>
              <a:effectLst>
                <a:outerShdw blurRad="50800" dist="39000" dir="5460000" algn="tl">
                  <a:srgbClr val="000000">
                    <a:alpha val="38000"/>
                  </a:srgbClr>
                </a:outerShdw>
              </a:effectLst>
            </a:endParaRPr>
          </a:p>
          <a:p>
            <a:pPr algn="ctr" fontAlgn="base">
              <a:spcBef>
                <a:spcPct val="0"/>
              </a:spcBef>
              <a:spcAft>
                <a:spcPct val="0"/>
              </a:spcAft>
              <a:defRPr/>
            </a:pPr>
            <a:r>
              <a:rPr lang="ru-RU" sz="2400" b="1" dirty="0">
                <a:ln w="11430"/>
                <a:solidFill>
                  <a:srgbClr val="FF0000"/>
                </a:solidFill>
                <a:effectLst>
                  <a:outerShdw blurRad="50800" dist="39000" dir="5460000" algn="tl">
                    <a:srgbClr val="000000">
                      <a:alpha val="38000"/>
                    </a:srgbClr>
                  </a:outerShdw>
                </a:effectLst>
              </a:rPr>
              <a:t> </a:t>
            </a:r>
            <a:r>
              <a:rPr lang="ru-RU" sz="2400" b="1" dirty="0" smtClean="0">
                <a:ln w="11430"/>
                <a:solidFill>
                  <a:srgbClr val="FF0000"/>
                </a:solidFill>
                <a:effectLst>
                  <a:outerShdw blurRad="50800" dist="39000" dir="5460000" algn="tl">
                    <a:srgbClr val="000000">
                      <a:alpha val="38000"/>
                    </a:srgbClr>
                  </a:outerShdw>
                </a:effectLst>
              </a:rPr>
              <a:t>«</a:t>
            </a:r>
            <a:r>
              <a:rPr lang="en-US" sz="2400" b="1" dirty="0" smtClean="0">
                <a:ln w="11430"/>
                <a:solidFill>
                  <a:srgbClr val="FF0000"/>
                </a:solidFill>
                <a:effectLst>
                  <a:outerShdw blurRad="50800" dist="39000" dir="5460000" algn="tl">
                    <a:srgbClr val="000000">
                      <a:alpha val="38000"/>
                    </a:srgbClr>
                  </a:outerShdw>
                </a:effectLst>
              </a:rPr>
              <a:t>strict requirements for trust</a:t>
            </a:r>
            <a:r>
              <a:rPr lang="ru-RU" sz="2400" b="1" dirty="0" smtClean="0">
                <a:ln w="11430"/>
                <a:solidFill>
                  <a:srgbClr val="FF0000"/>
                </a:solidFill>
                <a:effectLst>
                  <a:outerShdw blurRad="50800" dist="39000" dir="5460000" algn="tl">
                    <a:srgbClr val="000000">
                      <a:alpha val="38000"/>
                    </a:srgbClr>
                  </a:outerShdw>
                </a:effectLst>
              </a:rPr>
              <a:t>»</a:t>
            </a:r>
            <a:endParaRPr lang="en-US" sz="2400" b="1" dirty="0">
              <a:ln w="11430"/>
              <a:solidFill>
                <a:srgbClr val="FF0000"/>
              </a:solidFill>
              <a:effectLst>
                <a:outerShdw blurRad="50800" dist="39000" dir="5460000" algn="tl">
                  <a:srgbClr val="000000">
                    <a:alpha val="38000"/>
                  </a:srgbClr>
                </a:outerShdw>
              </a:effectLst>
            </a:endParaRPr>
          </a:p>
        </p:txBody>
      </p:sp>
      <p:sp>
        <p:nvSpPr>
          <p:cNvPr id="83" name="Rectangle 82"/>
          <p:cNvSpPr/>
          <p:nvPr/>
        </p:nvSpPr>
        <p:spPr>
          <a:xfrm>
            <a:off x="37464" y="3815935"/>
            <a:ext cx="2870023" cy="156966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400" b="1" dirty="0" smtClean="0">
                <a:ln w="11430"/>
                <a:solidFill>
                  <a:srgbClr val="00B050"/>
                </a:solidFill>
                <a:effectLst>
                  <a:outerShdw blurRad="50800" dist="39000" dir="5460000" algn="tl">
                    <a:srgbClr val="000000">
                      <a:alpha val="38000"/>
                    </a:srgbClr>
                  </a:outerShdw>
                </a:effectLst>
              </a:rPr>
              <a:t>The area of</a:t>
            </a:r>
            <a:endParaRPr lang="ru-RU" sz="2400" b="1" dirty="0">
              <a:ln w="11430"/>
              <a:solidFill>
                <a:srgbClr val="00B050"/>
              </a:solidFill>
              <a:effectLst>
                <a:outerShdw blurRad="50800" dist="39000" dir="5460000" algn="tl">
                  <a:srgbClr val="000000">
                    <a:alpha val="38000"/>
                  </a:srgbClr>
                </a:outerShdw>
              </a:effectLst>
            </a:endParaRPr>
          </a:p>
          <a:p>
            <a:pPr algn="ctr" fontAlgn="base">
              <a:spcBef>
                <a:spcPct val="0"/>
              </a:spcBef>
              <a:spcAft>
                <a:spcPct val="0"/>
              </a:spcAft>
              <a:defRPr/>
            </a:pPr>
            <a:r>
              <a:rPr lang="ru-RU" sz="2400" b="1" dirty="0" smtClean="0">
                <a:ln w="11430"/>
                <a:solidFill>
                  <a:srgbClr val="00B050"/>
                </a:solidFill>
                <a:effectLst>
                  <a:outerShdw blurRad="50800" dist="39000" dir="5460000" algn="tl">
                    <a:srgbClr val="000000">
                      <a:alpha val="38000"/>
                    </a:srgbClr>
                  </a:outerShdw>
                </a:effectLst>
              </a:rPr>
              <a:t>«</a:t>
            </a:r>
            <a:r>
              <a:rPr lang="en-US" sz="2400" b="1" dirty="0" smtClean="0">
                <a:ln w="11430"/>
                <a:solidFill>
                  <a:srgbClr val="00B050"/>
                </a:solidFill>
                <a:effectLst>
                  <a:outerShdw blurRad="50800" dist="39000" dir="5460000" algn="tl">
                    <a:srgbClr val="000000">
                      <a:alpha val="38000"/>
                    </a:srgbClr>
                  </a:outerShdw>
                </a:effectLst>
              </a:rPr>
              <a:t>free and transparent</a:t>
            </a:r>
            <a:endParaRPr lang="ru-RU" sz="2400" b="1" dirty="0">
              <a:ln w="11430"/>
              <a:solidFill>
                <a:srgbClr val="00B050"/>
              </a:solidFill>
              <a:effectLst>
                <a:outerShdw blurRad="50800" dist="39000" dir="5460000" algn="tl">
                  <a:srgbClr val="000000">
                    <a:alpha val="38000"/>
                  </a:srgbClr>
                </a:outerShdw>
              </a:effectLst>
            </a:endParaRPr>
          </a:p>
          <a:p>
            <a:pPr algn="ctr" fontAlgn="base">
              <a:spcBef>
                <a:spcPct val="0"/>
              </a:spcBef>
              <a:spcAft>
                <a:spcPct val="0"/>
              </a:spcAft>
              <a:defRPr/>
            </a:pPr>
            <a:r>
              <a:rPr lang="en-US" sz="2400" b="1" dirty="0" smtClean="0">
                <a:ln w="11430"/>
                <a:solidFill>
                  <a:srgbClr val="00B050"/>
                </a:solidFill>
                <a:effectLst>
                  <a:outerShdw blurRad="50800" dist="39000" dir="5460000" algn="tl">
                    <a:srgbClr val="000000">
                      <a:alpha val="38000"/>
                    </a:srgbClr>
                  </a:outerShdw>
                </a:effectLst>
              </a:rPr>
              <a:t>choice</a:t>
            </a:r>
            <a:r>
              <a:rPr lang="ru-RU" sz="2400" b="1" dirty="0" smtClean="0">
                <a:ln w="11430"/>
                <a:solidFill>
                  <a:srgbClr val="00B050"/>
                </a:solidFill>
                <a:effectLst>
                  <a:outerShdw blurRad="50800" dist="39000" dir="5460000" algn="tl">
                    <a:srgbClr val="000000">
                      <a:alpha val="38000"/>
                    </a:srgbClr>
                  </a:outerShdw>
                </a:effectLst>
              </a:rPr>
              <a:t>»</a:t>
            </a:r>
            <a:endParaRPr lang="en-US" sz="2400" b="1" dirty="0">
              <a:ln w="11430"/>
              <a:solidFill>
                <a:srgbClr val="00B050"/>
              </a:solidFill>
              <a:effectLst>
                <a:outerShdw blurRad="50800" dist="39000" dir="5460000" algn="tl">
                  <a:srgbClr val="000000">
                    <a:alpha val="38000"/>
                  </a:srgbClr>
                </a:outerShdw>
              </a:effectLst>
            </a:endParaRPr>
          </a:p>
        </p:txBody>
      </p:sp>
      <p:sp>
        <p:nvSpPr>
          <p:cNvPr id="87" name="TextBox 86"/>
          <p:cNvSpPr txBox="1"/>
          <p:nvPr/>
        </p:nvSpPr>
        <p:spPr>
          <a:xfrm>
            <a:off x="5930354" y="5699950"/>
            <a:ext cx="3168352" cy="1107996"/>
          </a:xfrm>
          <a:prstGeom prst="rect">
            <a:avLst/>
          </a:prstGeom>
          <a:solidFill>
            <a:schemeClr val="accent1"/>
          </a:solidFill>
          <a:scene3d>
            <a:camera prst="orthographicFront"/>
            <a:lightRig rig="threePt" dir="t"/>
          </a:scene3d>
          <a:sp3d>
            <a:bevelT w="127000" h="127000"/>
            <a:bevelB w="127000" h="127000"/>
          </a:sp3d>
        </p:spPr>
        <p:txBody>
          <a:bodyPr>
            <a:spAutoFit/>
          </a:bodyPr>
          <a:lstStyle/>
          <a:p>
            <a:pPr fontAlgn="base">
              <a:spcBef>
                <a:spcPct val="0"/>
              </a:spcBef>
              <a:spcAft>
                <a:spcPct val="0"/>
              </a:spcAft>
              <a:defRPr/>
            </a:pPr>
            <a:r>
              <a:rPr lang="en-US" b="1" dirty="0" smtClean="0">
                <a:solidFill>
                  <a:srgbClr val="FF0000"/>
                </a:solidFill>
              </a:rPr>
              <a:t>Compromise principle</a:t>
            </a:r>
            <a:r>
              <a:rPr lang="ru-RU" b="1" dirty="0" smtClean="0">
                <a:solidFill>
                  <a:srgbClr val="FF0000"/>
                </a:solidFill>
              </a:rPr>
              <a:t>: </a:t>
            </a:r>
            <a:r>
              <a:rPr lang="ru-RU" sz="1600" dirty="0" smtClean="0">
                <a:solidFill>
                  <a:srgbClr val="000000"/>
                </a:solidFill>
              </a:rPr>
              <a:t>«</a:t>
            </a:r>
            <a:r>
              <a:rPr lang="en-US" sz="1600" dirty="0" smtClean="0">
                <a:solidFill>
                  <a:srgbClr val="000000"/>
                </a:solidFill>
              </a:rPr>
              <a:t>subjective opinions and evaluations on the basis of objective data and facts</a:t>
            </a:r>
            <a:r>
              <a:rPr lang="ru-RU" sz="1600" dirty="0" smtClean="0">
                <a:solidFill>
                  <a:srgbClr val="000000"/>
                </a:solidFill>
              </a:rPr>
              <a:t>».</a:t>
            </a:r>
            <a:endParaRPr lang="en-US" sz="1600" dirty="0">
              <a:solidFill>
                <a:srgbClr val="000000"/>
              </a:solidFill>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566" y="105458"/>
            <a:ext cx="8165531" cy="503238"/>
          </a:xfrm>
        </p:spPr>
        <p:txBody>
          <a:bodyPr/>
          <a:lstStyle/>
          <a:p>
            <a:pPr>
              <a:defRPr/>
            </a:pPr>
            <a:r>
              <a:rPr lang="en-US" sz="2400" dirty="0" smtClean="0"/>
              <a:t>Major components of a personal </a:t>
            </a:r>
            <a:r>
              <a:rPr lang="ru-RU" sz="2400" dirty="0" smtClean="0"/>
              <a:t>«</a:t>
            </a:r>
            <a:r>
              <a:rPr lang="en-US" sz="2400" dirty="0" smtClean="0"/>
              <a:t>value systems</a:t>
            </a:r>
            <a:r>
              <a:rPr lang="ru-RU" sz="2400" dirty="0" smtClean="0"/>
              <a:t>»</a:t>
            </a:r>
            <a:r>
              <a:rPr lang="en-US" sz="2400" dirty="0" smtClean="0"/>
              <a:t> in terms of </a:t>
            </a:r>
            <a:r>
              <a:rPr lang="ru-RU" sz="2400" dirty="0" smtClean="0"/>
              <a:t>«</a:t>
            </a:r>
            <a:r>
              <a:rPr lang="en-US" sz="2400" dirty="0" smtClean="0"/>
              <a:t>Business Intelligence</a:t>
            </a:r>
            <a:r>
              <a:rPr lang="ru-RU" sz="2400" dirty="0" smtClean="0"/>
              <a:t>»</a:t>
            </a:r>
            <a:endParaRPr lang="ru-RU" sz="2400" dirty="0"/>
          </a:p>
        </p:txBody>
      </p:sp>
      <p:sp>
        <p:nvSpPr>
          <p:cNvPr id="30" name="TextBox 29"/>
          <p:cNvSpPr txBox="1"/>
          <p:nvPr/>
        </p:nvSpPr>
        <p:spPr>
          <a:xfrm>
            <a:off x="2736712" y="1000270"/>
            <a:ext cx="6192688" cy="4339650"/>
          </a:xfrm>
          <a:prstGeom prst="rect">
            <a:avLst/>
          </a:prstGeom>
          <a:solidFill>
            <a:schemeClr val="accent1"/>
          </a:solidFill>
          <a:ln w="25400">
            <a:solidFill>
              <a:schemeClr val="tx1"/>
            </a:solidFill>
          </a:ln>
        </p:spPr>
        <p:txBody>
          <a:bodyPr wrap="square">
            <a:spAutoFit/>
          </a:bodyPr>
          <a:lstStyle/>
          <a:p>
            <a:pPr fontAlgn="base">
              <a:spcBef>
                <a:spcPct val="0"/>
              </a:spcBef>
              <a:spcAft>
                <a:spcPct val="0"/>
              </a:spcAft>
              <a:defRPr/>
            </a:pPr>
            <a:r>
              <a:rPr lang="en-US" sz="1600" b="1" dirty="0" smtClean="0">
                <a:solidFill>
                  <a:srgbClr val="000000"/>
                </a:solidFill>
              </a:rPr>
              <a:t>      </a:t>
            </a:r>
            <a:r>
              <a:rPr lang="en-US" sz="2800" b="1" dirty="0" smtClean="0">
                <a:solidFill>
                  <a:srgbClr val="000000"/>
                </a:solidFill>
              </a:rPr>
              <a:t>Components </a:t>
            </a:r>
            <a:r>
              <a:rPr lang="en-US" sz="2800" b="1" dirty="0">
                <a:solidFill>
                  <a:srgbClr val="000000"/>
                </a:solidFill>
              </a:rPr>
              <a:t>of a Value </a:t>
            </a:r>
            <a:r>
              <a:rPr lang="en-US" sz="2800" b="1" dirty="0" smtClean="0">
                <a:solidFill>
                  <a:srgbClr val="000000"/>
                </a:solidFill>
              </a:rPr>
              <a:t>System:</a:t>
            </a:r>
            <a:endParaRPr lang="en-US" sz="2800" b="1" dirty="0">
              <a:solidFill>
                <a:srgbClr val="000000"/>
              </a:solidFill>
            </a:endParaRPr>
          </a:p>
          <a:p>
            <a:pPr fontAlgn="base">
              <a:spcBef>
                <a:spcPct val="0"/>
              </a:spcBef>
              <a:spcAft>
                <a:spcPct val="0"/>
              </a:spcAft>
              <a:defRPr/>
            </a:pPr>
            <a:endParaRPr lang="en-US" sz="800" b="1" dirty="0">
              <a:solidFill>
                <a:srgbClr val="000000"/>
              </a:solidFill>
            </a:endParaRPr>
          </a:p>
          <a:p>
            <a:pPr marL="342900" indent="-342900" fontAlgn="base">
              <a:spcBef>
                <a:spcPct val="0"/>
              </a:spcBef>
              <a:spcAft>
                <a:spcPct val="0"/>
              </a:spcAft>
              <a:buFontTx/>
              <a:buAutoNum type="arabicPeriod"/>
              <a:defRPr/>
            </a:pPr>
            <a:r>
              <a:rPr lang="en-US" sz="2000" dirty="0" smtClean="0">
                <a:solidFill>
                  <a:srgbClr val="000000"/>
                </a:solidFill>
              </a:rPr>
              <a:t>Quality indicators;</a:t>
            </a:r>
          </a:p>
          <a:p>
            <a:pPr marL="342900" indent="-342900" fontAlgn="base">
              <a:spcBef>
                <a:spcPct val="0"/>
              </a:spcBef>
              <a:spcAft>
                <a:spcPct val="0"/>
              </a:spcAft>
              <a:buFontTx/>
              <a:buAutoNum type="arabicPeriod"/>
              <a:defRPr/>
            </a:pPr>
            <a:r>
              <a:rPr lang="en-US" sz="2000" dirty="0" smtClean="0">
                <a:solidFill>
                  <a:srgbClr val="000000"/>
                </a:solidFill>
              </a:rPr>
              <a:t>What </a:t>
            </a:r>
            <a:r>
              <a:rPr lang="en-US" sz="2000" dirty="0">
                <a:solidFill>
                  <a:srgbClr val="000000"/>
                </a:solidFill>
              </a:rPr>
              <a:t>is good and what is bad among quality indicators </a:t>
            </a:r>
            <a:r>
              <a:rPr lang="en-US" sz="2000" dirty="0" smtClean="0">
                <a:solidFill>
                  <a:srgbClr val="000000"/>
                </a:solidFill>
              </a:rPr>
              <a:t>(“+” </a:t>
            </a:r>
            <a:r>
              <a:rPr lang="en-US" sz="2000" dirty="0">
                <a:solidFill>
                  <a:srgbClr val="000000"/>
                </a:solidFill>
              </a:rPr>
              <a:t>or </a:t>
            </a:r>
            <a:r>
              <a:rPr lang="en-US" sz="2000" dirty="0" smtClean="0">
                <a:solidFill>
                  <a:srgbClr val="000000"/>
                </a:solidFill>
              </a:rPr>
              <a:t>“–” </a:t>
            </a:r>
            <a:r>
              <a:rPr lang="en-US" sz="2000" dirty="0">
                <a:solidFill>
                  <a:srgbClr val="000000"/>
                </a:solidFill>
              </a:rPr>
              <a:t>attached to weights in the formula);</a:t>
            </a:r>
          </a:p>
          <a:p>
            <a:pPr marL="342900" indent="-342900" fontAlgn="base">
              <a:spcBef>
                <a:spcPct val="0"/>
              </a:spcBef>
              <a:spcAft>
                <a:spcPct val="0"/>
              </a:spcAft>
              <a:buFontTx/>
              <a:buAutoNum type="arabicPeriod"/>
              <a:defRPr/>
            </a:pPr>
            <a:r>
              <a:rPr lang="en-US" sz="2000" dirty="0">
                <a:solidFill>
                  <a:srgbClr val="000000"/>
                </a:solidFill>
              </a:rPr>
              <a:t>Absolute Importance of an indicator (absolute values of weights normalized to [0,1]);</a:t>
            </a:r>
          </a:p>
          <a:p>
            <a:pPr marL="342900" indent="-342900" fontAlgn="base">
              <a:spcBef>
                <a:spcPct val="0"/>
              </a:spcBef>
              <a:spcAft>
                <a:spcPct val="0"/>
              </a:spcAft>
              <a:buFontTx/>
              <a:buAutoNum type="arabicPeriod"/>
              <a:defRPr/>
            </a:pPr>
            <a:r>
              <a:rPr lang="en-US" sz="2000" dirty="0">
                <a:solidFill>
                  <a:srgbClr val="000000"/>
                </a:solidFill>
              </a:rPr>
              <a:t>Harmony of Indicators (relative importance of the indicators or covariance matrix);</a:t>
            </a:r>
          </a:p>
          <a:p>
            <a:pPr marL="342900" indent="-342900" fontAlgn="base">
              <a:spcBef>
                <a:spcPct val="0"/>
              </a:spcBef>
              <a:spcAft>
                <a:spcPct val="0"/>
              </a:spcAft>
              <a:buFontTx/>
              <a:buAutoNum type="arabicPeriod"/>
              <a:defRPr/>
            </a:pPr>
            <a:r>
              <a:rPr lang="en-US" sz="2000" dirty="0" smtClean="0">
                <a:solidFill>
                  <a:srgbClr val="000000"/>
                </a:solidFill>
              </a:rPr>
              <a:t>Choice-of-decision-function weights;</a:t>
            </a:r>
            <a:endParaRPr lang="en-US" sz="2000" dirty="0">
              <a:solidFill>
                <a:srgbClr val="000000"/>
              </a:solidFill>
            </a:endParaRPr>
          </a:p>
          <a:p>
            <a:pPr marL="342900" indent="-342900" fontAlgn="base">
              <a:spcBef>
                <a:spcPct val="0"/>
              </a:spcBef>
              <a:spcAft>
                <a:spcPct val="0"/>
              </a:spcAft>
              <a:buFontTx/>
              <a:buAutoNum type="arabicPeriod"/>
              <a:defRPr/>
            </a:pPr>
            <a:r>
              <a:rPr lang="en-US" sz="2000" dirty="0">
                <a:solidFill>
                  <a:srgbClr val="000000"/>
                </a:solidFill>
              </a:rPr>
              <a:t>Trust-to-information-sources </a:t>
            </a:r>
            <a:r>
              <a:rPr lang="en-US" sz="2000" dirty="0" smtClean="0">
                <a:solidFill>
                  <a:srgbClr val="000000"/>
                </a:solidFill>
              </a:rPr>
              <a:t>weights;</a:t>
            </a:r>
          </a:p>
          <a:p>
            <a:pPr marL="342900" indent="-342900" fontAlgn="base">
              <a:spcBef>
                <a:spcPct val="0"/>
              </a:spcBef>
              <a:spcAft>
                <a:spcPct val="0"/>
              </a:spcAft>
              <a:buFontTx/>
              <a:buAutoNum type="arabicPeriod"/>
              <a:defRPr/>
            </a:pPr>
            <a:r>
              <a:rPr lang="en-US" sz="2000" dirty="0" smtClean="0">
                <a:solidFill>
                  <a:srgbClr val="000000"/>
                </a:solidFill>
              </a:rPr>
              <a:t>Meta-Indicators (weights of importance for imported value systems)</a:t>
            </a:r>
          </a:p>
        </p:txBody>
      </p:sp>
      <p:sp>
        <p:nvSpPr>
          <p:cNvPr id="4" name="TextBox 3"/>
          <p:cNvSpPr txBox="1"/>
          <p:nvPr/>
        </p:nvSpPr>
        <p:spPr>
          <a:xfrm>
            <a:off x="4780955" y="6192979"/>
            <a:ext cx="4148444" cy="523220"/>
          </a:xfrm>
          <a:prstGeom prst="rect">
            <a:avLst/>
          </a:prstGeom>
          <a:solidFill>
            <a:schemeClr val="bg1">
              <a:lumMod val="85000"/>
            </a:schemeClr>
          </a:solidFill>
          <a:ln w="12700">
            <a:solidFill>
              <a:schemeClr val="tx1"/>
            </a:solidFill>
          </a:ln>
        </p:spPr>
        <p:txBody>
          <a:bodyPr wrap="square" rtlCol="0">
            <a:spAutoFit/>
          </a:bodyPr>
          <a:lstStyle/>
          <a:p>
            <a:r>
              <a:rPr lang="en-US" sz="1400" b="1" dirty="0" smtClean="0">
                <a:solidFill>
                  <a:srgbClr val="FF0000"/>
                </a:solidFill>
              </a:rPr>
              <a:t>Business Intelligence</a:t>
            </a:r>
            <a:r>
              <a:rPr lang="ru-RU" sz="1400" dirty="0" smtClean="0"/>
              <a:t> </a:t>
            </a:r>
            <a:r>
              <a:rPr lang="ru-RU" sz="1400" dirty="0"/>
              <a:t>– </a:t>
            </a:r>
            <a:r>
              <a:rPr lang="ru-RU" sz="1400" dirty="0" smtClean="0"/>
              <a:t>«</a:t>
            </a:r>
            <a:r>
              <a:rPr lang="en-US" sz="1400" dirty="0" smtClean="0"/>
              <a:t>The road</a:t>
            </a:r>
            <a:r>
              <a:rPr lang="ru-RU" sz="1400" dirty="0" smtClean="0"/>
              <a:t> </a:t>
            </a:r>
            <a:r>
              <a:rPr lang="en-US" sz="1400" dirty="0" smtClean="0"/>
              <a:t>from data to evaluations and decisions supported by analytics</a:t>
            </a:r>
            <a:r>
              <a:rPr lang="ru-RU" sz="1400" dirty="0" smtClean="0"/>
              <a:t>»</a:t>
            </a:r>
            <a:endParaRPr lang="en-US" sz="1400" dirty="0"/>
          </a:p>
        </p:txBody>
      </p:sp>
      <p:grpSp>
        <p:nvGrpSpPr>
          <p:cNvPr id="33" name="Group 32"/>
          <p:cNvGrpSpPr/>
          <p:nvPr/>
        </p:nvGrpSpPr>
        <p:grpSpPr>
          <a:xfrm>
            <a:off x="682937" y="1000747"/>
            <a:ext cx="1666020" cy="5715452"/>
            <a:chOff x="169676" y="826460"/>
            <a:chExt cx="1772027" cy="5889262"/>
          </a:xfrm>
        </p:grpSpPr>
        <p:grpSp>
          <p:nvGrpSpPr>
            <p:cNvPr id="3" name="Group 2"/>
            <p:cNvGrpSpPr/>
            <p:nvPr/>
          </p:nvGrpSpPr>
          <p:grpSpPr>
            <a:xfrm>
              <a:off x="169676" y="826460"/>
              <a:ext cx="1772026" cy="4384219"/>
              <a:chOff x="94105" y="2522341"/>
              <a:chExt cx="1660886" cy="3554101"/>
            </a:xfrm>
          </p:grpSpPr>
          <p:grpSp>
            <p:nvGrpSpPr>
              <p:cNvPr id="19" name="Group 18"/>
              <p:cNvGrpSpPr/>
              <p:nvPr/>
            </p:nvGrpSpPr>
            <p:grpSpPr>
              <a:xfrm>
                <a:off x="94106" y="3648694"/>
                <a:ext cx="1660885" cy="2427748"/>
                <a:chOff x="2857501" y="633411"/>
                <a:chExt cx="3429000" cy="5963939"/>
              </a:xfrm>
            </p:grpSpPr>
            <p:pic>
              <p:nvPicPr>
                <p:cNvPr id="2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90031" y="1900881"/>
                  <a:ext cx="5963939" cy="3429000"/>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sp>
              <p:nvSpPr>
                <p:cNvPr id="22" name="Cloud Callout 21"/>
                <p:cNvSpPr/>
                <p:nvPr/>
              </p:nvSpPr>
              <p:spPr>
                <a:xfrm>
                  <a:off x="3131840" y="980727"/>
                  <a:ext cx="3082652" cy="5473667"/>
                </a:xfrm>
                <a:prstGeom prst="cloudCallout">
                  <a:avLst>
                    <a:gd name="adj1" fmla="val -627"/>
                    <a:gd name="adj2" fmla="val 4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347865" y="1136940"/>
                  <a:ext cx="2448271" cy="4740331"/>
                  <a:chOff x="3347865" y="1136940"/>
                  <a:chExt cx="2448271" cy="4740331"/>
                </a:xfrm>
              </p:grpSpPr>
              <p:pic>
                <p:nvPicPr>
                  <p:cNvPr id="25" name="Picture 2"/>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39095" y="4151392"/>
                    <a:ext cx="2275222" cy="172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969" y="1894198"/>
                    <a:ext cx="19621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5" y="2637453"/>
                    <a:ext cx="63894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51593">
                    <a:off x="4601136" y="1136940"/>
                    <a:ext cx="568069" cy="97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56929" y="3400996"/>
                    <a:ext cx="2039207" cy="137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309" y="5225638"/>
                  <a:ext cx="896661" cy="93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6"/>
              <p:cNvPicPr>
                <a:picLocks noChangeAspect="1" noChangeArrowheads="1"/>
              </p:cNvPicPr>
              <p:nvPr/>
            </p:nvPicPr>
            <p:blipFill>
              <a:blip r:embed="rId9" cstate="print"/>
              <a:srcRect/>
              <a:stretch>
                <a:fillRect/>
              </a:stretch>
            </p:blipFill>
            <p:spPr bwMode="auto">
              <a:xfrm>
                <a:off x="94105" y="2522341"/>
                <a:ext cx="1660886" cy="1034463"/>
              </a:xfrm>
              <a:prstGeom prst="rect">
                <a:avLst/>
              </a:prstGeom>
              <a:noFill/>
              <a:ln w="25400" algn="ctr">
                <a:solidFill>
                  <a:schemeClr val="tx1"/>
                </a:solidFill>
                <a:miter lim="800000"/>
                <a:headEnd/>
                <a:tailEnd/>
              </a:ln>
              <a:effectLst>
                <a:outerShdw blurRad="50800" dist="50800" dir="5400000" sx="106000" sy="106000" algn="ctr" rotWithShape="0">
                  <a:schemeClr val="bg1">
                    <a:lumMod val="65000"/>
                  </a:schemeClr>
                </a:outerShdw>
              </a:effectLst>
              <a:scene3d>
                <a:camera prst="orthographicFront"/>
                <a:lightRig rig="threePt" dir="t"/>
              </a:scene3d>
              <a:sp3d>
                <a:bevelT w="254000" h="254000"/>
                <a:bevelB w="254000" h="254000"/>
              </a:sp3d>
            </p:spPr>
          </p:pic>
        </p:grpSp>
        <p:pic>
          <p:nvPicPr>
            <p:cNvPr id="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167" y="5301685"/>
              <a:ext cx="1759536" cy="1414037"/>
            </a:xfrm>
            <a:prstGeom prst="rect">
              <a:avLst/>
            </a:prstGeom>
            <a:noFill/>
            <a:ln w="25400" algn="ctr">
              <a:solidFill>
                <a:schemeClr val="tx1"/>
              </a:solidFill>
              <a:miter lim="800000"/>
              <a:headEnd/>
              <a:tailEnd/>
            </a:ln>
            <a:effectLst>
              <a:outerShdw blurRad="50800" dist="50800" dir="5400000" sx="104000" sy="104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23528" y="125413"/>
            <a:ext cx="8602985" cy="503237"/>
          </a:xfrm>
        </p:spPr>
        <p:txBody>
          <a:bodyPr>
            <a:noAutofit/>
          </a:bodyPr>
          <a:lstStyle/>
          <a:p>
            <a:pPr>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LINKS</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
        <p:nvSpPr>
          <p:cNvPr id="6" name="Rectangle 3"/>
          <p:cNvSpPr txBox="1">
            <a:spLocks noChangeArrowheads="1"/>
          </p:cNvSpPr>
          <p:nvPr/>
        </p:nvSpPr>
        <p:spPr>
          <a:xfrm>
            <a:off x="468313" y="1052735"/>
            <a:ext cx="8594725" cy="48245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endParaRPr lang="en-US" altLang="en-US" sz="2000" dirty="0" smtClean="0"/>
          </a:p>
          <a:p>
            <a:pPr marL="0" indent="0">
              <a:lnSpc>
                <a:spcPct val="80000"/>
              </a:lnSpc>
              <a:buNone/>
            </a:pPr>
            <a:endParaRPr lang="ru-RU" altLang="en-US" sz="1000" dirty="0" smtClean="0"/>
          </a:p>
          <a:p>
            <a:r>
              <a:rPr lang="en-US" altLang="en-US" sz="2000" dirty="0" smtClean="0"/>
              <a:t>This Presentation in PowerPoint</a:t>
            </a:r>
            <a:r>
              <a:rPr lang="ru-RU" altLang="en-US" sz="2000" dirty="0" smtClean="0"/>
              <a:t>: </a:t>
            </a:r>
            <a:r>
              <a:rPr lang="en-US" altLang="en-US" sz="2000" dirty="0" smtClean="0">
                <a:hlinkClick r:id="rId2"/>
              </a:rPr>
              <a:t>http://www.cs.jyu.fi/ai/Quality-3_en.pptx</a:t>
            </a:r>
            <a:r>
              <a:rPr lang="ru-RU" altLang="en-US" sz="2000" dirty="0" smtClean="0"/>
              <a:t>;</a:t>
            </a:r>
            <a:endParaRPr lang="en-US" altLang="en-US" sz="2000" dirty="0" smtClean="0"/>
          </a:p>
          <a:p>
            <a:endParaRPr lang="en-US" altLang="en-US" sz="2000" dirty="0" smtClean="0"/>
          </a:p>
          <a:p>
            <a:r>
              <a:rPr lang="en-US" altLang="en-US" sz="2000" dirty="0" smtClean="0"/>
              <a:t>Video-version</a:t>
            </a:r>
            <a:r>
              <a:rPr lang="ru-RU" altLang="en-US" sz="2000" dirty="0" smtClean="0"/>
              <a:t>: </a:t>
            </a:r>
            <a:r>
              <a:rPr lang="en-US" altLang="en-US" sz="2000" dirty="0">
                <a:hlinkClick r:id="rId3"/>
              </a:rPr>
              <a:t>http://</a:t>
            </a:r>
            <a:r>
              <a:rPr lang="en-US" altLang="en-US" sz="2000" dirty="0" smtClean="0">
                <a:hlinkClick r:id="rId3"/>
              </a:rPr>
              <a:t>www.cs.jyu.fi/ai/Quality/video</a:t>
            </a:r>
            <a:r>
              <a:rPr lang="ru-RU" altLang="en-US" sz="2000" dirty="0" smtClean="0"/>
              <a:t>;</a:t>
            </a:r>
            <a:endParaRPr lang="en-US" altLang="en-US" sz="2000" dirty="0" smtClean="0"/>
          </a:p>
          <a:p>
            <a:endParaRPr lang="en-US" altLang="en-US" sz="2000" dirty="0" smtClean="0"/>
          </a:p>
          <a:p>
            <a:r>
              <a:rPr lang="en-US" altLang="en-US" sz="2000" dirty="0" smtClean="0"/>
              <a:t>More detailed analysis (in Russian) in the following presentations</a:t>
            </a:r>
            <a:r>
              <a:rPr lang="ru-RU" altLang="en-US" sz="2000" dirty="0" smtClean="0"/>
              <a:t>:</a:t>
            </a:r>
            <a:r>
              <a:rPr lang="en-US" altLang="en-US" sz="2000" dirty="0" smtClean="0"/>
              <a:t> </a:t>
            </a:r>
            <a:r>
              <a:rPr lang="en-US" altLang="en-US" sz="2000" dirty="0">
                <a:hlinkClick r:id="rId4"/>
              </a:rPr>
              <a:t>http://</a:t>
            </a:r>
            <a:r>
              <a:rPr lang="en-US" altLang="en-US" sz="2000" dirty="0" smtClean="0">
                <a:hlinkClick r:id="rId4"/>
              </a:rPr>
              <a:t>www.cs.jyu.fi/ai/Quality.ppt</a:t>
            </a:r>
            <a:r>
              <a:rPr lang="en-US" altLang="en-US" sz="2000" dirty="0" smtClean="0"/>
              <a:t>, </a:t>
            </a:r>
            <a:r>
              <a:rPr lang="en-US" altLang="en-US" sz="2000" dirty="0">
                <a:hlinkClick r:id="rId5"/>
              </a:rPr>
              <a:t>http://www.cs.jyu.fi/ai/Quality-2.ppt</a:t>
            </a:r>
            <a:r>
              <a:rPr lang="en-US" altLang="en-US" sz="2000" dirty="0" smtClean="0"/>
              <a:t> and </a:t>
            </a:r>
            <a:r>
              <a:rPr lang="en-US" altLang="en-US" sz="2000" dirty="0">
                <a:hlinkClick r:id="rId6"/>
              </a:rPr>
              <a:t>http://</a:t>
            </a:r>
            <a:r>
              <a:rPr lang="en-US" altLang="en-US" sz="2000" dirty="0" smtClean="0">
                <a:hlinkClick r:id="rId6"/>
              </a:rPr>
              <a:t>www.cs.jyu.fi/ai/Quality-3.ppt</a:t>
            </a:r>
            <a:r>
              <a:rPr lang="en-US" altLang="en-US" sz="2000" dirty="0" smtClean="0"/>
              <a:t> (complete version of this presentation); </a:t>
            </a:r>
          </a:p>
          <a:p>
            <a:endParaRPr lang="en-US" altLang="en-US" sz="2000" dirty="0" smtClean="0"/>
          </a:p>
          <a:p>
            <a:r>
              <a:rPr lang="en-US" altLang="en-US" sz="2000" dirty="0" smtClean="0"/>
              <a:t>Web</a:t>
            </a:r>
            <a:r>
              <a:rPr lang="ru-RU" altLang="en-US" sz="2000" dirty="0" smtClean="0"/>
              <a:t>-</a:t>
            </a:r>
            <a:r>
              <a:rPr lang="en-US" altLang="en-US" sz="2000" dirty="0" smtClean="0"/>
              <a:t>site of the TRUST project</a:t>
            </a:r>
            <a:r>
              <a:rPr lang="ru-RU" altLang="en-US" sz="2000" dirty="0" smtClean="0"/>
              <a:t>:</a:t>
            </a:r>
            <a:r>
              <a:rPr lang="en-US" altLang="en-US" sz="2000" dirty="0" smtClean="0"/>
              <a:t> </a:t>
            </a:r>
            <a:r>
              <a:rPr lang="en-US" altLang="en-US" sz="2000" dirty="0">
                <a:hlinkClick r:id="rId7"/>
              </a:rPr>
              <a:t>http://dovira.eu/</a:t>
            </a:r>
            <a:r>
              <a:rPr lang="en-US" altLang="en-US" sz="2000" dirty="0"/>
              <a:t> </a:t>
            </a:r>
            <a:r>
              <a:rPr lang="en-US" altLang="en-US" sz="2000" dirty="0" smtClean="0"/>
              <a:t>;</a:t>
            </a:r>
          </a:p>
          <a:p>
            <a:endParaRPr lang="ru-RU" altLang="en-US" sz="2000" dirty="0" smtClean="0"/>
          </a:p>
          <a:p>
            <a:r>
              <a:rPr lang="en-US" altLang="en-US" sz="2000" dirty="0" smtClean="0"/>
              <a:t>Web site of the TRUST portal</a:t>
            </a:r>
            <a:r>
              <a:rPr lang="ru-RU" altLang="en-US" sz="2000" dirty="0" smtClean="0"/>
              <a:t>:</a:t>
            </a:r>
            <a:r>
              <a:rPr lang="en-US" altLang="en-US" sz="2000" dirty="0" smtClean="0"/>
              <a:t> </a:t>
            </a:r>
            <a:r>
              <a:rPr lang="en-US" altLang="en-US" sz="2000" dirty="0">
                <a:hlinkClick r:id="rId8"/>
              </a:rPr>
              <a:t>http</a:t>
            </a:r>
            <a:r>
              <a:rPr lang="en-US" altLang="en-US" sz="2000" dirty="0" smtClean="0">
                <a:hlinkClick r:id="rId8"/>
              </a:rPr>
              <a:t>://portal.dovira.eu</a:t>
            </a:r>
            <a:r>
              <a:rPr lang="en-US" altLang="en-US" sz="2000" dirty="0">
                <a:hlinkClick r:id="rId8"/>
              </a:rPr>
              <a:t>/</a:t>
            </a:r>
            <a:r>
              <a:rPr lang="en-US" altLang="en-US" sz="2000" dirty="0"/>
              <a:t> </a:t>
            </a:r>
            <a:r>
              <a:rPr lang="en-US" altLang="en-US" sz="2000" dirty="0" smtClean="0"/>
              <a:t>  </a:t>
            </a:r>
          </a:p>
          <a:p>
            <a:pPr lvl="1"/>
            <a:r>
              <a:rPr lang="en-US" altLang="en-US" sz="1600" dirty="0" smtClean="0"/>
              <a:t>(English version under construction: </a:t>
            </a:r>
            <a:r>
              <a:rPr lang="en-US" altLang="en-US" sz="1600" dirty="0" smtClean="0">
                <a:hlinkClick r:id="rId9"/>
              </a:rPr>
              <a:t>http</a:t>
            </a:r>
            <a:r>
              <a:rPr lang="en-US" altLang="en-US" sz="1600" dirty="0">
                <a:hlinkClick r:id="rId9"/>
              </a:rPr>
              <a:t>://</a:t>
            </a:r>
            <a:r>
              <a:rPr lang="en-US" altLang="en-US" sz="1600" dirty="0" smtClean="0">
                <a:hlinkClick r:id="rId9"/>
              </a:rPr>
              <a:t>portal.dovira.eu/en</a:t>
            </a:r>
            <a:r>
              <a:rPr lang="en-US" altLang="en-US" sz="1600" dirty="0" smtClean="0"/>
              <a:t>)</a:t>
            </a:r>
            <a:endParaRPr lang="ru-RU" altLang="en-US" sz="1600" dirty="0" smtClean="0"/>
          </a:p>
        </p:txBody>
      </p:sp>
    </p:spTree>
    <p:extLst>
      <p:ext uri="{BB962C8B-B14F-4D97-AF65-F5344CB8AC3E}">
        <p14:creationId xmlns:p14="http://schemas.microsoft.com/office/powerpoint/2010/main" val="503444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42888"/>
            <a:ext cx="7632848" cy="1097880"/>
          </a:xfrm>
        </p:spPr>
        <p:txBody>
          <a:bodyPr/>
          <a:lstStyle/>
          <a:p>
            <a:pPr>
              <a:defRPr/>
            </a:pPr>
            <a:r>
              <a:rPr lang="ru-RU" sz="3200" dirty="0" smtClean="0"/>
              <a:t>«</a:t>
            </a:r>
            <a:r>
              <a:rPr lang="en-US" sz="3200" dirty="0" smtClean="0"/>
              <a:t>What is good</a:t>
            </a:r>
            <a:r>
              <a:rPr lang="ru-RU" sz="3200" dirty="0" smtClean="0"/>
              <a:t>?»</a:t>
            </a:r>
            <a:br>
              <a:rPr lang="ru-RU" sz="3200" dirty="0" smtClean="0"/>
            </a:br>
            <a:r>
              <a:rPr lang="ru-RU" sz="3200" dirty="0" smtClean="0"/>
              <a:t> </a:t>
            </a:r>
            <a:r>
              <a:rPr lang="en-US" sz="2400" dirty="0" smtClean="0"/>
              <a:t>Creation of the personal </a:t>
            </a:r>
            <a:r>
              <a:rPr lang="ru-RU" sz="2400" dirty="0" smtClean="0"/>
              <a:t>«</a:t>
            </a:r>
            <a:r>
              <a:rPr lang="en-US" sz="2400" dirty="0" smtClean="0"/>
              <a:t>value system</a:t>
            </a:r>
            <a:r>
              <a:rPr lang="ru-RU" sz="2400" dirty="0" smtClean="0"/>
              <a:t>»</a:t>
            </a:r>
            <a:r>
              <a:rPr lang="en-US" sz="2400" dirty="0"/>
              <a:t/>
            </a:r>
            <a:br>
              <a:rPr lang="en-US" sz="2400" dirty="0"/>
            </a:br>
            <a:r>
              <a:rPr lang="en-US" sz="2400" dirty="0" smtClean="0"/>
              <a:t>(1)“price-list” based on taxonomy of achievements</a:t>
            </a:r>
            <a:endParaRPr lang="en-US" sz="2400" dirty="0"/>
          </a:p>
        </p:txBody>
      </p:sp>
      <p:pic>
        <p:nvPicPr>
          <p:cNvPr id="18534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300" y="2081213"/>
            <a:ext cx="68405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31640" y="242888"/>
            <a:ext cx="7632848" cy="1097880"/>
          </a:xfrm>
        </p:spPr>
        <p:txBody>
          <a:bodyPr/>
          <a:lstStyle/>
          <a:p>
            <a:pPr>
              <a:defRPr/>
            </a:pPr>
            <a:r>
              <a:rPr lang="ru-RU" sz="3200" dirty="0" smtClean="0"/>
              <a:t>«</a:t>
            </a:r>
            <a:r>
              <a:rPr lang="en-US" sz="3200" dirty="0" smtClean="0"/>
              <a:t>What is good</a:t>
            </a:r>
            <a:r>
              <a:rPr lang="ru-RU" sz="3200" dirty="0" smtClean="0"/>
              <a:t>?»</a:t>
            </a:r>
            <a:br>
              <a:rPr lang="ru-RU" sz="3200" dirty="0" smtClean="0"/>
            </a:br>
            <a:r>
              <a:rPr lang="ru-RU" sz="3200" dirty="0" smtClean="0"/>
              <a:t> </a:t>
            </a:r>
            <a:r>
              <a:rPr lang="en-US" sz="2400" dirty="0" smtClean="0"/>
              <a:t>Creation of the personal </a:t>
            </a:r>
            <a:r>
              <a:rPr lang="ru-RU" sz="2400" dirty="0" smtClean="0"/>
              <a:t>«</a:t>
            </a:r>
            <a:r>
              <a:rPr lang="en-US" sz="2400" dirty="0" smtClean="0"/>
              <a:t>value system</a:t>
            </a:r>
            <a:r>
              <a:rPr lang="ru-RU" sz="2400" dirty="0" smtClean="0"/>
              <a:t>»</a:t>
            </a:r>
            <a:r>
              <a:rPr lang="en-US" sz="2400" dirty="0"/>
              <a:t/>
            </a:r>
            <a:br>
              <a:rPr lang="en-US" sz="2400" dirty="0"/>
            </a:br>
            <a:r>
              <a:rPr lang="en-US" sz="2400" dirty="0" smtClean="0"/>
              <a:t>(2)“price-list” based on impact of achievements</a:t>
            </a:r>
            <a:endParaRPr lang="en-US" sz="2400" dirty="0"/>
          </a:p>
        </p:txBody>
      </p:sp>
      <p:grpSp>
        <p:nvGrpSpPr>
          <p:cNvPr id="6" name="Group 5"/>
          <p:cNvGrpSpPr/>
          <p:nvPr/>
        </p:nvGrpSpPr>
        <p:grpSpPr>
          <a:xfrm>
            <a:off x="1063005" y="2207685"/>
            <a:ext cx="7128792" cy="3039980"/>
            <a:chOff x="1063005" y="2207685"/>
            <a:chExt cx="7128792" cy="3039980"/>
          </a:xfrm>
        </p:grpSpPr>
        <p:sp>
          <p:nvSpPr>
            <p:cNvPr id="7" name="Rounded Rectangle 6"/>
            <p:cNvSpPr/>
            <p:nvPr/>
          </p:nvSpPr>
          <p:spPr>
            <a:xfrm>
              <a:off x="1204314" y="2207685"/>
              <a:ext cx="2826671" cy="393038"/>
            </a:xfrm>
            <a:prstGeom prst="roundRect">
              <a:avLst>
                <a:gd name="adj" fmla="val 6908"/>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063005" y="2612490"/>
              <a:ext cx="7128792" cy="2635175"/>
              <a:chOff x="1167780" y="2698215"/>
              <a:chExt cx="7128792" cy="2635175"/>
            </a:xfrm>
          </p:grpSpPr>
          <p:sp>
            <p:nvSpPr>
              <p:cNvPr id="10" name="Rounded Rectangle 9"/>
              <p:cNvSpPr/>
              <p:nvPr/>
            </p:nvSpPr>
            <p:spPr>
              <a:xfrm>
                <a:off x="1167780" y="2698215"/>
                <a:ext cx="7128792" cy="2635175"/>
              </a:xfrm>
              <a:prstGeom prst="roundRect">
                <a:avLst>
                  <a:gd name="adj" fmla="val 6908"/>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237456" y="3411900"/>
                <a:ext cx="6983709" cy="1860786"/>
                <a:chOff x="1043608" y="2896369"/>
                <a:chExt cx="6983709" cy="1860786"/>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24944"/>
                  <a:ext cx="20478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433" y="2896369"/>
                  <a:ext cx="779487"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412391" y="4370283"/>
                  <a:ext cx="1800200"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Amount of downloads</a:t>
                  </a:r>
                  <a:endParaRPr lang="en-US" sz="1100" b="1" dirty="0">
                    <a:solidFill>
                      <a:schemeClr val="tx1">
                        <a:lumMod val="50000"/>
                        <a:lumOff val="50000"/>
                      </a:schemeClr>
                    </a:solidFill>
                  </a:endParaRPr>
                </a:p>
              </p:txBody>
            </p:sp>
            <p:sp>
              <p:nvSpPr>
                <p:cNvPr id="19" name="TextBox 18"/>
                <p:cNvSpPr txBox="1"/>
                <p:nvPr/>
              </p:nvSpPr>
              <p:spPr>
                <a:xfrm>
                  <a:off x="1411250" y="4029447"/>
                  <a:ext cx="2160351"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Amount of citations</a:t>
                  </a:r>
                  <a:endParaRPr lang="en-US" sz="1100" b="1" dirty="0">
                    <a:solidFill>
                      <a:schemeClr val="tx1">
                        <a:lumMod val="50000"/>
                        <a:lumOff val="50000"/>
                      </a:schemeClr>
                    </a:solidFill>
                  </a:endParaRPr>
                </a:p>
              </p:txBody>
            </p:sp>
            <p:sp>
              <p:nvSpPr>
                <p:cNvPr id="20" name="TextBox 19"/>
                <p:cNvSpPr txBox="1"/>
                <p:nvPr/>
              </p:nvSpPr>
              <p:spPr>
                <a:xfrm>
                  <a:off x="1435683" y="3397658"/>
                  <a:ext cx="2344229"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Impact factor of the journal</a:t>
                  </a:r>
                  <a:endParaRPr lang="en-US" sz="1100" b="1" dirty="0">
                    <a:solidFill>
                      <a:schemeClr val="tx1">
                        <a:lumMod val="50000"/>
                        <a:lumOff val="50000"/>
                      </a:schemeClr>
                    </a:solidFill>
                  </a:endParaRPr>
                </a:p>
              </p:txBody>
            </p:sp>
            <p:sp>
              <p:nvSpPr>
                <p:cNvPr id="21" name="TextBox 20"/>
                <p:cNvSpPr txBox="1"/>
                <p:nvPr/>
              </p:nvSpPr>
              <p:spPr>
                <a:xfrm>
                  <a:off x="1411250" y="3718064"/>
                  <a:ext cx="1944216"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Sales of copies (sum)</a:t>
                  </a:r>
                  <a:endParaRPr lang="en-US" sz="1100" b="1" dirty="0">
                    <a:solidFill>
                      <a:schemeClr val="tx1">
                        <a:lumMod val="50000"/>
                        <a:lumOff val="50000"/>
                      </a:schemeClr>
                    </a:solidFill>
                  </a:endParaRPr>
                </a:p>
              </p:txBody>
            </p:sp>
            <p:sp>
              <p:nvSpPr>
                <p:cNvPr id="22" name="TextBox 21"/>
                <p:cNvSpPr txBox="1"/>
                <p:nvPr/>
              </p:nvSpPr>
              <p:spPr>
                <a:xfrm>
                  <a:off x="1435683" y="3097948"/>
                  <a:ext cx="1432508" cy="261610"/>
                </a:xfrm>
                <a:prstGeom prst="rect">
                  <a:avLst/>
                </a:prstGeom>
                <a:solidFill>
                  <a:schemeClr val="bg1">
                    <a:lumMod val="95000"/>
                  </a:schemeClr>
                </a:solidFill>
              </p:spPr>
              <p:txBody>
                <a:bodyPr wrap="square" rtlCol="0">
                  <a:spAutoFit/>
                </a:bodyPr>
                <a:lstStyle/>
                <a:p>
                  <a:r>
                    <a:rPr lang="en-US" sz="1100" b="1" dirty="0" smtClean="0">
                      <a:solidFill>
                        <a:schemeClr val="tx1">
                          <a:lumMod val="50000"/>
                          <a:lumOff val="50000"/>
                        </a:schemeClr>
                      </a:solidFill>
                    </a:rPr>
                    <a:t>Amount of pages</a:t>
                  </a:r>
                  <a:endParaRPr lang="en-US" sz="1100" b="1" dirty="0">
                    <a:solidFill>
                      <a:schemeClr val="tx1">
                        <a:lumMod val="50000"/>
                        <a:lumOff val="50000"/>
                      </a:schemeClr>
                    </a:solidFill>
                  </a:endParaRPr>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267" y="2901131"/>
                  <a:ext cx="45910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657" y="4696593"/>
                  <a:ext cx="6964659" cy="6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2065" y="2826683"/>
                <a:ext cx="42291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5098" y="2902883"/>
                <a:ext cx="13239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198" y="3152483"/>
                <a:ext cx="58102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144524" y="3111065"/>
                <a:ext cx="897209" cy="307777"/>
              </a:xfrm>
              <a:prstGeom prst="rect">
                <a:avLst/>
              </a:prstGeom>
              <a:noFill/>
            </p:spPr>
            <p:txBody>
              <a:bodyPr wrap="square" rtlCol="0">
                <a:spAutoFit/>
              </a:bodyPr>
              <a:lstStyle/>
              <a:p>
                <a:r>
                  <a:rPr lang="en-US" sz="1400" b="1" dirty="0" smtClean="0"/>
                  <a:t>impact</a:t>
                </a:r>
                <a:endParaRPr lang="en-US" sz="1400" b="1" dirty="0"/>
              </a:p>
            </p:txBody>
          </p:sp>
        </p:grpSp>
        <p:pic>
          <p:nvPicPr>
            <p:cNvPr id="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5214" y="2246795"/>
              <a:ext cx="2805771" cy="33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3640799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5712" y="36513"/>
            <a:ext cx="7780783" cy="815975"/>
          </a:xfrm>
        </p:spPr>
        <p:txBody>
          <a:bodyPr/>
          <a:lstStyle/>
          <a:p>
            <a:pPr>
              <a:defRPr/>
            </a:pPr>
            <a:r>
              <a:rPr lang="ru-RU" dirty="0" smtClean="0"/>
              <a:t>«</a:t>
            </a:r>
            <a:r>
              <a:rPr lang="en-US" dirty="0" smtClean="0"/>
              <a:t>What is bad</a:t>
            </a:r>
            <a:r>
              <a:rPr lang="ru-RU" dirty="0" smtClean="0"/>
              <a:t>?»</a:t>
            </a:r>
            <a:r>
              <a:rPr lang="en-US" dirty="0" smtClean="0"/>
              <a:t/>
            </a:r>
            <a:br>
              <a:rPr lang="en-US" dirty="0" smtClean="0"/>
            </a:br>
            <a:r>
              <a:rPr lang="ru-RU" sz="2400" dirty="0" smtClean="0"/>
              <a:t>(</a:t>
            </a:r>
            <a:r>
              <a:rPr lang="en-US" sz="2400" dirty="0" smtClean="0"/>
              <a:t>negative quality indicators or “penalty-fee-list”</a:t>
            </a:r>
            <a:r>
              <a:rPr lang="ru-RU" sz="2400" dirty="0" smtClean="0"/>
              <a:t>)</a:t>
            </a:r>
            <a:endParaRPr lang="ru-RU" sz="2400" dirty="0"/>
          </a:p>
        </p:txBody>
      </p:sp>
      <p:sp>
        <p:nvSpPr>
          <p:cNvPr id="186372" name="TextBox 4"/>
          <p:cNvSpPr txBox="1">
            <a:spLocks noChangeArrowheads="1"/>
          </p:cNvSpPr>
          <p:nvPr/>
        </p:nvSpPr>
        <p:spPr bwMode="auto">
          <a:xfrm>
            <a:off x="1042988" y="4437063"/>
            <a:ext cx="73453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400" b="1" dirty="0" smtClean="0">
                <a:solidFill>
                  <a:srgbClr val="333399"/>
                </a:solidFill>
              </a:rPr>
              <a:t>Examples of</a:t>
            </a:r>
            <a:r>
              <a:rPr lang="ru-RU" altLang="en-US" sz="1400" b="1" dirty="0" smtClean="0">
                <a:solidFill>
                  <a:srgbClr val="333399"/>
                </a:solidFill>
              </a:rPr>
              <a:t> «</a:t>
            </a:r>
            <a:r>
              <a:rPr lang="en-US" altLang="en-US" sz="1400" b="1" dirty="0" smtClean="0">
                <a:solidFill>
                  <a:srgbClr val="333399"/>
                </a:solidFill>
              </a:rPr>
              <a:t>anti</a:t>
            </a:r>
            <a:r>
              <a:rPr lang="ru-RU" altLang="en-US" sz="1400" b="1" dirty="0" smtClean="0">
                <a:solidFill>
                  <a:srgbClr val="333399"/>
                </a:solidFill>
              </a:rPr>
              <a:t>-</a:t>
            </a:r>
            <a:r>
              <a:rPr lang="en-US" altLang="en-US" sz="1400" b="1" dirty="0" smtClean="0">
                <a:solidFill>
                  <a:srgbClr val="333399"/>
                </a:solidFill>
              </a:rPr>
              <a:t>achievements</a:t>
            </a:r>
            <a:r>
              <a:rPr lang="ru-RU" altLang="en-US" sz="1400" b="1" dirty="0" smtClean="0">
                <a:solidFill>
                  <a:srgbClr val="333399"/>
                </a:solidFill>
              </a:rPr>
              <a:t>» (</a:t>
            </a:r>
            <a:r>
              <a:rPr lang="en-US" altLang="en-US" sz="1400" b="1" dirty="0" smtClean="0">
                <a:solidFill>
                  <a:srgbClr val="333399"/>
                </a:solidFill>
              </a:rPr>
              <a:t>decreasing the overall quality score</a:t>
            </a:r>
            <a:r>
              <a:rPr lang="ru-RU" altLang="en-US" sz="1400" b="1" dirty="0" smtClean="0">
                <a:solidFill>
                  <a:srgbClr val="333399"/>
                </a:solidFill>
              </a:rPr>
              <a:t>):</a:t>
            </a:r>
            <a:endParaRPr lang="en-US" altLang="en-US" sz="1400" b="1" dirty="0" smtClean="0">
              <a:solidFill>
                <a:srgbClr val="333399"/>
              </a:solidFill>
            </a:endParaRPr>
          </a:p>
          <a:p>
            <a:pPr lvl="1" eaLnBrk="1" fontAlgn="base" hangingPunct="1">
              <a:spcBef>
                <a:spcPct val="0"/>
              </a:spcBef>
              <a:spcAft>
                <a:spcPct val="0"/>
              </a:spcAft>
              <a:buClrTx/>
              <a:buSzTx/>
              <a:buFont typeface="Arial" charset="0"/>
              <a:buChar char="•"/>
            </a:pPr>
            <a:r>
              <a:rPr lang="en-US" altLang="en-US" sz="1400" dirty="0">
                <a:solidFill>
                  <a:srgbClr val="000000"/>
                </a:solidFill>
              </a:rPr>
              <a:t>The fact of "rollback" in public procurement</a:t>
            </a:r>
            <a:r>
              <a:rPr lang="ru-RU" altLang="en-US" sz="1400" dirty="0" smtClean="0">
                <a:solidFill>
                  <a:srgbClr val="000000"/>
                </a:solidFill>
              </a:rPr>
              <a:t>;</a:t>
            </a:r>
          </a:p>
          <a:p>
            <a:pPr lvl="1" eaLnBrk="1" fontAlgn="base" hangingPunct="1">
              <a:spcBef>
                <a:spcPct val="0"/>
              </a:spcBef>
              <a:spcAft>
                <a:spcPct val="0"/>
              </a:spcAft>
              <a:buClrTx/>
              <a:buSzTx/>
              <a:buFont typeface="Arial" charset="0"/>
              <a:buChar char="•"/>
            </a:pPr>
            <a:r>
              <a:rPr lang="en-US" sz="1400" dirty="0">
                <a:solidFill>
                  <a:srgbClr val="000000"/>
                </a:solidFill>
              </a:rPr>
              <a:t>The illegal issue of the diploma</a:t>
            </a:r>
            <a:r>
              <a:rPr lang="ru-RU" altLang="en-US" sz="1400" dirty="0">
                <a:solidFill>
                  <a:srgbClr val="000000"/>
                </a:solidFill>
              </a:rPr>
              <a:t>;</a:t>
            </a:r>
          </a:p>
          <a:p>
            <a:pPr lvl="1" eaLnBrk="1" fontAlgn="base" hangingPunct="1">
              <a:spcBef>
                <a:spcPct val="0"/>
              </a:spcBef>
              <a:spcAft>
                <a:spcPct val="0"/>
              </a:spcAft>
              <a:buClrTx/>
              <a:buSzTx/>
              <a:buFont typeface="Arial" charset="0"/>
              <a:buChar char="•"/>
            </a:pPr>
            <a:r>
              <a:rPr lang="en-US" altLang="en-US" sz="1400" dirty="0">
                <a:solidFill>
                  <a:srgbClr val="000000"/>
                </a:solidFill>
              </a:rPr>
              <a:t>The illegal enrollment in high school</a:t>
            </a:r>
            <a:r>
              <a:rPr lang="ru-RU" altLang="en-US" sz="1400" dirty="0" smtClean="0">
                <a:solidFill>
                  <a:srgbClr val="000000"/>
                </a:solidFill>
              </a:rPr>
              <a:t>;</a:t>
            </a:r>
          </a:p>
          <a:p>
            <a:pPr lvl="1" eaLnBrk="1" fontAlgn="base" hangingPunct="1">
              <a:spcBef>
                <a:spcPct val="0"/>
              </a:spcBef>
              <a:spcAft>
                <a:spcPct val="0"/>
              </a:spcAft>
              <a:buClrTx/>
              <a:buSzTx/>
              <a:buFont typeface="Arial" charset="0"/>
              <a:buChar char="•"/>
            </a:pPr>
            <a:r>
              <a:rPr lang="en-US" altLang="en-US" sz="1400" dirty="0">
                <a:solidFill>
                  <a:srgbClr val="000000"/>
                </a:solidFill>
              </a:rPr>
              <a:t>Teacher’s corruption fact</a:t>
            </a:r>
            <a:r>
              <a:rPr lang="ru-RU" altLang="en-US" sz="1400" dirty="0">
                <a:solidFill>
                  <a:srgbClr val="000000"/>
                </a:solidFill>
              </a:rPr>
              <a:t>;</a:t>
            </a:r>
          </a:p>
          <a:p>
            <a:pPr lvl="1" eaLnBrk="1" fontAlgn="base" hangingPunct="1">
              <a:spcBef>
                <a:spcPct val="0"/>
              </a:spcBef>
              <a:spcAft>
                <a:spcPct val="0"/>
              </a:spcAft>
              <a:buClrTx/>
              <a:buSzTx/>
              <a:buFont typeface="Arial" charset="0"/>
              <a:buChar char="•"/>
            </a:pPr>
            <a:r>
              <a:rPr lang="en-US" sz="1400" dirty="0">
                <a:solidFill>
                  <a:srgbClr val="000000"/>
                </a:solidFill>
              </a:rPr>
              <a:t>Plagiarism in the </a:t>
            </a:r>
            <a:r>
              <a:rPr lang="en-US" sz="1400" dirty="0" err="1">
                <a:solidFill>
                  <a:srgbClr val="000000"/>
                </a:solidFill>
              </a:rPr>
              <a:t>Ms</a:t>
            </a:r>
            <a:r>
              <a:rPr lang="en-US" sz="1400" dirty="0">
                <a:solidFill>
                  <a:srgbClr val="000000"/>
                </a:solidFill>
              </a:rPr>
              <a:t> thesis work</a:t>
            </a:r>
            <a:r>
              <a:rPr lang="ru-RU" altLang="en-US" sz="1400" dirty="0">
                <a:solidFill>
                  <a:srgbClr val="000000"/>
                </a:solidFill>
              </a:rPr>
              <a:t>;</a:t>
            </a:r>
          </a:p>
          <a:p>
            <a:pPr lvl="1" eaLnBrk="1" fontAlgn="base" hangingPunct="1">
              <a:spcBef>
                <a:spcPct val="0"/>
              </a:spcBef>
              <a:spcAft>
                <a:spcPct val="0"/>
              </a:spcAft>
              <a:buClrTx/>
              <a:buSzTx/>
              <a:buFont typeface="Arial" charset="0"/>
              <a:buChar char="•"/>
            </a:pPr>
            <a:r>
              <a:rPr lang="en-US" sz="1400" dirty="0">
                <a:solidFill>
                  <a:srgbClr val="000000"/>
                </a:solidFill>
              </a:rPr>
              <a:t>Plagiarism in the PhD thesis work</a:t>
            </a:r>
            <a:r>
              <a:rPr lang="ru-RU" altLang="en-US" sz="1400" dirty="0">
                <a:solidFill>
                  <a:srgbClr val="000000"/>
                </a:solidFill>
              </a:rPr>
              <a:t>;</a:t>
            </a:r>
          </a:p>
          <a:p>
            <a:pPr lvl="1" eaLnBrk="1" fontAlgn="base" hangingPunct="1">
              <a:spcBef>
                <a:spcPct val="0"/>
              </a:spcBef>
              <a:spcAft>
                <a:spcPct val="0"/>
              </a:spcAft>
              <a:buClrTx/>
              <a:buSzTx/>
              <a:buFont typeface="Arial" charset="0"/>
              <a:buChar char="•"/>
            </a:pPr>
            <a:r>
              <a:rPr lang="en-US" sz="1400" dirty="0">
                <a:solidFill>
                  <a:srgbClr val="000000"/>
                </a:solidFill>
              </a:rPr>
              <a:t>The fact of deliberate distortion of reported data</a:t>
            </a:r>
            <a:r>
              <a:rPr lang="ru-RU" altLang="en-US" sz="1400" dirty="0">
                <a:solidFill>
                  <a:srgbClr val="000000"/>
                </a:solidFill>
              </a:rPr>
              <a:t>;</a:t>
            </a:r>
          </a:p>
          <a:p>
            <a:pPr lvl="1" eaLnBrk="1" fontAlgn="base" hangingPunct="1">
              <a:spcBef>
                <a:spcPct val="0"/>
              </a:spcBef>
              <a:spcAft>
                <a:spcPct val="0"/>
              </a:spcAft>
              <a:buClrTx/>
              <a:buSzTx/>
              <a:buFont typeface="Arial" charset="0"/>
              <a:buChar char="•"/>
            </a:pPr>
            <a:r>
              <a:rPr lang="en-US" sz="1400" dirty="0">
                <a:solidFill>
                  <a:srgbClr val="000000"/>
                </a:solidFill>
              </a:rPr>
              <a:t>Fact of the of professional ethics violation</a:t>
            </a:r>
            <a:r>
              <a:rPr lang="ru-RU" altLang="en-US" sz="1400" dirty="0">
                <a:solidFill>
                  <a:srgbClr val="000000"/>
                </a:solidFill>
              </a:rPr>
              <a:t>;</a:t>
            </a:r>
          </a:p>
          <a:p>
            <a:pPr lvl="1" eaLnBrk="1" fontAlgn="base" hangingPunct="1">
              <a:spcBef>
                <a:spcPct val="0"/>
              </a:spcBef>
              <a:spcAft>
                <a:spcPct val="0"/>
              </a:spcAft>
              <a:buClrTx/>
              <a:buSzTx/>
              <a:buFont typeface="Arial" charset="0"/>
              <a:buChar char="•"/>
            </a:pPr>
            <a:r>
              <a:rPr lang="ru-RU" altLang="en-US" sz="1400" dirty="0" smtClean="0">
                <a:solidFill>
                  <a:srgbClr val="000000"/>
                </a:solidFill>
              </a:rPr>
              <a:t>…</a:t>
            </a:r>
          </a:p>
        </p:txBody>
      </p:sp>
      <p:grpSp>
        <p:nvGrpSpPr>
          <p:cNvPr id="186373" name="Группа 4"/>
          <p:cNvGrpSpPr>
            <a:grpSpLocks/>
          </p:cNvGrpSpPr>
          <p:nvPr/>
        </p:nvGrpSpPr>
        <p:grpSpPr bwMode="auto">
          <a:xfrm>
            <a:off x="1257300" y="1052513"/>
            <a:ext cx="6840538" cy="3240087"/>
            <a:chOff x="1257300" y="1052513"/>
            <a:chExt cx="6840538" cy="3240087"/>
          </a:xfrm>
        </p:grpSpPr>
        <p:pic>
          <p:nvPicPr>
            <p:cNvPr id="18637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300" y="1052513"/>
              <a:ext cx="684053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698" y="1146786"/>
              <a:ext cx="2240198" cy="44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853238" y="16525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0" name="TextBox 9"/>
            <p:cNvSpPr txBox="1"/>
            <p:nvPr/>
          </p:nvSpPr>
          <p:spPr>
            <a:xfrm>
              <a:off x="6854825" y="1916113"/>
              <a:ext cx="284163"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1" name="TextBox 10"/>
            <p:cNvSpPr txBox="1"/>
            <p:nvPr/>
          </p:nvSpPr>
          <p:spPr>
            <a:xfrm>
              <a:off x="6862763" y="2225675"/>
              <a:ext cx="284162" cy="401638"/>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2" name="TextBox 11"/>
            <p:cNvSpPr txBox="1"/>
            <p:nvPr/>
          </p:nvSpPr>
          <p:spPr>
            <a:xfrm>
              <a:off x="6854825" y="2505075"/>
              <a:ext cx="284163"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3" name="TextBox 12"/>
            <p:cNvSpPr txBox="1"/>
            <p:nvPr/>
          </p:nvSpPr>
          <p:spPr>
            <a:xfrm>
              <a:off x="6862763" y="2806700"/>
              <a:ext cx="284162"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4" name="TextBox 13"/>
            <p:cNvSpPr txBox="1"/>
            <p:nvPr/>
          </p:nvSpPr>
          <p:spPr>
            <a:xfrm>
              <a:off x="6862763" y="3086100"/>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5" name="TextBox 14"/>
            <p:cNvSpPr txBox="1"/>
            <p:nvPr/>
          </p:nvSpPr>
          <p:spPr>
            <a:xfrm>
              <a:off x="6862763" y="337343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6" name="TextBox 15"/>
            <p:cNvSpPr txBox="1"/>
            <p:nvPr/>
          </p:nvSpPr>
          <p:spPr>
            <a:xfrm>
              <a:off x="6862763" y="36591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7" name="TextBox 16"/>
            <p:cNvSpPr txBox="1"/>
            <p:nvPr/>
          </p:nvSpPr>
          <p:spPr>
            <a:xfrm>
              <a:off x="7275513" y="1654175"/>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8" name="TextBox 17"/>
            <p:cNvSpPr txBox="1"/>
            <p:nvPr/>
          </p:nvSpPr>
          <p:spPr>
            <a:xfrm>
              <a:off x="7277100" y="1917700"/>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19" name="TextBox 18"/>
            <p:cNvSpPr txBox="1"/>
            <p:nvPr/>
          </p:nvSpPr>
          <p:spPr>
            <a:xfrm>
              <a:off x="7285038" y="2227263"/>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0" name="TextBox 19"/>
            <p:cNvSpPr txBox="1"/>
            <p:nvPr/>
          </p:nvSpPr>
          <p:spPr>
            <a:xfrm>
              <a:off x="7277100" y="2506663"/>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1" name="TextBox 20"/>
            <p:cNvSpPr txBox="1"/>
            <p:nvPr/>
          </p:nvSpPr>
          <p:spPr>
            <a:xfrm>
              <a:off x="7285038" y="28082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2" name="TextBox 21"/>
            <p:cNvSpPr txBox="1"/>
            <p:nvPr/>
          </p:nvSpPr>
          <p:spPr>
            <a:xfrm>
              <a:off x="7286625" y="308768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3" name="TextBox 22"/>
            <p:cNvSpPr txBox="1"/>
            <p:nvPr/>
          </p:nvSpPr>
          <p:spPr>
            <a:xfrm>
              <a:off x="7286625" y="3373438"/>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4" name="TextBox 23"/>
            <p:cNvSpPr txBox="1"/>
            <p:nvPr/>
          </p:nvSpPr>
          <p:spPr>
            <a:xfrm>
              <a:off x="7286625" y="3660775"/>
              <a:ext cx="285750" cy="400050"/>
            </a:xfrm>
            <a:prstGeom prst="rect">
              <a:avLst/>
            </a:prstGeom>
            <a:noFill/>
          </p:spPr>
          <p:txBody>
            <a:bodyPr>
              <a:spAutoFit/>
            </a:bodyPr>
            <a:lstStyle/>
            <a:p>
              <a:pPr fontAlgn="base">
                <a:spcBef>
                  <a:spcPct val="0"/>
                </a:spcBef>
                <a:spcAft>
                  <a:spcPct val="0"/>
                </a:spcAft>
                <a:defRPr/>
              </a:pPr>
              <a:r>
                <a:rPr lang="en-US" sz="2000" b="1" dirty="0">
                  <a:solidFill>
                    <a:srgbClr val="000000">
                      <a:lumMod val="50000"/>
                      <a:lumOff val="50000"/>
                    </a:srgbClr>
                  </a:solidFill>
                  <a:effectLst>
                    <a:outerShdw blurRad="38100" dist="38100" dir="2700000" algn="tl">
                      <a:srgbClr val="000000">
                        <a:alpha val="43137"/>
                      </a:srgbClr>
                    </a:outerShdw>
                  </a:effectLst>
                </a:rPr>
                <a:t>-</a:t>
              </a:r>
              <a:endParaRPr lang="ru-RU" sz="2000" b="1" dirty="0">
                <a:solidFill>
                  <a:srgbClr val="000000">
                    <a:lumMod val="50000"/>
                    <a:lumOff val="50000"/>
                  </a:srgbClr>
                </a:solidFill>
                <a:effectLst>
                  <a:outerShdw blurRad="38100" dist="38100" dir="2700000" algn="tl">
                    <a:srgbClr val="000000">
                      <a:alpha val="43137"/>
                    </a:srgbClr>
                  </a:outerShdw>
                </a:effectLst>
              </a:endParaRPr>
            </a:p>
          </p:txBody>
        </p:sp>
        <p:sp>
          <p:nvSpPr>
            <p:cNvPr id="26" name="TextBox 25"/>
            <p:cNvSpPr txBox="1"/>
            <p:nvPr/>
          </p:nvSpPr>
          <p:spPr>
            <a:xfrm>
              <a:off x="1731963" y="1730375"/>
              <a:ext cx="1639887" cy="246063"/>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a:t>
              </a:r>
              <a:r>
                <a:rPr lang="ru-RU" sz="900" b="1" dirty="0">
                  <a:solidFill>
                    <a:srgbClr val="000000">
                      <a:lumMod val="50000"/>
                      <a:lumOff val="50000"/>
                    </a:srgbClr>
                  </a:solidFill>
                  <a:effectLst>
                    <a:outerShdw blurRad="38100" dist="38100" dir="2700000" algn="tl">
                      <a:srgbClr val="000000">
                        <a:alpha val="43137"/>
                      </a:srgbClr>
                    </a:outerShdw>
                  </a:effectLst>
                </a:rPr>
                <a:t>1</a:t>
              </a:r>
              <a:r>
                <a:rPr lang="en-US" sz="900" b="1" dirty="0">
                  <a:solidFill>
                    <a:srgbClr val="000000">
                      <a:lumMod val="50000"/>
                      <a:lumOff val="50000"/>
                    </a:srgbClr>
                  </a:solidFill>
                  <a:effectLst>
                    <a:outerShdw blurRad="38100" dist="38100" dir="2700000" algn="tl">
                      <a:srgbClr val="000000">
                        <a:alpha val="43137"/>
                      </a:srgbClr>
                    </a:outerShdw>
                  </a:effectLst>
                </a:rPr>
                <a:t>)</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27" name="TextBox 26"/>
            <p:cNvSpPr txBox="1"/>
            <p:nvPr/>
          </p:nvSpPr>
          <p:spPr>
            <a:xfrm>
              <a:off x="1735138" y="2027238"/>
              <a:ext cx="1638300" cy="246062"/>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type2)</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28" name="TextBox 27"/>
            <p:cNvSpPr txBox="1"/>
            <p:nvPr/>
          </p:nvSpPr>
          <p:spPr>
            <a:xfrm>
              <a:off x="1727200" y="2311400"/>
              <a:ext cx="1639888" cy="246063"/>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type3)</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29" name="TextBox 28"/>
            <p:cNvSpPr txBox="1"/>
            <p:nvPr/>
          </p:nvSpPr>
          <p:spPr>
            <a:xfrm>
              <a:off x="1725613" y="2589213"/>
              <a:ext cx="1639887" cy="246062"/>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type4)</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0" name="TextBox 29"/>
            <p:cNvSpPr txBox="1"/>
            <p:nvPr/>
          </p:nvSpPr>
          <p:spPr>
            <a:xfrm>
              <a:off x="1727200" y="2887663"/>
              <a:ext cx="1639888" cy="246062"/>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type5)</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1" name="TextBox 30"/>
            <p:cNvSpPr txBox="1"/>
            <p:nvPr/>
          </p:nvSpPr>
          <p:spPr>
            <a:xfrm>
              <a:off x="1720850" y="3171825"/>
              <a:ext cx="1639888" cy="246063"/>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type6)</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4" name="TextBox 33"/>
            <p:cNvSpPr txBox="1"/>
            <p:nvPr/>
          </p:nvSpPr>
          <p:spPr>
            <a:xfrm>
              <a:off x="1722438" y="3467100"/>
              <a:ext cx="1639887" cy="247650"/>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type7)</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sp>
          <p:nvSpPr>
            <p:cNvPr id="35" name="TextBox 34"/>
            <p:cNvSpPr txBox="1"/>
            <p:nvPr/>
          </p:nvSpPr>
          <p:spPr>
            <a:xfrm>
              <a:off x="1716088" y="3751263"/>
              <a:ext cx="1639887" cy="247650"/>
            </a:xfrm>
            <a:prstGeom prst="rect">
              <a:avLst/>
            </a:prstGeom>
            <a:solidFill>
              <a:schemeClr val="bg1">
                <a:lumMod val="95000"/>
              </a:schemeClr>
            </a:solidFill>
          </p:spPr>
          <p:txBody>
            <a:bodyPr>
              <a:spAutoFit/>
            </a:bodyPr>
            <a:lstStyle/>
            <a:p>
              <a:pPr fontAlgn="base">
                <a:spcBef>
                  <a:spcPct val="0"/>
                </a:spcBef>
                <a:spcAft>
                  <a:spcPct val="0"/>
                </a:spcAft>
                <a:defRPr/>
              </a:pPr>
              <a:r>
                <a:rPr lang="en-US" sz="1000" b="1" dirty="0">
                  <a:solidFill>
                    <a:srgbClr val="000000">
                      <a:lumMod val="50000"/>
                      <a:lumOff val="50000"/>
                    </a:srgbClr>
                  </a:solidFill>
                  <a:effectLst>
                    <a:outerShdw blurRad="38100" dist="38100" dir="2700000" algn="tl">
                      <a:srgbClr val="000000">
                        <a:alpha val="43137"/>
                      </a:srgbClr>
                    </a:outerShdw>
                  </a:effectLst>
                </a:rPr>
                <a:t>anti-achievement</a:t>
              </a:r>
              <a:r>
                <a:rPr lang="ru-RU" sz="1000" b="1" dirty="0">
                  <a:solidFill>
                    <a:srgbClr val="000000">
                      <a:lumMod val="50000"/>
                      <a:lumOff val="50000"/>
                    </a:srgbClr>
                  </a:solidFill>
                  <a:effectLst>
                    <a:outerShdw blurRad="38100" dist="38100" dir="2700000" algn="tl">
                      <a:srgbClr val="000000">
                        <a:alpha val="43137"/>
                      </a:srgbClr>
                    </a:outerShdw>
                  </a:effectLst>
                </a:rPr>
                <a:t> </a:t>
              </a:r>
              <a:r>
                <a:rPr lang="ru-RU" sz="900" b="1" dirty="0">
                  <a:solidFill>
                    <a:srgbClr val="000000">
                      <a:lumMod val="50000"/>
                      <a:lumOff val="50000"/>
                    </a:srgbClr>
                  </a:solidFill>
                  <a:effectLst>
                    <a:outerShdw blurRad="38100" dist="38100" dir="2700000" algn="tl">
                      <a:srgbClr val="000000">
                        <a:alpha val="43137"/>
                      </a:srgbClr>
                    </a:outerShdw>
                  </a:effectLst>
                </a:rPr>
                <a:t>(</a:t>
              </a:r>
              <a:r>
                <a:rPr lang="en-US" sz="900" b="1" dirty="0">
                  <a:solidFill>
                    <a:srgbClr val="000000">
                      <a:lumMod val="50000"/>
                      <a:lumOff val="50000"/>
                    </a:srgbClr>
                  </a:solidFill>
                  <a:effectLst>
                    <a:outerShdw blurRad="38100" dist="38100" dir="2700000" algn="tl">
                      <a:srgbClr val="000000">
                        <a:alpha val="43137"/>
                      </a:srgbClr>
                    </a:outerShdw>
                  </a:effectLst>
                </a:rPr>
                <a:t>type8)</a:t>
              </a:r>
              <a:endParaRPr lang="ru-RU" sz="900" b="1" dirty="0">
                <a:solidFill>
                  <a:srgbClr val="000000">
                    <a:lumMod val="50000"/>
                    <a:lumOff val="50000"/>
                  </a:srgbClr>
                </a:solidFill>
                <a:effectLst>
                  <a:outerShdw blurRad="38100" dist="38100" dir="2700000" algn="tl">
                    <a:srgbClr val="000000">
                      <a:alpha val="43137"/>
                    </a:srgbClr>
                  </a:outerShdw>
                </a:effectLst>
              </a:endParaRPr>
            </a:p>
          </p:txBody>
        </p:sp>
      </p:gr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089" y="195898"/>
            <a:ext cx="6553472" cy="503237"/>
          </a:xfrm>
        </p:spPr>
        <p:txBody>
          <a:bodyPr/>
          <a:lstStyle/>
          <a:p>
            <a:pPr>
              <a:defRPr/>
            </a:pPr>
            <a:r>
              <a:rPr lang="en-US" sz="2800" dirty="0" smtClean="0"/>
              <a:t>Trust to the sources of information as a component of the value system</a:t>
            </a:r>
            <a:endParaRPr lang="en-US" sz="2800" dirty="0"/>
          </a:p>
        </p:txBody>
      </p:sp>
      <p:grpSp>
        <p:nvGrpSpPr>
          <p:cNvPr id="189444" name="Группа 3"/>
          <p:cNvGrpSpPr>
            <a:grpSpLocks/>
          </p:cNvGrpSpPr>
          <p:nvPr/>
        </p:nvGrpSpPr>
        <p:grpSpPr bwMode="auto">
          <a:xfrm>
            <a:off x="6110288" y="4060825"/>
            <a:ext cx="2016125" cy="2693988"/>
            <a:chOff x="5004047" y="3734843"/>
            <a:chExt cx="2016820" cy="2694887"/>
          </a:xfrm>
        </p:grpSpPr>
        <p:pic>
          <p:nvPicPr>
            <p:cNvPr id="1895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3734843"/>
              <a:ext cx="2016819" cy="135034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9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085184"/>
              <a:ext cx="2016819" cy="134454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89445" name="Группа 4"/>
          <p:cNvGrpSpPr>
            <a:grpSpLocks/>
          </p:cNvGrpSpPr>
          <p:nvPr/>
        </p:nvGrpSpPr>
        <p:grpSpPr bwMode="auto">
          <a:xfrm>
            <a:off x="627063" y="3975100"/>
            <a:ext cx="2195512" cy="2778125"/>
            <a:chOff x="633284" y="2852936"/>
            <a:chExt cx="2196244" cy="2777686"/>
          </a:xfrm>
        </p:grpSpPr>
        <p:pic>
          <p:nvPicPr>
            <p:cNvPr id="1895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564" y="2852936"/>
              <a:ext cx="2181964" cy="139222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95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84" y="4277194"/>
              <a:ext cx="2196244" cy="135342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89446" name="Группа 6"/>
          <p:cNvGrpSpPr>
            <a:grpSpLocks/>
          </p:cNvGrpSpPr>
          <p:nvPr/>
        </p:nvGrpSpPr>
        <p:grpSpPr bwMode="auto">
          <a:xfrm>
            <a:off x="1582738" y="1481138"/>
            <a:ext cx="1689100" cy="493712"/>
            <a:chOff x="521864" y="1746696"/>
            <a:chExt cx="1688152" cy="492933"/>
          </a:xfrm>
        </p:grpSpPr>
        <p:pic>
          <p:nvPicPr>
            <p:cNvPr id="18951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864" y="1746696"/>
              <a:ext cx="1688152" cy="255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519" name="TextBox 5"/>
            <p:cNvSpPr txBox="1">
              <a:spLocks noChangeArrowheads="1"/>
            </p:cNvSpPr>
            <p:nvPr/>
          </p:nvSpPr>
          <p:spPr bwMode="auto">
            <a:xfrm>
              <a:off x="553832" y="1993408"/>
              <a:ext cx="16561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http://www.pravda.com.ua</a:t>
              </a:r>
              <a:endParaRPr lang="ru-RU" altLang="en-US" sz="1000" smtClean="0">
                <a:solidFill>
                  <a:srgbClr val="000000"/>
                </a:solidFill>
              </a:endParaRPr>
            </a:p>
          </p:txBody>
        </p:sp>
      </p:grpSp>
      <p:grpSp>
        <p:nvGrpSpPr>
          <p:cNvPr id="189447" name="Группа 8"/>
          <p:cNvGrpSpPr>
            <a:grpSpLocks/>
          </p:cNvGrpSpPr>
          <p:nvPr/>
        </p:nvGrpSpPr>
        <p:grpSpPr bwMode="auto">
          <a:xfrm>
            <a:off x="3319463" y="1450975"/>
            <a:ext cx="1584325" cy="523875"/>
            <a:chOff x="2987824" y="1257725"/>
            <a:chExt cx="2009775" cy="811777"/>
          </a:xfrm>
        </p:grpSpPr>
        <p:pic>
          <p:nvPicPr>
            <p:cNvPr id="18951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1257725"/>
              <a:ext cx="2009775" cy="75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9517" name="TextBox 7"/>
            <p:cNvSpPr txBox="1">
              <a:spLocks noChangeArrowheads="1"/>
            </p:cNvSpPr>
            <p:nvPr/>
          </p:nvSpPr>
          <p:spPr bwMode="auto">
            <a:xfrm>
              <a:off x="3501806" y="1687783"/>
              <a:ext cx="1312514" cy="38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http://grani.ru</a:t>
              </a:r>
              <a:endParaRPr lang="ru-RU" altLang="en-US" sz="1000" smtClean="0">
                <a:solidFill>
                  <a:srgbClr val="000000"/>
                </a:solidFill>
              </a:endParaRPr>
            </a:p>
          </p:txBody>
        </p:sp>
      </p:grpSp>
      <p:grpSp>
        <p:nvGrpSpPr>
          <p:cNvPr id="189448" name="Группа 10"/>
          <p:cNvGrpSpPr>
            <a:grpSpLocks/>
          </p:cNvGrpSpPr>
          <p:nvPr/>
        </p:nvGrpSpPr>
        <p:grpSpPr bwMode="auto">
          <a:xfrm>
            <a:off x="4989513" y="1349375"/>
            <a:ext cx="1181100" cy="622300"/>
            <a:chOff x="3390900" y="3000375"/>
            <a:chExt cx="1181100" cy="623294"/>
          </a:xfrm>
        </p:grpSpPr>
        <p:pic>
          <p:nvPicPr>
            <p:cNvPr id="189514"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3000375"/>
              <a:ext cx="11811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515" name="Прямоугольник 9"/>
            <p:cNvSpPr>
              <a:spLocks noChangeArrowheads="1"/>
            </p:cNvSpPr>
            <p:nvPr/>
          </p:nvSpPr>
          <p:spPr bwMode="auto">
            <a:xfrm>
              <a:off x="3423149" y="3377448"/>
              <a:ext cx="11128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http://izvestia.ru/</a:t>
              </a:r>
              <a:endParaRPr lang="ru-RU" altLang="en-US" sz="1000" smtClean="0">
                <a:solidFill>
                  <a:srgbClr val="000000"/>
                </a:solidFill>
              </a:endParaRPr>
            </a:p>
          </p:txBody>
        </p:sp>
      </p:grpSp>
      <p:grpSp>
        <p:nvGrpSpPr>
          <p:cNvPr id="189449" name="Группа 12"/>
          <p:cNvGrpSpPr>
            <a:grpSpLocks/>
          </p:cNvGrpSpPr>
          <p:nvPr/>
        </p:nvGrpSpPr>
        <p:grpSpPr bwMode="auto">
          <a:xfrm>
            <a:off x="6235700" y="1447800"/>
            <a:ext cx="1657350" cy="523875"/>
            <a:chOff x="3743325" y="3252788"/>
            <a:chExt cx="1657350" cy="524082"/>
          </a:xfrm>
        </p:grpSpPr>
        <p:pic>
          <p:nvPicPr>
            <p:cNvPr id="189512"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3325" y="3252788"/>
              <a:ext cx="16573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9513" name="TextBox 11"/>
            <p:cNvSpPr txBox="1">
              <a:spLocks noChangeArrowheads="1"/>
            </p:cNvSpPr>
            <p:nvPr/>
          </p:nvSpPr>
          <p:spPr bwMode="auto">
            <a:xfrm>
              <a:off x="4169814" y="3530649"/>
              <a:ext cx="9006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http://kp.ru</a:t>
              </a:r>
              <a:endParaRPr lang="ru-RU" altLang="en-US" sz="1000" smtClean="0">
                <a:solidFill>
                  <a:srgbClr val="000000"/>
                </a:solidFill>
              </a:endParaRPr>
            </a:p>
          </p:txBody>
        </p:sp>
      </p:grpSp>
      <p:grpSp>
        <p:nvGrpSpPr>
          <p:cNvPr id="189450" name="Группа 13"/>
          <p:cNvGrpSpPr>
            <a:grpSpLocks/>
          </p:cNvGrpSpPr>
          <p:nvPr/>
        </p:nvGrpSpPr>
        <p:grpSpPr bwMode="auto">
          <a:xfrm>
            <a:off x="7921625" y="1295400"/>
            <a:ext cx="1082675" cy="709613"/>
            <a:chOff x="1914525" y="1566863"/>
            <a:chExt cx="5321204" cy="3724275"/>
          </a:xfrm>
        </p:grpSpPr>
        <p:pic>
          <p:nvPicPr>
            <p:cNvPr id="1895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4525" y="1566863"/>
              <a:ext cx="53149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511"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45617" y="3612198"/>
              <a:ext cx="2490112" cy="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9451" name="Группа 15"/>
          <p:cNvGrpSpPr>
            <a:grpSpLocks/>
          </p:cNvGrpSpPr>
          <p:nvPr/>
        </p:nvGrpSpPr>
        <p:grpSpPr bwMode="auto">
          <a:xfrm>
            <a:off x="498475" y="901700"/>
            <a:ext cx="1096963" cy="1084263"/>
            <a:chOff x="497750" y="805933"/>
            <a:chExt cx="1098378" cy="1085389"/>
          </a:xfrm>
        </p:grpSpPr>
        <p:sp>
          <p:nvSpPr>
            <p:cNvPr id="189508" name="Прямоугольник 14"/>
            <p:cNvSpPr>
              <a:spLocks noChangeArrowheads="1"/>
            </p:cNvSpPr>
            <p:nvPr/>
          </p:nvSpPr>
          <p:spPr bwMode="auto">
            <a:xfrm>
              <a:off x="497750" y="1645101"/>
              <a:ext cx="1098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000" smtClean="0">
                  <a:solidFill>
                    <a:srgbClr val="000000"/>
                  </a:solidFill>
                </a:rPr>
                <a:t>http://www.5.ua/</a:t>
              </a:r>
              <a:endParaRPr lang="ru-RU" altLang="en-US" sz="1000" smtClean="0">
                <a:solidFill>
                  <a:srgbClr val="000000"/>
                </a:solidFill>
              </a:endParaRPr>
            </a:p>
          </p:txBody>
        </p:sp>
        <p:pic>
          <p:nvPicPr>
            <p:cNvPr id="189509"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401" y="805933"/>
              <a:ext cx="1062868" cy="87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7" name="Таблица 16"/>
          <p:cNvGraphicFramePr>
            <a:graphicFrameLocks noGrp="1"/>
          </p:cNvGraphicFramePr>
          <p:nvPr/>
        </p:nvGraphicFramePr>
        <p:xfrm>
          <a:off x="900113" y="2924175"/>
          <a:ext cx="2611440" cy="371475"/>
        </p:xfrm>
        <a:graphic>
          <a:graphicData uri="http://schemas.openxmlformats.org/drawingml/2006/table">
            <a:tbl>
              <a:tblPr firstRow="1" bandRow="1">
                <a:tableStyleId>{5C22544A-7EE6-4342-B048-85BDC9FD1C3A}</a:tableStyleId>
              </a:tblPr>
              <a:tblGrid>
                <a:gridCol w="435240"/>
                <a:gridCol w="435240"/>
                <a:gridCol w="435240"/>
                <a:gridCol w="435240"/>
                <a:gridCol w="435240"/>
                <a:gridCol w="435240"/>
              </a:tblGrid>
              <a:tr h="371475">
                <a:tc>
                  <a:txBody>
                    <a:bodyPr/>
                    <a:lstStyle/>
                    <a:p>
                      <a:r>
                        <a:rPr lang="en-US" sz="1400" baseline="0" dirty="0" smtClean="0">
                          <a:solidFill>
                            <a:schemeClr val="tx1"/>
                          </a:solidFill>
                        </a:rPr>
                        <a:t>0</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0.2</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0.8</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0.8</a:t>
                      </a:r>
                      <a:endParaRPr lang="ru-RU" sz="1400" baseline="0" dirty="0">
                        <a:solidFill>
                          <a:schemeClr val="tx1"/>
                        </a:solidFill>
                      </a:endParaRPr>
                    </a:p>
                  </a:txBody>
                  <a:tcPr marL="91435" marR="91435" marT="45798" marB="45798"/>
                </a:tc>
                <a:tc>
                  <a:txBody>
                    <a:bodyPr/>
                    <a:lstStyle/>
                    <a:p>
                      <a:r>
                        <a:rPr lang="en-US" sz="1400" baseline="0" dirty="0" smtClean="0">
                          <a:solidFill>
                            <a:schemeClr val="tx1"/>
                          </a:solidFill>
                        </a:rPr>
                        <a:t>0.9</a:t>
                      </a:r>
                      <a:endParaRPr lang="ru-RU" sz="1400" baseline="0" dirty="0">
                        <a:solidFill>
                          <a:schemeClr val="tx1"/>
                        </a:solidFill>
                      </a:endParaRPr>
                    </a:p>
                  </a:txBody>
                  <a:tcPr marL="91435" marR="91435" marT="45798" marB="45798"/>
                </a:tc>
              </a:tr>
            </a:tbl>
          </a:graphicData>
        </a:graphic>
      </p:graphicFrame>
      <p:graphicFrame>
        <p:nvGraphicFramePr>
          <p:cNvPr id="31" name="Таблица 30"/>
          <p:cNvGraphicFramePr>
            <a:graphicFrameLocks noGrp="1"/>
          </p:cNvGraphicFramePr>
          <p:nvPr/>
        </p:nvGraphicFramePr>
        <p:xfrm>
          <a:off x="5303838" y="2981325"/>
          <a:ext cx="2611440" cy="369888"/>
        </p:xfrm>
        <a:graphic>
          <a:graphicData uri="http://schemas.openxmlformats.org/drawingml/2006/table">
            <a:tbl>
              <a:tblPr firstRow="1" bandRow="1">
                <a:tableStyleId>{5C22544A-7EE6-4342-B048-85BDC9FD1C3A}</a:tableStyleId>
              </a:tblPr>
              <a:tblGrid>
                <a:gridCol w="435240"/>
                <a:gridCol w="435240"/>
                <a:gridCol w="435240"/>
                <a:gridCol w="435240"/>
                <a:gridCol w="435240"/>
                <a:gridCol w="435240"/>
              </a:tblGrid>
              <a:tr h="369888">
                <a:tc>
                  <a:txBody>
                    <a:bodyPr/>
                    <a:lstStyle/>
                    <a:p>
                      <a:r>
                        <a:rPr lang="en-US" sz="1400" baseline="0" dirty="0" smtClean="0">
                          <a:solidFill>
                            <a:schemeClr val="tx1"/>
                          </a:solidFill>
                        </a:rPr>
                        <a:t>0.9</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0.9</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0.7</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0.1</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a:t>
                      </a:r>
                      <a:endParaRPr lang="ru-RU" sz="1400" baseline="0" dirty="0">
                        <a:solidFill>
                          <a:schemeClr val="tx1"/>
                        </a:solidFill>
                      </a:endParaRPr>
                    </a:p>
                  </a:txBody>
                  <a:tcPr marL="91435" marR="91435" marT="45603" marB="45603"/>
                </a:tc>
                <a:tc>
                  <a:txBody>
                    <a:bodyPr/>
                    <a:lstStyle/>
                    <a:p>
                      <a:r>
                        <a:rPr lang="en-US" sz="1400" baseline="0" dirty="0" smtClean="0">
                          <a:solidFill>
                            <a:schemeClr val="tx1"/>
                          </a:solidFill>
                        </a:rPr>
                        <a:t>0.1</a:t>
                      </a:r>
                      <a:endParaRPr lang="ru-RU" sz="1400" baseline="0" dirty="0">
                        <a:solidFill>
                          <a:schemeClr val="tx1"/>
                        </a:solidFill>
                      </a:endParaRPr>
                    </a:p>
                  </a:txBody>
                  <a:tcPr marL="91435" marR="91435" marT="45603" marB="45603"/>
                </a:tc>
              </a:tr>
            </a:tbl>
          </a:graphicData>
        </a:graphic>
      </p:graphicFrame>
      <p:cxnSp>
        <p:nvCxnSpPr>
          <p:cNvPr id="32" name="Straight Arrow Connector 9"/>
          <p:cNvCxnSpPr/>
          <p:nvPr/>
        </p:nvCxnSpPr>
        <p:spPr>
          <a:xfrm>
            <a:off x="900113" y="2005013"/>
            <a:ext cx="146050" cy="99218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9"/>
          <p:cNvCxnSpPr/>
          <p:nvPr/>
        </p:nvCxnSpPr>
        <p:spPr>
          <a:xfrm flipH="1">
            <a:off x="1638300" y="1985963"/>
            <a:ext cx="557213" cy="101123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9"/>
          <p:cNvCxnSpPr>
            <a:stCxn id="189516" idx="2"/>
          </p:cNvCxnSpPr>
          <p:nvPr/>
        </p:nvCxnSpPr>
        <p:spPr>
          <a:xfrm flipH="1">
            <a:off x="1916113" y="1936750"/>
            <a:ext cx="2195512" cy="987425"/>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9"/>
          <p:cNvCxnSpPr/>
          <p:nvPr/>
        </p:nvCxnSpPr>
        <p:spPr>
          <a:xfrm flipH="1">
            <a:off x="2427288" y="1974850"/>
            <a:ext cx="2936875" cy="949325"/>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9"/>
          <p:cNvCxnSpPr/>
          <p:nvPr/>
        </p:nvCxnSpPr>
        <p:spPr>
          <a:xfrm flipH="1">
            <a:off x="2843213" y="1985963"/>
            <a:ext cx="3817937" cy="93821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9"/>
          <p:cNvCxnSpPr/>
          <p:nvPr/>
        </p:nvCxnSpPr>
        <p:spPr>
          <a:xfrm flipH="1">
            <a:off x="3455988" y="2005013"/>
            <a:ext cx="4437062" cy="102711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sp>
        <p:nvSpPr>
          <p:cNvPr id="49" name="Down Arrow 29"/>
          <p:cNvSpPr/>
          <p:nvPr/>
        </p:nvSpPr>
        <p:spPr>
          <a:xfrm>
            <a:off x="1517650" y="3352800"/>
            <a:ext cx="892175" cy="574675"/>
          </a:xfrm>
          <a:prstGeom prst="downArrow">
            <a:avLst>
              <a:gd name="adj1" fmla="val 50000"/>
              <a:gd name="adj2" fmla="val 624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0" name="Down Arrow 29"/>
          <p:cNvSpPr/>
          <p:nvPr/>
        </p:nvSpPr>
        <p:spPr>
          <a:xfrm>
            <a:off x="6561138" y="3424238"/>
            <a:ext cx="890587" cy="574675"/>
          </a:xfrm>
          <a:prstGeom prst="downArrow">
            <a:avLst>
              <a:gd name="adj1" fmla="val 50000"/>
              <a:gd name="adj2" fmla="val 6244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cxnSp>
        <p:nvCxnSpPr>
          <p:cNvPr id="51" name="Straight Arrow Connector 9"/>
          <p:cNvCxnSpPr/>
          <p:nvPr/>
        </p:nvCxnSpPr>
        <p:spPr>
          <a:xfrm>
            <a:off x="1258888" y="2005013"/>
            <a:ext cx="4105275" cy="99218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a:off x="2697163" y="1985963"/>
            <a:ext cx="3143250" cy="101123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9"/>
          <p:cNvCxnSpPr/>
          <p:nvPr/>
        </p:nvCxnSpPr>
        <p:spPr>
          <a:xfrm>
            <a:off x="4616450" y="1954213"/>
            <a:ext cx="1755775" cy="1042987"/>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9"/>
          <p:cNvCxnSpPr/>
          <p:nvPr/>
        </p:nvCxnSpPr>
        <p:spPr>
          <a:xfrm>
            <a:off x="5765800" y="1971675"/>
            <a:ext cx="1082675" cy="990600"/>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9"/>
          <p:cNvCxnSpPr/>
          <p:nvPr/>
        </p:nvCxnSpPr>
        <p:spPr>
          <a:xfrm>
            <a:off x="7064375" y="1960563"/>
            <a:ext cx="146050" cy="990600"/>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9"/>
          <p:cNvCxnSpPr/>
          <p:nvPr/>
        </p:nvCxnSpPr>
        <p:spPr>
          <a:xfrm flipH="1">
            <a:off x="7667625" y="2022475"/>
            <a:ext cx="676275" cy="974725"/>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pic>
        <p:nvPicPr>
          <p:cNvPr id="189498" name="Picture 1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8175" y="3078163"/>
            <a:ext cx="107315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887" name="Выноска-облако 207886"/>
          <p:cNvSpPr/>
          <p:nvPr/>
        </p:nvSpPr>
        <p:spPr>
          <a:xfrm>
            <a:off x="2555875" y="3503613"/>
            <a:ext cx="1035050" cy="495300"/>
          </a:xfrm>
          <a:prstGeom prst="cloudCallout">
            <a:avLst>
              <a:gd name="adj1" fmla="val 42173"/>
              <a:gd name="adj2" fmla="val -774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sz="1400">
              <a:solidFill>
                <a:srgbClr val="FFFFFF"/>
              </a:solidFill>
            </a:endParaRPr>
          </a:p>
        </p:txBody>
      </p:sp>
      <p:pic>
        <p:nvPicPr>
          <p:cNvPr id="18950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91063" y="3273425"/>
            <a:ext cx="7905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Выноска-облако 63"/>
          <p:cNvSpPr/>
          <p:nvPr/>
        </p:nvSpPr>
        <p:spPr>
          <a:xfrm>
            <a:off x="5414963" y="3589338"/>
            <a:ext cx="1036637" cy="495300"/>
          </a:xfrm>
          <a:prstGeom prst="cloudCallout">
            <a:avLst>
              <a:gd name="adj1" fmla="val -59964"/>
              <a:gd name="adj2" fmla="val -630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sz="1400">
              <a:solidFill>
                <a:srgbClr val="FFFFFF"/>
              </a:solidFill>
            </a:endParaRPr>
          </a:p>
        </p:txBody>
      </p:sp>
      <p:pic>
        <p:nvPicPr>
          <p:cNvPr id="189502" name="Picture 1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688" y="3000375"/>
            <a:ext cx="560387"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9503" name="Группа 207894"/>
          <p:cNvGrpSpPr>
            <a:grpSpLocks/>
          </p:cNvGrpSpPr>
          <p:nvPr/>
        </p:nvGrpSpPr>
        <p:grpSpPr bwMode="auto">
          <a:xfrm>
            <a:off x="3178176" y="4592638"/>
            <a:ext cx="2401887" cy="2088190"/>
            <a:chOff x="3178284" y="4592194"/>
            <a:chExt cx="2402485" cy="2088199"/>
          </a:xfrm>
        </p:grpSpPr>
        <p:pic>
          <p:nvPicPr>
            <p:cNvPr id="18950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178284" y="4592194"/>
              <a:ext cx="2402485" cy="130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894" name="Прямоугольник 207893"/>
            <p:cNvSpPr/>
            <p:nvPr/>
          </p:nvSpPr>
          <p:spPr>
            <a:xfrm>
              <a:off x="3178285" y="5941725"/>
              <a:ext cx="2400587" cy="738668"/>
            </a:xfrm>
            <a:prstGeom prst="rect">
              <a:avLst/>
            </a:prstGeom>
            <a:solidFill>
              <a:schemeClr val="accent1"/>
            </a:solidFill>
            <a:ln w="50800">
              <a:solidFill>
                <a:srgbClr val="002060"/>
              </a:solid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en-US" sz="1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The difference in value systems - the basis of the intransigence of cultures</a:t>
              </a:r>
              <a:endParaRPr lang="ru-RU" sz="12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gr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650" y="196850"/>
            <a:ext cx="8342313" cy="855663"/>
          </a:xfrm>
        </p:spPr>
        <p:txBody>
          <a:bodyPr/>
          <a:lstStyle/>
          <a:p>
            <a:pPr>
              <a:defRPr/>
            </a:pPr>
            <a:r>
              <a:rPr lang="en-US" dirty="0" smtClean="0"/>
              <a:t>Value </a:t>
            </a:r>
            <a:r>
              <a:rPr lang="ru-RU" dirty="0" smtClean="0"/>
              <a:t>«</a:t>
            </a:r>
            <a:r>
              <a:rPr lang="en-US" dirty="0" smtClean="0"/>
              <a:t>Meta</a:t>
            </a:r>
            <a:r>
              <a:rPr lang="ru-RU" dirty="0" smtClean="0"/>
              <a:t>-</a:t>
            </a:r>
            <a:r>
              <a:rPr lang="en-US" dirty="0" smtClean="0"/>
              <a:t>Systems</a:t>
            </a:r>
            <a:r>
              <a:rPr lang="ru-RU" dirty="0" smtClean="0"/>
              <a:t>»</a:t>
            </a:r>
            <a:r>
              <a:rPr lang="en-US" dirty="0" smtClean="0"/>
              <a:t/>
            </a:r>
            <a:br>
              <a:rPr lang="en-US" dirty="0" smtClean="0"/>
            </a:br>
            <a:r>
              <a:rPr lang="ru-RU" sz="2400" dirty="0" smtClean="0"/>
              <a:t>(</a:t>
            </a:r>
            <a:r>
              <a:rPr lang="en-US" sz="2400" dirty="0" smtClean="0"/>
              <a:t>importing and composing</a:t>
            </a:r>
            <a:r>
              <a:rPr lang="ru-RU" sz="2400" dirty="0" smtClean="0"/>
              <a:t> </a:t>
            </a:r>
            <a:r>
              <a:rPr lang="en-US" sz="2400" dirty="0" smtClean="0"/>
              <a:t>from existing value systems</a:t>
            </a:r>
            <a:r>
              <a:rPr lang="ru-RU" sz="2400" dirty="0" smtClean="0"/>
              <a:t>)</a:t>
            </a:r>
            <a:endParaRPr lang="ru-RU" sz="2400" dirty="0"/>
          </a:p>
        </p:txBody>
      </p:sp>
      <p:pic>
        <p:nvPicPr>
          <p:cNvPr id="19046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5113" y="5719763"/>
            <a:ext cx="9429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888" y="5724525"/>
            <a:ext cx="9429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1638" y="5732463"/>
            <a:ext cx="9445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5741988"/>
            <a:ext cx="94456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6013" y="5741988"/>
            <a:ext cx="9445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8225" y="1322388"/>
            <a:ext cx="452755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88" y="1322388"/>
            <a:ext cx="1363662" cy="175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9"/>
          <p:cNvCxnSpPr/>
          <p:nvPr/>
        </p:nvCxnSpPr>
        <p:spPr>
          <a:xfrm flipH="1">
            <a:off x="1227138" y="3789363"/>
            <a:ext cx="1400175" cy="18716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9"/>
          <p:cNvCxnSpPr/>
          <p:nvPr/>
        </p:nvCxnSpPr>
        <p:spPr>
          <a:xfrm flipH="1">
            <a:off x="2857500" y="3860800"/>
            <a:ext cx="635000" cy="1858963"/>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9"/>
          <p:cNvCxnSpPr/>
          <p:nvPr/>
        </p:nvCxnSpPr>
        <p:spPr>
          <a:xfrm>
            <a:off x="4684713" y="3789363"/>
            <a:ext cx="0" cy="18081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9"/>
          <p:cNvCxnSpPr/>
          <p:nvPr/>
        </p:nvCxnSpPr>
        <p:spPr>
          <a:xfrm>
            <a:off x="5795963" y="3789363"/>
            <a:ext cx="760412" cy="18716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9"/>
          <p:cNvCxnSpPr/>
          <p:nvPr/>
        </p:nvCxnSpPr>
        <p:spPr>
          <a:xfrm>
            <a:off x="6808788" y="3789363"/>
            <a:ext cx="1547812" cy="1808162"/>
          </a:xfrm>
          <a:prstGeom prst="straightConnector1">
            <a:avLst/>
          </a:prstGeom>
          <a:ln w="50800">
            <a:solidFill>
              <a:schemeClr val="accent2"/>
            </a:solidFill>
            <a:prstDash val="solid"/>
            <a:tailEnd type="stealth" w="med" len="lg"/>
          </a:ln>
        </p:spPr>
        <p:style>
          <a:lnRef idx="1">
            <a:schemeClr val="accent1"/>
          </a:lnRef>
          <a:fillRef idx="0">
            <a:schemeClr val="accent1"/>
          </a:fillRef>
          <a:effectRef idx="0">
            <a:schemeClr val="accent1"/>
          </a:effectRef>
          <a:fontRef idx="minor">
            <a:schemeClr val="tx1"/>
          </a:fontRef>
        </p:style>
      </p:cxnSp>
      <p:pic>
        <p:nvPicPr>
          <p:cNvPr id="190480" name="Picture 1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6375" y="5491163"/>
            <a:ext cx="6477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81" name="TextBox 30"/>
          <p:cNvSpPr txBox="1">
            <a:spLocks noChangeArrowheads="1"/>
          </p:cNvSpPr>
          <p:nvPr/>
        </p:nvSpPr>
        <p:spPr bwMode="auto">
          <a:xfrm>
            <a:off x="7459664" y="3860800"/>
            <a:ext cx="1319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200" dirty="0" smtClean="0">
                <a:solidFill>
                  <a:srgbClr val="000000"/>
                </a:solidFill>
              </a:rPr>
              <a:t>Normalized “trust coefficient”</a:t>
            </a:r>
            <a:endParaRPr lang="ru-RU" altLang="en-US" sz="1200" dirty="0" smtClean="0">
              <a:solidFill>
                <a:srgbClr val="000000"/>
              </a:solidFill>
            </a:endParaRPr>
          </a:p>
        </p:txBody>
      </p:sp>
      <p:sp>
        <p:nvSpPr>
          <p:cNvPr id="32" name="Скругленный прямоугольник 31"/>
          <p:cNvSpPr/>
          <p:nvPr/>
        </p:nvSpPr>
        <p:spPr>
          <a:xfrm>
            <a:off x="1593850" y="4325938"/>
            <a:ext cx="760413"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0.1</a:t>
            </a:r>
          </a:p>
        </p:txBody>
      </p:sp>
      <p:sp>
        <p:nvSpPr>
          <p:cNvPr id="33" name="Скругленный прямоугольник 32"/>
          <p:cNvSpPr/>
          <p:nvPr/>
        </p:nvSpPr>
        <p:spPr>
          <a:xfrm>
            <a:off x="2865438" y="4325938"/>
            <a:ext cx="760412"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0.4</a:t>
            </a:r>
          </a:p>
        </p:txBody>
      </p:sp>
      <p:sp>
        <p:nvSpPr>
          <p:cNvPr id="34" name="Скругленный прямоугольник 33"/>
          <p:cNvSpPr/>
          <p:nvPr/>
        </p:nvSpPr>
        <p:spPr>
          <a:xfrm>
            <a:off x="4303713" y="4329113"/>
            <a:ext cx="760412"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0.2</a:t>
            </a:r>
          </a:p>
        </p:txBody>
      </p:sp>
      <p:sp>
        <p:nvSpPr>
          <p:cNvPr id="35" name="Скругленный прямоугольник 34"/>
          <p:cNvSpPr/>
          <p:nvPr/>
        </p:nvSpPr>
        <p:spPr>
          <a:xfrm>
            <a:off x="5795963" y="4325938"/>
            <a:ext cx="760412"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0.05</a:t>
            </a:r>
          </a:p>
        </p:txBody>
      </p:sp>
      <p:sp>
        <p:nvSpPr>
          <p:cNvPr id="36" name="Скругленный прямоугольник 35"/>
          <p:cNvSpPr/>
          <p:nvPr/>
        </p:nvSpPr>
        <p:spPr>
          <a:xfrm>
            <a:off x="6969125" y="4333875"/>
            <a:ext cx="758825" cy="46355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ru-RU" dirty="0">
                <a:solidFill>
                  <a:srgbClr val="FF0000"/>
                </a:solidFill>
              </a:rPr>
              <a:t>0.25</a:t>
            </a:r>
          </a:p>
        </p:txBody>
      </p:sp>
      <p:pic>
        <p:nvPicPr>
          <p:cNvPr id="19048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7500" y="5449888"/>
            <a:ext cx="5683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5551488"/>
            <a:ext cx="574675" cy="512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048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9788" y="5507038"/>
            <a:ext cx="638175" cy="54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049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5507038"/>
            <a:ext cx="666750" cy="53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1718" y="2519791"/>
            <a:ext cx="177151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БД</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Сотрудники</a:t>
            </a: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890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1079500" cy="2486025"/>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90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871663"/>
            <a:ext cx="2254250" cy="5048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79388" y="2087563"/>
            <a:ext cx="1008062" cy="279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2" name="Rectangle 11"/>
          <p:cNvSpPr/>
          <p:nvPr/>
        </p:nvSpPr>
        <p:spPr>
          <a:xfrm>
            <a:off x="318890" y="656836"/>
            <a:ext cx="153279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Ontology</a:t>
            </a:r>
            <a:endPar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Right Arrow 12"/>
          <p:cNvSpPr/>
          <p:nvPr/>
        </p:nvSpPr>
        <p:spPr>
          <a:xfrm>
            <a:off x="1231900" y="2133600"/>
            <a:ext cx="576263" cy="296863"/>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4" name="Rectangle 13"/>
          <p:cNvSpPr/>
          <p:nvPr/>
        </p:nvSpPr>
        <p:spPr>
          <a:xfrm>
            <a:off x="1649743" y="4418894"/>
            <a:ext cx="1847558"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Vagan</a:t>
            </a:r>
            <a:r>
              <a:rPr lang="ru-RU"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Terziyan</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891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4751388"/>
            <a:ext cx="1133475" cy="14763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051050" y="6021388"/>
            <a:ext cx="1008063"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8" name="Rounded Rectangle 17"/>
          <p:cNvSpPr/>
          <p:nvPr/>
        </p:nvSpPr>
        <p:spPr>
          <a:xfrm>
            <a:off x="6588125" y="5732463"/>
            <a:ext cx="2305050" cy="7191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9" name="Rectangle 18"/>
          <p:cNvSpPr/>
          <p:nvPr/>
        </p:nvSpPr>
        <p:spPr>
          <a:xfrm>
            <a:off x="4841291" y="5911116"/>
            <a:ext cx="115929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400" b="1" dirty="0" smtClean="0">
                <a:ln w="11430"/>
                <a:solidFill>
                  <a:srgbClr val="FF0000"/>
                </a:solidFill>
                <a:effectLst>
                  <a:outerShdw blurRad="50800" dist="39000" dir="5460000" algn="tl">
                    <a:srgbClr val="000000">
                      <a:alpha val="38000"/>
                    </a:srgbClr>
                  </a:outerShdw>
                </a:effectLst>
              </a:rPr>
              <a:t>Bad</a:t>
            </a:r>
            <a:r>
              <a:rPr lang="ru-RU" sz="2400" b="1" dirty="0" smtClean="0">
                <a:ln w="11430"/>
                <a:solidFill>
                  <a:srgbClr val="FF0000"/>
                </a:solidFill>
                <a:effectLst>
                  <a:outerShdw blurRad="50800" dist="39000" dir="5460000" algn="tl">
                    <a:srgbClr val="000000">
                      <a:alpha val="38000"/>
                    </a:srgbClr>
                  </a:outerShdw>
                </a:effectLst>
              </a:rPr>
              <a:t> </a:t>
            </a:r>
            <a:r>
              <a:rPr lang="ru-RU" sz="2400" b="1" dirty="0">
                <a:ln w="11430"/>
                <a:solidFill>
                  <a:srgbClr val="FF0000"/>
                </a:solidFill>
                <a:effectLst>
                  <a:outerShdw blurRad="50800" dist="39000" dir="5460000" algn="tl">
                    <a:srgbClr val="000000">
                      <a:alpha val="38000"/>
                    </a:srgbClr>
                  </a:outerShdw>
                </a:effectLst>
              </a:rPr>
              <a:t>!!!</a:t>
            </a:r>
            <a:endParaRPr lang="en-US" sz="2400" b="1" dirty="0">
              <a:ln w="11430"/>
              <a:solidFill>
                <a:srgbClr val="FF0000"/>
              </a:solidFill>
              <a:effectLst>
                <a:outerShdw blurRad="50800" dist="39000" dir="5460000" algn="tl">
                  <a:srgbClr val="000000">
                    <a:alpha val="38000"/>
                  </a:srgbClr>
                </a:outerShdw>
              </a:effectLst>
            </a:endParaRPr>
          </a:p>
        </p:txBody>
      </p:sp>
      <p:sp>
        <p:nvSpPr>
          <p:cNvPr id="20" name="Right Arrow 19"/>
          <p:cNvSpPr/>
          <p:nvPr/>
        </p:nvSpPr>
        <p:spPr>
          <a:xfrm>
            <a:off x="3132138" y="6021388"/>
            <a:ext cx="1439862"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2" name="TextBox 21"/>
          <p:cNvSpPr txBox="1"/>
          <p:nvPr/>
        </p:nvSpPr>
        <p:spPr>
          <a:xfrm>
            <a:off x="5004048" y="1412776"/>
            <a:ext cx="3744416" cy="2308324"/>
          </a:xfrm>
          <a:prstGeom prst="rect">
            <a:avLst/>
          </a:prstGeom>
          <a:solidFill>
            <a:schemeClr val="accent1"/>
          </a:solidFill>
          <a:ln>
            <a:solidFill>
              <a:schemeClr val="tx1"/>
            </a:solidFill>
          </a:ln>
          <a:scene3d>
            <a:camera prst="orthographicFront"/>
            <a:lightRig rig="threePt" dir="t"/>
          </a:scene3d>
          <a:sp3d>
            <a:bevelT w="127000" h="127000"/>
            <a:bevelB w="127000" h="127000"/>
          </a:sp3d>
        </p:spPr>
        <p:txBody>
          <a:bodyPr>
            <a:spAutoFit/>
          </a:bodyPr>
          <a:lstStyle/>
          <a:p>
            <a:pPr fontAlgn="base">
              <a:spcBef>
                <a:spcPct val="0"/>
              </a:spcBef>
              <a:spcAft>
                <a:spcPct val="0"/>
              </a:spcAft>
              <a:defRPr/>
            </a:pPr>
            <a:r>
              <a:rPr lang="en-US" sz="2400" dirty="0"/>
              <a:t>It would be unwise to create such attributes in the storage, which in their nature involve statistics, and therefore will require constant updating</a:t>
            </a:r>
            <a:r>
              <a:rPr lang="en-US" sz="2400" dirty="0" smtClean="0"/>
              <a:t>.</a:t>
            </a:r>
            <a:endParaRPr lang="en-US" sz="2400" dirty="0">
              <a:solidFill>
                <a:srgbClr val="000000"/>
              </a:solidFill>
            </a:endParaRPr>
          </a:p>
        </p:txBody>
      </p:sp>
      <p:pic>
        <p:nvPicPr>
          <p:cNvPr id="154627" name="Picture 3"/>
          <p:cNvPicPr>
            <a:picLocks noChangeAspect="1" noChangeArrowheads="1"/>
          </p:cNvPicPr>
          <p:nvPr/>
        </p:nvPicPr>
        <p:blipFill>
          <a:blip r:embed="rId5"/>
          <a:srcRect/>
          <a:stretch>
            <a:fillRect/>
          </a:stretch>
        </p:blipFill>
        <p:spPr bwMode="auto">
          <a:xfrm>
            <a:off x="6661150" y="5813425"/>
            <a:ext cx="2171700" cy="581025"/>
          </a:xfrm>
          <a:prstGeom prst="rect">
            <a:avLst/>
          </a:prstGeom>
          <a:noFill/>
          <a:ln w="9525">
            <a:solidFill>
              <a:schemeClr val="accent1">
                <a:shade val="50000"/>
              </a:schemeClr>
            </a:solidFill>
            <a:miter lim="800000"/>
            <a:headEnd/>
            <a:tailEnd/>
          </a:ln>
        </p:spPr>
      </p:pic>
      <p:sp>
        <p:nvSpPr>
          <p:cNvPr id="21" name="Right Arrow 20"/>
          <p:cNvSpPr/>
          <p:nvPr/>
        </p:nvSpPr>
        <p:spPr>
          <a:xfrm>
            <a:off x="6229350" y="6019800"/>
            <a:ext cx="431800"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3" name="Title 1"/>
          <p:cNvSpPr>
            <a:spLocks noGrp="1"/>
          </p:cNvSpPr>
          <p:nvPr>
            <p:ph type="title"/>
          </p:nvPr>
        </p:nvSpPr>
        <p:spPr>
          <a:xfrm>
            <a:off x="684213" y="125413"/>
            <a:ext cx="8351837" cy="503237"/>
          </a:xfrm>
        </p:spPr>
        <p:txBody>
          <a:bodyPr/>
          <a:lstStyle/>
          <a:p>
            <a:pPr>
              <a:defRPr/>
            </a:pPr>
            <a:r>
              <a:rPr lang="en-US" sz="2800" dirty="0" smtClean="0"/>
              <a:t>How to select the attributes correctly </a:t>
            </a:r>
            <a:r>
              <a:rPr lang="ru-RU" sz="2800" dirty="0" smtClean="0"/>
              <a:t>?</a:t>
            </a:r>
            <a:endParaRPr lang="en-US" sz="2800" dirty="0"/>
          </a:p>
        </p:txBody>
      </p:sp>
      <p:grpSp>
        <p:nvGrpSpPr>
          <p:cNvPr id="4" name="Group 3"/>
          <p:cNvGrpSpPr/>
          <p:nvPr/>
        </p:nvGrpSpPr>
        <p:grpSpPr>
          <a:xfrm>
            <a:off x="1654175" y="2582863"/>
            <a:ext cx="2305050" cy="1655762"/>
            <a:chOff x="1654175" y="2582863"/>
            <a:chExt cx="2305050" cy="1655762"/>
          </a:xfrm>
        </p:grpSpPr>
        <p:sp>
          <p:nvSpPr>
            <p:cNvPr id="5" name="Flowchart: Magnetic Disk 4"/>
            <p:cNvSpPr/>
            <p:nvPr/>
          </p:nvSpPr>
          <p:spPr>
            <a:xfrm>
              <a:off x="1654175" y="2582863"/>
              <a:ext cx="2305050" cy="16557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890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00" y="3186113"/>
              <a:ext cx="9429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p:nvPr/>
          </p:nvSpPr>
          <p:spPr>
            <a:xfrm>
              <a:off x="1663292" y="2620328"/>
              <a:ext cx="2268256" cy="506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00404" y="2689058"/>
              <a:ext cx="1258188" cy="369332"/>
            </a:xfrm>
            <a:prstGeom prst="rect">
              <a:avLst/>
            </a:prstGeom>
            <a:noFill/>
          </p:spPr>
          <p:txBody>
            <a:bodyPr wrap="square" rtlCol="0">
              <a:spAutoFit/>
            </a:bodyPr>
            <a:lstStyle/>
            <a:p>
              <a:pPr algn="ctr"/>
              <a:r>
                <a:rPr lang="en-US" b="1" dirty="0" smtClean="0"/>
                <a:t>“People”</a:t>
              </a:r>
              <a:endParaRPr lang="en-US" b="1" dirty="0"/>
            </a:p>
          </p:txBody>
        </p:sp>
      </p:grpSp>
      <p:pic>
        <p:nvPicPr>
          <p:cNvPr id="890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400" y="3806825"/>
            <a:ext cx="649288" cy="93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p:cNvPicPr>
            <a:picLocks noChangeAspect="1" noChangeArrowheads="1"/>
          </p:cNvPicPr>
          <p:nvPr/>
        </p:nvPicPr>
        <p:blipFill>
          <a:blip r:embed="rId2"/>
          <a:srcRect/>
          <a:stretch>
            <a:fillRect/>
          </a:stretch>
        </p:blipFill>
        <p:spPr bwMode="auto">
          <a:xfrm>
            <a:off x="4672013" y="2212975"/>
            <a:ext cx="2171700" cy="581025"/>
          </a:xfrm>
          <a:prstGeom prst="rect">
            <a:avLst/>
          </a:prstGeom>
          <a:noFill/>
          <a:ln w="9525">
            <a:solidFill>
              <a:schemeClr val="accent1">
                <a:shade val="50000"/>
              </a:schemeClr>
            </a:solidFill>
            <a:miter lim="800000"/>
            <a:headEnd/>
            <a:tailEnd/>
          </a:ln>
        </p:spPr>
      </p:pic>
      <p:sp>
        <p:nvSpPr>
          <p:cNvPr id="2" name="Title 1"/>
          <p:cNvSpPr>
            <a:spLocks noGrp="1"/>
          </p:cNvSpPr>
          <p:nvPr>
            <p:ph type="title"/>
          </p:nvPr>
        </p:nvSpPr>
        <p:spPr>
          <a:xfrm>
            <a:off x="684213" y="125413"/>
            <a:ext cx="8351837" cy="503237"/>
          </a:xfrm>
        </p:spPr>
        <p:txBody>
          <a:bodyPr/>
          <a:lstStyle/>
          <a:p>
            <a:pPr>
              <a:defRPr/>
            </a:pPr>
            <a:r>
              <a:rPr lang="en-US" sz="2800" dirty="0" smtClean="0"/>
              <a:t>How to select the attributes correctly </a:t>
            </a:r>
            <a:r>
              <a:rPr lang="ru-RU" sz="2800" dirty="0" smtClean="0"/>
              <a:t>?</a:t>
            </a:r>
            <a:endParaRPr lang="en-US" sz="2800" dirty="0"/>
          </a:p>
        </p:txBody>
      </p:sp>
      <p:pic>
        <p:nvPicPr>
          <p:cNvPr id="901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1079500" cy="2486025"/>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01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325" y="1871663"/>
            <a:ext cx="2254250" cy="5048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79388" y="2087563"/>
            <a:ext cx="1008062" cy="279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2" name="Rectangle 11"/>
          <p:cNvSpPr/>
          <p:nvPr/>
        </p:nvSpPr>
        <p:spPr>
          <a:xfrm>
            <a:off x="102840" y="629941"/>
            <a:ext cx="153279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Ontology</a:t>
            </a:r>
            <a:endPar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Right Arrow 12"/>
          <p:cNvSpPr/>
          <p:nvPr/>
        </p:nvSpPr>
        <p:spPr>
          <a:xfrm>
            <a:off x="1231900" y="2133600"/>
            <a:ext cx="576263" cy="296863"/>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4" name="Rectangle 13"/>
          <p:cNvSpPr/>
          <p:nvPr/>
        </p:nvSpPr>
        <p:spPr>
          <a:xfrm>
            <a:off x="1649743" y="4418894"/>
            <a:ext cx="1847558"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Vagan</a:t>
            </a:r>
            <a:r>
              <a:rPr lang="ru-RU"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Terziyan</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901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4751388"/>
            <a:ext cx="1133475" cy="14763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051050" y="6021388"/>
            <a:ext cx="1008063"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9" name="Rectangle 18"/>
          <p:cNvSpPr/>
          <p:nvPr/>
        </p:nvSpPr>
        <p:spPr>
          <a:xfrm>
            <a:off x="4470620" y="5949280"/>
            <a:ext cx="1180131"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000" b="1" dirty="0" smtClean="0">
                <a:ln w="11430"/>
                <a:solidFill>
                  <a:srgbClr val="FF0000"/>
                </a:solidFill>
                <a:effectLst>
                  <a:outerShdw blurRad="50800" dist="39000" dir="5460000" algn="tl">
                    <a:srgbClr val="000000">
                      <a:alpha val="38000"/>
                    </a:srgbClr>
                  </a:outerShdw>
                </a:effectLst>
              </a:rPr>
              <a:t>Good</a:t>
            </a:r>
            <a:r>
              <a:rPr lang="ru-RU" sz="2000" b="1" dirty="0" smtClean="0">
                <a:ln w="11430"/>
                <a:solidFill>
                  <a:srgbClr val="FF0000"/>
                </a:solidFill>
                <a:effectLst>
                  <a:outerShdw blurRad="50800" dist="39000" dir="5460000" algn="tl">
                    <a:srgbClr val="000000">
                      <a:alpha val="38000"/>
                    </a:srgbClr>
                  </a:outerShdw>
                </a:effectLst>
              </a:rPr>
              <a:t> </a:t>
            </a:r>
            <a:r>
              <a:rPr lang="ru-RU" sz="2000" b="1" dirty="0">
                <a:ln w="11430"/>
                <a:solidFill>
                  <a:srgbClr val="FF0000"/>
                </a:solidFill>
                <a:effectLst>
                  <a:outerShdw blurRad="50800" dist="39000" dir="5460000" algn="tl">
                    <a:srgbClr val="000000">
                      <a:alpha val="38000"/>
                    </a:srgbClr>
                  </a:outerShdw>
                </a:effectLst>
              </a:rPr>
              <a:t>!!!</a:t>
            </a:r>
            <a:endParaRPr lang="en-US" sz="2000" b="1" dirty="0">
              <a:ln w="11430"/>
              <a:solidFill>
                <a:srgbClr val="FF0000"/>
              </a:solidFill>
              <a:effectLst>
                <a:outerShdw blurRad="50800" dist="39000" dir="5460000" algn="tl">
                  <a:srgbClr val="000000">
                    <a:alpha val="38000"/>
                  </a:srgbClr>
                </a:outerShdw>
              </a:effectLst>
            </a:endParaRPr>
          </a:p>
        </p:txBody>
      </p:sp>
      <p:sp>
        <p:nvSpPr>
          <p:cNvPr id="20" name="Right Arrow 19"/>
          <p:cNvSpPr/>
          <p:nvPr/>
        </p:nvSpPr>
        <p:spPr>
          <a:xfrm>
            <a:off x="3132138" y="6021388"/>
            <a:ext cx="1079500"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1" name="Right Arrow 20"/>
          <p:cNvSpPr/>
          <p:nvPr/>
        </p:nvSpPr>
        <p:spPr>
          <a:xfrm>
            <a:off x="5868988" y="6038850"/>
            <a:ext cx="431800"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6" name="Rounded Rectangle 25"/>
          <p:cNvSpPr/>
          <p:nvPr/>
        </p:nvSpPr>
        <p:spPr>
          <a:xfrm>
            <a:off x="6581775" y="2497138"/>
            <a:ext cx="268288" cy="215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2" name="Oval 31"/>
          <p:cNvSpPr/>
          <p:nvPr/>
        </p:nvSpPr>
        <p:spPr>
          <a:xfrm>
            <a:off x="5580063" y="3500438"/>
            <a:ext cx="2087562" cy="649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srgbClr val="0070C0"/>
                </a:solidFill>
              </a:rPr>
              <a:t>Instance</a:t>
            </a:r>
          </a:p>
          <a:p>
            <a:pPr algn="ctr" fontAlgn="base">
              <a:spcBef>
                <a:spcPct val="0"/>
              </a:spcBef>
              <a:spcAft>
                <a:spcPct val="0"/>
              </a:spcAft>
              <a:defRPr/>
            </a:pPr>
            <a:r>
              <a:rPr lang="en-US" b="1" dirty="0">
                <a:solidFill>
                  <a:srgbClr val="0070C0"/>
                </a:solidFill>
              </a:rPr>
              <a:t>counter</a:t>
            </a:r>
          </a:p>
        </p:txBody>
      </p:sp>
      <p:sp>
        <p:nvSpPr>
          <p:cNvPr id="34" name="Right Arrow 33"/>
          <p:cNvSpPr/>
          <p:nvPr/>
        </p:nvSpPr>
        <p:spPr>
          <a:xfrm rot="16200000">
            <a:off x="6377782" y="2993231"/>
            <a:ext cx="668338" cy="225425"/>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5" name="TextBox 34"/>
          <p:cNvSpPr txBox="1"/>
          <p:nvPr/>
        </p:nvSpPr>
        <p:spPr>
          <a:xfrm>
            <a:off x="1403648" y="1061701"/>
            <a:ext cx="7200800" cy="707886"/>
          </a:xfrm>
          <a:prstGeom prst="rect">
            <a:avLst/>
          </a:prstGeom>
          <a:solidFill>
            <a:schemeClr val="accent1"/>
          </a:solidFill>
          <a:ln>
            <a:solidFill>
              <a:schemeClr val="tx1"/>
            </a:solidFill>
          </a:ln>
          <a:scene3d>
            <a:camera prst="orthographicFront"/>
            <a:lightRig rig="threePt" dir="t"/>
          </a:scene3d>
          <a:sp3d>
            <a:bevelT w="127000" h="127000"/>
            <a:bevelB w="127000" h="127000"/>
          </a:sp3d>
        </p:spPr>
        <p:txBody>
          <a:bodyPr wrap="square">
            <a:spAutoFit/>
          </a:bodyPr>
          <a:lstStyle/>
          <a:p>
            <a:pPr fontAlgn="base">
              <a:spcBef>
                <a:spcPct val="0"/>
              </a:spcBef>
              <a:spcAft>
                <a:spcPct val="0"/>
              </a:spcAft>
              <a:defRPr/>
            </a:pPr>
            <a:r>
              <a:rPr lang="en-US" sz="2000" dirty="0" smtClean="0">
                <a:solidFill>
                  <a:srgbClr val="000000"/>
                </a:solidFill>
              </a:rPr>
              <a:t>“Statistical” attributes have to be automatically computed by the embedded software procedures instead of manual supply</a:t>
            </a:r>
            <a:r>
              <a:rPr lang="ru-RU" sz="2000" dirty="0" smtClean="0">
                <a:solidFill>
                  <a:srgbClr val="000000"/>
                </a:solidFill>
              </a:rPr>
              <a:t>.</a:t>
            </a:r>
            <a:endParaRPr lang="en-US" sz="2000" dirty="0">
              <a:solidFill>
                <a:srgbClr val="000000"/>
              </a:solidFill>
            </a:endParaRPr>
          </a:p>
        </p:txBody>
      </p:sp>
      <p:pic>
        <p:nvPicPr>
          <p:cNvPr id="155650" name="Picture 2"/>
          <p:cNvPicPr>
            <a:picLocks noChangeAspect="1" noChangeArrowheads="1"/>
          </p:cNvPicPr>
          <p:nvPr/>
        </p:nvPicPr>
        <p:blipFill>
          <a:blip r:embed="rId6"/>
          <a:srcRect/>
          <a:stretch>
            <a:fillRect/>
          </a:stretch>
        </p:blipFill>
        <p:spPr bwMode="auto">
          <a:xfrm>
            <a:off x="6372225" y="5157788"/>
            <a:ext cx="2543175" cy="1406525"/>
          </a:xfrm>
          <a:prstGeom prst="rect">
            <a:avLst/>
          </a:prstGeom>
          <a:noFill/>
          <a:ln w="9525">
            <a:solidFill>
              <a:schemeClr val="accent1">
                <a:shade val="50000"/>
              </a:schemeClr>
            </a:solidFill>
            <a:miter lim="800000"/>
            <a:headEnd/>
            <a:tailEnd/>
          </a:ln>
        </p:spPr>
      </p:pic>
      <p:sp>
        <p:nvSpPr>
          <p:cNvPr id="18" name="Rounded Rectangle 17"/>
          <p:cNvSpPr/>
          <p:nvPr/>
        </p:nvSpPr>
        <p:spPr>
          <a:xfrm>
            <a:off x="6299200" y="5246688"/>
            <a:ext cx="1584325" cy="1368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4" name="Curved Right Arrow 23"/>
          <p:cNvSpPr/>
          <p:nvPr/>
        </p:nvSpPr>
        <p:spPr>
          <a:xfrm rot="10569319">
            <a:off x="7753350" y="3554413"/>
            <a:ext cx="673100" cy="1778000"/>
          </a:xfrm>
          <a:prstGeom prst="curvedRightArrow">
            <a:avLst>
              <a:gd name="adj1" fmla="val 25000"/>
              <a:gd name="adj2" fmla="val 7868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000000"/>
              </a:solidFill>
            </a:endParaRPr>
          </a:p>
        </p:txBody>
      </p:sp>
      <p:sp>
        <p:nvSpPr>
          <p:cNvPr id="90141" name="TextBox 35"/>
          <p:cNvSpPr txBox="1">
            <a:spLocks noChangeArrowheads="1"/>
          </p:cNvSpPr>
          <p:nvPr/>
        </p:nvSpPr>
        <p:spPr bwMode="auto">
          <a:xfrm>
            <a:off x="5670550" y="3465513"/>
            <a:ext cx="792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4000" b="1" smtClean="0">
                <a:solidFill>
                  <a:srgbClr val="0070C0"/>
                </a:solidFill>
                <a:sym typeface="Symbol" pitchFamily="18" charset="2"/>
              </a:rPr>
              <a:t></a:t>
            </a:r>
            <a:endParaRPr lang="en-US" altLang="en-US" sz="4000" b="1" smtClean="0">
              <a:solidFill>
                <a:srgbClr val="0070C0"/>
              </a:solidFill>
            </a:endParaRPr>
          </a:p>
        </p:txBody>
      </p:sp>
      <p:pic>
        <p:nvPicPr>
          <p:cNvPr id="90142"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388" y="3284538"/>
            <a:ext cx="3905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654175" y="2519791"/>
            <a:ext cx="2305050" cy="1718834"/>
            <a:chOff x="1654175" y="2519791"/>
            <a:chExt cx="2305050" cy="1718834"/>
          </a:xfrm>
        </p:grpSpPr>
        <p:sp>
          <p:nvSpPr>
            <p:cNvPr id="5" name="Flowchart: Magnetic Disk 4"/>
            <p:cNvSpPr/>
            <p:nvPr/>
          </p:nvSpPr>
          <p:spPr>
            <a:xfrm>
              <a:off x="1654175" y="2582863"/>
              <a:ext cx="2305050" cy="165576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6" name="Rectangle 5"/>
            <p:cNvSpPr/>
            <p:nvPr/>
          </p:nvSpPr>
          <p:spPr>
            <a:xfrm>
              <a:off x="1921718" y="2519791"/>
              <a:ext cx="177151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БД</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r>
                <a:rPr lang="ru-RU"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Сотрудники</a:t>
              </a:r>
              <a:r>
                <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901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2500" y="3186113"/>
              <a:ext cx="9429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28"/>
            <p:cNvSpPr/>
            <p:nvPr/>
          </p:nvSpPr>
          <p:spPr>
            <a:xfrm>
              <a:off x="1663292" y="2620328"/>
              <a:ext cx="2268256" cy="506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200404" y="2689058"/>
              <a:ext cx="1258188" cy="369332"/>
            </a:xfrm>
            <a:prstGeom prst="rect">
              <a:avLst/>
            </a:prstGeom>
            <a:noFill/>
          </p:spPr>
          <p:txBody>
            <a:bodyPr wrap="square" rtlCol="0">
              <a:spAutoFit/>
            </a:bodyPr>
            <a:lstStyle/>
            <a:p>
              <a:pPr algn="ctr"/>
              <a:r>
                <a:rPr lang="en-US" b="1" dirty="0" smtClean="0"/>
                <a:t>“People”</a:t>
              </a:r>
              <a:endParaRPr lang="en-US" b="1" dirty="0"/>
            </a:p>
          </p:txBody>
        </p:sp>
      </p:grpSp>
      <p:pic>
        <p:nvPicPr>
          <p:cNvPr id="9012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4400" y="3806825"/>
            <a:ext cx="649288" cy="93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25413"/>
            <a:ext cx="8820150" cy="503237"/>
          </a:xfrm>
        </p:spPr>
        <p:txBody>
          <a:bodyPr/>
          <a:lstStyle/>
          <a:p>
            <a:pPr>
              <a:defRPr/>
            </a:pPr>
            <a:r>
              <a:rPr lang="en-US" sz="2800" dirty="0" smtClean="0"/>
              <a:t>All attributes are “statistical” (i.e., wrong for DBs)!</a:t>
            </a:r>
            <a:endParaRPr lang="en-US" sz="2800" dirty="0"/>
          </a:p>
        </p:txBody>
      </p:sp>
      <p:pic>
        <p:nvPicPr>
          <p:cNvPr id="911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8" y="1090612"/>
            <a:ext cx="3324225"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963" y="1116013"/>
            <a:ext cx="30353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33475"/>
            <a:ext cx="27051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7"/>
          <p:cNvSpPr txBox="1">
            <a:spLocks noChangeArrowheads="1"/>
          </p:cNvSpPr>
          <p:nvPr/>
        </p:nvSpPr>
        <p:spPr bwMode="auto">
          <a:xfrm>
            <a:off x="1008063" y="736600"/>
            <a:ext cx="7970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fontAlgn="base" hangingPunct="1">
              <a:spcBef>
                <a:spcPct val="0"/>
              </a:spcBef>
              <a:spcAft>
                <a:spcPct val="0"/>
              </a:spcAft>
              <a:buFontTx/>
              <a:buNone/>
            </a:pPr>
            <a:r>
              <a:rPr lang="en-US" altLang="en-US" sz="1800" b="1" dirty="0" smtClean="0">
                <a:solidFill>
                  <a:srgbClr val="FF0000"/>
                </a:solidFill>
              </a:rPr>
              <a:t>(existing structure of HEI’s obligatory report for the quality monitoring)</a:t>
            </a:r>
          </a:p>
        </p:txBody>
      </p:sp>
      <p:sp>
        <p:nvSpPr>
          <p:cNvPr id="8" name="Rounded Rectangle 7"/>
          <p:cNvSpPr/>
          <p:nvPr/>
        </p:nvSpPr>
        <p:spPr>
          <a:xfrm>
            <a:off x="3851275" y="4076700"/>
            <a:ext cx="1584325" cy="72072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9" name="Rectangle 8"/>
          <p:cNvSpPr/>
          <p:nvPr/>
        </p:nvSpPr>
        <p:spPr bwMode="auto">
          <a:xfrm>
            <a:off x="5422279" y="4040060"/>
            <a:ext cx="497252"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4000" b="1" dirty="0">
                <a:ln w="11430"/>
                <a:solidFill>
                  <a:srgbClr val="FF0000"/>
                </a:solidFill>
                <a:effectLst>
                  <a:outerShdw blurRad="50800" dist="39000" dir="5460000" algn="tl">
                    <a:srgbClr val="000000">
                      <a:alpha val="38000"/>
                    </a:srgbClr>
                  </a:outerShdw>
                </a:effectLst>
              </a:rPr>
              <a:t>?</a:t>
            </a:r>
          </a:p>
        </p:txBody>
      </p:sp>
      <p:sp>
        <p:nvSpPr>
          <p:cNvPr id="10" name="Rounded Rectangle 9"/>
          <p:cNvSpPr/>
          <p:nvPr/>
        </p:nvSpPr>
        <p:spPr>
          <a:xfrm>
            <a:off x="549275" y="2447925"/>
            <a:ext cx="593725" cy="144463"/>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1" name="Rounded Rectangle 10"/>
          <p:cNvSpPr/>
          <p:nvPr/>
        </p:nvSpPr>
        <p:spPr>
          <a:xfrm>
            <a:off x="539750" y="3192463"/>
            <a:ext cx="593725"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2" name="Rounded Rectangle 11"/>
          <p:cNvSpPr/>
          <p:nvPr/>
        </p:nvSpPr>
        <p:spPr>
          <a:xfrm>
            <a:off x="512763" y="4194175"/>
            <a:ext cx="593725" cy="144463"/>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3" name="Rounded Rectangle 12"/>
          <p:cNvSpPr/>
          <p:nvPr/>
        </p:nvSpPr>
        <p:spPr>
          <a:xfrm>
            <a:off x="512763" y="4922838"/>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4" name="Rounded Rectangle 13"/>
          <p:cNvSpPr/>
          <p:nvPr/>
        </p:nvSpPr>
        <p:spPr>
          <a:xfrm>
            <a:off x="530225" y="5805488"/>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5" name="Rounded Rectangle 14"/>
          <p:cNvSpPr/>
          <p:nvPr/>
        </p:nvSpPr>
        <p:spPr>
          <a:xfrm>
            <a:off x="3779838" y="5157788"/>
            <a:ext cx="593725"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6" name="Rounded Rectangle 15"/>
          <p:cNvSpPr/>
          <p:nvPr/>
        </p:nvSpPr>
        <p:spPr>
          <a:xfrm>
            <a:off x="3816350" y="5788025"/>
            <a:ext cx="593725"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7" name="Rounded Rectangle 16"/>
          <p:cNvSpPr/>
          <p:nvPr/>
        </p:nvSpPr>
        <p:spPr>
          <a:xfrm>
            <a:off x="6399213" y="3284538"/>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8" name="Rounded Rectangle 17"/>
          <p:cNvSpPr/>
          <p:nvPr/>
        </p:nvSpPr>
        <p:spPr>
          <a:xfrm>
            <a:off x="6389688" y="3878263"/>
            <a:ext cx="595312"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19" name="Rounded Rectangle 18"/>
          <p:cNvSpPr/>
          <p:nvPr/>
        </p:nvSpPr>
        <p:spPr>
          <a:xfrm>
            <a:off x="6372225" y="4589463"/>
            <a:ext cx="593725"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0" name="Rounded Rectangle 19"/>
          <p:cNvSpPr/>
          <p:nvPr/>
        </p:nvSpPr>
        <p:spPr>
          <a:xfrm>
            <a:off x="6300788" y="5570538"/>
            <a:ext cx="1439862" cy="144462"/>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1" name="Rounded Rectangle 20"/>
          <p:cNvSpPr/>
          <p:nvPr/>
        </p:nvSpPr>
        <p:spPr>
          <a:xfrm>
            <a:off x="503238" y="3698875"/>
            <a:ext cx="792162" cy="144463"/>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22" name="Rounded Rectangle 21"/>
          <p:cNvSpPr/>
          <p:nvPr/>
        </p:nvSpPr>
        <p:spPr>
          <a:xfrm>
            <a:off x="3286125" y="1125538"/>
            <a:ext cx="792163" cy="142875"/>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grpSp>
        <p:nvGrpSpPr>
          <p:cNvPr id="23" name="Group 22"/>
          <p:cNvGrpSpPr/>
          <p:nvPr/>
        </p:nvGrpSpPr>
        <p:grpSpPr>
          <a:xfrm>
            <a:off x="2430291" y="2373970"/>
            <a:ext cx="2350292" cy="762862"/>
            <a:chOff x="4052413" y="2254012"/>
            <a:chExt cx="2350292" cy="762862"/>
          </a:xfrm>
        </p:grpSpPr>
        <p:sp>
          <p:nvSpPr>
            <p:cNvPr id="3" name="Rounded Rectangle 2"/>
            <p:cNvSpPr/>
            <p:nvPr/>
          </p:nvSpPr>
          <p:spPr>
            <a:xfrm>
              <a:off x="4052413" y="2254012"/>
              <a:ext cx="2342990" cy="76286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394593" y="2478402"/>
              <a:ext cx="1008112" cy="276999"/>
              <a:chOff x="-1207308" y="2670820"/>
              <a:chExt cx="1008112" cy="276999"/>
            </a:xfrm>
          </p:grpSpPr>
          <p:sp>
            <p:nvSpPr>
              <p:cNvPr id="4" name="TextBox 3"/>
              <p:cNvSpPr txBox="1"/>
              <p:nvPr/>
            </p:nvSpPr>
            <p:spPr>
              <a:xfrm>
                <a:off x="-1207308" y="2670820"/>
                <a:ext cx="1008112" cy="276999"/>
              </a:xfrm>
              <a:prstGeom prst="rect">
                <a:avLst/>
              </a:prstGeom>
              <a:noFill/>
            </p:spPr>
            <p:txBody>
              <a:bodyPr wrap="square" rtlCol="0">
                <a:spAutoFit/>
              </a:bodyPr>
              <a:lstStyle/>
              <a:p>
                <a:r>
                  <a:rPr lang="en-US" sz="1200" b="1" dirty="0" smtClean="0"/>
                  <a:t>Number of</a:t>
                </a:r>
                <a:endParaRPr lang="en-US" sz="1200" b="1" dirty="0"/>
              </a:p>
            </p:txBody>
          </p:sp>
          <p:sp>
            <p:nvSpPr>
              <p:cNvPr id="26" name="Rounded Rectangle 25"/>
              <p:cNvSpPr/>
              <p:nvPr/>
            </p:nvSpPr>
            <p:spPr>
              <a:xfrm>
                <a:off x="-1176827" y="2716540"/>
                <a:ext cx="882764" cy="189539"/>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grpSp>
        <p:sp>
          <p:nvSpPr>
            <p:cNvPr id="6" name="Right Brace 5"/>
            <p:cNvSpPr/>
            <p:nvPr/>
          </p:nvSpPr>
          <p:spPr>
            <a:xfrm>
              <a:off x="5166732" y="2347498"/>
              <a:ext cx="197095" cy="585322"/>
            </a:xfrm>
            <a:prstGeom prst="rightBrace">
              <a:avLst>
                <a:gd name="adj1" fmla="val 23336"/>
                <a:gd name="adj2" fmla="val 46916"/>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ounded Rectangle 30"/>
            <p:cNvSpPr/>
            <p:nvPr/>
          </p:nvSpPr>
          <p:spPr>
            <a:xfrm>
              <a:off x="4113212" y="2717138"/>
              <a:ext cx="1057644" cy="189539"/>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3" name="Rounded Rectangle 32"/>
            <p:cNvSpPr/>
            <p:nvPr/>
          </p:nvSpPr>
          <p:spPr>
            <a:xfrm>
              <a:off x="4265924" y="2360773"/>
              <a:ext cx="882764" cy="189539"/>
            </a:xfrm>
            <a:prstGeom prst="roundRect">
              <a:avLst/>
            </a:prstGeom>
            <a:solidFill>
              <a:srgbClr val="E5C3B9">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34" name="TextBox 33"/>
            <p:cNvSpPr txBox="1"/>
            <p:nvPr/>
          </p:nvSpPr>
          <p:spPr>
            <a:xfrm>
              <a:off x="4276527" y="2316517"/>
              <a:ext cx="1008112" cy="276999"/>
            </a:xfrm>
            <a:prstGeom prst="rect">
              <a:avLst/>
            </a:prstGeom>
            <a:noFill/>
          </p:spPr>
          <p:txBody>
            <a:bodyPr wrap="square" rtlCol="0">
              <a:spAutoFit/>
            </a:bodyPr>
            <a:lstStyle/>
            <a:p>
              <a:r>
                <a:rPr lang="ru-RU" sz="1200" b="1" dirty="0"/>
                <a:t>Кількість</a:t>
              </a:r>
              <a:endParaRPr lang="en-US" sz="1200" b="1" dirty="0"/>
            </a:p>
          </p:txBody>
        </p:sp>
        <p:sp>
          <p:nvSpPr>
            <p:cNvPr id="30" name="TextBox 29"/>
            <p:cNvSpPr txBox="1"/>
            <p:nvPr/>
          </p:nvSpPr>
          <p:spPr>
            <a:xfrm>
              <a:off x="4097972" y="2682629"/>
              <a:ext cx="1212001" cy="276999"/>
            </a:xfrm>
            <a:prstGeom prst="rect">
              <a:avLst/>
            </a:prstGeom>
            <a:noFill/>
          </p:spPr>
          <p:txBody>
            <a:bodyPr wrap="square" rtlCol="0">
              <a:spAutoFit/>
            </a:bodyPr>
            <a:lstStyle/>
            <a:p>
              <a:r>
                <a:rPr lang="ru-RU" sz="1200" b="1" dirty="0" smtClean="0"/>
                <a:t>Чисельність</a:t>
              </a:r>
              <a:endParaRPr lang="en-US" sz="1200" b="1" dirty="0"/>
            </a:p>
          </p:txBody>
        </p:sp>
      </p:grpSp>
      <p:cxnSp>
        <p:nvCxnSpPr>
          <p:cNvPr id="25" name="Straight Arrow Connector 24"/>
          <p:cNvCxnSpPr>
            <a:endCxn id="34" idx="1"/>
          </p:cNvCxnSpPr>
          <p:nvPr/>
        </p:nvCxnSpPr>
        <p:spPr>
          <a:xfrm>
            <a:off x="1133475" y="2509274"/>
            <a:ext cx="1520930" cy="65701"/>
          </a:xfrm>
          <a:prstGeom prst="straightConnector1">
            <a:avLst/>
          </a:prstGeom>
          <a:ln w="19050">
            <a:solidFill>
              <a:srgbClr val="FF0000"/>
            </a:solidFill>
            <a:prstDash val="sysDash"/>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1285875" y="3026635"/>
            <a:ext cx="1520930" cy="672240"/>
          </a:xfrm>
          <a:prstGeom prst="straightConnector1">
            <a:avLst/>
          </a:prstGeom>
          <a:ln w="19050">
            <a:solidFill>
              <a:srgbClr val="FF0000"/>
            </a:solidFill>
            <a:prstDash val="sysDash"/>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3" y="90488"/>
            <a:ext cx="7883525" cy="503237"/>
          </a:xfrm>
        </p:spPr>
        <p:txBody>
          <a:bodyPr/>
          <a:lstStyle/>
          <a:p>
            <a:pPr>
              <a:defRPr/>
            </a:pPr>
            <a:r>
              <a:rPr lang="en-US" sz="2000" dirty="0" smtClean="0"/>
              <a:t>Ideal architecture to organize the data</a:t>
            </a:r>
            <a:r>
              <a:rPr lang="ru-RU" sz="2000" dirty="0" smtClean="0"/>
              <a:t>:</a:t>
            </a:r>
            <a:r>
              <a:rPr lang="en-US" sz="2000" dirty="0" smtClean="0"/>
              <a:t> ontology-driven</a:t>
            </a:r>
            <a:r>
              <a:rPr lang="ru-RU" sz="2000" dirty="0" smtClean="0"/>
              <a:t> </a:t>
            </a:r>
            <a:r>
              <a:rPr lang="en-US" sz="2000" dirty="0" smtClean="0"/>
              <a:t>system of registers organized as LINKED DATA</a:t>
            </a:r>
            <a:endParaRPr lang="en-US" sz="2000" dirty="0"/>
          </a:p>
        </p:txBody>
      </p:sp>
      <p:sp>
        <p:nvSpPr>
          <p:cNvPr id="99" name="Arc 98"/>
          <p:cNvSpPr/>
          <p:nvPr/>
        </p:nvSpPr>
        <p:spPr>
          <a:xfrm rot="6742873">
            <a:off x="2515394" y="-2116931"/>
            <a:ext cx="5180013" cy="5178425"/>
          </a:xfrm>
          <a:prstGeom prst="arc">
            <a:avLst>
              <a:gd name="adj1" fmla="val 18035899"/>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sp>
        <p:nvSpPr>
          <p:cNvPr id="101" name="Arc 100"/>
          <p:cNvSpPr/>
          <p:nvPr/>
        </p:nvSpPr>
        <p:spPr>
          <a:xfrm rot="17459775">
            <a:off x="3094831" y="2213769"/>
            <a:ext cx="5180013" cy="5178425"/>
          </a:xfrm>
          <a:prstGeom prst="arc">
            <a:avLst>
              <a:gd name="adj1" fmla="val 18035899"/>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grpSp>
        <p:nvGrpSpPr>
          <p:cNvPr id="6" name="Group 5"/>
          <p:cNvGrpSpPr/>
          <p:nvPr/>
        </p:nvGrpSpPr>
        <p:grpSpPr>
          <a:xfrm>
            <a:off x="-144463" y="692150"/>
            <a:ext cx="9197976" cy="6049963"/>
            <a:chOff x="-144463" y="692150"/>
            <a:chExt cx="9197976" cy="6049963"/>
          </a:xfrm>
        </p:grpSpPr>
        <p:pic>
          <p:nvPicPr>
            <p:cNvPr id="156682" name="Picture 10"/>
            <p:cNvPicPr>
              <a:picLocks noChangeAspect="1" noChangeArrowheads="1"/>
            </p:cNvPicPr>
            <p:nvPr/>
          </p:nvPicPr>
          <p:blipFill>
            <a:blip r:embed="rId2"/>
            <a:srcRect/>
            <a:stretch>
              <a:fillRect/>
            </a:stretch>
          </p:blipFill>
          <p:spPr bwMode="auto">
            <a:xfrm>
              <a:off x="88900" y="908050"/>
              <a:ext cx="1652588" cy="5834063"/>
            </a:xfrm>
            <a:prstGeom prst="rect">
              <a:avLst/>
            </a:prstGeom>
            <a:noFill/>
            <a:ln w="25400">
              <a:solidFill>
                <a:schemeClr val="accent1">
                  <a:shade val="50000"/>
                </a:schemeClr>
              </a:solidFill>
              <a:miter lim="800000"/>
              <a:headEnd/>
              <a:tailEnd/>
            </a:ln>
          </p:spPr>
        </p:pic>
        <p:sp>
          <p:nvSpPr>
            <p:cNvPr id="12" name="Rectangle 11"/>
            <p:cNvSpPr/>
            <p:nvPr/>
          </p:nvSpPr>
          <p:spPr>
            <a:xfrm>
              <a:off x="392268" y="1176246"/>
              <a:ext cx="1197765"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Ontology</a:t>
              </a:r>
              <a:endParaRPr lang="en-US"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9219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1125538"/>
              <a:ext cx="2057493" cy="149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455" y="1918232"/>
              <a:ext cx="773620" cy="100778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219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5612" y="2925152"/>
              <a:ext cx="468560" cy="6737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 name="Rounded Rectangle 48"/>
            <p:cNvSpPr/>
            <p:nvPr/>
          </p:nvSpPr>
          <p:spPr bwMode="auto">
            <a:xfrm>
              <a:off x="3275013" y="2781300"/>
              <a:ext cx="792162" cy="1444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56683" name="Picture 11"/>
            <p:cNvPicPr>
              <a:picLocks noChangeAspect="1" noChangeArrowheads="1"/>
            </p:cNvPicPr>
            <p:nvPr/>
          </p:nvPicPr>
          <p:blipFill>
            <a:blip r:embed="rId6"/>
            <a:srcRect/>
            <a:stretch>
              <a:fillRect/>
            </a:stretch>
          </p:blipFill>
          <p:spPr bwMode="auto">
            <a:xfrm>
              <a:off x="1879600" y="2513013"/>
              <a:ext cx="1414463" cy="304800"/>
            </a:xfrm>
            <a:prstGeom prst="rect">
              <a:avLst/>
            </a:prstGeom>
            <a:noFill/>
            <a:ln w="9525">
              <a:solidFill>
                <a:schemeClr val="accent1">
                  <a:shade val="50000"/>
                </a:schemeClr>
              </a:solidFill>
              <a:miter lim="800000"/>
              <a:headEnd/>
              <a:tailEnd/>
            </a:ln>
          </p:spPr>
        </p:pic>
        <p:sp>
          <p:nvSpPr>
            <p:cNvPr id="48" name="Right Arrow 47"/>
            <p:cNvSpPr/>
            <p:nvPr/>
          </p:nvSpPr>
          <p:spPr>
            <a:xfrm>
              <a:off x="711200" y="3267075"/>
              <a:ext cx="1196975" cy="90488"/>
            </a:xfrm>
            <a:prstGeom prst="rightArrow">
              <a:avLst>
                <a:gd name="adj1" fmla="val 50000"/>
                <a:gd name="adj2" fmla="val 950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56681" name="Picture 9"/>
            <p:cNvPicPr>
              <a:picLocks noChangeAspect="1" noChangeArrowheads="1"/>
            </p:cNvPicPr>
            <p:nvPr/>
          </p:nvPicPr>
          <p:blipFill>
            <a:blip r:embed="rId7"/>
            <a:srcRect/>
            <a:stretch>
              <a:fillRect/>
            </a:stretch>
          </p:blipFill>
          <p:spPr bwMode="auto">
            <a:xfrm>
              <a:off x="2014538" y="5722938"/>
              <a:ext cx="1550987" cy="584200"/>
            </a:xfrm>
            <a:prstGeom prst="rect">
              <a:avLst/>
            </a:prstGeom>
            <a:noFill/>
            <a:ln w="9525">
              <a:solidFill>
                <a:schemeClr val="accent1">
                  <a:shade val="50000"/>
                </a:schemeClr>
              </a:solidFill>
              <a:miter lim="800000"/>
              <a:headEnd/>
              <a:tailEnd/>
            </a:ln>
          </p:spPr>
        </p:pic>
        <p:pic>
          <p:nvPicPr>
            <p:cNvPr id="9219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376" y="4941237"/>
              <a:ext cx="1805773" cy="13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8"/>
            <p:cNvPicPr>
              <a:picLocks noChangeAspect="1" noChangeArrowheads="1"/>
            </p:cNvPicPr>
            <p:nvPr/>
          </p:nvPicPr>
          <p:blipFill>
            <a:blip r:embed="rId9"/>
            <a:srcRect/>
            <a:stretch>
              <a:fillRect/>
            </a:stretch>
          </p:blipFill>
          <p:spPr bwMode="auto">
            <a:xfrm>
              <a:off x="4751388" y="4830763"/>
              <a:ext cx="1535112" cy="1631950"/>
            </a:xfrm>
            <a:prstGeom prst="rect">
              <a:avLst/>
            </a:prstGeom>
            <a:noFill/>
            <a:ln w="9525">
              <a:solidFill>
                <a:schemeClr val="accent1">
                  <a:shade val="50000"/>
                </a:schemeClr>
              </a:solidFill>
              <a:miter lim="800000"/>
              <a:headEnd/>
              <a:tailEnd/>
            </a:ln>
          </p:spPr>
        </p:pic>
        <p:sp>
          <p:nvSpPr>
            <p:cNvPr id="52" name="Rounded Rectangle 51"/>
            <p:cNvSpPr/>
            <p:nvPr/>
          </p:nvSpPr>
          <p:spPr bwMode="auto">
            <a:xfrm>
              <a:off x="4706938" y="4941888"/>
              <a:ext cx="1089025" cy="1428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56688" name="Picture 16"/>
            <p:cNvPicPr>
              <a:picLocks noChangeAspect="1" noChangeArrowheads="1"/>
            </p:cNvPicPr>
            <p:nvPr/>
          </p:nvPicPr>
          <p:blipFill>
            <a:blip r:embed="rId10"/>
            <a:srcRect/>
            <a:stretch>
              <a:fillRect/>
            </a:stretch>
          </p:blipFill>
          <p:spPr bwMode="auto">
            <a:xfrm>
              <a:off x="5849938" y="4618038"/>
              <a:ext cx="638175" cy="576262"/>
            </a:xfrm>
            <a:prstGeom prst="rect">
              <a:avLst/>
            </a:prstGeom>
            <a:noFill/>
            <a:ln w="9525">
              <a:solidFill>
                <a:schemeClr val="accent1">
                  <a:shade val="50000"/>
                </a:schemeClr>
              </a:solidFill>
              <a:miter lim="800000"/>
              <a:headEnd/>
              <a:tailEnd/>
            </a:ln>
          </p:spPr>
        </p:pic>
        <p:sp>
          <p:nvSpPr>
            <p:cNvPr id="20" name="Right Arrow 19"/>
            <p:cNvSpPr/>
            <p:nvPr/>
          </p:nvSpPr>
          <p:spPr>
            <a:xfrm flipV="1">
              <a:off x="971550" y="4292600"/>
              <a:ext cx="1152525" cy="104775"/>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6" name="Right Arrow 55"/>
            <p:cNvSpPr/>
            <p:nvPr/>
          </p:nvSpPr>
          <p:spPr>
            <a:xfrm>
              <a:off x="1908175" y="6669088"/>
              <a:ext cx="5976938" cy="73025"/>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7" name="Right Arrow 56"/>
            <p:cNvSpPr/>
            <p:nvPr/>
          </p:nvSpPr>
          <p:spPr>
            <a:xfrm rot="5400000" flipV="1">
              <a:off x="1476375" y="5013325"/>
              <a:ext cx="1366838" cy="71438"/>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8" name="Right Arrow 57"/>
            <p:cNvSpPr/>
            <p:nvPr/>
          </p:nvSpPr>
          <p:spPr>
            <a:xfrm rot="5400000" flipV="1">
              <a:off x="1259681" y="6074569"/>
              <a:ext cx="1223963" cy="73025"/>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59" name="Right Arrow 58"/>
            <p:cNvSpPr/>
            <p:nvPr/>
          </p:nvSpPr>
          <p:spPr>
            <a:xfrm flipV="1">
              <a:off x="1268413" y="5391150"/>
              <a:ext cx="647700" cy="71438"/>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60" name="Right Arrow 59"/>
            <p:cNvSpPr/>
            <p:nvPr/>
          </p:nvSpPr>
          <p:spPr>
            <a:xfrm rot="16200000" flipV="1">
              <a:off x="1609725" y="2943225"/>
              <a:ext cx="649288" cy="71438"/>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92174" name="Picture 14"/>
            <p:cNvPicPr>
              <a:picLocks noChangeAspect="1" noChangeArrowheads="1"/>
            </p:cNvPicPr>
            <p:nvPr/>
          </p:nvPicPr>
          <p:blipFill>
            <a:blip r:embed="rId11">
              <a:clrChange>
                <a:clrFrom>
                  <a:srgbClr val="F9F4D4"/>
                </a:clrFrom>
                <a:clrTo>
                  <a:srgbClr val="F9F4D4">
                    <a:alpha val="0"/>
                  </a:srgbClr>
                </a:clrTo>
              </a:clrChange>
              <a:extLst>
                <a:ext uri="{28A0092B-C50C-407E-A947-70E740481C1C}">
                  <a14:useLocalDpi xmlns:a14="http://schemas.microsoft.com/office/drawing/2010/main" val="0"/>
                </a:ext>
              </a:extLst>
            </a:blip>
            <a:srcRect/>
            <a:stretch>
              <a:fillRect/>
            </a:stretch>
          </p:blipFill>
          <p:spPr bwMode="auto">
            <a:xfrm>
              <a:off x="6872288" y="692150"/>
              <a:ext cx="20637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4" name="Picture 12"/>
            <p:cNvPicPr>
              <a:picLocks noChangeAspect="1" noChangeArrowheads="1"/>
            </p:cNvPicPr>
            <p:nvPr/>
          </p:nvPicPr>
          <p:blipFill>
            <a:blip r:embed="rId12"/>
            <a:srcRect/>
            <a:stretch>
              <a:fillRect/>
            </a:stretch>
          </p:blipFill>
          <p:spPr bwMode="auto">
            <a:xfrm>
              <a:off x="7794625" y="2060575"/>
              <a:ext cx="1258888" cy="404813"/>
            </a:xfrm>
            <a:prstGeom prst="rect">
              <a:avLst/>
            </a:prstGeom>
            <a:noFill/>
            <a:ln w="9525">
              <a:solidFill>
                <a:schemeClr val="accent1">
                  <a:shade val="50000"/>
                </a:schemeClr>
              </a:solidFill>
              <a:miter lim="800000"/>
              <a:headEnd/>
              <a:tailEnd/>
            </a:ln>
          </p:spPr>
        </p:pic>
        <p:pic>
          <p:nvPicPr>
            <p:cNvPr id="156689" name="Picture 17"/>
            <p:cNvPicPr>
              <a:picLocks noChangeAspect="1" noChangeArrowheads="1"/>
            </p:cNvPicPr>
            <p:nvPr/>
          </p:nvPicPr>
          <p:blipFill>
            <a:blip r:embed="rId13"/>
            <a:srcRect/>
            <a:stretch>
              <a:fillRect/>
            </a:stretch>
          </p:blipFill>
          <p:spPr bwMode="auto">
            <a:xfrm>
              <a:off x="6659563" y="2060575"/>
              <a:ext cx="1066800" cy="688975"/>
            </a:xfrm>
            <a:prstGeom prst="rect">
              <a:avLst/>
            </a:prstGeom>
            <a:noFill/>
            <a:ln w="9525">
              <a:solidFill>
                <a:schemeClr val="accent1">
                  <a:shade val="50000"/>
                </a:schemeClr>
              </a:solidFill>
              <a:miter lim="800000"/>
              <a:headEnd/>
              <a:tailEnd/>
            </a:ln>
          </p:spPr>
        </p:pic>
        <p:sp>
          <p:nvSpPr>
            <p:cNvPr id="62" name="Rounded Rectangle 61"/>
            <p:cNvSpPr/>
            <p:nvPr/>
          </p:nvSpPr>
          <p:spPr>
            <a:xfrm>
              <a:off x="6605588" y="2393950"/>
              <a:ext cx="792162" cy="1444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sp>
          <p:nvSpPr>
            <p:cNvPr id="97" name="Arc 96"/>
            <p:cNvSpPr/>
            <p:nvPr/>
          </p:nvSpPr>
          <p:spPr>
            <a:xfrm rot="11689300">
              <a:off x="3821113" y="1574800"/>
              <a:ext cx="5173662" cy="4068763"/>
            </a:xfrm>
            <a:prstGeom prst="arc">
              <a:avLst>
                <a:gd name="adj1" fmla="val 18362847"/>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pic>
          <p:nvPicPr>
            <p:cNvPr id="156694" name="Picture 22"/>
            <p:cNvPicPr>
              <a:picLocks noChangeAspect="1" noChangeArrowheads="1"/>
            </p:cNvPicPr>
            <p:nvPr/>
          </p:nvPicPr>
          <p:blipFill>
            <a:blip r:embed="rId14"/>
            <a:srcRect/>
            <a:stretch>
              <a:fillRect/>
            </a:stretch>
          </p:blipFill>
          <p:spPr bwMode="auto">
            <a:xfrm>
              <a:off x="3192463" y="4202113"/>
              <a:ext cx="1487487" cy="592137"/>
            </a:xfrm>
            <a:prstGeom prst="rect">
              <a:avLst/>
            </a:prstGeom>
            <a:noFill/>
            <a:ln w="9525">
              <a:solidFill>
                <a:schemeClr val="accent1">
                  <a:shade val="50000"/>
                </a:schemeClr>
              </a:solidFill>
              <a:miter lim="800000"/>
              <a:headEnd/>
              <a:tailEnd/>
            </a:ln>
          </p:spPr>
        </p:pic>
        <p:sp>
          <p:nvSpPr>
            <p:cNvPr id="98" name="Arc 97"/>
            <p:cNvSpPr/>
            <p:nvPr/>
          </p:nvSpPr>
          <p:spPr>
            <a:xfrm rot="1352663">
              <a:off x="-144463" y="2205038"/>
              <a:ext cx="5172076" cy="3421062"/>
            </a:xfrm>
            <a:prstGeom prst="arc">
              <a:avLst>
                <a:gd name="adj1" fmla="val 18360688"/>
                <a:gd name="adj2" fmla="val 0"/>
              </a:avLst>
            </a:prstGeom>
            <a:ln w="38100">
              <a:solidFill>
                <a:srgbClr val="0070C0"/>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400">
                <a:solidFill>
                  <a:srgbClr val="000000"/>
                </a:solidFill>
              </a:endParaRPr>
            </a:p>
          </p:txBody>
        </p:sp>
        <p:pic>
          <p:nvPicPr>
            <p:cNvPr id="156695" name="Picture 23"/>
            <p:cNvPicPr>
              <a:picLocks noChangeAspect="1" noChangeArrowheads="1"/>
            </p:cNvPicPr>
            <p:nvPr/>
          </p:nvPicPr>
          <p:blipFill>
            <a:blip r:embed="rId15"/>
            <a:srcRect/>
            <a:stretch>
              <a:fillRect/>
            </a:stretch>
          </p:blipFill>
          <p:spPr bwMode="auto">
            <a:xfrm>
              <a:off x="4005263" y="3330575"/>
              <a:ext cx="1463675" cy="566738"/>
            </a:xfrm>
            <a:prstGeom prst="rect">
              <a:avLst/>
            </a:prstGeom>
            <a:noFill/>
            <a:ln w="9525">
              <a:solidFill>
                <a:schemeClr val="accent1">
                  <a:shade val="50000"/>
                </a:schemeClr>
              </a:solidFill>
              <a:miter lim="800000"/>
              <a:headEnd/>
              <a:tailEnd/>
            </a:ln>
          </p:spPr>
        </p:pic>
        <p:sp>
          <p:nvSpPr>
            <p:cNvPr id="61" name="Right Arrow 60"/>
            <p:cNvSpPr/>
            <p:nvPr/>
          </p:nvSpPr>
          <p:spPr>
            <a:xfrm rot="16200000" flipV="1">
              <a:off x="5639594" y="4387057"/>
              <a:ext cx="4427537" cy="63500"/>
            </a:xfrm>
            <a:prstGeom prst="rightArrow">
              <a:avLst>
                <a:gd name="adj1" fmla="val 50000"/>
                <a:gd name="adj2" fmla="val 95095"/>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pic>
          <p:nvPicPr>
            <p:cNvPr id="156692" name="Picture 20"/>
            <p:cNvPicPr>
              <a:picLocks noChangeAspect="1" noChangeArrowheads="1"/>
            </p:cNvPicPr>
            <p:nvPr/>
          </p:nvPicPr>
          <p:blipFill>
            <a:blip r:embed="rId16"/>
            <a:srcRect/>
            <a:stretch>
              <a:fillRect/>
            </a:stretch>
          </p:blipFill>
          <p:spPr bwMode="auto">
            <a:xfrm>
              <a:off x="6986588" y="2865438"/>
              <a:ext cx="795337" cy="546100"/>
            </a:xfrm>
            <a:prstGeom prst="rect">
              <a:avLst/>
            </a:prstGeom>
            <a:noFill/>
            <a:ln w="9525">
              <a:solidFill>
                <a:schemeClr val="accent1">
                  <a:shade val="50000"/>
                </a:schemeClr>
              </a:solidFill>
              <a:miter lim="800000"/>
              <a:headEnd/>
              <a:tailEnd/>
            </a:ln>
          </p:spPr>
        </p:pic>
        <p:pic>
          <p:nvPicPr>
            <p:cNvPr id="92189"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76929" y="2690813"/>
              <a:ext cx="817696" cy="19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0" name="Picture 19"/>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7525" y="3070072"/>
              <a:ext cx="477228" cy="34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5" name="Picture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14988" y="2600325"/>
              <a:ext cx="889000" cy="6969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92187" name="Picture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11650" y="1912938"/>
              <a:ext cx="1196975" cy="59848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1945666" y="1176246"/>
              <a:ext cx="1823599" cy="435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995979" y="801105"/>
              <a:ext cx="1863859" cy="435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983766" y="1195296"/>
              <a:ext cx="1823599" cy="4354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0375" y="4994275"/>
              <a:ext cx="1558625" cy="38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2231627" y="1223351"/>
              <a:ext cx="1258188" cy="369332"/>
            </a:xfrm>
            <a:prstGeom prst="rect">
              <a:avLst/>
            </a:prstGeom>
            <a:noFill/>
          </p:spPr>
          <p:txBody>
            <a:bodyPr wrap="square" rtlCol="0">
              <a:spAutoFit/>
            </a:bodyPr>
            <a:lstStyle/>
            <a:p>
              <a:pPr algn="ctr"/>
              <a:r>
                <a:rPr lang="en-US" b="1" dirty="0" smtClean="0"/>
                <a:t>“People”</a:t>
              </a:r>
              <a:endParaRPr lang="en-US" b="1" dirty="0"/>
            </a:p>
          </p:txBody>
        </p:sp>
        <p:sp>
          <p:nvSpPr>
            <p:cNvPr id="3" name="TextBox 2"/>
            <p:cNvSpPr txBox="1"/>
            <p:nvPr/>
          </p:nvSpPr>
          <p:spPr>
            <a:xfrm>
              <a:off x="7045674" y="835489"/>
              <a:ext cx="1802701" cy="369332"/>
            </a:xfrm>
            <a:prstGeom prst="rect">
              <a:avLst/>
            </a:prstGeom>
            <a:noFill/>
          </p:spPr>
          <p:txBody>
            <a:bodyPr wrap="square" rtlCol="0">
              <a:spAutoFit/>
            </a:bodyPr>
            <a:lstStyle/>
            <a:p>
              <a:pPr algn="ctr"/>
              <a:r>
                <a:rPr lang="en-US" b="1" dirty="0" smtClean="0"/>
                <a:t>“Publications”</a:t>
              </a:r>
              <a:endParaRPr lang="en-US" b="1" dirty="0"/>
            </a:p>
          </p:txBody>
        </p:sp>
        <p:sp>
          <p:nvSpPr>
            <p:cNvPr id="51" name="TextBox 50"/>
            <p:cNvSpPr txBox="1"/>
            <p:nvPr/>
          </p:nvSpPr>
          <p:spPr>
            <a:xfrm>
              <a:off x="3083274" y="5002093"/>
              <a:ext cx="1802702" cy="369332"/>
            </a:xfrm>
            <a:prstGeom prst="rect">
              <a:avLst/>
            </a:prstGeom>
            <a:noFill/>
          </p:spPr>
          <p:txBody>
            <a:bodyPr wrap="square" rtlCol="0">
              <a:spAutoFit/>
            </a:bodyPr>
            <a:lstStyle/>
            <a:p>
              <a:pPr algn="ctr"/>
              <a:r>
                <a:rPr lang="en-US" b="1" dirty="0" smtClean="0"/>
                <a:t>“Universities”</a:t>
              </a:r>
              <a:endParaRPr lang="en-US" b="1" dirty="0"/>
            </a:p>
          </p:txBody>
        </p:sp>
      </p:gr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453546" y="4714930"/>
            <a:ext cx="1621781" cy="1970196"/>
            <a:chOff x="6352133" y="1916832"/>
            <a:chExt cx="2541078" cy="3027237"/>
          </a:xfrm>
        </p:grpSpPr>
        <p:pic>
          <p:nvPicPr>
            <p:cNvPr id="2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6352133" y="4045553"/>
              <a:ext cx="1517543" cy="89851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0" name="Group 9"/>
          <p:cNvGrpSpPr/>
          <p:nvPr/>
        </p:nvGrpSpPr>
        <p:grpSpPr>
          <a:xfrm>
            <a:off x="4724638" y="29760"/>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315175" y="2868812"/>
              <a:ext cx="785217" cy="1068085"/>
              <a:chOff x="899592" y="5394078"/>
              <a:chExt cx="648833" cy="987250"/>
            </a:xfrm>
          </p:grpSpPr>
          <p:pic>
            <p:nvPicPr>
              <p:cNvPr id="2051"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pic>
        <p:nvPicPr>
          <p:cNvPr id="22"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7252" y="4225410"/>
            <a:ext cx="1195756" cy="84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36992">
            <a:off x="6750834" y="3401745"/>
            <a:ext cx="1282943" cy="46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62163" y="2719415"/>
            <a:ext cx="3921634" cy="4046950"/>
            <a:chOff x="62162" y="1921204"/>
            <a:chExt cx="4509838" cy="4845162"/>
          </a:xfrm>
        </p:grpSpPr>
        <p:grpSp>
          <p:nvGrpSpPr>
            <p:cNvPr id="3" name="Group 2"/>
            <p:cNvGrpSpPr/>
            <p:nvPr/>
          </p:nvGrpSpPr>
          <p:grpSpPr>
            <a:xfrm>
              <a:off x="62162" y="1921204"/>
              <a:ext cx="4291787" cy="4845162"/>
              <a:chOff x="4138551" y="906770"/>
              <a:chExt cx="4291787" cy="4845162"/>
            </a:xfrm>
          </p:grpSpPr>
          <p:pic>
            <p:nvPicPr>
              <p:cNvPr id="1027" name="Picture 3"/>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3548411" y="4869762"/>
              <a:ext cx="1023589" cy="840823"/>
              <a:chOff x="4814857" y="5290716"/>
              <a:chExt cx="1023589" cy="840823"/>
            </a:xfrm>
          </p:grpSpPr>
          <p:sp>
            <p:nvSpPr>
              <p:cNvPr id="28" name="Right Arrow 27"/>
              <p:cNvSpPr/>
              <p:nvPr/>
            </p:nvSpPr>
            <p:spPr>
              <a:xfrm>
                <a:off x="4814857" y="5740602"/>
                <a:ext cx="1023589" cy="322897"/>
              </a:xfrm>
              <a:prstGeom prst="rightArrow">
                <a:avLst>
                  <a:gd name="adj1" fmla="val 50000"/>
                  <a:gd name="adj2" fmla="val 70840"/>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18"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847449" y="5678861"/>
                <a:ext cx="602038" cy="45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4909663" y="5290716"/>
                <a:ext cx="615873" cy="46166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API</a:t>
                </a:r>
                <a:endParaRPr lang="en-US"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sp>
        <p:nvSpPr>
          <p:cNvPr id="5" name="Rectangle 4"/>
          <p:cNvSpPr/>
          <p:nvPr/>
        </p:nvSpPr>
        <p:spPr>
          <a:xfrm>
            <a:off x="18243" y="-4716"/>
            <a:ext cx="4582569" cy="2062103"/>
          </a:xfrm>
          <a:prstGeom prst="rect">
            <a:avLst/>
          </a:prstGeom>
        </p:spPr>
        <p:txBody>
          <a:bodyPr wrap="square">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Collection and Verification</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vs.</a:t>
            </a:r>
            <a:r>
              <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Processing and Presentation</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the information </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pSp>
        <p:nvGrpSpPr>
          <p:cNvPr id="18" name="Group 17"/>
          <p:cNvGrpSpPr/>
          <p:nvPr/>
        </p:nvGrpSpPr>
        <p:grpSpPr>
          <a:xfrm>
            <a:off x="4341801" y="4620953"/>
            <a:ext cx="2279411" cy="981327"/>
            <a:chOff x="4668853" y="5642545"/>
            <a:chExt cx="2279411" cy="981327"/>
          </a:xfrm>
        </p:grpSpPr>
        <p:sp>
          <p:nvSpPr>
            <p:cNvPr id="14" name="Rounded Rectangle 13"/>
            <p:cNvSpPr/>
            <p:nvPr/>
          </p:nvSpPr>
          <p:spPr>
            <a:xfrm>
              <a:off x="4668853" y="5642545"/>
              <a:ext cx="2279411" cy="981327"/>
            </a:xfrm>
            <a:prstGeom prst="roundRect">
              <a:avLst>
                <a:gd name="adj" fmla="val 973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678378" y="5665359"/>
              <a:ext cx="1598351" cy="923330"/>
            </a:xfrm>
            <a:prstGeom prst="rect">
              <a:avLst/>
            </a:prstGeom>
          </p:spPr>
          <p:txBody>
            <a:bodyPr wrap="square">
              <a:spAutoFit/>
            </a:bodyPr>
            <a:lstStyle/>
            <a:p>
              <a:r>
                <a:rPr lang="en-US" dirty="0" smtClean="0"/>
                <a:t>… - </a:t>
              </a:r>
              <a:r>
                <a:rPr lang="ru-RU" dirty="0" smtClean="0"/>
                <a:t>“</a:t>
              </a:r>
              <a:r>
                <a:rPr lang="en-US" dirty="0" smtClean="0"/>
                <a:t>these are two big differences</a:t>
              </a:r>
              <a:r>
                <a:rPr lang="ru-RU" dirty="0" smtClean="0"/>
                <a:t> “</a:t>
              </a:r>
              <a:r>
                <a:rPr lang="en-US" dirty="0" smtClean="0"/>
                <a:t> !</a:t>
              </a:r>
              <a:endParaRPr lang="en-US" dirty="0"/>
            </a:p>
          </p:txBody>
        </p:sp>
        <p:pic>
          <p:nvPicPr>
            <p:cNvPr id="1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36583" y="5737032"/>
              <a:ext cx="760189" cy="8105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7" name="Right Arrow 36"/>
          <p:cNvSpPr/>
          <p:nvPr/>
        </p:nvSpPr>
        <p:spPr>
          <a:xfrm rot="16200000">
            <a:off x="4776668" y="4413514"/>
            <a:ext cx="372068" cy="131890"/>
          </a:xfrm>
          <a:prstGeom prst="rightArrow">
            <a:avLst>
              <a:gd name="adj1" fmla="val 50000"/>
              <a:gd name="adj2" fmla="val 11004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3567750" y="4903307"/>
            <a:ext cx="796407" cy="131891"/>
          </a:xfrm>
          <a:prstGeom prst="rightArrow">
            <a:avLst>
              <a:gd name="adj1" fmla="val 50000"/>
              <a:gd name="adj2" fmla="val 11004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02538" y="2384478"/>
            <a:ext cx="1470787" cy="830997"/>
          </a:xfrm>
          <a:prstGeom prst="rect">
            <a:avLst/>
          </a:prstGeom>
          <a:solidFill>
            <a:schemeClr val="bg2">
              <a:lumMod val="90000"/>
              <a:alpha val="92000"/>
            </a:schemeClr>
          </a:solidFill>
          <a:ln w="19050">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State</a:t>
            </a:r>
          </a:p>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register(s)</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Rectangle 39"/>
          <p:cNvSpPr/>
          <p:nvPr/>
        </p:nvSpPr>
        <p:spPr>
          <a:xfrm>
            <a:off x="4281704" y="3031517"/>
            <a:ext cx="1843495" cy="461665"/>
          </a:xfrm>
          <a:prstGeom prst="rect">
            <a:avLst/>
          </a:prstGeom>
          <a:solidFill>
            <a:schemeClr val="bg2">
              <a:lumMod val="90000"/>
              <a:alpha val="92000"/>
            </a:schemeClr>
          </a:solidFill>
          <a:ln w="1905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QA-Portal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10377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831" y="1354857"/>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System of values ​​and the disruption in Ukrainian Higher Education</a:t>
            </a:r>
          </a:p>
        </p:txBody>
      </p:sp>
      <p:sp>
        <p:nvSpPr>
          <p:cNvPr id="5" name="Rectangle 4"/>
          <p:cNvSpPr/>
          <p:nvPr/>
        </p:nvSpPr>
        <p:spPr>
          <a:xfrm>
            <a:off x="72833" y="2501280"/>
            <a:ext cx="2317428"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Quality of Education and Academic Culture</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72832" y="5589240"/>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Vulnerable places in the Quality Assurance Processes of Ukrainian Higher Education</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72831" y="3352274"/>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Who, how and why controls the higher education and who needs the quality?</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72831" y="4581128"/>
            <a:ext cx="2317431"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Quality Assurance vs. Endless Monitoring of the Universities</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6338292" y="2775074"/>
            <a:ext cx="273630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Unique architecture of the portal and its potential users</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2993655" y="1479565"/>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Transparency needed for the academic reports, evaluations, decisions and choices made, etc., and reasons behind them for the societal control</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Rectangle 10"/>
          <p:cNvSpPr/>
          <p:nvPr/>
        </p:nvSpPr>
        <p:spPr>
          <a:xfrm>
            <a:off x="2983260" y="3196496"/>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Transparency can be supported by information systems but why those used by the state are not appropriate for that?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2959375" y="4820096"/>
            <a:ext cx="2800547" cy="1815882"/>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There is a need for a tool to support development of the society and formation of its academic culture and academic elite as a result of active participation within the Quality Assurance activities</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a:off x="6338292" y="1809670"/>
            <a:ext cx="273630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National</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Web-portal</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as a</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weapon of truth</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Rectangle 13"/>
          <p:cNvSpPr/>
          <p:nvPr/>
        </p:nvSpPr>
        <p:spPr>
          <a:xfrm>
            <a:off x="6338292" y="3844954"/>
            <a:ext cx="273630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Highlight</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the Portal - personalized value systems</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Rectangle 14"/>
          <p:cNvSpPr/>
          <p:nvPr/>
        </p:nvSpPr>
        <p:spPr>
          <a:xfrm>
            <a:off x="6338292" y="4939267"/>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 was planned, what was done, what is left for the future</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the Portal</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6" name="Rectangle 15"/>
          <p:cNvSpPr/>
          <p:nvPr/>
        </p:nvSpPr>
        <p:spPr>
          <a:xfrm>
            <a:off x="6338292" y="6064061"/>
            <a:ext cx="275916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Instead of an epilogue: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Portal </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as a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guarantor of freedom"</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ight Arrow 16"/>
          <p:cNvSpPr/>
          <p:nvPr/>
        </p:nvSpPr>
        <p:spPr>
          <a:xfrm rot="5400000">
            <a:off x="5266901" y="3030847"/>
            <a:ext cx="735345"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1974337" y="326299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rot="5400000">
            <a:off x="1974337" y="223859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rot="5400000">
            <a:off x="1974337" y="4481733"/>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5400000">
            <a:off x="1974337" y="5495242"/>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5400000">
            <a:off x="5227547" y="4699941"/>
            <a:ext cx="829294" cy="144017"/>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5400000">
            <a:off x="8633745" y="246464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5400000">
            <a:off x="8633745" y="352195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5400000">
            <a:off x="8648985" y="462784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rot="5400000">
            <a:off x="8664225" y="578378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Brace 32"/>
          <p:cNvSpPr/>
          <p:nvPr/>
        </p:nvSpPr>
        <p:spPr>
          <a:xfrm>
            <a:off x="2306441" y="1272952"/>
            <a:ext cx="346867" cy="5469706"/>
          </a:xfrm>
          <a:prstGeom prst="rightBrace">
            <a:avLst>
              <a:gd name="adj1" fmla="val 20152"/>
              <a:gd name="adj2" fmla="val 1837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Arrow 33"/>
          <p:cNvSpPr/>
          <p:nvPr/>
        </p:nvSpPr>
        <p:spPr>
          <a:xfrm>
            <a:off x="6069841" y="2038921"/>
            <a:ext cx="377646"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ight Arrow 34"/>
          <p:cNvSpPr/>
          <p:nvPr/>
        </p:nvSpPr>
        <p:spPr>
          <a:xfrm>
            <a:off x="2695600" y="2206149"/>
            <a:ext cx="377646"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ight Brace 35"/>
          <p:cNvSpPr/>
          <p:nvPr/>
        </p:nvSpPr>
        <p:spPr>
          <a:xfrm>
            <a:off x="5675899" y="1389916"/>
            <a:ext cx="346867" cy="5325690"/>
          </a:xfrm>
          <a:prstGeom prst="rightBrace">
            <a:avLst>
              <a:gd name="adj1" fmla="val 20152"/>
              <a:gd name="adj2" fmla="val 136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2"/>
          <p:cNvSpPr>
            <a:spLocks noGrp="1" noChangeArrowheads="1"/>
          </p:cNvSpPr>
          <p:nvPr>
            <p:ph type="title"/>
          </p:nvPr>
        </p:nvSpPr>
        <p:spPr>
          <a:xfrm>
            <a:off x="35496" y="296084"/>
            <a:ext cx="9108504" cy="503237"/>
          </a:xfrm>
        </p:spPr>
        <p:txBody>
          <a:bodyPr>
            <a:noAutofit/>
          </a:bodyPr>
          <a:lstStyle/>
          <a:p>
            <a:pPr>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Content and Logical schema of the presentation</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Tree>
    <p:extLst>
      <p:ext uri="{BB962C8B-B14F-4D97-AF65-F5344CB8AC3E}">
        <p14:creationId xmlns:p14="http://schemas.microsoft.com/office/powerpoint/2010/main" val="23254885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895916" y="7333"/>
            <a:ext cx="2216151" cy="3385542"/>
          </a:xfrm>
          <a:prstGeom prst="rect">
            <a:avLst/>
          </a:prstGeom>
          <a:solidFill>
            <a:schemeClr val="bg2">
              <a:lumMod val="90000"/>
            </a:schemeClr>
          </a:solidFill>
          <a:ln w="25400">
            <a:solidFill>
              <a:schemeClr val="tx1"/>
            </a:solidFill>
          </a:ln>
        </p:spPr>
        <p:txBody>
          <a:bodyPr wrap="square" rtlCol="0">
            <a:spAutoFit/>
          </a:bodyPr>
          <a:lstStyle/>
          <a:p>
            <a:pPr algn="ctr"/>
            <a:r>
              <a:rPr lang="en-US"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Reference</a:t>
            </a:r>
            <a:r>
              <a:rPr lang="ru-RU"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t>
            </a:r>
            <a:endParaRPr lang="en-US"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Originally </a:t>
            </a:r>
            <a:r>
              <a:rPr lang="en-US" sz="1400" dirty="0" smtClean="0">
                <a:latin typeface="Courier New" panose="02070309020205020404" pitchFamily="49" charset="0"/>
                <a:cs typeface="Courier New" panose="02070309020205020404" pitchFamily="49" charset="0"/>
              </a:rPr>
              <a:t>the Portal </a:t>
            </a:r>
            <a:r>
              <a:rPr lang="en-US" sz="1400" dirty="0">
                <a:latin typeface="Courier New" panose="02070309020205020404" pitchFamily="49" charset="0"/>
                <a:cs typeface="Courier New" panose="02070309020205020404" pitchFamily="49" charset="0"/>
              </a:rPr>
              <a:t>was conceived only as an analytical add-on to </a:t>
            </a:r>
            <a:r>
              <a:rPr lang="en-US" sz="1400" dirty="0" smtClean="0">
                <a:latin typeface="Courier New" panose="02070309020205020404" pitchFamily="49" charset="0"/>
                <a:cs typeface="Courier New" panose="02070309020205020404" pitchFamily="49" charset="0"/>
              </a:rPr>
              <a:t>the state academic registers</a:t>
            </a:r>
            <a:r>
              <a:rPr lang="en-US" sz="1400" dirty="0">
                <a:latin typeface="Courier New" panose="02070309020205020404" pitchFamily="49" charset="0"/>
                <a:cs typeface="Courier New" panose="02070309020205020404" pitchFamily="49" charset="0"/>
              </a:rPr>
              <a:t>, but in fact we had to create all the needed registers because of their absence (or </a:t>
            </a:r>
            <a:r>
              <a:rPr lang="en-US" sz="1400" b="1" i="1" dirty="0">
                <a:latin typeface="Courier New" panose="02070309020205020404" pitchFamily="49" charset="0"/>
                <a:cs typeface="Courier New" panose="02070309020205020404" pitchFamily="49" charset="0"/>
              </a:rPr>
              <a:t>API-</a:t>
            </a:r>
            <a:r>
              <a:rPr lang="en-US" sz="1400" dirty="0">
                <a:latin typeface="Courier New" panose="02070309020205020404" pitchFamily="49" charset="0"/>
                <a:cs typeface="Courier New" panose="02070309020205020404" pitchFamily="49" charset="0"/>
              </a:rPr>
              <a:t>unavailability) in the </a:t>
            </a:r>
            <a:r>
              <a:rPr lang="en-US" sz="1400" dirty="0" smtClean="0">
                <a:latin typeface="Courier New" panose="02070309020205020404" pitchFamily="49" charset="0"/>
                <a:cs typeface="Courier New" panose="02070309020205020404" pitchFamily="49" charset="0"/>
              </a:rPr>
              <a:t>state institutions.</a:t>
            </a:r>
            <a:endParaRPr lang="en-US" sz="1400" dirty="0">
              <a:latin typeface="Courier New" panose="02070309020205020404" pitchFamily="49" charset="0"/>
              <a:cs typeface="Courier New" panose="02070309020205020404" pitchFamily="49" charset="0"/>
            </a:endParaRPr>
          </a:p>
        </p:txBody>
      </p:sp>
      <p:pic>
        <p:nvPicPr>
          <p:cNvPr id="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0074" y="3117234"/>
            <a:ext cx="741993" cy="83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981688" y="29760"/>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315175" y="2868812"/>
              <a:ext cx="785217" cy="1068085"/>
              <a:chOff x="899592" y="5394078"/>
              <a:chExt cx="648833" cy="987250"/>
            </a:xfrm>
          </p:grpSpPr>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5517232"/>
                <a:ext cx="6193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149216" y="5394078"/>
                <a:ext cx="399209" cy="48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pic>
        <p:nvPicPr>
          <p:cNvPr id="22"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9527" y="4225410"/>
            <a:ext cx="890748" cy="62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36992">
            <a:off x="6007884" y="3401745"/>
            <a:ext cx="1282943" cy="46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6429527" y="4840785"/>
            <a:ext cx="965899" cy="1252511"/>
            <a:chOff x="6455521" y="1916832"/>
            <a:chExt cx="2437690" cy="2809634"/>
          </a:xfrm>
        </p:grpSpPr>
        <p:pic>
          <p:nvPicPr>
            <p:cNvPr id="25"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6455521" y="4045553"/>
              <a:ext cx="1310767" cy="68091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4" name="Group 3"/>
          <p:cNvGrpSpPr/>
          <p:nvPr/>
        </p:nvGrpSpPr>
        <p:grpSpPr>
          <a:xfrm>
            <a:off x="62163" y="2719415"/>
            <a:ext cx="4987984" cy="4046950"/>
            <a:chOff x="62162" y="1921204"/>
            <a:chExt cx="5736142" cy="4845162"/>
          </a:xfrm>
        </p:grpSpPr>
        <p:grpSp>
          <p:nvGrpSpPr>
            <p:cNvPr id="3" name="Group 2"/>
            <p:cNvGrpSpPr/>
            <p:nvPr/>
          </p:nvGrpSpPr>
          <p:grpSpPr>
            <a:xfrm>
              <a:off x="62162" y="1921204"/>
              <a:ext cx="4337608" cy="4845162"/>
              <a:chOff x="4138551" y="906770"/>
              <a:chExt cx="4337608" cy="4845162"/>
            </a:xfrm>
          </p:grpSpPr>
          <p:pic>
            <p:nvPicPr>
              <p:cNvPr id="1027" name="Picture 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337608"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4474822" y="4607470"/>
              <a:ext cx="1323482" cy="1165975"/>
              <a:chOff x="5741268" y="5028424"/>
              <a:chExt cx="1323482" cy="1165975"/>
            </a:xfrm>
          </p:grpSpPr>
          <p:sp>
            <p:nvSpPr>
              <p:cNvPr id="28" name="Right Arrow 27"/>
              <p:cNvSpPr/>
              <p:nvPr/>
            </p:nvSpPr>
            <p:spPr>
              <a:xfrm>
                <a:off x="5844504" y="5740601"/>
                <a:ext cx="1220246" cy="322898"/>
              </a:xfrm>
              <a:prstGeom prst="rightArrow">
                <a:avLst>
                  <a:gd name="adj1" fmla="val 50000"/>
                  <a:gd name="adj2" fmla="val 70840"/>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19"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741268" y="5644649"/>
                <a:ext cx="731138" cy="5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5786073" y="5028424"/>
                <a:ext cx="874153" cy="70011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API</a:t>
                </a:r>
                <a:endParaRPr 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grpSp>
      <p:sp>
        <p:nvSpPr>
          <p:cNvPr id="5" name="Rectangle 4"/>
          <p:cNvSpPr/>
          <p:nvPr/>
        </p:nvSpPr>
        <p:spPr>
          <a:xfrm>
            <a:off x="18244" y="-4716"/>
            <a:ext cx="3963444" cy="584775"/>
          </a:xfrm>
          <a:prstGeom prst="rect">
            <a:avLst/>
          </a:prstGeom>
        </p:spPr>
        <p:txBody>
          <a:bodyPr wrap="square">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Problem</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Rectangle 39"/>
          <p:cNvSpPr/>
          <p:nvPr/>
        </p:nvSpPr>
        <p:spPr>
          <a:xfrm>
            <a:off x="3757829" y="2879117"/>
            <a:ext cx="1843495" cy="461665"/>
          </a:xfrm>
          <a:prstGeom prst="rect">
            <a:avLst/>
          </a:prstGeom>
          <a:solidFill>
            <a:schemeClr val="bg2">
              <a:lumMod val="90000"/>
              <a:alpha val="92000"/>
            </a:schemeClr>
          </a:solidFill>
          <a:ln w="1905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QA-Portal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1" name="Picture 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82478" y="3321962"/>
            <a:ext cx="2161523" cy="220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38980" y="3542207"/>
            <a:ext cx="16287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53" name="Group 2052"/>
          <p:cNvGrpSpPr/>
          <p:nvPr/>
        </p:nvGrpSpPr>
        <p:grpSpPr>
          <a:xfrm>
            <a:off x="7395426" y="3861048"/>
            <a:ext cx="1686413" cy="2856396"/>
            <a:chOff x="7395426" y="3861048"/>
            <a:chExt cx="1686413" cy="2856396"/>
          </a:xfrm>
        </p:grpSpPr>
        <p:sp>
          <p:nvSpPr>
            <p:cNvPr id="2052" name="Rectangle 2051"/>
            <p:cNvSpPr/>
            <p:nvPr/>
          </p:nvSpPr>
          <p:spPr>
            <a:xfrm>
              <a:off x="7395426" y="3861048"/>
              <a:ext cx="1686413" cy="285639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22"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522448" y="3934389"/>
              <a:ext cx="1382157" cy="206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23"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585178" y="5964481"/>
              <a:ext cx="1322021" cy="73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4" name="Group 33"/>
          <p:cNvGrpSpPr/>
          <p:nvPr/>
        </p:nvGrpSpPr>
        <p:grpSpPr>
          <a:xfrm>
            <a:off x="4564358" y="6232867"/>
            <a:ext cx="2962661" cy="570302"/>
            <a:chOff x="3231962" y="6232867"/>
            <a:chExt cx="2962661" cy="570302"/>
          </a:xfrm>
        </p:grpSpPr>
        <p:grpSp>
          <p:nvGrpSpPr>
            <p:cNvPr id="33" name="Group 32"/>
            <p:cNvGrpSpPr/>
            <p:nvPr/>
          </p:nvGrpSpPr>
          <p:grpSpPr>
            <a:xfrm>
              <a:off x="3231962" y="6232867"/>
              <a:ext cx="2962661" cy="570302"/>
              <a:chOff x="3279587" y="6204292"/>
              <a:chExt cx="2962661" cy="570302"/>
            </a:xfrm>
          </p:grpSpPr>
          <p:sp>
            <p:nvSpPr>
              <p:cNvPr id="11" name="Rectangle 10"/>
              <p:cNvSpPr/>
              <p:nvPr/>
            </p:nvSpPr>
            <p:spPr>
              <a:xfrm>
                <a:off x="3304379" y="6204292"/>
                <a:ext cx="2937869" cy="57030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3279587" y="6256722"/>
                <a:ext cx="2910745" cy="494970"/>
                <a:chOff x="731965" y="5399576"/>
                <a:chExt cx="3531813" cy="731887"/>
              </a:xfrm>
            </p:grpSpPr>
            <p:pic>
              <p:nvPicPr>
                <p:cNvPr id="48" name="Picture 2"/>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278" y="5399576"/>
                  <a:ext cx="3455500" cy="49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731965" y="5812897"/>
                  <a:ext cx="3248350" cy="318566"/>
                </a:xfrm>
                <a:prstGeom prst="rect">
                  <a:avLst/>
                </a:prstGeom>
                <a:noFill/>
              </p:spPr>
              <p:txBody>
                <a:bodyPr wrap="square" rtlCol="0">
                  <a:spAutoFit/>
                </a:bodyPr>
                <a:lstStyle/>
                <a:p>
                  <a:r>
                    <a:rPr lang="en-US" sz="800" dirty="0">
                      <a:hlinkClick r:id="rId25"/>
                    </a:rPr>
                    <a:t>http://</a:t>
                  </a:r>
                  <a:r>
                    <a:rPr lang="en-US" sz="800" dirty="0" smtClean="0">
                      <a:hlinkClick r:id="rId25"/>
                    </a:rPr>
                    <a:t>www.ugorod.kr.ua/news/2012-07-28-15064.html</a:t>
                  </a:r>
                  <a:r>
                    <a:rPr lang="en-US" sz="800" dirty="0" smtClean="0"/>
                    <a:t> </a:t>
                  </a:r>
                  <a:endParaRPr lang="en-US" sz="800" dirty="0"/>
                </a:p>
              </p:txBody>
            </p:sp>
          </p:grpSp>
        </p:grpSp>
        <p:pic>
          <p:nvPicPr>
            <p:cNvPr id="52" name="Picture 5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45914" y="6435054"/>
              <a:ext cx="200531" cy="340360"/>
            </a:xfrm>
            <a:prstGeom prst="rect">
              <a:avLst/>
            </a:prstGeom>
          </p:spPr>
        </p:pic>
      </p:grpSp>
      <p:grpSp>
        <p:nvGrpSpPr>
          <p:cNvPr id="41" name="Group 40"/>
          <p:cNvGrpSpPr/>
          <p:nvPr/>
        </p:nvGrpSpPr>
        <p:grpSpPr>
          <a:xfrm>
            <a:off x="53450" y="613803"/>
            <a:ext cx="3798986" cy="1404515"/>
            <a:chOff x="-2971743" y="287671"/>
            <a:chExt cx="3798986" cy="1404515"/>
          </a:xfrm>
        </p:grpSpPr>
        <p:sp>
          <p:nvSpPr>
            <p:cNvPr id="54" name="Rounded Rectangle 53"/>
            <p:cNvSpPr/>
            <p:nvPr/>
          </p:nvSpPr>
          <p:spPr>
            <a:xfrm>
              <a:off x="-2971743" y="287671"/>
              <a:ext cx="3798986" cy="14045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679578" y="411008"/>
              <a:ext cx="1252621" cy="1211586"/>
              <a:chOff x="779277" y="694360"/>
              <a:chExt cx="1651214" cy="1671932"/>
            </a:xfrm>
          </p:grpSpPr>
          <p:pic>
            <p:nvPicPr>
              <p:cNvPr id="56" name="Picture 3"/>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391" y="1094167"/>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277" y="694360"/>
                <a:ext cx="1651214" cy="1671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396552" y="411007"/>
              <a:ext cx="1190229" cy="1211586"/>
              <a:chOff x="-1629373" y="3148739"/>
              <a:chExt cx="1270922" cy="1211586"/>
            </a:xfrm>
          </p:grpSpPr>
          <p:sp>
            <p:nvSpPr>
              <p:cNvPr id="59" name="Rectangle 58"/>
              <p:cNvSpPr/>
              <p:nvPr/>
            </p:nvSpPr>
            <p:spPr>
              <a:xfrm>
                <a:off x="-1261597" y="3247507"/>
                <a:ext cx="545342" cy="40011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API</a:t>
                </a:r>
                <a:endParaRPr lang="en-US" sz="2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0" name="Picture 4"/>
              <p:cNvPicPr>
                <a:picLocks noChangeAspect="1" noChangeArrowheads="1"/>
              </p:cNvPicPr>
              <p:nvPr/>
            </p:nvPicPr>
            <p:blipFill>
              <a:blip r:embed="rId19"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1548680" y="3594987"/>
                <a:ext cx="1008111" cy="45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5"/>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9373" y="3148739"/>
                <a:ext cx="1270922" cy="1211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21024" y="417407"/>
              <a:ext cx="1224711" cy="120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43322" y="3465657"/>
            <a:ext cx="3938366" cy="2677656"/>
            <a:chOff x="43323" y="3465657"/>
            <a:chExt cx="3391075" cy="2677656"/>
          </a:xfrm>
        </p:grpSpPr>
        <p:sp>
          <p:nvSpPr>
            <p:cNvPr id="65" name="Rounded Rectangle 64"/>
            <p:cNvSpPr/>
            <p:nvPr/>
          </p:nvSpPr>
          <p:spPr>
            <a:xfrm>
              <a:off x="43323" y="3493182"/>
              <a:ext cx="3391075" cy="2600114"/>
            </a:xfrm>
            <a:prstGeom prst="roundRect">
              <a:avLst>
                <a:gd name="adj" fmla="val 62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1151" y="3465657"/>
              <a:ext cx="3343247" cy="267765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They appeared to be either absent</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or they were not capable to provide access via application programming interfaces (i.e., they were useless for the Portal objectives)</a:t>
              </a:r>
              <a:r>
                <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19" name="Rectangle 18"/>
          <p:cNvSpPr/>
          <p:nvPr/>
        </p:nvSpPr>
        <p:spPr>
          <a:xfrm>
            <a:off x="938879" y="2470203"/>
            <a:ext cx="1683858" cy="954107"/>
          </a:xfrm>
          <a:prstGeom prst="rect">
            <a:avLst/>
          </a:prstGeom>
          <a:solidFill>
            <a:schemeClr val="bg2">
              <a:lumMod val="90000"/>
              <a:alpha val="92000"/>
            </a:schemeClr>
          </a:solidFill>
          <a:ln w="19050">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State</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register</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7"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58073" flipV="1">
            <a:off x="4922596" y="4764214"/>
            <a:ext cx="1634500" cy="96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51325" y="5181122"/>
            <a:ext cx="514171" cy="872699"/>
          </a:xfrm>
          <a:prstGeom prst="rect">
            <a:avLst/>
          </a:prstGeom>
        </p:spPr>
      </p:pic>
    </p:spTree>
    <p:extLst>
      <p:ext uri="{BB962C8B-B14F-4D97-AF65-F5344CB8AC3E}">
        <p14:creationId xmlns:p14="http://schemas.microsoft.com/office/powerpoint/2010/main" val="12268733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18207" y="1775570"/>
            <a:ext cx="2100105" cy="2256458"/>
            <a:chOff x="4138551" y="906770"/>
            <a:chExt cx="4291787" cy="4845162"/>
          </a:xfrm>
        </p:grpSpPr>
        <p:pic>
          <p:nvPicPr>
            <p:cNvPr id="3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1110912" y="86556"/>
            <a:ext cx="1634831" cy="1681468"/>
            <a:chOff x="4138551" y="906770"/>
            <a:chExt cx="4291787" cy="4845162"/>
          </a:xfrm>
        </p:grpSpPr>
        <p:pic>
          <p:nvPicPr>
            <p:cNvPr id="24"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92903" y="641158"/>
            <a:ext cx="867764" cy="719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20817" y="3833889"/>
            <a:ext cx="2417663" cy="2901764"/>
            <a:chOff x="6577744" y="1916832"/>
            <a:chExt cx="2315467" cy="2775052"/>
          </a:xfrm>
        </p:grpSpPr>
        <p:pic>
          <p:nvPicPr>
            <p:cNvPr id="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77744" y="4045553"/>
              <a:ext cx="1066318"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1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9024" y="3483465"/>
            <a:ext cx="2188231" cy="1537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4364855" y="2923494"/>
            <a:ext cx="942751" cy="49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31464">
            <a:off x="3976208" y="3370982"/>
            <a:ext cx="866274" cy="50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068038">
            <a:off x="2121047" y="3170629"/>
            <a:ext cx="905982" cy="33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98477">
            <a:off x="2002256" y="2907149"/>
            <a:ext cx="809485" cy="321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2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91711">
            <a:off x="2322219" y="1438854"/>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89386">
            <a:off x="2056135" y="1721166"/>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1376116" y="3686768"/>
            <a:ext cx="2899829" cy="3171232"/>
            <a:chOff x="4138551" y="906770"/>
            <a:chExt cx="4291787" cy="4845162"/>
          </a:xfrm>
        </p:grpSpPr>
        <p:pic>
          <p:nvPicPr>
            <p:cNvPr id="38"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5"/>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0"/>
              <a:ext cx="4291787" cy="484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591768">
            <a:off x="2492417" y="3908218"/>
            <a:ext cx="2236877" cy="57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409746">
            <a:off x="2076026" y="4023785"/>
            <a:ext cx="2036884" cy="44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28"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160728">
            <a:off x="3138324" y="1926786"/>
            <a:ext cx="915382" cy="27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4981096" y="62734"/>
            <a:ext cx="4112552" cy="2800767"/>
          </a:xfrm>
          <a:prstGeom prst="rect">
            <a:avLst/>
          </a:prstGeom>
          <a:solidFill>
            <a:schemeClr val="bg1">
              <a:lumMod val="95000"/>
            </a:schemeClr>
          </a:solidFill>
          <a:ln w="25400">
            <a:solidFill>
              <a:schemeClr val="tx1"/>
            </a:solidFill>
          </a:ln>
        </p:spPr>
        <p:txBody>
          <a:bodyPr wrap="square">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Therefore, to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provide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Portal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 the data, it was necessary to find (temporary?) replacement of such (as in this slide) architecture, where the state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institutions collect, own and control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information …</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ounded Rectangular Callout 45"/>
          <p:cNvSpPr/>
          <p:nvPr/>
        </p:nvSpPr>
        <p:spPr>
          <a:xfrm>
            <a:off x="4660711" y="4900893"/>
            <a:ext cx="1189132" cy="557542"/>
          </a:xfrm>
          <a:prstGeom prst="wedgeRoundRectCallout">
            <a:avLst>
              <a:gd name="adj1" fmla="val 14653"/>
              <a:gd name="adj2" fmla="val -10430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User Interface</a:t>
            </a:r>
            <a:endParaRPr lang="en-US" dirty="0">
              <a:solidFill>
                <a:schemeClr val="tx1"/>
              </a:solidFill>
            </a:endParaRPr>
          </a:p>
        </p:txBody>
      </p:sp>
      <p:sp>
        <p:nvSpPr>
          <p:cNvPr id="47" name="Rounded Rectangular Callout 46"/>
          <p:cNvSpPr/>
          <p:nvPr/>
        </p:nvSpPr>
        <p:spPr>
          <a:xfrm>
            <a:off x="197828" y="5854616"/>
            <a:ext cx="1189132" cy="557542"/>
          </a:xfrm>
          <a:prstGeom prst="wedgeRoundRectCallout">
            <a:avLst>
              <a:gd name="adj1" fmla="val 66718"/>
              <a:gd name="adj2" fmla="val -97467"/>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State Register</a:t>
            </a:r>
            <a:endParaRPr lang="en-US" dirty="0">
              <a:solidFill>
                <a:schemeClr val="tx1"/>
              </a:solidFill>
            </a:endParaRPr>
          </a:p>
        </p:txBody>
      </p:sp>
      <p:sp>
        <p:nvSpPr>
          <p:cNvPr id="48" name="Rounded Rectangular Callout 47"/>
          <p:cNvSpPr/>
          <p:nvPr/>
        </p:nvSpPr>
        <p:spPr>
          <a:xfrm>
            <a:off x="3731668" y="312140"/>
            <a:ext cx="1013000" cy="428294"/>
          </a:xfrm>
          <a:prstGeom prst="wedgeRoundRectCallout">
            <a:avLst>
              <a:gd name="adj1" fmla="val 23465"/>
              <a:gd name="adj2" fmla="val 13827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Portal</a:t>
            </a:r>
            <a:endParaRPr lang="en-US" dirty="0">
              <a:solidFill>
                <a:schemeClr val="tx1"/>
              </a:solidFill>
            </a:endParaRPr>
          </a:p>
        </p:txBody>
      </p:sp>
    </p:spTree>
    <p:extLst>
      <p:ext uri="{BB962C8B-B14F-4D97-AF65-F5344CB8AC3E}">
        <p14:creationId xmlns:p14="http://schemas.microsoft.com/office/powerpoint/2010/main" val="2919847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7587" y="56382"/>
            <a:ext cx="7213648" cy="6759934"/>
            <a:chOff x="17587" y="56382"/>
            <a:chExt cx="7213648" cy="6759934"/>
          </a:xfrm>
        </p:grpSpPr>
        <p:grpSp>
          <p:nvGrpSpPr>
            <p:cNvPr id="52" name="Group 51"/>
            <p:cNvGrpSpPr/>
            <p:nvPr/>
          </p:nvGrpSpPr>
          <p:grpSpPr>
            <a:xfrm>
              <a:off x="34139" y="141916"/>
              <a:ext cx="7197096" cy="6674400"/>
              <a:chOff x="34139" y="141916"/>
              <a:chExt cx="7197096" cy="6674400"/>
            </a:xfrm>
          </p:grpSpPr>
          <p:grpSp>
            <p:nvGrpSpPr>
              <p:cNvPr id="2" name="Group 1"/>
              <p:cNvGrpSpPr/>
              <p:nvPr/>
            </p:nvGrpSpPr>
            <p:grpSpPr>
              <a:xfrm>
                <a:off x="34139" y="141916"/>
                <a:ext cx="7197096" cy="6674400"/>
                <a:chOff x="34139" y="141916"/>
                <a:chExt cx="7197096" cy="667440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080" y="1903660"/>
                  <a:ext cx="482652" cy="55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679" y="4952351"/>
                  <a:ext cx="2139055" cy="175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158326" y="439245"/>
                  <a:ext cx="812023" cy="67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834850" y="3377250"/>
                  <a:ext cx="1396385" cy="1967573"/>
                  <a:chOff x="6542619" y="1916832"/>
                  <a:chExt cx="2350592" cy="2672097"/>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6834" y="2864558"/>
                    <a:ext cx="1008112"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42619" y="4045553"/>
                    <a:ext cx="1136568" cy="54337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9"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5536" y="2205844"/>
                  <a:ext cx="151216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46" y="1268760"/>
                  <a:ext cx="1993365" cy="20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758" y="3585527"/>
                  <a:ext cx="985135" cy="6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4412480" y="2885394"/>
                  <a:ext cx="942751" cy="49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31464">
                  <a:off x="4138133" y="3237632"/>
                  <a:ext cx="866274" cy="50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722060">
                  <a:off x="1649449" y="2980428"/>
                  <a:ext cx="1214806" cy="44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1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962931" y="810283"/>
                  <a:ext cx="1961014" cy="142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16979" y="147239"/>
                  <a:ext cx="1181449" cy="140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37970" y="3845533"/>
                  <a:ext cx="929727" cy="110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07239">
                  <a:off x="2601938" y="3358107"/>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13667">
                  <a:off x="2964564" y="3408443"/>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91711">
                  <a:off x="2322219" y="1385955"/>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89386">
                  <a:off x="2025907" y="1653153"/>
                  <a:ext cx="859360" cy="335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7"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160728">
                  <a:off x="3138324" y="1926786"/>
                  <a:ext cx="915382" cy="27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3890027" y="4271272"/>
                  <a:ext cx="1982871" cy="2409532"/>
                  <a:chOff x="6649174" y="1916832"/>
                  <a:chExt cx="2244037" cy="2663077"/>
                </a:xfrm>
              </p:grpSpPr>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9174" y="3254068"/>
                    <a:ext cx="1008113" cy="132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p:cNvGrpSpPr/>
                <p:nvPr/>
              </p:nvGrpSpPr>
              <p:grpSpPr>
                <a:xfrm flipH="1">
                  <a:off x="84253" y="671074"/>
                  <a:ext cx="1110184" cy="1529161"/>
                  <a:chOff x="6471388" y="1916832"/>
                  <a:chExt cx="2421823" cy="2525241"/>
                </a:xfrm>
              </p:grpSpPr>
              <p:pic>
                <p:nvPicPr>
                  <p:cNvPr id="31" name="Picture 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541"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1388" y="3116230"/>
                    <a:ext cx="1008110" cy="132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20"/>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8117" y="4944713"/>
                  <a:ext cx="658920" cy="88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57894" y="1553725"/>
                  <a:ext cx="503576" cy="39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701819">
                  <a:off x="1194842" y="1360714"/>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488904" y="3991610"/>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13667">
                  <a:off x="1553441" y="1522344"/>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3881981" y="5384790"/>
                  <a:ext cx="918956" cy="36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1132565" y="4823204"/>
                  <a:ext cx="734528" cy="38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497" y="4243361"/>
                  <a:ext cx="930430" cy="65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11201">
                  <a:off x="700434" y="1374120"/>
                  <a:ext cx="542303" cy="30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0444" y="4897088"/>
                  <a:ext cx="699260" cy="49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287887">
                  <a:off x="3129479" y="4738154"/>
                  <a:ext cx="640073" cy="31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59301">
                  <a:off x="3404934" y="4537168"/>
                  <a:ext cx="640073" cy="31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013667">
                  <a:off x="797219" y="3985769"/>
                  <a:ext cx="429680" cy="17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63116" y="3910341"/>
                  <a:ext cx="858905" cy="9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549" y="2210037"/>
                  <a:ext cx="753908" cy="76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241" y="141916"/>
                  <a:ext cx="389532" cy="47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4158" y="3894541"/>
                  <a:ext cx="369101" cy="44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39" y="5844494"/>
                  <a:ext cx="1433438" cy="97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0766" y="3845533"/>
                  <a:ext cx="574806" cy="53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777" y="165240"/>
                  <a:ext cx="455389" cy="54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75351">
                  <a:off x="1569663" y="2445889"/>
                  <a:ext cx="1155555" cy="459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427166" y="3264842"/>
                <a:ext cx="901209"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7" name="Rectangle 56"/>
              <p:cNvSpPr/>
              <p:nvPr/>
            </p:nvSpPr>
            <p:spPr>
              <a:xfrm>
                <a:off x="1316979" y="908514"/>
                <a:ext cx="761747"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a:t>
                </a:r>
                <a:endParaRPr lang="en-US" sz="1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8" name="Rectangle 57"/>
              <p:cNvSpPr/>
              <p:nvPr/>
            </p:nvSpPr>
            <p:spPr>
              <a:xfrm>
                <a:off x="2588052" y="4471062"/>
                <a:ext cx="694421" cy="30777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a:t>
                </a:r>
                <a:endParaRPr lang="en-US" sz="1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60" name="Rounded Rectangular Callout 59"/>
            <p:cNvSpPr/>
            <p:nvPr/>
          </p:nvSpPr>
          <p:spPr>
            <a:xfrm>
              <a:off x="179512" y="56382"/>
              <a:ext cx="1054314" cy="557542"/>
            </a:xfrm>
            <a:prstGeom prst="wedgeRoundRectCallout">
              <a:avLst>
                <a:gd name="adj1" fmla="val 83539"/>
                <a:gd name="adj2" fmla="val 27246"/>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Social Register</a:t>
              </a:r>
              <a:endParaRPr lang="en-US" dirty="0">
                <a:solidFill>
                  <a:schemeClr val="tx1"/>
                </a:solidFill>
              </a:endParaRPr>
            </a:p>
          </p:txBody>
        </p:sp>
        <p:sp>
          <p:nvSpPr>
            <p:cNvPr id="61" name="Rounded Rectangular Callout 60"/>
            <p:cNvSpPr/>
            <p:nvPr/>
          </p:nvSpPr>
          <p:spPr>
            <a:xfrm>
              <a:off x="17587" y="5127707"/>
              <a:ext cx="1120530" cy="557542"/>
            </a:xfrm>
            <a:prstGeom prst="wedgeRoundRectCallout">
              <a:avLst>
                <a:gd name="adj1" fmla="val 17963"/>
                <a:gd name="adj2" fmla="val -116259"/>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Contributor’s </a:t>
              </a:r>
              <a:r>
                <a:rPr lang="en-US" b="1" dirty="0" smtClean="0">
                  <a:solidFill>
                    <a:srgbClr val="FF0000"/>
                  </a:solidFill>
                </a:rPr>
                <a:t>Interface</a:t>
              </a:r>
              <a:endParaRPr lang="en-US" dirty="0">
                <a:solidFill>
                  <a:schemeClr val="tx1"/>
                </a:solidFill>
              </a:endParaRPr>
            </a:p>
          </p:txBody>
        </p:sp>
      </p:grpSp>
      <p:pic>
        <p:nvPicPr>
          <p:cNvPr id="50" name="Picture 2"/>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9" y="3478497"/>
            <a:ext cx="1591096" cy="192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5508104" y="5488214"/>
            <a:ext cx="3576019" cy="1323439"/>
          </a:xfrm>
          <a:prstGeom prst="rect">
            <a:avLst/>
          </a:prstGeom>
          <a:solidFill>
            <a:schemeClr val="bg1">
              <a:lumMod val="95000"/>
              <a:alpha val="77000"/>
            </a:schemeClr>
          </a:solidFill>
          <a:ln w="25400">
            <a:solidFill>
              <a:schemeClr val="tx1"/>
            </a:solidFill>
          </a:ln>
        </p:spPr>
        <p:txBody>
          <a:bodyPr wrap="square">
            <a:spAutoFit/>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which means</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that the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society have to take over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also the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duties of information verification and certification </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4780815" y="62734"/>
            <a:ext cx="4312834" cy="3354765"/>
          </a:xfrm>
          <a:prstGeom prst="rect">
            <a:avLst/>
          </a:prstGeom>
          <a:solidFill>
            <a:schemeClr val="bg1">
              <a:lumMod val="95000"/>
              <a:alpha val="77000"/>
            </a:schemeClr>
          </a:solidFill>
          <a:ln w="25400">
            <a:solidFill>
              <a:schemeClr val="tx1"/>
            </a:solidFill>
          </a:ln>
        </p:spPr>
        <p:txBody>
          <a:bodyPr wrap="square">
            <a:spAutoFit/>
          </a:bodyPr>
          <a:lstStyle/>
          <a:p>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 had to create a system of "social" in fact registries to be filled and managed through Web-interfaces by personal representatives (volunteers) of the academic community.  This made it possible to fill the registers (aka social networking activity) on a fully voluntary basis without the involvement of an administrative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pressure</a:t>
            </a: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619367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581" y="74625"/>
            <a:ext cx="8305796" cy="6717917"/>
            <a:chOff x="527506" y="93675"/>
            <a:chExt cx="8305796" cy="6717917"/>
          </a:xfrm>
        </p:grpSpPr>
        <p:grpSp>
          <p:nvGrpSpPr>
            <p:cNvPr id="7" name="Group 6"/>
            <p:cNvGrpSpPr/>
            <p:nvPr/>
          </p:nvGrpSpPr>
          <p:grpSpPr>
            <a:xfrm>
              <a:off x="527506" y="93675"/>
              <a:ext cx="8305796" cy="6717917"/>
              <a:chOff x="394156" y="188925"/>
              <a:chExt cx="8305796" cy="6717917"/>
            </a:xfrm>
          </p:grpSpPr>
          <p:pic>
            <p:nvPicPr>
              <p:cNvPr id="2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6" y="188925"/>
                <a:ext cx="8305796" cy="60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5033028" y="4380513"/>
                <a:ext cx="2883351" cy="2526329"/>
                <a:chOff x="5817402" y="1916832"/>
                <a:chExt cx="3401691" cy="3014435"/>
              </a:xfrm>
            </p:grpSpPr>
            <p:pic>
              <p:nvPicPr>
                <p:cNvPr id="2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5423"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817402" y="4306957"/>
                  <a:ext cx="2766795" cy="6243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User-Observer</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2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7567" y="673369"/>
                <a:ext cx="1737943" cy="144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6802" y="2541881"/>
                <a:ext cx="2461064" cy="1629673"/>
              </a:xfrm>
              <a:prstGeom prst="rect">
                <a:avLst/>
              </a:prstGeom>
              <a:noFill/>
              <a:ln w="952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270010" y="800694"/>
                <a:ext cx="2952328" cy="4321040"/>
                <a:chOff x="899592" y="611769"/>
                <a:chExt cx="2952328" cy="4321040"/>
              </a:xfrm>
            </p:grpSpPr>
            <p:grpSp>
              <p:nvGrpSpPr>
                <p:cNvPr id="4" name="Group 3"/>
                <p:cNvGrpSpPr/>
                <p:nvPr/>
              </p:nvGrpSpPr>
              <p:grpSpPr>
                <a:xfrm>
                  <a:off x="899592" y="611769"/>
                  <a:ext cx="2952328" cy="4321040"/>
                  <a:chOff x="899592" y="611769"/>
                  <a:chExt cx="2952328" cy="4321040"/>
                </a:xfrm>
              </p:grpSpPr>
              <p:sp>
                <p:nvSpPr>
                  <p:cNvPr id="2" name="Rectangle 1"/>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99592" y="611769"/>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 name="Group 4"/>
                <p:cNvGrpSpPr/>
                <p:nvPr/>
              </p:nvGrpSpPr>
              <p:grpSpPr>
                <a:xfrm>
                  <a:off x="2515215" y="2838892"/>
                  <a:ext cx="1228779" cy="1179840"/>
                  <a:chOff x="-135210" y="5414347"/>
                  <a:chExt cx="1542752" cy="1402264"/>
                </a:xfrm>
              </p:grpSpPr>
              <p:pic>
                <p:nvPicPr>
                  <p:cNvPr id="33"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3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1431" y="3491337"/>
                  <a:ext cx="680363" cy="656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8139" y="4120624"/>
                <a:ext cx="1955162" cy="13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3771405" y="3376072"/>
                <a:ext cx="1154890" cy="50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ular Callout 29"/>
              <p:cNvSpPr/>
              <p:nvPr/>
            </p:nvSpPr>
            <p:spPr>
              <a:xfrm>
                <a:off x="4196182" y="5467655"/>
                <a:ext cx="1189132" cy="557542"/>
              </a:xfrm>
              <a:prstGeom prst="wedgeRoundRectCallout">
                <a:avLst>
                  <a:gd name="adj1" fmla="val -19790"/>
                  <a:gd name="adj2" fmla="val -10430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User Interface</a:t>
                </a:r>
                <a:endParaRPr lang="en-US" dirty="0">
                  <a:solidFill>
                    <a:schemeClr val="tx1"/>
                  </a:solidFill>
                </a:endParaRPr>
              </a:p>
            </p:txBody>
          </p:sp>
          <p:sp>
            <p:nvSpPr>
              <p:cNvPr id="31" name="Rounded Rectangular Callout 30"/>
              <p:cNvSpPr/>
              <p:nvPr/>
            </p:nvSpPr>
            <p:spPr>
              <a:xfrm>
                <a:off x="4354553" y="929596"/>
                <a:ext cx="1189132" cy="557542"/>
              </a:xfrm>
              <a:prstGeom prst="wedgeRoundRectCallout">
                <a:avLst>
                  <a:gd name="adj1" fmla="val -74954"/>
                  <a:gd name="adj2" fmla="val 3124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Web Portal</a:t>
                </a:r>
                <a:endParaRPr lang="en-US" dirty="0">
                  <a:solidFill>
                    <a:schemeClr val="tx1"/>
                  </a:solidFill>
                </a:endParaRPr>
              </a:p>
            </p:txBody>
          </p:sp>
          <p:pic>
            <p:nvPicPr>
              <p:cNvPr id="37"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356" y="5251933"/>
                <a:ext cx="1238684" cy="1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1409702" y="6423605"/>
                <a:ext cx="235885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User-Contributor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69372">
                <a:off x="2529613" y="4757986"/>
                <a:ext cx="1865221" cy="50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740017">
                <a:off x="2725176" y="5345352"/>
                <a:ext cx="1658342" cy="59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0"/>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18571" y="5358289"/>
                <a:ext cx="778380" cy="11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9166">
                <a:off x="1935005" y="5248626"/>
                <a:ext cx="960513" cy="37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32835" y="5432481"/>
                <a:ext cx="839033" cy="106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09477">
              <a:off x="3563913" y="3625229"/>
              <a:ext cx="1154890" cy="40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2841572" y="3219319"/>
            <a:ext cx="6458179" cy="523220"/>
          </a:xfrm>
          <a:prstGeom prst="rect">
            <a:avLst/>
          </a:prstGeom>
          <a:solidFill>
            <a:schemeClr val="bg1">
              <a:lumMod val="95000"/>
            </a:schemeClr>
          </a:solidFill>
          <a:ln w="38100">
            <a:solidFill>
              <a:schemeClr val="tx1"/>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Abstract Architecture of the Portal</a:t>
            </a:r>
          </a:p>
        </p:txBody>
      </p:sp>
    </p:spTree>
    <p:extLst>
      <p:ext uri="{BB962C8B-B14F-4D97-AF65-F5344CB8AC3E}">
        <p14:creationId xmlns:p14="http://schemas.microsoft.com/office/powerpoint/2010/main" val="7497230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581" y="74625"/>
            <a:ext cx="8305796" cy="6717917"/>
            <a:chOff x="527506" y="93675"/>
            <a:chExt cx="8305796" cy="6717917"/>
          </a:xfrm>
        </p:grpSpPr>
        <p:grpSp>
          <p:nvGrpSpPr>
            <p:cNvPr id="7" name="Group 6"/>
            <p:cNvGrpSpPr/>
            <p:nvPr/>
          </p:nvGrpSpPr>
          <p:grpSpPr>
            <a:xfrm>
              <a:off x="527506" y="93675"/>
              <a:ext cx="8305796" cy="6717917"/>
              <a:chOff x="394156" y="188925"/>
              <a:chExt cx="8305796" cy="6717917"/>
            </a:xfrm>
          </p:grpSpPr>
          <p:pic>
            <p:nvPicPr>
              <p:cNvPr id="2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6" y="188925"/>
                <a:ext cx="8305796" cy="60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5033028" y="4380513"/>
                <a:ext cx="2883351" cy="2526329"/>
                <a:chOff x="5817402" y="1916832"/>
                <a:chExt cx="3401691" cy="3014435"/>
              </a:xfrm>
            </p:grpSpPr>
            <p:pic>
              <p:nvPicPr>
                <p:cNvPr id="2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5423" y="1916832"/>
                  <a:ext cx="1873670" cy="19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817402" y="4306957"/>
                  <a:ext cx="2766795" cy="6243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User-Observer</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2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7567" y="673369"/>
                <a:ext cx="1737943" cy="144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6802" y="2541881"/>
                <a:ext cx="2461064" cy="1629673"/>
              </a:xfrm>
              <a:prstGeom prst="rect">
                <a:avLst/>
              </a:prstGeom>
              <a:noFill/>
              <a:ln w="9525"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270010" y="800694"/>
                <a:ext cx="2952328" cy="4321040"/>
                <a:chOff x="899592" y="611769"/>
                <a:chExt cx="2952328" cy="4321040"/>
              </a:xfrm>
            </p:grpSpPr>
            <p:grpSp>
              <p:nvGrpSpPr>
                <p:cNvPr id="4" name="Group 3"/>
                <p:cNvGrpSpPr/>
                <p:nvPr/>
              </p:nvGrpSpPr>
              <p:grpSpPr>
                <a:xfrm>
                  <a:off x="899592" y="611769"/>
                  <a:ext cx="2952328" cy="4321040"/>
                  <a:chOff x="899592" y="611769"/>
                  <a:chExt cx="2952328" cy="4321040"/>
                </a:xfrm>
              </p:grpSpPr>
              <p:sp>
                <p:nvSpPr>
                  <p:cNvPr id="2" name="Rectangle 1"/>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899592" y="611769"/>
                    <a:ext cx="2952328" cy="4321040"/>
                    <a:chOff x="5473881" y="779818"/>
                    <a:chExt cx="2952328" cy="4321040"/>
                  </a:xfrm>
                </p:grpSpPr>
                <p:sp>
                  <p:nvSpPr>
                    <p:cNvPr id="8" name="Cube 7"/>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8104" y="908720"/>
                      <a:ext cx="2792108" cy="2314799"/>
                      <a:chOff x="5508104" y="908720"/>
                      <a:chExt cx="2792108" cy="2314799"/>
                    </a:xfrm>
                  </p:grpSpPr>
                  <p:pic>
                    <p:nvPicPr>
                      <p:cNvPr id="1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9815813">
                        <a:off x="6311195" y="1324972"/>
                        <a:ext cx="1551247" cy="46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descr="hub!"/>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 name="Group 4"/>
                <p:cNvGrpSpPr/>
                <p:nvPr/>
              </p:nvGrpSpPr>
              <p:grpSpPr>
                <a:xfrm>
                  <a:off x="2515215" y="2838892"/>
                  <a:ext cx="1228779" cy="1179840"/>
                  <a:chOff x="-135210" y="5414347"/>
                  <a:chExt cx="1542752" cy="1402264"/>
                </a:xfrm>
              </p:grpSpPr>
              <p:pic>
                <p:nvPicPr>
                  <p:cNvPr id="33"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36"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1431" y="3491337"/>
                  <a:ext cx="680363" cy="656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8139" y="4120624"/>
                <a:ext cx="1955162" cy="13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203">
                <a:off x="3771405" y="3376072"/>
                <a:ext cx="1154890" cy="50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ular Callout 29"/>
              <p:cNvSpPr/>
              <p:nvPr/>
            </p:nvSpPr>
            <p:spPr>
              <a:xfrm>
                <a:off x="4196182" y="5467655"/>
                <a:ext cx="1189132" cy="557542"/>
              </a:xfrm>
              <a:prstGeom prst="wedgeRoundRectCallout">
                <a:avLst>
                  <a:gd name="adj1" fmla="val -19790"/>
                  <a:gd name="adj2" fmla="val -10430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User Interface</a:t>
                </a:r>
                <a:endParaRPr lang="en-US" dirty="0">
                  <a:solidFill>
                    <a:schemeClr val="tx1"/>
                  </a:solidFill>
                </a:endParaRPr>
              </a:p>
            </p:txBody>
          </p:sp>
          <p:sp>
            <p:nvSpPr>
              <p:cNvPr id="31" name="Rounded Rectangular Callout 30"/>
              <p:cNvSpPr/>
              <p:nvPr/>
            </p:nvSpPr>
            <p:spPr>
              <a:xfrm>
                <a:off x="4354553" y="929596"/>
                <a:ext cx="1189132" cy="557542"/>
              </a:xfrm>
              <a:prstGeom prst="wedgeRoundRectCallout">
                <a:avLst>
                  <a:gd name="adj1" fmla="val -74954"/>
                  <a:gd name="adj2" fmla="val 31241"/>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Web Portal</a:t>
                </a:r>
                <a:endParaRPr lang="en-US" dirty="0">
                  <a:solidFill>
                    <a:schemeClr val="tx1"/>
                  </a:solidFill>
                </a:endParaRPr>
              </a:p>
            </p:txBody>
          </p:sp>
          <p:pic>
            <p:nvPicPr>
              <p:cNvPr id="37"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356" y="5251933"/>
                <a:ext cx="1238684" cy="1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1409702" y="6423605"/>
                <a:ext cx="235885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User-Contributor</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0"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69372">
                <a:off x="2529613" y="4757986"/>
                <a:ext cx="1865221" cy="50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740017">
                <a:off x="2725176" y="5345352"/>
                <a:ext cx="1658342" cy="59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0"/>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018571" y="5358289"/>
                <a:ext cx="778380" cy="11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9166">
                <a:off x="1935005" y="5248626"/>
                <a:ext cx="960513" cy="37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32835" y="5432481"/>
                <a:ext cx="839033" cy="106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 name="Picture 4"/>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09477">
              <a:off x="3563913" y="3625229"/>
              <a:ext cx="1154890" cy="40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rot="16200000">
            <a:off x="-2841564" y="3219319"/>
            <a:ext cx="6458179" cy="523220"/>
          </a:xfrm>
          <a:prstGeom prst="rect">
            <a:avLst/>
          </a:prstGeom>
          <a:solidFill>
            <a:schemeClr val="bg1">
              <a:lumMod val="95000"/>
            </a:schemeClr>
          </a:solidFill>
          <a:ln w="38100">
            <a:solidFill>
              <a:schemeClr val="tx1"/>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Abstract Architecture of the Portal</a:t>
            </a:r>
            <a:endPar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3" name="Group 2"/>
          <p:cNvGrpSpPr/>
          <p:nvPr/>
        </p:nvGrpSpPr>
        <p:grpSpPr>
          <a:xfrm>
            <a:off x="614666" y="1446400"/>
            <a:ext cx="8349822" cy="4448126"/>
            <a:chOff x="497061" y="1446400"/>
            <a:chExt cx="8437711" cy="4448126"/>
          </a:xfrm>
        </p:grpSpPr>
        <p:sp>
          <p:nvSpPr>
            <p:cNvPr id="45" name="Rounded Rectangle 44"/>
            <p:cNvSpPr/>
            <p:nvPr/>
          </p:nvSpPr>
          <p:spPr>
            <a:xfrm>
              <a:off x="497061" y="1446400"/>
              <a:ext cx="8364944" cy="4448126"/>
            </a:xfrm>
            <a:prstGeom prst="roundRect">
              <a:avLst>
                <a:gd name="adj" fmla="val 681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81844" y="1522370"/>
              <a:ext cx="8352928" cy="424731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50000"/>
                </a:lnSpc>
              </a:pPr>
              <a:r>
                <a:rPr lang="en-US" b="1" cap="all" dirty="0">
                  <a:ln w="0"/>
                  <a:solidFill>
                    <a:srgbClr val="CC6600"/>
                  </a:solidFill>
                  <a:effectLst>
                    <a:reflection blurRad="12700" stA="50000" endPos="50000" dist="5000" dir="5400000" sy="-100000" rotWithShape="0"/>
                  </a:effectLst>
                </a:rPr>
                <a:t>The architecture combined academic registers into an integrated system, controlled by the "Higher Education" domain </a:t>
              </a:r>
              <a:r>
                <a:rPr lang="en-US"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rPr>
                <a:t>ontology</a:t>
              </a:r>
              <a:r>
                <a:rPr lang="en-US" b="1" cap="all" dirty="0">
                  <a:ln w="0"/>
                  <a:solidFill>
                    <a:srgbClr val="CC6600"/>
                  </a:solidFill>
                  <a:effectLst>
                    <a:reflection blurRad="12700" stA="50000" endPos="50000" dist="5000" dir="5400000" sy="-100000" rotWithShape="0"/>
                  </a:effectLst>
                </a:rPr>
                <a:t> (in accordance with the </a:t>
              </a:r>
              <a:r>
                <a:rPr lang="en-US"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rPr>
                <a:t>SEMANTIC WEB </a:t>
              </a:r>
              <a:r>
                <a:rPr lang="en-US" b="1" cap="all" dirty="0">
                  <a:ln w="0"/>
                  <a:solidFill>
                    <a:srgbClr val="CC6600"/>
                  </a:solidFill>
                  <a:effectLst>
                    <a:reflection blurRad="12700" stA="50000" endPos="50000" dist="5000" dir="5400000" sy="-100000" rotWithShape="0"/>
                  </a:effectLst>
                </a:rPr>
                <a:t>technology standards), and provided a single WEB-interface to enter and retrieve the information. This information is presented within the portal as </a:t>
              </a:r>
              <a:r>
                <a:rPr lang="en-US"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rPr>
                <a:t>LINKED DATA </a:t>
              </a:r>
              <a:r>
                <a:rPr lang="en-US" b="1" cap="all" dirty="0">
                  <a:ln w="0"/>
                  <a:solidFill>
                    <a:srgbClr val="CC6600"/>
                  </a:solidFill>
                  <a:effectLst>
                    <a:reflection blurRad="12700" stA="50000" endPos="50000" dist="5000" dir="5400000" sy="-100000" rotWithShape="0"/>
                  </a:effectLst>
                </a:rPr>
                <a:t>(metadata) and stored along with the procedures (services) for its analytical processing in accordance with the </a:t>
              </a:r>
              <a:r>
                <a:rPr lang="en-US"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rPr>
                <a:t>CLOUD COMPUTING </a:t>
              </a:r>
              <a:r>
                <a:rPr lang="en-US" b="1" cap="all" dirty="0">
                  <a:ln w="0"/>
                  <a:solidFill>
                    <a:srgbClr val="CC6600"/>
                  </a:solidFill>
                  <a:effectLst>
                    <a:reflection blurRad="12700" stA="50000" endPos="50000" dist="5000" dir="5400000" sy="-100000" rotWithShape="0"/>
                  </a:effectLst>
                </a:rPr>
                <a:t>technology. This means that the user is able to use the portal’s computer infrastructure, software platforms, </a:t>
              </a:r>
              <a:r>
                <a:rPr lang="en-US"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rPr>
                <a:t>personal storage space </a:t>
              </a:r>
              <a:r>
                <a:rPr lang="en-US" b="1" cap="all" dirty="0">
                  <a:ln w="0"/>
                  <a:solidFill>
                    <a:srgbClr val="CC6600"/>
                  </a:solidFill>
                  <a:effectLst>
                    <a:reflection blurRad="12700" stA="50000" endPos="50000" dist="5000" dir="5400000" sy="-100000" rotWithShape="0"/>
                  </a:effectLst>
                </a:rPr>
                <a:t>and analytics, </a:t>
              </a:r>
              <a:r>
                <a:rPr lang="en-US" b="1" cap="all" dirty="0" smtClean="0">
                  <a:ln w="0"/>
                  <a:solidFill>
                    <a:srgbClr val="CC6600"/>
                  </a:solidFill>
                  <a:effectLst>
                    <a:reflection blurRad="12700" stA="50000" endPos="50000" dist="5000" dir="5400000" sy="-100000" rotWithShape="0"/>
                  </a:effectLst>
                </a:rPr>
                <a:t>analytical software </a:t>
              </a:r>
              <a:r>
                <a:rPr lang="en-US" b="1" cap="all" dirty="0">
                  <a:ln w="0"/>
                  <a:solidFill>
                    <a:srgbClr val="CC6600"/>
                  </a:solidFill>
                  <a:effectLst>
                    <a:reflection blurRad="12700" stA="50000" endPos="50000" dist="5000" dir="5400000" sy="-100000" rotWithShape="0"/>
                  </a:effectLst>
                </a:rPr>
                <a:t>services, and so on ... remotely via the </a:t>
              </a:r>
              <a:r>
                <a:rPr lang="en-US"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rPr>
                <a:t>WEB-interface</a:t>
              </a:r>
              <a:r>
                <a:rPr lang="en-US" b="1" cap="all" dirty="0" smtClean="0">
                  <a:ln w="0"/>
                  <a:solidFill>
                    <a:srgbClr val="CC6600"/>
                  </a:solidFill>
                  <a:effectLst>
                    <a:reflection blurRad="12700" stA="50000" endPos="50000" dist="5000" dir="5400000" sy="-100000" rotWithShape="0"/>
                  </a:effectLst>
                </a:rPr>
                <a:t>.</a:t>
              </a:r>
              <a:endParaRPr lang="en-US" b="1" cap="all" dirty="0">
                <a:ln w="0"/>
                <a:solidFill>
                  <a:srgbClr val="CC6600"/>
                </a:soli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847155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5630"/>
            <a:ext cx="9144000"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main page of the portal looks like this now</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3" name="Group 2"/>
          <p:cNvGrpSpPr/>
          <p:nvPr/>
        </p:nvGrpSpPr>
        <p:grpSpPr>
          <a:xfrm>
            <a:off x="189634" y="1484782"/>
            <a:ext cx="8719830" cy="5087046"/>
            <a:chOff x="189634" y="1484782"/>
            <a:chExt cx="8719830" cy="5087046"/>
          </a:xfrm>
        </p:grpSpPr>
        <p:grpSp>
          <p:nvGrpSpPr>
            <p:cNvPr id="4" name="Group 3"/>
            <p:cNvGrpSpPr/>
            <p:nvPr/>
          </p:nvGrpSpPr>
          <p:grpSpPr>
            <a:xfrm>
              <a:off x="189634" y="1484784"/>
              <a:ext cx="8719830" cy="5087044"/>
              <a:chOff x="189634" y="1484784"/>
              <a:chExt cx="8719830" cy="5087044"/>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959946"/>
                <a:ext cx="3312368" cy="61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34" y="1484784"/>
                <a:ext cx="8719830" cy="44644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34" y="1484782"/>
              <a:ext cx="8719830" cy="446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5983" y="6094407"/>
              <a:ext cx="2888704" cy="400110"/>
            </a:xfrm>
            <a:prstGeom prst="rect">
              <a:avLst/>
            </a:prstGeom>
            <a:solidFill>
              <a:schemeClr val="bg1"/>
            </a:solidFill>
          </p:spPr>
          <p:txBody>
            <a:bodyPr wrap="square" rtlCol="0">
              <a:spAutoFit/>
            </a:bodyPr>
            <a:lstStyle/>
            <a:p>
              <a:r>
                <a:rPr lang="en-US" sz="2000" dirty="0" smtClean="0">
                  <a:hlinkClick r:id="rId5"/>
                </a:rPr>
                <a:t>http://portal.dovira.eu/en</a:t>
              </a:r>
              <a:r>
                <a:rPr lang="en-US" sz="2000" dirty="0" smtClean="0"/>
                <a:t>  </a:t>
              </a:r>
              <a:endParaRPr lang="en-US" sz="2000" dirty="0"/>
            </a:p>
          </p:txBody>
        </p:sp>
      </p:grpSp>
    </p:spTree>
    <p:extLst>
      <p:ext uri="{BB962C8B-B14F-4D97-AF65-F5344CB8AC3E}">
        <p14:creationId xmlns:p14="http://schemas.microsoft.com/office/powerpoint/2010/main" val="25424420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09330" y="-57720"/>
            <a:ext cx="9375452"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However it has been planned like this</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7168" name="Group 7167"/>
          <p:cNvGrpSpPr/>
          <p:nvPr/>
        </p:nvGrpSpPr>
        <p:grpSpPr>
          <a:xfrm>
            <a:off x="122959" y="693868"/>
            <a:ext cx="8963890" cy="6032717"/>
            <a:chOff x="122959" y="693868"/>
            <a:chExt cx="8963890" cy="6032717"/>
          </a:xfrm>
        </p:grpSpPr>
        <p:grpSp>
          <p:nvGrpSpPr>
            <p:cNvPr id="2" name="Group 1"/>
            <p:cNvGrpSpPr/>
            <p:nvPr/>
          </p:nvGrpSpPr>
          <p:grpSpPr>
            <a:xfrm>
              <a:off x="189634" y="1841004"/>
              <a:ext cx="6830638" cy="3384376"/>
              <a:chOff x="189634" y="1484784"/>
              <a:chExt cx="8719830" cy="4464496"/>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4" y="1484784"/>
                <a:ext cx="8719830" cy="44644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810000"/>
                <a:ext cx="6264696" cy="105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95" y="1838194"/>
              <a:ext cx="6820841" cy="3382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3851920" y="693868"/>
              <a:ext cx="4315855" cy="864096"/>
              <a:chOff x="3251137" y="1154460"/>
              <a:chExt cx="4315855" cy="864096"/>
            </a:xfrm>
          </p:grpSpPr>
          <p:sp>
            <p:nvSpPr>
              <p:cNvPr id="3" name="Rounded Rectangle 2"/>
              <p:cNvSpPr/>
              <p:nvPr/>
            </p:nvSpPr>
            <p:spPr>
              <a:xfrm>
                <a:off x="3251137" y="1154460"/>
                <a:ext cx="4315855" cy="86409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95154" y="1272867"/>
                <a:ext cx="4066404" cy="646331"/>
              </a:xfrm>
              <a:prstGeom prst="rect">
                <a:avLst/>
              </a:prstGeom>
              <a:noFill/>
            </p:spPr>
            <p:txBody>
              <a:bodyPr wrap="square" rtlCol="0">
                <a:spAutoFit/>
              </a:bodyPr>
              <a:lstStyle/>
              <a:p>
                <a:r>
                  <a:rPr lang="en-US" dirty="0"/>
                  <a:t>It was assumed that this set of functions will be provided by </a:t>
                </a:r>
                <a:r>
                  <a:rPr lang="en-US" dirty="0" smtClean="0"/>
                  <a:t>the state registers</a:t>
                </a:r>
                <a:endParaRPr lang="en-US" dirty="0"/>
              </a:p>
            </p:txBody>
          </p:sp>
        </p:grpSp>
        <p:grpSp>
          <p:nvGrpSpPr>
            <p:cNvPr id="5" name="Group 4"/>
            <p:cNvGrpSpPr/>
            <p:nvPr/>
          </p:nvGrpSpPr>
          <p:grpSpPr>
            <a:xfrm>
              <a:off x="7107138" y="1324396"/>
              <a:ext cx="1979711" cy="2032596"/>
              <a:chOff x="62162" y="1921205"/>
              <a:chExt cx="4509838" cy="4845164"/>
            </a:xfrm>
          </p:grpSpPr>
          <p:grpSp>
            <p:nvGrpSpPr>
              <p:cNvPr id="6" name="Group 5"/>
              <p:cNvGrpSpPr/>
              <p:nvPr/>
            </p:nvGrpSpPr>
            <p:grpSpPr>
              <a:xfrm>
                <a:off x="62162" y="1921205"/>
                <a:ext cx="4291787" cy="4845164"/>
                <a:chOff x="4138551" y="906771"/>
                <a:chExt cx="4291787" cy="4845164"/>
              </a:xfrm>
            </p:grpSpPr>
            <p:pic>
              <p:nvPicPr>
                <p:cNvPr id="1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385" y="1556792"/>
                  <a:ext cx="2086872" cy="218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4529" y="3065922"/>
                  <a:ext cx="1340205" cy="14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3238" y="3495063"/>
                  <a:ext cx="1606426" cy="104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567" y="4077072"/>
                  <a:ext cx="1158233" cy="113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3290" y="4159306"/>
                  <a:ext cx="924425" cy="85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51" y="906771"/>
                  <a:ext cx="4291787" cy="484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3548411" y="5257907"/>
                <a:ext cx="1023589" cy="452678"/>
                <a:chOff x="4814857" y="5678861"/>
                <a:chExt cx="1023589" cy="452678"/>
              </a:xfrm>
            </p:grpSpPr>
            <p:sp>
              <p:nvSpPr>
                <p:cNvPr id="8" name="Right Arrow 7"/>
                <p:cNvSpPr/>
                <p:nvPr/>
              </p:nvSpPr>
              <p:spPr>
                <a:xfrm>
                  <a:off x="4814857" y="5740602"/>
                  <a:ext cx="1023589" cy="322897"/>
                </a:xfrm>
                <a:prstGeom prst="rightArrow">
                  <a:avLst>
                    <a:gd name="adj1" fmla="val 50000"/>
                    <a:gd name="adj2" fmla="val 70840"/>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11"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847449" y="5678861"/>
                  <a:ext cx="602038" cy="45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1" name="Group 20"/>
            <p:cNvGrpSpPr/>
            <p:nvPr/>
          </p:nvGrpSpPr>
          <p:grpSpPr>
            <a:xfrm>
              <a:off x="122959" y="5862489"/>
              <a:ext cx="8006122" cy="864096"/>
              <a:chOff x="122959" y="5862489"/>
              <a:chExt cx="8006122" cy="864096"/>
            </a:xfrm>
          </p:grpSpPr>
          <p:sp>
            <p:nvSpPr>
              <p:cNvPr id="20" name="Rounded Rectangle 19"/>
              <p:cNvSpPr/>
              <p:nvPr/>
            </p:nvSpPr>
            <p:spPr>
              <a:xfrm>
                <a:off x="122959" y="5862489"/>
                <a:ext cx="7908495" cy="86409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4495" y="5882232"/>
                <a:ext cx="7934586" cy="830997"/>
              </a:xfrm>
              <a:prstGeom prst="rect">
                <a:avLst/>
              </a:prstGeom>
              <a:noFill/>
            </p:spPr>
            <p:txBody>
              <a:bodyPr wrap="square" rtlCol="0">
                <a:spAutoFit/>
              </a:bodyPr>
              <a:lstStyle/>
              <a:p>
                <a:r>
                  <a:rPr lang="en-US" sz="1600" dirty="0"/>
                  <a:t>The portal should only provide this functionality (in the form of personalized </a:t>
                </a:r>
                <a:r>
                  <a:rPr lang="en-US" sz="1600" dirty="0" smtClean="0"/>
                  <a:t>analytics, </a:t>
                </a:r>
                <a:r>
                  <a:rPr lang="en-US" sz="1600" dirty="0"/>
                  <a:t>driven by value-systems-based ranking of individuals and organizations), with the possibility to automatically query needed information from </a:t>
                </a:r>
                <a:r>
                  <a:rPr lang="en-US" sz="1600" dirty="0" smtClean="0"/>
                  <a:t>the remote </a:t>
                </a:r>
                <a:r>
                  <a:rPr lang="en-US" sz="1600" dirty="0"/>
                  <a:t>state registers</a:t>
                </a:r>
              </a:p>
            </p:txBody>
          </p:sp>
        </p:grpSp>
        <p:sp>
          <p:nvSpPr>
            <p:cNvPr id="23" name="Rounded Rectangle 22"/>
            <p:cNvSpPr/>
            <p:nvPr/>
          </p:nvSpPr>
          <p:spPr>
            <a:xfrm>
              <a:off x="1797596" y="2688146"/>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1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64288" y="5444321"/>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a:off x="1825861" y="4294764"/>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5400000">
              <a:off x="5992775" y="2142767"/>
              <a:ext cx="1479100" cy="22927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16200000">
              <a:off x="5931216" y="5344050"/>
              <a:ext cx="967223"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5400000">
              <a:off x="6794683" y="4167838"/>
              <a:ext cx="2333941" cy="238652"/>
            </a:xfrm>
            <a:prstGeom prst="rightArrow">
              <a:avLst>
                <a:gd name="adj1" fmla="val 50000"/>
                <a:gd name="adj2" fmla="val 16263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p:cNvPicPr>
              <a:picLocks noChangeAspect="1" noChangeArrowheads="1"/>
            </p:cNvPicPr>
            <p:nvPr/>
          </p:nvPicPr>
          <p:blipFill>
            <a:blip r:embed="rId13"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589473" y="3890643"/>
              <a:ext cx="714933" cy="51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669" y="3594143"/>
              <a:ext cx="4795241" cy="66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667116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44518" y="75630"/>
            <a:ext cx="9331529"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in reality we have to do it so</a:t>
            </a:r>
            <a:r>
              <a:rPr lang="ru-RU"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3" name="Group 2"/>
          <p:cNvGrpSpPr/>
          <p:nvPr/>
        </p:nvGrpSpPr>
        <p:grpSpPr>
          <a:xfrm>
            <a:off x="189634" y="1811819"/>
            <a:ext cx="8708987" cy="4352753"/>
            <a:chOff x="189634" y="1811819"/>
            <a:chExt cx="8708987" cy="4352753"/>
          </a:xfrm>
        </p:grpSpPr>
        <p:grpSp>
          <p:nvGrpSpPr>
            <p:cNvPr id="2" name="Group 1"/>
            <p:cNvGrpSpPr/>
            <p:nvPr/>
          </p:nvGrpSpPr>
          <p:grpSpPr>
            <a:xfrm>
              <a:off x="189634" y="1841004"/>
              <a:ext cx="6830638" cy="3384376"/>
              <a:chOff x="189634" y="1484784"/>
              <a:chExt cx="8719830" cy="4464496"/>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4" y="1484784"/>
                <a:ext cx="8719830" cy="44644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810000"/>
                <a:ext cx="6264696" cy="105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95" y="1838194"/>
              <a:ext cx="6820841" cy="3382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1797596" y="2688146"/>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825861" y="4294764"/>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68" name="Group 7167"/>
            <p:cNvGrpSpPr/>
            <p:nvPr/>
          </p:nvGrpSpPr>
          <p:grpSpPr>
            <a:xfrm>
              <a:off x="7147117" y="1811819"/>
              <a:ext cx="1751504" cy="4352753"/>
              <a:chOff x="7147117" y="1811819"/>
              <a:chExt cx="1751504" cy="4352753"/>
            </a:xfrm>
          </p:grpSpPr>
          <p:sp>
            <p:nvSpPr>
              <p:cNvPr id="29" name="Right Arrow 28"/>
              <p:cNvSpPr/>
              <p:nvPr/>
            </p:nvSpPr>
            <p:spPr>
              <a:xfrm rot="5400000">
                <a:off x="7470050" y="3820787"/>
                <a:ext cx="1122807" cy="238652"/>
              </a:xfrm>
              <a:prstGeom prst="rightArrow">
                <a:avLst>
                  <a:gd name="adj1" fmla="val 50000"/>
                  <a:gd name="adj2" fmla="val 16263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p:cNvPicPr>
                <a:picLocks noChangeAspect="1" noChangeArrowheads="1"/>
              </p:cNvPicPr>
              <p:nvPr/>
            </p:nvPicPr>
            <p:blipFill>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7685392" y="3596514"/>
                <a:ext cx="587592" cy="42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6">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47117" y="2861680"/>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164288" y="4501514"/>
                <a:ext cx="1734333" cy="1663058"/>
                <a:chOff x="7164288" y="4501514"/>
                <a:chExt cx="1734333" cy="1663058"/>
              </a:xfrm>
            </p:grpSpPr>
            <p:pic>
              <p:nvPicPr>
                <p:cNvPr id="17" name="Picture 2"/>
                <p:cNvPicPr>
                  <a:picLocks noChangeAspect="1" noChangeArrowheads="1"/>
                </p:cNvPicPr>
                <p:nvPr/>
              </p:nvPicPr>
              <p:blipFill>
                <a:blip r:embed="rId6">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64288" y="450151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9080" y="4980442"/>
                  <a:ext cx="1461392" cy="118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72328" y="1811819"/>
                <a:ext cx="1106683" cy="935458"/>
                <a:chOff x="7710428" y="1840394"/>
                <a:chExt cx="1106683" cy="935458"/>
              </a:xfrm>
            </p:grpSpPr>
            <p:pic>
              <p:nvPicPr>
                <p:cNvPr id="3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10428" y="1840394"/>
                  <a:ext cx="750003" cy="93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8333989" y="2084980"/>
                  <a:ext cx="483122" cy="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sp>
          <p:nvSpPr>
            <p:cNvPr id="37" name="Right Arrow 36"/>
            <p:cNvSpPr/>
            <p:nvPr/>
          </p:nvSpPr>
          <p:spPr>
            <a:xfrm rot="10800000">
              <a:off x="6837746" y="4645392"/>
              <a:ext cx="369790"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6837746" y="3005558"/>
              <a:ext cx="369790"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2669" y="3594143"/>
              <a:ext cx="4795241" cy="66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798283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34" y="1841004"/>
            <a:ext cx="6830638" cy="338437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95" y="1838194"/>
            <a:ext cx="6820841" cy="3382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2"/>
          <p:cNvSpPr/>
          <p:nvPr/>
        </p:nvSpPr>
        <p:spPr>
          <a:xfrm>
            <a:off x="1856297" y="3527115"/>
            <a:ext cx="5097300" cy="864096"/>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3528" y="37530"/>
            <a:ext cx="7912732"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Moreover</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 addition we have to develop also this</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7"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92863" y="372046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ight Arrow 36"/>
          <p:cNvSpPr/>
          <p:nvPr/>
        </p:nvSpPr>
        <p:spPr>
          <a:xfrm rot="10800000">
            <a:off x="6866321" y="3864342"/>
            <a:ext cx="369790"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8128" y="2429272"/>
            <a:ext cx="1296262" cy="125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7096" y="5517233"/>
            <a:ext cx="9017500" cy="1217042"/>
            <a:chOff x="57096" y="5517233"/>
            <a:chExt cx="9017500" cy="1217042"/>
          </a:xfrm>
        </p:grpSpPr>
        <p:sp>
          <p:nvSpPr>
            <p:cNvPr id="22" name="Rounded Rectangle 21"/>
            <p:cNvSpPr/>
            <p:nvPr/>
          </p:nvSpPr>
          <p:spPr>
            <a:xfrm>
              <a:off x="57096" y="5517233"/>
              <a:ext cx="8966381" cy="121704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5198" y="5618956"/>
              <a:ext cx="8979398" cy="1077218"/>
            </a:xfrm>
            <a:prstGeom prst="rect">
              <a:avLst/>
            </a:prstGeom>
            <a:noFill/>
          </p:spPr>
          <p:txBody>
            <a:bodyPr wrap="square" rtlCol="0">
              <a:spAutoFit/>
            </a:bodyPr>
            <a:lstStyle/>
            <a:p>
              <a:r>
                <a:rPr lang="en-US" sz="1600" dirty="0"/>
                <a:t>Lacking “administrative resource”, and following the principles of the societal portal concept, it was necessary to find additional motivation for members of the academic community to enter </a:t>
              </a:r>
              <a:r>
                <a:rPr lang="en-US" sz="1600" dirty="0" smtClean="0"/>
                <a:t>their </a:t>
              </a:r>
              <a:r>
                <a:rPr lang="en-US" sz="1600" dirty="0"/>
                <a:t>information into the registers of the portal (in fact to become our co-developers). Just for that we have to develop this package ("</a:t>
              </a:r>
              <a:r>
                <a:rPr lang="en-US" sz="1600" b="1" dirty="0">
                  <a:solidFill>
                    <a:srgbClr val="FF0000"/>
                  </a:solidFill>
                </a:rPr>
                <a:t>Personal Academic Web-Portfolio</a:t>
              </a:r>
              <a:r>
                <a:rPr lang="en-US" sz="1600" dirty="0"/>
                <a:t>"), a convenient and useful service for everyone. </a:t>
              </a:r>
            </a:p>
          </p:txBody>
        </p:sp>
      </p:grpSp>
      <p:sp>
        <p:nvSpPr>
          <p:cNvPr id="34" name="Right Arrow 33"/>
          <p:cNvSpPr/>
          <p:nvPr/>
        </p:nvSpPr>
        <p:spPr>
          <a:xfrm rot="16200000">
            <a:off x="6071738" y="4870146"/>
            <a:ext cx="1452333" cy="129869"/>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9043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4" y="1288554"/>
            <a:ext cx="6830638" cy="338437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49" y="1295445"/>
            <a:ext cx="6828473" cy="337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94384" y="-570"/>
            <a:ext cx="8959515"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As a result the portal offers today three service packages</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6" name="Group 15"/>
          <p:cNvGrpSpPr/>
          <p:nvPr/>
        </p:nvGrpSpPr>
        <p:grpSpPr>
          <a:xfrm>
            <a:off x="7208254" y="4256357"/>
            <a:ext cx="1734333" cy="1249384"/>
            <a:chOff x="7164288" y="3769158"/>
            <a:chExt cx="1734333" cy="1249384"/>
          </a:xfrm>
        </p:grpSpPr>
        <p:pic>
          <p:nvPicPr>
            <p:cNvPr id="25"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64288" y="450151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3586" y="3769158"/>
              <a:ext cx="915737" cy="74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208255" y="1411813"/>
            <a:ext cx="1734333" cy="1218826"/>
            <a:chOff x="7208255" y="1535638"/>
            <a:chExt cx="1734333" cy="1218826"/>
          </a:xfrm>
        </p:grpSpPr>
        <p:pic>
          <p:nvPicPr>
            <p:cNvPr id="15"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208255" y="2237436"/>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7799236" y="1535638"/>
              <a:ext cx="626907" cy="667881"/>
              <a:chOff x="7868905" y="1880417"/>
              <a:chExt cx="948206" cy="935458"/>
            </a:xfrm>
          </p:grpSpPr>
          <p:pic>
            <p:nvPicPr>
              <p:cNvPr id="19"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8905" y="1880417"/>
                <a:ext cx="750000" cy="93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8333989" y="2084980"/>
                <a:ext cx="483122" cy="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grpSp>
      <p:sp>
        <p:nvSpPr>
          <p:cNvPr id="28" name="Rounded Rectangle 27"/>
          <p:cNvSpPr/>
          <p:nvPr/>
        </p:nvSpPr>
        <p:spPr>
          <a:xfrm>
            <a:off x="7107137" y="1343070"/>
            <a:ext cx="1951138"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107137" y="2768455"/>
            <a:ext cx="1951138" cy="1316144"/>
            <a:chOff x="7107137" y="3320905"/>
            <a:chExt cx="1951138" cy="1316144"/>
          </a:xfrm>
        </p:grpSpPr>
        <p:grpSp>
          <p:nvGrpSpPr>
            <p:cNvPr id="2" name="Group 1"/>
            <p:cNvGrpSpPr/>
            <p:nvPr/>
          </p:nvGrpSpPr>
          <p:grpSpPr>
            <a:xfrm>
              <a:off x="7192863" y="3349480"/>
              <a:ext cx="1734333" cy="1269012"/>
              <a:chOff x="7192863" y="2968480"/>
              <a:chExt cx="1734333" cy="1269012"/>
            </a:xfrm>
          </p:grpSpPr>
          <p:pic>
            <p:nvPicPr>
              <p:cNvPr id="17"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7192863" y="3720464"/>
                <a:ext cx="1734333"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6703" y="2968480"/>
                <a:ext cx="766833" cy="73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Rounded Rectangle 28"/>
            <p:cNvSpPr/>
            <p:nvPr/>
          </p:nvSpPr>
          <p:spPr>
            <a:xfrm>
              <a:off x="7107137" y="3320905"/>
              <a:ext cx="1951138"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p:cNvSpPr/>
          <p:nvPr/>
        </p:nvSpPr>
        <p:spPr>
          <a:xfrm>
            <a:off x="7102761" y="4216631"/>
            <a:ext cx="1951138" cy="13161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732472" y="3018841"/>
            <a:ext cx="5097300" cy="759905"/>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722947" y="3857041"/>
            <a:ext cx="5097300" cy="759905"/>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732472" y="2170761"/>
            <a:ext cx="5097300" cy="759905"/>
          </a:xfrm>
          <a:prstGeom prst="roundRect">
            <a:avLst/>
          </a:prstGeom>
          <a:solidFill>
            <a:schemeClr val="bg1">
              <a:lumMod val="85000"/>
              <a:alpha val="28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10800000">
            <a:off x="6675820" y="3292842"/>
            <a:ext cx="537233" cy="224748"/>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0800000">
            <a:off x="6661497" y="2325965"/>
            <a:ext cx="537233" cy="224748"/>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6648732" y="4392137"/>
            <a:ext cx="537233" cy="224748"/>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505952" y="4759327"/>
            <a:ext cx="4502413" cy="1992822"/>
            <a:chOff x="1305927" y="4759327"/>
            <a:chExt cx="4502413" cy="1992822"/>
          </a:xfrm>
        </p:grpSpPr>
        <p:grpSp>
          <p:nvGrpSpPr>
            <p:cNvPr id="49" name="Group 48"/>
            <p:cNvGrpSpPr/>
            <p:nvPr/>
          </p:nvGrpSpPr>
          <p:grpSpPr>
            <a:xfrm>
              <a:off x="1305927" y="4759327"/>
              <a:ext cx="4502413" cy="1992822"/>
              <a:chOff x="286752" y="4787902"/>
              <a:chExt cx="4502413" cy="1992822"/>
            </a:xfrm>
          </p:grpSpPr>
          <p:grpSp>
            <p:nvGrpSpPr>
              <p:cNvPr id="44" name="Group 43"/>
              <p:cNvGrpSpPr/>
              <p:nvPr/>
            </p:nvGrpSpPr>
            <p:grpSpPr>
              <a:xfrm>
                <a:off x="286752" y="4787902"/>
                <a:ext cx="4502413" cy="1992822"/>
                <a:chOff x="4415458" y="4817553"/>
                <a:chExt cx="4502413" cy="1992822"/>
              </a:xfrm>
            </p:grpSpPr>
            <p:sp>
              <p:nvSpPr>
                <p:cNvPr id="47" name="Rounded Rectangle 46"/>
                <p:cNvSpPr/>
                <p:nvPr/>
              </p:nvSpPr>
              <p:spPr>
                <a:xfrm>
                  <a:off x="4415458" y="4846129"/>
                  <a:ext cx="4502413" cy="1964246"/>
                </a:xfrm>
                <a:prstGeom prst="roundRect">
                  <a:avLst>
                    <a:gd name="adj" fmla="val 10848"/>
                  </a:avLst>
                </a:prstGeom>
                <a:solidFill>
                  <a:schemeClr val="bg1">
                    <a:lumMod val="8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939881" y="4960321"/>
                  <a:ext cx="1800000" cy="1800000"/>
                  <a:chOff x="1331640" y="4851054"/>
                  <a:chExt cx="2049875" cy="2006946"/>
                </a:xfrm>
              </p:grpSpPr>
              <p:pic>
                <p:nvPicPr>
                  <p:cNvPr id="819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4851054"/>
                    <a:ext cx="2049875" cy="200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2136" y="5037212"/>
                    <a:ext cx="603233" cy="58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516803" y="5520586"/>
                    <a:ext cx="687045" cy="720981"/>
                    <a:chOff x="5108640" y="5633202"/>
                    <a:chExt cx="694995" cy="720981"/>
                  </a:xfrm>
                </p:grpSpPr>
                <p:pic>
                  <p:nvPicPr>
                    <p:cNvPr id="40"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8640" y="5633202"/>
                      <a:ext cx="535286" cy="72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5484219" y="5778461"/>
                      <a:ext cx="319416" cy="3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43"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8056" y="5854527"/>
                    <a:ext cx="599454" cy="48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p:cNvSpPr/>
                <p:nvPr/>
              </p:nvSpPr>
              <p:spPr>
                <a:xfrm>
                  <a:off x="6640664" y="5649410"/>
                  <a:ext cx="81144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55%</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4415458" y="6207452"/>
                  <a:ext cx="81144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4503035" y="4817553"/>
                  <a:ext cx="811441"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50"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2936008" y="6206376"/>
                <a:ext cx="1756080" cy="523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47"/>
              <p:cNvSpPr/>
              <p:nvPr/>
            </p:nvSpPr>
            <p:spPr>
              <a:xfrm>
                <a:off x="2443148" y="4836134"/>
                <a:ext cx="1681549" cy="584775"/>
              </a:xfrm>
              <a:prstGeom prst="rect">
                <a:avLst/>
              </a:prstGeom>
              <a:noFill/>
            </p:spPr>
            <p:txBody>
              <a:bodyPr wrap="square" lIns="91440" tIns="45720" rIns="91440" bIns="45720">
                <a:spAutoFit/>
              </a:bodyPr>
              <a:lstStyle/>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approximate efforts’ ratio</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53"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5885" y="5282547"/>
              <a:ext cx="925378" cy="87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76648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5496" y="296084"/>
            <a:ext cx="9108504" cy="503237"/>
          </a:xfrm>
        </p:spPr>
        <p:txBody>
          <a:bodyPr>
            <a:noAutofit/>
          </a:bodyPr>
          <a:lstStyle/>
          <a:p>
            <a:pPr>
              <a:defRPr/>
            </a:pPr>
            <a:r>
              <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Content and Logical schema of the presentation</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 (</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if to be short</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endPar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grpSp>
        <p:nvGrpSpPr>
          <p:cNvPr id="5" name="Group 4"/>
          <p:cNvGrpSpPr/>
          <p:nvPr/>
        </p:nvGrpSpPr>
        <p:grpSpPr>
          <a:xfrm>
            <a:off x="22860" y="1234658"/>
            <a:ext cx="9092944" cy="5544000"/>
            <a:chOff x="22860" y="1234658"/>
            <a:chExt cx="9092944" cy="5544000"/>
          </a:xfrm>
        </p:grpSpPr>
        <p:sp>
          <p:nvSpPr>
            <p:cNvPr id="6" name="Rectangle 5"/>
            <p:cNvSpPr/>
            <p:nvPr/>
          </p:nvSpPr>
          <p:spPr>
            <a:xfrm>
              <a:off x="72833" y="1340768"/>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Система ценностей</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разруха в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украинском</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высшем образовании</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Rectangle 6"/>
            <p:cNvSpPr/>
            <p:nvPr/>
          </p:nvSpPr>
          <p:spPr>
            <a:xfrm>
              <a:off x="72831" y="2348880"/>
              <a:ext cx="2317430"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Качество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образования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академическая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культура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Rectangle 7"/>
            <p:cNvSpPr/>
            <p:nvPr/>
          </p:nvSpPr>
          <p:spPr>
            <a:xfrm>
              <a:off x="72832" y="5589240"/>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Уязвим</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ы</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 мест</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процессах обеспечения качества украинского высшего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образования</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Rectangle 8"/>
            <p:cNvSpPr/>
            <p:nvPr/>
          </p:nvSpPr>
          <p:spPr>
            <a:xfrm>
              <a:off x="72831" y="3352274"/>
              <a:ext cx="2317430"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Кто, как и зачем контролирует образование и кому нужно его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качество</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72831" y="4581128"/>
              <a:ext cx="2317431"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Обеспечение качества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бесконечный мониторинг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вузов</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Rectangle 10"/>
            <p:cNvSpPr/>
            <p:nvPr/>
          </p:nvSpPr>
          <p:spPr>
            <a:xfrm>
              <a:off x="6338292" y="2622674"/>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Уникальная архитектура портала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потенциальные пользователи</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2993655" y="1479565"/>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Нужна прозрачность отчетов, оценок, принятых решений в области образования и их причин для общественного контроля</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a:off x="2983260" y="3148871"/>
              <a:ext cx="2779756" cy="1323439"/>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Нужна поддержка информационными системами, но почему не подходят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им</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ющиеся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 распоряжении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государства</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4" name="Rectangle 13"/>
            <p:cNvSpPr/>
            <p:nvPr/>
          </p:nvSpPr>
          <p:spPr>
            <a:xfrm>
              <a:off x="2959375" y="4820096"/>
              <a:ext cx="2800547" cy="1815882"/>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Нужен инструмент поддержки развития общества, его академической культуры и элиты в результате активного участия в процессах обеспечения качества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5" name="Rectangle 14"/>
            <p:cNvSpPr/>
            <p:nvPr/>
          </p:nvSpPr>
          <p:spPr>
            <a:xfrm>
              <a:off x="6338292" y="1809670"/>
              <a:ext cx="2736304" cy="584775"/>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Национальный </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Web-</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как "оружие правды"</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6" name="Rectangle 15"/>
            <p:cNvSpPr/>
            <p:nvPr/>
          </p:nvSpPr>
          <p:spPr>
            <a:xfrm>
              <a:off x="6338292" y="3673504"/>
              <a:ext cx="2736304" cy="830997"/>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"Изюминка" Портала - персональные системы ценностей</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ectangle 16"/>
            <p:cNvSpPr/>
            <p:nvPr/>
          </p:nvSpPr>
          <p:spPr>
            <a:xfrm>
              <a:off x="6338292" y="4786867"/>
              <a:ext cx="2736304" cy="1077218"/>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Что планировали, что реализовали и что в перспективе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разв</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тия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портала</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a:off x="6289144" y="6064061"/>
              <a:ext cx="2808312" cy="615553"/>
            </a:xfrm>
            <a:prstGeom prst="rect">
              <a:avLst/>
            </a:prstGeom>
            <a:solidFill>
              <a:schemeClr val="bg1">
                <a:lumMod val="75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Вместо послесловия: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портал </a:t>
              </a:r>
              <a:r>
                <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как "гарант свободы"</a:t>
              </a:r>
              <a:endParaRPr lang="en-US" sz="1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9" name="Right Arrow 18"/>
            <p:cNvSpPr/>
            <p:nvPr/>
          </p:nvSpPr>
          <p:spPr>
            <a:xfrm rot="5400000">
              <a:off x="5266901" y="3030847"/>
              <a:ext cx="735345"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rot="5400000">
              <a:off x="1974337" y="326299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rot="5400000">
              <a:off x="1974337" y="223859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rot="5400000">
              <a:off x="1974337" y="4481733"/>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rot="5400000">
              <a:off x="1974337" y="5495242"/>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rot="5400000">
              <a:off x="5227547" y="4699941"/>
              <a:ext cx="829294" cy="144017"/>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5400000">
              <a:off x="8633745" y="2464641"/>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rot="5400000">
              <a:off x="8633745" y="352195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rot="5400000">
              <a:off x="8648985" y="4627849"/>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p:cNvSpPr/>
            <p:nvPr/>
          </p:nvSpPr>
          <p:spPr>
            <a:xfrm rot="5400000">
              <a:off x="8664225" y="5955238"/>
              <a:ext cx="593670" cy="14401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ight Brace 28"/>
            <p:cNvSpPr/>
            <p:nvPr/>
          </p:nvSpPr>
          <p:spPr>
            <a:xfrm>
              <a:off x="2306441" y="1272952"/>
              <a:ext cx="346867" cy="5469706"/>
            </a:xfrm>
            <a:prstGeom prst="rightBrace">
              <a:avLst>
                <a:gd name="adj1" fmla="val 20152"/>
                <a:gd name="adj2" fmla="val 1837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ight Brace 29"/>
            <p:cNvSpPr/>
            <p:nvPr/>
          </p:nvSpPr>
          <p:spPr>
            <a:xfrm>
              <a:off x="5675899" y="1389916"/>
              <a:ext cx="346867" cy="5325690"/>
            </a:xfrm>
            <a:prstGeom prst="rightBrace">
              <a:avLst>
                <a:gd name="adj1" fmla="val 20152"/>
                <a:gd name="adj2" fmla="val 1365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22860" y="1258613"/>
              <a:ext cx="2700000" cy="5509200"/>
            </a:xfrm>
            <a:prstGeom prst="rect">
              <a:avLst/>
            </a:prstGeom>
            <a:solidFill>
              <a:schemeClr val="bg1">
                <a:lumMod val="75000"/>
                <a:alpha val="93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pPr algn="ctr"/>
              <a:endPar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4000" b="1" dirty="0" smtClean="0">
                  <a:ln w="10541" cmpd="sng">
                    <a:solidFill>
                      <a:schemeClr val="accent1">
                        <a:shade val="88000"/>
                        <a:satMod val="110000"/>
                      </a:schemeClr>
                    </a:solidFill>
                    <a:prstDash val="solid"/>
                  </a:ln>
                  <a:solidFill>
                    <a:srgbClr val="FF0000"/>
                  </a:solidFill>
                </a:rPr>
                <a:t>Diagnosis</a:t>
              </a:r>
              <a:r>
                <a:rPr lang="ru-RU" sz="4000" b="1" dirty="0" smtClean="0">
                  <a:ln w="10541" cmpd="sng">
                    <a:solidFill>
                      <a:schemeClr val="accent1">
                        <a:shade val="88000"/>
                        <a:satMod val="110000"/>
                      </a:schemeClr>
                    </a:solidFill>
                    <a:prstDash val="solid"/>
                  </a:ln>
                  <a:solidFill>
                    <a:srgbClr val="FF0000"/>
                  </a:solidFill>
                </a:rPr>
                <a:t>:</a:t>
              </a: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16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the Quality Assurance systems within Ukrainian higher education</a:t>
              </a:r>
              <a:r>
                <a:rPr lang="en-US"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endParaRPr lang="ru-RU"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400" b="1" dirty="0" smtClean="0">
                  <a:ln w="10541" cmpd="sng">
                    <a:solidFill>
                      <a:schemeClr val="accent1">
                        <a:shade val="88000"/>
                        <a:satMod val="110000"/>
                      </a:schemeClr>
                    </a:solidFill>
                    <a:prstDash val="solid"/>
                  </a:ln>
                  <a:solidFill>
                    <a:srgbClr val="FF0000"/>
                  </a:solidFill>
                </a:rPr>
                <a:t>«</a:t>
              </a:r>
              <a:r>
                <a:rPr lang="en-US" sz="2400" b="1" dirty="0" smtClean="0">
                  <a:ln w="10541" cmpd="sng">
                    <a:solidFill>
                      <a:schemeClr val="accent1">
                        <a:shade val="88000"/>
                        <a:satMod val="110000"/>
                      </a:schemeClr>
                    </a:solidFill>
                    <a:prstDash val="solid"/>
                  </a:ln>
                  <a:solidFill>
                    <a:srgbClr val="FF0000"/>
                  </a:solidFill>
                </a:rPr>
                <a:t>Everything is terrible </a:t>
              </a:r>
              <a:r>
                <a:rPr lang="ru-RU" sz="2400" b="1" dirty="0" smtClean="0">
                  <a:ln w="10541" cmpd="sng">
                    <a:solidFill>
                      <a:schemeClr val="accent1">
                        <a:shade val="88000"/>
                        <a:satMod val="110000"/>
                      </a:schemeClr>
                    </a:solidFill>
                    <a:prstDash val="solid"/>
                  </a:ln>
                  <a:solidFill>
                    <a:srgbClr val="FF0000"/>
                  </a:solidFill>
                </a:rPr>
                <a:t>!»</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2" name="Rectangle 31"/>
            <p:cNvSpPr/>
            <p:nvPr/>
          </p:nvSpPr>
          <p:spPr>
            <a:xfrm>
              <a:off x="2931795" y="1253805"/>
              <a:ext cx="3096000" cy="5508000"/>
            </a:xfrm>
            <a:prstGeom prst="rect">
              <a:avLst/>
            </a:prstGeom>
            <a:solidFill>
              <a:schemeClr val="bg1">
                <a:lumMod val="75000"/>
                <a:alpha val="93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pPr algn="ctr"/>
              <a:endPar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4000" b="1" dirty="0" smtClean="0">
                  <a:ln w="10541" cmpd="sng">
                    <a:solidFill>
                      <a:schemeClr val="accent1">
                        <a:shade val="88000"/>
                        <a:satMod val="110000"/>
                      </a:schemeClr>
                    </a:solidFill>
                    <a:prstDash val="solid"/>
                  </a:ln>
                  <a:solidFill>
                    <a:srgbClr val="FF0000"/>
                  </a:solidFill>
                </a:rPr>
                <a:t>Remedy</a:t>
              </a:r>
              <a:r>
                <a:rPr lang="ru-RU" sz="4000" b="1" dirty="0" smtClean="0">
                  <a:ln w="10541" cmpd="sng">
                    <a:solidFill>
                      <a:schemeClr val="accent1">
                        <a:shade val="88000"/>
                        <a:satMod val="110000"/>
                      </a:schemeClr>
                    </a:solidFill>
                    <a:prstDash val="solid"/>
                  </a:ln>
                  <a:solidFill>
                    <a:srgbClr val="FF0000"/>
                  </a:solidFill>
                </a:rPr>
                <a:t>:</a:t>
              </a:r>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800" b="1" dirty="0" smtClean="0">
                  <a:ln w="10541" cmpd="sng">
                    <a:solidFill>
                      <a:schemeClr val="accent1">
                        <a:shade val="88000"/>
                        <a:satMod val="110000"/>
                      </a:schemeClr>
                    </a:solidFill>
                    <a:prstDash val="solid"/>
                  </a:ln>
                  <a:solidFill>
                    <a:srgbClr val="FF0000"/>
                  </a:solidFill>
                </a:rPr>
                <a:t>«</a:t>
              </a:r>
              <a:r>
                <a:rPr lang="en-US" sz="2800" b="1" dirty="0" smtClean="0">
                  <a:ln w="10541" cmpd="sng">
                    <a:solidFill>
                      <a:schemeClr val="accent1">
                        <a:shade val="88000"/>
                        <a:satMod val="110000"/>
                      </a:schemeClr>
                    </a:solidFill>
                    <a:prstDash val="solid"/>
                  </a:ln>
                  <a:solidFill>
                    <a:srgbClr val="FF0000"/>
                  </a:solidFill>
                </a:rPr>
                <a:t>Transparency </a:t>
              </a:r>
              <a:r>
                <a:rPr lang="ru-RU" sz="2800" b="1" dirty="0" smtClean="0">
                  <a:ln w="10541" cmpd="sng">
                    <a:solidFill>
                      <a:schemeClr val="accent1">
                        <a:shade val="88000"/>
                        <a:satMod val="110000"/>
                      </a:schemeClr>
                    </a:solidFill>
                    <a:prstDash val="solid"/>
                  </a:ln>
                  <a:solidFill>
                    <a:srgbClr val="FF0000"/>
                  </a:solidFill>
                </a:rPr>
                <a:t>!!»</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3" name="Right Arrow 32"/>
            <p:cNvSpPr/>
            <p:nvPr/>
          </p:nvSpPr>
          <p:spPr>
            <a:xfrm>
              <a:off x="2517676" y="2102057"/>
              <a:ext cx="720080" cy="18829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6235804" y="1234658"/>
              <a:ext cx="2880000" cy="5544000"/>
            </a:xfrm>
            <a:prstGeom prst="rect">
              <a:avLst/>
            </a:prstGeom>
            <a:solidFill>
              <a:schemeClr val="bg1">
                <a:lumMod val="75000"/>
                <a:alpha val="93000"/>
              </a:schemeClr>
            </a:solidFill>
            <a:ln w="25400">
              <a:solidFill>
                <a:schemeClr val="tx1"/>
              </a:solidFill>
            </a:ln>
            <a:scene3d>
              <a:camera prst="orthographicFront"/>
              <a:lightRig rig="threePt" dir="t"/>
            </a:scene3d>
            <a:sp3d>
              <a:bevelT w="127000" h="127000"/>
              <a:bevelB w="127000" h="127000"/>
            </a:sp3d>
          </p:spPr>
          <p:txBody>
            <a:bodyPr wrap="square" lIns="91440" tIns="45720" rIns="91440" bIns="45720">
              <a:spAutoFit/>
            </a:bodyPr>
            <a:lstStyle/>
            <a:p>
              <a:pPr algn="ct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3200" b="1" dirty="0" smtClean="0">
                  <a:ln w="10541" cmpd="sng">
                    <a:solidFill>
                      <a:schemeClr val="accent1">
                        <a:shade val="88000"/>
                        <a:satMod val="110000"/>
                      </a:schemeClr>
                    </a:solidFill>
                    <a:prstDash val="solid"/>
                  </a:ln>
                  <a:solidFill>
                    <a:srgbClr val="FF0000"/>
                  </a:solidFill>
                </a:rPr>
                <a:t>Rehabilitation</a:t>
              </a:r>
              <a:endParaRPr lang="ru-RU" sz="3200" b="1" dirty="0" smtClean="0">
                <a:ln w="10541" cmpd="sng">
                  <a:solidFill>
                    <a:schemeClr val="accent1">
                      <a:shade val="88000"/>
                      <a:satMod val="110000"/>
                    </a:schemeClr>
                  </a:solidFill>
                  <a:prstDash val="solid"/>
                </a:ln>
                <a:solidFill>
                  <a:srgbClr val="FF0000"/>
                </a:solidFill>
              </a:endParaRPr>
            </a:p>
            <a:p>
              <a:pPr algn="ctr"/>
              <a:r>
                <a:rPr lang="en-US" sz="2800" b="1" dirty="0" smtClean="0">
                  <a:ln w="10541" cmpd="sng">
                    <a:solidFill>
                      <a:schemeClr val="accent1">
                        <a:shade val="88000"/>
                        <a:satMod val="110000"/>
                      </a:schemeClr>
                    </a:solidFill>
                    <a:prstDash val="solid"/>
                  </a:ln>
                  <a:solidFill>
                    <a:srgbClr val="FF0000"/>
                  </a:solidFill>
                </a:rPr>
                <a:t>and</a:t>
              </a:r>
              <a:endParaRPr lang="ru-RU" sz="2800" b="1" dirty="0" smtClean="0">
                <a:ln w="10541" cmpd="sng">
                  <a:solidFill>
                    <a:schemeClr val="accent1">
                      <a:shade val="88000"/>
                      <a:satMod val="110000"/>
                    </a:schemeClr>
                  </a:solidFill>
                  <a:prstDash val="solid"/>
                </a:ln>
                <a:solidFill>
                  <a:srgbClr val="FF0000"/>
                </a:solidFill>
              </a:endParaRPr>
            </a:p>
            <a:p>
              <a:pPr algn="ctr"/>
              <a:r>
                <a:rPr lang="en-US" sz="3200" b="1" dirty="0" smtClean="0">
                  <a:ln w="10541" cmpd="sng">
                    <a:solidFill>
                      <a:schemeClr val="accent1">
                        <a:shade val="88000"/>
                        <a:satMod val="110000"/>
                      </a:schemeClr>
                    </a:solidFill>
                    <a:prstDash val="solid"/>
                  </a:ln>
                  <a:solidFill>
                    <a:srgbClr val="FF0000"/>
                  </a:solidFill>
                </a:rPr>
                <a:t>Prophylactics</a:t>
              </a:r>
              <a:r>
                <a:rPr lang="ru-RU" sz="3200" b="1" dirty="0" smtClean="0">
                  <a:ln w="10541" cmpd="sng">
                    <a:solidFill>
                      <a:schemeClr val="accent1">
                        <a:shade val="88000"/>
                        <a:satMod val="110000"/>
                      </a:schemeClr>
                    </a:solidFill>
                    <a:prstDash val="solid"/>
                  </a:ln>
                  <a:solidFill>
                    <a:srgbClr val="FF0000"/>
                  </a:solidFill>
                </a:rPr>
                <a:t>:</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3200" b="1" dirty="0" smtClean="0">
                  <a:ln w="10541" cmpd="sng">
                    <a:solidFill>
                      <a:schemeClr val="accent1">
                        <a:shade val="88000"/>
                        <a:satMod val="110000"/>
                      </a:schemeClr>
                    </a:solidFill>
                    <a:prstDash val="solid"/>
                  </a:ln>
                  <a:solidFill>
                    <a:srgbClr val="FF0000"/>
                  </a:solidFill>
                </a:rPr>
                <a:t>«</a:t>
              </a:r>
              <a:r>
                <a:rPr lang="en-US" sz="3200" b="1" dirty="0" smtClean="0">
                  <a:ln w="10541" cmpd="sng">
                    <a:solidFill>
                      <a:schemeClr val="accent1">
                        <a:shade val="88000"/>
                        <a:satMod val="110000"/>
                      </a:schemeClr>
                    </a:solidFill>
                    <a:prstDash val="solid"/>
                  </a:ln>
                  <a:solidFill>
                    <a:srgbClr val="FF0000"/>
                  </a:solidFill>
                </a:rPr>
                <a:t>Portal </a:t>
              </a:r>
              <a:r>
                <a:rPr lang="ru-RU" sz="3200" b="1" dirty="0" smtClean="0">
                  <a:ln w="10541" cmpd="sng">
                    <a:solidFill>
                      <a:schemeClr val="accent1">
                        <a:shade val="88000"/>
                        <a:satMod val="110000"/>
                      </a:schemeClr>
                    </a:solidFill>
                    <a:prstDash val="solid"/>
                  </a:ln>
                  <a:solidFill>
                    <a:srgbClr val="FF0000"/>
                  </a:solidFill>
                </a:rPr>
                <a:t>!!!»</a:t>
              </a: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5" name="Right Arrow 34"/>
            <p:cNvSpPr/>
            <p:nvPr/>
          </p:nvSpPr>
          <p:spPr>
            <a:xfrm>
              <a:off x="5823828" y="2111322"/>
              <a:ext cx="720080" cy="188296"/>
            </a:xfrm>
            <a:prstGeom prst="rightArrow">
              <a:avLst>
                <a:gd name="adj1" fmla="val 50000"/>
                <a:gd name="adj2" fmla="val 11311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245" y="4405836"/>
              <a:ext cx="2276895" cy="219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4417955"/>
              <a:ext cx="2636055" cy="211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4122" y="4581128"/>
              <a:ext cx="2728245" cy="178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50802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5752703" y="864073"/>
            <a:ext cx="3312368" cy="5511521"/>
            <a:chOff x="6588223" y="535287"/>
            <a:chExt cx="2461991" cy="4335480"/>
          </a:xfrm>
        </p:grpSpPr>
        <p:grpSp>
          <p:nvGrpSpPr>
            <p:cNvPr id="61" name="Group 60"/>
            <p:cNvGrpSpPr/>
            <p:nvPr/>
          </p:nvGrpSpPr>
          <p:grpSpPr>
            <a:xfrm>
              <a:off x="6588223" y="535287"/>
              <a:ext cx="2461991" cy="4335480"/>
              <a:chOff x="6588223" y="368502"/>
              <a:chExt cx="2461991" cy="4335480"/>
            </a:xfrm>
          </p:grpSpPr>
          <p:grpSp>
            <p:nvGrpSpPr>
              <p:cNvPr id="63" name="Group 62"/>
              <p:cNvGrpSpPr/>
              <p:nvPr/>
            </p:nvGrpSpPr>
            <p:grpSpPr>
              <a:xfrm>
                <a:off x="6588223" y="368502"/>
                <a:ext cx="2461991" cy="4335480"/>
                <a:chOff x="899592" y="611769"/>
                <a:chExt cx="2952328" cy="4321040"/>
              </a:xfrm>
            </p:grpSpPr>
            <p:grpSp>
              <p:nvGrpSpPr>
                <p:cNvPr id="65" name="Group 64"/>
                <p:cNvGrpSpPr/>
                <p:nvPr/>
              </p:nvGrpSpPr>
              <p:grpSpPr>
                <a:xfrm>
                  <a:off x="899592" y="611769"/>
                  <a:ext cx="2952328" cy="4321040"/>
                  <a:chOff x="899592" y="611769"/>
                  <a:chExt cx="2952328" cy="4321040"/>
                </a:xfrm>
              </p:grpSpPr>
              <p:sp>
                <p:nvSpPr>
                  <p:cNvPr id="70" name="Rectangle 69"/>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899592" y="611769"/>
                    <a:ext cx="2952328" cy="4321040"/>
                    <a:chOff x="5473881" y="779818"/>
                    <a:chExt cx="2952328" cy="4321040"/>
                  </a:xfrm>
                </p:grpSpPr>
                <p:sp>
                  <p:nvSpPr>
                    <p:cNvPr id="72" name="Cube 71"/>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74" descr="hu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6" name="Group 65"/>
                <p:cNvGrpSpPr/>
                <p:nvPr/>
              </p:nvGrpSpPr>
              <p:grpSpPr>
                <a:xfrm>
                  <a:off x="2515215" y="2838892"/>
                  <a:ext cx="1228779" cy="1179840"/>
                  <a:chOff x="-135210" y="5414347"/>
                  <a:chExt cx="1542752" cy="1402264"/>
                </a:xfrm>
              </p:grpSpPr>
              <p:pic>
                <p:nvPicPr>
                  <p:cNvPr id="6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6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4"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Rectangle 61"/>
            <p:cNvSpPr/>
            <p:nvPr/>
          </p:nvSpPr>
          <p:spPr>
            <a:xfrm>
              <a:off x="6707447" y="4488977"/>
              <a:ext cx="2203710" cy="33855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0"/>
                </a:rPr>
                <a:t>http://</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0"/>
                </a:rPr>
                <a:t>portal.dovira.eu</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21" name="Rectangle 20"/>
          <p:cNvSpPr/>
          <p:nvPr/>
        </p:nvSpPr>
        <p:spPr>
          <a:xfrm>
            <a:off x="5707357" y="5949"/>
            <a:ext cx="269336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They did it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2" name="Group 1"/>
          <p:cNvGrpSpPr/>
          <p:nvPr/>
        </p:nvGrpSpPr>
        <p:grpSpPr>
          <a:xfrm>
            <a:off x="201314" y="76200"/>
            <a:ext cx="4657278" cy="6725319"/>
            <a:chOff x="201314" y="76200"/>
            <a:chExt cx="4657278" cy="6725319"/>
          </a:xfrm>
        </p:grpSpPr>
        <p:grpSp>
          <p:nvGrpSpPr>
            <p:cNvPr id="18" name="Group 17"/>
            <p:cNvGrpSpPr/>
            <p:nvPr/>
          </p:nvGrpSpPr>
          <p:grpSpPr>
            <a:xfrm>
              <a:off x="201314" y="76200"/>
              <a:ext cx="4657278" cy="6725319"/>
              <a:chOff x="4231010" y="54149"/>
              <a:chExt cx="4657278" cy="6725319"/>
            </a:xfrm>
          </p:grpSpPr>
          <p:sp>
            <p:nvSpPr>
              <p:cNvPr id="13" name="Rounded Rectangle 12"/>
              <p:cNvSpPr/>
              <p:nvPr/>
            </p:nvSpPr>
            <p:spPr>
              <a:xfrm>
                <a:off x="4231010" y="54149"/>
                <a:ext cx="4657278" cy="6725319"/>
              </a:xfrm>
              <a:prstGeom prst="roundRect">
                <a:avLst>
                  <a:gd name="adj" fmla="val 57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69110" y="64789"/>
                <a:ext cx="4602064"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Portal’s Development Team</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0" name="Group 9"/>
              <p:cNvGrpSpPr/>
              <p:nvPr/>
            </p:nvGrpSpPr>
            <p:grpSpPr>
              <a:xfrm>
                <a:off x="4589200" y="553405"/>
                <a:ext cx="3930654" cy="2770418"/>
                <a:chOff x="886489" y="3783142"/>
                <a:chExt cx="3930654" cy="2770418"/>
              </a:xfrm>
            </p:grpSpPr>
            <p:sp>
              <p:nvSpPr>
                <p:cNvPr id="26" name="Rectangle 2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ounded Rectangle 30"/>
                <p:cNvSpPr/>
                <p:nvPr/>
              </p:nvSpPr>
              <p:spPr>
                <a:xfrm>
                  <a:off x="886489" y="3783142"/>
                  <a:ext cx="3930654" cy="2770418"/>
                </a:xfrm>
                <a:prstGeom prst="roundRect">
                  <a:avLst>
                    <a:gd name="adj" fmla="val 65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0062" y="3909814"/>
                  <a:ext cx="1310405" cy="1061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708" y="3846750"/>
                  <a:ext cx="762688" cy="147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665432" y="3787219"/>
                  <a:ext cx="211528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Designers-</a:t>
                  </a:r>
                </a:p>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analysts</a:t>
                  </a:r>
                </a:p>
              </p:txBody>
            </p:sp>
            <p:grpSp>
              <p:nvGrpSpPr>
                <p:cNvPr id="16" name="Group 15"/>
                <p:cNvGrpSpPr/>
                <p:nvPr/>
              </p:nvGrpSpPr>
              <p:grpSpPr>
                <a:xfrm>
                  <a:off x="1625157" y="4635883"/>
                  <a:ext cx="2777457" cy="1877808"/>
                  <a:chOff x="1115616" y="3573016"/>
                  <a:chExt cx="3742423" cy="2736304"/>
                </a:xfrm>
              </p:grpSpPr>
              <p:sp>
                <p:nvSpPr>
                  <p:cNvPr id="15" name="Oval 14"/>
                  <p:cNvSpPr/>
                  <p:nvPr/>
                </p:nvSpPr>
                <p:spPr>
                  <a:xfrm>
                    <a:off x="1115616" y="3573016"/>
                    <a:ext cx="3742423" cy="27363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191" y="3636810"/>
                    <a:ext cx="3168576" cy="248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312" y="5473183"/>
                  <a:ext cx="904336" cy="98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0107" y="5720158"/>
                  <a:ext cx="803370" cy="75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4597559" y="3934548"/>
                <a:ext cx="3930654" cy="2770418"/>
                <a:chOff x="328065" y="3621788"/>
                <a:chExt cx="3930654" cy="2770418"/>
              </a:xfrm>
            </p:grpSpPr>
            <p:grpSp>
              <p:nvGrpSpPr>
                <p:cNvPr id="35" name="Group 34"/>
                <p:cNvGrpSpPr/>
                <p:nvPr/>
              </p:nvGrpSpPr>
              <p:grpSpPr>
                <a:xfrm>
                  <a:off x="328065" y="3621788"/>
                  <a:ext cx="3930654" cy="2770418"/>
                  <a:chOff x="886489" y="3783142"/>
                  <a:chExt cx="3930654" cy="2770418"/>
                </a:xfrm>
              </p:grpSpPr>
              <p:sp>
                <p:nvSpPr>
                  <p:cNvPr id="36" name="Rectangle 3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ounded Rectangle 36"/>
                  <p:cNvSpPr/>
                  <p:nvPr/>
                </p:nvSpPr>
                <p:spPr>
                  <a:xfrm>
                    <a:off x="886489" y="3783142"/>
                    <a:ext cx="3930654" cy="2770418"/>
                  </a:xfrm>
                  <a:prstGeom prst="roundRect">
                    <a:avLst>
                      <a:gd name="adj" fmla="val 6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3" name="Picture 9"/>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313" y="3697601"/>
                  <a:ext cx="717292" cy="152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639" y="3733289"/>
                  <a:ext cx="1025768" cy="131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40616" y="4451285"/>
                  <a:ext cx="2777457" cy="1877808"/>
                  <a:chOff x="3707924" y="2971470"/>
                  <a:chExt cx="2777457" cy="1877808"/>
                </a:xfrm>
              </p:grpSpPr>
              <p:sp>
                <p:nvSpPr>
                  <p:cNvPr id="28" name="Oval 27"/>
                  <p:cNvSpPr/>
                  <p:nvPr/>
                </p:nvSpPr>
                <p:spPr>
                  <a:xfrm>
                    <a:off x="3707924" y="2971470"/>
                    <a:ext cx="2777457" cy="18778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8274" y="3112050"/>
                    <a:ext cx="2189798" cy="152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21" name="Picture 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796" y="5417182"/>
                  <a:ext cx="879050" cy="91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629" y="5483272"/>
                  <a:ext cx="1249951" cy="89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1054335" y="4091114"/>
                  <a:ext cx="2238312"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Software Engineers</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2" name="Group 11"/>
              <p:cNvGrpSpPr/>
              <p:nvPr/>
            </p:nvGrpSpPr>
            <p:grpSpPr>
              <a:xfrm>
                <a:off x="6191304" y="3153759"/>
                <a:ext cx="1008112" cy="1196517"/>
                <a:chOff x="1979712" y="3934549"/>
                <a:chExt cx="1008112" cy="1294654"/>
              </a:xfrm>
            </p:grpSpPr>
            <p:sp>
              <p:nvSpPr>
                <p:cNvPr id="24" name="Right Arrow 23"/>
                <p:cNvSpPr/>
                <p:nvPr/>
              </p:nvSpPr>
              <p:spPr>
                <a:xfrm rot="5400000">
                  <a:off x="1836441" y="4077820"/>
                  <a:ext cx="1294654" cy="1008112"/>
                </a:xfrm>
                <a:prstGeom prst="rightArrow">
                  <a:avLst>
                    <a:gd name="adj1" fmla="val 50000"/>
                    <a:gd name="adj2" fmla="val 624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05329">
                  <a:off x="2139760" y="3972709"/>
                  <a:ext cx="649913" cy="74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3"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0111" y="1605554"/>
              <a:ext cx="717292" cy="49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8002" y="4992009"/>
              <a:ext cx="742654" cy="52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9" name="Right Arrow 78"/>
          <p:cNvSpPr/>
          <p:nvPr/>
        </p:nvSpPr>
        <p:spPr>
          <a:xfrm>
            <a:off x="4572000" y="2380936"/>
            <a:ext cx="1460091" cy="2674642"/>
          </a:xfrm>
          <a:prstGeom prst="rightArrow">
            <a:avLst>
              <a:gd name="adj1" fmla="val 50000"/>
              <a:gd name="adj2" fmla="val 6514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646039" y="3371165"/>
            <a:ext cx="1063578" cy="691508"/>
            <a:chOff x="6300192" y="86840"/>
            <a:chExt cx="1063578" cy="691508"/>
          </a:xfrm>
        </p:grpSpPr>
        <p:sp>
          <p:nvSpPr>
            <p:cNvPr id="19" name="Rounded Rectangle 18"/>
            <p:cNvSpPr/>
            <p:nvPr/>
          </p:nvSpPr>
          <p:spPr>
            <a:xfrm>
              <a:off x="6300192" y="86840"/>
              <a:ext cx="1063578" cy="691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51351" y="105890"/>
              <a:ext cx="937156" cy="64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025890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5752703" y="864073"/>
            <a:ext cx="3312368" cy="5511521"/>
            <a:chOff x="6588223" y="535287"/>
            <a:chExt cx="2461991" cy="4335480"/>
          </a:xfrm>
        </p:grpSpPr>
        <p:grpSp>
          <p:nvGrpSpPr>
            <p:cNvPr id="61" name="Group 60"/>
            <p:cNvGrpSpPr/>
            <p:nvPr/>
          </p:nvGrpSpPr>
          <p:grpSpPr>
            <a:xfrm>
              <a:off x="6588223" y="535287"/>
              <a:ext cx="2461991" cy="4335480"/>
              <a:chOff x="6588223" y="368502"/>
              <a:chExt cx="2461991" cy="4335480"/>
            </a:xfrm>
          </p:grpSpPr>
          <p:grpSp>
            <p:nvGrpSpPr>
              <p:cNvPr id="63" name="Group 62"/>
              <p:cNvGrpSpPr/>
              <p:nvPr/>
            </p:nvGrpSpPr>
            <p:grpSpPr>
              <a:xfrm>
                <a:off x="6588223" y="368502"/>
                <a:ext cx="2461991" cy="4335480"/>
                <a:chOff x="899592" y="611769"/>
                <a:chExt cx="2952328" cy="4321040"/>
              </a:xfrm>
            </p:grpSpPr>
            <p:grpSp>
              <p:nvGrpSpPr>
                <p:cNvPr id="65" name="Group 64"/>
                <p:cNvGrpSpPr/>
                <p:nvPr/>
              </p:nvGrpSpPr>
              <p:grpSpPr>
                <a:xfrm>
                  <a:off x="899592" y="611769"/>
                  <a:ext cx="2952328" cy="4321040"/>
                  <a:chOff x="899592" y="611769"/>
                  <a:chExt cx="2952328" cy="4321040"/>
                </a:xfrm>
              </p:grpSpPr>
              <p:sp>
                <p:nvSpPr>
                  <p:cNvPr id="70" name="Rectangle 69"/>
                  <p:cNvSpPr/>
                  <p:nvPr/>
                </p:nvSpPr>
                <p:spPr>
                  <a:xfrm>
                    <a:off x="926258" y="611769"/>
                    <a:ext cx="2918105" cy="429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899592" y="611769"/>
                    <a:ext cx="2952328" cy="4321040"/>
                    <a:chOff x="5473881" y="779818"/>
                    <a:chExt cx="2952328" cy="4321040"/>
                  </a:xfrm>
                </p:grpSpPr>
                <p:sp>
                  <p:nvSpPr>
                    <p:cNvPr id="72" name="Cube 71"/>
                    <p:cNvSpPr/>
                    <p:nvPr/>
                  </p:nvSpPr>
                  <p:spPr>
                    <a:xfrm>
                      <a:off x="5473881" y="779818"/>
                      <a:ext cx="2952328" cy="4321040"/>
                    </a:xfrm>
                    <a:prstGeom prst="cube">
                      <a:avLst>
                        <a:gd name="adj" fmla="val 2976"/>
                      </a:avLst>
                    </a:prstGeom>
                    <a:noFill/>
                    <a:ln w="38100">
                      <a:solidFill>
                        <a:schemeClr val="tx1"/>
                      </a:solidFill>
                    </a:ln>
                    <a:effectLst>
                      <a:outerShdw blurRad="50800" dist="50800" dir="54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340" y="3200952"/>
                      <a:ext cx="2656681" cy="188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908720"/>
                      <a:ext cx="2792108" cy="231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74" descr="hu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608" y="2940338"/>
                      <a:ext cx="1281708" cy="99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175" y="3002046"/>
                      <a:ext cx="749514" cy="93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6" name="Group 65"/>
                <p:cNvGrpSpPr/>
                <p:nvPr/>
              </p:nvGrpSpPr>
              <p:grpSpPr>
                <a:xfrm>
                  <a:off x="2515215" y="2838892"/>
                  <a:ext cx="1228779" cy="1179840"/>
                  <a:chOff x="-135210" y="5414347"/>
                  <a:chExt cx="1542752" cy="1402264"/>
                </a:xfrm>
              </p:grpSpPr>
              <p:pic>
                <p:nvPicPr>
                  <p:cNvPr id="6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660" y="5977584"/>
                    <a:ext cx="1214882" cy="83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135210" y="5414347"/>
                    <a:ext cx="700482" cy="76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6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4212" y="3503803"/>
                  <a:ext cx="667438" cy="64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4" name="Picture 2"/>
              <p:cNvPicPr>
                <a:picLocks noChangeAspect="1" noChangeArrowheads="1"/>
              </p:cNvPicPr>
              <p:nvPr/>
            </p:nvPicPr>
            <p:blipFill>
              <a:blip r:embed="rId9">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7951214">
                <a:off x="7258479" y="880946"/>
                <a:ext cx="1293608" cy="4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Rectangle 61"/>
            <p:cNvSpPr/>
            <p:nvPr/>
          </p:nvSpPr>
          <p:spPr>
            <a:xfrm>
              <a:off x="6707447" y="4488977"/>
              <a:ext cx="2203710" cy="338554"/>
            </a:xfrm>
            <a:prstGeom prst="rect">
              <a:avLst/>
            </a:prstGeom>
            <a:solidFill>
              <a:schemeClr val="bg1">
                <a:lumMod val="85000"/>
              </a:schemeClr>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0"/>
                </a:rPr>
                <a:t>http://</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10"/>
                </a:rPr>
                <a:t>portal.dovira.eu</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21" name="Rectangle 20"/>
          <p:cNvSpPr/>
          <p:nvPr/>
        </p:nvSpPr>
        <p:spPr>
          <a:xfrm>
            <a:off x="5707358" y="5949"/>
            <a:ext cx="269336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They did it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9" name="Group 8"/>
          <p:cNvGrpSpPr/>
          <p:nvPr/>
        </p:nvGrpSpPr>
        <p:grpSpPr>
          <a:xfrm>
            <a:off x="201314" y="76200"/>
            <a:ext cx="4657278" cy="6725319"/>
            <a:chOff x="201314" y="76200"/>
            <a:chExt cx="4657278" cy="6725319"/>
          </a:xfrm>
        </p:grpSpPr>
        <p:grpSp>
          <p:nvGrpSpPr>
            <p:cNvPr id="18" name="Group 17"/>
            <p:cNvGrpSpPr/>
            <p:nvPr/>
          </p:nvGrpSpPr>
          <p:grpSpPr>
            <a:xfrm>
              <a:off x="201314" y="76200"/>
              <a:ext cx="4657278" cy="6725319"/>
              <a:chOff x="4231010" y="54149"/>
              <a:chExt cx="4657278" cy="6725319"/>
            </a:xfrm>
          </p:grpSpPr>
          <p:sp>
            <p:nvSpPr>
              <p:cNvPr id="13" name="Rounded Rectangle 12"/>
              <p:cNvSpPr/>
              <p:nvPr/>
            </p:nvSpPr>
            <p:spPr>
              <a:xfrm>
                <a:off x="4231010" y="54149"/>
                <a:ext cx="4657278" cy="6725319"/>
              </a:xfrm>
              <a:prstGeom prst="roundRect">
                <a:avLst>
                  <a:gd name="adj" fmla="val 57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269110" y="64789"/>
                <a:ext cx="4602064"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Portal’s Development Team</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0" name="Group 9"/>
              <p:cNvGrpSpPr/>
              <p:nvPr/>
            </p:nvGrpSpPr>
            <p:grpSpPr>
              <a:xfrm>
                <a:off x="4589200" y="553405"/>
                <a:ext cx="3930654" cy="2770418"/>
                <a:chOff x="886489" y="3783142"/>
                <a:chExt cx="3930654" cy="2770418"/>
              </a:xfrm>
            </p:grpSpPr>
            <p:sp>
              <p:nvSpPr>
                <p:cNvPr id="26" name="Rectangle 2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ounded Rectangle 30"/>
                <p:cNvSpPr/>
                <p:nvPr/>
              </p:nvSpPr>
              <p:spPr>
                <a:xfrm>
                  <a:off x="886489" y="3783142"/>
                  <a:ext cx="3930654" cy="2770418"/>
                </a:xfrm>
                <a:prstGeom prst="roundRect">
                  <a:avLst>
                    <a:gd name="adj" fmla="val 65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0062" y="3909814"/>
                  <a:ext cx="1310405" cy="1061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708" y="3846750"/>
                  <a:ext cx="762688" cy="147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665432" y="3787219"/>
                  <a:ext cx="211528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Designers-</a:t>
                  </a:r>
                </a:p>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analysts</a:t>
                  </a:r>
                </a:p>
              </p:txBody>
            </p:sp>
            <p:grpSp>
              <p:nvGrpSpPr>
                <p:cNvPr id="16" name="Group 15"/>
                <p:cNvGrpSpPr/>
                <p:nvPr/>
              </p:nvGrpSpPr>
              <p:grpSpPr>
                <a:xfrm>
                  <a:off x="1625157" y="4635883"/>
                  <a:ext cx="2777457" cy="1877808"/>
                  <a:chOff x="1115616" y="3573016"/>
                  <a:chExt cx="3742423" cy="2736304"/>
                </a:xfrm>
              </p:grpSpPr>
              <p:sp>
                <p:nvSpPr>
                  <p:cNvPr id="15" name="Oval 14"/>
                  <p:cNvSpPr/>
                  <p:nvPr/>
                </p:nvSpPr>
                <p:spPr>
                  <a:xfrm>
                    <a:off x="1115616" y="3573016"/>
                    <a:ext cx="3742423" cy="27363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191" y="3636810"/>
                    <a:ext cx="3168576" cy="248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312" y="5473183"/>
                  <a:ext cx="904336" cy="98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0107" y="5720158"/>
                  <a:ext cx="803370" cy="75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4597559" y="3934548"/>
                <a:ext cx="3930654" cy="2770418"/>
                <a:chOff x="328065" y="3621788"/>
                <a:chExt cx="3930654" cy="2770418"/>
              </a:xfrm>
            </p:grpSpPr>
            <p:grpSp>
              <p:nvGrpSpPr>
                <p:cNvPr id="35" name="Group 34"/>
                <p:cNvGrpSpPr/>
                <p:nvPr/>
              </p:nvGrpSpPr>
              <p:grpSpPr>
                <a:xfrm>
                  <a:off x="328065" y="3621788"/>
                  <a:ext cx="3930654" cy="2770418"/>
                  <a:chOff x="886489" y="3783142"/>
                  <a:chExt cx="3930654" cy="2770418"/>
                </a:xfrm>
              </p:grpSpPr>
              <p:sp>
                <p:nvSpPr>
                  <p:cNvPr id="36" name="Rectangle 35"/>
                  <p:cNvSpPr/>
                  <p:nvPr/>
                </p:nvSpPr>
                <p:spPr>
                  <a:xfrm>
                    <a:off x="1305230" y="5269329"/>
                    <a:ext cx="2079636"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Менеджер</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ounded Rectangle 36"/>
                  <p:cNvSpPr/>
                  <p:nvPr/>
                </p:nvSpPr>
                <p:spPr>
                  <a:xfrm>
                    <a:off x="886489" y="3783142"/>
                    <a:ext cx="3930654" cy="2770418"/>
                  </a:xfrm>
                  <a:prstGeom prst="roundRect">
                    <a:avLst>
                      <a:gd name="adj" fmla="val 6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3" name="Picture 9"/>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313" y="3697601"/>
                  <a:ext cx="717292" cy="152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639" y="3733289"/>
                  <a:ext cx="1025768" cy="131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40616" y="4451285"/>
                  <a:ext cx="2777457" cy="1877808"/>
                  <a:chOff x="3707924" y="2971470"/>
                  <a:chExt cx="2777457" cy="1877808"/>
                </a:xfrm>
              </p:grpSpPr>
              <p:sp>
                <p:nvSpPr>
                  <p:cNvPr id="28" name="Oval 27"/>
                  <p:cNvSpPr/>
                  <p:nvPr/>
                </p:nvSpPr>
                <p:spPr>
                  <a:xfrm>
                    <a:off x="3707924" y="2971470"/>
                    <a:ext cx="2777457" cy="18778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8274" y="3112050"/>
                    <a:ext cx="2189798" cy="152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21" name="Picture 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9796" y="5417182"/>
                  <a:ext cx="879050" cy="91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629" y="5483272"/>
                  <a:ext cx="1249951" cy="89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6191304" y="3153759"/>
                <a:ext cx="1008112" cy="1196517"/>
                <a:chOff x="1979712" y="3934549"/>
                <a:chExt cx="1008112" cy="1294654"/>
              </a:xfrm>
            </p:grpSpPr>
            <p:sp>
              <p:nvSpPr>
                <p:cNvPr id="24" name="Right Arrow 23"/>
                <p:cNvSpPr/>
                <p:nvPr/>
              </p:nvSpPr>
              <p:spPr>
                <a:xfrm rot="5400000">
                  <a:off x="1836441" y="4077820"/>
                  <a:ext cx="1294654" cy="1008112"/>
                </a:xfrm>
                <a:prstGeom prst="rightArrow">
                  <a:avLst>
                    <a:gd name="adj1" fmla="val 50000"/>
                    <a:gd name="adj2" fmla="val 624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05329">
                  <a:off x="2139760" y="3972709"/>
                  <a:ext cx="649913" cy="74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3074"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0111" y="1605554"/>
              <a:ext cx="717292" cy="49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8002" y="4992009"/>
              <a:ext cx="742654" cy="52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Rectangle 76"/>
            <p:cNvSpPr/>
            <p:nvPr/>
          </p:nvSpPr>
          <p:spPr>
            <a:xfrm>
              <a:off x="1294133" y="4425925"/>
              <a:ext cx="2238312"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Software Engineers</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4" name="Group 3"/>
          <p:cNvGrpSpPr/>
          <p:nvPr/>
        </p:nvGrpSpPr>
        <p:grpSpPr>
          <a:xfrm>
            <a:off x="4572000" y="2380936"/>
            <a:ext cx="1460091" cy="2674642"/>
            <a:chOff x="4572000" y="2380936"/>
            <a:chExt cx="1460091" cy="2674642"/>
          </a:xfrm>
        </p:grpSpPr>
        <p:sp>
          <p:nvSpPr>
            <p:cNvPr id="79" name="Right Arrow 78"/>
            <p:cNvSpPr/>
            <p:nvPr/>
          </p:nvSpPr>
          <p:spPr>
            <a:xfrm>
              <a:off x="4572000" y="2380936"/>
              <a:ext cx="1460091" cy="2674642"/>
            </a:xfrm>
            <a:prstGeom prst="rightArrow">
              <a:avLst>
                <a:gd name="adj1" fmla="val 50000"/>
                <a:gd name="adj2" fmla="val 6514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646039" y="3371165"/>
              <a:ext cx="1063578" cy="691508"/>
              <a:chOff x="6300192" y="86840"/>
              <a:chExt cx="1063578" cy="691508"/>
            </a:xfrm>
          </p:grpSpPr>
          <p:sp>
            <p:nvSpPr>
              <p:cNvPr id="19" name="Rounded Rectangle 18"/>
              <p:cNvSpPr/>
              <p:nvPr/>
            </p:nvSpPr>
            <p:spPr>
              <a:xfrm>
                <a:off x="6300192" y="86840"/>
                <a:ext cx="1063578" cy="6915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51351" y="105890"/>
                <a:ext cx="937156" cy="64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5" name="Group 4"/>
          <p:cNvGrpSpPr/>
          <p:nvPr/>
        </p:nvGrpSpPr>
        <p:grpSpPr>
          <a:xfrm>
            <a:off x="47625" y="2116772"/>
            <a:ext cx="9056592" cy="1915640"/>
            <a:chOff x="47625" y="2116772"/>
            <a:chExt cx="9056592" cy="1915640"/>
          </a:xfrm>
        </p:grpSpPr>
        <p:sp>
          <p:nvSpPr>
            <p:cNvPr id="2" name="Rounded Rectangle 1"/>
            <p:cNvSpPr/>
            <p:nvPr/>
          </p:nvSpPr>
          <p:spPr>
            <a:xfrm>
              <a:off x="47625" y="2116772"/>
              <a:ext cx="9056592" cy="1915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51593" y="2166300"/>
              <a:ext cx="893616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Overall evaluation of their work</a:t>
              </a: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3200" b="1" cap="all" dirty="0" smtClean="0">
                  <a:ln w="0"/>
                  <a:solidFill>
                    <a:srgbClr val="FF0000"/>
                  </a:solidFill>
                  <a:effectLst>
                    <a:reflection blurRad="12700" stA="50000" endPos="50000" dist="5000" dir="5400000" sy="-100000" rotWithShape="0"/>
                  </a:effectLst>
                </a:rPr>
                <a:t>«</a:t>
              </a:r>
              <a:r>
                <a:rPr lang="en-US" sz="3200" b="1" cap="all" dirty="0" smtClean="0">
                  <a:ln w="0"/>
                  <a:solidFill>
                    <a:srgbClr val="FF0000"/>
                  </a:solidFill>
                  <a:effectLst>
                    <a:reflection blurRad="12700" stA="50000" endPos="50000" dist="5000" dir="5400000" sy="-100000" rotWithShape="0"/>
                  </a:effectLst>
                </a:rPr>
                <a:t>underoverdone</a:t>
              </a:r>
              <a:r>
                <a:rPr lang="ru-RU" sz="3200" b="1" cap="all" dirty="0" smtClean="0">
                  <a:ln w="0"/>
                  <a:solidFill>
                    <a:srgbClr val="FF0000"/>
                  </a:solidFill>
                  <a:effectLst>
                    <a:reflection blurRad="12700" stA="50000" endPos="50000" dist="5000" dir="5400000" sy="-100000" rotWithShape="0"/>
                  </a:effectLst>
                </a:rPr>
                <a:t>»</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5" name="Rectangle 54"/>
            <p:cNvSpPr/>
            <p:nvPr/>
          </p:nvSpPr>
          <p:spPr>
            <a:xfrm>
              <a:off x="185987" y="2742720"/>
              <a:ext cx="7349232"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i.e.</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they have done much more than it has been planned And much more than were even possible with available resources</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financial</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constrained time and</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administrative support</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less than it has been dreamed</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and was conceptually feasible</a:t>
              </a:r>
              <a:r>
                <a:rPr lang="ru-RU"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2051" name="Picture 3"/>
          <p:cNvPicPr>
            <a:picLocks noChangeAspect="1" noChangeArrowheads="1"/>
          </p:cNvPicPr>
          <p:nvPr/>
        </p:nvPicPr>
        <p:blipFill>
          <a:blip r:embed="rId2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7879" y="2880996"/>
            <a:ext cx="1730537" cy="107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5936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6056" y="5949"/>
            <a:ext cx="4067944" cy="120032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What’s left for the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future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(1)</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3047" y="4308505"/>
            <a:ext cx="4275457" cy="249570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4813997" y="1261517"/>
            <a:ext cx="4310953" cy="3046988"/>
          </a:xfrm>
          <a:prstGeom prst="rect">
            <a:avLst/>
          </a:prstGeom>
          <a:solidFill>
            <a:schemeClr val="bg1">
              <a:lumMod val="95000"/>
            </a:schemeClr>
          </a:solidFill>
          <a:ln w="19050">
            <a:solidFill>
              <a:schemeClr val="tx1"/>
            </a:solidFill>
          </a:ln>
        </p:spPr>
        <p:txBody>
          <a:bodyPr wrap="square" rtlCol="0">
            <a:spAutoFit/>
          </a:bodyPr>
          <a:lstStyle/>
          <a:p>
            <a:r>
              <a:rPr lang="en-US" sz="1600" dirty="0"/>
              <a:t>As the </a:t>
            </a:r>
            <a:r>
              <a:rPr lang="ru-RU" sz="1600" dirty="0"/>
              <a:t>ЄДЕБО </a:t>
            </a:r>
            <a:r>
              <a:rPr lang="en-US" sz="1600" dirty="0"/>
              <a:t>database (</a:t>
            </a:r>
            <a:r>
              <a:rPr lang="en-US" sz="1600" u="sng" dirty="0">
                <a:hlinkClick r:id="rId3"/>
              </a:rPr>
              <a:t>www.edbo.gov.ua</a:t>
            </a:r>
            <a:r>
              <a:rPr lang="en-US" sz="1600" dirty="0"/>
              <a:t>) has recently reported launching a new module "Researchers and Teachers”, which </a:t>
            </a:r>
            <a:r>
              <a:rPr lang="en-US" sz="1600" dirty="0" smtClean="0"/>
              <a:t>is supposed to </a:t>
            </a:r>
            <a:r>
              <a:rPr lang="en-US" sz="1600" dirty="0"/>
              <a:t>serve as the official register of the academic staff of universities with their achievements, we </a:t>
            </a:r>
            <a:r>
              <a:rPr lang="en-US" sz="1600" dirty="0" smtClean="0"/>
              <a:t>will keep </a:t>
            </a:r>
            <a:r>
              <a:rPr lang="en-US" sz="1600" dirty="0"/>
              <a:t>in </a:t>
            </a:r>
            <a:r>
              <a:rPr lang="en-US" sz="1600" dirty="0" smtClean="0"/>
              <a:t>mind </a:t>
            </a:r>
            <a:r>
              <a:rPr lang="en-US" sz="1600" dirty="0"/>
              <a:t>interesting opportunity to establish an automatic link between the Portal and the </a:t>
            </a:r>
            <a:r>
              <a:rPr lang="ru-RU" sz="1600" dirty="0"/>
              <a:t>ЄДЕБО</a:t>
            </a:r>
            <a:r>
              <a:rPr lang="en-US" sz="1600" dirty="0"/>
              <a:t> (when available) through the Web services over SOAP protocol and receive additional benefits from the interaction of the principles, capabilities and procedures of public and social repositories of academic </a:t>
            </a:r>
            <a:r>
              <a:rPr lang="en-US" sz="1600" dirty="0" smtClean="0"/>
              <a:t>information</a:t>
            </a:r>
            <a:r>
              <a:rPr lang="ru-RU" sz="1600" dirty="0" smtClean="0"/>
              <a:t>.</a:t>
            </a:r>
            <a:endParaRPr lang="en-US" sz="1600" dirty="0"/>
          </a:p>
        </p:txBody>
      </p:sp>
      <p:grpSp>
        <p:nvGrpSpPr>
          <p:cNvPr id="19" name="Group 18"/>
          <p:cNvGrpSpPr/>
          <p:nvPr/>
        </p:nvGrpSpPr>
        <p:grpSpPr>
          <a:xfrm>
            <a:off x="13864" y="27431"/>
            <a:ext cx="4752586" cy="6784465"/>
            <a:chOff x="13864" y="27431"/>
            <a:chExt cx="4752586" cy="6784465"/>
          </a:xfrm>
        </p:grpSpPr>
        <p:grpSp>
          <p:nvGrpSpPr>
            <p:cNvPr id="6" name="Group 5"/>
            <p:cNvGrpSpPr/>
            <p:nvPr/>
          </p:nvGrpSpPr>
          <p:grpSpPr>
            <a:xfrm>
              <a:off x="13864" y="27431"/>
              <a:ext cx="4752586" cy="6784465"/>
              <a:chOff x="13864" y="27431"/>
              <a:chExt cx="4752586" cy="6784465"/>
            </a:xfrm>
          </p:grpSpPr>
          <p:grpSp>
            <p:nvGrpSpPr>
              <p:cNvPr id="7" name="Group 6"/>
              <p:cNvGrpSpPr/>
              <p:nvPr/>
            </p:nvGrpSpPr>
            <p:grpSpPr>
              <a:xfrm>
                <a:off x="13864" y="27431"/>
                <a:ext cx="4752586" cy="2753497"/>
                <a:chOff x="13864" y="27431"/>
                <a:chExt cx="6912768" cy="3745542"/>
              </a:xfrm>
            </p:grpSpPr>
            <p:grpSp>
              <p:nvGrpSpPr>
                <p:cNvPr id="10" name="Group 9"/>
                <p:cNvGrpSpPr/>
                <p:nvPr/>
              </p:nvGrpSpPr>
              <p:grpSpPr>
                <a:xfrm>
                  <a:off x="13864" y="27431"/>
                  <a:ext cx="6912768" cy="3745542"/>
                  <a:chOff x="971600" y="691570"/>
                  <a:chExt cx="5353819" cy="3369876"/>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692696"/>
                    <a:ext cx="5353819" cy="33687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p:nvPr/>
                </p:nvGrpSpPr>
                <p:grpSpPr>
                  <a:xfrm>
                    <a:off x="1014108" y="691570"/>
                    <a:ext cx="1429577" cy="1665020"/>
                    <a:chOff x="6752569" y="188640"/>
                    <a:chExt cx="2235209" cy="2309544"/>
                  </a:xfrm>
                </p:grpSpPr>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569" y="188640"/>
                      <a:ext cx="2235209" cy="2309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3764" y="1122008"/>
                      <a:ext cx="1109821" cy="137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0058" y="62294"/>
                  <a:ext cx="2448271" cy="15120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62" y="4751047"/>
                <a:ext cx="4745588" cy="206084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43" y="2780929"/>
                <a:ext cx="4742908" cy="193851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8" name="Group 17"/>
            <p:cNvGrpSpPr/>
            <p:nvPr/>
          </p:nvGrpSpPr>
          <p:grpSpPr>
            <a:xfrm>
              <a:off x="16946" y="1383713"/>
              <a:ext cx="4689545" cy="1327886"/>
              <a:chOff x="16946" y="1383713"/>
              <a:chExt cx="4689545" cy="1327886"/>
            </a:xfrm>
          </p:grpSpPr>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48" y="1383713"/>
                <a:ext cx="4664418"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14" y="1873399"/>
                <a:ext cx="4673577"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46" y="2282974"/>
                <a:ext cx="468954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807533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761" y="704850"/>
            <a:ext cx="7605067" cy="5662761"/>
          </a:xfrm>
        </p:spPr>
        <p:txBody>
          <a:bodyPr>
            <a:normAutofit/>
          </a:bodyPr>
          <a:lstStyle/>
          <a:p>
            <a:r>
              <a:rPr lang="en-US" dirty="0"/>
              <a:t>Modify the experimental prototype to full and ready for a large-scale operation version, adapting it to the infrastructure of the future owner ("host") (e.g., "an independent national quality assurance agency", if such will be established and will meet our Concept</a:t>
            </a:r>
            <a:r>
              <a:rPr lang="en-US" dirty="0" smtClean="0"/>
              <a:t>)</a:t>
            </a:r>
            <a:r>
              <a:rPr lang="ru-RU" dirty="0" smtClean="0"/>
              <a:t>;</a:t>
            </a:r>
          </a:p>
          <a:p>
            <a:r>
              <a:rPr lang="en-US" dirty="0"/>
              <a:t>Share experiences and architecture </a:t>
            </a:r>
            <a:r>
              <a:rPr lang="en-US" dirty="0" smtClean="0"/>
              <a:t>of the portal </a:t>
            </a:r>
            <a:r>
              <a:rPr lang="en-US" dirty="0"/>
              <a:t>to other </a:t>
            </a:r>
            <a:r>
              <a:rPr lang="en-US" dirty="0" smtClean="0"/>
              <a:t>domain areas </a:t>
            </a:r>
            <a:r>
              <a:rPr lang="en-US" dirty="0"/>
              <a:t>(other than education), adopting appropriate business models</a:t>
            </a:r>
            <a:r>
              <a:rPr lang="en-US" dirty="0" smtClean="0"/>
              <a:t>;</a:t>
            </a:r>
            <a:endParaRPr lang="ru-RU" dirty="0"/>
          </a:p>
        </p:txBody>
      </p:sp>
      <p:sp>
        <p:nvSpPr>
          <p:cNvPr id="5" name="Rectangle 4"/>
          <p:cNvSpPr/>
          <p:nvPr/>
        </p:nvSpPr>
        <p:spPr>
          <a:xfrm>
            <a:off x="0" y="5949"/>
            <a:ext cx="9144000"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What’s left for the future</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8" y="5205352"/>
            <a:ext cx="1979712" cy="152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9989" y="908720"/>
            <a:ext cx="1133302" cy="141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8551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86" y="882055"/>
            <a:ext cx="7960890" cy="5848647"/>
          </a:xfrm>
        </p:spPr>
        <p:txBody>
          <a:bodyPr>
            <a:normAutofit fontScale="92500" lnSpcReduction="10000"/>
          </a:bodyPr>
          <a:lstStyle/>
          <a:p>
            <a:r>
              <a:rPr lang="en-US" dirty="0"/>
              <a:t>Add the capability of the automatic formation of integrated value systems (and thus rankings) on the basis of personal </a:t>
            </a:r>
            <a:r>
              <a:rPr lang="en-US" dirty="0" smtClean="0"/>
              <a:t>ones</a:t>
            </a:r>
            <a:r>
              <a:rPr lang="ru-RU" dirty="0" smtClean="0"/>
              <a:t>;</a:t>
            </a:r>
            <a:endParaRPr lang="en-US" dirty="0" smtClean="0"/>
          </a:p>
          <a:p>
            <a:r>
              <a:rPr lang="en-US" dirty="0" smtClean="0"/>
              <a:t>Implement the “reputation management and social verification” subsystem;</a:t>
            </a:r>
            <a:endParaRPr lang="ru-RU" dirty="0" smtClean="0"/>
          </a:p>
          <a:p>
            <a:r>
              <a:rPr lang="en-US" dirty="0" smtClean="0"/>
              <a:t>Add the option of “off-line” participation in collaborative decision-making being represented by own value system</a:t>
            </a:r>
            <a:r>
              <a:rPr lang="ru-RU" dirty="0" smtClean="0"/>
              <a:t>;</a:t>
            </a:r>
          </a:p>
          <a:p>
            <a:r>
              <a:rPr lang="en-US" dirty="0" smtClean="0"/>
              <a:t>Add the functions of capturing dynamics and making trend analysis for the value systems and for the interpenetration of the academic cultures for individuals, organizations and groups</a:t>
            </a:r>
            <a:r>
              <a:rPr lang="ru-RU" dirty="0" smtClean="0"/>
              <a:t>;</a:t>
            </a:r>
          </a:p>
        </p:txBody>
      </p:sp>
      <p:sp>
        <p:nvSpPr>
          <p:cNvPr id="5" name="Rectangle 4"/>
          <p:cNvSpPr/>
          <p:nvPr/>
        </p:nvSpPr>
        <p:spPr>
          <a:xfrm>
            <a:off x="0" y="5949"/>
            <a:ext cx="9144000"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What’s left for the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future</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3</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0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9402" y="659283"/>
            <a:ext cx="1310438" cy="118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335" y="5280780"/>
            <a:ext cx="1521129" cy="111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7139" y="3318123"/>
            <a:ext cx="1370340" cy="97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2527" y="1860823"/>
            <a:ext cx="1363043" cy="128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4402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87" y="635547"/>
            <a:ext cx="7259091" cy="6165304"/>
          </a:xfrm>
        </p:spPr>
        <p:txBody>
          <a:bodyPr>
            <a:normAutofit lnSpcReduction="10000"/>
          </a:bodyPr>
          <a:lstStyle/>
          <a:p>
            <a:r>
              <a:rPr lang="en-US" dirty="0"/>
              <a:t>Significantly improve access-control features, data integrity, security and </a:t>
            </a:r>
            <a:r>
              <a:rPr lang="en-US" dirty="0" smtClean="0"/>
              <a:t>privacy</a:t>
            </a:r>
            <a:r>
              <a:rPr lang="ru-RU" dirty="0" smtClean="0"/>
              <a:t>;</a:t>
            </a:r>
          </a:p>
          <a:p>
            <a:r>
              <a:rPr lang="en-US" dirty="0" smtClean="0"/>
              <a:t>Further development of the multi-lingual interface;</a:t>
            </a:r>
          </a:p>
          <a:p>
            <a:r>
              <a:rPr lang="en-US" dirty="0" smtClean="0"/>
              <a:t>Adding services on user-driven ontology management with automatic generation of new registers and corresponding interfaces for their filling;</a:t>
            </a:r>
          </a:p>
          <a:p>
            <a:r>
              <a:rPr lang="en-US" dirty="0" smtClean="0"/>
              <a:t>Special function on societal voting on various expert nominations</a:t>
            </a:r>
            <a:r>
              <a:rPr lang="ru-RU" dirty="0" smtClean="0"/>
              <a:t>;</a:t>
            </a:r>
          </a:p>
          <a:p>
            <a:r>
              <a:rPr lang="ru-RU" dirty="0" smtClean="0"/>
              <a:t>…</a:t>
            </a:r>
            <a:endParaRPr lang="ru-RU" dirty="0"/>
          </a:p>
        </p:txBody>
      </p:sp>
      <p:sp>
        <p:nvSpPr>
          <p:cNvPr id="5" name="Rectangle 4"/>
          <p:cNvSpPr/>
          <p:nvPr/>
        </p:nvSpPr>
        <p:spPr>
          <a:xfrm>
            <a:off x="0" y="5949"/>
            <a:ext cx="9144000"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What’s left for the future</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2" name="Group 1"/>
          <p:cNvGrpSpPr/>
          <p:nvPr/>
        </p:nvGrpSpPr>
        <p:grpSpPr>
          <a:xfrm>
            <a:off x="7394788" y="3171448"/>
            <a:ext cx="1680572" cy="1170795"/>
            <a:chOff x="6967515" y="3212976"/>
            <a:chExt cx="1292303" cy="870913"/>
          </a:xfrm>
        </p:grpSpPr>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20272" y="3212976"/>
              <a:ext cx="1239546" cy="87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059623">
              <a:off x="6967515" y="3230448"/>
              <a:ext cx="483122" cy="52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grpSp>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7653" y="422607"/>
            <a:ext cx="1591811" cy="115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554" y="4881736"/>
            <a:ext cx="1479548" cy="153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clrChange>
              <a:clrFrom>
                <a:srgbClr val="F6F7F9"/>
              </a:clrFrom>
              <a:clrTo>
                <a:srgbClr val="F6F7F9">
                  <a:alpha val="0"/>
                </a:srgbClr>
              </a:clrTo>
            </a:clrChange>
            <a:extLst>
              <a:ext uri="{28A0092B-C50C-407E-A947-70E740481C1C}">
                <a14:useLocalDpi xmlns:a14="http://schemas.microsoft.com/office/drawing/2010/main" val="0"/>
              </a:ext>
            </a:extLst>
          </a:blip>
          <a:srcRect/>
          <a:stretch>
            <a:fillRect/>
          </a:stretch>
        </p:blipFill>
        <p:spPr bwMode="auto">
          <a:xfrm>
            <a:off x="7198354" y="1831484"/>
            <a:ext cx="1892825" cy="1093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9445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3227" y="4165"/>
            <a:ext cx="674973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 has to be the Portal’s owner</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state or society</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TextBox 1"/>
          <p:cNvSpPr txBox="1"/>
          <p:nvPr/>
        </p:nvSpPr>
        <p:spPr>
          <a:xfrm>
            <a:off x="46162" y="692696"/>
            <a:ext cx="5540032" cy="3354765"/>
          </a:xfrm>
          <a:prstGeom prst="rect">
            <a:avLst/>
          </a:prstGeom>
          <a:solidFill>
            <a:schemeClr val="bg1">
              <a:lumMod val="85000"/>
            </a:schemeClr>
          </a:solidFill>
          <a:ln w="25400">
            <a:solidFill>
              <a:schemeClr val="tx1"/>
            </a:solidFill>
          </a:ln>
        </p:spPr>
        <p:txBody>
          <a:bodyPr wrap="square" rtlCol="0">
            <a:spAutoFit/>
          </a:bodyPr>
          <a:lstStyle/>
          <a:p>
            <a:r>
              <a:rPr lang="en-US" sz="2400" dirty="0"/>
              <a:t>If the </a:t>
            </a:r>
            <a:r>
              <a:rPr lang="en-US" sz="2400" dirty="0" smtClean="0"/>
              <a:t>Portal </a:t>
            </a:r>
            <a:r>
              <a:rPr lang="en-US" sz="2400" dirty="0"/>
              <a:t>- a "weapon of truth", then it must be used either</a:t>
            </a:r>
            <a:r>
              <a:rPr lang="en-US" sz="2400" dirty="0" smtClean="0"/>
              <a:t>:</a:t>
            </a:r>
          </a:p>
          <a:p>
            <a:r>
              <a:rPr lang="en-US" sz="2400" dirty="0"/>
              <a:t> </a:t>
            </a:r>
            <a:r>
              <a:rPr lang="en-US" sz="2400" dirty="0" smtClean="0"/>
              <a:t>   </a:t>
            </a:r>
            <a:r>
              <a:rPr lang="en-US" sz="2000" dirty="0" smtClean="0"/>
              <a:t>(1) by </a:t>
            </a:r>
            <a:r>
              <a:rPr lang="en-US" sz="2000" dirty="0"/>
              <a:t>people and their academic elite to control the activities of the officials; </a:t>
            </a:r>
            <a:r>
              <a:rPr lang="en-US" sz="2000" dirty="0" smtClean="0"/>
              <a:t>or</a:t>
            </a:r>
          </a:p>
          <a:p>
            <a:r>
              <a:rPr lang="en-US" sz="2000" dirty="0"/>
              <a:t> </a:t>
            </a:r>
            <a:r>
              <a:rPr lang="en-US" sz="2000" dirty="0" smtClean="0"/>
              <a:t>   (2</a:t>
            </a:r>
            <a:r>
              <a:rPr lang="en-US" sz="2000" dirty="0"/>
              <a:t>) by the state and officials to gain control over the people and the academic </a:t>
            </a:r>
            <a:r>
              <a:rPr lang="en-US" sz="2000" dirty="0" smtClean="0"/>
              <a:t>elite.</a:t>
            </a:r>
          </a:p>
          <a:p>
            <a:endParaRPr lang="en-US" sz="800" dirty="0" smtClean="0"/>
          </a:p>
          <a:p>
            <a:r>
              <a:rPr lang="en-US" sz="2400" dirty="0" smtClean="0"/>
              <a:t>Our </a:t>
            </a:r>
            <a:r>
              <a:rPr lang="en-US" sz="2400" dirty="0"/>
              <a:t>preference </a:t>
            </a:r>
            <a:r>
              <a:rPr lang="en-US" sz="2400" dirty="0" smtClean="0"/>
              <a:t>is:</a:t>
            </a:r>
          </a:p>
          <a:p>
            <a:r>
              <a:rPr lang="en-US" sz="2400" dirty="0"/>
              <a:t> </a:t>
            </a:r>
            <a:r>
              <a:rPr lang="en-US" sz="2400" dirty="0" smtClean="0"/>
              <a:t>   </a:t>
            </a:r>
            <a:r>
              <a:rPr lang="en-US" sz="2000" dirty="0" smtClean="0"/>
              <a:t>(</a:t>
            </a:r>
            <a:r>
              <a:rPr lang="en-US" sz="2000" dirty="0"/>
              <a:t>3) the </a:t>
            </a:r>
            <a:r>
              <a:rPr lang="en-US" sz="2000" dirty="0" smtClean="0"/>
              <a:t>Portal </a:t>
            </a:r>
            <a:r>
              <a:rPr lang="en-US" sz="2000" dirty="0"/>
              <a:t>evolving into a tool of trust and cooperation between </a:t>
            </a:r>
            <a:r>
              <a:rPr lang="en-US" sz="2000" dirty="0" smtClean="0"/>
              <a:t>all the parties!</a:t>
            </a:r>
            <a:endParaRPr lang="en-US" sz="2000" dirty="0"/>
          </a:p>
        </p:txBody>
      </p:sp>
      <p:grpSp>
        <p:nvGrpSpPr>
          <p:cNvPr id="5" name="Group 4"/>
          <p:cNvGrpSpPr/>
          <p:nvPr/>
        </p:nvGrpSpPr>
        <p:grpSpPr>
          <a:xfrm>
            <a:off x="5719544" y="673645"/>
            <a:ext cx="3333944" cy="2685629"/>
            <a:chOff x="6156176" y="4476571"/>
            <a:chExt cx="2831802" cy="2246769"/>
          </a:xfrm>
        </p:grpSpPr>
        <p:sp>
          <p:nvSpPr>
            <p:cNvPr id="21" name="Rounded Rectangle 20"/>
            <p:cNvSpPr/>
            <p:nvPr/>
          </p:nvSpPr>
          <p:spPr>
            <a:xfrm>
              <a:off x="6156176" y="4476571"/>
              <a:ext cx="2831802" cy="2246769"/>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488336" y="4510306"/>
              <a:ext cx="2214340" cy="2186202"/>
              <a:chOff x="6156175" y="4281987"/>
              <a:chExt cx="2565103" cy="2564459"/>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5" y="4478657"/>
                <a:ext cx="2565103" cy="236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24138">
                <a:off x="7705688" y="4410847"/>
                <a:ext cx="973599" cy="49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32050">
                <a:off x="6183793" y="4281987"/>
                <a:ext cx="726226" cy="53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5">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6200000">
                <a:off x="6368862" y="5261209"/>
                <a:ext cx="1928279" cy="50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2" name="Group 21"/>
          <p:cNvGrpSpPr/>
          <p:nvPr/>
        </p:nvGrpSpPr>
        <p:grpSpPr>
          <a:xfrm>
            <a:off x="1835696" y="3573016"/>
            <a:ext cx="6480720" cy="2969570"/>
            <a:chOff x="1959124" y="3933938"/>
            <a:chExt cx="6176764" cy="2632140"/>
          </a:xfrm>
        </p:grpSpPr>
        <p:grpSp>
          <p:nvGrpSpPr>
            <p:cNvPr id="24" name="Group 23"/>
            <p:cNvGrpSpPr/>
            <p:nvPr/>
          </p:nvGrpSpPr>
          <p:grpSpPr>
            <a:xfrm>
              <a:off x="1959124" y="3933938"/>
              <a:ext cx="6176764" cy="2632140"/>
              <a:chOff x="1959124" y="3933938"/>
              <a:chExt cx="6176764" cy="2632140"/>
            </a:xfrm>
          </p:grpSpPr>
          <p:grpSp>
            <p:nvGrpSpPr>
              <p:cNvPr id="27" name="Group 26"/>
              <p:cNvGrpSpPr/>
              <p:nvPr/>
            </p:nvGrpSpPr>
            <p:grpSpPr>
              <a:xfrm>
                <a:off x="2987824" y="3933938"/>
                <a:ext cx="5148064" cy="2632140"/>
                <a:chOff x="2241097" y="4209386"/>
                <a:chExt cx="5103230" cy="2462423"/>
              </a:xfrm>
            </p:grpSpPr>
            <p:grpSp>
              <p:nvGrpSpPr>
                <p:cNvPr id="30" name="Group 29"/>
                <p:cNvGrpSpPr/>
                <p:nvPr/>
              </p:nvGrpSpPr>
              <p:grpSpPr>
                <a:xfrm>
                  <a:off x="2241097" y="4209386"/>
                  <a:ext cx="5103230" cy="2462423"/>
                  <a:chOff x="1530756" y="4263037"/>
                  <a:chExt cx="3897245" cy="1746855"/>
                </a:xfrm>
              </p:grpSpPr>
              <p:pic>
                <p:nvPicPr>
                  <p:cNvPr id="32" name="Picture 10"/>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30756" y="4263037"/>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276980" y="4363583"/>
                    <a:ext cx="873896" cy="87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p:cNvPicPr>
                  <a:picLocks noChangeAspect="1" noChangeArrowheads="1"/>
                </p:cNvPicPr>
                <p:nvPr/>
              </p:nvPicPr>
              <p:blipFill>
                <a:blip r:embed="rId8"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0348574">
                  <a:off x="3858428" y="5636976"/>
                  <a:ext cx="982477" cy="255490"/>
                </a:xfrm>
                <a:prstGeom prst="rect">
                  <a:avLst/>
                </a:prstGeom>
                <a:solidFill>
                  <a:schemeClr val="bg1"/>
                </a:solidFill>
                <a:ln>
                  <a:noFill/>
                </a:ln>
                <a:extLst/>
              </p:spPr>
            </p:pic>
          </p:grpSp>
          <p:pic>
            <p:nvPicPr>
              <p:cNvPr id="28"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9124" y="5273382"/>
                <a:ext cx="10668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3439">
                <a:off x="2007436" y="5001805"/>
                <a:ext cx="1028723" cy="52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4614">
              <a:off x="3225983" y="4942214"/>
              <a:ext cx="684636" cy="50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314133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0404" y="55419"/>
            <a:ext cx="760191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President</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Poroshenko about Values and Dignity</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5" name="Group 4"/>
          <p:cNvGrpSpPr/>
          <p:nvPr/>
        </p:nvGrpSpPr>
        <p:grpSpPr>
          <a:xfrm>
            <a:off x="242821" y="651639"/>
            <a:ext cx="8793675" cy="3781801"/>
            <a:chOff x="75181" y="1223139"/>
            <a:chExt cx="8793675" cy="3781801"/>
          </a:xfrm>
        </p:grpSpPr>
        <p:grpSp>
          <p:nvGrpSpPr>
            <p:cNvPr id="6" name="Group 5"/>
            <p:cNvGrpSpPr/>
            <p:nvPr/>
          </p:nvGrpSpPr>
          <p:grpSpPr>
            <a:xfrm>
              <a:off x="75181" y="1268759"/>
              <a:ext cx="3430096" cy="3682440"/>
              <a:chOff x="250441" y="1268759"/>
              <a:chExt cx="3430096" cy="368244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73" y="1268759"/>
                <a:ext cx="3419964" cy="2943775"/>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250441" y="4212535"/>
                <a:ext cx="3430096" cy="738664"/>
              </a:xfrm>
              <a:prstGeom prst="rect">
                <a:avLst/>
              </a:prstGeom>
              <a:solidFill>
                <a:schemeClr val="bg1">
                  <a:lumMod val="85000"/>
                </a:schemeClr>
              </a:solidFill>
              <a:ln w="19050">
                <a:solidFill>
                  <a:schemeClr val="tx1"/>
                </a:solidFill>
              </a:ln>
            </p:spPr>
            <p:txBody>
              <a:bodyPr wrap="square" rtlCol="0">
                <a:spAutoFit/>
              </a:bodyPr>
              <a:lstStyle/>
              <a:p>
                <a:r>
                  <a:rPr lang="en-US" sz="1400" dirty="0" smtClean="0"/>
                  <a:t>Address by the President of Ukraine Petro Poroshenko to the Joint Session of the United States Congress, 18 September, 2014</a:t>
                </a:r>
              </a:p>
            </p:txBody>
          </p:sp>
        </p:grpSp>
        <p:grpSp>
          <p:nvGrpSpPr>
            <p:cNvPr id="7" name="Group 6"/>
            <p:cNvGrpSpPr/>
            <p:nvPr/>
          </p:nvGrpSpPr>
          <p:grpSpPr>
            <a:xfrm>
              <a:off x="3619577" y="1224940"/>
              <a:ext cx="2305335" cy="3780000"/>
              <a:chOff x="3657677" y="1034440"/>
              <a:chExt cx="2305335" cy="3780000"/>
            </a:xfrm>
          </p:grpSpPr>
          <p:sp>
            <p:nvSpPr>
              <p:cNvPr id="13" name="Rectangle 12"/>
              <p:cNvSpPr/>
              <p:nvPr/>
            </p:nvSpPr>
            <p:spPr>
              <a:xfrm>
                <a:off x="3657677" y="1034440"/>
                <a:ext cx="2305335" cy="378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707904" y="1052736"/>
                <a:ext cx="2232248" cy="1569660"/>
              </a:xfrm>
              <a:prstGeom prst="rect">
                <a:avLst/>
              </a:prstGeom>
              <a:solidFill>
                <a:srgbClr val="00B0F0">
                  <a:alpha val="41000"/>
                </a:srgbClr>
              </a:solidFill>
            </p:spPr>
            <p:txBody>
              <a:bodyPr wrap="square" rtlCol="0">
                <a:spAutoFit/>
              </a:bodyPr>
              <a:lstStyle/>
              <a:p>
                <a:r>
                  <a:rPr lang="en-US" sz="1200" dirty="0" smtClean="0"/>
                  <a:t>“Ukraine’s </a:t>
                </a:r>
                <a:r>
                  <a:rPr lang="en-US" sz="1200" dirty="0"/>
                  <a:t>war is the only war of the last decade that is purely about </a:t>
                </a:r>
                <a:r>
                  <a:rPr lang="en-US" sz="1200" dirty="0" smtClean="0"/>
                  <a:t>values… “</a:t>
                </a:r>
                <a:r>
                  <a:rPr lang="en-US" sz="1200" b="1" dirty="0" smtClean="0">
                    <a:solidFill>
                      <a:srgbClr val="FF0000"/>
                    </a:solidFill>
                  </a:rPr>
                  <a:t>Values</a:t>
                </a:r>
                <a:r>
                  <a:rPr lang="en-US" sz="1200" dirty="0" smtClean="0"/>
                  <a:t> </a:t>
                </a:r>
                <a:r>
                  <a:rPr lang="en-US" sz="1200" dirty="0"/>
                  <a:t>come first” – this is the truth the West would remind Ukraine of over the last </a:t>
                </a:r>
                <a:r>
                  <a:rPr lang="en-US" sz="1200" dirty="0" smtClean="0"/>
                  <a:t>years. Now </a:t>
                </a:r>
                <a:r>
                  <a:rPr lang="en-US" sz="1200" dirty="0"/>
                  <a:t>it is Ukraine’s turn to remind </a:t>
                </a:r>
                <a:r>
                  <a:rPr lang="en-US" sz="1200" dirty="0" smtClean="0"/>
                  <a:t>the West </a:t>
                </a:r>
                <a:r>
                  <a:rPr lang="en-US" sz="1200" dirty="0"/>
                  <a:t>of this truth</a:t>
                </a:r>
                <a:r>
                  <a:rPr lang="en-US" sz="1200" dirty="0" smtClean="0"/>
                  <a:t>!”</a:t>
                </a:r>
                <a:endParaRPr lang="en-US" sz="1200" dirty="0"/>
              </a:p>
            </p:txBody>
          </p:sp>
          <p:sp>
            <p:nvSpPr>
              <p:cNvPr id="15" name="TextBox 14"/>
              <p:cNvSpPr txBox="1"/>
              <p:nvPr/>
            </p:nvSpPr>
            <p:spPr>
              <a:xfrm>
                <a:off x="3707904" y="2604100"/>
                <a:ext cx="2232248" cy="2185214"/>
              </a:xfrm>
              <a:prstGeom prst="rect">
                <a:avLst/>
              </a:prstGeom>
              <a:solidFill>
                <a:srgbClr val="FFFF00"/>
              </a:solidFill>
            </p:spPr>
            <p:txBody>
              <a:bodyPr wrap="square" rtlCol="0">
                <a:spAutoFit/>
              </a:bodyPr>
              <a:lstStyle/>
              <a:p>
                <a:r>
                  <a:rPr lang="en-US" sz="1200" dirty="0" smtClean="0"/>
                  <a:t>“</a:t>
                </a:r>
                <a:r>
                  <a:rPr lang="ru-RU" sz="1200" dirty="0" smtClean="0"/>
                  <a:t>Война </a:t>
                </a:r>
                <a:r>
                  <a:rPr lang="ru-RU" sz="1200" dirty="0"/>
                  <a:t>в Украине - это единственная война за последнее десятилетие, которая является исключительно </a:t>
                </a:r>
                <a:r>
                  <a:rPr lang="ru-RU" sz="1300" b="1" dirty="0">
                    <a:solidFill>
                      <a:srgbClr val="FF0000"/>
                    </a:solidFill>
                  </a:rPr>
                  <a:t>«войной ценностей»</a:t>
                </a:r>
                <a:r>
                  <a:rPr lang="ru-RU" sz="1200" dirty="0" smtClean="0"/>
                  <a:t> </a:t>
                </a:r>
                <a:r>
                  <a:rPr lang="ru-RU" sz="1200" dirty="0"/>
                  <a:t>... "Ценности превыше всего" - это правда, которую Запад напоминал Украине в течении последних лет. Теперь </a:t>
                </a:r>
                <a:r>
                  <a:rPr lang="ru-RU" sz="1200" dirty="0" smtClean="0"/>
                  <a:t> </a:t>
                </a:r>
                <a:r>
                  <a:rPr lang="ru-RU" sz="1200" dirty="0"/>
                  <a:t>очередь Украины напомнить Западу эту истину</a:t>
                </a:r>
                <a:r>
                  <a:rPr lang="ru-RU" sz="1200" dirty="0" smtClean="0"/>
                  <a:t>!</a:t>
                </a:r>
                <a:r>
                  <a:rPr lang="en-US" sz="1200" dirty="0" smtClean="0"/>
                  <a:t>”</a:t>
                </a:r>
                <a:endParaRPr lang="ru-RU" sz="1200" dirty="0"/>
              </a:p>
            </p:txBody>
          </p:sp>
          <p:sp>
            <p:nvSpPr>
              <p:cNvPr id="16" name="Down Arrow 15"/>
              <p:cNvSpPr/>
              <p:nvPr/>
            </p:nvSpPr>
            <p:spPr>
              <a:xfrm>
                <a:off x="5508104" y="2472242"/>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5967204" y="1223139"/>
              <a:ext cx="2901652" cy="3780000"/>
              <a:chOff x="6134844" y="1025019"/>
              <a:chExt cx="2901652" cy="3780000"/>
            </a:xfrm>
          </p:grpSpPr>
          <p:sp>
            <p:nvSpPr>
              <p:cNvPr id="9" name="Rectangle 8"/>
              <p:cNvSpPr/>
              <p:nvPr/>
            </p:nvSpPr>
            <p:spPr>
              <a:xfrm>
                <a:off x="6134844" y="1025019"/>
                <a:ext cx="2901652" cy="378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171039" y="1059205"/>
                <a:ext cx="2838028" cy="1569660"/>
              </a:xfrm>
              <a:prstGeom prst="rect">
                <a:avLst/>
              </a:prstGeom>
              <a:solidFill>
                <a:srgbClr val="00B0F0">
                  <a:alpha val="41000"/>
                </a:srgbClr>
              </a:solidFill>
            </p:spPr>
            <p:txBody>
              <a:bodyPr wrap="square" rtlCol="0">
                <a:spAutoFit/>
              </a:bodyPr>
              <a:lstStyle/>
              <a:p>
                <a:r>
                  <a:rPr lang="en-US" sz="1200" dirty="0" smtClean="0"/>
                  <a:t>“We called our revolution the Revolution of </a:t>
                </a:r>
                <a:r>
                  <a:rPr lang="en-US" sz="1200" b="1" dirty="0" smtClean="0">
                    <a:solidFill>
                      <a:srgbClr val="FF0000"/>
                    </a:solidFill>
                  </a:rPr>
                  <a:t>Dignity</a:t>
                </a:r>
                <a:r>
                  <a:rPr lang="en-US" sz="1200" dirty="0" smtClean="0"/>
                  <a:t>. Human dignity was the driving force that took people to the streets. This revolution must result in an </a:t>
                </a:r>
                <a:r>
                  <a:rPr lang="en-US" sz="1200" u="sng" dirty="0" smtClean="0"/>
                  <a:t>education of dignity</a:t>
                </a:r>
                <a:r>
                  <a:rPr lang="en-US" sz="1200" dirty="0" smtClean="0"/>
                  <a:t>, an economy of dignity, and a society of dignity…</a:t>
                </a:r>
                <a:r>
                  <a:rPr lang="en-US" sz="1200" dirty="0"/>
                  <a:t> </a:t>
                </a:r>
                <a:r>
                  <a:rPr lang="en-US" sz="1200" dirty="0" smtClean="0"/>
                  <a:t>Human dignity is the one thing we have to oppose to the barbarism of those attacking us.”</a:t>
                </a:r>
              </a:p>
            </p:txBody>
          </p:sp>
          <p:sp>
            <p:nvSpPr>
              <p:cNvPr id="11" name="TextBox 10"/>
              <p:cNvSpPr txBox="1"/>
              <p:nvPr/>
            </p:nvSpPr>
            <p:spPr>
              <a:xfrm>
                <a:off x="6173688" y="2620141"/>
                <a:ext cx="2838792" cy="2160000"/>
              </a:xfrm>
              <a:prstGeom prst="rect">
                <a:avLst/>
              </a:prstGeom>
              <a:solidFill>
                <a:srgbClr val="FFFF00"/>
              </a:solidFill>
            </p:spPr>
            <p:txBody>
              <a:bodyPr wrap="square" rtlCol="0">
                <a:spAutoFit/>
              </a:bodyPr>
              <a:lstStyle/>
              <a:p>
                <a:r>
                  <a:rPr lang="en-US" sz="1300" dirty="0" smtClean="0"/>
                  <a:t>“</a:t>
                </a:r>
                <a:r>
                  <a:rPr lang="ru-RU" sz="1300" dirty="0" smtClean="0"/>
                  <a:t>Мы назвали нашу революцию </a:t>
                </a:r>
                <a:r>
                  <a:rPr lang="ru-RU" sz="1300" b="1" dirty="0">
                    <a:solidFill>
                      <a:srgbClr val="FF0000"/>
                    </a:solidFill>
                  </a:rPr>
                  <a:t>«революцией достоинства</a:t>
                </a:r>
                <a:r>
                  <a:rPr lang="ru-RU" sz="1300" b="1" dirty="0" smtClean="0">
                    <a:solidFill>
                      <a:srgbClr val="FF0000"/>
                    </a:solidFill>
                  </a:rPr>
                  <a:t>»</a:t>
                </a:r>
                <a:r>
                  <a:rPr lang="ru-RU" sz="1300" dirty="0" smtClean="0"/>
                  <a:t>. </a:t>
                </a:r>
                <a:r>
                  <a:rPr lang="en-US" sz="1300" dirty="0" smtClean="0"/>
                  <a:t> </a:t>
                </a:r>
                <a:r>
                  <a:rPr lang="ru-RU" sz="1300" dirty="0"/>
                  <a:t>Достоинство было </a:t>
                </a:r>
                <a:r>
                  <a:rPr lang="ru-RU" sz="1300" dirty="0" smtClean="0"/>
                  <a:t>движущей силой, которая вывела людей на улицы.</a:t>
                </a:r>
                <a:r>
                  <a:rPr lang="en-US" sz="1300" dirty="0" smtClean="0"/>
                  <a:t> </a:t>
                </a:r>
                <a:r>
                  <a:rPr lang="ru-RU" sz="1300" dirty="0" smtClean="0"/>
                  <a:t>Эта революция должна привести к достоинству и в </a:t>
                </a:r>
                <a:r>
                  <a:rPr lang="ru-RU" sz="1300" u="sng" dirty="0" smtClean="0"/>
                  <a:t>образовании</a:t>
                </a:r>
                <a:r>
                  <a:rPr lang="ru-RU" sz="1300" dirty="0" smtClean="0"/>
                  <a:t>,</a:t>
                </a:r>
                <a:r>
                  <a:rPr lang="en-US" sz="1300" dirty="0" smtClean="0"/>
                  <a:t> </a:t>
                </a:r>
                <a:r>
                  <a:rPr lang="ru-RU" sz="1300" dirty="0" smtClean="0"/>
                  <a:t>и в экономике и в общественной жизни… </a:t>
                </a:r>
                <a:r>
                  <a:rPr lang="en-US" sz="1300" dirty="0"/>
                  <a:t> </a:t>
                </a:r>
                <a:r>
                  <a:rPr lang="ru-RU" sz="1300" dirty="0" smtClean="0"/>
                  <a:t>Достоинство это то, что мы должны противопоставить варварству тех, кто </a:t>
                </a:r>
                <a:r>
                  <a:rPr lang="en-US" sz="1300" dirty="0" smtClean="0"/>
                  <a:t> </a:t>
                </a:r>
                <a:r>
                  <a:rPr lang="ru-RU" sz="1300" dirty="0" smtClean="0"/>
                  <a:t>нападает на нас.</a:t>
                </a:r>
                <a:r>
                  <a:rPr lang="en-US" sz="1300" dirty="0" smtClean="0"/>
                  <a:t>”</a:t>
                </a:r>
                <a:endParaRPr lang="en-US" sz="1300" dirty="0"/>
              </a:p>
            </p:txBody>
          </p:sp>
          <p:sp>
            <p:nvSpPr>
              <p:cNvPr id="12" name="Down Arrow 11"/>
              <p:cNvSpPr/>
              <p:nvPr/>
            </p:nvSpPr>
            <p:spPr>
              <a:xfrm>
                <a:off x="8612832" y="2460274"/>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a:off x="586036" y="4512376"/>
            <a:ext cx="8018731" cy="2313154"/>
            <a:chOff x="586036" y="4512376"/>
            <a:chExt cx="8018731" cy="2313154"/>
          </a:xfrm>
        </p:grpSpPr>
        <p:grpSp>
          <p:nvGrpSpPr>
            <p:cNvPr id="20" name="Group 19"/>
            <p:cNvGrpSpPr/>
            <p:nvPr/>
          </p:nvGrpSpPr>
          <p:grpSpPr>
            <a:xfrm>
              <a:off x="586036" y="4512376"/>
              <a:ext cx="8018731" cy="2313154"/>
              <a:chOff x="395536" y="4489516"/>
              <a:chExt cx="8018731" cy="2313154"/>
            </a:xfrm>
          </p:grpSpPr>
          <p:sp>
            <p:nvSpPr>
              <p:cNvPr id="22" name="Rectangle 21"/>
              <p:cNvSpPr/>
              <p:nvPr/>
            </p:nvSpPr>
            <p:spPr>
              <a:xfrm>
                <a:off x="395536" y="4489516"/>
                <a:ext cx="8018731" cy="2264429"/>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27273" y="4546455"/>
                <a:ext cx="3166919" cy="2161769"/>
                <a:chOff x="4860031" y="4573033"/>
                <a:chExt cx="3143509" cy="2296388"/>
              </a:xfrm>
            </p:grpSpPr>
            <p:sp>
              <p:nvSpPr>
                <p:cNvPr id="30" name="Rectangle 29"/>
                <p:cNvSpPr/>
                <p:nvPr/>
              </p:nvSpPr>
              <p:spPr>
                <a:xfrm>
                  <a:off x="4860031" y="4573033"/>
                  <a:ext cx="3143509" cy="227687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404" y="4611608"/>
                  <a:ext cx="3056037" cy="2044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860031" y="6592422"/>
                  <a:ext cx="3132348" cy="276999"/>
                </a:xfrm>
                <a:prstGeom prst="rect">
                  <a:avLst/>
                </a:prstGeom>
                <a:noFill/>
              </p:spPr>
              <p:txBody>
                <a:bodyPr wrap="square" rtlCol="0">
                  <a:spAutoFit/>
                </a:bodyPr>
                <a:lstStyle/>
                <a:p>
                  <a:pPr algn="r"/>
                  <a:r>
                    <a:rPr lang="en-US" sz="1200" b="1" i="1" dirty="0" smtClean="0"/>
                    <a:t>”</a:t>
                  </a:r>
                  <a:r>
                    <a:rPr lang="ru-RU" sz="1200" b="1" i="1" dirty="0" smtClean="0">
                      <a:effectLst/>
                    </a:rPr>
                    <a:t>Что есть достоинство без честности?</a:t>
                  </a:r>
                  <a:r>
                    <a:rPr lang="en-US" sz="1200" b="1" i="1" dirty="0" smtClean="0">
                      <a:effectLst/>
                    </a:rPr>
                    <a:t>”</a:t>
                  </a:r>
                </a:p>
              </p:txBody>
            </p:sp>
          </p:grpSp>
          <p:grpSp>
            <p:nvGrpSpPr>
              <p:cNvPr id="24" name="Group 23"/>
              <p:cNvGrpSpPr/>
              <p:nvPr/>
            </p:nvGrpSpPr>
            <p:grpSpPr>
              <a:xfrm>
                <a:off x="5837100" y="4535236"/>
                <a:ext cx="2216504" cy="2267434"/>
                <a:chOff x="4998900" y="4756216"/>
                <a:chExt cx="2216504" cy="2267434"/>
              </a:xfrm>
            </p:grpSpPr>
            <p:pic>
              <p:nvPicPr>
                <p:cNvPr id="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75762" y="4756216"/>
                  <a:ext cx="2033580" cy="181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4998900" y="6438875"/>
                  <a:ext cx="2216504" cy="584775"/>
                </a:xfrm>
                <a:prstGeom prst="rect">
                  <a:avLst/>
                </a:prstGeom>
                <a:noFill/>
              </p:spPr>
              <p:txBody>
                <a:bodyPr wrap="none" lIns="91440" tIns="45720" rIns="91440" bIns="45720">
                  <a:spAutoFit/>
                </a:bodyPr>
                <a:lstStyle/>
                <a:p>
                  <a:pPr algn="ct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Propaganda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2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5943" y="5326619"/>
                <a:ext cx="3008785" cy="869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0817" y="5596468"/>
                <a:ext cx="9334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3785943" y="4743812"/>
                <a:ext cx="2326805" cy="646331"/>
              </a:xfrm>
              <a:prstGeom prst="rect">
                <a:avLst/>
              </a:prstGeom>
              <a:noFill/>
            </p:spPr>
            <p:txBody>
              <a:bodyPr wrap="square" rtlCol="0">
                <a:spAutoFit/>
              </a:bodyPr>
              <a:lstStyle/>
              <a:p>
                <a:r>
                  <a:rPr lang="en-US" b="1" dirty="0" smtClean="0"/>
                  <a:t>Dignity armed by the truth always wins!</a:t>
                </a:r>
                <a:endParaRPr lang="en-US" b="1" dirty="0"/>
              </a:p>
            </p:txBody>
          </p:sp>
        </p:grpSp>
        <p:sp>
          <p:nvSpPr>
            <p:cNvPr id="21" name="Rectangle 20"/>
            <p:cNvSpPr/>
            <p:nvPr/>
          </p:nvSpPr>
          <p:spPr>
            <a:xfrm>
              <a:off x="5098914" y="5618396"/>
              <a:ext cx="846000" cy="288000"/>
            </a:xfrm>
            <a:prstGeom prst="rect">
              <a:avLst/>
            </a:prstGeom>
            <a:solidFill>
              <a:schemeClr val="accent5">
                <a:lumMod val="40000"/>
                <a:lumOff val="60000"/>
              </a:schemeClr>
            </a:solidFill>
          </p:spPr>
          <p:txBody>
            <a:bodyPr wrap="square" lIns="91440" tIns="45720" rIns="91440" bIns="45720">
              <a:spAutoFit/>
            </a:bodyPr>
            <a:lstStyle/>
            <a:p>
              <a:pPr algn="ctr"/>
              <a:r>
                <a:rPr lang="en-US"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TRUTH</a:t>
              </a:r>
              <a:endParaRPr lang="en-US"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Tree>
    <p:extLst>
      <p:ext uri="{BB962C8B-B14F-4D97-AF65-F5344CB8AC3E}">
        <p14:creationId xmlns:p14="http://schemas.microsoft.com/office/powerpoint/2010/main" val="35037314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8778" y="43052"/>
            <a:ext cx="8988556" cy="6802734"/>
            <a:chOff x="128778" y="43052"/>
            <a:chExt cx="8988556" cy="6802734"/>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 y="43052"/>
              <a:ext cx="6944247" cy="680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48320" y="866310"/>
              <a:ext cx="2380140" cy="1323439"/>
              <a:chOff x="1115616" y="809790"/>
              <a:chExt cx="2380140" cy="1323439"/>
            </a:xfrm>
          </p:grpSpPr>
          <p:sp>
            <p:nvSpPr>
              <p:cNvPr id="6" name="Rounded Rectangular Callout 5"/>
              <p:cNvSpPr/>
              <p:nvPr/>
            </p:nvSpPr>
            <p:spPr>
              <a:xfrm>
                <a:off x="1115616" y="836712"/>
                <a:ext cx="2304256" cy="1284005"/>
              </a:xfrm>
              <a:prstGeom prst="wedgeRoundRectCallout">
                <a:avLst>
                  <a:gd name="adj1" fmla="val 56303"/>
                  <a:gd name="adj2" fmla="val 30142"/>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91501" y="809790"/>
                <a:ext cx="2304255" cy="1323439"/>
              </a:xfrm>
              <a:prstGeom prst="rect">
                <a:avLst/>
              </a:prstGeom>
              <a:noFill/>
            </p:spPr>
            <p:txBody>
              <a:bodyPr wrap="square" lIns="91440" tIns="45720" rIns="91440" bIns="45720">
                <a:spAutoFit/>
              </a:bodyPr>
              <a:lstStyle/>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Serhiy</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Kvit</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(Minister of Education)</a:t>
                </a: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uk-UA"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Law</a:t>
                </a:r>
                <a:r>
                  <a:rPr lang="uk-UA"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 Higher Education</a:t>
                </a:r>
                <a:r>
                  <a:rPr lang="uk-UA"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must become an Instrument for improving the quality of Ukrainian education</a:t>
                </a:r>
                <a:r>
                  <a:rPr lang="uk-UA"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uk-UA" sz="1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grpSp>
          <p:nvGrpSpPr>
            <p:cNvPr id="8" name="Group 7"/>
            <p:cNvGrpSpPr/>
            <p:nvPr/>
          </p:nvGrpSpPr>
          <p:grpSpPr>
            <a:xfrm>
              <a:off x="1493801" y="2645296"/>
              <a:ext cx="2880320" cy="1423073"/>
              <a:chOff x="2483768" y="2645296"/>
              <a:chExt cx="2880320" cy="1423073"/>
            </a:xfrm>
          </p:grpSpPr>
          <p:sp>
            <p:nvSpPr>
              <p:cNvPr id="9" name="Rounded Rectangular Callout 8"/>
              <p:cNvSpPr/>
              <p:nvPr/>
            </p:nvSpPr>
            <p:spPr>
              <a:xfrm>
                <a:off x="2483768" y="2645296"/>
                <a:ext cx="2880320" cy="1417569"/>
              </a:xfrm>
              <a:prstGeom prst="wedgeRoundRectCallout">
                <a:avLst>
                  <a:gd name="adj1" fmla="val 57615"/>
                  <a:gd name="adj2" fmla="val 38701"/>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61739" y="2652597"/>
                <a:ext cx="2736304" cy="1415772"/>
              </a:xfrm>
              <a:prstGeom prst="rect">
                <a:avLst/>
              </a:prstGeom>
              <a:noFill/>
            </p:spPr>
            <p:txBody>
              <a:bodyPr wrap="square" lIns="91440" tIns="45720" rIns="91440" bIns="45720">
                <a:spAutoFit/>
              </a:bodyPr>
              <a:lstStyle/>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Liliya</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Grinevych</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(Chair </a:t>
                </a:r>
                <a:r>
                  <a:rPr lang="en-US"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of the Parliamentary Committee for Science and Education)</a:t>
                </a:r>
                <a:r>
                  <a:rPr lang="uk-UA"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1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only objective </a:t>
                </a:r>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real</a:t>
                </a:r>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improvement of the quality of our higher education and the educational system to become globally competitive…</a:t>
                </a:r>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uk-UA" sz="1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grpSp>
          <p:nvGrpSpPr>
            <p:cNvPr id="11" name="Group 10"/>
            <p:cNvGrpSpPr/>
            <p:nvPr/>
          </p:nvGrpSpPr>
          <p:grpSpPr>
            <a:xfrm>
              <a:off x="2555776" y="4219121"/>
              <a:ext cx="2996628" cy="1500389"/>
              <a:chOff x="3334147" y="4347592"/>
              <a:chExt cx="2996628" cy="1350696"/>
            </a:xfrm>
          </p:grpSpPr>
          <p:sp>
            <p:nvSpPr>
              <p:cNvPr id="12" name="Rounded Rectangular Callout 11"/>
              <p:cNvSpPr/>
              <p:nvPr/>
            </p:nvSpPr>
            <p:spPr>
              <a:xfrm>
                <a:off x="3334147" y="4354640"/>
                <a:ext cx="2973957" cy="1343648"/>
              </a:xfrm>
              <a:prstGeom prst="wedgeRoundRectCallout">
                <a:avLst>
                  <a:gd name="adj1" fmla="val 53517"/>
                  <a:gd name="adj2" fmla="val -61301"/>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98598" y="4347592"/>
                <a:ext cx="2932177" cy="1343788"/>
              </a:xfrm>
              <a:prstGeom prst="rect">
                <a:avLst/>
              </a:prstGeom>
              <a:noFill/>
            </p:spPr>
            <p:txBody>
              <a:bodyPr wrap="square" lIns="91440" tIns="45720" rIns="91440" bIns="45720">
                <a:spAutoFit/>
              </a:bodyPr>
              <a:lstStyle/>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Arseniy</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Yatsenyuk</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Prime-Minister</a:t>
                </a:r>
                <a:r>
                  <a:rPr lang="uk-UA"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uk-UA"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Ministry of Education has to develop only the state policies in education</a:t>
                </a:r>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not controlling every University, neither appoint rectors, … nor decide to whom give the state order for the graduates and to whom not</a:t>
                </a:r>
                <a:r>
                  <a:rPr lang="uk-UA"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uk-UA" sz="1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sp>
          <p:nvSpPr>
            <p:cNvPr id="14" name="Rectangle 8"/>
            <p:cNvSpPr txBox="1">
              <a:spLocks noChangeArrowheads="1"/>
            </p:cNvSpPr>
            <p:nvPr/>
          </p:nvSpPr>
          <p:spPr>
            <a:xfrm>
              <a:off x="5552404" y="98881"/>
              <a:ext cx="3549816" cy="2304255"/>
            </a:xfrm>
            <a:prstGeom prst="rect">
              <a:avLst/>
            </a:prstGeom>
            <a:solidFill>
              <a:schemeClr val="bg1">
                <a:lumMod val="85000"/>
              </a:schemeClr>
            </a:solidFill>
            <a:ln w="254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We hope</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endPar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a:p>
              <a:pPr algn="l">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we TRUST</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endPar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a:p>
              <a:pPr algn="l">
                <a:defRPr/>
              </a:pP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We contribute</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rPr>
                <a:t>!</a:t>
              </a:r>
              <a:endPar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cs typeface="+mn-cs"/>
              </a:endParaRPr>
            </a:p>
          </p:txBody>
        </p:sp>
        <p:sp>
          <p:nvSpPr>
            <p:cNvPr id="15" name="TextBox 14"/>
            <p:cNvSpPr txBox="1"/>
            <p:nvPr/>
          </p:nvSpPr>
          <p:spPr>
            <a:xfrm>
              <a:off x="7092280" y="2483622"/>
              <a:ext cx="2009940" cy="2862322"/>
            </a:xfrm>
            <a:prstGeom prst="rect">
              <a:avLst/>
            </a:prstGeom>
            <a:solidFill>
              <a:schemeClr val="bg1">
                <a:lumMod val="85000"/>
              </a:schemeClr>
            </a:solidFill>
            <a:ln w="19050">
              <a:solidFill>
                <a:schemeClr val="tx1"/>
              </a:solidFill>
            </a:ln>
          </p:spPr>
          <p:txBody>
            <a:bodyPr wrap="square" rtlCol="0">
              <a:spAutoFit/>
            </a:bodyPr>
            <a:lstStyle/>
            <a:p>
              <a:r>
                <a:rPr lang="en-US" b="1" dirty="0" smtClean="0">
                  <a:effectLst/>
                </a:rPr>
                <a:t>At </a:t>
              </a:r>
              <a:r>
                <a:rPr lang="uk-UA" b="1" dirty="0" smtClean="0">
                  <a:effectLst/>
                </a:rPr>
                <a:t>6 </a:t>
              </a:r>
              <a:r>
                <a:rPr lang="en-US" b="1" dirty="0" smtClean="0">
                  <a:effectLst/>
                </a:rPr>
                <a:t>September,</a:t>
              </a:r>
              <a:r>
                <a:rPr lang="uk-UA" b="1" dirty="0" smtClean="0">
                  <a:effectLst/>
                </a:rPr>
                <a:t> 2014</a:t>
              </a:r>
              <a:r>
                <a:rPr lang="en-US" b="1" dirty="0" smtClean="0">
                  <a:effectLst/>
                </a:rPr>
                <a:t>,</a:t>
              </a:r>
              <a:r>
                <a:rPr lang="uk-UA" b="1" dirty="0" smtClean="0">
                  <a:effectLst/>
                </a:rPr>
                <a:t> </a:t>
              </a:r>
              <a:r>
                <a:rPr lang="en-US" b="1" dirty="0" smtClean="0">
                  <a:effectLst/>
                </a:rPr>
                <a:t>there was a Forum on the implementation of the new law</a:t>
              </a:r>
              <a:r>
                <a:rPr lang="uk-UA" b="1" dirty="0" smtClean="0">
                  <a:effectLst/>
                </a:rPr>
                <a:t> «</a:t>
              </a:r>
              <a:r>
                <a:rPr lang="en-US" b="1" dirty="0" smtClean="0">
                  <a:effectLst/>
                </a:rPr>
                <a:t>On Higher Education</a:t>
              </a:r>
              <a:r>
                <a:rPr lang="uk-UA" b="1" dirty="0" smtClean="0">
                  <a:effectLst/>
                </a:rPr>
                <a:t>» - </a:t>
              </a:r>
              <a:r>
                <a:rPr lang="en-US" b="1" dirty="0" smtClean="0">
                  <a:effectLst/>
                </a:rPr>
                <a:t>for the administrative staff of Ukrainian universities.</a:t>
              </a:r>
              <a:endParaRPr lang="uk-UA" dirty="0"/>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324" y="5413957"/>
              <a:ext cx="2005010" cy="138198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330702" y="6282035"/>
              <a:ext cx="4729757" cy="523220"/>
            </a:xfrm>
            <a:prstGeom prst="rect">
              <a:avLst/>
            </a:prstGeom>
            <a:solidFill>
              <a:srgbClr val="FFFF00"/>
            </a:solidFill>
            <a:ln w="25400">
              <a:solidFill>
                <a:schemeClr val="tx1"/>
              </a:solidFill>
            </a:ln>
          </p:spPr>
          <p:txBody>
            <a:bodyPr wrap="none" lIns="91440" tIns="45720" rIns="91440" bIns="4572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Smells like a freedom </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But</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Tree>
    <p:extLst>
      <p:ext uri="{BB962C8B-B14F-4D97-AF65-F5344CB8AC3E}">
        <p14:creationId xmlns:p14="http://schemas.microsoft.com/office/powerpoint/2010/main" val="27582311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1"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4335" y="3258984"/>
            <a:ext cx="2671190" cy="240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59" name="Group 2058"/>
          <p:cNvGrpSpPr/>
          <p:nvPr/>
        </p:nvGrpSpPr>
        <p:grpSpPr>
          <a:xfrm>
            <a:off x="-3094" y="0"/>
            <a:ext cx="9145397" cy="2800360"/>
            <a:chOff x="-3094" y="0"/>
            <a:chExt cx="9145397" cy="2800360"/>
          </a:xfrm>
        </p:grpSpPr>
        <p:sp>
          <p:nvSpPr>
            <p:cNvPr id="2055" name="TextBox 2054"/>
            <p:cNvSpPr txBox="1"/>
            <p:nvPr/>
          </p:nvSpPr>
          <p:spPr>
            <a:xfrm rot="164067">
              <a:off x="3419872" y="367574"/>
              <a:ext cx="2880319" cy="2123658"/>
            </a:xfrm>
            <a:prstGeom prst="rect">
              <a:avLst/>
            </a:prstGeom>
            <a:solidFill>
              <a:schemeClr val="bg1">
                <a:lumMod val="85000"/>
              </a:schemeClr>
            </a:solidFill>
            <a:ln w="19050">
              <a:noFill/>
            </a:ln>
          </p:spPr>
          <p:txBody>
            <a:bodyPr wrap="square" rtlCol="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Freedom</a:t>
              </a:r>
              <a:r>
                <a:rPr lang="ru-RU"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can be</a:t>
              </a:r>
              <a:r>
                <a:rPr lang="ru-RU"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different !</a:t>
              </a:r>
              <a:endParaRPr lang="en-US" sz="4400" dirty="0"/>
            </a:p>
          </p:txBody>
        </p:sp>
        <p:pic>
          <p:nvPicPr>
            <p:cNvPr id="49" name="Picture 7"/>
            <p:cNvPicPr>
              <a:picLocks noChangeAspect="1" noChangeArrowheads="1"/>
            </p:cNvPicPr>
            <p:nvPr/>
          </p:nvPicPr>
          <p:blipFill>
            <a:blip r:embed="rId4">
              <a:clrChange>
                <a:clrFrom>
                  <a:srgbClr val="DAE5D6"/>
                </a:clrFrom>
                <a:clrTo>
                  <a:srgbClr val="DAE5D6">
                    <a:alpha val="0"/>
                  </a:srgbClr>
                </a:clrTo>
              </a:clrChange>
              <a:extLst>
                <a:ext uri="{28A0092B-C50C-407E-A947-70E740481C1C}">
                  <a14:useLocalDpi xmlns:a14="http://schemas.microsoft.com/office/drawing/2010/main" val="0"/>
                </a:ext>
              </a:extLst>
            </a:blip>
            <a:srcRect/>
            <a:stretch>
              <a:fillRect/>
            </a:stretch>
          </p:blipFill>
          <p:spPr bwMode="auto">
            <a:xfrm rot="16200000">
              <a:off x="4893784" y="-1958868"/>
              <a:ext cx="431160"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7"/>
            <p:cNvPicPr>
              <a:picLocks noChangeAspect="1" noChangeArrowheads="1"/>
            </p:cNvPicPr>
            <p:nvPr/>
          </p:nvPicPr>
          <p:blipFill>
            <a:blip r:embed="rId4">
              <a:clrChange>
                <a:clrFrom>
                  <a:srgbClr val="DAE5D6"/>
                </a:clrFrom>
                <a:clrTo>
                  <a:srgbClr val="DAE5D6">
                    <a:alpha val="0"/>
                  </a:srgbClr>
                </a:clrTo>
              </a:clrChange>
              <a:extLst>
                <a:ext uri="{28A0092B-C50C-407E-A947-70E740481C1C}">
                  <a14:useLocalDpi xmlns:a14="http://schemas.microsoft.com/office/drawing/2010/main" val="0"/>
                </a:ext>
              </a:extLst>
            </a:blip>
            <a:srcRect/>
            <a:stretch>
              <a:fillRect/>
            </a:stretch>
          </p:blipFill>
          <p:spPr bwMode="auto">
            <a:xfrm rot="16200000">
              <a:off x="4732496" y="239092"/>
              <a:ext cx="448936"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851" y="1"/>
              <a:ext cx="2952452" cy="279784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054" name="Group 2053"/>
            <p:cNvGrpSpPr/>
            <p:nvPr/>
          </p:nvGrpSpPr>
          <p:grpSpPr>
            <a:xfrm>
              <a:off x="-3094" y="0"/>
              <a:ext cx="3518324" cy="2797848"/>
              <a:chOff x="2782474" y="1590213"/>
              <a:chExt cx="3518324" cy="2797848"/>
            </a:xfrm>
          </p:grpSpPr>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474" y="1590213"/>
                <a:ext cx="3518324" cy="279784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49" name="Rounded Rectangular Callout 2048"/>
              <p:cNvSpPr/>
              <p:nvPr/>
            </p:nvSpPr>
            <p:spPr>
              <a:xfrm>
                <a:off x="5023852" y="3463672"/>
                <a:ext cx="1266056" cy="360040"/>
              </a:xfrm>
              <a:prstGeom prst="wedgeRoundRectCallout">
                <a:avLst>
                  <a:gd name="adj1" fmla="val -60157"/>
                  <a:gd name="adj2" fmla="val -43851"/>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Freedom!</a:t>
                </a:r>
                <a:endParaRPr lang="en-US" sz="2000" b="1" dirty="0">
                  <a:solidFill>
                    <a:schemeClr val="tx1"/>
                  </a:solidFill>
                </a:endParaRPr>
              </a:p>
            </p:txBody>
          </p:sp>
        </p:grpSp>
      </p:grpSp>
      <p:sp>
        <p:nvSpPr>
          <p:cNvPr id="31" name="Rectangle 30"/>
          <p:cNvSpPr/>
          <p:nvPr/>
        </p:nvSpPr>
        <p:spPr>
          <a:xfrm>
            <a:off x="-1" y="2820708"/>
            <a:ext cx="9142303" cy="646331"/>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Freedom         Independence          Autonomy</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51"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5444" y="2988671"/>
            <a:ext cx="852072" cy="3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9760" y="2998300"/>
            <a:ext cx="878304" cy="35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0" name="TextBox 2069"/>
          <p:cNvSpPr txBox="1"/>
          <p:nvPr/>
        </p:nvSpPr>
        <p:spPr>
          <a:xfrm>
            <a:off x="3772482" y="3820803"/>
            <a:ext cx="2232248" cy="584775"/>
          </a:xfrm>
          <a:prstGeom prst="rect">
            <a:avLst/>
          </a:prstGeom>
          <a:noFill/>
        </p:spPr>
        <p:txBody>
          <a:bodyPr wrap="square" rtlCol="0">
            <a:spAutoFit/>
          </a:bodyPr>
          <a:lstStyle/>
          <a:p>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 live an</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autonomy</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universities !</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8" name="TextBox 67"/>
          <p:cNvSpPr txBox="1"/>
          <p:nvPr/>
        </p:nvSpPr>
        <p:spPr>
          <a:xfrm>
            <a:off x="3943931" y="4391362"/>
            <a:ext cx="2096803" cy="584775"/>
          </a:xfrm>
          <a:prstGeom prst="rect">
            <a:avLst/>
          </a:prstGeom>
          <a:noFill/>
        </p:spPr>
        <p:txBody>
          <a:bodyPr wrap="square" rtlCol="0">
            <a:spAutoFit/>
          </a:bodyPr>
          <a:lstStyle/>
          <a:p>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 live a students’ </a:t>
            </a:r>
            <a:r>
              <a:rPr lang="en-US" sz="1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self-governance</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9" name="TextBox 68"/>
          <p:cNvSpPr txBox="1"/>
          <p:nvPr/>
        </p:nvSpPr>
        <p:spPr>
          <a:xfrm>
            <a:off x="3681161" y="4974326"/>
            <a:ext cx="2592288" cy="584775"/>
          </a:xfrm>
          <a:prstGeom prst="rect">
            <a:avLst/>
          </a:prstGeom>
          <a:noFill/>
        </p:spPr>
        <p:txBody>
          <a:bodyPr wrap="square" rtlCol="0">
            <a:spAutoFit/>
          </a:bodyPr>
          <a:lstStyle/>
          <a:p>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 live an</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independent</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 Assurance agency</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74" name="Rounded Rectangular Callout 2073"/>
          <p:cNvSpPr/>
          <p:nvPr/>
        </p:nvSpPr>
        <p:spPr>
          <a:xfrm>
            <a:off x="211248" y="5805264"/>
            <a:ext cx="8856984" cy="1008112"/>
          </a:xfrm>
          <a:prstGeom prst="wedgeRoundRectCallout">
            <a:avLst>
              <a:gd name="adj1" fmla="val -11284"/>
              <a:gd name="adj2" fmla="val -84826"/>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p:cNvSpPr/>
          <p:nvPr/>
        </p:nvSpPr>
        <p:spPr>
          <a:xfrm>
            <a:off x="321623" y="5812884"/>
            <a:ext cx="864096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think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1000 times, before granting freedom (autonomy, independence, …) to somebody, why and to whom, whether they are worthy of freedom and they know what to do with it for the prosperity (not for the opposite) of the society.</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pSp>
        <p:nvGrpSpPr>
          <p:cNvPr id="6" name="Group 5"/>
          <p:cNvGrpSpPr/>
          <p:nvPr/>
        </p:nvGrpSpPr>
        <p:grpSpPr>
          <a:xfrm>
            <a:off x="562" y="3519316"/>
            <a:ext cx="3554566" cy="2038722"/>
            <a:chOff x="562" y="3519316"/>
            <a:chExt cx="3554566" cy="2038722"/>
          </a:xfrm>
        </p:grpSpPr>
        <p:pic>
          <p:nvPicPr>
            <p:cNvPr id="6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 y="3519316"/>
              <a:ext cx="3518324" cy="203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327383">
              <a:off x="47625" y="4782528"/>
              <a:ext cx="57150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22559">
              <a:off x="2673065" y="4657896"/>
              <a:ext cx="882063"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36101" y="3558479"/>
              <a:ext cx="1655412" cy="430887"/>
            </a:xfrm>
            <a:prstGeom prst="rect">
              <a:avLst/>
            </a:prstGeom>
            <a:solidFill>
              <a:schemeClr val="bg1"/>
            </a:solidFill>
          </p:spPr>
          <p:txBody>
            <a:bodyPr wrap="square" lIns="91440" tIns="45720" rIns="91440" bIns="45720">
              <a:spAutoFit/>
            </a:bodyPr>
            <a:lstStyle/>
            <a:p>
              <a:pPr algn="ct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 </a:t>
              </a:r>
              <a:r>
                <a:rPr lang="en-US" sz="1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“sick” value system directs freedom into </a:t>
              </a:r>
              <a:r>
                <a:rPr lang="en-US" sz="1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evil</a:t>
              </a:r>
              <a:endParaRPr lang="en-US" sz="11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grpSp>
        <p:nvGrpSpPr>
          <p:cNvPr id="10" name="Group 9"/>
          <p:cNvGrpSpPr/>
          <p:nvPr/>
        </p:nvGrpSpPr>
        <p:grpSpPr>
          <a:xfrm>
            <a:off x="6225525" y="3520379"/>
            <a:ext cx="2880917" cy="2038722"/>
            <a:chOff x="6225525" y="3520379"/>
            <a:chExt cx="2880917" cy="2038722"/>
          </a:xfrm>
        </p:grpSpPr>
        <p:pic>
          <p:nvPicPr>
            <p:cNvPr id="2056"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5525" y="3520379"/>
              <a:ext cx="2880917" cy="203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4597" y="3587053"/>
              <a:ext cx="2524125" cy="610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86497" y="4353741"/>
              <a:ext cx="1453855" cy="43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14701" y="4997394"/>
              <a:ext cx="2514972" cy="49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30566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7505" y="627989"/>
            <a:ext cx="8888281" cy="5969361"/>
            <a:chOff x="107505" y="627989"/>
            <a:chExt cx="8888281" cy="5969361"/>
          </a:xfrm>
        </p:grpSpPr>
        <p:grpSp>
          <p:nvGrpSpPr>
            <p:cNvPr id="6" name="Group 5"/>
            <p:cNvGrpSpPr/>
            <p:nvPr/>
          </p:nvGrpSpPr>
          <p:grpSpPr>
            <a:xfrm>
              <a:off x="107505" y="633408"/>
              <a:ext cx="2160239" cy="5963939"/>
              <a:chOff x="107505" y="633408"/>
              <a:chExt cx="2160239" cy="5963939"/>
            </a:xfrm>
          </p:grpSpPr>
          <p:pic>
            <p:nvPicPr>
              <p:cNvPr id="1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94345" y="2535258"/>
                <a:ext cx="5963939" cy="2160239"/>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17" y="2480329"/>
                <a:ext cx="1917040" cy="12183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922059"/>
                <a:ext cx="1924588" cy="15852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77" y="738869"/>
                <a:ext cx="1895345" cy="16251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287" y="3808723"/>
                <a:ext cx="1927284" cy="98714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5" name="Group 4"/>
            <p:cNvGrpSpPr/>
            <p:nvPr/>
          </p:nvGrpSpPr>
          <p:grpSpPr>
            <a:xfrm>
              <a:off x="2857501" y="633411"/>
              <a:ext cx="3429000" cy="5963939"/>
              <a:chOff x="2857501" y="633411"/>
              <a:chExt cx="3429000" cy="5963939"/>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90031" y="1900881"/>
                <a:ext cx="5963939" cy="3429000"/>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sp>
            <p:nvSpPr>
              <p:cNvPr id="10" name="Cloud Callout 9"/>
              <p:cNvSpPr/>
              <p:nvPr/>
            </p:nvSpPr>
            <p:spPr>
              <a:xfrm>
                <a:off x="3131840" y="980727"/>
                <a:ext cx="3082652" cy="5473667"/>
              </a:xfrm>
              <a:prstGeom prst="cloudCallout">
                <a:avLst>
                  <a:gd name="adj1" fmla="val -627"/>
                  <a:gd name="adj2" fmla="val 42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347865" y="1136940"/>
                <a:ext cx="2448271" cy="4740331"/>
                <a:chOff x="3347865" y="1136940"/>
                <a:chExt cx="2448271" cy="4740331"/>
              </a:xfrm>
            </p:grpSpPr>
            <p:pic>
              <p:nvPicPr>
                <p:cNvPr id="1026" name="Picture 2"/>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39095" y="4151392"/>
                  <a:ext cx="2275222" cy="172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969" y="1894198"/>
                  <a:ext cx="19621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7865" y="2637453"/>
                  <a:ext cx="63894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51593">
                  <a:off x="4601136" y="1136940"/>
                  <a:ext cx="568069" cy="97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756929" y="3400996"/>
                  <a:ext cx="2039207" cy="137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4309" y="5225638"/>
                <a:ext cx="896661" cy="93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6835547" y="627989"/>
              <a:ext cx="2160239" cy="5963939"/>
              <a:chOff x="6835547" y="627989"/>
              <a:chExt cx="2160239" cy="5963939"/>
            </a:xfrm>
          </p:grpSpPr>
          <p:pic>
            <p:nvPicPr>
              <p:cNvPr id="2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933697" y="2529839"/>
                <a:ext cx="5963939" cy="2160239"/>
              </a:xfrm>
              <a:prstGeom prst="rect">
                <a:avLst/>
              </a:prstGeom>
              <a:noFill/>
              <a:ln w="25400">
                <a:solidFill>
                  <a:schemeClr val="tx1"/>
                </a:solidFill>
                <a:miter lim="800000"/>
                <a:headEnd/>
                <a:tailEnd/>
              </a:ln>
              <a:effectLst>
                <a:outerShdw blurRad="50800" dist="50800" dir="5400000" sx="103000" sy="103000" algn="ctr" rotWithShape="0">
                  <a:schemeClr val="bg2">
                    <a:lumMod val="75000"/>
                  </a:schemeClr>
                </a:outerShdw>
              </a:effectLst>
              <a:scene3d>
                <a:camera prst="orthographicFront"/>
                <a:lightRig rig="threePt" dir="t"/>
              </a:scene3d>
              <a:sp3d>
                <a:bevelT/>
                <a:bevelB/>
              </a:sp3d>
              <a:extLst>
                <a:ext uri="{909E8E84-426E-40DD-AFC4-6F175D3DCCD1}">
                  <a14:hiddenFill xmlns:a14="http://schemas.microsoft.com/office/drawing/2010/main">
                    <a:solidFill>
                      <a:schemeClr val="accent1"/>
                    </a:solidFill>
                  </a14:hiddenFill>
                </a:ext>
              </a:extLst>
            </p:spPr>
          </p:pic>
          <p:pic>
            <p:nvPicPr>
              <p:cNvPr id="26"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0956" y="2111796"/>
                <a:ext cx="1970752" cy="26685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2086" y="4894241"/>
                <a:ext cx="1948080" cy="162944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33399" y="739071"/>
                <a:ext cx="1985455" cy="128204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82314" y="2149070"/>
                <a:ext cx="721458" cy="6467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12" name="Rectangle 11"/>
          <p:cNvSpPr/>
          <p:nvPr/>
        </p:nvSpPr>
        <p:spPr>
          <a:xfrm>
            <a:off x="1193144" y="-26734"/>
            <a:ext cx="6894260"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Strait to the </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Value</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System</a:t>
            </a:r>
            <a:r>
              <a:rPr lang="ru-RU"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9" name="TextBox 28"/>
          <p:cNvSpPr txBox="1"/>
          <p:nvPr/>
        </p:nvSpPr>
        <p:spPr>
          <a:xfrm>
            <a:off x="88455" y="2389347"/>
            <a:ext cx="3168351" cy="4401205"/>
          </a:xfrm>
          <a:prstGeom prst="rect">
            <a:avLst/>
          </a:prstGeom>
          <a:solidFill>
            <a:schemeClr val="bg1"/>
          </a:solidFill>
          <a:ln w="19050">
            <a:solidFill>
              <a:schemeClr val="accent1"/>
            </a:solidFill>
          </a:ln>
        </p:spPr>
        <p:txBody>
          <a:bodyPr wrap="square" rtlCol="0">
            <a:spAutoFit/>
          </a:bodyPr>
          <a:lstStyle/>
          <a:p>
            <a:r>
              <a:rPr lang="ru-RU" sz="2800" dirty="0"/>
              <a:t>... </a:t>
            </a:r>
            <a:r>
              <a:rPr lang="en-US" sz="2800" dirty="0" smtClean="0"/>
              <a:t>because</a:t>
            </a:r>
            <a:r>
              <a:rPr lang="ru-RU" sz="2800" dirty="0" smtClean="0"/>
              <a:t>,</a:t>
            </a:r>
            <a:r>
              <a:rPr lang="en-US" sz="2800" dirty="0" smtClean="0"/>
              <a:t> before</a:t>
            </a:r>
            <a:r>
              <a:rPr lang="ru-RU" sz="2800" dirty="0" smtClean="0"/>
              <a:t> </a:t>
            </a:r>
            <a:r>
              <a:rPr lang="en-US" sz="2800" dirty="0" smtClean="0"/>
              <a:t>someone starts talking about the Quality Assurance</a:t>
            </a:r>
            <a:r>
              <a:rPr lang="ru-RU" sz="2800" dirty="0" smtClean="0"/>
              <a:t> </a:t>
            </a:r>
            <a:r>
              <a:rPr lang="en-US" sz="2800" dirty="0" smtClean="0"/>
              <a:t>it would be great, for the beginning, to ask for some clue on what actually is “good” and what is “bad” in education…</a:t>
            </a:r>
            <a:endParaRPr lang="en-US" sz="2800" dirty="0"/>
          </a:p>
        </p:txBody>
      </p:sp>
    </p:spTree>
    <p:extLst>
      <p:ext uri="{BB962C8B-B14F-4D97-AF65-F5344CB8AC3E}">
        <p14:creationId xmlns:p14="http://schemas.microsoft.com/office/powerpoint/2010/main" val="19165292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77200"/>
            <a:ext cx="8640960" cy="1261884"/>
          </a:xfrm>
          <a:prstGeom prst="rect">
            <a:avLst/>
          </a:prstGeom>
        </p:spPr>
        <p:txBody>
          <a:bodyPr wrap="square">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Prove</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your right for the “freedom” straight at the Portal</a:t>
            </a: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for example,</a:t>
            </a: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right to be an expert of an independent QA agency and to freely judge others</a:t>
            </a: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19" name="Group 18"/>
          <p:cNvGrpSpPr/>
          <p:nvPr/>
        </p:nvGrpSpPr>
        <p:grpSpPr>
          <a:xfrm>
            <a:off x="43690" y="1458626"/>
            <a:ext cx="9065578" cy="3980908"/>
            <a:chOff x="-17270" y="1466246"/>
            <a:chExt cx="9065578" cy="3980908"/>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174" y="3254995"/>
              <a:ext cx="1067157" cy="175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16200000">
              <a:off x="2541333" y="2863319"/>
              <a:ext cx="3980908" cy="118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20184210">
              <a:off x="896622" y="2997619"/>
              <a:ext cx="1802508"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6143" y="1807860"/>
              <a:ext cx="1296262" cy="125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7270" y="2778984"/>
              <a:ext cx="1074324" cy="1359821"/>
              <a:chOff x="198821" y="3039878"/>
              <a:chExt cx="1074324" cy="1359821"/>
            </a:xfrm>
          </p:grpSpPr>
          <p:pic>
            <p:nvPicPr>
              <p:cNvPr id="15" name="Picture 2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3528" y="3200088"/>
                <a:ext cx="888124" cy="119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9166">
                <a:off x="198821" y="3039878"/>
                <a:ext cx="1074324" cy="42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Right Arrow 17"/>
            <p:cNvSpPr/>
            <p:nvPr/>
          </p:nvSpPr>
          <p:spPr>
            <a:xfrm rot="1030338">
              <a:off x="953163" y="3817712"/>
              <a:ext cx="1663072"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664260" y="1879868"/>
              <a:ext cx="1860261" cy="720080"/>
            </a:xfrm>
            <a:prstGeom prst="wedgeRoundRectCallout">
              <a:avLst>
                <a:gd name="adj1" fmla="val 29960"/>
                <a:gd name="adj2" fmla="val 82606"/>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Here it is Portfolio of my achievements</a:t>
              </a:r>
              <a:r>
                <a:rPr lang="ru-RU" sz="1400" dirty="0" smtClean="0">
                  <a:solidFill>
                    <a:schemeClr val="tx1"/>
                  </a:solidFill>
                </a:rPr>
                <a:t> (</a:t>
              </a:r>
              <a:r>
                <a:rPr lang="en-US" sz="1400" dirty="0" smtClean="0">
                  <a:solidFill>
                    <a:schemeClr val="tx1"/>
                  </a:solidFill>
                </a:rPr>
                <a:t>so I know how to work</a:t>
              </a:r>
              <a:r>
                <a:rPr lang="ru-RU" sz="1400" dirty="0" smtClean="0">
                  <a:solidFill>
                    <a:schemeClr val="tx1"/>
                  </a:solidFill>
                </a:rPr>
                <a:t>)!</a:t>
              </a:r>
              <a:endParaRPr lang="en-US" sz="1400" dirty="0">
                <a:solidFill>
                  <a:schemeClr val="tx1"/>
                </a:solidFill>
              </a:endParaRPr>
            </a:p>
          </p:txBody>
        </p:sp>
        <p:sp>
          <p:nvSpPr>
            <p:cNvPr id="20" name="Right Arrow 19"/>
            <p:cNvSpPr/>
            <p:nvPr/>
          </p:nvSpPr>
          <p:spPr>
            <a:xfrm>
              <a:off x="6174770" y="3227428"/>
              <a:ext cx="936104" cy="229271"/>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527912" y="4419750"/>
              <a:ext cx="2030477" cy="815176"/>
            </a:xfrm>
            <a:prstGeom prst="wedgeRoundRectCallout">
              <a:avLst>
                <a:gd name="adj1" fmla="val 19827"/>
                <a:gd name="adj2" fmla="val -88456"/>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Here it is my Value System</a:t>
              </a:r>
              <a:r>
                <a:rPr lang="ru-RU" sz="1400" dirty="0" smtClean="0">
                  <a:solidFill>
                    <a:schemeClr val="tx1"/>
                  </a:solidFill>
                </a:rPr>
                <a:t> (</a:t>
              </a:r>
              <a:r>
                <a:rPr lang="en-US" sz="1400" dirty="0" smtClean="0">
                  <a:solidFill>
                    <a:schemeClr val="tx1"/>
                  </a:solidFill>
                </a:rPr>
                <a:t>I will make my decisions accordingly</a:t>
              </a:r>
              <a:r>
                <a:rPr lang="ru-RU" sz="1400" dirty="0" smtClean="0">
                  <a:solidFill>
                    <a:schemeClr val="tx1"/>
                  </a:solidFill>
                </a:rPr>
                <a:t>) </a:t>
              </a:r>
              <a:r>
                <a:rPr lang="ru-RU" sz="1400" dirty="0">
                  <a:solidFill>
                    <a:schemeClr val="tx1"/>
                  </a:solidFill>
                </a:rPr>
                <a:t>!</a:t>
              </a:r>
              <a:endParaRPr lang="en-US" sz="1400" dirty="0">
                <a:solidFill>
                  <a:schemeClr val="tx1"/>
                </a:solidFill>
              </a:endParaRPr>
            </a:p>
          </p:txBody>
        </p:sp>
        <p:pic>
          <p:nvPicPr>
            <p:cNvPr id="23"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2726851"/>
              <a:ext cx="1314738" cy="10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9676" y="2067105"/>
              <a:ext cx="1868632" cy="194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ular Callout 24"/>
            <p:cNvSpPr/>
            <p:nvPr/>
          </p:nvSpPr>
          <p:spPr>
            <a:xfrm>
              <a:off x="5951200" y="4007288"/>
              <a:ext cx="3071588" cy="1439866"/>
            </a:xfrm>
            <a:prstGeom prst="wedgeRoundRectCallout">
              <a:avLst>
                <a:gd name="adj1" fmla="val -1796"/>
                <a:gd name="adj2" fmla="val -72220"/>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My rank</a:t>
              </a:r>
              <a:r>
                <a:rPr lang="ru-RU" sz="1400" dirty="0" smtClean="0">
                  <a:solidFill>
                    <a:schemeClr val="tx1"/>
                  </a:solidFill>
                </a:rPr>
                <a:t> </a:t>
              </a:r>
              <a:r>
                <a:rPr lang="en-US" sz="1400" dirty="0" smtClean="0">
                  <a:solidFill>
                    <a:schemeClr val="tx1"/>
                  </a:solidFill>
                </a:rPr>
                <a:t>at the Portal appeared to be the highest among all the </a:t>
              </a:r>
              <a:r>
                <a:rPr lang="en-US" sz="1400" dirty="0">
                  <a:solidFill>
                    <a:schemeClr val="tx1"/>
                  </a:solidFill>
                </a:rPr>
                <a:t>experts in this domain</a:t>
              </a:r>
              <a:r>
                <a:rPr lang="ru-RU" sz="1400" dirty="0">
                  <a:solidFill>
                    <a:schemeClr val="tx1"/>
                  </a:solidFill>
                </a:rPr>
                <a:t> ! </a:t>
              </a:r>
              <a:r>
                <a:rPr lang="en-US" sz="1400" dirty="0">
                  <a:solidFill>
                    <a:schemeClr val="tx1"/>
                  </a:solidFill>
                </a:rPr>
                <a:t>So I am getting the mandate of public confidence in my right to judge others</a:t>
              </a:r>
              <a:r>
                <a:rPr lang="ru-RU" sz="1400" dirty="0">
                  <a:solidFill>
                    <a:schemeClr val="tx1"/>
                  </a:solidFill>
                </a:rPr>
                <a:t>!</a:t>
              </a:r>
              <a:endParaRPr lang="en-US" sz="1400" dirty="0">
                <a:solidFill>
                  <a:schemeClr val="tx1"/>
                </a:solidFill>
              </a:endParaRPr>
            </a:p>
          </p:txBody>
        </p:sp>
      </p:grpSp>
      <p:grpSp>
        <p:nvGrpSpPr>
          <p:cNvPr id="5" name="Group 4"/>
          <p:cNvGrpSpPr/>
          <p:nvPr/>
        </p:nvGrpSpPr>
        <p:grpSpPr>
          <a:xfrm>
            <a:off x="19912" y="5558760"/>
            <a:ext cx="6006880" cy="1252510"/>
            <a:chOff x="19912" y="5558760"/>
            <a:chExt cx="6006880" cy="1252510"/>
          </a:xfrm>
        </p:grpSpPr>
        <p:sp>
          <p:nvSpPr>
            <p:cNvPr id="26" name="Rectangle 25"/>
            <p:cNvSpPr/>
            <p:nvPr/>
          </p:nvSpPr>
          <p:spPr>
            <a:xfrm>
              <a:off x="19912" y="5558760"/>
              <a:ext cx="5992248" cy="12525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58699" y="5965132"/>
              <a:ext cx="2868093" cy="461665"/>
            </a:xfrm>
            <a:prstGeom prst="rect">
              <a:avLst/>
            </a:prstGeom>
          </p:spPr>
          <p:txBody>
            <a:bodyPr wrap="none">
              <a:spAutoFit/>
            </a:bodyPr>
            <a:lstStyle/>
            <a:p>
              <a:r>
                <a:rPr lang="en-US" sz="2400" kern="10" dirty="0">
                  <a:ln w="19050">
                    <a:solidFill>
                      <a:srgbClr val="99CCFF"/>
                    </a:solidFill>
                    <a:round/>
                    <a:headEnd/>
                    <a:tailEnd/>
                  </a:ln>
                  <a:solidFill>
                    <a:srgbClr val="0066CC"/>
                  </a:solidFill>
                  <a:effectLst>
                    <a:outerShdw dist="35921" dir="2700000" algn="ctr" rotWithShape="0">
                      <a:srgbClr val="990000"/>
                    </a:outerShdw>
                  </a:effectLst>
                  <a:latin typeface="Impact"/>
                </a:rPr>
                <a:t>Who are the judges?!</a:t>
              </a:r>
            </a:p>
          </p:txBody>
        </p:sp>
        <p:sp>
          <p:nvSpPr>
            <p:cNvPr id="4" name="TextBox 3"/>
            <p:cNvSpPr txBox="1"/>
            <p:nvPr/>
          </p:nvSpPr>
          <p:spPr>
            <a:xfrm>
              <a:off x="987547" y="5628320"/>
              <a:ext cx="2163452" cy="1123384"/>
            </a:xfrm>
            <a:prstGeom prst="rect">
              <a:avLst/>
            </a:prstGeom>
            <a:solidFill>
              <a:schemeClr val="bg1">
                <a:lumMod val="75000"/>
              </a:schemeClr>
            </a:solidFill>
            <a:ln w="12700">
              <a:solidFill>
                <a:schemeClr val="tx1"/>
              </a:solidFill>
            </a:ln>
          </p:spPr>
          <p:txBody>
            <a:bodyPr wrap="square" rtlCol="0">
              <a:spAutoFit/>
            </a:bodyPr>
            <a:lstStyle/>
            <a:p>
              <a:r>
                <a:rPr lang="en-US" sz="1100" i="1" dirty="0"/>
                <a:t>“Don’t give that which is holy to the dogs, neither </a:t>
              </a:r>
              <a:r>
                <a:rPr lang="en-US" sz="1100" i="1" dirty="0" smtClean="0"/>
                <a:t>throw your </a:t>
              </a:r>
              <a:r>
                <a:rPr lang="en-US" sz="1100" i="1" dirty="0"/>
                <a:t>pearls before the pigs, lest perhaps they </a:t>
              </a:r>
              <a:r>
                <a:rPr lang="en-US" sz="1100" i="1" dirty="0" smtClean="0"/>
                <a:t>trample them </a:t>
              </a:r>
              <a:r>
                <a:rPr lang="en-US" sz="1100" i="1" dirty="0"/>
                <a:t>under their feet, and turn and tear you to </a:t>
              </a:r>
              <a:r>
                <a:rPr lang="en-US" sz="1100" i="1" dirty="0" smtClean="0"/>
                <a:t>pieces”</a:t>
              </a:r>
            </a:p>
            <a:p>
              <a:pPr marL="108000" algn="r"/>
              <a:r>
                <a:rPr lang="en-US" sz="1200" b="1" dirty="0" smtClean="0"/>
                <a:t>(Gospel of Matthew 7:6)</a:t>
              </a:r>
              <a:endParaRPr lang="en-US" sz="1200" b="1" dirty="0"/>
            </a:p>
          </p:txBody>
        </p:sp>
        <p:pic>
          <p:nvPicPr>
            <p:cNvPr id="29"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45" y="5599342"/>
              <a:ext cx="889139" cy="118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20286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 y="165398"/>
            <a:ext cx="9144000" cy="6516239"/>
          </a:xfrm>
          <a:prstGeom prst="rect">
            <a:avLst/>
          </a:prstGeom>
        </p:spPr>
      </p:pic>
      <p:sp>
        <p:nvSpPr>
          <p:cNvPr id="5" name="Rectangle 4"/>
          <p:cNvSpPr/>
          <p:nvPr/>
        </p:nvSpPr>
        <p:spPr>
          <a:xfrm>
            <a:off x="119585" y="3295717"/>
            <a:ext cx="5402236" cy="3416320"/>
          </a:xfrm>
          <a:prstGeom prst="rect">
            <a:avLst/>
          </a:prstGeom>
          <a:noFill/>
        </p:spPr>
        <p:txBody>
          <a:bodyPr wrap="square" lIns="91440" tIns="45720" rIns="91440" bIns="45720">
            <a:spAutoFit/>
          </a:bodyPr>
          <a:lstStyle/>
          <a:p>
            <a:pPr algn="ctr"/>
            <a:r>
              <a:rPr lang="en-US" sz="5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I am free now</a:t>
            </a:r>
            <a:r>
              <a:rPr lang="ru-RU" sz="5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a:t>
            </a:r>
            <a:endParaRPr lang="en-US" sz="5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endParaRPr>
          </a:p>
          <a:p>
            <a:pPr algn="ctr"/>
            <a:r>
              <a:rPr lang="en-US" sz="54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I have created my portfolio at the TRUST-Portal</a:t>
            </a:r>
            <a:endParaRPr lang="en-US" sz="5400" b="1" cap="none"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grpSp>
        <p:nvGrpSpPr>
          <p:cNvPr id="6" name="Group 5"/>
          <p:cNvGrpSpPr/>
          <p:nvPr/>
        </p:nvGrpSpPr>
        <p:grpSpPr>
          <a:xfrm>
            <a:off x="7274213" y="6178578"/>
            <a:ext cx="1872208" cy="557013"/>
            <a:chOff x="2339752" y="260648"/>
            <a:chExt cx="2304256" cy="648072"/>
          </a:xfrm>
        </p:grpSpPr>
        <p:sp>
          <p:nvSpPr>
            <p:cNvPr id="7" name="Rounded Rectangle 6"/>
            <p:cNvSpPr/>
            <p:nvPr/>
          </p:nvSpPr>
          <p:spPr>
            <a:xfrm>
              <a:off x="2339752" y="260648"/>
              <a:ext cx="2304256" cy="6480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462260" y="351707"/>
              <a:ext cx="2076450" cy="478529"/>
              <a:chOff x="3286125" y="3050025"/>
              <a:chExt cx="2076450" cy="478529"/>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267075"/>
                <a:ext cx="2076450" cy="26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050025"/>
                <a:ext cx="2076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284990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400441" y="5949"/>
            <a:ext cx="7973208"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All Conclusions in one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formula</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84" name="Group 83"/>
          <p:cNvGrpSpPr/>
          <p:nvPr/>
        </p:nvGrpSpPr>
        <p:grpSpPr>
          <a:xfrm>
            <a:off x="176926" y="671525"/>
            <a:ext cx="8738492" cy="6089081"/>
            <a:chOff x="186704" y="670162"/>
            <a:chExt cx="8738492" cy="6089081"/>
          </a:xfrm>
        </p:grpSpPr>
        <p:sp>
          <p:nvSpPr>
            <p:cNvPr id="82" name="Rounded Rectangle 81"/>
            <p:cNvSpPr/>
            <p:nvPr/>
          </p:nvSpPr>
          <p:spPr>
            <a:xfrm>
              <a:off x="191987" y="3714822"/>
              <a:ext cx="8733209" cy="3044421"/>
            </a:xfrm>
            <a:prstGeom prst="roundRect">
              <a:avLst>
                <a:gd name="adj" fmla="val 1417"/>
              </a:avLst>
            </a:prstGeom>
            <a:solidFill>
              <a:srgbClr val="FFFF0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86704" y="670162"/>
              <a:ext cx="8733209" cy="3044421"/>
            </a:xfrm>
            <a:prstGeom prst="roundRect">
              <a:avLst>
                <a:gd name="adj" fmla="val 1417"/>
              </a:avLst>
            </a:prstGeom>
            <a:solidFill>
              <a:srgbClr val="00B0F0">
                <a:alpha val="4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789511" y="2906471"/>
              <a:ext cx="4376959"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372507" y="4882326"/>
              <a:ext cx="3359733"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598603" y="3885034"/>
              <a:ext cx="4574444"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37757" y="1872372"/>
              <a:ext cx="5694483"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155298" y="5918892"/>
              <a:ext cx="4314912"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70384" y="877402"/>
              <a:ext cx="3541191"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858758" y="1310123"/>
              <a:ext cx="0" cy="53802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89859" y="5915372"/>
              <a:ext cx="4352359" cy="523220"/>
            </a:xfrm>
            <a:prstGeom prst="rect">
              <a:avLst/>
            </a:prstGeom>
            <a:noFill/>
          </p:spPr>
          <p:txBody>
            <a:bodyPr wrap="square" rtlCol="0">
              <a:sp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Freedom</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a new</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impact</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1009667" y="1898794"/>
              <a:ext cx="5818964" cy="523220"/>
            </a:xfrm>
            <a:prstGeom prst="rect">
              <a:avLst/>
            </a:prstGeom>
            <a:noFill/>
          </p:spPr>
          <p:txBody>
            <a:bodyPr wrap="square" rtlCol="0">
              <a:sp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assurance</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a</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Transparency</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1839574" y="2916932"/>
              <a:ext cx="4232697" cy="523220"/>
            </a:xfrm>
            <a:prstGeom prst="rect">
              <a:avLst/>
            </a:prstGeom>
          </p:spPr>
          <p:txBody>
            <a:bodyPr wrap="none">
              <a:sp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Transparency</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a  Portal</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TextBox 7"/>
            <p:cNvSpPr txBox="1"/>
            <p:nvPr/>
          </p:nvSpPr>
          <p:spPr>
            <a:xfrm>
              <a:off x="2630835" y="3931865"/>
              <a:ext cx="4542211" cy="523220"/>
            </a:xfrm>
            <a:prstGeom prst="rect">
              <a:avLst/>
            </a:prstGeom>
            <a:noFill/>
          </p:spPr>
          <p:txBody>
            <a:bodyPr wrap="square" rtlCol="0">
              <a:sp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Portal</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a weapon of Truth</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3401963" y="4908748"/>
              <a:ext cx="3330278" cy="523220"/>
            </a:xfrm>
            <a:prstGeom prst="rect">
              <a:avLst/>
            </a:prstGeom>
            <a:noFill/>
          </p:spPr>
          <p:txBody>
            <a:bodyPr wrap="square" rtlCol="0">
              <a:sp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Freedom</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259904" y="894889"/>
              <a:ext cx="356219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Impact</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a  </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Rounded Rectangle 18"/>
            <p:cNvSpPr/>
            <p:nvPr/>
          </p:nvSpPr>
          <p:spPr>
            <a:xfrm>
              <a:off x="2558827" y="1014636"/>
              <a:ext cx="1156731"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78369" y="2026950"/>
              <a:ext cx="111817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10905" y="1008653"/>
              <a:ext cx="1270667"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521179" y="2025492"/>
              <a:ext cx="1990532"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877201" y="3040221"/>
              <a:ext cx="221512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884416" y="3040221"/>
              <a:ext cx="1152128"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678497" y="4045629"/>
              <a:ext cx="998961"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139792" y="4036104"/>
              <a:ext cx="842379"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429808" y="5022512"/>
              <a:ext cx="90960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098530" y="5022512"/>
              <a:ext cx="137767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4249490" y="6019611"/>
              <a:ext cx="1377676"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7173046" y="6051440"/>
              <a:ext cx="1153148" cy="333792"/>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861492" y="6682876"/>
              <a:ext cx="71773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992124" y="633386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07993" y="1318652"/>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endCxn id="20" idx="0"/>
            </p:cNvCxnSpPr>
            <p:nvPr/>
          </p:nvCxnSpPr>
          <p:spPr>
            <a:xfrm flipH="1">
              <a:off x="1637457" y="1348428"/>
              <a:ext cx="1336797" cy="67852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944402" y="1310123"/>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593483" y="1985779"/>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45" idx="6"/>
            </p:cNvCxnSpPr>
            <p:nvPr/>
          </p:nvCxnSpPr>
          <p:spPr>
            <a:xfrm flipV="1">
              <a:off x="3044386" y="2367309"/>
              <a:ext cx="2267266" cy="67291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249620" y="2315937"/>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956439" y="298885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3190913" y="3383538"/>
              <a:ext cx="2121947" cy="662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5224951" y="3341691"/>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146939" y="3994257"/>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V="1">
              <a:off x="3772579" y="4387171"/>
              <a:ext cx="2356695" cy="6162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3731400" y="4971140"/>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097344" y="4328049"/>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V="1">
              <a:off x="4677916" y="5357521"/>
              <a:ext cx="1267473" cy="6620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847472" y="5325199"/>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650592" y="5970534"/>
              <a:ext cx="87947" cy="1027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flipV="1">
              <a:off x="8037014" y="6353403"/>
              <a:ext cx="0" cy="3370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Curved Down Arrow 63"/>
            <p:cNvSpPr/>
            <p:nvPr/>
          </p:nvSpPr>
          <p:spPr>
            <a:xfrm>
              <a:off x="1162654" y="770037"/>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urved Down Arrow 64"/>
            <p:cNvSpPr/>
            <p:nvPr/>
          </p:nvSpPr>
          <p:spPr>
            <a:xfrm>
              <a:off x="1991131" y="1779486"/>
              <a:ext cx="2952839"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urved Down Arrow 65"/>
            <p:cNvSpPr/>
            <p:nvPr/>
          </p:nvSpPr>
          <p:spPr>
            <a:xfrm>
              <a:off x="3904938" y="2797624"/>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urved Down Arrow 66"/>
            <p:cNvSpPr/>
            <p:nvPr/>
          </p:nvSpPr>
          <p:spPr>
            <a:xfrm>
              <a:off x="3641514" y="3797489"/>
              <a:ext cx="2863740"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urved Down Arrow 67"/>
            <p:cNvSpPr/>
            <p:nvPr/>
          </p:nvSpPr>
          <p:spPr>
            <a:xfrm>
              <a:off x="4307286" y="4797200"/>
              <a:ext cx="1881732"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urved Down Arrow 68"/>
            <p:cNvSpPr/>
            <p:nvPr/>
          </p:nvSpPr>
          <p:spPr>
            <a:xfrm>
              <a:off x="5175091" y="5780996"/>
              <a:ext cx="2863740" cy="238615"/>
            </a:xfrm>
            <a:prstGeom prst="curvedDownArrow">
              <a:avLst>
                <a:gd name="adj1" fmla="val 23132"/>
                <a:gd name="adj2" fmla="val 170158"/>
                <a:gd name="adj3" fmla="val 36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3" name="Picture 2"/>
            <p:cNvPicPr>
              <a:picLocks noChangeAspect="1" noChangeArrowheads="1"/>
            </p:cNvPicPr>
            <p:nvPr/>
          </p:nvPicPr>
          <p:blipFill>
            <a:blip r:embed="rId2">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6159261" y="770036"/>
              <a:ext cx="2639110" cy="78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912978" y="4499746"/>
            <a:ext cx="1611980" cy="2167131"/>
            <a:chOff x="912978" y="4499746"/>
            <a:chExt cx="1611980" cy="2167131"/>
          </a:xfrm>
        </p:grpSpPr>
        <p:sp>
          <p:nvSpPr>
            <p:cNvPr id="88" name="Rounded Rectangle 87"/>
            <p:cNvSpPr/>
            <p:nvPr/>
          </p:nvSpPr>
          <p:spPr>
            <a:xfrm>
              <a:off x="1260441" y="5707559"/>
              <a:ext cx="936104" cy="3226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777" y="4499746"/>
              <a:ext cx="1482382" cy="745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978" y="5088341"/>
              <a:ext cx="1611980" cy="157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827624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016986" y="5949"/>
            <a:ext cx="274010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 </a:t>
            </a:r>
            <a:r>
              <a:rPr lang="ru-RU"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4" name="Group 13"/>
          <p:cNvGrpSpPr/>
          <p:nvPr/>
        </p:nvGrpSpPr>
        <p:grpSpPr>
          <a:xfrm>
            <a:off x="431179" y="1477862"/>
            <a:ext cx="4058170" cy="4476048"/>
            <a:chOff x="4808272" y="1653780"/>
            <a:chExt cx="3251518" cy="3849723"/>
          </a:xfrm>
        </p:grpSpPr>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22286">
              <a:off x="4810593" y="2164685"/>
              <a:ext cx="3249197" cy="296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5384565" y="3216641"/>
              <a:ext cx="2154411" cy="753323"/>
              <a:chOff x="3146872" y="1418108"/>
              <a:chExt cx="2010395" cy="654370"/>
            </a:xfrm>
          </p:grpSpPr>
          <p:sp>
            <p:nvSpPr>
              <p:cNvPr id="7" name="Rounded Rectangle 6"/>
              <p:cNvSpPr/>
              <p:nvPr/>
            </p:nvSpPr>
            <p:spPr>
              <a:xfrm>
                <a:off x="3146872" y="1418108"/>
                <a:ext cx="2010390" cy="654369"/>
              </a:xfrm>
              <a:prstGeom prst="roundRect">
                <a:avLst>
                  <a:gd name="adj" fmla="val 169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2"/>
              <p:cNvPicPr>
                <a:picLocks noChangeAspect="1" noChangeArrowheads="1"/>
              </p:cNvPicPr>
              <p:nvPr/>
            </p:nvPicPr>
            <p:blipFill>
              <a:blip r:embed="rId3">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a:off x="3146877" y="1473153"/>
                <a:ext cx="2010390" cy="59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Down Arrow 11"/>
            <p:cNvSpPr/>
            <p:nvPr/>
          </p:nvSpPr>
          <p:spPr>
            <a:xfrm>
              <a:off x="7627329" y="3208405"/>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wn Arrow 70"/>
            <p:cNvSpPr/>
            <p:nvPr/>
          </p:nvSpPr>
          <p:spPr>
            <a:xfrm rot="17985565">
              <a:off x="7004095" y="2064222"/>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own Arrow 71"/>
            <p:cNvSpPr/>
            <p:nvPr/>
          </p:nvSpPr>
          <p:spPr>
            <a:xfrm rot="10800000">
              <a:off x="4907302" y="3179246"/>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wn Arrow 75"/>
            <p:cNvSpPr/>
            <p:nvPr/>
          </p:nvSpPr>
          <p:spPr>
            <a:xfrm rot="3722985">
              <a:off x="6944594" y="4387316"/>
              <a:ext cx="360040" cy="859122"/>
            </a:xfrm>
            <a:prstGeom prst="downArrow">
              <a:avLst>
                <a:gd name="adj1" fmla="val 50000"/>
                <a:gd name="adj2" fmla="val 10555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rot="7361523">
              <a:off x="5612696" y="4387316"/>
              <a:ext cx="360040" cy="859122"/>
            </a:xfrm>
            <a:prstGeom prst="downArrow">
              <a:avLst>
                <a:gd name="adj1" fmla="val 50000"/>
                <a:gd name="adj2" fmla="val 10555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own Arrow 85"/>
            <p:cNvSpPr/>
            <p:nvPr/>
          </p:nvSpPr>
          <p:spPr>
            <a:xfrm rot="14336184">
              <a:off x="5598021" y="1994074"/>
              <a:ext cx="360040" cy="859122"/>
            </a:xfrm>
            <a:prstGeom prst="downArrow">
              <a:avLst>
                <a:gd name="adj1" fmla="val 50000"/>
                <a:gd name="adj2" fmla="val 10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49564" y="1653780"/>
              <a:ext cx="738770" cy="3441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Impact</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rot="3286148">
              <a:off x="7291634" y="2640212"/>
              <a:ext cx="1186069" cy="320580"/>
            </a:xfrm>
            <a:prstGeom prst="rect">
              <a:avLst/>
            </a:prstGeom>
            <a:noFill/>
          </p:spPr>
          <p:txBody>
            <a:bodyPr wrap="square" rtlCol="0">
              <a:spAutoFit/>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Quality</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rot="18228276">
              <a:off x="7200327" y="4376621"/>
              <a:ext cx="1376878" cy="320580"/>
            </a:xfrm>
            <a:prstGeom prst="rect">
              <a:avLst/>
            </a:prstGeom>
          </p:spPr>
          <p:txBody>
            <a:bodyPr wrap="none">
              <a:spAutoFit/>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Transparency</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TextBox 7"/>
            <p:cNvSpPr txBox="1"/>
            <p:nvPr/>
          </p:nvSpPr>
          <p:spPr>
            <a:xfrm>
              <a:off x="6156577" y="5159380"/>
              <a:ext cx="999979" cy="344123"/>
            </a:xfrm>
            <a:prstGeom prst="rect">
              <a:avLst/>
            </a:prstGeom>
            <a:noFill/>
          </p:spPr>
          <p:txBody>
            <a:bodyPr wrap="square" rtlCol="0">
              <a:spAutoFit/>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Portal</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rot="3139858">
              <a:off x="4428502" y="4354456"/>
              <a:ext cx="1080120" cy="320579"/>
            </a:xfrm>
            <a:prstGeom prst="rect">
              <a:avLst/>
            </a:prstGeom>
            <a:noFill/>
          </p:spPr>
          <p:txBody>
            <a:bodyPr wrap="square" rtlCol="0">
              <a:spAutoFit/>
            </a:bodyPr>
            <a:lstStyle/>
            <a:p>
              <a:pPr algn="ct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Truth</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rot="18446959">
              <a:off x="4474204" y="2463353"/>
              <a:ext cx="1174862" cy="320579"/>
            </a:xfrm>
            <a:prstGeom prst="rect">
              <a:avLst/>
            </a:prstGeom>
            <a:noFill/>
          </p:spPr>
          <p:txBody>
            <a:bodyPr wrap="square" rtlCol="0">
              <a:spAutoFit/>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Freedom</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5" name="Rectangle 14"/>
          <p:cNvSpPr/>
          <p:nvPr/>
        </p:nvSpPr>
        <p:spPr>
          <a:xfrm>
            <a:off x="49202" y="6381328"/>
            <a:ext cx="4144917" cy="369332"/>
          </a:xfrm>
          <a:prstGeom prst="rect">
            <a:avLst/>
          </a:prstGeom>
        </p:spPr>
        <p:txBody>
          <a:bodyPr wrap="none">
            <a:spAutoFit/>
          </a:bodyPr>
          <a:lstStyle/>
          <a:p>
            <a:r>
              <a:rPr lang="en-US" altLang="en-US" dirty="0">
                <a:hlinkClick r:id="rId4"/>
              </a:rPr>
              <a:t>http://</a:t>
            </a:r>
            <a:r>
              <a:rPr lang="en-US" altLang="en-US" dirty="0" smtClean="0">
                <a:hlinkClick r:id="rId4"/>
              </a:rPr>
              <a:t>www.cs.jyu.fi/ai/Quality-3_en.pptx</a:t>
            </a:r>
            <a:r>
              <a:rPr lang="en-US" altLang="en-US" dirty="0" smtClean="0"/>
              <a:t> </a:t>
            </a:r>
            <a:endParaRPr lang="en-US" dirty="0"/>
          </a:p>
        </p:txBody>
      </p:sp>
      <p:sp>
        <p:nvSpPr>
          <p:cNvPr id="16" name="Rectangle 15"/>
          <p:cNvSpPr/>
          <p:nvPr/>
        </p:nvSpPr>
        <p:spPr>
          <a:xfrm>
            <a:off x="5364088" y="6396687"/>
            <a:ext cx="3681072" cy="369332"/>
          </a:xfrm>
          <a:prstGeom prst="rect">
            <a:avLst/>
          </a:prstGeom>
        </p:spPr>
        <p:txBody>
          <a:bodyPr wrap="none">
            <a:spAutoFit/>
          </a:bodyPr>
          <a:lstStyle/>
          <a:p>
            <a:r>
              <a:rPr lang="en-US" altLang="en-US" dirty="0">
                <a:hlinkClick r:id="rId5"/>
              </a:rPr>
              <a:t>http://www.cs.jyu.fi/ai/Quality/video</a:t>
            </a:r>
            <a:endParaRPr lang="en-US" dirty="0"/>
          </a:p>
        </p:txBody>
      </p:sp>
      <p:sp>
        <p:nvSpPr>
          <p:cNvPr id="17" name="Rectangle 16"/>
          <p:cNvSpPr/>
          <p:nvPr/>
        </p:nvSpPr>
        <p:spPr>
          <a:xfrm>
            <a:off x="155995" y="889455"/>
            <a:ext cx="1789336" cy="369332"/>
          </a:xfrm>
          <a:prstGeom prst="rect">
            <a:avLst/>
          </a:prstGeom>
        </p:spPr>
        <p:txBody>
          <a:bodyPr wrap="none">
            <a:spAutoFit/>
          </a:bodyPr>
          <a:lstStyle/>
          <a:p>
            <a:r>
              <a:rPr lang="en-US" altLang="en-US" dirty="0">
                <a:hlinkClick r:id="rId6"/>
              </a:rPr>
              <a:t>http://dovira.eu/</a:t>
            </a:r>
            <a:endParaRPr lang="en-US" dirty="0"/>
          </a:p>
        </p:txBody>
      </p:sp>
      <p:sp>
        <p:nvSpPr>
          <p:cNvPr id="18" name="Rectangle 17"/>
          <p:cNvSpPr/>
          <p:nvPr/>
        </p:nvSpPr>
        <p:spPr>
          <a:xfrm>
            <a:off x="6537895" y="889455"/>
            <a:ext cx="2408480" cy="369332"/>
          </a:xfrm>
          <a:prstGeom prst="rect">
            <a:avLst/>
          </a:prstGeom>
        </p:spPr>
        <p:txBody>
          <a:bodyPr wrap="none">
            <a:spAutoFit/>
          </a:bodyPr>
          <a:lstStyle/>
          <a:p>
            <a:r>
              <a:rPr lang="en-US" altLang="en-US" dirty="0">
                <a:hlinkClick r:id="rId7"/>
              </a:rPr>
              <a:t>http://</a:t>
            </a:r>
            <a:r>
              <a:rPr lang="en-US" altLang="en-US" dirty="0" smtClean="0">
                <a:hlinkClick r:id="rId7"/>
              </a:rPr>
              <a:t>portal.dovira.eu/</a:t>
            </a:r>
            <a:endParaRPr lang="en-US" dirty="0"/>
          </a:p>
        </p:txBody>
      </p:sp>
      <p:grpSp>
        <p:nvGrpSpPr>
          <p:cNvPr id="24" name="Group 23"/>
          <p:cNvGrpSpPr/>
          <p:nvPr/>
        </p:nvGrpSpPr>
        <p:grpSpPr>
          <a:xfrm>
            <a:off x="4870915" y="2233298"/>
            <a:ext cx="4142135" cy="2018738"/>
            <a:chOff x="1959124" y="3933938"/>
            <a:chExt cx="6176764" cy="2632140"/>
          </a:xfrm>
        </p:grpSpPr>
        <p:grpSp>
          <p:nvGrpSpPr>
            <p:cNvPr id="25" name="Group 24"/>
            <p:cNvGrpSpPr/>
            <p:nvPr/>
          </p:nvGrpSpPr>
          <p:grpSpPr>
            <a:xfrm>
              <a:off x="1959124" y="3933938"/>
              <a:ext cx="6176764" cy="2632140"/>
              <a:chOff x="1959124" y="3933938"/>
              <a:chExt cx="6176764" cy="2632140"/>
            </a:xfrm>
          </p:grpSpPr>
          <p:grpSp>
            <p:nvGrpSpPr>
              <p:cNvPr id="27" name="Group 26"/>
              <p:cNvGrpSpPr/>
              <p:nvPr/>
            </p:nvGrpSpPr>
            <p:grpSpPr>
              <a:xfrm>
                <a:off x="2987824" y="3933938"/>
                <a:ext cx="5148064" cy="2632140"/>
                <a:chOff x="2241097" y="4209386"/>
                <a:chExt cx="5103230" cy="2462423"/>
              </a:xfrm>
            </p:grpSpPr>
            <p:grpSp>
              <p:nvGrpSpPr>
                <p:cNvPr id="30" name="Group 29"/>
                <p:cNvGrpSpPr/>
                <p:nvPr/>
              </p:nvGrpSpPr>
              <p:grpSpPr>
                <a:xfrm>
                  <a:off x="2241097" y="4209386"/>
                  <a:ext cx="5103230" cy="2462423"/>
                  <a:chOff x="1530756" y="4263037"/>
                  <a:chExt cx="3897245" cy="1746855"/>
                </a:xfrm>
              </p:grpSpPr>
              <p:pic>
                <p:nvPicPr>
                  <p:cNvPr id="32" name="Picture 10"/>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30756" y="4263037"/>
                    <a:ext cx="3897245" cy="174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276980" y="4363583"/>
                    <a:ext cx="873896" cy="87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p:cNvPicPr>
                  <a:picLocks noChangeAspect="1" noChangeArrowheads="1"/>
                </p:cNvPicPr>
                <p:nvPr/>
              </p:nvPicPr>
              <p:blipFill>
                <a:blip r:embed="rId10" cstate="print">
                  <a:clrChange>
                    <a:clrFrom>
                      <a:srgbClr val="F8FCFF"/>
                    </a:clrFrom>
                    <a:clrTo>
                      <a:srgbClr val="F8FCFF">
                        <a:alpha val="0"/>
                      </a:srgbClr>
                    </a:clrTo>
                  </a:clrChange>
                  <a:extLst>
                    <a:ext uri="{28A0092B-C50C-407E-A947-70E740481C1C}">
                      <a14:useLocalDpi xmlns:a14="http://schemas.microsoft.com/office/drawing/2010/main" val="0"/>
                    </a:ext>
                  </a:extLst>
                </a:blip>
                <a:srcRect/>
                <a:stretch>
                  <a:fillRect/>
                </a:stretch>
              </p:blipFill>
              <p:spPr bwMode="auto">
                <a:xfrm rot="20348574">
                  <a:off x="3858428" y="5636976"/>
                  <a:ext cx="982477" cy="255490"/>
                </a:xfrm>
                <a:prstGeom prst="rect">
                  <a:avLst/>
                </a:prstGeom>
                <a:solidFill>
                  <a:schemeClr val="bg1"/>
                </a:solidFill>
                <a:ln>
                  <a:noFill/>
                </a:ln>
                <a:extLst/>
              </p:spPr>
            </p:pic>
          </p:grpSp>
          <p:pic>
            <p:nvPicPr>
              <p:cNvPr id="28"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9124" y="5273382"/>
                <a:ext cx="10668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3439">
                <a:off x="2007436" y="5001805"/>
                <a:ext cx="1028723" cy="52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4614">
              <a:off x="3225983" y="4942214"/>
              <a:ext cx="684636" cy="50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908492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45996" y="9420"/>
            <a:ext cx="8433206"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You </a:t>
            </a:r>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will </a:t>
            </a:r>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overcome someday</a:t>
            </a:r>
            <a:r>
              <a:rPr lang="ru-RU"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4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33" name="Group 32"/>
          <p:cNvGrpSpPr/>
          <p:nvPr/>
        </p:nvGrpSpPr>
        <p:grpSpPr>
          <a:xfrm>
            <a:off x="71291" y="932750"/>
            <a:ext cx="8974750" cy="5738602"/>
            <a:chOff x="71291" y="932750"/>
            <a:chExt cx="8974750" cy="5738602"/>
          </a:xfrm>
        </p:grpSpPr>
        <p:grpSp>
          <p:nvGrpSpPr>
            <p:cNvPr id="4" name="Group 3"/>
            <p:cNvGrpSpPr/>
            <p:nvPr/>
          </p:nvGrpSpPr>
          <p:grpSpPr>
            <a:xfrm>
              <a:off x="3411145" y="955505"/>
              <a:ext cx="5634896" cy="5626431"/>
              <a:chOff x="3411145" y="955505"/>
              <a:chExt cx="5634896" cy="5626431"/>
            </a:xfrm>
          </p:grpSpPr>
          <p:grpSp>
            <p:nvGrpSpPr>
              <p:cNvPr id="5" name="Group 4"/>
              <p:cNvGrpSpPr/>
              <p:nvPr/>
            </p:nvGrpSpPr>
            <p:grpSpPr>
              <a:xfrm>
                <a:off x="3411145" y="955505"/>
                <a:ext cx="5634896" cy="5626431"/>
                <a:chOff x="3411145" y="955505"/>
                <a:chExt cx="5634896" cy="5626431"/>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145" y="962243"/>
                  <a:ext cx="2871642" cy="23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251" y="3277279"/>
                  <a:ext cx="2844483" cy="198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273734" y="955505"/>
                  <a:ext cx="2772307" cy="5626431"/>
                  <a:chOff x="6273734" y="140735"/>
                  <a:chExt cx="2772307" cy="5626431"/>
                </a:xfrm>
              </p:grpSpPr>
              <p:grpSp>
                <p:nvGrpSpPr>
                  <p:cNvPr id="11" name="Group 10"/>
                  <p:cNvGrpSpPr/>
                  <p:nvPr/>
                </p:nvGrpSpPr>
                <p:grpSpPr>
                  <a:xfrm>
                    <a:off x="6273734" y="1017561"/>
                    <a:ext cx="2772307" cy="4749605"/>
                    <a:chOff x="6281469" y="1772816"/>
                    <a:chExt cx="2772307" cy="4749605"/>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469" y="1772816"/>
                      <a:ext cx="2772307" cy="3696410"/>
                    </a:xfrm>
                    <a:prstGeom prst="rect">
                      <a:avLst/>
                    </a:prstGeom>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469" y="4681312"/>
                      <a:ext cx="2772307" cy="184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35" y="140735"/>
                    <a:ext cx="2758238" cy="14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0198" y="5257648"/>
                  <a:ext cx="2880695" cy="129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3411145" y="955505"/>
                <a:ext cx="5620828" cy="562643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1291" y="932750"/>
              <a:ext cx="3250804" cy="5670181"/>
              <a:chOff x="71291" y="932750"/>
              <a:chExt cx="3250804" cy="5670181"/>
            </a:xfrm>
          </p:grpSpPr>
          <p:sp>
            <p:nvSpPr>
              <p:cNvPr id="17" name="Rectangle 16"/>
              <p:cNvSpPr/>
              <p:nvPr/>
            </p:nvSpPr>
            <p:spPr>
              <a:xfrm>
                <a:off x="71291" y="932750"/>
                <a:ext cx="3250804" cy="567018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291" y="957021"/>
                <a:ext cx="3215931" cy="5617335"/>
                <a:chOff x="71291" y="957021"/>
                <a:chExt cx="3215931" cy="5617335"/>
              </a:xfrm>
            </p:grpSpPr>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91" y="957021"/>
                  <a:ext cx="3215931" cy="398414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053" y="3962496"/>
                  <a:ext cx="2792302" cy="259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987" y="5515117"/>
                  <a:ext cx="2666483" cy="105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Rectangle 23"/>
            <p:cNvSpPr/>
            <p:nvPr/>
          </p:nvSpPr>
          <p:spPr>
            <a:xfrm>
              <a:off x="3531049" y="6025021"/>
              <a:ext cx="2483373" cy="646331"/>
            </a:xfrm>
            <a:prstGeom prst="rect">
              <a:avLst/>
            </a:prstGeom>
            <a:noFill/>
          </p:spPr>
          <p:txBody>
            <a:bodyPr wrap="non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rush Script MT" panose="03060802040406070304" pitchFamily="66" charset="0"/>
                </a:rPr>
                <a:t>I       Ukraine</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rush Script MT" panose="03060802040406070304" pitchFamily="66" charset="0"/>
              </a:endParaRPr>
            </a:p>
          </p:txBody>
        </p:sp>
        <p:sp>
          <p:nvSpPr>
            <p:cNvPr id="25" name="Rectangle 24"/>
            <p:cNvSpPr/>
            <p:nvPr/>
          </p:nvSpPr>
          <p:spPr>
            <a:xfrm>
              <a:off x="6485456" y="4221694"/>
              <a:ext cx="2375971" cy="523220"/>
            </a:xfrm>
            <a:prstGeom prst="rect">
              <a:avLst/>
            </a:prstGeom>
            <a:solidFill>
              <a:schemeClr val="bg1"/>
            </a:solidFill>
          </p:spPr>
          <p:txBody>
            <a:bodyPr wrap="none" lIns="91440" tIns="45720" rIns="91440" bIns="45720">
              <a:spAutoFit/>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rush Script MT" panose="03060802040406070304" pitchFamily="66" charset="0"/>
                </a:rPr>
                <a:t>Glory to Ukraine !</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rush Script MT" panose="03060802040406070304" pitchFamily="66" charset="0"/>
              </a:endParaRPr>
            </a:p>
          </p:txBody>
        </p:sp>
        <p:sp>
          <p:nvSpPr>
            <p:cNvPr id="26" name="Rectangle 25"/>
            <p:cNvSpPr/>
            <p:nvPr/>
          </p:nvSpPr>
          <p:spPr>
            <a:xfrm>
              <a:off x="7549617" y="4725492"/>
              <a:ext cx="1439753" cy="677108"/>
            </a:xfrm>
            <a:prstGeom prst="rect">
              <a:avLst/>
            </a:prstGeom>
            <a:solidFill>
              <a:schemeClr val="accent1">
                <a:lumMod val="20000"/>
                <a:lumOff val="80000"/>
              </a:schemeClr>
            </a:solidFill>
          </p:spPr>
          <p:txBody>
            <a:bodyPr wrap="none" lIns="91440" tIns="45720" rIns="91440" bIns="45720">
              <a:spAutoFit/>
            </a:bodyPr>
            <a:lstStyle/>
            <a:p>
              <a:r>
                <a:rPr lang="en-US" sz="2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Broadway" panose="04040905080B02020502" pitchFamily="82" charset="0"/>
                </a:rPr>
                <a:t>Glory</a:t>
              </a:r>
            </a:p>
            <a:p>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Broadway" panose="04040905080B02020502" pitchFamily="82" charset="0"/>
                </a:rPr>
                <a:t>to Heroes !</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Broadway" panose="04040905080B02020502" pitchFamily="82" charset="0"/>
              </a:endParaRPr>
            </a:p>
          </p:txBody>
        </p:sp>
        <p:sp>
          <p:nvSpPr>
            <p:cNvPr id="27" name="TextBox 26"/>
            <p:cNvSpPr txBox="1"/>
            <p:nvPr/>
          </p:nvSpPr>
          <p:spPr>
            <a:xfrm>
              <a:off x="520502" y="4104230"/>
              <a:ext cx="2304256" cy="1477328"/>
            </a:xfrm>
            <a:prstGeom prst="rect">
              <a:avLst/>
            </a:prstGeom>
            <a:noFill/>
          </p:spPr>
          <p:txBody>
            <a:bodyPr wrap="square" rtlCol="0">
              <a:spAutoFit/>
            </a:bodyPr>
            <a:lstStyle/>
            <a:p>
              <a:r>
                <a:rPr lang="en-US" dirty="0">
                  <a:latin typeface="Brush Script MT" panose="03060802040406070304" pitchFamily="66" charset="0"/>
                </a:rPr>
                <a:t>“Struggle – you will overcome, God helps you! The truth, the glory and the holy will are on your side</a:t>
              </a:r>
              <a:r>
                <a:rPr lang="en-US" dirty="0" smtClean="0">
                  <a:latin typeface="Brush Script MT" panose="03060802040406070304" pitchFamily="66" charset="0"/>
                </a:rPr>
                <a:t>!”</a:t>
              </a:r>
            </a:p>
            <a:p>
              <a:pPr algn="r"/>
              <a:r>
                <a:rPr lang="en-US" dirty="0" smtClean="0">
                  <a:latin typeface="Brush Script MT" panose="03060802040406070304" pitchFamily="66" charset="0"/>
                </a:rPr>
                <a:t>T.G. Shevchenko, 1845 </a:t>
              </a:r>
              <a:endParaRPr lang="en-US" dirty="0">
                <a:latin typeface="Brush Script MT" panose="03060802040406070304" pitchFamily="66" charset="0"/>
              </a:endParaRPr>
            </a:p>
          </p:txBody>
        </p:sp>
        <p:grpSp>
          <p:nvGrpSpPr>
            <p:cNvPr id="32" name="Group 31"/>
            <p:cNvGrpSpPr/>
            <p:nvPr/>
          </p:nvGrpSpPr>
          <p:grpSpPr>
            <a:xfrm>
              <a:off x="1375073" y="5594706"/>
              <a:ext cx="1914500" cy="972321"/>
              <a:chOff x="-2358307" y="3841998"/>
              <a:chExt cx="1736833" cy="972321"/>
            </a:xfrm>
          </p:grpSpPr>
          <p:grpSp>
            <p:nvGrpSpPr>
              <p:cNvPr id="31" name="Group 30"/>
              <p:cNvGrpSpPr/>
              <p:nvPr/>
            </p:nvGrpSpPr>
            <p:grpSpPr>
              <a:xfrm>
                <a:off x="-2358307" y="3841998"/>
                <a:ext cx="1728192" cy="972321"/>
                <a:chOff x="-2358307" y="3841998"/>
                <a:chExt cx="1728192" cy="972321"/>
              </a:xfrm>
            </p:grpSpPr>
            <p:sp>
              <p:nvSpPr>
                <p:cNvPr id="29" name="Rectangle 28"/>
                <p:cNvSpPr/>
                <p:nvPr/>
              </p:nvSpPr>
              <p:spPr>
                <a:xfrm>
                  <a:off x="-2358307" y="3841998"/>
                  <a:ext cx="1728192" cy="5035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358307" y="4345519"/>
                  <a:ext cx="1728192" cy="468800"/>
                </a:xfrm>
                <a:prstGeom prst="rect">
                  <a:avLst/>
                </a:prstGeom>
                <a:solidFill>
                  <a:srgbClr val="CC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2349666" y="3921994"/>
                <a:ext cx="1728192" cy="830997"/>
              </a:xfrm>
              <a:prstGeom prst="rect">
                <a:avLst/>
              </a:prstGeom>
              <a:noFill/>
            </p:spPr>
            <p:txBody>
              <a:bodyPr wrap="square" lIns="91440" tIns="45720" rIns="91440" bIns="45720">
                <a:spAutoFit/>
              </a:bodyPr>
              <a:lstStyle/>
              <a:p>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“…and </a:t>
                </a:r>
                <a:r>
                  <a:rPr lang="en-US" sz="8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on </a:t>
                </a: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the </a:t>
                </a:r>
                <a:r>
                  <a:rPr lang="en-US" sz="8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recovered land there will not be any </a:t>
                </a: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enemy. </a:t>
                </a:r>
                <a:r>
                  <a:rPr lang="en-US" sz="8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There will be </a:t>
                </a: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son</a:t>
                </a:r>
                <a:r>
                  <a:rPr lang="en-US" sz="8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 there will be </a:t>
                </a: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mother </a:t>
                </a:r>
                <a:r>
                  <a:rPr lang="en-US" sz="8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there will be people on </a:t>
                </a: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the land”</a:t>
                </a:r>
              </a:p>
              <a:p>
                <a:pPr algn="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 </a:t>
                </a:r>
                <a:r>
                  <a:rPr lang="en-US" sz="8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(T.G. Shevchenko, 1860</a:t>
                </a:r>
                <a:r>
                  <a:rPr lang="en-US" sz="8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Rounded MT Bold" panose="020F0704030504030204" pitchFamily="34" charset="0"/>
                  </a:rPr>
                  <a:t>)</a:t>
                </a:r>
                <a:endParaRPr lang="en-US" sz="1000" b="1" cap="none" spc="50" dirty="0">
                  <a:ln w="13500">
                    <a:solidFill>
                      <a:schemeClr val="accent1">
                        <a:shade val="2500"/>
                        <a:alpha val="6500"/>
                      </a:schemeClr>
                    </a:solidFill>
                    <a:prstDash val="solid"/>
                  </a:ln>
                  <a:effectLst>
                    <a:innerShdw blurRad="50900" dist="38500" dir="13500000">
                      <a:srgbClr val="000000">
                        <a:alpha val="60000"/>
                      </a:srgbClr>
                    </a:innerShdw>
                  </a:effectLst>
                </a:endParaRPr>
              </a:p>
            </p:txBody>
          </p:sp>
        </p:grpSp>
      </p:grpSp>
    </p:spTree>
    <p:extLst>
      <p:ext uri="{BB962C8B-B14F-4D97-AF65-F5344CB8AC3E}">
        <p14:creationId xmlns:p14="http://schemas.microsoft.com/office/powerpoint/2010/main" val="335042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1993" y="613818"/>
            <a:ext cx="8792495" cy="3049312"/>
            <a:chOff x="53187" y="517637"/>
            <a:chExt cx="8551261" cy="3190758"/>
          </a:xfrm>
        </p:grpSpPr>
        <p:sp>
          <p:nvSpPr>
            <p:cNvPr id="43" name="Rounded Rectangle 42"/>
            <p:cNvSpPr/>
            <p:nvPr/>
          </p:nvSpPr>
          <p:spPr>
            <a:xfrm>
              <a:off x="53187" y="517637"/>
              <a:ext cx="8551261" cy="3190758"/>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3568" y="521843"/>
              <a:ext cx="2415943" cy="184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691850" y="2090443"/>
              <a:ext cx="676969" cy="435366"/>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262" y="1134212"/>
              <a:ext cx="5331031" cy="257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5599" y="1365981"/>
              <a:ext cx="1085775" cy="133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609874" y="583129"/>
              <a:ext cx="2918272" cy="3061895"/>
              <a:chOff x="5951024" y="2493312"/>
              <a:chExt cx="3104114" cy="3483011"/>
            </a:xfrm>
          </p:grpSpPr>
          <p:pic>
            <p:nvPicPr>
              <p:cNvPr id="4108"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7399" y="4004648"/>
                <a:ext cx="17526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951024" y="2493312"/>
                <a:ext cx="3104114" cy="1919918"/>
                <a:chOff x="5951024" y="2493312"/>
                <a:chExt cx="3104114" cy="1919918"/>
              </a:xfrm>
            </p:grpSpPr>
            <p:grpSp>
              <p:nvGrpSpPr>
                <p:cNvPr id="6" name="Group 5"/>
                <p:cNvGrpSpPr/>
                <p:nvPr/>
              </p:nvGrpSpPr>
              <p:grpSpPr>
                <a:xfrm>
                  <a:off x="5951024" y="2541022"/>
                  <a:ext cx="3104114" cy="1872208"/>
                  <a:chOff x="755576" y="3494512"/>
                  <a:chExt cx="4593141" cy="3174848"/>
                </a:xfrm>
              </p:grpSpPr>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5692" y="3933056"/>
                    <a:ext cx="319128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81625" y="3494512"/>
                    <a:ext cx="1367092" cy="155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560121"/>
                    <a:ext cx="1661640" cy="135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10" name="Picture 1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3416" y="2493312"/>
                  <a:ext cx="1428468" cy="37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4111" name="Picture 1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65257">
              <a:off x="5177755" y="1475761"/>
              <a:ext cx="1001846" cy="174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967088" y="2194611"/>
              <a:ext cx="1695000" cy="263241"/>
              <a:chOff x="6533425" y="4772713"/>
              <a:chExt cx="1695000" cy="263241"/>
            </a:xfrm>
          </p:grpSpPr>
          <p:sp>
            <p:nvSpPr>
              <p:cNvPr id="13" name="Rectangle 12"/>
              <p:cNvSpPr/>
              <p:nvPr/>
            </p:nvSpPr>
            <p:spPr>
              <a:xfrm>
                <a:off x="6542478" y="4772713"/>
                <a:ext cx="1685947" cy="2632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2"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3425" y="4786792"/>
                <a:ext cx="1685947" cy="22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4898132" y="3808473"/>
            <a:ext cx="4104455" cy="2862322"/>
          </a:xfrm>
          <a:prstGeom prst="rect">
            <a:avLst/>
          </a:prstGeom>
          <a:solidFill>
            <a:schemeClr val="bg2">
              <a:lumMod val="90000"/>
            </a:schemeClr>
          </a:solidFill>
          <a:ln w="25400">
            <a:solidFill>
              <a:schemeClr val="tx1"/>
            </a:solidFill>
          </a:ln>
          <a:scene3d>
            <a:camera prst="orthographicFront"/>
            <a:lightRig rig="flat" dir="tl">
              <a:rot lat="0" lon="0" rev="6600000"/>
            </a:lightRig>
          </a:scene3d>
          <a:sp3d>
            <a:bevelT/>
            <a:bevelB/>
          </a:sp3d>
        </p:spPr>
        <p:txBody>
          <a:bodyPr wrap="square" lIns="91440" tIns="45720" rIns="91440" bIns="45720">
            <a:spAutoFit/>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real war always begins with an information war</a:t>
            </a:r>
            <a:r>
              <a:rPr lang="ru-RU"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and the main target of the information war is the </a:t>
            </a:r>
            <a:r>
              <a:rPr lang="en-US" sz="3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value system</a:t>
            </a: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a potential victim</a:t>
            </a:r>
            <a:r>
              <a:rPr lang="ru-RU"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TextBox 43"/>
          <p:cNvSpPr txBox="1"/>
          <p:nvPr/>
        </p:nvSpPr>
        <p:spPr>
          <a:xfrm>
            <a:off x="820157" y="-45046"/>
            <a:ext cx="8261681" cy="584775"/>
          </a:xfrm>
          <a:prstGeom prst="rect">
            <a:avLst/>
          </a:prstGeom>
          <a:noFill/>
        </p:spPr>
        <p:txBody>
          <a:bodyPr wrap="square" rtlCol="0">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Value System and the</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Information</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War</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3" name="Group 2"/>
          <p:cNvGrpSpPr/>
          <p:nvPr/>
        </p:nvGrpSpPr>
        <p:grpSpPr>
          <a:xfrm>
            <a:off x="171993" y="3712913"/>
            <a:ext cx="4618321" cy="3108543"/>
            <a:chOff x="171993" y="3712913"/>
            <a:chExt cx="4618321" cy="3108543"/>
          </a:xfrm>
        </p:grpSpPr>
        <p:grpSp>
          <p:nvGrpSpPr>
            <p:cNvPr id="32" name="Group 31"/>
            <p:cNvGrpSpPr/>
            <p:nvPr/>
          </p:nvGrpSpPr>
          <p:grpSpPr>
            <a:xfrm>
              <a:off x="171993" y="3712913"/>
              <a:ext cx="4618321" cy="3108543"/>
              <a:chOff x="53187" y="827659"/>
              <a:chExt cx="9036496" cy="5913245"/>
            </a:xfrm>
          </p:grpSpPr>
          <p:sp>
            <p:nvSpPr>
              <p:cNvPr id="33" name="Rounded Rectangle 32"/>
              <p:cNvSpPr/>
              <p:nvPr/>
            </p:nvSpPr>
            <p:spPr>
              <a:xfrm>
                <a:off x="53187" y="827659"/>
                <a:ext cx="9036496" cy="5913245"/>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8565" y="916416"/>
                <a:ext cx="3672408" cy="575206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Group 34"/>
              <p:cNvGrpSpPr/>
              <p:nvPr/>
            </p:nvGrpSpPr>
            <p:grpSpPr>
              <a:xfrm>
                <a:off x="4688857" y="890439"/>
                <a:ext cx="4323111" cy="5772462"/>
                <a:chOff x="262044" y="817358"/>
                <a:chExt cx="4323111" cy="5772462"/>
              </a:xfrm>
            </p:grpSpPr>
            <p:pic>
              <p:nvPicPr>
                <p:cNvPr id="39"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044" y="817358"/>
                  <a:ext cx="4323111" cy="302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565" y="5065340"/>
                  <a:ext cx="2174960" cy="150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2565" y="2656214"/>
                  <a:ext cx="4309958" cy="253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47525" y="5189350"/>
                  <a:ext cx="2134998" cy="140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Right Arrow 35"/>
              <p:cNvSpPr/>
              <p:nvPr/>
            </p:nvSpPr>
            <p:spPr>
              <a:xfrm>
                <a:off x="3946442" y="3536659"/>
                <a:ext cx="720080" cy="495244"/>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300" y="925994"/>
                <a:ext cx="873148" cy="117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32873" y="996157"/>
                <a:ext cx="12382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848732" y="4992842"/>
              <a:ext cx="875715" cy="738664"/>
            </a:xfrm>
            <a:prstGeom prst="rect">
              <a:avLst/>
            </a:prstGeom>
            <a:noFill/>
          </p:spPr>
          <p:txBody>
            <a:bodyPr wrap="square" rtlCol="0">
              <a:spAutoFit/>
            </a:bodyPr>
            <a:lstStyle/>
            <a:p>
              <a:pPr algn="ctr"/>
              <a:r>
                <a:rPr lang="en-US" sz="1400" b="1" dirty="0" smtClean="0">
                  <a:solidFill>
                    <a:schemeClr val="bg1"/>
                  </a:solidFill>
                  <a:effectLst>
                    <a:outerShdw blurRad="38100" dist="38100" dir="2700000" algn="tl">
                      <a:srgbClr val="000000">
                        <a:alpha val="43137"/>
                      </a:srgbClr>
                    </a:outerShdw>
                  </a:effectLst>
                </a:rPr>
                <a:t>We demand peace!</a:t>
              </a:r>
              <a:endParaRPr lang="en-US"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725372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7429</TotalTime>
  <Words>5908</Words>
  <Application>Microsoft Office PowerPoint</Application>
  <PresentationFormat>On-screen Show (4:3)</PresentationFormat>
  <Paragraphs>682</Paragraphs>
  <Slides>84</Slides>
  <Notes>11</Notes>
  <HiddenSlides>0</HiddenSlides>
  <MMClips>0</MMClips>
  <ScaleCrop>false</ScaleCrop>
  <HeadingPairs>
    <vt:vector size="4" baseType="variant">
      <vt:variant>
        <vt:lpstr>Theme</vt:lpstr>
      </vt:variant>
      <vt:variant>
        <vt:i4>27</vt:i4>
      </vt:variant>
      <vt:variant>
        <vt:lpstr>Slide Titles</vt:lpstr>
      </vt:variant>
      <vt:variant>
        <vt:i4>84</vt:i4>
      </vt:variant>
    </vt:vector>
  </HeadingPairs>
  <TitlesOfParts>
    <vt:vector size="111" baseType="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24_Default Design</vt:lpstr>
      <vt:lpstr>25_Default Design</vt:lpstr>
      <vt:lpstr>PowerPoint Presentation</vt:lpstr>
      <vt:lpstr>The Author and the Project</vt:lpstr>
      <vt:lpstr>From The Author</vt:lpstr>
      <vt:lpstr>Warning, Pictures !</vt:lpstr>
      <vt:lpstr>LINKS</vt:lpstr>
      <vt:lpstr>Content and Logical schema of the presentation</vt:lpstr>
      <vt:lpstr>Content and Logical schema of the presentation (if to be short)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«Culture» ?</vt:lpstr>
      <vt:lpstr>What is «Culture» and how to «compute» it ?</vt:lpstr>
      <vt:lpstr>PowerPoint Presentation</vt:lpstr>
      <vt:lpstr>Decision point within a business process</vt:lpstr>
      <vt:lpstr>PowerPoint Presentation</vt:lpstr>
      <vt:lpstr>How a decision is being made ?</vt:lpstr>
      <vt:lpstr>How a decision is being made ?</vt:lpstr>
      <vt:lpstr>How a decision is being made ?</vt:lpstr>
      <vt:lpstr>How a decision is being made ?</vt:lpstr>
      <vt:lpstr>How a decision is being made ?</vt:lpstr>
      <vt:lpstr>How a decision is being made?</vt:lpstr>
      <vt:lpstr>How a decision is being made?</vt:lpstr>
      <vt:lpstr>PowerPoint Presentation</vt:lpstr>
      <vt:lpstr>Portal «TRUST» as a «Weapon of Truth» </vt:lpstr>
      <vt:lpstr>PowerPoint Presentation</vt:lpstr>
      <vt:lpstr>PowerPoint Presentation</vt:lpstr>
      <vt:lpstr>PowerPoint Presentation</vt:lpstr>
      <vt:lpstr>PowerPoint Presentation</vt:lpstr>
      <vt:lpstr>PowerPoint Presentation</vt:lpstr>
      <vt:lpstr>Six Pillars of Human Development http://hdr.undp.org/en/humandev </vt:lpstr>
      <vt:lpstr>TRUST Portal as a tool for human development</vt:lpstr>
      <vt:lpstr>Intended Portal Architecture based on «Cloud Computing» and «Linked Data» technologies   </vt:lpstr>
      <vt:lpstr>ATTENTION! The main compromise: Trusted sources of impeccable (carefully verified) information, with subjective but transparent evaluation methods on top</vt:lpstr>
      <vt:lpstr>Major components of a personal «value systems» in terms of «Business Intelligence»</vt:lpstr>
      <vt:lpstr>«What is good?»  Creation of the personal «value system» (1)“price-list” based on taxonomy of achievements</vt:lpstr>
      <vt:lpstr>«What is good?»  Creation of the personal «value system» (2)“price-list” based on impact of achievements</vt:lpstr>
      <vt:lpstr>«What is bad?» (negative quality indicators or “penalty-fee-list”)</vt:lpstr>
      <vt:lpstr>Trust to the sources of information as a component of the value system</vt:lpstr>
      <vt:lpstr>Value «Meta-Systems» (importing and composing from existing value systems)</vt:lpstr>
      <vt:lpstr>How to select the attributes correctly ?</vt:lpstr>
      <vt:lpstr>How to select the attributes correctly ?</vt:lpstr>
      <vt:lpstr>All attributes are “statistical” (i.e., wrong for DBs)!</vt:lpstr>
      <vt:lpstr>Ideal architecture to organize the data: ontology-driven system of registers organized as LINKED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Portal for Quality Assurance in Ukrainian Higher Education</dc:title>
  <dc:subject>Quality Assurance</dc:subject>
  <dc:creator>Terziyan Vagan</dc:creator>
  <cp:keywords>Tempus project, TRUST, Ukraine, higher education, quality assurance, semantic portal, value system, academic culture, linked data, cloud computing, semantic web, agant technology</cp:keywords>
  <cp:lastModifiedBy>Terziyan Vagan</cp:lastModifiedBy>
  <cp:revision>608</cp:revision>
  <dcterms:created xsi:type="dcterms:W3CDTF">2014-02-26T10:17:43Z</dcterms:created>
  <dcterms:modified xsi:type="dcterms:W3CDTF">2014-10-01T11:05:05Z</dcterms:modified>
  <cp:category>presentation</cp:category>
</cp:coreProperties>
</file>