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9" r:id="rId3"/>
    <p:sldMasterId id="2147483771" r:id="rId4"/>
    <p:sldMasterId id="2147483777" r:id="rId5"/>
    <p:sldMasterId id="2147483803" r:id="rId6"/>
    <p:sldMasterId id="2147483815" r:id="rId7"/>
    <p:sldMasterId id="2147483827" r:id="rId8"/>
    <p:sldMasterId id="2147483829" r:id="rId9"/>
  </p:sldMasterIdLst>
  <p:notesMasterIdLst>
    <p:notesMasterId r:id="rId178"/>
  </p:notesMasterIdLst>
  <p:sldIdLst>
    <p:sldId id="520" r:id="rId10"/>
    <p:sldId id="713" r:id="rId11"/>
    <p:sldId id="521" r:id="rId12"/>
    <p:sldId id="632" r:id="rId13"/>
    <p:sldId id="522" r:id="rId14"/>
    <p:sldId id="712" r:id="rId15"/>
    <p:sldId id="483" r:id="rId16"/>
    <p:sldId id="625" r:id="rId17"/>
    <p:sldId id="478" r:id="rId18"/>
    <p:sldId id="479" r:id="rId19"/>
    <p:sldId id="626" r:id="rId20"/>
    <p:sldId id="488" r:id="rId21"/>
    <p:sldId id="627" r:id="rId22"/>
    <p:sldId id="650" r:id="rId23"/>
    <p:sldId id="487" r:id="rId24"/>
    <p:sldId id="708" r:id="rId25"/>
    <p:sldId id="485" r:id="rId26"/>
    <p:sldId id="679" r:id="rId27"/>
    <p:sldId id="484" r:id="rId28"/>
    <p:sldId id="628" r:id="rId29"/>
    <p:sldId id="680" r:id="rId30"/>
    <p:sldId id="676" r:id="rId31"/>
    <p:sldId id="701" r:id="rId32"/>
    <p:sldId id="690" r:id="rId33"/>
    <p:sldId id="677" r:id="rId34"/>
    <p:sldId id="678" r:id="rId35"/>
    <p:sldId id="544" r:id="rId36"/>
    <p:sldId id="545" r:id="rId37"/>
    <p:sldId id="536" r:id="rId38"/>
    <p:sldId id="538" r:id="rId39"/>
    <p:sldId id="540" r:id="rId40"/>
    <p:sldId id="541" r:id="rId41"/>
    <p:sldId id="553" r:id="rId42"/>
    <p:sldId id="634" r:id="rId43"/>
    <p:sldId id="636" r:id="rId44"/>
    <p:sldId id="692" r:id="rId45"/>
    <p:sldId id="693" r:id="rId46"/>
    <p:sldId id="694" r:id="rId47"/>
    <p:sldId id="635" r:id="rId48"/>
    <p:sldId id="691" r:id="rId49"/>
    <p:sldId id="637" r:id="rId50"/>
    <p:sldId id="638" r:id="rId51"/>
    <p:sldId id="643" r:id="rId52"/>
    <p:sldId id="639" r:id="rId53"/>
    <p:sldId id="695" r:id="rId54"/>
    <p:sldId id="554" r:id="rId55"/>
    <p:sldId id="555" r:id="rId56"/>
    <p:sldId id="556" r:id="rId57"/>
    <p:sldId id="557" r:id="rId58"/>
    <p:sldId id="558" r:id="rId59"/>
    <p:sldId id="559" r:id="rId60"/>
    <p:sldId id="560" r:id="rId61"/>
    <p:sldId id="561" r:id="rId62"/>
    <p:sldId id="562" r:id="rId63"/>
    <p:sldId id="563" r:id="rId64"/>
    <p:sldId id="564" r:id="rId65"/>
    <p:sldId id="565" r:id="rId66"/>
    <p:sldId id="566" r:id="rId67"/>
    <p:sldId id="567" r:id="rId68"/>
    <p:sldId id="568" r:id="rId69"/>
    <p:sldId id="569" r:id="rId70"/>
    <p:sldId id="570" r:id="rId71"/>
    <p:sldId id="571" r:id="rId72"/>
    <p:sldId id="583" r:id="rId73"/>
    <p:sldId id="584" r:id="rId74"/>
    <p:sldId id="681" r:id="rId75"/>
    <p:sldId id="682" r:id="rId76"/>
    <p:sldId id="586" r:id="rId77"/>
    <p:sldId id="683" r:id="rId78"/>
    <p:sldId id="684" r:id="rId79"/>
    <p:sldId id="685" r:id="rId80"/>
    <p:sldId id="686" r:id="rId81"/>
    <p:sldId id="687" r:id="rId82"/>
    <p:sldId id="688" r:id="rId83"/>
    <p:sldId id="689" r:id="rId84"/>
    <p:sldId id="587" r:id="rId85"/>
    <p:sldId id="645" r:id="rId86"/>
    <p:sldId id="651" r:id="rId87"/>
    <p:sldId id="649" r:id="rId88"/>
    <p:sldId id="501" r:id="rId89"/>
    <p:sldId id="502" r:id="rId90"/>
    <p:sldId id="504" r:id="rId91"/>
    <p:sldId id="591" r:id="rId92"/>
    <p:sldId id="633" r:id="rId93"/>
    <p:sldId id="512" r:id="rId94"/>
    <p:sldId id="551" r:id="rId95"/>
    <p:sldId id="552" r:id="rId96"/>
    <p:sldId id="624" r:id="rId97"/>
    <p:sldId id="513" r:id="rId98"/>
    <p:sldId id="515" r:id="rId99"/>
    <p:sldId id="523" r:id="rId100"/>
    <p:sldId id="524" r:id="rId101"/>
    <p:sldId id="525" r:id="rId102"/>
    <p:sldId id="527" r:id="rId103"/>
    <p:sldId id="546" r:id="rId104"/>
    <p:sldId id="547" r:id="rId105"/>
    <p:sldId id="548" r:id="rId106"/>
    <p:sldId id="549" r:id="rId107"/>
    <p:sldId id="550" r:id="rId108"/>
    <p:sldId id="717" r:id="rId109"/>
    <p:sldId id="519" r:id="rId110"/>
    <p:sldId id="509" r:id="rId111"/>
    <p:sldId id="516" r:id="rId112"/>
    <p:sldId id="517" r:id="rId113"/>
    <p:sldId id="518" r:id="rId114"/>
    <p:sldId id="507" r:id="rId115"/>
    <p:sldId id="508" r:id="rId116"/>
    <p:sldId id="510" r:id="rId117"/>
    <p:sldId id="511" r:id="rId118"/>
    <p:sldId id="590" r:id="rId119"/>
    <p:sldId id="603" r:id="rId120"/>
    <p:sldId id="592" r:id="rId121"/>
    <p:sldId id="597" r:id="rId122"/>
    <p:sldId id="594" r:id="rId123"/>
    <p:sldId id="598" r:id="rId124"/>
    <p:sldId id="593" r:id="rId125"/>
    <p:sldId id="596" r:id="rId126"/>
    <p:sldId id="599" r:id="rId127"/>
    <p:sldId id="576" r:id="rId128"/>
    <p:sldId id="577" r:id="rId129"/>
    <p:sldId id="578" r:id="rId130"/>
    <p:sldId id="579" r:id="rId131"/>
    <p:sldId id="580" r:id="rId132"/>
    <p:sldId id="581" r:id="rId133"/>
    <p:sldId id="589" r:id="rId134"/>
    <p:sldId id="698" r:id="rId135"/>
    <p:sldId id="718" r:id="rId136"/>
    <p:sldId id="696" r:id="rId137"/>
    <p:sldId id="700" r:id="rId138"/>
    <p:sldId id="600" r:id="rId139"/>
    <p:sldId id="704" r:id="rId140"/>
    <p:sldId id="707" r:id="rId141"/>
    <p:sldId id="706" r:id="rId142"/>
    <p:sldId id="702" r:id="rId143"/>
    <p:sldId id="703" r:id="rId144"/>
    <p:sldId id="709" r:id="rId145"/>
    <p:sldId id="710" r:id="rId146"/>
    <p:sldId id="711" r:id="rId147"/>
    <p:sldId id="629" r:id="rId148"/>
    <p:sldId id="714" r:id="rId149"/>
    <p:sldId id="605" r:id="rId150"/>
    <p:sldId id="646" r:id="rId151"/>
    <p:sldId id="647" r:id="rId152"/>
    <p:sldId id="648" r:id="rId153"/>
    <p:sldId id="615" r:id="rId154"/>
    <p:sldId id="607" r:id="rId155"/>
    <p:sldId id="616" r:id="rId156"/>
    <p:sldId id="613" r:id="rId157"/>
    <p:sldId id="610" r:id="rId158"/>
    <p:sldId id="608" r:id="rId159"/>
    <p:sldId id="609" r:id="rId160"/>
    <p:sldId id="611" r:id="rId161"/>
    <p:sldId id="612" r:id="rId162"/>
    <p:sldId id="621" r:id="rId163"/>
    <p:sldId id="622" r:id="rId164"/>
    <p:sldId id="705" r:id="rId165"/>
    <p:sldId id="620" r:id="rId166"/>
    <p:sldId id="623" r:id="rId167"/>
    <p:sldId id="641" r:id="rId168"/>
    <p:sldId id="642" r:id="rId169"/>
    <p:sldId id="619" r:id="rId170"/>
    <p:sldId id="715" r:id="rId171"/>
    <p:sldId id="716" r:id="rId172"/>
    <p:sldId id="720" r:id="rId173"/>
    <p:sldId id="719" r:id="rId174"/>
    <p:sldId id="602" r:id="rId175"/>
    <p:sldId id="617" r:id="rId176"/>
    <p:sldId id="618" r:id="rId1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CCC1DA"/>
    <a:srgbClr val="FA9696"/>
    <a:srgbClr val="96FA96"/>
    <a:srgbClr val="FF66FF"/>
    <a:srgbClr val="FF00FF"/>
    <a:srgbClr val="E54B3B"/>
    <a:srgbClr val="FFCC66"/>
    <a:srgbClr val="671B31"/>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9" autoAdjust="0"/>
    <p:restoredTop sz="94660"/>
  </p:normalViewPr>
  <p:slideViewPr>
    <p:cSldViewPr>
      <p:cViewPr varScale="1">
        <p:scale>
          <a:sx n="119" d="100"/>
          <a:sy n="119" d="100"/>
        </p:scale>
        <p:origin x="157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theme" Target="theme/theme1.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72" Type="http://schemas.openxmlformats.org/officeDocument/2006/relationships/slide" Target="slides/slide163.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presProps" Target="pres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viewProps" Target="viewProps.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BA170-23E1-4462-A15A-2CED109CCA84}" type="datetimeFigureOut">
              <a:rPr lang="en-US" smtClean="0"/>
              <a:t>3/15/2024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8C941-4EC8-4586-B22F-FCBC0A08EF17}" type="slidenum">
              <a:rPr lang="en-US" smtClean="0"/>
              <a:t>‹#›</a:t>
            </a:fld>
            <a:endParaRPr lang="en-US"/>
          </a:p>
        </p:txBody>
      </p:sp>
    </p:spTree>
    <p:extLst>
      <p:ext uri="{BB962C8B-B14F-4D97-AF65-F5344CB8AC3E}">
        <p14:creationId xmlns:p14="http://schemas.microsoft.com/office/powerpoint/2010/main" val="247582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300" rtl="0" eaLnBrk="1" fontAlgn="base" latinLnBrk="0" hangingPunct="1">
              <a:lnSpc>
                <a:spcPct val="100000"/>
              </a:lnSpc>
              <a:spcBef>
                <a:spcPct val="0"/>
              </a:spcBef>
              <a:spcAft>
                <a:spcPct val="0"/>
              </a:spcAft>
              <a:buClrTx/>
              <a:buSzTx/>
              <a:buFontTx/>
              <a:buNone/>
              <a:tabLst/>
              <a:defRPr/>
            </a:pPr>
            <a:fld id="{AF3473EB-E4CC-43AD-8189-18A35B7AFCC5}"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303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7089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988C941-4EC8-4586-B22F-FCBC0A08EF17}" type="slidenum">
              <a:rPr lang="en-US" smtClean="0"/>
              <a:t>101</a:t>
            </a:fld>
            <a:endParaRPr lang="en-US"/>
          </a:p>
        </p:txBody>
      </p:sp>
    </p:spTree>
    <p:extLst>
      <p:ext uri="{BB962C8B-B14F-4D97-AF65-F5344CB8AC3E}">
        <p14:creationId xmlns:p14="http://schemas.microsoft.com/office/powerpoint/2010/main" val="125764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988C941-4EC8-4586-B22F-FCBC0A08EF17}" type="slidenum">
              <a:rPr lang="en-US" smtClean="0"/>
              <a:t>161</a:t>
            </a:fld>
            <a:endParaRPr lang="en-US"/>
          </a:p>
        </p:txBody>
      </p:sp>
    </p:spTree>
    <p:extLst>
      <p:ext uri="{BB962C8B-B14F-4D97-AF65-F5344CB8AC3E}">
        <p14:creationId xmlns:p14="http://schemas.microsoft.com/office/powerpoint/2010/main" val="392692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7942BB-DB79-49FA-9ACF-60C75A9585B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18739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96109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754969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6CC13D-9EA4-4A94-8A52-B6E3086F268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69698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68FD5-F125-43A0-8381-9D4596F2273F}"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570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67FAF-06E9-44B2-8B66-34B9F58467B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14844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5FC9D9-5A4A-4E76-BFFE-04A68A4B613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559475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71849A-AF2D-45A1-92B2-37EBB05AC43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908611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4D8A6C-6E66-4439-BB23-A4992FF409B9}"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766568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DC3B6C-1F74-44F9-8AB4-841AB9730C8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172608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DC8D2F-D269-48A2-A680-8CC992F9843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73471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4179857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282DB4-D616-4B38-BD9A-83CB3FE8D06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08946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B30A02-5235-4DAA-8B12-54927DE17C8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532001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8E9ABF-6F69-4266-8340-071B61BCCEB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773586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321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227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780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791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17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201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245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7942BB-DB79-49FA-9ACF-60C75A9585B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71377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40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269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23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AB2658-5AB1-40AC-805C-41A91F3987DC}"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669CE-32A8-4C88-9D49-688FA01A63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124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ru-RU"/>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ru-RU"/>
          </a:p>
        </p:txBody>
      </p:sp>
    </p:spTree>
    <p:extLst>
      <p:ext uri="{BB962C8B-B14F-4D97-AF65-F5344CB8AC3E}">
        <p14:creationId xmlns:p14="http://schemas.microsoft.com/office/powerpoint/2010/main" val="256662204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188" y="1484313"/>
            <a:ext cx="3960812"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484313"/>
            <a:ext cx="39624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ru-RU"/>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ru-RU"/>
          </a:p>
        </p:txBody>
      </p:sp>
    </p:spTree>
    <p:extLst>
      <p:ext uri="{BB962C8B-B14F-4D97-AF65-F5344CB8AC3E}">
        <p14:creationId xmlns:p14="http://schemas.microsoft.com/office/powerpoint/2010/main" val="242603599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ru-RU"/>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ru-RU"/>
          </a:p>
        </p:txBody>
      </p:sp>
    </p:spTree>
    <p:extLst>
      <p:ext uri="{BB962C8B-B14F-4D97-AF65-F5344CB8AC3E}">
        <p14:creationId xmlns:p14="http://schemas.microsoft.com/office/powerpoint/2010/main" val="288838891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ru-RU"/>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ru-RU"/>
          </a:p>
        </p:txBody>
      </p:sp>
    </p:spTree>
    <p:extLst>
      <p:ext uri="{BB962C8B-B14F-4D97-AF65-F5344CB8AC3E}">
        <p14:creationId xmlns:p14="http://schemas.microsoft.com/office/powerpoint/2010/main" val="419945211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2" descr="bg-titul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685800" y="2130425"/>
            <a:ext cx="7772400" cy="1470025"/>
          </a:xfrm>
          <a:effectLst/>
        </p:spPr>
        <p:txBody>
          <a:bodyPr/>
          <a:lstStyle>
            <a:lvl1pPr>
              <a:defRPr/>
            </a:lvl1pPr>
          </a:lstStyle>
          <a:p>
            <a:r>
              <a:rPr lang="ru-RU"/>
              <a:t>Click to edit Master title style</a:t>
            </a:r>
          </a:p>
        </p:txBody>
      </p:sp>
      <p:sp>
        <p:nvSpPr>
          <p:cNvPr id="7168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Click to edit Master subtitle style</a:t>
            </a:r>
          </a:p>
        </p:txBody>
      </p:sp>
    </p:spTree>
    <p:extLst>
      <p:ext uri="{BB962C8B-B14F-4D97-AF65-F5344CB8AC3E}">
        <p14:creationId xmlns:p14="http://schemas.microsoft.com/office/powerpoint/2010/main" val="251086528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EE3DA844-3DDA-490B-993E-F006AAC09B53}" type="datetimeFigureOut">
              <a:rPr lang="en-US"/>
              <a:pPr>
                <a:defRPr/>
              </a:pPr>
              <a:t>3/15/2024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7854D2E8-0D07-4C51-B110-06131805A2D8}" type="slidenum">
              <a:rPr lang="en-US"/>
              <a:pPr>
                <a:defRPr/>
              </a:pPr>
              <a:t>‹#›</a:t>
            </a:fld>
            <a:endParaRPr lang="en-US"/>
          </a:p>
        </p:txBody>
      </p:sp>
    </p:spTree>
    <p:extLst>
      <p:ext uri="{BB962C8B-B14F-4D97-AF65-F5344CB8AC3E}">
        <p14:creationId xmlns:p14="http://schemas.microsoft.com/office/powerpoint/2010/main" val="102046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7942BB-DB79-49FA-9ACF-60C75A9585B1}"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090424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08A257E1-5C7E-4FDC-AA55-04EE443632C3}"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2280044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257E1-5C7E-4FDC-AA55-04EE443632C3}"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1136324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A257E1-5C7E-4FDC-AA55-04EE443632C3}"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514589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257E1-5C7E-4FDC-AA55-04EE443632C3}"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79782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A257E1-5C7E-4FDC-AA55-04EE443632C3}"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3643826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A257E1-5C7E-4FDC-AA55-04EE443632C3}"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1492566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57E1-5C7E-4FDC-AA55-04EE443632C3}"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1318519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08A257E1-5C7E-4FDC-AA55-04EE443632C3}"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807240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08A257E1-5C7E-4FDC-AA55-04EE443632C3}"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429519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257E1-5C7E-4FDC-AA55-04EE443632C3}"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103133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7942BB-DB79-49FA-9ACF-60C75A9585B1}"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293089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257E1-5C7E-4FDC-AA55-04EE443632C3}"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1ACC3-49C5-472D-89CA-848B94B2A4D0}" type="slidenum">
              <a:rPr lang="en-US" smtClean="0"/>
              <a:t>‹#›</a:t>
            </a:fld>
            <a:endParaRPr lang="en-US"/>
          </a:p>
        </p:txBody>
      </p:sp>
    </p:spTree>
    <p:extLst>
      <p:ext uri="{BB962C8B-B14F-4D97-AF65-F5344CB8AC3E}">
        <p14:creationId xmlns:p14="http://schemas.microsoft.com/office/powerpoint/2010/main" val="1243980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6CC13D-9EA4-4A94-8A52-B6E3086F268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464673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68FD5-F125-43A0-8381-9D4596F2273F}"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683301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67FAF-06E9-44B2-8B66-34B9F58467B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450280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5FC9D9-5A4A-4E76-BFFE-04A68A4B613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594979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71849A-AF2D-45A1-92B2-37EBB05AC43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552408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4D8A6C-6E66-4439-BB23-A4992FF409B9}"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668409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DC3B6C-1F74-44F9-8AB4-841AB9730C8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662274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2"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DC8D2F-D269-48A2-A680-8CC992F9843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863709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282DB4-D616-4B38-BD9A-83CB3FE8D06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62127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7942BB-DB79-49FA-9ACF-60C75A9585B1}"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36943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B30A02-5235-4DAA-8B12-54927DE17C8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643994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8E9ABF-6F69-4266-8340-071B61BCCEB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589041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9524B925-89B9-4F05-A269-358E2CA2C978}"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154704763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2863172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1669349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11760555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183AA-28E5-4A89-BE86-295085BEE8B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3407292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183AA-28E5-4A89-BE86-295085BEE8BE}"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716919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7183AA-28E5-4A89-BE86-295085BEE8BE}"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616575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183AA-28E5-4A89-BE86-295085BEE8BE}"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195293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7942BB-DB79-49FA-9ACF-60C75A9585B1}"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9712944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67183AA-28E5-4A89-BE86-295085BEE8B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690103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67183AA-28E5-4A89-BE86-295085BEE8B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39569854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2072940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183AA-28E5-4A89-BE86-295085BEE8B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D2C-5B04-4EAE-BC20-994F1A98C462}" type="slidenum">
              <a:rPr lang="en-US" smtClean="0"/>
              <a:t>‹#›</a:t>
            </a:fld>
            <a:endParaRPr lang="en-US"/>
          </a:p>
        </p:txBody>
      </p:sp>
    </p:spTree>
    <p:extLst>
      <p:ext uri="{BB962C8B-B14F-4D97-AF65-F5344CB8AC3E}">
        <p14:creationId xmlns:p14="http://schemas.microsoft.com/office/powerpoint/2010/main" val="241707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7942BB-DB79-49FA-9ACF-60C75A9585B1}"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633706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7942BB-DB79-49FA-9ACF-60C75A9585B1}"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2671067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942BB-DB79-49FA-9ACF-60C75A9585B1}" type="datetimeFigureOut">
              <a:rPr lang="en-US" smtClean="0"/>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59831-199D-481B-B247-5ACEF2D0D9DA}" type="slidenum">
              <a:rPr lang="en-US" smtClean="0"/>
              <a:t>‹#›</a:t>
            </a:fld>
            <a:endParaRPr lang="en-US"/>
          </a:p>
        </p:txBody>
      </p:sp>
    </p:spTree>
    <p:extLst>
      <p:ext uri="{BB962C8B-B14F-4D97-AF65-F5344CB8AC3E}">
        <p14:creationId xmlns:p14="http://schemas.microsoft.com/office/powerpoint/2010/main" val="284095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1430610-E01F-4D2E-866F-3B44D9A4938C}" type="slidenum">
              <a:rPr lang="en-US" altLang="fi-FI">
                <a:solidFill>
                  <a:srgbClr val="000000"/>
                </a:solidFill>
              </a:rPr>
              <a:pPr fontAlgn="base">
                <a:spcBef>
                  <a:spcPct val="0"/>
                </a:spcBef>
                <a:spcAft>
                  <a:spcPct val="0"/>
                </a:spcAft>
                <a:defRPr/>
              </a:pPr>
              <a:t>‹#›</a:t>
            </a:fld>
            <a:endParaRPr lang="en-US" altLang="fi-FI">
              <a:solidFill>
                <a:srgbClr val="000000"/>
              </a:solidFill>
            </a:endParaRPr>
          </a:p>
        </p:txBody>
      </p:sp>
    </p:spTree>
    <p:extLst>
      <p:ext uri="{BB962C8B-B14F-4D97-AF65-F5344CB8AC3E}">
        <p14:creationId xmlns:p14="http://schemas.microsoft.com/office/powerpoint/2010/main" val="1672330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BAB2658-5AB1-40AC-805C-41A91F3987DC}" type="datetimeFigureOut">
              <a:rPr lang="en-US" i="0" smtClean="0">
                <a:solidFill>
                  <a:prstClr val="black">
                    <a:tint val="75000"/>
                  </a:prstClr>
                </a:solidFill>
                <a:latin typeface="Calibri"/>
              </a:rPr>
              <a:pPr fontAlgn="auto">
                <a:spcBef>
                  <a:spcPts val="0"/>
                </a:spcBef>
                <a:spcAft>
                  <a:spcPts val="0"/>
                </a:spcAft>
              </a:pPr>
              <a:t>3/15/2024</a:t>
            </a:fld>
            <a:endParaRPr lang="en-US" i="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3C669CE-32A8-4C88-9D49-688FA01A6356}" type="slidenum">
              <a:rPr lang="en-US" i="0" smtClean="0">
                <a:solidFill>
                  <a:prstClr val="black">
                    <a:tint val="75000"/>
                  </a:prstClr>
                </a:solidFill>
                <a:latin typeface="Calibri"/>
              </a:rPr>
              <a:pPr fontAlgn="auto">
                <a:spcBef>
                  <a:spcPts val="0"/>
                </a:spcBef>
                <a:spcAft>
                  <a:spcPts val="0"/>
                </a:spcAft>
              </a:pPr>
              <a:t>‹#›</a:t>
            </a:fld>
            <a:endParaRPr lang="en-US" i="0">
              <a:solidFill>
                <a:prstClr val="black">
                  <a:tint val="75000"/>
                </a:prstClr>
              </a:solidFill>
              <a:latin typeface="Calibri"/>
            </a:endParaRPr>
          </a:p>
        </p:txBody>
      </p:sp>
    </p:spTree>
    <p:extLst>
      <p:ext uri="{BB962C8B-B14F-4D97-AF65-F5344CB8AC3E}">
        <p14:creationId xmlns:p14="http://schemas.microsoft.com/office/powerpoint/2010/main" val="36111904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4099"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393700" y="6516688"/>
            <a:ext cx="3890963"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ru-RU"/>
          </a:p>
        </p:txBody>
      </p:sp>
    </p:spTree>
    <p:extLst>
      <p:ext uri="{BB962C8B-B14F-4D97-AF65-F5344CB8AC3E}">
        <p14:creationId xmlns:p14="http://schemas.microsoft.com/office/powerpoint/2010/main" val="267573394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Lst>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0DF7E65C-CB43-4F63-81CC-E657B51B02E6}" type="datetimeFigureOut">
              <a:rPr lang="en-US"/>
              <a:pPr>
                <a:defRPr/>
              </a:pPr>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0DCE583C-EAE0-420C-8A3B-1E8686BD0FBB}" type="slidenum">
              <a:rPr lang="en-US"/>
              <a:pPr>
                <a:defRPr/>
              </a:pPr>
              <a:t>‹#›</a:t>
            </a:fld>
            <a:endParaRPr lang="en-US"/>
          </a:p>
        </p:txBody>
      </p:sp>
    </p:spTree>
    <p:extLst>
      <p:ext uri="{BB962C8B-B14F-4D97-AF65-F5344CB8AC3E}">
        <p14:creationId xmlns:p14="http://schemas.microsoft.com/office/powerpoint/2010/main" val="2025015698"/>
      </p:ext>
    </p:extLst>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08A257E1-5C7E-4FDC-AA55-04EE443632C3}" type="datetimeFigureOut">
              <a:rPr lang="en-US" smtClean="0"/>
              <a:t>3/15/2024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2C01ACC3-49C5-472D-89CA-848B94B2A4D0}" type="slidenum">
              <a:rPr lang="en-US" smtClean="0"/>
              <a:t>‹#›</a:t>
            </a:fld>
            <a:endParaRPr lang="en-US"/>
          </a:p>
        </p:txBody>
      </p:sp>
    </p:spTree>
    <p:extLst>
      <p:ext uri="{BB962C8B-B14F-4D97-AF65-F5344CB8AC3E}">
        <p14:creationId xmlns:p14="http://schemas.microsoft.com/office/powerpoint/2010/main" val="417567609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i-FI"/>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D1430610-E01F-4D2E-866F-3B44D9A4938C}" type="slidenum">
              <a:rPr lang="en-US" altLang="fi-FI">
                <a:solidFill>
                  <a:srgbClr val="000000"/>
                </a:solidFill>
              </a:rPr>
              <a:pPr fontAlgn="base">
                <a:spcBef>
                  <a:spcPct val="0"/>
                </a:spcBef>
                <a:spcAft>
                  <a:spcPct val="0"/>
                </a:spcAft>
                <a:defRPr/>
              </a:pPr>
              <a:t>‹#›</a:t>
            </a:fld>
            <a:endParaRPr lang="en-US" altLang="fi-FI">
              <a:solidFill>
                <a:srgbClr val="000000"/>
              </a:solidFill>
            </a:endParaRPr>
          </a:p>
        </p:txBody>
      </p:sp>
    </p:spTree>
    <p:extLst>
      <p:ext uri="{BB962C8B-B14F-4D97-AF65-F5344CB8AC3E}">
        <p14:creationId xmlns:p14="http://schemas.microsoft.com/office/powerpoint/2010/main" val="32215040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cs typeface="Arial" charset="0"/>
        </a:defRPr>
      </a:lvl2pPr>
      <a:lvl3pPr algn="ctr" rtl="0" eaLnBrk="0" fontAlgn="base" hangingPunct="0">
        <a:spcBef>
          <a:spcPct val="0"/>
        </a:spcBef>
        <a:spcAft>
          <a:spcPct val="0"/>
        </a:spcAft>
        <a:defRPr sz="3300">
          <a:solidFill>
            <a:schemeClr val="tx2"/>
          </a:solidFill>
          <a:latin typeface="Arial" charset="0"/>
          <a:cs typeface="Arial" charset="0"/>
        </a:defRPr>
      </a:lvl3pPr>
      <a:lvl4pPr algn="ctr" rtl="0" eaLnBrk="0" fontAlgn="base" hangingPunct="0">
        <a:spcBef>
          <a:spcPct val="0"/>
        </a:spcBef>
        <a:spcAft>
          <a:spcPct val="0"/>
        </a:spcAft>
        <a:defRPr sz="3300">
          <a:solidFill>
            <a:schemeClr val="tx2"/>
          </a:solidFill>
          <a:latin typeface="Arial" charset="0"/>
          <a:cs typeface="Arial" charset="0"/>
        </a:defRPr>
      </a:lvl4pPr>
      <a:lvl5pPr algn="ctr" rtl="0" eaLnBrk="0" fontAlgn="base" hangingPunct="0">
        <a:spcBef>
          <a:spcPct val="0"/>
        </a:spcBef>
        <a:spcAft>
          <a:spcPct val="0"/>
        </a:spcAft>
        <a:defRPr sz="3300">
          <a:solidFill>
            <a:schemeClr val="tx2"/>
          </a:solidFill>
          <a:latin typeface="Arial"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extLst>
      <p:ext uri="{BB962C8B-B14F-4D97-AF65-F5344CB8AC3E}">
        <p14:creationId xmlns:p14="http://schemas.microsoft.com/office/powerpoint/2010/main" val="1992120168"/>
      </p:ext>
    </p:extLst>
  </p:cSld>
  <p:clrMap bg1="lt1" tx1="dk1" bg2="lt2" tx2="dk2" accent1="accent1" accent2="accent2" accent3="accent3" accent4="accent4" accent5="accent5" accent6="accent6" hlink="hlink" folHlink="folHlink"/>
  <p:sldLayoutIdLst>
    <p:sldLayoutId id="2147483828" r:id="rId1"/>
  </p:sldLayoutIdLst>
  <p:transition spd="med"/>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7183AA-28E5-4A89-BE86-295085BEE8BE}" type="datetimeFigureOut">
              <a:rPr lang="en-US" smtClean="0"/>
              <a:t>3/15/2024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F80D2C-5B04-4EAE-BC20-994F1A98C462}" type="slidenum">
              <a:rPr lang="en-US" smtClean="0"/>
              <a:t>‹#›</a:t>
            </a:fld>
            <a:endParaRPr lang="en-US"/>
          </a:p>
        </p:txBody>
      </p:sp>
    </p:spTree>
    <p:extLst>
      <p:ext uri="{BB962C8B-B14F-4D97-AF65-F5344CB8AC3E}">
        <p14:creationId xmlns:p14="http://schemas.microsoft.com/office/powerpoint/2010/main" val="36254224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hyperlink" Target="https://assets.publishing.service.gov.uk/government/uploads/system/uploads/attachment_data/file/784299/concepts_mcdc_countering_hybrid_warfare.pdf"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74.png"/><Relationship Id="rId4" Type="http://schemas.openxmlformats.org/officeDocument/2006/relationships/image" Target="../media/image280.png"/></Relationships>
</file>

<file path=ppt/slides/_rels/slide10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18.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79.png"/></Relationships>
</file>

<file path=ppt/slides/_rels/slide10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79.png"/><Relationship Id="rId1" Type="http://schemas.openxmlformats.org/officeDocument/2006/relationships/slideLayout" Target="../slideLayouts/slideLayout18.xml"/><Relationship Id="rId5" Type="http://schemas.openxmlformats.org/officeDocument/2006/relationships/image" Target="../media/image286.png"/><Relationship Id="rId4" Type="http://schemas.openxmlformats.org/officeDocument/2006/relationships/image" Target="../media/image285.png"/></Relationships>
</file>

<file path=ppt/slides/_rels/slide104.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5780.png"/><Relationship Id="rId2" Type="http://schemas.openxmlformats.org/officeDocument/2006/relationships/image" Target="../media/image279.png"/><Relationship Id="rId1" Type="http://schemas.openxmlformats.org/officeDocument/2006/relationships/slideLayout" Target="../slideLayouts/slideLayout18.xml"/><Relationship Id="rId6" Type="http://schemas.openxmlformats.org/officeDocument/2006/relationships/image" Target="../media/image284.png"/><Relationship Id="rId5" Type="http://schemas.openxmlformats.org/officeDocument/2006/relationships/image" Target="../media/image286.png"/><Relationship Id="rId4" Type="http://schemas.openxmlformats.org/officeDocument/2006/relationships/image" Target="../media/image285.png"/></Relationships>
</file>

<file path=ppt/slides/_rels/slide105.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2.png"/><Relationship Id="rId7" Type="http://schemas.openxmlformats.org/officeDocument/2006/relationships/image" Target="../media/image5790.png"/><Relationship Id="rId2" Type="http://schemas.openxmlformats.org/officeDocument/2006/relationships/image" Target="../media/image279.png"/><Relationship Id="rId1" Type="http://schemas.openxmlformats.org/officeDocument/2006/relationships/slideLayout" Target="../slideLayouts/slideLayout18.xml"/><Relationship Id="rId6" Type="http://schemas.openxmlformats.org/officeDocument/2006/relationships/image" Target="../media/image283.png"/><Relationship Id="rId5" Type="http://schemas.openxmlformats.org/officeDocument/2006/relationships/image" Target="../media/image286.png"/><Relationship Id="rId4" Type="http://schemas.openxmlformats.org/officeDocument/2006/relationships/image" Target="../media/image285.png"/></Relationships>
</file>

<file path=ppt/slides/_rels/slide10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hyperlink" Target="https://assets.publishing.service.gov.uk/government/uploads/system/uploads/attachment_data/file/784299/concepts_mcdc_countering_hybrid_warfare.pd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490.png"/><Relationship Id="rId2" Type="http://schemas.openxmlformats.org/officeDocument/2006/relationships/image" Target="../media/image288.png"/><Relationship Id="rId1" Type="http://schemas.openxmlformats.org/officeDocument/2006/relationships/slideLayout" Target="../slideLayouts/slideLayout18.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79.png"/></Relationships>
</file>

<file path=ppt/slides/_rels/slide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jpe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8.png"/></Relationships>
</file>

<file path=ppt/slides/_rels/slide11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jpe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8.png"/></Relationships>
</file>

<file path=ppt/slides/_rels/slide116.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4.png"/><Relationship Id="rId7" Type="http://schemas.openxmlformats.org/officeDocument/2006/relationships/image" Target="../media/image295.png"/><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03.png"/><Relationship Id="rId5" Type="http://schemas.openxmlformats.org/officeDocument/2006/relationships/image" Target="../media/image299.png"/><Relationship Id="rId10" Type="http://schemas.openxmlformats.org/officeDocument/2006/relationships/image" Target="../media/image302.png"/><Relationship Id="rId4" Type="http://schemas.openxmlformats.org/officeDocument/2006/relationships/image" Target="../media/image298.png"/><Relationship Id="rId9" Type="http://schemas.openxmlformats.org/officeDocument/2006/relationships/image" Target="../media/image301.png"/></Relationships>
</file>

<file path=ppt/slides/_rels/slide117.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4.png"/><Relationship Id="rId7" Type="http://schemas.openxmlformats.org/officeDocument/2006/relationships/image" Target="../media/image295.png"/><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03.png"/><Relationship Id="rId5" Type="http://schemas.openxmlformats.org/officeDocument/2006/relationships/image" Target="../media/image299.png"/><Relationship Id="rId10" Type="http://schemas.openxmlformats.org/officeDocument/2006/relationships/image" Target="../media/image302.png"/><Relationship Id="rId4" Type="http://schemas.openxmlformats.org/officeDocument/2006/relationships/image" Target="../media/image298.png"/><Relationship Id="rId9" Type="http://schemas.openxmlformats.org/officeDocument/2006/relationships/image" Target="../media/image301.png"/></Relationships>
</file>

<file path=ppt/slides/_rels/slide118.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4.png"/><Relationship Id="rId7" Type="http://schemas.openxmlformats.org/officeDocument/2006/relationships/image" Target="../media/image295.png"/><Relationship Id="rId12" Type="http://schemas.openxmlformats.org/officeDocument/2006/relationships/image" Target="../media/image304.png"/><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03.png"/><Relationship Id="rId5" Type="http://schemas.openxmlformats.org/officeDocument/2006/relationships/image" Target="../media/image299.png"/><Relationship Id="rId10" Type="http://schemas.openxmlformats.org/officeDocument/2006/relationships/image" Target="../media/image302.png"/><Relationship Id="rId4" Type="http://schemas.openxmlformats.org/officeDocument/2006/relationships/image" Target="../media/image298.png"/><Relationship Id="rId9" Type="http://schemas.openxmlformats.org/officeDocument/2006/relationships/image" Target="../media/image301.png"/></Relationships>
</file>

<file path=ppt/slides/_rels/slide11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hyperlink" Target="https://www.hybridcoe.fi/hybrid-threats/"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6.jpeg"/><Relationship Id="rId7" Type="http://schemas.openxmlformats.org/officeDocument/2006/relationships/hyperlink" Target="https://www.youtube.com/watch?v=lb3_eRNoH_w" TargetMode="External"/><Relationship Id="rId2" Type="http://schemas.openxmlformats.org/officeDocument/2006/relationships/hyperlink" Target="https://www.chess.com/news/view/google-s-alphazero-destroys-stockfish-in-100-game-match" TargetMode="External"/><Relationship Id="rId1" Type="http://schemas.openxmlformats.org/officeDocument/2006/relationships/slideLayout" Target="../slideLayouts/slideLayout24.xml"/><Relationship Id="rId6" Type="http://schemas.openxmlformats.org/officeDocument/2006/relationships/image" Target="../media/image307.png"/><Relationship Id="rId5" Type="http://schemas.openxmlformats.org/officeDocument/2006/relationships/hyperlink" Target="https://lichess.org/study/wxrovYNH" TargetMode="External"/><Relationship Id="rId4" Type="http://schemas.openxmlformats.org/officeDocument/2006/relationships/hyperlink" Target="https://arxiv.org/pdf/1712.01815.pdf"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image" Target="../media/image309.jp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hyperlink" Target="http://pralab.diee.unica.it/sites/default/files/biggio14-ijprai.pdf" TargetMode="External"/><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s>
</file>

<file path=ppt/slides/_rels/slide12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2.xml"/><Relationship Id="rId5" Type="http://schemas.openxmlformats.org/officeDocument/2006/relationships/image" Target="../media/image317.png"/><Relationship Id="rId4" Type="http://schemas.openxmlformats.org/officeDocument/2006/relationships/image" Target="../media/image313.png"/></Relationships>
</file>

<file path=ppt/slides/_rels/slide126.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320.png"/><Relationship Id="rId7" Type="http://schemas.openxmlformats.org/officeDocument/2006/relationships/image" Target="../media/image323.pn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322.jpeg"/><Relationship Id="rId4" Type="http://schemas.openxmlformats.org/officeDocument/2006/relationships/image" Target="../media/image321.png"/><Relationship Id="rId9" Type="http://schemas.openxmlformats.org/officeDocument/2006/relationships/image" Target="../media/image325.png"/></Relationships>
</file>

<file path=ppt/slides/_rels/slide12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323.png"/><Relationship Id="rId4" Type="http://schemas.openxmlformats.org/officeDocument/2006/relationships/image" Target="../media/image327.png"/></Relationships>
</file>

<file path=ppt/slides/_rels/slide12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hybridcoe.fi/hybrid-threats/" TargetMode="Externa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242.png"/><Relationship Id="rId7" Type="http://schemas.openxmlformats.org/officeDocument/2006/relationships/image" Target="../media/image294.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1.png"/><Relationship Id="rId9" Type="http://schemas.openxmlformats.org/officeDocument/2006/relationships/image" Target="../media/image296.png"/></Relationships>
</file>

<file path=ppt/slides/_rels/slide131.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 Id="rId5" Type="http://schemas.openxmlformats.org/officeDocument/2006/relationships/image" Target="../media/image334.png"/><Relationship Id="rId4" Type="http://schemas.openxmlformats.org/officeDocument/2006/relationships/image" Target="../media/image333.jpeg"/></Relationships>
</file>

<file path=ppt/slides/_rels/slide132.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 Id="rId5" Type="http://schemas.openxmlformats.org/officeDocument/2006/relationships/image" Target="../media/image334.png"/><Relationship Id="rId4" Type="http://schemas.openxmlformats.org/officeDocument/2006/relationships/image" Target="../media/image333.jpeg"/></Relationships>
</file>

<file path=ppt/slides/_rels/slide133.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336.png"/><Relationship Id="rId7" Type="http://schemas.openxmlformats.org/officeDocument/2006/relationships/image" Target="../media/image340.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339.png"/><Relationship Id="rId5" Type="http://schemas.openxmlformats.org/officeDocument/2006/relationships/image" Target="../media/image338.png"/><Relationship Id="rId10" Type="http://schemas.openxmlformats.org/officeDocument/2006/relationships/image" Target="../media/image343.png"/><Relationship Id="rId4" Type="http://schemas.openxmlformats.org/officeDocument/2006/relationships/image" Target="../media/image337.png"/><Relationship Id="rId9" Type="http://schemas.openxmlformats.org/officeDocument/2006/relationships/image" Target="../media/image342.png"/></Relationships>
</file>

<file path=ppt/slides/_rels/slide134.xml.rels><?xml version="1.0" encoding="UTF-8" standalone="yes"?>
<Relationships xmlns="http://schemas.openxmlformats.org/package/2006/relationships"><Relationship Id="rId3" Type="http://schemas.openxmlformats.org/officeDocument/2006/relationships/hyperlink" Target="https://ai.it.jyu.fi/Quality/" TargetMode="External"/><Relationship Id="rId7" Type="http://schemas.openxmlformats.org/officeDocument/2006/relationships/hyperlink" Target="https://ai.it.jyu.fi/Quality-3_en.pptx" TargetMode="External"/><Relationship Id="rId2" Type="http://schemas.openxmlformats.org/officeDocument/2006/relationships/hyperlink" Target="http://portal.dovira.eu/" TargetMode="External"/><Relationship Id="rId1" Type="http://schemas.openxmlformats.org/officeDocument/2006/relationships/slideLayout" Target="../slideLayouts/slideLayout2.xml"/><Relationship Id="rId6" Type="http://schemas.openxmlformats.org/officeDocument/2006/relationships/hyperlink" Target="https://ai.it.jyu.fi/Quality/video" TargetMode="External"/><Relationship Id="rId5" Type="http://schemas.openxmlformats.org/officeDocument/2006/relationships/hyperlink" Target="https://ai.it.jyu.fi/Quality-3.pptx" TargetMode="External"/><Relationship Id="rId4" Type="http://schemas.openxmlformats.org/officeDocument/2006/relationships/image" Target="../media/image344.jpg"/></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FQ8r5MqDLs4" TargetMode="External"/><Relationship Id="rId2" Type="http://schemas.openxmlformats.org/officeDocument/2006/relationships/slideLayout" Target="../slideLayouts/slideLayout2.xml"/><Relationship Id="rId1" Type="http://schemas.openxmlformats.org/officeDocument/2006/relationships/video" Target="https://www.youtube.com/embed/FQ8r5MqDLs4" TargetMode="External"/><Relationship Id="rId5" Type="http://schemas.openxmlformats.org/officeDocument/2006/relationships/image" Target="../media/image139.png"/><Relationship Id="rId4" Type="http://schemas.openxmlformats.org/officeDocument/2006/relationships/image" Target="../media/image344.jpg"/></Relationships>
</file>

<file path=ppt/slides/_rels/slide136.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image" Target="../media/image345.png"/><Relationship Id="rId7" Type="http://schemas.openxmlformats.org/officeDocument/2006/relationships/image" Target="../media/image349.png"/><Relationship Id="rId12" Type="http://schemas.openxmlformats.org/officeDocument/2006/relationships/image" Target="../media/image354.jpeg"/><Relationship Id="rId2" Type="http://schemas.openxmlformats.org/officeDocument/2006/relationships/hyperlink" Target="http://dx.doi.org/10.1080/02681102.2014.899955" TargetMode="External"/><Relationship Id="rId1" Type="http://schemas.openxmlformats.org/officeDocument/2006/relationships/slideLayout" Target="../slideLayouts/slideLayout2.xml"/><Relationship Id="rId6" Type="http://schemas.openxmlformats.org/officeDocument/2006/relationships/image" Target="../media/image348.png"/><Relationship Id="rId11" Type="http://schemas.openxmlformats.org/officeDocument/2006/relationships/image" Target="../media/image353.png"/><Relationship Id="rId5" Type="http://schemas.openxmlformats.org/officeDocument/2006/relationships/image" Target="../media/image347.png"/><Relationship Id="rId10" Type="http://schemas.openxmlformats.org/officeDocument/2006/relationships/image" Target="../media/image352.png"/><Relationship Id="rId4" Type="http://schemas.openxmlformats.org/officeDocument/2006/relationships/image" Target="../media/image346.png"/><Relationship Id="rId9" Type="http://schemas.openxmlformats.org/officeDocument/2006/relationships/image" Target="../media/image351.png"/></Relationships>
</file>

<file path=ppt/slides/_rels/slide137.xml.rels><?xml version="1.0" encoding="UTF-8" standalone="yes"?>
<Relationships xmlns="http://schemas.openxmlformats.org/package/2006/relationships"><Relationship Id="rId8" Type="http://schemas.openxmlformats.org/officeDocument/2006/relationships/image" Target="../media/image361.jpeg"/><Relationship Id="rId13" Type="http://schemas.openxmlformats.org/officeDocument/2006/relationships/image" Target="../media/image366.png"/><Relationship Id="rId18" Type="http://schemas.openxmlformats.org/officeDocument/2006/relationships/image" Target="../media/image371.png"/><Relationship Id="rId26" Type="http://schemas.openxmlformats.org/officeDocument/2006/relationships/image" Target="../media/image379.png"/><Relationship Id="rId3" Type="http://schemas.openxmlformats.org/officeDocument/2006/relationships/image" Target="../media/image356.png"/><Relationship Id="rId21" Type="http://schemas.openxmlformats.org/officeDocument/2006/relationships/image" Target="../media/image374.png"/><Relationship Id="rId7" Type="http://schemas.openxmlformats.org/officeDocument/2006/relationships/image" Target="../media/image360.jpeg"/><Relationship Id="rId12" Type="http://schemas.openxmlformats.org/officeDocument/2006/relationships/image" Target="../media/image365.png"/><Relationship Id="rId17" Type="http://schemas.openxmlformats.org/officeDocument/2006/relationships/image" Target="../media/image370.png"/><Relationship Id="rId25" Type="http://schemas.openxmlformats.org/officeDocument/2006/relationships/image" Target="../media/image378.jpeg"/><Relationship Id="rId2" Type="http://schemas.openxmlformats.org/officeDocument/2006/relationships/image" Target="../media/image355.jpeg"/><Relationship Id="rId16" Type="http://schemas.openxmlformats.org/officeDocument/2006/relationships/image" Target="../media/image369.png"/><Relationship Id="rId20" Type="http://schemas.openxmlformats.org/officeDocument/2006/relationships/image" Target="../media/image373.png"/><Relationship Id="rId29" Type="http://schemas.openxmlformats.org/officeDocument/2006/relationships/image" Target="../media/image382.png"/><Relationship Id="rId1" Type="http://schemas.openxmlformats.org/officeDocument/2006/relationships/slideLayout" Target="../slideLayouts/slideLayout62.xml"/><Relationship Id="rId6" Type="http://schemas.openxmlformats.org/officeDocument/2006/relationships/image" Target="../media/image359.jpeg"/><Relationship Id="rId11" Type="http://schemas.openxmlformats.org/officeDocument/2006/relationships/image" Target="../media/image364.png"/><Relationship Id="rId24" Type="http://schemas.openxmlformats.org/officeDocument/2006/relationships/image" Target="../media/image377.jpeg"/><Relationship Id="rId5" Type="http://schemas.openxmlformats.org/officeDocument/2006/relationships/image" Target="../media/image358.png"/><Relationship Id="rId15" Type="http://schemas.openxmlformats.org/officeDocument/2006/relationships/image" Target="../media/image368.png"/><Relationship Id="rId23" Type="http://schemas.openxmlformats.org/officeDocument/2006/relationships/image" Target="../media/image376.png"/><Relationship Id="rId28" Type="http://schemas.openxmlformats.org/officeDocument/2006/relationships/image" Target="../media/image381.png"/><Relationship Id="rId10" Type="http://schemas.openxmlformats.org/officeDocument/2006/relationships/image" Target="../media/image363.png"/><Relationship Id="rId19" Type="http://schemas.openxmlformats.org/officeDocument/2006/relationships/image" Target="../media/image372.png"/><Relationship Id="rId4" Type="http://schemas.openxmlformats.org/officeDocument/2006/relationships/image" Target="../media/image357.jpeg"/><Relationship Id="rId9" Type="http://schemas.openxmlformats.org/officeDocument/2006/relationships/image" Target="../media/image362.png"/><Relationship Id="rId14" Type="http://schemas.openxmlformats.org/officeDocument/2006/relationships/image" Target="../media/image367.png"/><Relationship Id="rId22" Type="http://schemas.openxmlformats.org/officeDocument/2006/relationships/image" Target="../media/image375.png"/><Relationship Id="rId27" Type="http://schemas.openxmlformats.org/officeDocument/2006/relationships/image" Target="../media/image380.jpeg"/></Relationships>
</file>

<file path=ppt/slides/_rels/slide138.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362.png"/><Relationship Id="rId7" Type="http://schemas.openxmlformats.org/officeDocument/2006/relationships/image" Target="../media/image369.png"/><Relationship Id="rId2" Type="http://schemas.openxmlformats.org/officeDocument/2006/relationships/image" Target="../media/image355.jpeg"/><Relationship Id="rId1" Type="http://schemas.openxmlformats.org/officeDocument/2006/relationships/slideLayout" Target="../slideLayouts/slideLayout62.xml"/><Relationship Id="rId6" Type="http://schemas.openxmlformats.org/officeDocument/2006/relationships/image" Target="../media/image368.png"/><Relationship Id="rId5" Type="http://schemas.openxmlformats.org/officeDocument/2006/relationships/image" Target="../media/image367.png"/><Relationship Id="rId4" Type="http://schemas.openxmlformats.org/officeDocument/2006/relationships/image" Target="../media/image383.png"/><Relationship Id="rId9" Type="http://schemas.openxmlformats.org/officeDocument/2006/relationships/image" Target="../media/image373.png"/></Relationships>
</file>

<file path=ppt/slides/_rels/slide139.xml.rels><?xml version="1.0" encoding="UTF-8" standalone="yes"?>
<Relationships xmlns="http://schemas.openxmlformats.org/package/2006/relationships"><Relationship Id="rId3" Type="http://schemas.openxmlformats.org/officeDocument/2006/relationships/hyperlink" Target="https://arxiv.org/abs/2105.14154" TargetMode="External"/><Relationship Id="rId2" Type="http://schemas.openxmlformats.org/officeDocument/2006/relationships/hyperlink" Target="https://arxiv.org/pdf/2105.14154" TargetMode="External"/><Relationship Id="rId1" Type="http://schemas.openxmlformats.org/officeDocument/2006/relationships/slideLayout" Target="../slideLayouts/slideLayout2.xml"/><Relationship Id="rId6" Type="http://schemas.openxmlformats.org/officeDocument/2006/relationships/image" Target="../media/image384.png"/><Relationship Id="rId5" Type="http://schemas.openxmlformats.org/officeDocument/2006/relationships/hyperlink" Target="https://arxiv.org/abs/2105.10560" TargetMode="External"/><Relationship Id="rId4" Type="http://schemas.openxmlformats.org/officeDocument/2006/relationships/hyperlink" Target="https://arxiv.org/ftp/arxiv/papers/2105/2105.10560.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hybridcoe.fi/wp-content/uploads/2021/02/conceptual_framework-reference-version-shortened-good_cover_-_publication_office.pdf" TargetMode="Externa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87.png"/><Relationship Id="rId7" Type="http://schemas.openxmlformats.org/officeDocument/2006/relationships/image" Target="../media/image124.png"/><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9.png"/><Relationship Id="rId4" Type="http://schemas.openxmlformats.org/officeDocument/2006/relationships/image" Target="../media/image388.png"/><Relationship Id="rId9" Type="http://schemas.openxmlformats.org/officeDocument/2006/relationships/image" Target="../media/image281.png"/></Relationships>
</file>

<file path=ppt/slides/_rels/slide142.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image" Target="../media/image388.png"/><Relationship Id="rId5" Type="http://schemas.openxmlformats.org/officeDocument/2006/relationships/image" Target="../media/image387.png"/><Relationship Id="rId4" Type="http://schemas.openxmlformats.org/officeDocument/2006/relationships/image" Target="../media/image386.png"/></Relationships>
</file>

<file path=ppt/slides/_rels/slide146.xml.rels><?xml version="1.0" encoding="UTF-8" standalone="yes"?>
<Relationships xmlns="http://schemas.openxmlformats.org/package/2006/relationships"><Relationship Id="rId3" Type="http://schemas.openxmlformats.org/officeDocument/2006/relationships/image" Target="../media/image387.png"/><Relationship Id="rId7" Type="http://schemas.openxmlformats.org/officeDocument/2006/relationships/image" Target="../media/image388.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image" Target="../media/image386.png"/><Relationship Id="rId5" Type="http://schemas.openxmlformats.org/officeDocument/2006/relationships/image" Target="../media/image296.png"/><Relationship Id="rId4" Type="http://schemas.openxmlformats.org/officeDocument/2006/relationships/image" Target="../media/image392.png"/></Relationships>
</file>

<file path=ppt/slides/_rels/slide147.xml.rels><?xml version="1.0" encoding="UTF-8" standalone="yes"?>
<Relationships xmlns="http://schemas.openxmlformats.org/package/2006/relationships"><Relationship Id="rId3" Type="http://schemas.openxmlformats.org/officeDocument/2006/relationships/image" Target="../media/image386.png"/><Relationship Id="rId7" Type="http://schemas.openxmlformats.org/officeDocument/2006/relationships/image" Target="../media/image388.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image" Target="../media/image387.png"/><Relationship Id="rId5" Type="http://schemas.openxmlformats.org/officeDocument/2006/relationships/image" Target="../media/image296.png"/><Relationship Id="rId4" Type="http://schemas.openxmlformats.org/officeDocument/2006/relationships/image" Target="../media/image392.png"/></Relationships>
</file>

<file path=ppt/slides/_rels/slide148.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388.png"/><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image" Target="../media/image394.png"/><Relationship Id="rId5" Type="http://schemas.openxmlformats.org/officeDocument/2006/relationships/image" Target="../media/image387.png"/><Relationship Id="rId4" Type="http://schemas.openxmlformats.org/officeDocument/2006/relationships/image" Target="../media/image386.png"/></Relationships>
</file>

<file path=ppt/slides/_rels/slide149.xml.rels><?xml version="1.0" encoding="UTF-8" standalone="yes"?>
<Relationships xmlns="http://schemas.openxmlformats.org/package/2006/relationships"><Relationship Id="rId3" Type="http://schemas.openxmlformats.org/officeDocument/2006/relationships/image" Target="../media/image387.png"/><Relationship Id="rId7" Type="http://schemas.openxmlformats.org/officeDocument/2006/relationships/image" Target="../media/image388.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392.png"/><Relationship Id="rId4" Type="http://schemas.openxmlformats.org/officeDocument/2006/relationships/image" Target="../media/image386.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387.png"/><Relationship Id="rId7" Type="http://schemas.openxmlformats.org/officeDocument/2006/relationships/image" Target="../media/image388.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image" Target="../media/image386.png"/><Relationship Id="rId5" Type="http://schemas.openxmlformats.org/officeDocument/2006/relationships/image" Target="../media/image296.png"/><Relationship Id="rId4" Type="http://schemas.openxmlformats.org/officeDocument/2006/relationships/image" Target="../media/image392.png"/></Relationships>
</file>

<file path=ppt/slides/_rels/slide151.xml.rels><?xml version="1.0" encoding="UTF-8" standalone="yes"?>
<Relationships xmlns="http://schemas.openxmlformats.org/package/2006/relationships"><Relationship Id="rId3" Type="http://schemas.openxmlformats.org/officeDocument/2006/relationships/image" Target="../media/image386.png"/><Relationship Id="rId7" Type="http://schemas.openxmlformats.org/officeDocument/2006/relationships/image" Target="../media/image388.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image" Target="../media/image387.png"/><Relationship Id="rId5" Type="http://schemas.openxmlformats.org/officeDocument/2006/relationships/image" Target="../media/image296.png"/><Relationship Id="rId4" Type="http://schemas.openxmlformats.org/officeDocument/2006/relationships/image" Target="../media/image392.png"/></Relationships>
</file>

<file path=ppt/slides/_rels/slide152.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94.png"/><Relationship Id="rId1" Type="http://schemas.openxmlformats.org/officeDocument/2006/relationships/slideLayout" Target="../slideLayouts/slideLayout2.xml"/><Relationship Id="rId5" Type="http://schemas.openxmlformats.org/officeDocument/2006/relationships/image" Target="../media/image388.png"/><Relationship Id="rId4" Type="http://schemas.openxmlformats.org/officeDocument/2006/relationships/image" Target="../media/image386.png"/></Relationships>
</file>

<file path=ppt/slides/_rels/slide153.xml.rels><?xml version="1.0" encoding="UTF-8" standalone="yes"?>
<Relationships xmlns="http://schemas.openxmlformats.org/package/2006/relationships"><Relationship Id="rId3" Type="http://schemas.openxmlformats.org/officeDocument/2006/relationships/image" Target="../media/image387.png"/><Relationship Id="rId7" Type="http://schemas.openxmlformats.org/officeDocument/2006/relationships/image" Target="../media/image281.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image" Target="../media/image395.png"/><Relationship Id="rId5" Type="http://schemas.openxmlformats.org/officeDocument/2006/relationships/image" Target="../media/image388.png"/><Relationship Id="rId4" Type="http://schemas.openxmlformats.org/officeDocument/2006/relationships/image" Target="../media/image386.png"/></Relationships>
</file>

<file path=ppt/slides/_rels/slide154.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303.png"/><Relationship Id="rId5" Type="http://schemas.openxmlformats.org/officeDocument/2006/relationships/image" Target="../media/image400.png"/><Relationship Id="rId4" Type="http://schemas.openxmlformats.org/officeDocument/2006/relationships/image" Target="../media/image301.png"/></Relationships>
</file>

<file path=ppt/slides/_rels/slide156.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xml"/><Relationship Id="rId4" Type="http://schemas.openxmlformats.org/officeDocument/2006/relationships/image" Target="../media/image403.png"/></Relationships>
</file>

<file path=ppt/slides/_rels/slide157.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408.png"/><Relationship Id="rId5" Type="http://schemas.openxmlformats.org/officeDocument/2006/relationships/image" Target="../media/image407.png"/><Relationship Id="rId4" Type="http://schemas.openxmlformats.org/officeDocument/2006/relationships/image" Target="../media/image406.png"/></Relationships>
</file>

<file path=ppt/slides/_rels/slide158.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298.png"/><Relationship Id="rId7"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2.xml"/><Relationship Id="rId6" Type="http://schemas.openxmlformats.org/officeDocument/2006/relationships/image" Target="../media/image317.png"/><Relationship Id="rId5" Type="http://schemas.openxmlformats.org/officeDocument/2006/relationships/image" Target="../media/image296.png"/><Relationship Id="rId4" Type="http://schemas.openxmlformats.org/officeDocument/2006/relationships/image" Target="../media/image299.png"/></Relationships>
</file>

<file path=ppt/slides/_rels/slide159.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398.png"/><Relationship Id="rId7" Type="http://schemas.openxmlformats.org/officeDocument/2006/relationships/image" Target="../media/image280.png"/><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14.png"/><Relationship Id="rId4" Type="http://schemas.openxmlformats.org/officeDocument/2006/relationships/image" Target="../media/image413.jpeg"/><Relationship Id="rId9" Type="http://schemas.openxmlformats.org/officeDocument/2006/relationships/image" Target="../media/image194.gif"/></Relationships>
</file>

<file path=ppt/slides/_rels/slide16.xml.rels><?xml version="1.0" encoding="UTF-8" standalone="yes"?>
<Relationships xmlns="http://schemas.openxmlformats.org/package/2006/relationships"><Relationship Id="rId3" Type="http://schemas.openxmlformats.org/officeDocument/2006/relationships/hyperlink" Target="http://krotov.info/yakov/2_life/2_svoystva/resentiment.htm" TargetMode="External"/><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5.png"/><Relationship Id="rId1" Type="http://schemas.openxmlformats.org/officeDocument/2006/relationships/slideLayout" Target="../slideLayouts/slideLayout2.xml"/><Relationship Id="rId5" Type="http://schemas.openxmlformats.org/officeDocument/2006/relationships/image" Target="../media/image417.png"/><Relationship Id="rId4" Type="http://schemas.openxmlformats.org/officeDocument/2006/relationships/image" Target="../media/image387.png"/></Relationships>
</file>

<file path=ppt/slides/_rels/slide161.xml.rels><?xml version="1.0" encoding="UTF-8" standalone="yes"?>
<Relationships xmlns="http://schemas.openxmlformats.org/package/2006/relationships"><Relationship Id="rId8" Type="http://schemas.openxmlformats.org/officeDocument/2006/relationships/image" Target="../media/image298.png"/><Relationship Id="rId13" Type="http://schemas.openxmlformats.org/officeDocument/2006/relationships/image" Target="../media/image424.png"/><Relationship Id="rId18" Type="http://schemas.openxmlformats.org/officeDocument/2006/relationships/image" Target="../media/image4240.png"/><Relationship Id="rId3" Type="http://schemas.openxmlformats.org/officeDocument/2006/relationships/image" Target="../media/image418.png"/><Relationship Id="rId21" Type="http://schemas.openxmlformats.org/officeDocument/2006/relationships/image" Target="../media/image430.png"/><Relationship Id="rId7" Type="http://schemas.openxmlformats.org/officeDocument/2006/relationships/image" Target="../media/image422.png"/><Relationship Id="rId12" Type="http://schemas.openxmlformats.org/officeDocument/2006/relationships/image" Target="../media/image423.png"/><Relationship Id="rId17" Type="http://schemas.openxmlformats.org/officeDocument/2006/relationships/image" Target="../media/image427.png"/><Relationship Id="rId2" Type="http://schemas.openxmlformats.org/officeDocument/2006/relationships/notesSlide" Target="../notesSlides/notesSlide3.xml"/><Relationship Id="rId16" Type="http://schemas.openxmlformats.org/officeDocument/2006/relationships/image" Target="../media/image3180.png"/><Relationship Id="rId20"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421.png"/><Relationship Id="rId11" Type="http://schemas.openxmlformats.org/officeDocument/2006/relationships/image" Target="../media/image317.png"/><Relationship Id="rId5" Type="http://schemas.openxmlformats.org/officeDocument/2006/relationships/image" Target="../media/image420.png"/><Relationship Id="rId15" Type="http://schemas.openxmlformats.org/officeDocument/2006/relationships/image" Target="../media/image426.png"/><Relationship Id="rId10" Type="http://schemas.openxmlformats.org/officeDocument/2006/relationships/image" Target="../media/image296.png"/><Relationship Id="rId19" Type="http://schemas.openxmlformats.org/officeDocument/2006/relationships/image" Target="../media/image428.png"/><Relationship Id="rId4" Type="http://schemas.openxmlformats.org/officeDocument/2006/relationships/image" Target="../media/image419.png"/><Relationship Id="rId9" Type="http://schemas.openxmlformats.org/officeDocument/2006/relationships/image" Target="../media/image299.png"/><Relationship Id="rId14" Type="http://schemas.openxmlformats.org/officeDocument/2006/relationships/image" Target="../media/image425.png"/></Relationships>
</file>

<file path=ppt/slides/_rels/slide162.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 Id="rId5" Type="http://schemas.openxmlformats.org/officeDocument/2006/relationships/image" Target="../media/image317.png"/><Relationship Id="rId4" Type="http://schemas.openxmlformats.org/officeDocument/2006/relationships/image" Target="../media/image296.png"/></Relationships>
</file>

<file path=ppt/slides/_rels/slide163.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 Id="rId5" Type="http://schemas.openxmlformats.org/officeDocument/2006/relationships/image" Target="../media/image317.png"/><Relationship Id="rId4" Type="http://schemas.openxmlformats.org/officeDocument/2006/relationships/image" Target="../media/image296.png"/></Relationships>
</file>

<file path=ppt/slides/_rels/slide164.xml.rels><?xml version="1.0" encoding="UTF-8" standalone="yes"?>
<Relationships xmlns="http://schemas.openxmlformats.org/package/2006/relationships"><Relationship Id="rId8" Type="http://schemas.openxmlformats.org/officeDocument/2006/relationships/image" Target="../media/image437.png"/><Relationship Id="rId13" Type="http://schemas.openxmlformats.org/officeDocument/2006/relationships/image" Target="../media/image442.png"/><Relationship Id="rId3" Type="http://schemas.openxmlformats.org/officeDocument/2006/relationships/image" Target="../media/image432.png"/><Relationship Id="rId7" Type="http://schemas.openxmlformats.org/officeDocument/2006/relationships/image" Target="../media/image436.png"/><Relationship Id="rId12" Type="http://schemas.openxmlformats.org/officeDocument/2006/relationships/image" Target="../media/image441.png"/><Relationship Id="rId2" Type="http://schemas.openxmlformats.org/officeDocument/2006/relationships/image" Target="../media/image431.png"/><Relationship Id="rId16" Type="http://schemas.openxmlformats.org/officeDocument/2006/relationships/image" Target="../media/image445.png"/><Relationship Id="rId1" Type="http://schemas.openxmlformats.org/officeDocument/2006/relationships/slideLayout" Target="../slideLayouts/slideLayout63.xml"/><Relationship Id="rId6" Type="http://schemas.openxmlformats.org/officeDocument/2006/relationships/image" Target="../media/image435.png"/><Relationship Id="rId11" Type="http://schemas.openxmlformats.org/officeDocument/2006/relationships/image" Target="../media/image440.png"/><Relationship Id="rId5" Type="http://schemas.openxmlformats.org/officeDocument/2006/relationships/image" Target="../media/image434.png"/><Relationship Id="rId15" Type="http://schemas.openxmlformats.org/officeDocument/2006/relationships/image" Target="../media/image444.png"/><Relationship Id="rId10" Type="http://schemas.openxmlformats.org/officeDocument/2006/relationships/image" Target="../media/image439.png"/><Relationship Id="rId4" Type="http://schemas.openxmlformats.org/officeDocument/2006/relationships/image" Target="../media/image433.png"/><Relationship Id="rId9" Type="http://schemas.openxmlformats.org/officeDocument/2006/relationships/image" Target="../media/image438.png"/><Relationship Id="rId14" Type="http://schemas.openxmlformats.org/officeDocument/2006/relationships/image" Target="../media/image443.png"/></Relationships>
</file>

<file path=ppt/slides/_rels/slide165.xml.rels><?xml version="1.0" encoding="UTF-8" standalone="yes"?>
<Relationships xmlns="http://schemas.openxmlformats.org/package/2006/relationships"><Relationship Id="rId13" Type="http://schemas.openxmlformats.org/officeDocument/2006/relationships/hyperlink" Target="https://doi.org/10.3390/ijgi10040246" TargetMode="External"/><Relationship Id="rId18" Type="http://schemas.openxmlformats.org/officeDocument/2006/relationships/hyperlink" Target="https://ietresearch.onlinelibrary.wiley.com/doi/10.1049/cim2.12008" TargetMode="External"/><Relationship Id="rId26" Type="http://schemas.openxmlformats.org/officeDocument/2006/relationships/hyperlink" Target="https://www.sciencedirect.com/science/article/pii/S1877050921001952?via%3Dihub" TargetMode="External"/><Relationship Id="rId39" Type="http://schemas.openxmlformats.org/officeDocument/2006/relationships/image" Target="../media/image445.png"/><Relationship Id="rId21" Type="http://schemas.openxmlformats.org/officeDocument/2006/relationships/hyperlink" Target="https://www.sciencedirect.com/science/article/pii/S1877050921003914?via%3Dihub" TargetMode="External"/><Relationship Id="rId34" Type="http://schemas.openxmlformats.org/officeDocument/2006/relationships/hyperlink" Target="http://recode.bg/natog5511/wp-content/uploads/2021/05/ANNEX-3-Deliverable-3_NURE-and-JYU-G5511.pdf" TargetMode="External"/><Relationship Id="rId7" Type="http://schemas.openxmlformats.org/officeDocument/2006/relationships/hyperlink" Target="https://www.sciencedirect.com/science/article/pii/S0278612518300608" TargetMode="External"/><Relationship Id="rId12" Type="http://schemas.openxmlformats.org/officeDocument/2006/relationships/hyperlink" Target="https://arxiv.org/abs/1905.06054" TargetMode="External"/><Relationship Id="rId17" Type="http://schemas.openxmlformats.org/officeDocument/2006/relationships/hyperlink" Target="https://doi.org/10.1016/j.promfg.2020.02.092" TargetMode="External"/><Relationship Id="rId25" Type="http://schemas.openxmlformats.org/officeDocument/2006/relationships/hyperlink" Target="https://doi.org/10.1016/j.procs.2021.01.290" TargetMode="External"/><Relationship Id="rId33" Type="http://schemas.openxmlformats.org/officeDocument/2006/relationships/hyperlink" Target="https://direct.mit.edu/neco" TargetMode="External"/><Relationship Id="rId38" Type="http://schemas.openxmlformats.org/officeDocument/2006/relationships/image" Target="../media/image444.png"/><Relationship Id="rId2" Type="http://schemas.openxmlformats.org/officeDocument/2006/relationships/image" Target="../media/image446.png"/><Relationship Id="rId16" Type="http://schemas.openxmlformats.org/officeDocument/2006/relationships/hyperlink" Target="https://www.journals.elsevier.com/procedia-manufacturing/" TargetMode="External"/><Relationship Id="rId20" Type="http://schemas.openxmlformats.org/officeDocument/2006/relationships/hyperlink" Target="https://doi.org/10.1049/cim2.12008" TargetMode="External"/><Relationship Id="rId29" Type="http://schemas.openxmlformats.org/officeDocument/2006/relationships/hyperlink" Target="https://arxiv.org/abs/2105.10560" TargetMode="External"/><Relationship Id="rId1" Type="http://schemas.openxmlformats.org/officeDocument/2006/relationships/slideLayout" Target="../slideLayouts/slideLayout2.xml"/><Relationship Id="rId6" Type="http://schemas.openxmlformats.org/officeDocument/2006/relationships/image" Target="../media/image449.png"/><Relationship Id="rId11" Type="http://schemas.openxmlformats.org/officeDocument/2006/relationships/hyperlink" Target="https://doi.org/10.3233/978-1-61499-888-4-110" TargetMode="External"/><Relationship Id="rId24" Type="http://schemas.openxmlformats.org/officeDocument/2006/relationships/hyperlink" Target="https://www.sciencedirect.com/science/article/pii/S1877050921003392?via%3Dihub" TargetMode="External"/><Relationship Id="rId32" Type="http://schemas.openxmlformats.org/officeDocument/2006/relationships/hyperlink" Target="https://doi.org/10.1162/neco_a_01449" TargetMode="External"/><Relationship Id="rId37" Type="http://schemas.openxmlformats.org/officeDocument/2006/relationships/image" Target="../media/image443.png"/><Relationship Id="rId5" Type="http://schemas.openxmlformats.org/officeDocument/2006/relationships/image" Target="../media/image448.png"/><Relationship Id="rId15" Type="http://schemas.openxmlformats.org/officeDocument/2006/relationships/hyperlink" Target="https://www.sciencedirect.com/science/article/pii/S2351978920306570/pdf?md5=cbaac07bad3397401df7275614f3cc66&amp;pid=1-s2.0-S2351978920306570-main.pdf" TargetMode="External"/><Relationship Id="rId23" Type="http://schemas.openxmlformats.org/officeDocument/2006/relationships/hyperlink" Target="https://doi.org/10.1016/j.procs.2021.01.337" TargetMode="External"/><Relationship Id="rId28" Type="http://schemas.openxmlformats.org/officeDocument/2006/relationships/hyperlink" Target="https://arxiv.org/ftp/arxiv/papers/2105/2105.10560.pdf" TargetMode="External"/><Relationship Id="rId36" Type="http://schemas.openxmlformats.org/officeDocument/2006/relationships/hyperlink" Target="https://www.tandfonline.com/toc/tjis20/current" TargetMode="External"/><Relationship Id="rId10" Type="http://schemas.openxmlformats.org/officeDocument/2006/relationships/hyperlink" Target="https://www.iospress.nl/bookserie/nato-science-for-peace-and-security-series-d-information-andcommunication-security/" TargetMode="External"/><Relationship Id="rId19" Type="http://schemas.openxmlformats.org/officeDocument/2006/relationships/hyperlink" Target="https://digital-library.theiet.org/content/journals/iet-cim" TargetMode="External"/><Relationship Id="rId31" Type="http://schemas.openxmlformats.org/officeDocument/2006/relationships/hyperlink" Target="https://arxiv.org/abs/2105.14154" TargetMode="External"/><Relationship Id="rId4" Type="http://schemas.openxmlformats.org/officeDocument/2006/relationships/hyperlink" Target="https://www.jyu.fi/en" TargetMode="External"/><Relationship Id="rId9" Type="http://schemas.openxmlformats.org/officeDocument/2006/relationships/hyperlink" Target="http://ebooks.iospress.nl/volumearticle/50290" TargetMode="External"/><Relationship Id="rId14" Type="http://schemas.openxmlformats.org/officeDocument/2006/relationships/hyperlink" Target="https://www.mdpi.com/journal/ijgi" TargetMode="External"/><Relationship Id="rId22" Type="http://schemas.openxmlformats.org/officeDocument/2006/relationships/hyperlink" Target="https://www.journals.elsevier.com/procedia-computer-science" TargetMode="External"/><Relationship Id="rId27" Type="http://schemas.openxmlformats.org/officeDocument/2006/relationships/hyperlink" Target="https://doi.org/10.1016/j.procs.2021.01.155" TargetMode="External"/><Relationship Id="rId30" Type="http://schemas.openxmlformats.org/officeDocument/2006/relationships/hyperlink" Target="https://arxiv.org/pdf/2105.14154" TargetMode="External"/><Relationship Id="rId35" Type="http://schemas.openxmlformats.org/officeDocument/2006/relationships/hyperlink" Target="https://www.inderscience.com/jhome.php?jcode=ijspm" TargetMode="External"/><Relationship Id="rId8" Type="http://schemas.openxmlformats.org/officeDocument/2006/relationships/hyperlink" Target="https://www.journals.elsevier.com/journal-of-manufacturing-systems/" TargetMode="External"/><Relationship Id="rId3" Type="http://schemas.openxmlformats.org/officeDocument/2006/relationships/image" Target="../media/image447.png"/></Relationships>
</file>

<file path=ppt/slides/_rels/slide166.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0.png"/><Relationship Id="rId1" Type="http://schemas.openxmlformats.org/officeDocument/2006/relationships/slideLayout" Target="../slideLayouts/slideLayout2.xml"/><Relationship Id="rId4" Type="http://schemas.openxmlformats.org/officeDocument/2006/relationships/hyperlink" Target="https://www.youtube.com/watch?v=D8HqRH5cHPo"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slideLayout" Target="../slideLayouts/slideLayout2.xml"/><Relationship Id="rId1" Type="http://schemas.openxmlformats.org/officeDocument/2006/relationships/video" Target="https://www.youtube.com/embed/D8HqRH5cHPo" TargetMode="External"/><Relationship Id="rId4" Type="http://schemas.openxmlformats.org/officeDocument/2006/relationships/image" Target="../media/image453.png"/></Relationships>
</file>

<file path=ppt/slides/_rels/slide168.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hyperlink" Target="https://news.postimees.ee/4505726/mark-voyger-russian-hybrid-warfare-can-still-bring-surprises-in-the-future" TargetMode="External"/><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hyperlink" Target="https://www.intechopen.com/books/cyberspace/cyberspace-and-artificial-intelligence-the-new-face-of-cyber-enhanced-hybrid-threats" TargetMode="Externa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hyperlink" Target="https://www.intechopen.com/books/cyberspace/cyberspace-and-artificial-intelligence-the-new-face-of-cyber-enhanced-hybrid-threats" TargetMode="External"/><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gif"/><Relationship Id="rId7" Type="http://schemas.openxmlformats.org/officeDocument/2006/relationships/hyperlink" Target="https://bt3gl.github.io/index.html" TargetMode="Externa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gif"/><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gif"/><Relationship Id="rId7" Type="http://schemas.openxmlformats.org/officeDocument/2006/relationships/hyperlink" Target="https://www.schneier.com/crypto-gram/archives/2000/1015.html" TargetMode="Externa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gif"/><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cs.stanford.edu/people/karpathy/convnetjs/demo/classify2d.html" TargetMode="Externa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9.jpe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9.jpeg"/><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3.png"/><Relationship Id="rId7"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7.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9.jpe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6.png"/><Relationship Id="rId7" Type="http://schemas.openxmlformats.org/officeDocument/2006/relationships/image" Target="../media/image99.jpe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07.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7.png"/><Relationship Id="rId4" Type="http://schemas.openxmlformats.org/officeDocument/2006/relationships/image" Target="../media/image109.png"/><Relationship Id="rId9"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97.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14.png"/><Relationship Id="rId4" Type="http://schemas.openxmlformats.org/officeDocument/2006/relationships/image" Target="../media/image9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7.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99.jpeg"/><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21.png"/><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 Id="rId6" Type="http://schemas.openxmlformats.org/officeDocument/2006/relationships/image" Target="../media/image126.png"/><Relationship Id="rId5" Type="http://schemas.openxmlformats.org/officeDocument/2006/relationships/image" Target="../media/image125.gif"/><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mc.ai/deepfakes-real-or-fake/" TargetMode="External"/><Relationship Id="rId1" Type="http://schemas.openxmlformats.org/officeDocument/2006/relationships/slideLayout" Target="../slideLayouts/slideLayout18.xml"/><Relationship Id="rId5" Type="http://schemas.openxmlformats.org/officeDocument/2006/relationships/image" Target="../media/image129.pn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57.xml"/><Relationship Id="rId5" Type="http://schemas.openxmlformats.org/officeDocument/2006/relationships/image" Target="../media/image132.png"/><Relationship Id="rId4" Type="http://schemas.openxmlformats.org/officeDocument/2006/relationships/hyperlink" Target="https://deepai.org/machine-learning-model/toonify"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talkingheads.rosebud.ai/tokkingheads/" TargetMode="External"/><Relationship Id="rId3" Type="http://schemas.microsoft.com/office/2007/relationships/media" Target="../media/media2.mp4"/><Relationship Id="rId7" Type="http://schemas.openxmlformats.org/officeDocument/2006/relationships/image" Target="../media/image1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3.png"/><Relationship Id="rId5" Type="http://schemas.openxmlformats.org/officeDocument/2006/relationships/slideLayout" Target="../slideLayouts/slideLayout41.xml"/><Relationship Id="rId10" Type="http://schemas.openxmlformats.org/officeDocument/2006/relationships/image" Target="../media/image135.png"/><Relationship Id="rId4" Type="http://schemas.openxmlformats.org/officeDocument/2006/relationships/video" Target="../media/media2.mp4"/><Relationship Id="rId9" Type="http://schemas.openxmlformats.org/officeDocument/2006/relationships/hyperlink" Target="https://toonify.photos/origina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deepfakedetectionchallenge.ai/" TargetMode="External"/><Relationship Id="rId1" Type="http://schemas.openxmlformats.org/officeDocument/2006/relationships/slideLayout" Target="../slideLayouts/slideLayout18.xml"/><Relationship Id="rId5" Type="http://schemas.openxmlformats.org/officeDocument/2006/relationships/image" Target="../media/image138.png"/><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57.xml"/><Relationship Id="rId1" Type="http://schemas.openxmlformats.org/officeDocument/2006/relationships/video" Target="https://www.youtube.com/embed/IvY-Abd2FfM" TargetMode="External"/><Relationship Id="rId6" Type="http://schemas.openxmlformats.org/officeDocument/2006/relationships/hyperlink" Target="https://www.youtube.com/watch?v=IvY-Abd2FfM" TargetMode="External"/><Relationship Id="rId5" Type="http://schemas.openxmlformats.org/officeDocument/2006/relationships/hyperlink" Target="https://edition.cnn.com/2020/12/25/uk/deepfake-queen-speech-christmas-intl-gbr/index.html" TargetMode="External"/><Relationship Id="rId4" Type="http://schemas.openxmlformats.org/officeDocument/2006/relationships/hyperlink" Target="https://www.bbc.com/news/technology-554247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tudentsummit.cz/wp-content/uploads/2019/02/PSS-Hybrid-Threats-NATO.pdf" TargetMode="Externa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57.xml"/><Relationship Id="rId1" Type="http://schemas.openxmlformats.org/officeDocument/2006/relationships/video" Target="https://www.youtube.com/embed/LEzIAixNkFI" TargetMode="External"/><Relationship Id="rId5" Type="http://schemas.openxmlformats.org/officeDocument/2006/relationships/hyperlink" Target="https://www.scip.ch/en/?labs.20210318" TargetMode="External"/><Relationship Id="rId4" Type="http://schemas.openxmlformats.org/officeDocument/2006/relationships/hyperlink" Target="https://www.youtube.com/watch?v=LEzIAixNkFI"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insightsforprofessionals.com/en-us/it/security/deepfake-technology-explained" TargetMode="External"/><Relationship Id="rId2" Type="http://schemas.openxmlformats.org/officeDocument/2006/relationships/image" Target="../media/image140.png"/><Relationship Id="rId1" Type="http://schemas.openxmlformats.org/officeDocument/2006/relationships/slideLayout" Target="../slideLayouts/slideLayout57.xml"/><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hyperlink" Target="https://www.insightsforprofessionals.com/en-us/it/security/deepfake-technology-explained" TargetMode="External"/><Relationship Id="rId2" Type="http://schemas.openxmlformats.org/officeDocument/2006/relationships/image" Target="../media/image142.pn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www.insightsforprofessionals.com/en-us/it/security/deepfake-technology-explained" TargetMode="Externa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s://www.insightsforprofessionals.com/en-us/it/security/deepfake-technology-explained" TargetMode="Externa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insightsforprofessionals.com/en-us/it/security/deepfake-technology-explained" TargetMode="External"/><Relationship Id="rId1" Type="http://schemas.openxmlformats.org/officeDocument/2006/relationships/slideLayout" Target="../slideLayouts/slideLayout57.xml"/><Relationship Id="rId5" Type="http://schemas.openxmlformats.org/officeDocument/2006/relationships/hyperlink" Target="https://www.pandasecurity.com/en/mediacenter/technology/deepfake-fraud/" TargetMode="External"/><Relationship Id="rId4" Type="http://schemas.openxmlformats.org/officeDocument/2006/relationships/hyperlink" Target="https://www.iproov.com/wp-content/uploads/2021/05/iProov-Deepfakes-Report.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8.xml"/><Relationship Id="rId4" Type="http://schemas.openxmlformats.org/officeDocument/2006/relationships/image" Target="../media/image148.png"/></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3720.png"/><Relationship Id="rId13" Type="http://schemas.openxmlformats.org/officeDocument/2006/relationships/image" Target="../media/image3770.png"/><Relationship Id="rId18" Type="http://schemas.openxmlformats.org/officeDocument/2006/relationships/image" Target="../media/image155.png"/><Relationship Id="rId3" Type="http://schemas.openxmlformats.org/officeDocument/2006/relationships/image" Target="../media/image3670.png"/><Relationship Id="rId21" Type="http://schemas.openxmlformats.org/officeDocument/2006/relationships/image" Target="../media/image157.png"/><Relationship Id="rId7" Type="http://schemas.openxmlformats.org/officeDocument/2006/relationships/image" Target="../media/image3710.png"/><Relationship Id="rId12" Type="http://schemas.openxmlformats.org/officeDocument/2006/relationships/image" Target="../media/image3760.png"/><Relationship Id="rId17" Type="http://schemas.openxmlformats.org/officeDocument/2006/relationships/image" Target="../media/image154.png"/><Relationship Id="rId2" Type="http://schemas.openxmlformats.org/officeDocument/2006/relationships/image" Target="../media/image151.png"/><Relationship Id="rId16" Type="http://schemas.openxmlformats.org/officeDocument/2006/relationships/image" Target="../media/image3800.png"/><Relationship Id="rId20" Type="http://schemas.openxmlformats.org/officeDocument/2006/relationships/image" Target="../media/image90.gif"/><Relationship Id="rId1" Type="http://schemas.openxmlformats.org/officeDocument/2006/relationships/slideLayout" Target="../slideLayouts/slideLayout2.xml"/><Relationship Id="rId6" Type="http://schemas.openxmlformats.org/officeDocument/2006/relationships/image" Target="../media/image3700.png"/><Relationship Id="rId11" Type="http://schemas.openxmlformats.org/officeDocument/2006/relationships/image" Target="../media/image3750.png"/><Relationship Id="rId5" Type="http://schemas.openxmlformats.org/officeDocument/2006/relationships/image" Target="../media/image3690.png"/><Relationship Id="rId15" Type="http://schemas.openxmlformats.org/officeDocument/2006/relationships/image" Target="../media/image3790.png"/><Relationship Id="rId10" Type="http://schemas.openxmlformats.org/officeDocument/2006/relationships/image" Target="../media/image153.png"/><Relationship Id="rId19" Type="http://schemas.openxmlformats.org/officeDocument/2006/relationships/image" Target="../media/image156.png"/><Relationship Id="rId4" Type="http://schemas.openxmlformats.org/officeDocument/2006/relationships/image" Target="../media/image3680.png"/><Relationship Id="rId9" Type="http://schemas.openxmlformats.org/officeDocument/2006/relationships/image" Target="../media/image152.png"/><Relationship Id="rId14" Type="http://schemas.openxmlformats.org/officeDocument/2006/relationships/image" Target="../media/image3780.png"/><Relationship Id="rId22" Type="http://schemas.openxmlformats.org/officeDocument/2006/relationships/image" Target="../media/image158.png"/></Relationships>
</file>

<file path=ppt/slides/_rels/slide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www.mdpi.com/2073-8994/13/4/597/htm" TargetMode="Externa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tudentsummit.cz/wp-content/uploads/2019/02/PSS-Hybrid-Threats-NATO.pdf" TargetMode="Externa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164.png"/></Relationships>
</file>

<file path=ppt/slides/_rels/slide81.xml.rels><?xml version="1.0" encoding="UTF-8" standalone="yes"?>
<Relationships xmlns="http://schemas.openxmlformats.org/package/2006/relationships"><Relationship Id="rId8" Type="http://schemas.openxmlformats.org/officeDocument/2006/relationships/hyperlink" Target="https://www.schneier.com/crypto-gram/archives/2000/1015.html" TargetMode="External"/><Relationship Id="rId3" Type="http://schemas.openxmlformats.org/officeDocument/2006/relationships/hyperlink" Target="https://whatis.techtarget.com/definition/weaponized-information" TargetMode="External"/><Relationship Id="rId7" Type="http://schemas.openxmlformats.org/officeDocument/2006/relationships/image" Target="../media/image166.png"/><Relationship Id="rId2" Type="http://schemas.openxmlformats.org/officeDocument/2006/relationships/hyperlink" Target="https://searchsecurity.techtarget.com/definition/social-engineering" TargetMode="External"/><Relationship Id="rId1" Type="http://schemas.openxmlformats.org/officeDocument/2006/relationships/slideLayout" Target="../slideLayouts/slideLayout18.xml"/><Relationship Id="rId6" Type="http://schemas.openxmlformats.org/officeDocument/2006/relationships/image" Target="../media/image165.png"/><Relationship Id="rId5" Type="http://schemas.openxmlformats.org/officeDocument/2006/relationships/hyperlink" Target="https://whatis.techtarget.com/definition/cognitive-hacking" TargetMode="External"/><Relationship Id="rId4" Type="http://schemas.openxmlformats.org/officeDocument/2006/relationships/hyperlink" Target="https://whatis.techtarget.com/definition/disinformation" TargetMode="External"/><Relationship Id="rId9" Type="http://schemas.openxmlformats.org/officeDocument/2006/relationships/image" Target="../media/image167.jpeg"/></Relationships>
</file>

<file path=ppt/slides/_rels/slide82.xml.rels><?xml version="1.0" encoding="UTF-8" standalone="yes"?>
<Relationships xmlns="http://schemas.openxmlformats.org/package/2006/relationships"><Relationship Id="rId8" Type="http://schemas.openxmlformats.org/officeDocument/2006/relationships/image" Target="../media/image173.jpeg"/><Relationship Id="rId13" Type="http://schemas.openxmlformats.org/officeDocument/2006/relationships/image" Target="../media/image178.jpeg"/><Relationship Id="rId18" Type="http://schemas.openxmlformats.org/officeDocument/2006/relationships/image" Target="../media/image183.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17" Type="http://schemas.openxmlformats.org/officeDocument/2006/relationships/image" Target="../media/image182.png"/><Relationship Id="rId2" Type="http://schemas.openxmlformats.org/officeDocument/2006/relationships/notesSlide" Target="../notesSlides/notesSlide1.xml"/><Relationship Id="rId16" Type="http://schemas.openxmlformats.org/officeDocument/2006/relationships/image" Target="../media/image181.png"/><Relationship Id="rId1" Type="http://schemas.openxmlformats.org/officeDocument/2006/relationships/slideLayout" Target="../slideLayouts/slideLayout24.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jpeg"/><Relationship Id="rId15" Type="http://schemas.openxmlformats.org/officeDocument/2006/relationships/image" Target="../media/image180.png"/><Relationship Id="rId10" Type="http://schemas.openxmlformats.org/officeDocument/2006/relationships/image" Target="../media/image175.png"/><Relationship Id="rId19" Type="http://schemas.openxmlformats.org/officeDocument/2006/relationships/image" Target="../media/image184.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s>
</file>

<file path=ppt/slides/_rels/slide8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6.png"/><Relationship Id="rId7" Type="http://schemas.openxmlformats.org/officeDocument/2006/relationships/image" Target="../media/image188.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hyperlink" Target="https://euvsdisinfo.eu/" TargetMode="External"/><Relationship Id="rId4" Type="http://schemas.openxmlformats.org/officeDocument/2006/relationships/hyperlink" Target="https://euvsdisinfo.eu/propaganda-must-be-opposed-by-the-language-of-values/" TargetMode="External"/><Relationship Id="rId9" Type="http://schemas.openxmlformats.org/officeDocument/2006/relationships/image" Target="../media/image1080.png"/></Relationships>
</file>

<file path=ppt/slides/_rels/slide8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8.xml"/><Relationship Id="rId5" Type="http://schemas.openxmlformats.org/officeDocument/2006/relationships/image" Target="../media/image193.png"/><Relationship Id="rId4" Type="http://schemas.openxmlformats.org/officeDocument/2006/relationships/image" Target="../media/image192.png"/></Relationships>
</file>

<file path=ppt/slides/_rels/slide85.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5.png"/><Relationship Id="rId3" Type="http://schemas.openxmlformats.org/officeDocument/2006/relationships/image" Target="../media/image195.jpeg"/><Relationship Id="rId7" Type="http://schemas.openxmlformats.org/officeDocument/2006/relationships/image" Target="../media/image199.png"/><Relationship Id="rId12" Type="http://schemas.openxmlformats.org/officeDocument/2006/relationships/image" Target="../media/image203.png"/><Relationship Id="rId2" Type="http://schemas.openxmlformats.org/officeDocument/2006/relationships/image" Target="../media/image194.gif"/><Relationship Id="rId16"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2.jpeg"/><Relationship Id="rId5" Type="http://schemas.openxmlformats.org/officeDocument/2006/relationships/image" Target="../media/image197.png"/><Relationship Id="rId15" Type="http://schemas.openxmlformats.org/officeDocument/2006/relationships/image" Target="../media/image7.png"/><Relationship Id="rId10" Type="http://schemas.openxmlformats.org/officeDocument/2006/relationships/image" Target="../media/image201.png"/><Relationship Id="rId4" Type="http://schemas.openxmlformats.org/officeDocument/2006/relationships/image" Target="../media/image196.png"/><Relationship Id="rId9" Type="http://schemas.openxmlformats.org/officeDocument/2006/relationships/image" Target="../media/image200.png"/><Relationship Id="rId14" Type="http://schemas.openxmlformats.org/officeDocument/2006/relationships/image" Target="../media/image204.png"/></Relationships>
</file>

<file path=ppt/slides/_rels/slide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63.gif"/><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87.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2.png"/><Relationship Id="rId3" Type="http://schemas.openxmlformats.org/officeDocument/2006/relationships/image" Target="../media/image175.png"/><Relationship Id="rId7" Type="http://schemas.openxmlformats.org/officeDocument/2006/relationships/image" Target="../media/image209.png"/><Relationship Id="rId12" Type="http://schemas.openxmlformats.org/officeDocument/2006/relationships/image" Target="../media/image7.png"/><Relationship Id="rId2" Type="http://schemas.openxmlformats.org/officeDocument/2006/relationships/image" Target="../media/image63.gif"/><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05.png"/><Relationship Id="rId5" Type="http://schemas.openxmlformats.org/officeDocument/2006/relationships/image" Target="../media/image207.png"/><Relationship Id="rId10" Type="http://schemas.openxmlformats.org/officeDocument/2006/relationships/image" Target="../media/image194.gif"/><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3.png"/></Relationships>
</file>

<file path=ppt/slides/_rels/slide8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hyperlink" Target="https://www.emerald.com/insight/content/doi/10.1108/JSM-01-2017-0027/full/html" TargetMode="Externa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89.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jpeg"/><Relationship Id="rId3" Type="http://schemas.openxmlformats.org/officeDocument/2006/relationships/image" Target="../media/image217.jpe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image" Target="../media/image216.png"/><Relationship Id="rId16" Type="http://schemas.openxmlformats.org/officeDocument/2006/relationships/image" Target="../media/image230.jpeg"/><Relationship Id="rId1" Type="http://schemas.openxmlformats.org/officeDocument/2006/relationships/slideLayout" Target="../slideLayouts/slideLayout2.xml"/><Relationship Id="rId6" Type="http://schemas.openxmlformats.org/officeDocument/2006/relationships/image" Target="../media/image220.jpeg"/><Relationship Id="rId11" Type="http://schemas.openxmlformats.org/officeDocument/2006/relationships/image" Target="../media/image225.png"/><Relationship Id="rId5" Type="http://schemas.openxmlformats.org/officeDocument/2006/relationships/image" Target="../media/image219.jpeg"/><Relationship Id="rId15" Type="http://schemas.openxmlformats.org/officeDocument/2006/relationships/image" Target="../media/image229.png"/><Relationship Id="rId10" Type="http://schemas.openxmlformats.org/officeDocument/2006/relationships/image" Target="../media/image224.png"/><Relationship Id="rId4" Type="http://schemas.openxmlformats.org/officeDocument/2006/relationships/image" Target="../media/image218.jpeg"/><Relationship Id="rId9" Type="http://schemas.openxmlformats.org/officeDocument/2006/relationships/image" Target="../media/image223.png"/><Relationship Id="rId14" Type="http://schemas.openxmlformats.org/officeDocument/2006/relationships/image" Target="../media/image228.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35.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3.png"/><Relationship Id="rId4" Type="http://schemas.openxmlformats.org/officeDocument/2006/relationships/image" Target="../media/image233.png"/></Relationships>
</file>

<file path=ppt/slides/_rels/slide9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jpeg"/><Relationship Id="rId2" Type="http://schemas.openxmlformats.org/officeDocument/2006/relationships/image" Target="../media/image236.png"/><Relationship Id="rId1" Type="http://schemas.openxmlformats.org/officeDocument/2006/relationships/slideLayout" Target="../slideLayouts/slideLayout36.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92.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image" Target="../media/image243.png"/><Relationship Id="rId1" Type="http://schemas.openxmlformats.org/officeDocument/2006/relationships/slideLayout" Target="../slideLayouts/slideLayout36.xml"/><Relationship Id="rId6" Type="http://schemas.openxmlformats.org/officeDocument/2006/relationships/image" Target="../media/image247.png"/><Relationship Id="rId5" Type="http://schemas.openxmlformats.org/officeDocument/2006/relationships/image" Target="../media/image246.jpe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93.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62.png"/><Relationship Id="rId2" Type="http://schemas.openxmlformats.org/officeDocument/2006/relationships/image" Target="../media/image252.png"/><Relationship Id="rId1" Type="http://schemas.openxmlformats.org/officeDocument/2006/relationships/slideLayout" Target="../slideLayouts/slideLayout39.xml"/><Relationship Id="rId6" Type="http://schemas.openxmlformats.org/officeDocument/2006/relationships/image" Target="../media/image256.png"/><Relationship Id="rId11" Type="http://schemas.openxmlformats.org/officeDocument/2006/relationships/image" Target="../media/image261.png"/><Relationship Id="rId5" Type="http://schemas.openxmlformats.org/officeDocument/2006/relationships/image" Target="../media/image255.jpeg"/><Relationship Id="rId10" Type="http://schemas.openxmlformats.org/officeDocument/2006/relationships/image" Target="../media/image260.png"/><Relationship Id="rId4" Type="http://schemas.openxmlformats.org/officeDocument/2006/relationships/image" Target="../media/image254.png"/><Relationship Id="rId9" Type="http://schemas.openxmlformats.org/officeDocument/2006/relationships/image" Target="../media/image259.png"/></Relationships>
</file>

<file path=ppt/slides/_rels/slide9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52.png"/><Relationship Id="rId1" Type="http://schemas.openxmlformats.org/officeDocument/2006/relationships/slideLayout" Target="../slideLayouts/slideLayout36.xml"/><Relationship Id="rId6" Type="http://schemas.openxmlformats.org/officeDocument/2006/relationships/image" Target="../media/image266.jpeg"/><Relationship Id="rId5" Type="http://schemas.openxmlformats.org/officeDocument/2006/relationships/image" Target="../media/image265.png"/><Relationship Id="rId10" Type="http://schemas.openxmlformats.org/officeDocument/2006/relationships/image" Target="../media/image269.png"/><Relationship Id="rId4" Type="http://schemas.openxmlformats.org/officeDocument/2006/relationships/image" Target="../media/image264.jpeg"/><Relationship Id="rId9" Type="http://schemas.openxmlformats.org/officeDocument/2006/relationships/image" Target="../media/image268.png"/></Relationships>
</file>

<file path=ppt/slides/_rels/slide95.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61.gif"/><Relationship Id="rId3" Type="http://schemas.openxmlformats.org/officeDocument/2006/relationships/image" Target="../media/image271.png"/><Relationship Id="rId7" Type="http://schemas.openxmlformats.org/officeDocument/2006/relationships/image" Target="../media/image257.png"/><Relationship Id="rId12" Type="http://schemas.openxmlformats.org/officeDocument/2006/relationships/image" Target="../media/image274.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73.png"/><Relationship Id="rId11" Type="http://schemas.openxmlformats.org/officeDocument/2006/relationships/image" Target="../media/image262.png"/><Relationship Id="rId5" Type="http://schemas.openxmlformats.org/officeDocument/2006/relationships/image" Target="../media/image272.jpeg"/><Relationship Id="rId15" Type="http://schemas.openxmlformats.org/officeDocument/2006/relationships/image" Target="../media/image63.gif"/><Relationship Id="rId10" Type="http://schemas.openxmlformats.org/officeDocument/2006/relationships/image" Target="../media/image260.png"/><Relationship Id="rId4" Type="http://schemas.openxmlformats.org/officeDocument/2006/relationships/image" Target="../media/image254.png"/><Relationship Id="rId9" Type="http://schemas.openxmlformats.org/officeDocument/2006/relationships/image" Target="../media/image259.png"/><Relationship Id="rId14" Type="http://schemas.openxmlformats.org/officeDocument/2006/relationships/image" Target="../media/image275.png"/></Relationships>
</file>

<file path=ppt/slides/_rels/slide9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77.png"/><Relationship Id="rId5" Type="http://schemas.openxmlformats.org/officeDocument/2006/relationships/image" Target="../media/image262.png"/><Relationship Id="rId4" Type="http://schemas.openxmlformats.org/officeDocument/2006/relationships/image" Target="../media/image263.png"/></Relationships>
</file>

<file path=ppt/slides/_rels/slide9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77.png"/><Relationship Id="rId4" Type="http://schemas.openxmlformats.org/officeDocument/2006/relationships/image" Target="../media/image263.png"/></Relationships>
</file>

<file path=ppt/slides/_rels/slide9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77.png"/><Relationship Id="rId4" Type="http://schemas.openxmlformats.org/officeDocument/2006/relationships/image" Target="../media/image263.png"/></Relationships>
</file>

<file path=ppt/slides/_rels/slide99.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52.png"/><Relationship Id="rId7" Type="http://schemas.openxmlformats.org/officeDocument/2006/relationships/image" Target="../media/image7.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77.png"/><Relationship Id="rId4" Type="http://schemas.openxmlformats.org/officeDocument/2006/relationships/image" Target="../media/image2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noChangeArrowheads="1"/>
          </p:cNvPicPr>
          <p:nvPr/>
        </p:nvPicPr>
        <p:blipFill>
          <a:blip r:embed="rId2"/>
          <a:srcRect/>
          <a:stretch>
            <a:fillRect/>
          </a:stretch>
        </p:blipFill>
        <p:spPr bwMode="auto">
          <a:xfrm>
            <a:off x="0" y="1774796"/>
            <a:ext cx="9139141" cy="5083204"/>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3"/>
          <a:stretch>
            <a:fillRect/>
          </a:stretch>
        </p:blipFill>
        <p:spPr>
          <a:xfrm>
            <a:off x="-2957" y="7815"/>
            <a:ext cx="2363376" cy="1774796"/>
          </a:xfrm>
          <a:prstGeom prst="rect">
            <a:avLst/>
          </a:prstGeom>
        </p:spPr>
      </p:pic>
      <p:sp>
        <p:nvSpPr>
          <p:cNvPr id="9" name="Rectangle 8"/>
          <p:cNvSpPr/>
          <p:nvPr/>
        </p:nvSpPr>
        <p:spPr>
          <a:xfrm>
            <a:off x="322427" y="3358894"/>
            <a:ext cx="8593635" cy="1138773"/>
          </a:xfrm>
          <a:prstGeom prst="rect">
            <a:avLst/>
          </a:prstGeom>
          <a:noFill/>
        </p:spPr>
        <p:txBody>
          <a:bodyPr wrap="none" lIns="91440" tIns="45720" rIns="91440" bIns="45720">
            <a:spAutoFit/>
          </a:bodyPr>
          <a:lstStyle/>
          <a:p>
            <a:pPr algn="ctr"/>
            <a:r>
              <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rPr>
              <a:t>Academic Response to Hybrid Threats:</a:t>
            </a:r>
          </a:p>
          <a:p>
            <a:pPr algn="ct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Adversarial Learning Agains</a:t>
            </a: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rPr>
              <a:t>t Cognitive Hacking </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1" name="Picture 10"/>
          <p:cNvPicPr>
            <a:picLocks noChangeAspect="1"/>
          </p:cNvPicPr>
          <p:nvPr/>
        </p:nvPicPr>
        <p:blipFill>
          <a:blip r:embed="rId4"/>
          <a:stretch>
            <a:fillRect/>
          </a:stretch>
        </p:blipFill>
        <p:spPr>
          <a:xfrm>
            <a:off x="7136220" y="-4423"/>
            <a:ext cx="1992412" cy="1779765"/>
          </a:xfrm>
          <a:prstGeom prst="rect">
            <a:avLst/>
          </a:prstGeom>
        </p:spPr>
      </p:pic>
      <p:pic>
        <p:nvPicPr>
          <p:cNvPr id="13" name="Picture 12"/>
          <p:cNvPicPr>
            <a:picLocks noChangeAspect="1"/>
          </p:cNvPicPr>
          <p:nvPr/>
        </p:nvPicPr>
        <p:blipFill>
          <a:blip r:embed="rId5"/>
          <a:stretch>
            <a:fillRect/>
          </a:stretch>
        </p:blipFill>
        <p:spPr>
          <a:xfrm>
            <a:off x="2348618" y="23699"/>
            <a:ext cx="2270627" cy="1784366"/>
          </a:xfrm>
          <a:prstGeom prst="rect">
            <a:avLst/>
          </a:prstGeom>
        </p:spPr>
      </p:pic>
      <p:sp>
        <p:nvSpPr>
          <p:cNvPr id="14" name="Rectangle 13"/>
          <p:cNvSpPr/>
          <p:nvPr/>
        </p:nvSpPr>
        <p:spPr>
          <a:xfrm>
            <a:off x="130556" y="5519412"/>
            <a:ext cx="2481833" cy="1292662"/>
          </a:xfrm>
          <a:prstGeom prst="rect">
            <a:avLst/>
          </a:prstGeom>
          <a:noFill/>
        </p:spPr>
        <p:txBody>
          <a:bodyPr wrap="none" lIns="91440" tIns="45720" rIns="91440" bIns="45720">
            <a:spAutoFit/>
          </a:bodyPr>
          <a:lstStyle/>
          <a:p>
            <a:pPr algn="ct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rPr>
              <a:t>Vagan Terziyan</a:t>
            </a:r>
          </a:p>
          <a:p>
            <a:pPr algn="ctr"/>
            <a:endParaRPr lang="en-US" sz="1400" b="1" dirty="0">
              <a:ln w="17780" cmpd="sng">
                <a:solidFill>
                  <a:srgbClr val="FFFFFF"/>
                </a:solidFill>
                <a:prstDash val="solid"/>
                <a:miter lim="800000"/>
              </a:ln>
              <a:solidFill>
                <a:srgbClr val="9BBB59">
                  <a:lumMod val="75000"/>
                </a:srgbClr>
              </a:solidFill>
              <a:effectLst>
                <a:outerShdw blurRad="50800" algn="tl" rotWithShape="0">
                  <a:srgbClr val="000000"/>
                </a:outerShdw>
              </a:effectLst>
            </a:endParaRPr>
          </a:p>
          <a:p>
            <a:pPr algn="ctr"/>
            <a:r>
              <a:rPr lang="en-US" b="1" dirty="0">
                <a:ln w="11430"/>
                <a:effectLst>
                  <a:outerShdw blurRad="50800" dist="39000" dir="5460000" algn="tl">
                    <a:srgbClr val="000000">
                      <a:alpha val="38000"/>
                    </a:srgbClr>
                  </a:outerShdw>
                </a:effectLst>
              </a:rPr>
              <a:t>University of </a:t>
            </a:r>
            <a:r>
              <a:rPr lang="fi-FI" b="1" dirty="0">
                <a:ln w="11430"/>
                <a:effectLst>
                  <a:outerShdw blurRad="50800" dist="39000" dir="5460000" algn="tl">
                    <a:srgbClr val="000000">
                      <a:alpha val="38000"/>
                    </a:srgbClr>
                  </a:outerShdw>
                </a:effectLst>
              </a:rPr>
              <a:t>Jyväskylä,</a:t>
            </a:r>
          </a:p>
          <a:p>
            <a:pPr algn="ctr"/>
            <a:r>
              <a:rPr lang="fi-FI" b="1" dirty="0">
                <a:ln w="11430"/>
                <a:effectLst>
                  <a:outerShdw blurRad="50800" dist="39000" dir="5460000" algn="tl">
                    <a:srgbClr val="000000">
                      <a:alpha val="38000"/>
                    </a:srgbClr>
                  </a:outerShdw>
                </a:effectLst>
              </a:rPr>
              <a:t>FINLAND</a:t>
            </a:r>
            <a:endParaRPr lang="en-US" b="1" dirty="0">
              <a:ln w="11430"/>
              <a:effectLst>
                <a:outerShdw blurRad="50800" dist="39000" dir="5460000" algn="tl">
                  <a:srgbClr val="000000">
                    <a:alpha val="38000"/>
                  </a:srgbClr>
                </a:outerShdw>
              </a:effectLst>
            </a:endParaRPr>
          </a:p>
        </p:txBody>
      </p:sp>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rot="19366273">
            <a:off x="3906536" y="208809"/>
            <a:ext cx="3448380" cy="2008844"/>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6660232" y="6015682"/>
            <a:ext cx="2355699" cy="985199"/>
          </a:xfrm>
          <a:prstGeom prst="rect">
            <a:avLst/>
          </a:prstGeom>
        </p:spPr>
      </p:pic>
    </p:spTree>
    <p:extLst>
      <p:ext uri="{BB962C8B-B14F-4D97-AF65-F5344CB8AC3E}">
        <p14:creationId xmlns:p14="http://schemas.microsoft.com/office/powerpoint/2010/main" val="4127089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16" y="4506539"/>
            <a:ext cx="5108455" cy="2018805"/>
          </a:xfrm>
          <a:prstGeom prst="rect">
            <a:avLst/>
          </a:prstGeom>
        </p:spPr>
      </p:pic>
      <p:pic>
        <p:nvPicPr>
          <p:cNvPr id="3" name="Picture 2"/>
          <p:cNvPicPr>
            <a:picLocks noChangeAspect="1"/>
          </p:cNvPicPr>
          <p:nvPr/>
        </p:nvPicPr>
        <p:blipFill>
          <a:blip r:embed="rId3"/>
          <a:stretch>
            <a:fillRect/>
          </a:stretch>
        </p:blipFill>
        <p:spPr>
          <a:xfrm>
            <a:off x="5438913" y="4231042"/>
            <a:ext cx="3631959" cy="2447482"/>
          </a:xfrm>
          <a:prstGeom prst="rect">
            <a:avLst/>
          </a:prstGeom>
        </p:spPr>
      </p:pic>
      <p:sp>
        <p:nvSpPr>
          <p:cNvPr id="6" name="TextBox 5"/>
          <p:cNvSpPr txBox="1"/>
          <p:nvPr/>
        </p:nvSpPr>
        <p:spPr>
          <a:xfrm>
            <a:off x="108935" y="476672"/>
            <a:ext cx="8784976" cy="3600986"/>
          </a:xfrm>
          <a:prstGeom prst="rect">
            <a:avLst/>
          </a:prstGeom>
          <a:noFill/>
        </p:spPr>
        <p:txBody>
          <a:bodyPr wrap="square" rtlCol="0">
            <a:spAutoFit/>
          </a:bodyPr>
          <a:lstStyle/>
          <a:p>
            <a:r>
              <a:rPr lang="en-US" sz="1400" dirty="0"/>
              <a:t>In: </a:t>
            </a:r>
            <a:r>
              <a:rPr lang="en-US" sz="900" dirty="0">
                <a:hlinkClick r:id="rId4"/>
              </a:rPr>
              <a:t>https://assets.publishing.service.gov.uk/government/uploads/system/uploads/attachment_data/file/784299/concepts_mcdc_countering_hybrid_warfare.pdf</a:t>
            </a:r>
            <a:r>
              <a:rPr lang="en-US" dirty="0"/>
              <a:t>  </a:t>
            </a:r>
            <a:r>
              <a:rPr lang="en-US" sz="1400" dirty="0"/>
              <a:t>a conceptual model was developed for understanding hybrid warfare. The model was agnostic to the type of aggressor (for example, state or non-state actor) but focused on state-actors as the target.</a:t>
            </a:r>
            <a:r>
              <a:rPr lang="en-US" sz="1400" baseline="30000" dirty="0"/>
              <a:t> </a:t>
            </a:r>
            <a:r>
              <a:rPr lang="en-US" sz="1400" dirty="0"/>
              <a:t>It was based on the following key characteristics: </a:t>
            </a:r>
          </a:p>
          <a:p>
            <a:endParaRPr lang="en-US" sz="1400" dirty="0"/>
          </a:p>
          <a:p>
            <a:pPr marL="285750" indent="-285750">
              <a:buFont typeface="Arial" panose="020B0604020202020204" pitchFamily="34" charset="0"/>
              <a:buChar char="•"/>
            </a:pPr>
            <a:r>
              <a:rPr lang="en-US" sz="1400" dirty="0"/>
              <a:t>The combined use of multiple instruments of power to achieve asymmetry through targeting an expanded range of vulnerabilities. </a:t>
            </a:r>
          </a:p>
          <a:p>
            <a:pPr marL="285750" indent="-285750">
              <a:buFont typeface="Arial" panose="020B0604020202020204" pitchFamily="34" charset="0"/>
              <a:buChar char="•"/>
            </a:pPr>
            <a:r>
              <a:rPr lang="en-US" sz="1400" dirty="0"/>
              <a:t>A synchronized attack package that exploits both horizontal and vertical axes of escalation.</a:t>
            </a:r>
            <a:r>
              <a:rPr lang="en-US" sz="1400" baseline="30000" dirty="0"/>
              <a:t> </a:t>
            </a:r>
            <a:endParaRPr lang="en-US" sz="1400" dirty="0"/>
          </a:p>
          <a:p>
            <a:pPr marL="285750" indent="-285750">
              <a:buFont typeface="Arial" panose="020B0604020202020204" pitchFamily="34" charset="0"/>
              <a:buChar char="•"/>
            </a:pPr>
            <a:r>
              <a:rPr lang="en-US" sz="1400" dirty="0"/>
              <a:t>An emphasis on creativity and ambiguity to achieve synergistic effects (including in the cognitive domain). </a:t>
            </a:r>
          </a:p>
          <a:p>
            <a:endParaRPr lang="fi-FI" sz="1400" dirty="0"/>
          </a:p>
          <a:p>
            <a:r>
              <a:rPr lang="en-US" sz="1400" dirty="0"/>
              <a:t>The model describes how an actor engaging in hybrid warfare may use a wide range of military, political, economic, civilian and informational (MPECI) instruments of power aimed at the political, military, economic, social, informational and infrastructure (PMESII) vulnerabilities of a target system, to escalate in ‘vertical’ and ‘horizontal’ terms to achieve the desired goals while avoiding or complicating decisive counteraction. The instruments of power and vulnerabilities are shown in Figure 1.1, while the concept of synchronizing the instruments of power is visualized in Figure 1.2. </a:t>
            </a:r>
            <a:endParaRPr lang="fi-FI" sz="1400" dirty="0"/>
          </a:p>
        </p:txBody>
      </p:sp>
      <p:sp>
        <p:nvSpPr>
          <p:cNvPr id="7" name="Rectangle 6"/>
          <p:cNvSpPr/>
          <p:nvPr/>
        </p:nvSpPr>
        <p:spPr>
          <a:xfrm>
            <a:off x="53716" y="1783"/>
            <a:ext cx="9017156"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Vertical and Horizontal Dimensions of Hybrid Warfare</a:t>
            </a:r>
          </a:p>
        </p:txBody>
      </p:sp>
    </p:spTree>
    <p:extLst>
      <p:ext uri="{BB962C8B-B14F-4D97-AF65-F5344CB8AC3E}">
        <p14:creationId xmlns:p14="http://schemas.microsoft.com/office/powerpoint/2010/main" val="29800490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9888" y="904467"/>
            <a:ext cx="4608513" cy="285385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661896" y="937730"/>
            <a:ext cx="4464496" cy="923330"/>
          </a:xfrm>
          <a:prstGeom prst="rect">
            <a:avLst/>
          </a:prstGeom>
          <a:solidFill>
            <a:srgbClr val="92D050"/>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Organizational component:</a:t>
            </a:r>
            <a:r>
              <a:rPr kumimoji="0" lang="en-US" sz="1800" b="0" i="0" u="none" strike="noStrike" kern="1200" cap="none" spc="0" normalizeH="0" baseline="0" noProof="0" dirty="0">
                <a:ln>
                  <a:noFill/>
                </a:ln>
                <a:solidFill>
                  <a:prstClr val="black"/>
                </a:solidFill>
                <a:effectLst/>
                <a:uLnTx/>
                <a:uFillTx/>
                <a:latin typeface="Calibri"/>
                <a:ea typeface="+mn-ea"/>
                <a:cs typeface="+mn-cs"/>
              </a:rPr>
              <a:t> decision environment (laws</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formal duties,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regulations, rules, orders, instructions and policies</a:t>
            </a:r>
          </a:p>
        </p:txBody>
      </p:sp>
      <p:sp>
        <p:nvSpPr>
          <p:cNvPr id="6" name="TextBox 5"/>
          <p:cNvSpPr txBox="1"/>
          <p:nvPr/>
        </p:nvSpPr>
        <p:spPr>
          <a:xfrm>
            <a:off x="1661896" y="2712956"/>
            <a:ext cx="4464496" cy="923330"/>
          </a:xfrm>
          <a:prstGeom prst="rect">
            <a:avLst/>
          </a:prstGeom>
          <a:solidFill>
            <a:srgbClr val="FF8B8B"/>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Personal component: </a:t>
            </a:r>
            <a:r>
              <a:rPr kumimoji="0" lang="en-US" sz="1800" b="0" i="0" u="none" strike="noStrike" kern="1200" cap="none" spc="0" normalizeH="0" baseline="0" noProof="0" dirty="0">
                <a:ln>
                  <a:noFill/>
                </a:ln>
                <a:solidFill>
                  <a:prstClr val="black"/>
                </a:solidFill>
                <a:effectLst/>
                <a:uLnTx/>
                <a:uFillTx/>
                <a:latin typeface="Calibri"/>
                <a:ea typeface="+mn-ea"/>
                <a:cs typeface="+mn-cs"/>
              </a:rPr>
              <a:t>mind (knowledge</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beliefs,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capabilities, skills, experience, interests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culture</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values, and emotions)</a:t>
            </a:r>
          </a:p>
        </p:txBody>
      </p:sp>
      <p:sp>
        <p:nvSpPr>
          <p:cNvPr id="7" name="Rectangle 6"/>
          <p:cNvSpPr/>
          <p:nvPr/>
        </p:nvSpPr>
        <p:spPr>
          <a:xfrm>
            <a:off x="38704" y="1015363"/>
            <a:ext cx="1543435" cy="646331"/>
          </a:xfrm>
          <a:prstGeom prst="rect">
            <a:avLst/>
          </a:prstGeom>
          <a:noFill/>
        </p:spPr>
        <p:txBody>
          <a:bodyPr wrap="square" lIns="91440" tIns="45720" rIns="91440" bIns="45720">
            <a:spAutoFit/>
          </a:bodyPr>
          <a:lstStyle/>
          <a:p>
            <a:pPr algn="ctr"/>
            <a:r>
              <a:rPr lang="ru-RU" dirty="0">
                <a:ln w="0"/>
                <a:effectLst>
                  <a:outerShdw blurRad="38100" dist="19050" dir="2700000" algn="tl" rotWithShape="0">
                    <a:schemeClr val="dk1">
                      <a:alpha val="40000"/>
                    </a:schemeClr>
                  </a:outerShdw>
                </a:effectLst>
              </a:rPr>
              <a:t>Ограничения и регуляторы</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125013" y="2736329"/>
            <a:ext cx="1680899" cy="923330"/>
          </a:xfrm>
          <a:prstGeom prst="rect">
            <a:avLst/>
          </a:prstGeom>
        </p:spPr>
        <p:txBody>
          <a:bodyPr wrap="square">
            <a:spAutoFit/>
          </a:bodyPr>
          <a:lstStyle/>
          <a:p>
            <a:r>
              <a:rPr lang="ru-RU" dirty="0">
                <a:ln w="0"/>
                <a:effectLst>
                  <a:outerShdw blurRad="38100" dist="19050" dir="2700000" algn="tl" rotWithShape="0">
                    <a:schemeClr val="dk1">
                      <a:alpha val="40000"/>
                    </a:schemeClr>
                  </a:outerShdw>
                </a:effectLst>
              </a:rPr>
              <a:t>Область свободного выбора</a:t>
            </a:r>
          </a:p>
        </p:txBody>
      </p:sp>
      <p:sp>
        <p:nvSpPr>
          <p:cNvPr id="9" name="Rectangle 8"/>
          <p:cNvSpPr/>
          <p:nvPr/>
        </p:nvSpPr>
        <p:spPr>
          <a:xfrm>
            <a:off x="2021936" y="1779011"/>
            <a:ext cx="6696744" cy="1014117"/>
          </a:xfrm>
          <a:prstGeom prst="rect">
            <a:avLst/>
          </a:prstGeom>
          <a:solidFill>
            <a:srgbClr val="FFFF00"/>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70C0"/>
              </a:solidFill>
            </a:endParaRPr>
          </a:p>
          <a:p>
            <a:r>
              <a:rPr lang="en-US" b="1" dirty="0">
                <a:solidFill>
                  <a:srgbClr val="0070C0"/>
                </a:solidFill>
              </a:rPr>
              <a:t>Personal filters on restrictions from the organizational component:</a:t>
            </a:r>
            <a:r>
              <a:rPr lang="en-US" dirty="0">
                <a:solidFill>
                  <a:prstClr val="black"/>
                </a:solidFill>
              </a:rPr>
              <a:t> our personal culture to choose either to follow or not to follow particular regulations, restrictions or policies …</a:t>
            </a:r>
          </a:p>
          <a:p>
            <a:pPr algn="ctr"/>
            <a:endParaRPr lang="en-US" dirty="0"/>
          </a:p>
        </p:txBody>
      </p:sp>
      <p:sp>
        <p:nvSpPr>
          <p:cNvPr id="10" name="Rectangle 9"/>
          <p:cNvSpPr/>
          <p:nvPr/>
        </p:nvSpPr>
        <p:spPr>
          <a:xfrm>
            <a:off x="1611882" y="4298983"/>
            <a:ext cx="4608513" cy="218658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683890" y="4361926"/>
            <a:ext cx="4464496" cy="923330"/>
          </a:xfrm>
          <a:prstGeom prst="rect">
            <a:avLst/>
          </a:prstGeom>
          <a:solidFill>
            <a:srgbClr val="92D050"/>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Organizational component:</a:t>
            </a:r>
            <a:r>
              <a:rPr kumimoji="0" lang="en-US" sz="1800" b="0" i="0" u="none" strike="noStrike" kern="1200" cap="none" spc="0" normalizeH="0" baseline="0" noProof="0" dirty="0">
                <a:ln>
                  <a:noFill/>
                </a:ln>
                <a:solidFill>
                  <a:prstClr val="black"/>
                </a:solidFill>
                <a:effectLst/>
                <a:uLnTx/>
                <a:uFillTx/>
                <a:latin typeface="Calibri"/>
                <a:ea typeface="+mn-ea"/>
                <a:cs typeface="+mn-cs"/>
              </a:rPr>
              <a:t> decision environment (laws</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formal duties,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regulations, rules, orders, instructions and policies</a:t>
            </a:r>
          </a:p>
        </p:txBody>
      </p:sp>
      <p:sp>
        <p:nvSpPr>
          <p:cNvPr id="12" name="TextBox 11"/>
          <p:cNvSpPr txBox="1"/>
          <p:nvPr/>
        </p:nvSpPr>
        <p:spPr>
          <a:xfrm>
            <a:off x="1683890" y="5507884"/>
            <a:ext cx="4464496" cy="923330"/>
          </a:xfrm>
          <a:prstGeom prst="rect">
            <a:avLst/>
          </a:prstGeom>
          <a:solidFill>
            <a:srgbClr val="FF8B8B"/>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Personal component: </a:t>
            </a:r>
            <a:r>
              <a:rPr kumimoji="0" lang="en-US" sz="1800" b="0" i="0" u="none" strike="noStrike" kern="1200" cap="none" spc="0" normalizeH="0" baseline="0" noProof="0" dirty="0">
                <a:ln>
                  <a:noFill/>
                </a:ln>
                <a:solidFill>
                  <a:prstClr val="black"/>
                </a:solidFill>
                <a:effectLst/>
                <a:uLnTx/>
                <a:uFillTx/>
                <a:latin typeface="Calibri"/>
                <a:ea typeface="+mn-ea"/>
                <a:cs typeface="+mn-cs"/>
              </a:rPr>
              <a:t>mind (knowledge</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beliefs,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capabilities, skills, experience, interests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culture</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values, and emotions)</a:t>
            </a:r>
          </a:p>
        </p:txBody>
      </p:sp>
      <p:sp>
        <p:nvSpPr>
          <p:cNvPr id="13" name="Rectangle 12"/>
          <p:cNvSpPr/>
          <p:nvPr/>
        </p:nvSpPr>
        <p:spPr>
          <a:xfrm>
            <a:off x="60698" y="4606703"/>
            <a:ext cx="1543435" cy="646331"/>
          </a:xfrm>
          <a:prstGeom prst="rect">
            <a:avLst/>
          </a:prstGeom>
          <a:noFill/>
        </p:spPr>
        <p:txBody>
          <a:bodyPr wrap="square" lIns="91440" tIns="45720" rIns="91440" bIns="45720">
            <a:spAutoFit/>
          </a:bodyPr>
          <a:lstStyle/>
          <a:p>
            <a:pPr algn="ctr"/>
            <a:r>
              <a:rPr lang="ru-RU" dirty="0">
                <a:ln w="0"/>
                <a:effectLst>
                  <a:outerShdw blurRad="38100" dist="19050" dir="2700000" algn="tl" rotWithShape="0">
                    <a:schemeClr val="dk1">
                      <a:alpha val="40000"/>
                    </a:schemeClr>
                  </a:outerShdw>
                </a:effectLst>
              </a:rPr>
              <a:t>Ограничения и регуляторы</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p:cNvSpPr/>
          <p:nvPr/>
        </p:nvSpPr>
        <p:spPr>
          <a:xfrm>
            <a:off x="182794" y="5461138"/>
            <a:ext cx="1680899" cy="923330"/>
          </a:xfrm>
          <a:prstGeom prst="rect">
            <a:avLst/>
          </a:prstGeom>
        </p:spPr>
        <p:txBody>
          <a:bodyPr wrap="square">
            <a:spAutoFit/>
          </a:bodyPr>
          <a:lstStyle/>
          <a:p>
            <a:r>
              <a:rPr lang="ru-RU" dirty="0">
                <a:ln w="0"/>
                <a:effectLst>
                  <a:outerShdw blurRad="38100" dist="19050" dir="2700000" algn="tl" rotWithShape="0">
                    <a:schemeClr val="dk1">
                      <a:alpha val="40000"/>
                    </a:schemeClr>
                  </a:outerShdw>
                </a:effectLst>
              </a:rPr>
              <a:t>Область свободного выбора</a:t>
            </a:r>
          </a:p>
        </p:txBody>
      </p:sp>
      <p:sp>
        <p:nvSpPr>
          <p:cNvPr id="15" name="Down Arrow 14"/>
          <p:cNvSpPr/>
          <p:nvPr/>
        </p:nvSpPr>
        <p:spPr>
          <a:xfrm>
            <a:off x="6559380" y="5933172"/>
            <a:ext cx="355897" cy="684130"/>
          </a:xfrm>
          <a:prstGeom prst="downArrow">
            <a:avLst>
              <a:gd name="adj1" fmla="val 50000"/>
              <a:gd name="adj2" fmla="val 77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0800000">
            <a:off x="6559379" y="4211364"/>
            <a:ext cx="355898" cy="700593"/>
          </a:xfrm>
          <a:prstGeom prst="downArrow">
            <a:avLst>
              <a:gd name="adj1" fmla="val 50000"/>
              <a:gd name="adj2" fmla="val 77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92224" y="4030442"/>
            <a:ext cx="2225546"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Hell of slavery</a:t>
            </a:r>
          </a:p>
        </p:txBody>
      </p:sp>
      <p:sp>
        <p:nvSpPr>
          <p:cNvPr id="18" name="Rectangle 17"/>
          <p:cNvSpPr/>
          <p:nvPr/>
        </p:nvSpPr>
        <p:spPr>
          <a:xfrm>
            <a:off x="6898834" y="6299231"/>
            <a:ext cx="2055371"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Hell of chaos</a:t>
            </a:r>
          </a:p>
        </p:txBody>
      </p:sp>
      <p:sp>
        <p:nvSpPr>
          <p:cNvPr id="19" name="Rectangle 18"/>
          <p:cNvSpPr/>
          <p:nvPr/>
        </p:nvSpPr>
        <p:spPr>
          <a:xfrm>
            <a:off x="1707848" y="5334454"/>
            <a:ext cx="4603384" cy="107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06282" y="5124493"/>
            <a:ext cx="2873031"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Heaven of balance</a:t>
            </a:r>
          </a:p>
        </p:txBody>
      </p:sp>
      <p:sp>
        <p:nvSpPr>
          <p:cNvPr id="21" name="Title 1"/>
          <p:cNvSpPr>
            <a:spLocks noGrp="1"/>
          </p:cNvSpPr>
          <p:nvPr>
            <p:ph type="title"/>
          </p:nvPr>
        </p:nvSpPr>
        <p:spPr>
          <a:xfrm>
            <a:off x="77249"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Two important observations:</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15220736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260" y="5946428"/>
            <a:ext cx="6947228" cy="864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свободная, самостоятельная и самодостаточная личность</a:t>
            </a:r>
            <a:r>
              <a:rPr lang="en-US" sz="1600" dirty="0"/>
              <a:t>.</a:t>
            </a:r>
          </a:p>
          <a:p>
            <a:pPr algn="just"/>
            <a:r>
              <a:rPr lang="en-US" sz="1600" i="1" dirty="0"/>
              <a:t>I'm as a free, independent and self-sufficient person.</a:t>
            </a: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6735092" y="5998214"/>
            <a:ext cx="648072" cy="763354"/>
          </a:xfrm>
          <a:prstGeom prst="rect">
            <a:avLst/>
          </a:prstGeom>
        </p:spPr>
      </p:pic>
      <p:sp>
        <p:nvSpPr>
          <p:cNvPr id="4" name="Rectangle 3"/>
          <p:cNvSpPr/>
          <p:nvPr/>
        </p:nvSpPr>
        <p:spPr>
          <a:xfrm>
            <a:off x="506596" y="5030382"/>
            <a:ext cx="6940892" cy="864096"/>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член семьи</a:t>
            </a:r>
            <a:r>
              <a:rPr lang="en-US" sz="1600" dirty="0"/>
              <a:t>.</a:t>
            </a:r>
          </a:p>
          <a:p>
            <a:pPr algn="just"/>
            <a:r>
              <a:rPr lang="en-US" sz="1600" i="1" dirty="0"/>
              <a:t>I'm as a family member.</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6741428" y="5082168"/>
            <a:ext cx="648072" cy="763354"/>
          </a:xfrm>
          <a:prstGeom prst="rect">
            <a:avLst/>
          </a:prstGeom>
        </p:spPr>
      </p:pic>
      <p:sp>
        <p:nvSpPr>
          <p:cNvPr id="6" name="Rectangle 5"/>
          <p:cNvSpPr/>
          <p:nvPr/>
        </p:nvSpPr>
        <p:spPr>
          <a:xfrm>
            <a:off x="519983" y="4117330"/>
            <a:ext cx="6927505" cy="86409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наемный работник</a:t>
            </a:r>
            <a:r>
              <a:rPr lang="en-US" sz="1600" dirty="0"/>
              <a:t>.</a:t>
            </a:r>
          </a:p>
          <a:p>
            <a:pPr algn="just"/>
            <a:r>
              <a:rPr lang="en-US" sz="1600" i="1" dirty="0"/>
              <a:t>I'm as an employee.</a:t>
            </a: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6754815" y="4169116"/>
            <a:ext cx="648072" cy="763354"/>
          </a:xfrm>
          <a:prstGeom prst="rect">
            <a:avLst/>
          </a:prstGeom>
        </p:spPr>
      </p:pic>
      <p:sp>
        <p:nvSpPr>
          <p:cNvPr id="8" name="Rectangle 7"/>
          <p:cNvSpPr/>
          <p:nvPr/>
        </p:nvSpPr>
        <p:spPr>
          <a:xfrm>
            <a:off x="519983" y="3201284"/>
            <a:ext cx="6927505" cy="86409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собственник / предприниматель / акционер</a:t>
            </a:r>
            <a:r>
              <a:rPr lang="en-US" sz="1600" dirty="0"/>
              <a:t> .</a:t>
            </a:r>
          </a:p>
          <a:p>
            <a:pPr algn="just"/>
            <a:r>
              <a:rPr lang="en-US" sz="1600" i="1" dirty="0"/>
              <a:t>I'm as an owner / entrepreneur / shareholder.</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6754815" y="3253070"/>
            <a:ext cx="648072" cy="763354"/>
          </a:xfrm>
          <a:prstGeom prst="rect">
            <a:avLst/>
          </a:prstGeom>
        </p:spPr>
      </p:pic>
      <p:sp>
        <p:nvSpPr>
          <p:cNvPr id="10" name="Rectangle 9"/>
          <p:cNvSpPr/>
          <p:nvPr/>
        </p:nvSpPr>
        <p:spPr>
          <a:xfrm>
            <a:off x="519983" y="2286735"/>
            <a:ext cx="6927505" cy="86409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друг / коллега / партнер</a:t>
            </a:r>
            <a:r>
              <a:rPr lang="en-US" sz="1600" dirty="0"/>
              <a:t> .</a:t>
            </a:r>
          </a:p>
          <a:p>
            <a:r>
              <a:rPr lang="en-US" sz="1600" i="1" dirty="0"/>
              <a:t>I'm as a friend / colleague / partner .</a:t>
            </a:r>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6754815" y="2338521"/>
            <a:ext cx="648072" cy="763354"/>
          </a:xfrm>
          <a:prstGeom prst="rect">
            <a:avLst/>
          </a:prstGeom>
        </p:spPr>
      </p:pic>
      <p:sp>
        <p:nvSpPr>
          <p:cNvPr id="12" name="Rectangle 11"/>
          <p:cNvSpPr/>
          <p:nvPr/>
        </p:nvSpPr>
        <p:spPr>
          <a:xfrm>
            <a:off x="524577" y="1360570"/>
            <a:ext cx="6922911" cy="864096"/>
          </a:xfrm>
          <a:prstGeom prst="rect">
            <a:avLst/>
          </a:prstGeom>
          <a:solidFill>
            <a:srgbClr val="671B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созидатель / творец</a:t>
            </a:r>
            <a:r>
              <a:rPr lang="en-US" sz="1600" dirty="0"/>
              <a:t> .</a:t>
            </a:r>
          </a:p>
          <a:p>
            <a:r>
              <a:rPr lang="en-US" sz="1600" i="1" dirty="0"/>
              <a:t>I'm as a maker / contributor / creator .</a:t>
            </a:r>
          </a:p>
        </p:txBody>
      </p:sp>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6759409" y="1412356"/>
            <a:ext cx="648072" cy="763354"/>
          </a:xfrm>
          <a:prstGeom prst="rect">
            <a:avLst/>
          </a:prstGeom>
        </p:spPr>
      </p:pic>
      <p:sp>
        <p:nvSpPr>
          <p:cNvPr id="15" name="Rectangle 14"/>
          <p:cNvSpPr/>
          <p:nvPr/>
        </p:nvSpPr>
        <p:spPr>
          <a:xfrm>
            <a:off x="532261" y="434405"/>
            <a:ext cx="6915227" cy="8640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гражданин / резидент / патриот</a:t>
            </a:r>
            <a:r>
              <a:rPr lang="en-US" sz="1600" dirty="0"/>
              <a:t>  .</a:t>
            </a:r>
          </a:p>
          <a:p>
            <a:r>
              <a:rPr lang="en-US" sz="1600" i="1" dirty="0"/>
              <a:t>I'm as a citizen / resident / patriot .</a:t>
            </a:r>
          </a:p>
        </p:txBody>
      </p:sp>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6767093" y="486191"/>
            <a:ext cx="648072" cy="763354"/>
          </a:xfrm>
          <a:prstGeom prst="rect">
            <a:avLst/>
          </a:prstGeom>
        </p:spPr>
      </p:pic>
      <p:sp>
        <p:nvSpPr>
          <p:cNvPr id="17" name="Oval 16"/>
          <p:cNvSpPr/>
          <p:nvPr/>
        </p:nvSpPr>
        <p:spPr>
          <a:xfrm>
            <a:off x="43811" y="1590099"/>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endParaRPr lang="fi-FI" b="1" dirty="0"/>
          </a:p>
        </p:txBody>
      </p:sp>
      <p:sp>
        <p:nvSpPr>
          <p:cNvPr id="18" name="Oval 17"/>
          <p:cNvSpPr/>
          <p:nvPr/>
        </p:nvSpPr>
        <p:spPr>
          <a:xfrm>
            <a:off x="43737" y="2502759"/>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endParaRPr lang="fi-FI" b="1" dirty="0"/>
          </a:p>
        </p:txBody>
      </p:sp>
      <p:sp>
        <p:nvSpPr>
          <p:cNvPr id="19" name="Oval 18"/>
          <p:cNvSpPr/>
          <p:nvPr/>
        </p:nvSpPr>
        <p:spPr>
          <a:xfrm>
            <a:off x="41684" y="3415419"/>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endParaRPr lang="fi-FI" b="1" dirty="0"/>
          </a:p>
        </p:txBody>
      </p:sp>
      <p:sp>
        <p:nvSpPr>
          <p:cNvPr id="20" name="Oval 19"/>
          <p:cNvSpPr/>
          <p:nvPr/>
        </p:nvSpPr>
        <p:spPr>
          <a:xfrm>
            <a:off x="43811" y="620688"/>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endParaRPr lang="fi-FI" b="1" dirty="0"/>
          </a:p>
        </p:txBody>
      </p:sp>
      <p:sp>
        <p:nvSpPr>
          <p:cNvPr id="21" name="Oval 20"/>
          <p:cNvSpPr/>
          <p:nvPr/>
        </p:nvSpPr>
        <p:spPr>
          <a:xfrm>
            <a:off x="26215" y="4344258"/>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endParaRPr lang="fi-FI" b="1" dirty="0"/>
          </a:p>
        </p:txBody>
      </p:sp>
      <p:sp>
        <p:nvSpPr>
          <p:cNvPr id="22" name="Oval 21"/>
          <p:cNvSpPr/>
          <p:nvPr/>
        </p:nvSpPr>
        <p:spPr>
          <a:xfrm>
            <a:off x="26141" y="5256918"/>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endParaRPr lang="fi-FI" b="1" dirty="0"/>
          </a:p>
        </p:txBody>
      </p:sp>
      <p:sp>
        <p:nvSpPr>
          <p:cNvPr id="23" name="Oval 22"/>
          <p:cNvSpPr/>
          <p:nvPr/>
        </p:nvSpPr>
        <p:spPr>
          <a:xfrm>
            <a:off x="24088" y="6169578"/>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fi-FI" b="1" dirty="0"/>
          </a:p>
        </p:txBody>
      </p:sp>
      <p:sp>
        <p:nvSpPr>
          <p:cNvPr id="24" name="Rectangle 23"/>
          <p:cNvSpPr/>
          <p:nvPr/>
        </p:nvSpPr>
        <p:spPr>
          <a:xfrm>
            <a:off x="-20749" y="-10135"/>
            <a:ext cx="7545077" cy="461665"/>
          </a:xfrm>
          <a:prstGeom prst="rect">
            <a:avLst/>
          </a:prstGeom>
          <a:noFill/>
        </p:spPr>
        <p:txBody>
          <a:bodyPr wrap="square" lIns="91440" tIns="45720" rIns="91440" bIns="45720">
            <a:spAutoFit/>
          </a:bodyPr>
          <a:lstStyle/>
          <a:p>
            <a:pPr algn="just"/>
            <a:r>
              <a:rPr lang="en-US" sz="2400" b="1" cap="none" spc="0" dirty="0">
                <a:ln w="22225">
                  <a:solidFill>
                    <a:schemeClr val="accent2"/>
                  </a:solidFill>
                  <a:prstDash val="solid"/>
                </a:ln>
                <a:solidFill>
                  <a:schemeClr val="accent2">
                    <a:lumMod val="40000"/>
                    <a:lumOff val="60000"/>
                  </a:schemeClr>
                </a:solidFill>
                <a:effectLst/>
              </a:rPr>
              <a:t>Main layers (folders) of the personal value system</a:t>
            </a:r>
          </a:p>
        </p:txBody>
      </p:sp>
      <p:sp>
        <p:nvSpPr>
          <p:cNvPr id="25" name="Rectangle 24"/>
          <p:cNvSpPr/>
          <p:nvPr/>
        </p:nvSpPr>
        <p:spPr>
          <a:xfrm>
            <a:off x="7524328" y="22134"/>
            <a:ext cx="1584176" cy="400110"/>
          </a:xfrm>
          <a:prstGeom prst="rect">
            <a:avLst/>
          </a:prstGeom>
          <a:solidFill>
            <a:srgbClr val="00B0F0"/>
          </a:solidFill>
          <a:ln w="25400">
            <a:solidFill>
              <a:schemeClr val="tx1"/>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Personal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importance</a:t>
            </a:r>
          </a:p>
        </p:txBody>
      </p:sp>
      <p:pic>
        <p:nvPicPr>
          <p:cNvPr id="26" name="Picture 25"/>
          <p:cNvPicPr>
            <a:picLocks noChangeAspect="1"/>
          </p:cNvPicPr>
          <p:nvPr/>
        </p:nvPicPr>
        <p:blipFill>
          <a:blip r:embed="rId4"/>
          <a:stretch>
            <a:fillRect/>
          </a:stretch>
        </p:blipFill>
        <p:spPr>
          <a:xfrm>
            <a:off x="7524328" y="449965"/>
            <a:ext cx="1584176" cy="848536"/>
          </a:xfrm>
          <a:prstGeom prst="rect">
            <a:avLst/>
          </a:prstGeom>
        </p:spPr>
      </p:pic>
      <p:sp>
        <p:nvSpPr>
          <p:cNvPr id="27" name="Rectangle 26"/>
          <p:cNvSpPr/>
          <p:nvPr/>
        </p:nvSpPr>
        <p:spPr>
          <a:xfrm>
            <a:off x="8467973" y="726963"/>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20</a:t>
            </a:r>
          </a:p>
        </p:txBody>
      </p:sp>
      <mc:AlternateContent xmlns:mc="http://schemas.openxmlformats.org/markup-compatibility/2006" xmlns:a14="http://schemas.microsoft.com/office/drawing/2010/main">
        <mc:Choice Requires="a14">
          <p:sp>
            <p:nvSpPr>
              <p:cNvPr id="38" name="TextBox 37"/>
              <p:cNvSpPr txBox="1"/>
              <p:nvPr/>
            </p:nvSpPr>
            <p:spPr>
              <a:xfrm>
                <a:off x="8279783" y="56578"/>
                <a:ext cx="805669" cy="34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sz="800" b="0" i="1" smtClean="0">
                              <a:latin typeface="Cambria Math" panose="02040503050406030204" pitchFamily="18" charset="0"/>
                            </a:rPr>
                          </m:ctrlPr>
                        </m:naryPr>
                        <m:sub>
                          <m:r>
                            <m:rPr>
                              <m:brk m:alnAt="23"/>
                            </m:rPr>
                            <a:rPr lang="en-US" sz="800" b="0" i="1" smtClean="0">
                              <a:latin typeface="Cambria Math" panose="02040503050406030204" pitchFamily="18" charset="0"/>
                            </a:rPr>
                            <m:t>1</m:t>
                          </m:r>
                        </m:sub>
                        <m:sup>
                          <m:r>
                            <a:rPr lang="en-US" sz="800" b="0" i="1" smtClean="0">
                              <a:latin typeface="Cambria Math" panose="02040503050406030204" pitchFamily="18" charset="0"/>
                            </a:rPr>
                            <m:t>𝑎𝑙𝑙</m:t>
                          </m:r>
                        </m:sup>
                        <m:e>
                          <m:r>
                            <a:rPr lang="en-US" sz="800" b="0" i="1" smtClean="0">
                              <a:latin typeface="Cambria Math" panose="02040503050406030204" pitchFamily="18" charset="0"/>
                            </a:rPr>
                            <m:t>𝑤𝑒𝑖𝑔h𝑡</m:t>
                          </m:r>
                        </m:e>
                      </m:nary>
                      <m:r>
                        <a:rPr lang="en-US" sz="800" b="0" i="1" smtClean="0">
                          <a:latin typeface="Cambria Math" panose="02040503050406030204" pitchFamily="18" charset="0"/>
                        </a:rPr>
                        <m:t>=100</m:t>
                      </m:r>
                    </m:oMath>
                  </m:oMathPara>
                </a14:m>
                <a:endParaRPr lang="fi-FI" sz="800" dirty="0"/>
              </a:p>
            </p:txBody>
          </p:sp>
        </mc:Choice>
        <mc:Fallback xmlns="">
          <p:sp>
            <p:nvSpPr>
              <p:cNvPr id="38" name="TextBox 37"/>
              <p:cNvSpPr txBox="1">
                <a:spLocks noRot="1" noChangeAspect="1" noMove="1" noResize="1" noEditPoints="1" noAdjustHandles="1" noChangeArrowheads="1" noChangeShapeType="1" noTextEdit="1"/>
              </p:cNvSpPr>
              <p:nvPr/>
            </p:nvSpPr>
            <p:spPr>
              <a:xfrm>
                <a:off x="8279783" y="56578"/>
                <a:ext cx="805669" cy="348044"/>
              </a:xfrm>
              <a:prstGeom prst="rect">
                <a:avLst/>
              </a:prstGeom>
              <a:blipFill>
                <a:blip r:embed="rId5"/>
                <a:stretch>
                  <a:fillRect l="-46212" t="-115789" r="-15152" b="-178947"/>
                </a:stretch>
              </a:blipFill>
            </p:spPr>
            <p:txBody>
              <a:bodyPr/>
              <a:lstStyle/>
              <a:p>
                <a:r>
                  <a:rPr lang="fi-FI">
                    <a:noFill/>
                  </a:rPr>
                  <a:t> </a:t>
                </a:r>
              </a:p>
            </p:txBody>
          </p:sp>
        </mc:Fallback>
      </mc:AlternateContent>
      <p:pic>
        <p:nvPicPr>
          <p:cNvPr id="39" name="Picture 38"/>
          <p:cNvPicPr>
            <a:picLocks noChangeAspect="1"/>
          </p:cNvPicPr>
          <p:nvPr/>
        </p:nvPicPr>
        <p:blipFill>
          <a:blip r:embed="rId4"/>
          <a:stretch>
            <a:fillRect/>
          </a:stretch>
        </p:blipFill>
        <p:spPr>
          <a:xfrm>
            <a:off x="7524328" y="1360570"/>
            <a:ext cx="1584176" cy="848536"/>
          </a:xfrm>
          <a:prstGeom prst="rect">
            <a:avLst/>
          </a:prstGeom>
        </p:spPr>
      </p:pic>
      <p:sp>
        <p:nvSpPr>
          <p:cNvPr id="40" name="Rectangle 39"/>
          <p:cNvSpPr/>
          <p:nvPr/>
        </p:nvSpPr>
        <p:spPr>
          <a:xfrm>
            <a:off x="8467973" y="1637568"/>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30</a:t>
            </a:r>
          </a:p>
        </p:txBody>
      </p:sp>
      <p:pic>
        <p:nvPicPr>
          <p:cNvPr id="41" name="Picture 40"/>
          <p:cNvPicPr>
            <a:picLocks noChangeAspect="1"/>
          </p:cNvPicPr>
          <p:nvPr/>
        </p:nvPicPr>
        <p:blipFill>
          <a:blip r:embed="rId4"/>
          <a:stretch>
            <a:fillRect/>
          </a:stretch>
        </p:blipFill>
        <p:spPr>
          <a:xfrm>
            <a:off x="7528600" y="2298931"/>
            <a:ext cx="1584176" cy="848536"/>
          </a:xfrm>
          <a:prstGeom prst="rect">
            <a:avLst/>
          </a:prstGeom>
        </p:spPr>
      </p:pic>
      <p:sp>
        <p:nvSpPr>
          <p:cNvPr id="42" name="Rectangle 41"/>
          <p:cNvSpPr/>
          <p:nvPr/>
        </p:nvSpPr>
        <p:spPr>
          <a:xfrm>
            <a:off x="8521938" y="2575929"/>
            <a:ext cx="284052"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a:t>
            </a:r>
          </a:p>
        </p:txBody>
      </p:sp>
      <p:pic>
        <p:nvPicPr>
          <p:cNvPr id="43" name="Picture 42"/>
          <p:cNvPicPr>
            <a:picLocks noChangeAspect="1"/>
          </p:cNvPicPr>
          <p:nvPr/>
        </p:nvPicPr>
        <p:blipFill>
          <a:blip r:embed="rId4"/>
          <a:stretch>
            <a:fillRect/>
          </a:stretch>
        </p:blipFill>
        <p:spPr>
          <a:xfrm>
            <a:off x="7528600" y="3209536"/>
            <a:ext cx="1584176" cy="848536"/>
          </a:xfrm>
          <a:prstGeom prst="rect">
            <a:avLst/>
          </a:prstGeom>
        </p:spPr>
      </p:pic>
      <p:sp>
        <p:nvSpPr>
          <p:cNvPr id="44" name="Rectangle 43"/>
          <p:cNvSpPr/>
          <p:nvPr/>
        </p:nvSpPr>
        <p:spPr>
          <a:xfrm>
            <a:off x="8521938" y="3486534"/>
            <a:ext cx="284052"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a:t>
            </a:r>
          </a:p>
        </p:txBody>
      </p:sp>
      <p:pic>
        <p:nvPicPr>
          <p:cNvPr id="45" name="Picture 44"/>
          <p:cNvPicPr>
            <a:picLocks noChangeAspect="1"/>
          </p:cNvPicPr>
          <p:nvPr/>
        </p:nvPicPr>
        <p:blipFill>
          <a:blip r:embed="rId4"/>
          <a:stretch>
            <a:fillRect/>
          </a:stretch>
        </p:blipFill>
        <p:spPr>
          <a:xfrm>
            <a:off x="7533681" y="4113022"/>
            <a:ext cx="1584176" cy="848536"/>
          </a:xfrm>
          <a:prstGeom prst="rect">
            <a:avLst/>
          </a:prstGeom>
        </p:spPr>
      </p:pic>
      <p:sp>
        <p:nvSpPr>
          <p:cNvPr id="46" name="Rectangle 45"/>
          <p:cNvSpPr/>
          <p:nvPr/>
        </p:nvSpPr>
        <p:spPr>
          <a:xfrm>
            <a:off x="8477326" y="4390020"/>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pic>
        <p:nvPicPr>
          <p:cNvPr id="47" name="Picture 46"/>
          <p:cNvPicPr>
            <a:picLocks noChangeAspect="1"/>
          </p:cNvPicPr>
          <p:nvPr/>
        </p:nvPicPr>
        <p:blipFill>
          <a:blip r:embed="rId4"/>
          <a:stretch>
            <a:fillRect/>
          </a:stretch>
        </p:blipFill>
        <p:spPr>
          <a:xfrm>
            <a:off x="7537953" y="5051383"/>
            <a:ext cx="1584176" cy="848536"/>
          </a:xfrm>
          <a:prstGeom prst="rect">
            <a:avLst/>
          </a:prstGeom>
        </p:spPr>
      </p:pic>
      <p:sp>
        <p:nvSpPr>
          <p:cNvPr id="48" name="Rectangle 47"/>
          <p:cNvSpPr/>
          <p:nvPr/>
        </p:nvSpPr>
        <p:spPr>
          <a:xfrm>
            <a:off x="8481598" y="5328381"/>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pic>
        <p:nvPicPr>
          <p:cNvPr id="49" name="Picture 48"/>
          <p:cNvPicPr>
            <a:picLocks noChangeAspect="1"/>
          </p:cNvPicPr>
          <p:nvPr/>
        </p:nvPicPr>
        <p:blipFill>
          <a:blip r:embed="rId4"/>
          <a:stretch>
            <a:fillRect/>
          </a:stretch>
        </p:blipFill>
        <p:spPr>
          <a:xfrm>
            <a:off x="7537953" y="5961988"/>
            <a:ext cx="1584176" cy="848536"/>
          </a:xfrm>
          <a:prstGeom prst="rect">
            <a:avLst/>
          </a:prstGeom>
        </p:spPr>
      </p:pic>
      <p:sp>
        <p:nvSpPr>
          <p:cNvPr id="50" name="Rectangle 49"/>
          <p:cNvSpPr/>
          <p:nvPr/>
        </p:nvSpPr>
        <p:spPr>
          <a:xfrm>
            <a:off x="8481598" y="6238986"/>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20</a:t>
            </a:r>
          </a:p>
        </p:txBody>
      </p:sp>
    </p:spTree>
    <p:extLst>
      <p:ext uri="{BB962C8B-B14F-4D97-AF65-F5344CB8AC3E}">
        <p14:creationId xmlns:p14="http://schemas.microsoft.com/office/powerpoint/2010/main" val="23125446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171" y="2492896"/>
            <a:ext cx="3106644" cy="2840360"/>
          </a:xfrm>
          <a:prstGeom prst="rect">
            <a:avLst/>
          </a:prstGeom>
        </p:spPr>
      </p:pic>
      <p:pic>
        <p:nvPicPr>
          <p:cNvPr id="11" name="Picture 10"/>
          <p:cNvPicPr>
            <a:picLocks noChangeAspect="1"/>
          </p:cNvPicPr>
          <p:nvPr/>
        </p:nvPicPr>
        <p:blipFill>
          <a:blip r:embed="rId3"/>
          <a:stretch>
            <a:fillRect/>
          </a:stretch>
        </p:blipFill>
        <p:spPr>
          <a:xfrm>
            <a:off x="4499992" y="548680"/>
            <a:ext cx="4469712" cy="3600400"/>
          </a:xfrm>
          <a:prstGeom prst="rect">
            <a:avLst/>
          </a:prstGeom>
          <a:ln w="25400">
            <a:solidFill>
              <a:schemeClr val="tx1"/>
            </a:solidFill>
          </a:ln>
        </p:spPr>
      </p:pic>
      <p:sp>
        <p:nvSpPr>
          <p:cNvPr id="22" name="Rectangle 21"/>
          <p:cNvSpPr/>
          <p:nvPr/>
        </p:nvSpPr>
        <p:spPr>
          <a:xfrm>
            <a:off x="102171" y="260648"/>
            <a:ext cx="4232868" cy="1938992"/>
          </a:xfrm>
          <a:prstGeom prst="rect">
            <a:avLst/>
          </a:prstGeom>
          <a:noFill/>
        </p:spPr>
        <p:txBody>
          <a:bodyPr wrap="square" lIns="91440" tIns="45720" rIns="91440" bIns="45720">
            <a:spAutoFit/>
          </a:bodyPr>
          <a:lstStyle/>
          <a:p>
            <a:pPr algn="just"/>
            <a:r>
              <a:rPr lang="en-US" sz="4000" b="1" cap="none" spc="0" dirty="0">
                <a:ln w="22225">
                  <a:solidFill>
                    <a:schemeClr val="accent2"/>
                  </a:solidFill>
                  <a:prstDash val="solid"/>
                </a:ln>
                <a:solidFill>
                  <a:schemeClr val="accent2">
                    <a:lumMod val="40000"/>
                    <a:lumOff val="60000"/>
                  </a:schemeClr>
                </a:solidFill>
                <a:effectLst/>
              </a:rPr>
              <a:t>Self-Assess own value system at each layer</a:t>
            </a:r>
          </a:p>
        </p:txBody>
      </p:sp>
      <p:grpSp>
        <p:nvGrpSpPr>
          <p:cNvPr id="5" name="Group 4"/>
          <p:cNvGrpSpPr/>
          <p:nvPr/>
        </p:nvGrpSpPr>
        <p:grpSpPr>
          <a:xfrm>
            <a:off x="828716" y="2800359"/>
            <a:ext cx="2908839" cy="3426278"/>
            <a:chOff x="1066160" y="3300037"/>
            <a:chExt cx="2908839" cy="3426278"/>
          </a:xfrm>
        </p:grpSpPr>
        <p:sp>
          <p:nvSpPr>
            <p:cNvPr id="4" name="Rectangle 3"/>
            <p:cNvSpPr/>
            <p:nvPr/>
          </p:nvSpPr>
          <p:spPr>
            <a:xfrm rot="861784">
              <a:off x="1687830" y="3762103"/>
              <a:ext cx="1757259" cy="2618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Picture 17"/>
            <p:cNvPicPr>
              <a:picLocks noChangeAspect="1"/>
            </p:cNvPicPr>
            <p:nvPr/>
          </p:nvPicPr>
          <p:blipFill>
            <a:blip r:embed="rId4">
              <a:clrChange>
                <a:clrFrom>
                  <a:srgbClr val="FFFFFF"/>
                </a:clrFrom>
                <a:clrTo>
                  <a:srgbClr val="FFFFFF">
                    <a:alpha val="0"/>
                  </a:srgbClr>
                </a:clrTo>
              </a:clrChange>
            </a:blip>
            <a:stretch>
              <a:fillRect/>
            </a:stretch>
          </p:blipFill>
          <p:spPr>
            <a:xfrm>
              <a:off x="1066160" y="3300037"/>
              <a:ext cx="2908839" cy="3426278"/>
            </a:xfrm>
            <a:prstGeom prst="rect">
              <a:avLst/>
            </a:prstGeom>
          </p:spPr>
        </p:pic>
      </p:grpSp>
      <p:sp>
        <p:nvSpPr>
          <p:cNvPr id="21" name="Rounded Rectangular Callout 20"/>
          <p:cNvSpPr/>
          <p:nvPr/>
        </p:nvSpPr>
        <p:spPr>
          <a:xfrm>
            <a:off x="3974999" y="5013176"/>
            <a:ext cx="5040560" cy="1584176"/>
          </a:xfrm>
          <a:prstGeom prst="wedgeRoundRectCallout">
            <a:avLst>
              <a:gd name="adj1" fmla="val -66208"/>
              <a:gd name="adj2" fmla="val -1015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Picture 19"/>
          <p:cNvPicPr>
            <a:picLocks noChangeAspect="1"/>
          </p:cNvPicPr>
          <p:nvPr/>
        </p:nvPicPr>
        <p:blipFill>
          <a:blip r:embed="rId5"/>
          <a:stretch>
            <a:fillRect/>
          </a:stretch>
        </p:blipFill>
        <p:spPr>
          <a:xfrm>
            <a:off x="6118753" y="5229199"/>
            <a:ext cx="2664296" cy="1258413"/>
          </a:xfrm>
          <a:prstGeom prst="rect">
            <a:avLst/>
          </a:prstGeom>
        </p:spPr>
      </p:pic>
      <p:grpSp>
        <p:nvGrpSpPr>
          <p:cNvPr id="24" name="Group 23"/>
          <p:cNvGrpSpPr/>
          <p:nvPr/>
        </p:nvGrpSpPr>
        <p:grpSpPr>
          <a:xfrm>
            <a:off x="4335039" y="5229200"/>
            <a:ext cx="1559530" cy="1230567"/>
            <a:chOff x="4335039" y="5229200"/>
            <a:chExt cx="1559530" cy="1230567"/>
          </a:xfrm>
        </p:grpSpPr>
        <p:pic>
          <p:nvPicPr>
            <p:cNvPr id="16" name="Picture 15"/>
            <p:cNvPicPr>
              <a:picLocks noChangeAspect="1"/>
            </p:cNvPicPr>
            <p:nvPr/>
          </p:nvPicPr>
          <p:blipFill>
            <a:blip r:embed="rId6"/>
            <a:stretch>
              <a:fillRect/>
            </a:stretch>
          </p:blipFill>
          <p:spPr>
            <a:xfrm>
              <a:off x="4335039" y="5229200"/>
              <a:ext cx="1559530" cy="1230567"/>
            </a:xfrm>
            <a:prstGeom prst="rect">
              <a:avLst/>
            </a:prstGeom>
          </p:spPr>
        </p:pic>
        <p:sp>
          <p:nvSpPr>
            <p:cNvPr id="23" name="TextBox 22"/>
            <p:cNvSpPr txBox="1"/>
            <p:nvPr/>
          </p:nvSpPr>
          <p:spPr>
            <a:xfrm>
              <a:off x="4626116" y="5628282"/>
              <a:ext cx="1008112" cy="369332"/>
            </a:xfrm>
            <a:prstGeom prst="rect">
              <a:avLst/>
            </a:prstGeom>
            <a:noFill/>
          </p:spPr>
          <p:txBody>
            <a:bodyPr wrap="square" rtlCol="0">
              <a:spAutoFit/>
            </a:bodyPr>
            <a:lstStyle/>
            <a:p>
              <a:r>
                <a:rPr lang="en-US" b="1" dirty="0">
                  <a:latin typeface="Gabriola" panose="04040605051002020D02" pitchFamily="82" charset="0"/>
                </a:rPr>
                <a:t>Confidence</a:t>
              </a:r>
              <a:endParaRPr lang="fi-FI" b="1" dirty="0">
                <a:latin typeface="Gabriola" panose="04040605051002020D02" pitchFamily="82" charset="0"/>
              </a:endParaRPr>
            </a:p>
          </p:txBody>
        </p:sp>
      </p:grpSp>
    </p:spTree>
    <p:extLst>
      <p:ext uri="{BB962C8B-B14F-4D97-AF65-F5344CB8AC3E}">
        <p14:creationId xmlns:p14="http://schemas.microsoft.com/office/powerpoint/2010/main" val="24490956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99120" y="2153081"/>
            <a:ext cx="3122248" cy="4605635"/>
          </a:xfrm>
          <a:prstGeom prst="roundRect">
            <a:avLst>
              <a:gd name="adj" fmla="val 4298"/>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Picture 17"/>
          <p:cNvPicPr>
            <a:picLocks noChangeAspect="1"/>
          </p:cNvPicPr>
          <p:nvPr/>
        </p:nvPicPr>
        <p:blipFill>
          <a:blip r:embed="rId2">
            <a:clrChange>
              <a:clrFrom>
                <a:srgbClr val="FFFFFF"/>
              </a:clrFrom>
              <a:clrTo>
                <a:srgbClr val="FFFFFF">
                  <a:alpha val="0"/>
                </a:srgbClr>
              </a:clrTo>
            </a:clrChange>
          </a:blip>
          <a:stretch>
            <a:fillRect/>
          </a:stretch>
        </p:blipFill>
        <p:spPr>
          <a:xfrm>
            <a:off x="42226" y="1503691"/>
            <a:ext cx="4180721" cy="4924409"/>
          </a:xfrm>
          <a:prstGeom prst="rect">
            <a:avLst/>
          </a:prstGeom>
        </p:spPr>
      </p:pic>
      <p:pic>
        <p:nvPicPr>
          <p:cNvPr id="11" name="Picture 10"/>
          <p:cNvPicPr>
            <a:picLocks noChangeAspect="1"/>
          </p:cNvPicPr>
          <p:nvPr/>
        </p:nvPicPr>
        <p:blipFill>
          <a:blip r:embed="rId3"/>
          <a:stretch>
            <a:fillRect/>
          </a:stretch>
        </p:blipFill>
        <p:spPr>
          <a:xfrm>
            <a:off x="6967962" y="83045"/>
            <a:ext cx="2097766" cy="1689772"/>
          </a:xfrm>
          <a:prstGeom prst="rect">
            <a:avLst/>
          </a:prstGeom>
          <a:ln w="25400">
            <a:solidFill>
              <a:schemeClr val="tx1"/>
            </a:solidFill>
          </a:ln>
        </p:spPr>
      </p:pic>
      <p:sp>
        <p:nvSpPr>
          <p:cNvPr id="22" name="Rectangle 21"/>
          <p:cNvSpPr/>
          <p:nvPr/>
        </p:nvSpPr>
        <p:spPr>
          <a:xfrm>
            <a:off x="71435" y="529588"/>
            <a:ext cx="5117901" cy="1077218"/>
          </a:xfrm>
          <a:prstGeom prst="rect">
            <a:avLst/>
          </a:prstGeom>
          <a:noFill/>
        </p:spPr>
        <p:txBody>
          <a:bodyPr wrap="square" lIns="91440" tIns="45720" rIns="91440" bIns="45720">
            <a:spAutoFit/>
          </a:bodyPr>
          <a:lstStyle/>
          <a:p>
            <a:pPr algn="just"/>
            <a:r>
              <a:rPr lang="en-US" sz="3200" b="1" cap="none" spc="0" dirty="0">
                <a:ln w="22225">
                  <a:solidFill>
                    <a:schemeClr val="accent2"/>
                  </a:solidFill>
                  <a:prstDash val="solid"/>
                </a:ln>
                <a:solidFill>
                  <a:schemeClr val="accent2">
                    <a:lumMod val="40000"/>
                    <a:lumOff val="60000"/>
                  </a:schemeClr>
                </a:solidFill>
                <a:effectLst/>
              </a:rPr>
              <a:t>(a) Figuring out the most vital issues/questions</a:t>
            </a:r>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4643137" y="2278852"/>
            <a:ext cx="2880320" cy="2124015"/>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4643137" y="4499252"/>
            <a:ext cx="2874227" cy="2074844"/>
          </a:xfrm>
          <a:prstGeom prst="rect">
            <a:avLst/>
          </a:prstGeom>
        </p:spPr>
      </p:pic>
      <p:sp>
        <p:nvSpPr>
          <p:cNvPr id="8" name="Rectangle 7"/>
          <p:cNvSpPr/>
          <p:nvPr/>
        </p:nvSpPr>
        <p:spPr>
          <a:xfrm>
            <a:off x="0" y="-1480"/>
            <a:ext cx="7002172" cy="584775"/>
          </a:xfrm>
          <a:prstGeom prst="rect">
            <a:avLst/>
          </a:prstGeom>
          <a:noFill/>
        </p:spPr>
        <p:txBody>
          <a:bodyPr wrap="square" lIns="91440" tIns="45720" rIns="91440" bIns="45720">
            <a:spAutoFit/>
          </a:bodyPr>
          <a:lstStyle/>
          <a:p>
            <a:pPr algn="just"/>
            <a:r>
              <a:rPr lang="en-US" sz="3200" b="1" dirty="0">
                <a:ln w="22225">
                  <a:solidFill>
                    <a:schemeClr val="accent2"/>
                  </a:solidFill>
                  <a:prstDash val="solid"/>
                </a:ln>
                <a:solidFill>
                  <a:srgbClr val="FF0000"/>
                </a:solidFill>
              </a:rPr>
              <a:t>Fo</a:t>
            </a:r>
            <a:r>
              <a:rPr lang="en-US" sz="3200" b="1" cap="none" spc="0" dirty="0">
                <a:ln w="22225">
                  <a:solidFill>
                    <a:schemeClr val="accent2"/>
                  </a:solidFill>
                  <a:prstDash val="solid"/>
                </a:ln>
                <a:solidFill>
                  <a:srgbClr val="FF0000"/>
                </a:solidFill>
                <a:effectLst/>
              </a:rPr>
              <a:t>r each layer of the value system:</a:t>
            </a:r>
          </a:p>
        </p:txBody>
      </p:sp>
      <p:sp>
        <p:nvSpPr>
          <p:cNvPr id="9" name="Rectangle 8"/>
          <p:cNvSpPr/>
          <p:nvPr/>
        </p:nvSpPr>
        <p:spPr>
          <a:xfrm rot="933818">
            <a:off x="1529920" y="2433554"/>
            <a:ext cx="2185560" cy="246221"/>
          </a:xfrm>
          <a:prstGeom prst="rect">
            <a:avLst/>
          </a:prstGeom>
          <a:solidFill>
            <a:srgbClr val="FF0000"/>
          </a:solidFill>
        </p:spPr>
        <p:txBody>
          <a:bodyPr wrap="square">
            <a:spAutoFit/>
          </a:bodyPr>
          <a:lstStyle/>
          <a:p>
            <a:pPr algn="ctr"/>
            <a:r>
              <a:rPr lang="en-US" sz="1000" b="1" i="1" dirty="0">
                <a:solidFill>
                  <a:schemeClr val="bg1"/>
                </a:solidFill>
              </a:rPr>
              <a:t>I'm as a citizen / resident / patriot</a:t>
            </a:r>
          </a:p>
        </p:txBody>
      </p:sp>
    </p:spTree>
    <p:extLst>
      <p:ext uri="{BB962C8B-B14F-4D97-AF65-F5344CB8AC3E}">
        <p14:creationId xmlns:p14="http://schemas.microsoft.com/office/powerpoint/2010/main" val="2302771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7273" y="1988840"/>
            <a:ext cx="3122248" cy="4605635"/>
          </a:xfrm>
          <a:prstGeom prst="roundRect">
            <a:avLst>
              <a:gd name="adj" fmla="val 4298"/>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Picture 17"/>
          <p:cNvPicPr>
            <a:picLocks noChangeAspect="1"/>
          </p:cNvPicPr>
          <p:nvPr/>
        </p:nvPicPr>
        <p:blipFill>
          <a:blip r:embed="rId2">
            <a:clrChange>
              <a:clrFrom>
                <a:srgbClr val="FFFFFF"/>
              </a:clrFrom>
              <a:clrTo>
                <a:srgbClr val="FFFFFF">
                  <a:alpha val="0"/>
                </a:srgbClr>
              </a:clrTo>
            </a:clrChange>
          </a:blip>
          <a:stretch>
            <a:fillRect/>
          </a:stretch>
        </p:blipFill>
        <p:spPr>
          <a:xfrm>
            <a:off x="42227" y="1503691"/>
            <a:ext cx="1940214" cy="2285349"/>
          </a:xfrm>
          <a:prstGeom prst="rect">
            <a:avLst/>
          </a:prstGeom>
        </p:spPr>
      </p:pic>
      <p:pic>
        <p:nvPicPr>
          <p:cNvPr id="11" name="Picture 10"/>
          <p:cNvPicPr>
            <a:picLocks noChangeAspect="1"/>
          </p:cNvPicPr>
          <p:nvPr/>
        </p:nvPicPr>
        <p:blipFill>
          <a:blip r:embed="rId3"/>
          <a:stretch>
            <a:fillRect/>
          </a:stretch>
        </p:blipFill>
        <p:spPr>
          <a:xfrm>
            <a:off x="6827300" y="83044"/>
            <a:ext cx="2238428" cy="1803077"/>
          </a:xfrm>
          <a:prstGeom prst="rect">
            <a:avLst/>
          </a:prstGeom>
          <a:ln w="25400">
            <a:solidFill>
              <a:schemeClr val="tx1"/>
            </a:solidFill>
          </a:ln>
        </p:spPr>
      </p:pic>
      <p:sp>
        <p:nvSpPr>
          <p:cNvPr id="22" name="Rectangle 21"/>
          <p:cNvSpPr/>
          <p:nvPr/>
        </p:nvSpPr>
        <p:spPr>
          <a:xfrm>
            <a:off x="102171" y="22444"/>
            <a:ext cx="5405933" cy="1569660"/>
          </a:xfrm>
          <a:prstGeom prst="rect">
            <a:avLst/>
          </a:prstGeom>
          <a:noFill/>
        </p:spPr>
        <p:txBody>
          <a:bodyPr wrap="square" lIns="91440" tIns="45720" rIns="91440" bIns="45720">
            <a:spAutoFit/>
          </a:bodyPr>
          <a:lstStyle/>
          <a:p>
            <a:pPr algn="just"/>
            <a:r>
              <a:rPr lang="en-US" sz="3200" b="1" cap="none" spc="0" dirty="0">
                <a:ln w="22225">
                  <a:solidFill>
                    <a:schemeClr val="accent2"/>
                  </a:solidFill>
                  <a:prstDash val="solid"/>
                </a:ln>
                <a:solidFill>
                  <a:schemeClr val="accent2">
                    <a:lumMod val="40000"/>
                    <a:lumOff val="60000"/>
                  </a:schemeClr>
                </a:solidFill>
                <a:effectLst/>
              </a:rPr>
              <a:t>(b) Answer each question and give your </a:t>
            </a:r>
            <a:r>
              <a:rPr lang="en-US" sz="3200" b="1" dirty="0">
                <a:ln w="22225">
                  <a:solidFill>
                    <a:schemeClr val="accent2"/>
                  </a:solidFill>
                  <a:prstDash val="solid"/>
                </a:ln>
                <a:solidFill>
                  <a:schemeClr val="accent2">
                    <a:lumMod val="40000"/>
                    <a:lumOff val="60000"/>
                  </a:schemeClr>
                </a:solidFill>
              </a:rPr>
              <a:t>confidence value (%) </a:t>
            </a:r>
            <a:r>
              <a:rPr lang="en-US" sz="3200" b="1" cap="none" spc="0" dirty="0">
                <a:ln w="22225">
                  <a:solidFill>
                    <a:schemeClr val="accent2"/>
                  </a:solidFill>
                  <a:prstDash val="solid"/>
                </a:ln>
                <a:solidFill>
                  <a:schemeClr val="accent2">
                    <a:lumMod val="40000"/>
                    <a:lumOff val="60000"/>
                  </a:schemeClr>
                </a:solidFill>
                <a:effectLst/>
              </a:rPr>
              <a:t>for each answer</a:t>
            </a:r>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2131290" y="2114611"/>
            <a:ext cx="2880320" cy="2124015"/>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131290" y="4335011"/>
            <a:ext cx="2874227" cy="2074844"/>
          </a:xfrm>
          <a:prstGeom prst="rect">
            <a:avLst/>
          </a:prstGeom>
        </p:spPr>
      </p:pic>
      <p:grpSp>
        <p:nvGrpSpPr>
          <p:cNvPr id="8" name="Group 7"/>
          <p:cNvGrpSpPr/>
          <p:nvPr/>
        </p:nvGrpSpPr>
        <p:grpSpPr>
          <a:xfrm>
            <a:off x="6321500" y="2233694"/>
            <a:ext cx="2492261" cy="1735992"/>
            <a:chOff x="4335039" y="5229200"/>
            <a:chExt cx="1559530" cy="1230567"/>
          </a:xfrm>
        </p:grpSpPr>
        <p:pic>
          <p:nvPicPr>
            <p:cNvPr id="9" name="Picture 8"/>
            <p:cNvPicPr>
              <a:picLocks noChangeAspect="1"/>
            </p:cNvPicPr>
            <p:nvPr/>
          </p:nvPicPr>
          <p:blipFill>
            <a:blip r:embed="rId6"/>
            <a:stretch>
              <a:fillRect/>
            </a:stretch>
          </p:blipFill>
          <p:spPr>
            <a:xfrm>
              <a:off x="4335039" y="5229200"/>
              <a:ext cx="1559530" cy="1230567"/>
            </a:xfrm>
            <a:prstGeom prst="rect">
              <a:avLst/>
            </a:prstGeom>
          </p:spPr>
        </p:pic>
        <p:sp>
          <p:nvSpPr>
            <p:cNvPr id="10" name="TextBox 9"/>
            <p:cNvSpPr txBox="1"/>
            <p:nvPr/>
          </p:nvSpPr>
          <p:spPr>
            <a:xfrm>
              <a:off x="4626116" y="5628282"/>
              <a:ext cx="1008112" cy="369332"/>
            </a:xfrm>
            <a:prstGeom prst="rect">
              <a:avLst/>
            </a:prstGeom>
            <a:noFill/>
          </p:spPr>
          <p:txBody>
            <a:bodyPr wrap="square" rtlCol="0">
              <a:spAutoFit/>
            </a:bodyPr>
            <a:lstStyle/>
            <a:p>
              <a:r>
                <a:rPr lang="en-US" sz="2800" b="1" dirty="0">
                  <a:latin typeface="Gabriola" panose="04040605051002020D02" pitchFamily="82" charset="0"/>
                </a:rPr>
                <a:t>Confidence</a:t>
              </a:r>
              <a:endParaRPr lang="fi-FI" sz="2800" b="1" dirty="0">
                <a:latin typeface="Gabriola" panose="04040605051002020D02" pitchFamily="82" charset="0"/>
              </a:endParaRPr>
            </a:p>
          </p:txBody>
        </p:sp>
      </p:grpSp>
      <p:sp>
        <p:nvSpPr>
          <p:cNvPr id="5" name="Right Arrow 4"/>
          <p:cNvSpPr/>
          <p:nvPr/>
        </p:nvSpPr>
        <p:spPr>
          <a:xfrm>
            <a:off x="5005517" y="2596717"/>
            <a:ext cx="1276455" cy="288032"/>
          </a:xfrm>
          <a:prstGeom prst="rightArrow">
            <a:avLst>
              <a:gd name="adj1" fmla="val 50000"/>
              <a:gd name="adj2" fmla="val 16471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mc:AlternateContent xmlns:mc="http://schemas.openxmlformats.org/markup-compatibility/2006" xmlns:a14="http://schemas.microsoft.com/office/drawing/2010/main">
        <mc:Choice Requires="a14">
          <p:sp>
            <p:nvSpPr>
              <p:cNvPr id="6" name="TextBox 5"/>
              <p:cNvSpPr txBox="1"/>
              <p:nvPr/>
            </p:nvSpPr>
            <p:spPr>
              <a:xfrm>
                <a:off x="6084168" y="4417818"/>
                <a:ext cx="285603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𝐶𝑜𝑛𝑓𝑖𝑑𝑒𝑛𝑐𝑒</m:t>
                      </m:r>
                      <m:d>
                        <m:dPr>
                          <m:ctrlPr>
                            <a:rPr lang="en-US" b="0" i="1" smtClean="0">
                              <a:latin typeface="Cambria Math" panose="02040503050406030204" pitchFamily="18" charset="0"/>
                            </a:rPr>
                          </m:ctrlPr>
                        </m:dPr>
                        <m:e>
                          <m:r>
                            <m:rPr>
                              <m:nor/>
                            </m:rPr>
                            <a:rPr lang="en-US" b="0" i="0" smtClean="0">
                              <a:latin typeface="Cambria Math" panose="02040503050406030204" pitchFamily="18" charset="0"/>
                            </a:rPr>
                            <m:t>"</m:t>
                          </m:r>
                          <m:r>
                            <m:rPr>
                              <m:nor/>
                            </m:rPr>
                            <a:rPr lang="en-US" b="0" i="0" smtClean="0">
                              <a:latin typeface="Cambria Math" panose="02040503050406030204" pitchFamily="18" charset="0"/>
                            </a:rPr>
                            <m:t>YES</m:t>
                          </m:r>
                          <m:r>
                            <m:rPr>
                              <m:nor/>
                            </m:rPr>
                            <a:rPr lang="en-US" b="0" i="0" smtClean="0">
                              <a:latin typeface="Cambria Math" panose="02040503050406030204" pitchFamily="18" charset="0"/>
                            </a:rPr>
                            <m:t>"</m:t>
                          </m:r>
                        </m:e>
                      </m:d>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𝐶𝑜𝑛𝑓𝑖𝑑𝑒𝑛𝑐𝑒</m:t>
                      </m:r>
                      <m:d>
                        <m:dPr>
                          <m:ctrlPr>
                            <a:rPr lang="en-US" i="1">
                              <a:latin typeface="Cambria Math" panose="02040503050406030204" pitchFamily="18" charset="0"/>
                            </a:rPr>
                          </m:ctrlPr>
                        </m:dPr>
                        <m:e>
                          <m:r>
                            <a:rPr lang="en-US" b="0" i="1" smtClean="0">
                              <a:latin typeface="Cambria Math" panose="02040503050406030204" pitchFamily="18" charset="0"/>
                            </a:rPr>
                            <m:t>"</m:t>
                          </m:r>
                          <m:r>
                            <m:rPr>
                              <m:nor/>
                            </m:rPr>
                            <a:rPr lang="en-US" b="0" i="0" smtClean="0">
                              <a:latin typeface="Cambria Math" panose="02040503050406030204" pitchFamily="18" charset="0"/>
                            </a:rPr>
                            <m:t>NO</m:t>
                          </m:r>
                          <m:r>
                            <m:rPr>
                              <m:nor/>
                            </m:rPr>
                            <a:rPr lang="en-US" b="0" i="0" smtClean="0">
                              <a:latin typeface="Cambria Math" panose="02040503050406030204" pitchFamily="18" charset="0"/>
                            </a:rPr>
                            <m:t>"</m:t>
                          </m:r>
                        </m:e>
                      </m:d>
                      <m:r>
                        <a:rPr lang="en-US" b="0" i="1" smtClean="0">
                          <a:latin typeface="Cambria Math" panose="02040503050406030204" pitchFamily="18" charset="0"/>
                        </a:rPr>
                        <m:t>=100</m:t>
                      </m:r>
                    </m:oMath>
                  </m:oMathPara>
                </a14:m>
                <a:endParaRPr lang="fi-FI" dirty="0"/>
              </a:p>
            </p:txBody>
          </p:sp>
        </mc:Choice>
        <mc:Fallback xmlns="">
          <p:sp>
            <p:nvSpPr>
              <p:cNvPr id="6" name="TextBox 5"/>
              <p:cNvSpPr txBox="1">
                <a:spLocks noRot="1" noChangeAspect="1" noMove="1" noResize="1" noEditPoints="1" noAdjustHandles="1" noChangeArrowheads="1" noChangeShapeType="1" noTextEdit="1"/>
              </p:cNvSpPr>
              <p:nvPr/>
            </p:nvSpPr>
            <p:spPr>
              <a:xfrm>
                <a:off x="6084168" y="4417818"/>
                <a:ext cx="2856038" cy="553998"/>
              </a:xfrm>
              <a:prstGeom prst="rect">
                <a:avLst/>
              </a:prstGeom>
              <a:blipFill>
                <a:blip r:embed="rId7"/>
                <a:stretch>
                  <a:fillRect l="-1066" t="-1099" r="-1493" b="-17582"/>
                </a:stretch>
              </a:blipFill>
            </p:spPr>
            <p:txBody>
              <a:bodyPr/>
              <a:lstStyle/>
              <a:p>
                <a:r>
                  <a:rPr lang="fi-FI">
                    <a:noFill/>
                  </a:rPr>
                  <a:t> </a:t>
                </a:r>
              </a:p>
            </p:txBody>
          </p:sp>
        </mc:Fallback>
      </mc:AlternateContent>
      <p:pic>
        <p:nvPicPr>
          <p:cNvPr id="7" name="Picture 6"/>
          <p:cNvPicPr>
            <a:picLocks noChangeAspect="1"/>
          </p:cNvPicPr>
          <p:nvPr/>
        </p:nvPicPr>
        <p:blipFill>
          <a:blip r:embed="rId8">
            <a:clrChange>
              <a:clrFrom>
                <a:srgbClr val="FFFFFF"/>
              </a:clrFrom>
              <a:clrTo>
                <a:srgbClr val="FFFFFF">
                  <a:alpha val="0"/>
                </a:srgbClr>
              </a:clrTo>
            </a:clrChange>
          </a:blip>
          <a:stretch>
            <a:fillRect/>
          </a:stretch>
        </p:blipFill>
        <p:spPr>
          <a:xfrm>
            <a:off x="763016" y="1798694"/>
            <a:ext cx="946597" cy="380292"/>
          </a:xfrm>
          <a:prstGeom prst="rect">
            <a:avLst/>
          </a:prstGeom>
        </p:spPr>
      </p:pic>
    </p:spTree>
    <p:extLst>
      <p:ext uri="{BB962C8B-B14F-4D97-AF65-F5344CB8AC3E}">
        <p14:creationId xmlns:p14="http://schemas.microsoft.com/office/powerpoint/2010/main" val="1600083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7273" y="1988840"/>
            <a:ext cx="3122248" cy="4605635"/>
          </a:xfrm>
          <a:prstGeom prst="roundRect">
            <a:avLst>
              <a:gd name="adj" fmla="val 4298"/>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Picture 17"/>
          <p:cNvPicPr>
            <a:picLocks noChangeAspect="1"/>
          </p:cNvPicPr>
          <p:nvPr/>
        </p:nvPicPr>
        <p:blipFill>
          <a:blip r:embed="rId2">
            <a:clrChange>
              <a:clrFrom>
                <a:srgbClr val="FFFFFF"/>
              </a:clrFrom>
              <a:clrTo>
                <a:srgbClr val="FFFFFF">
                  <a:alpha val="0"/>
                </a:srgbClr>
              </a:clrTo>
            </a:clrChange>
          </a:blip>
          <a:stretch>
            <a:fillRect/>
          </a:stretch>
        </p:blipFill>
        <p:spPr>
          <a:xfrm>
            <a:off x="42227" y="1503691"/>
            <a:ext cx="1940214" cy="2285349"/>
          </a:xfrm>
          <a:prstGeom prst="rect">
            <a:avLst/>
          </a:prstGeom>
        </p:spPr>
      </p:pic>
      <p:pic>
        <p:nvPicPr>
          <p:cNvPr id="11" name="Picture 10"/>
          <p:cNvPicPr>
            <a:picLocks noChangeAspect="1"/>
          </p:cNvPicPr>
          <p:nvPr/>
        </p:nvPicPr>
        <p:blipFill>
          <a:blip r:embed="rId3"/>
          <a:stretch>
            <a:fillRect/>
          </a:stretch>
        </p:blipFill>
        <p:spPr>
          <a:xfrm>
            <a:off x="6827300" y="83044"/>
            <a:ext cx="2238428" cy="1803077"/>
          </a:xfrm>
          <a:prstGeom prst="rect">
            <a:avLst/>
          </a:prstGeom>
          <a:ln w="25400">
            <a:solidFill>
              <a:schemeClr val="tx1"/>
            </a:solidFill>
          </a:ln>
        </p:spPr>
      </p:pic>
      <p:sp>
        <p:nvSpPr>
          <p:cNvPr id="22" name="Rectangle 21"/>
          <p:cNvSpPr/>
          <p:nvPr/>
        </p:nvSpPr>
        <p:spPr>
          <a:xfrm>
            <a:off x="102171" y="22444"/>
            <a:ext cx="6270029" cy="1569660"/>
          </a:xfrm>
          <a:prstGeom prst="rect">
            <a:avLst/>
          </a:prstGeom>
          <a:noFill/>
        </p:spPr>
        <p:txBody>
          <a:bodyPr wrap="square" lIns="91440" tIns="45720" rIns="91440" bIns="45720">
            <a:spAutoFit/>
          </a:bodyPr>
          <a:lstStyle/>
          <a:p>
            <a:pPr algn="just"/>
            <a:r>
              <a:rPr lang="en-US" sz="3200" b="1" cap="none" spc="0" dirty="0">
                <a:ln w="22225">
                  <a:solidFill>
                    <a:schemeClr val="accent2"/>
                  </a:solidFill>
                  <a:prstDash val="solid"/>
                </a:ln>
                <a:solidFill>
                  <a:schemeClr val="accent2">
                    <a:lumMod val="40000"/>
                    <a:lumOff val="60000"/>
                  </a:schemeClr>
                </a:solidFill>
                <a:effectLst/>
              </a:rPr>
              <a:t>(c) Evaluate each question from the relative importance (for you) point of view</a:t>
            </a:r>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2131290" y="2114611"/>
            <a:ext cx="2880320" cy="2124015"/>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131290" y="4335011"/>
            <a:ext cx="2874227" cy="2074844"/>
          </a:xfrm>
          <a:prstGeom prst="rect">
            <a:avLst/>
          </a:prstGeom>
        </p:spPr>
      </p:pic>
      <p:sp>
        <p:nvSpPr>
          <p:cNvPr id="5" name="Right Arrow 4"/>
          <p:cNvSpPr/>
          <p:nvPr/>
        </p:nvSpPr>
        <p:spPr>
          <a:xfrm>
            <a:off x="5005517" y="4797152"/>
            <a:ext cx="1276455" cy="288032"/>
          </a:xfrm>
          <a:prstGeom prst="rightArrow">
            <a:avLst>
              <a:gd name="adj1" fmla="val 50000"/>
              <a:gd name="adj2" fmla="val 16471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1"/>
          <p:cNvPicPr>
            <a:picLocks noChangeAspect="1"/>
          </p:cNvPicPr>
          <p:nvPr/>
        </p:nvPicPr>
        <p:blipFill>
          <a:blip r:embed="rId6"/>
          <a:stretch>
            <a:fillRect/>
          </a:stretch>
        </p:blipFill>
        <p:spPr>
          <a:xfrm>
            <a:off x="6309773" y="4335011"/>
            <a:ext cx="2664296" cy="1258413"/>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6660232" y="2852936"/>
                <a:ext cx="1818447" cy="783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1</m:t>
                          </m:r>
                        </m:sub>
                        <m:sup>
                          <m:r>
                            <a:rPr lang="en-US" b="0" i="1" smtClean="0">
                              <a:latin typeface="Cambria Math" panose="02040503050406030204" pitchFamily="18" charset="0"/>
                            </a:rPr>
                            <m:t>𝑎𝑙𝑙</m:t>
                          </m:r>
                        </m:sup>
                        <m:e>
                          <m:r>
                            <a:rPr lang="en-US" b="0" i="1" smtClean="0">
                              <a:latin typeface="Cambria Math" panose="02040503050406030204" pitchFamily="18" charset="0"/>
                            </a:rPr>
                            <m:t>𝑤𝑒𝑖𝑔h𝑡</m:t>
                          </m:r>
                        </m:e>
                      </m:nary>
                      <m:r>
                        <a:rPr lang="en-US" b="0" i="1" smtClean="0">
                          <a:latin typeface="Cambria Math" panose="02040503050406030204" pitchFamily="18" charset="0"/>
                        </a:rPr>
                        <m:t>=100</m:t>
                      </m:r>
                    </m:oMath>
                  </m:oMathPara>
                </a14:m>
                <a:endParaRPr lang="fi-FI" dirty="0"/>
              </a:p>
            </p:txBody>
          </p:sp>
        </mc:Choice>
        <mc:Fallback xmlns="">
          <p:sp>
            <p:nvSpPr>
              <p:cNvPr id="13" name="TextBox 12"/>
              <p:cNvSpPr txBox="1">
                <a:spLocks noRot="1" noChangeAspect="1" noMove="1" noResize="1" noEditPoints="1" noAdjustHandles="1" noChangeArrowheads="1" noChangeShapeType="1" noTextEdit="1"/>
              </p:cNvSpPr>
              <p:nvPr/>
            </p:nvSpPr>
            <p:spPr>
              <a:xfrm>
                <a:off x="6660232" y="2852936"/>
                <a:ext cx="1818447" cy="783035"/>
              </a:xfrm>
              <a:prstGeom prst="rect">
                <a:avLst/>
              </a:prstGeom>
              <a:blipFill>
                <a:blip r:embed="rId7"/>
                <a:stretch>
                  <a:fillRect/>
                </a:stretch>
              </a:blipFill>
            </p:spPr>
            <p:txBody>
              <a:bodyPr/>
              <a:lstStyle/>
              <a:p>
                <a:r>
                  <a:rPr lang="fi-FI">
                    <a:noFill/>
                  </a:rPr>
                  <a:t> </a:t>
                </a:r>
              </a:p>
            </p:txBody>
          </p:sp>
        </mc:Fallback>
      </mc:AlternateContent>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763016" y="1798694"/>
            <a:ext cx="946597" cy="380292"/>
          </a:xfrm>
          <a:prstGeom prst="rect">
            <a:avLst/>
          </a:prstGeom>
        </p:spPr>
      </p:pic>
    </p:spTree>
    <p:extLst>
      <p:ext uri="{BB962C8B-B14F-4D97-AF65-F5344CB8AC3E}">
        <p14:creationId xmlns:p14="http://schemas.microsoft.com/office/powerpoint/2010/main" val="20392767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895612" y="2215410"/>
            <a:ext cx="1144181" cy="884240"/>
            <a:chOff x="7668344" y="1124744"/>
            <a:chExt cx="1144181" cy="875928"/>
          </a:xfrm>
        </p:grpSpPr>
        <p:pic>
          <p:nvPicPr>
            <p:cNvPr id="2" name="Picture 1"/>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3" name="Rectangle 2"/>
            <p:cNvSpPr/>
            <p:nvPr/>
          </p:nvSpPr>
          <p:spPr>
            <a:xfrm>
              <a:off x="8220234" y="1178532"/>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20</a:t>
              </a:r>
            </a:p>
          </p:txBody>
        </p:sp>
        <p:sp>
          <p:nvSpPr>
            <p:cNvPr id="4" name="Rectangle 3"/>
            <p:cNvSpPr/>
            <p:nvPr/>
          </p:nvSpPr>
          <p:spPr>
            <a:xfrm>
              <a:off x="7833623" y="1631423"/>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80</a:t>
              </a:r>
            </a:p>
          </p:txBody>
        </p:sp>
      </p:grpSp>
      <p:sp>
        <p:nvSpPr>
          <p:cNvPr id="6" name="Rectangle 5"/>
          <p:cNvSpPr/>
          <p:nvPr/>
        </p:nvSpPr>
        <p:spPr>
          <a:xfrm>
            <a:off x="107505" y="2215410"/>
            <a:ext cx="7632846" cy="892552"/>
          </a:xfrm>
          <a:prstGeom prst="rect">
            <a:avLst/>
          </a:prstGeom>
          <a:solidFill>
            <a:schemeClr val="bg1">
              <a:lumMod val="85000"/>
            </a:schemeClr>
          </a:solidFill>
          <a:ln w="25400">
            <a:solidFill>
              <a:srgbClr val="002060"/>
            </a:solidFill>
          </a:ln>
        </p:spPr>
        <p:txBody>
          <a:bodyPr wrap="square">
            <a:spAutoFit/>
          </a:bodyPr>
          <a:lstStyle/>
          <a:p>
            <a:pPr algn="r"/>
            <a:endParaRPr lang="en-US" sz="800" dirty="0">
              <a:solidFill>
                <a:srgbClr val="FF0000"/>
              </a:solidFill>
            </a:endParaRPr>
          </a:p>
          <a:p>
            <a:pPr algn="r"/>
            <a:r>
              <a:rPr lang="ru-RU" dirty="0">
                <a:solidFill>
                  <a:srgbClr val="FF0000"/>
                </a:solidFill>
              </a:rPr>
              <a:t>Давать ли воду в оккупированный Крым ?</a:t>
            </a:r>
          </a:p>
          <a:p>
            <a:pPr algn="r"/>
            <a:r>
              <a:rPr lang="en-US" i="1" dirty="0"/>
              <a:t>Should we give water to the occupied Crimea?</a:t>
            </a:r>
          </a:p>
          <a:p>
            <a:pPr algn="r"/>
            <a:endParaRPr lang="en-US" sz="800" i="1" dirty="0"/>
          </a:p>
        </p:txBody>
      </p:sp>
      <p:sp>
        <p:nvSpPr>
          <p:cNvPr id="7" name="Oval 6"/>
          <p:cNvSpPr/>
          <p:nvPr/>
        </p:nvSpPr>
        <p:spPr>
          <a:xfrm>
            <a:off x="160184" y="2454284"/>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endParaRPr lang="fi-FI" b="1" dirty="0"/>
          </a:p>
        </p:txBody>
      </p:sp>
      <p:grpSp>
        <p:nvGrpSpPr>
          <p:cNvPr id="8" name="Group 7"/>
          <p:cNvGrpSpPr/>
          <p:nvPr/>
        </p:nvGrpSpPr>
        <p:grpSpPr>
          <a:xfrm>
            <a:off x="7895612" y="3377165"/>
            <a:ext cx="1144181" cy="884240"/>
            <a:chOff x="7668344" y="1124744"/>
            <a:chExt cx="1144181" cy="875928"/>
          </a:xfrm>
        </p:grpSpPr>
        <p:pic>
          <p:nvPicPr>
            <p:cNvPr id="9" name="Picture 8"/>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10" name="Rectangle 9"/>
            <p:cNvSpPr/>
            <p:nvPr/>
          </p:nvSpPr>
          <p:spPr>
            <a:xfrm>
              <a:off x="8220234" y="1178532"/>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50</a:t>
              </a:r>
            </a:p>
          </p:txBody>
        </p:sp>
        <p:sp>
          <p:nvSpPr>
            <p:cNvPr id="11" name="Rectangle 10"/>
            <p:cNvSpPr/>
            <p:nvPr/>
          </p:nvSpPr>
          <p:spPr>
            <a:xfrm>
              <a:off x="7833623" y="1631423"/>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50</a:t>
              </a:r>
            </a:p>
          </p:txBody>
        </p:sp>
      </p:grpSp>
      <p:sp>
        <p:nvSpPr>
          <p:cNvPr id="12" name="Rectangle 11"/>
          <p:cNvSpPr/>
          <p:nvPr/>
        </p:nvSpPr>
        <p:spPr>
          <a:xfrm>
            <a:off x="107505" y="3377165"/>
            <a:ext cx="7632846" cy="892552"/>
          </a:xfrm>
          <a:prstGeom prst="rect">
            <a:avLst/>
          </a:prstGeom>
          <a:solidFill>
            <a:schemeClr val="bg1">
              <a:lumMod val="85000"/>
            </a:schemeClr>
          </a:solidFill>
          <a:ln w="25400">
            <a:solidFill>
              <a:srgbClr val="002060"/>
            </a:solidFill>
          </a:ln>
        </p:spPr>
        <p:txBody>
          <a:bodyPr wrap="square">
            <a:spAutoFit/>
          </a:bodyPr>
          <a:lstStyle/>
          <a:p>
            <a:pPr algn="r"/>
            <a:endParaRPr lang="en-US" sz="800" dirty="0">
              <a:solidFill>
                <a:srgbClr val="FF0000"/>
              </a:solidFill>
            </a:endParaRPr>
          </a:p>
          <a:p>
            <a:pPr algn="r"/>
            <a:r>
              <a:rPr lang="ru-RU" dirty="0">
                <a:solidFill>
                  <a:srgbClr val="FF0000"/>
                </a:solidFill>
              </a:rPr>
              <a:t>Платить ли пенсии жителям оккупированного Донбасса ?</a:t>
            </a:r>
            <a:endParaRPr lang="en-US" dirty="0">
              <a:solidFill>
                <a:srgbClr val="FF0000"/>
              </a:solidFill>
            </a:endParaRPr>
          </a:p>
          <a:p>
            <a:pPr algn="r"/>
            <a:r>
              <a:rPr lang="en-US" i="1" dirty="0"/>
              <a:t>Should we pay pensions to residents of occupied Donbass?</a:t>
            </a:r>
          </a:p>
          <a:p>
            <a:pPr algn="r"/>
            <a:endParaRPr lang="en-US" sz="800" i="1" dirty="0"/>
          </a:p>
        </p:txBody>
      </p:sp>
      <p:sp>
        <p:nvSpPr>
          <p:cNvPr id="13" name="Oval 12"/>
          <p:cNvSpPr/>
          <p:nvPr/>
        </p:nvSpPr>
        <p:spPr>
          <a:xfrm>
            <a:off x="160184" y="3616039"/>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endParaRPr lang="fi-FI" b="1" dirty="0"/>
          </a:p>
        </p:txBody>
      </p:sp>
      <p:grpSp>
        <p:nvGrpSpPr>
          <p:cNvPr id="14" name="Group 13"/>
          <p:cNvGrpSpPr/>
          <p:nvPr/>
        </p:nvGrpSpPr>
        <p:grpSpPr>
          <a:xfrm>
            <a:off x="7895612" y="4577968"/>
            <a:ext cx="1144181" cy="884240"/>
            <a:chOff x="7668344" y="1124744"/>
            <a:chExt cx="1144181" cy="875928"/>
          </a:xfrm>
        </p:grpSpPr>
        <p:pic>
          <p:nvPicPr>
            <p:cNvPr id="15" name="Picture 14"/>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16" name="Rectangle 15"/>
            <p:cNvSpPr/>
            <p:nvPr/>
          </p:nvSpPr>
          <p:spPr>
            <a:xfrm>
              <a:off x="8269927" y="1178532"/>
              <a:ext cx="284052"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a:t>
              </a:r>
            </a:p>
          </p:txBody>
        </p:sp>
        <p:sp>
          <p:nvSpPr>
            <p:cNvPr id="17" name="Rectangle 16"/>
            <p:cNvSpPr/>
            <p:nvPr/>
          </p:nvSpPr>
          <p:spPr>
            <a:xfrm>
              <a:off x="7833623" y="1631423"/>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95</a:t>
              </a:r>
            </a:p>
          </p:txBody>
        </p:sp>
      </p:grpSp>
      <p:sp>
        <p:nvSpPr>
          <p:cNvPr id="18" name="Rectangle 17"/>
          <p:cNvSpPr/>
          <p:nvPr/>
        </p:nvSpPr>
        <p:spPr>
          <a:xfrm>
            <a:off x="107504" y="4547232"/>
            <a:ext cx="7632847" cy="984885"/>
          </a:xfrm>
          <a:prstGeom prst="rect">
            <a:avLst/>
          </a:prstGeom>
          <a:solidFill>
            <a:schemeClr val="bg1">
              <a:lumMod val="85000"/>
            </a:schemeClr>
          </a:solidFill>
          <a:ln w="25400">
            <a:solidFill>
              <a:srgbClr val="002060"/>
            </a:solidFill>
          </a:ln>
        </p:spPr>
        <p:txBody>
          <a:bodyPr wrap="square">
            <a:spAutoFit/>
          </a:bodyPr>
          <a:lstStyle/>
          <a:p>
            <a:pPr algn="r"/>
            <a:endParaRPr lang="en-US" sz="1400" dirty="0">
              <a:solidFill>
                <a:srgbClr val="FF0000"/>
              </a:solidFill>
            </a:endParaRPr>
          </a:p>
          <a:p>
            <a:pPr algn="r"/>
            <a:r>
              <a:rPr lang="ru-RU" sz="1600" dirty="0">
                <a:solidFill>
                  <a:srgbClr val="FF0000"/>
                </a:solidFill>
              </a:rPr>
              <a:t>Согласен ли я с правом частной собственности на Украинскую землю?</a:t>
            </a:r>
            <a:r>
              <a:rPr lang="ru-RU" dirty="0">
                <a:solidFill>
                  <a:srgbClr val="FF0000"/>
                </a:solidFill>
              </a:rPr>
              <a:t> </a:t>
            </a:r>
            <a:endParaRPr lang="en-US" dirty="0">
              <a:solidFill>
                <a:srgbClr val="FF0000"/>
              </a:solidFill>
            </a:endParaRPr>
          </a:p>
          <a:p>
            <a:pPr algn="r"/>
            <a:r>
              <a:rPr lang="en-US" i="1" dirty="0"/>
              <a:t>Do I agree with the right of private ownership of Ukrainian land?</a:t>
            </a:r>
          </a:p>
          <a:p>
            <a:pPr algn="r"/>
            <a:endParaRPr lang="en-US" sz="800" i="1" dirty="0"/>
          </a:p>
        </p:txBody>
      </p:sp>
      <p:sp>
        <p:nvSpPr>
          <p:cNvPr id="19" name="Oval 18"/>
          <p:cNvSpPr/>
          <p:nvPr/>
        </p:nvSpPr>
        <p:spPr>
          <a:xfrm>
            <a:off x="160184" y="4832210"/>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endParaRPr lang="fi-FI" b="1" dirty="0"/>
          </a:p>
        </p:txBody>
      </p:sp>
      <p:grpSp>
        <p:nvGrpSpPr>
          <p:cNvPr id="20" name="Group 19"/>
          <p:cNvGrpSpPr/>
          <p:nvPr/>
        </p:nvGrpSpPr>
        <p:grpSpPr>
          <a:xfrm>
            <a:off x="7895612" y="5816511"/>
            <a:ext cx="1144181" cy="884240"/>
            <a:chOff x="7668344" y="1124744"/>
            <a:chExt cx="1144181" cy="875928"/>
          </a:xfrm>
        </p:grpSpPr>
        <p:pic>
          <p:nvPicPr>
            <p:cNvPr id="21" name="Picture 20"/>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22" name="Rectangle 21"/>
            <p:cNvSpPr/>
            <p:nvPr/>
          </p:nvSpPr>
          <p:spPr>
            <a:xfrm>
              <a:off x="8269927" y="1178532"/>
              <a:ext cx="284052"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a:t>
              </a:r>
            </a:p>
          </p:txBody>
        </p:sp>
        <p:sp>
          <p:nvSpPr>
            <p:cNvPr id="23" name="Rectangle 22"/>
            <p:cNvSpPr/>
            <p:nvPr/>
          </p:nvSpPr>
          <p:spPr>
            <a:xfrm>
              <a:off x="7833623" y="1631423"/>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99</a:t>
              </a:r>
            </a:p>
          </p:txBody>
        </p:sp>
      </p:grpSp>
      <p:sp>
        <p:nvSpPr>
          <p:cNvPr id="24" name="Rectangle 23"/>
          <p:cNvSpPr/>
          <p:nvPr/>
        </p:nvSpPr>
        <p:spPr>
          <a:xfrm>
            <a:off x="107504" y="5785775"/>
            <a:ext cx="7632847" cy="954107"/>
          </a:xfrm>
          <a:prstGeom prst="rect">
            <a:avLst/>
          </a:prstGeom>
          <a:solidFill>
            <a:schemeClr val="bg1">
              <a:lumMod val="85000"/>
            </a:schemeClr>
          </a:solidFill>
          <a:ln w="25400">
            <a:solidFill>
              <a:srgbClr val="002060"/>
            </a:solidFill>
          </a:ln>
        </p:spPr>
        <p:txBody>
          <a:bodyPr wrap="square">
            <a:spAutoFit/>
          </a:bodyPr>
          <a:lstStyle/>
          <a:p>
            <a:pPr algn="r"/>
            <a:endParaRPr lang="en-US" sz="1400" dirty="0">
              <a:solidFill>
                <a:srgbClr val="FF0000"/>
              </a:solidFill>
            </a:endParaRPr>
          </a:p>
          <a:p>
            <a:pPr algn="r"/>
            <a:r>
              <a:rPr lang="ru-RU" sz="1600" dirty="0">
                <a:solidFill>
                  <a:srgbClr val="FF0000"/>
                </a:solidFill>
              </a:rPr>
              <a:t>Согласен ли я на достижение мира в Украине путем уступок врагу?</a:t>
            </a:r>
            <a:endParaRPr lang="en-US" sz="1600" dirty="0">
              <a:solidFill>
                <a:srgbClr val="FF0000"/>
              </a:solidFill>
            </a:endParaRPr>
          </a:p>
          <a:p>
            <a:pPr algn="r"/>
            <a:r>
              <a:rPr lang="en-US" i="1" dirty="0"/>
              <a:t>Do I agree to peace in Ukraine through concessions to the enemy?</a:t>
            </a:r>
          </a:p>
          <a:p>
            <a:pPr algn="r"/>
            <a:endParaRPr lang="en-US" sz="800" i="1" dirty="0"/>
          </a:p>
        </p:txBody>
      </p:sp>
      <p:sp>
        <p:nvSpPr>
          <p:cNvPr id="25" name="Oval 24"/>
          <p:cNvSpPr/>
          <p:nvPr/>
        </p:nvSpPr>
        <p:spPr>
          <a:xfrm>
            <a:off x="160184" y="6070753"/>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endParaRPr lang="fi-FI" b="1" dirty="0"/>
          </a:p>
        </p:txBody>
      </p:sp>
      <p:grpSp>
        <p:nvGrpSpPr>
          <p:cNvPr id="26" name="Group 25"/>
          <p:cNvGrpSpPr/>
          <p:nvPr/>
        </p:nvGrpSpPr>
        <p:grpSpPr>
          <a:xfrm>
            <a:off x="7895611" y="1049247"/>
            <a:ext cx="1144181" cy="884240"/>
            <a:chOff x="7668344" y="1124744"/>
            <a:chExt cx="1144181" cy="875928"/>
          </a:xfrm>
        </p:grpSpPr>
        <p:pic>
          <p:nvPicPr>
            <p:cNvPr id="27" name="Picture 26"/>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28" name="Rectangle 27"/>
            <p:cNvSpPr/>
            <p:nvPr/>
          </p:nvSpPr>
          <p:spPr>
            <a:xfrm>
              <a:off x="8220234" y="1178532"/>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80</a:t>
              </a:r>
            </a:p>
          </p:txBody>
        </p:sp>
        <p:sp>
          <p:nvSpPr>
            <p:cNvPr id="29" name="Rectangle 28"/>
            <p:cNvSpPr/>
            <p:nvPr/>
          </p:nvSpPr>
          <p:spPr>
            <a:xfrm>
              <a:off x="7833623" y="1631423"/>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20</a:t>
              </a:r>
            </a:p>
          </p:txBody>
        </p:sp>
      </p:grpSp>
      <p:sp>
        <p:nvSpPr>
          <p:cNvPr id="30" name="Rectangle 29"/>
          <p:cNvSpPr/>
          <p:nvPr/>
        </p:nvSpPr>
        <p:spPr>
          <a:xfrm>
            <a:off x="107504" y="1049247"/>
            <a:ext cx="7632846" cy="892552"/>
          </a:xfrm>
          <a:prstGeom prst="rect">
            <a:avLst/>
          </a:prstGeom>
          <a:solidFill>
            <a:schemeClr val="bg1">
              <a:lumMod val="85000"/>
            </a:schemeClr>
          </a:solidFill>
          <a:ln w="25400">
            <a:solidFill>
              <a:srgbClr val="002060"/>
            </a:solidFill>
          </a:ln>
        </p:spPr>
        <p:txBody>
          <a:bodyPr wrap="square">
            <a:spAutoFit/>
          </a:bodyPr>
          <a:lstStyle/>
          <a:p>
            <a:pPr algn="r"/>
            <a:endParaRPr lang="en-US" sz="800" dirty="0">
              <a:solidFill>
                <a:srgbClr val="FF0000"/>
              </a:solidFill>
            </a:endParaRPr>
          </a:p>
          <a:p>
            <a:pPr algn="r"/>
            <a:r>
              <a:rPr lang="ru-RU" dirty="0">
                <a:solidFill>
                  <a:srgbClr val="FF0000"/>
                </a:solidFill>
              </a:rPr>
              <a:t>Считаю ли я Россию основным виновником войны в Украине? </a:t>
            </a:r>
            <a:endParaRPr lang="en-US" dirty="0">
              <a:solidFill>
                <a:srgbClr val="FF0000"/>
              </a:solidFill>
            </a:endParaRPr>
          </a:p>
          <a:p>
            <a:pPr algn="r"/>
            <a:r>
              <a:rPr lang="en-US" i="1" dirty="0"/>
              <a:t>Do I consider Russia the main culprit of the war in Ukraine?</a:t>
            </a:r>
          </a:p>
          <a:p>
            <a:pPr algn="r"/>
            <a:endParaRPr lang="en-US" sz="800" i="1" dirty="0"/>
          </a:p>
        </p:txBody>
      </p:sp>
      <p:sp>
        <p:nvSpPr>
          <p:cNvPr id="31" name="Oval 30"/>
          <p:cNvSpPr/>
          <p:nvPr/>
        </p:nvSpPr>
        <p:spPr>
          <a:xfrm>
            <a:off x="160183" y="1288121"/>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fi-FI" b="1" dirty="0"/>
          </a:p>
        </p:txBody>
      </p:sp>
      <p:sp>
        <p:nvSpPr>
          <p:cNvPr id="34" name="Rectangle 33"/>
          <p:cNvSpPr/>
          <p:nvPr/>
        </p:nvSpPr>
        <p:spPr>
          <a:xfrm>
            <a:off x="7740350" y="276087"/>
            <a:ext cx="1331640" cy="646331"/>
          </a:xfrm>
          <a:prstGeom prst="rect">
            <a:avLst/>
          </a:prstGeom>
          <a:solidFill>
            <a:srgbClr val="00B0F0"/>
          </a:solidFill>
          <a:ln w="25400">
            <a:solidFill>
              <a:schemeClr val="tx1"/>
            </a:solidFill>
          </a:ln>
        </p:spPr>
        <p:txBody>
          <a:bodyPr wrap="square">
            <a:spAutoFit/>
          </a:bodyPr>
          <a:lstStyle/>
          <a:p>
            <a:pPr algn="ctr"/>
            <a:r>
              <a:rPr lang="en-US" dirty="0"/>
              <a:t>Degree of confidence</a:t>
            </a:r>
          </a:p>
        </p:txBody>
      </p:sp>
      <p:sp>
        <p:nvSpPr>
          <p:cNvPr id="35" name="Rectangle 34"/>
          <p:cNvSpPr/>
          <p:nvPr/>
        </p:nvSpPr>
        <p:spPr>
          <a:xfrm>
            <a:off x="107504" y="441570"/>
            <a:ext cx="6984776" cy="400110"/>
          </a:xfrm>
          <a:prstGeom prst="rect">
            <a:avLst/>
          </a:prstGeom>
          <a:solidFill>
            <a:srgbClr val="00B0F0"/>
          </a:solidFill>
          <a:ln w="25400">
            <a:solidFill>
              <a:schemeClr val="tx1"/>
            </a:solidFill>
          </a:ln>
        </p:spPr>
        <p:txBody>
          <a:bodyPr wrap="square">
            <a:spAutoFit/>
          </a:bodyPr>
          <a:lstStyle/>
          <a:p>
            <a:pPr algn="ctr"/>
            <a:r>
              <a:rPr lang="en-US" sz="2000" dirty="0"/>
              <a:t>Issue / question – component of the personal value system</a:t>
            </a:r>
          </a:p>
        </p:txBody>
      </p:sp>
      <p:sp>
        <p:nvSpPr>
          <p:cNvPr id="36" name="Rectangle 35"/>
          <p:cNvSpPr/>
          <p:nvPr/>
        </p:nvSpPr>
        <p:spPr>
          <a:xfrm>
            <a:off x="102171" y="-8292"/>
            <a:ext cx="2381597" cy="461665"/>
          </a:xfrm>
          <a:prstGeom prst="rect">
            <a:avLst/>
          </a:prstGeom>
          <a:noFill/>
        </p:spPr>
        <p:txBody>
          <a:bodyPr wrap="square" lIns="91440" tIns="45720" rIns="91440" bIns="45720">
            <a:spAutoFit/>
          </a:bodyPr>
          <a:lstStyle/>
          <a:p>
            <a:pPr algn="just"/>
            <a:r>
              <a:rPr lang="en-US" sz="2400" b="1" cap="none" spc="0" dirty="0">
                <a:ln w="22225">
                  <a:solidFill>
                    <a:schemeClr val="accent2"/>
                  </a:solidFill>
                  <a:prstDash val="solid"/>
                </a:ln>
                <a:solidFill>
                  <a:schemeClr val="accent2">
                    <a:lumMod val="40000"/>
                    <a:lumOff val="60000"/>
                  </a:schemeClr>
                </a:solidFill>
                <a:effectLst/>
              </a:rPr>
              <a:t>Example (B)</a:t>
            </a:r>
          </a:p>
        </p:txBody>
      </p:sp>
    </p:spTree>
    <p:extLst>
      <p:ext uri="{BB962C8B-B14F-4D97-AF65-F5344CB8AC3E}">
        <p14:creationId xmlns:p14="http://schemas.microsoft.com/office/powerpoint/2010/main" val="23076509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895612" y="2046362"/>
            <a:ext cx="1144181" cy="884240"/>
            <a:chOff x="7668344" y="1124744"/>
            <a:chExt cx="1144181" cy="875928"/>
          </a:xfrm>
        </p:grpSpPr>
        <p:pic>
          <p:nvPicPr>
            <p:cNvPr id="2" name="Picture 1"/>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3" name="Rectangle 2"/>
            <p:cNvSpPr/>
            <p:nvPr/>
          </p:nvSpPr>
          <p:spPr>
            <a:xfrm>
              <a:off x="8220234" y="1178532"/>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90</a:t>
              </a:r>
            </a:p>
          </p:txBody>
        </p:sp>
        <p:sp>
          <p:nvSpPr>
            <p:cNvPr id="4" name="Rectangle 3"/>
            <p:cNvSpPr/>
            <p:nvPr/>
          </p:nvSpPr>
          <p:spPr>
            <a:xfrm>
              <a:off x="7833623" y="1631423"/>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grpSp>
      <p:sp>
        <p:nvSpPr>
          <p:cNvPr id="6" name="Rectangle 5"/>
          <p:cNvSpPr/>
          <p:nvPr/>
        </p:nvSpPr>
        <p:spPr>
          <a:xfrm>
            <a:off x="107505" y="2046362"/>
            <a:ext cx="7632846" cy="892552"/>
          </a:xfrm>
          <a:prstGeom prst="rect">
            <a:avLst/>
          </a:prstGeom>
          <a:solidFill>
            <a:schemeClr val="bg1">
              <a:lumMod val="85000"/>
            </a:schemeClr>
          </a:solidFill>
          <a:ln w="25400">
            <a:solidFill>
              <a:srgbClr val="002060"/>
            </a:solidFill>
          </a:ln>
        </p:spPr>
        <p:txBody>
          <a:bodyPr wrap="square">
            <a:spAutoFit/>
          </a:bodyPr>
          <a:lstStyle/>
          <a:p>
            <a:pPr algn="r"/>
            <a:endParaRPr lang="en-US" sz="800" dirty="0">
              <a:solidFill>
                <a:srgbClr val="FF0000"/>
              </a:solidFill>
            </a:endParaRPr>
          </a:p>
          <a:p>
            <a:pPr algn="r"/>
            <a:r>
              <a:rPr lang="ru-RU" dirty="0">
                <a:solidFill>
                  <a:srgbClr val="FF0000"/>
                </a:solidFill>
              </a:rPr>
              <a:t>Доверяю ли я Украинской армии?</a:t>
            </a:r>
            <a:endParaRPr lang="en-US" dirty="0">
              <a:solidFill>
                <a:srgbClr val="FF0000"/>
              </a:solidFill>
            </a:endParaRPr>
          </a:p>
          <a:p>
            <a:pPr algn="r"/>
            <a:r>
              <a:rPr lang="en-US" i="1" dirty="0"/>
              <a:t>Do I trust the Ukrainian army?</a:t>
            </a:r>
          </a:p>
          <a:p>
            <a:pPr algn="r"/>
            <a:endParaRPr lang="en-US" sz="800" i="1" dirty="0"/>
          </a:p>
        </p:txBody>
      </p:sp>
      <p:sp>
        <p:nvSpPr>
          <p:cNvPr id="7" name="Oval 6"/>
          <p:cNvSpPr/>
          <p:nvPr/>
        </p:nvSpPr>
        <p:spPr>
          <a:xfrm>
            <a:off x="160184" y="2285236"/>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endParaRPr lang="fi-FI" b="1" dirty="0"/>
          </a:p>
        </p:txBody>
      </p:sp>
      <p:grpSp>
        <p:nvGrpSpPr>
          <p:cNvPr id="8" name="Group 7"/>
          <p:cNvGrpSpPr/>
          <p:nvPr/>
        </p:nvGrpSpPr>
        <p:grpSpPr>
          <a:xfrm>
            <a:off x="7895612" y="3169697"/>
            <a:ext cx="1144181" cy="884240"/>
            <a:chOff x="7668344" y="1124744"/>
            <a:chExt cx="1144181" cy="875928"/>
          </a:xfrm>
        </p:grpSpPr>
        <p:pic>
          <p:nvPicPr>
            <p:cNvPr id="9" name="Picture 8"/>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10" name="Rectangle 9"/>
            <p:cNvSpPr/>
            <p:nvPr/>
          </p:nvSpPr>
          <p:spPr>
            <a:xfrm>
              <a:off x="8220234" y="1178532"/>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95</a:t>
              </a:r>
            </a:p>
          </p:txBody>
        </p:sp>
        <p:sp>
          <p:nvSpPr>
            <p:cNvPr id="11" name="Rectangle 10"/>
            <p:cNvSpPr/>
            <p:nvPr/>
          </p:nvSpPr>
          <p:spPr>
            <a:xfrm>
              <a:off x="7883316" y="1631423"/>
              <a:ext cx="284052"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dirty="0">
                  <a:ln/>
                  <a:solidFill>
                    <a:schemeClr val="accent4"/>
                  </a:solidFill>
                </a:rPr>
                <a:t>5</a:t>
              </a:r>
              <a:endParaRPr lang="en-US" sz="1400" b="1" cap="none" spc="0" dirty="0">
                <a:ln/>
                <a:solidFill>
                  <a:schemeClr val="accent4"/>
                </a:solidFill>
                <a:effectLst/>
              </a:endParaRPr>
            </a:p>
          </p:txBody>
        </p:sp>
      </p:grpSp>
      <p:sp>
        <p:nvSpPr>
          <p:cNvPr id="12" name="Rectangle 11"/>
          <p:cNvSpPr/>
          <p:nvPr/>
        </p:nvSpPr>
        <p:spPr>
          <a:xfrm>
            <a:off x="107505" y="3169697"/>
            <a:ext cx="7632846" cy="830997"/>
          </a:xfrm>
          <a:prstGeom prst="rect">
            <a:avLst/>
          </a:prstGeom>
          <a:solidFill>
            <a:schemeClr val="bg1">
              <a:lumMod val="85000"/>
            </a:schemeClr>
          </a:solidFill>
          <a:ln w="25400">
            <a:solidFill>
              <a:srgbClr val="002060"/>
            </a:solidFill>
          </a:ln>
        </p:spPr>
        <p:txBody>
          <a:bodyPr wrap="square">
            <a:spAutoFit/>
          </a:bodyPr>
          <a:lstStyle/>
          <a:p>
            <a:pPr algn="r"/>
            <a:endParaRPr lang="en-US" sz="800" dirty="0">
              <a:solidFill>
                <a:srgbClr val="FF0000"/>
              </a:solidFill>
            </a:endParaRPr>
          </a:p>
          <a:p>
            <a:pPr algn="r"/>
            <a:r>
              <a:rPr lang="ru-RU" sz="1400" dirty="0">
                <a:solidFill>
                  <a:srgbClr val="FF0000"/>
                </a:solidFill>
              </a:rPr>
              <a:t>Согласен ли я с тем, что Революция Достоинства пошла на пользу Украине?</a:t>
            </a:r>
            <a:endParaRPr lang="en-US" sz="1400" dirty="0">
              <a:solidFill>
                <a:srgbClr val="FF0000"/>
              </a:solidFill>
            </a:endParaRPr>
          </a:p>
          <a:p>
            <a:pPr algn="r"/>
            <a:r>
              <a:rPr lang="en-US" i="1" dirty="0"/>
              <a:t>Do I agree that the Revolution of Dignity has benefited Ukraine?</a:t>
            </a:r>
          </a:p>
          <a:p>
            <a:pPr algn="r"/>
            <a:endParaRPr lang="en-US" sz="800" i="1" dirty="0"/>
          </a:p>
        </p:txBody>
      </p:sp>
      <p:sp>
        <p:nvSpPr>
          <p:cNvPr id="13" name="Oval 12"/>
          <p:cNvSpPr/>
          <p:nvPr/>
        </p:nvSpPr>
        <p:spPr>
          <a:xfrm>
            <a:off x="160184" y="3408571"/>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endParaRPr lang="fi-FI" b="1" dirty="0"/>
          </a:p>
        </p:txBody>
      </p:sp>
      <p:grpSp>
        <p:nvGrpSpPr>
          <p:cNvPr id="14" name="Group 13"/>
          <p:cNvGrpSpPr/>
          <p:nvPr/>
        </p:nvGrpSpPr>
        <p:grpSpPr>
          <a:xfrm>
            <a:off x="7895612" y="4339764"/>
            <a:ext cx="1144181" cy="884240"/>
            <a:chOff x="7668344" y="1124744"/>
            <a:chExt cx="1144181" cy="875928"/>
          </a:xfrm>
        </p:grpSpPr>
        <p:pic>
          <p:nvPicPr>
            <p:cNvPr id="15" name="Picture 14"/>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16" name="Rectangle 15"/>
            <p:cNvSpPr/>
            <p:nvPr/>
          </p:nvSpPr>
          <p:spPr>
            <a:xfrm>
              <a:off x="8220234" y="1178532"/>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35</a:t>
              </a:r>
            </a:p>
          </p:txBody>
        </p:sp>
        <p:sp>
          <p:nvSpPr>
            <p:cNvPr id="17" name="Rectangle 16"/>
            <p:cNvSpPr/>
            <p:nvPr/>
          </p:nvSpPr>
          <p:spPr>
            <a:xfrm>
              <a:off x="7833623" y="1631423"/>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75</a:t>
              </a:r>
            </a:p>
          </p:txBody>
        </p:sp>
      </p:grpSp>
      <p:sp>
        <p:nvSpPr>
          <p:cNvPr id="18" name="Rectangle 17"/>
          <p:cNvSpPr/>
          <p:nvPr/>
        </p:nvSpPr>
        <p:spPr>
          <a:xfrm>
            <a:off x="107504" y="4309028"/>
            <a:ext cx="7632847" cy="1015663"/>
          </a:xfrm>
          <a:prstGeom prst="rect">
            <a:avLst/>
          </a:prstGeom>
          <a:solidFill>
            <a:schemeClr val="bg1">
              <a:lumMod val="85000"/>
            </a:schemeClr>
          </a:solidFill>
          <a:ln w="25400">
            <a:solidFill>
              <a:srgbClr val="002060"/>
            </a:solidFill>
          </a:ln>
        </p:spPr>
        <p:txBody>
          <a:bodyPr wrap="square">
            <a:spAutoFit/>
          </a:bodyPr>
          <a:lstStyle/>
          <a:p>
            <a:pPr algn="r"/>
            <a:endParaRPr lang="en-US" sz="1400" dirty="0">
              <a:solidFill>
                <a:srgbClr val="FF0000"/>
              </a:solidFill>
            </a:endParaRPr>
          </a:p>
          <a:p>
            <a:pPr algn="r"/>
            <a:r>
              <a:rPr lang="ru-RU" dirty="0">
                <a:solidFill>
                  <a:srgbClr val="FF0000"/>
                </a:solidFill>
              </a:rPr>
              <a:t>Хотел ли бы я жить и работать за пределами Украины? </a:t>
            </a:r>
            <a:endParaRPr lang="en-US" dirty="0">
              <a:solidFill>
                <a:srgbClr val="FF0000"/>
              </a:solidFill>
            </a:endParaRPr>
          </a:p>
          <a:p>
            <a:pPr algn="r"/>
            <a:r>
              <a:rPr lang="en-US" i="1" dirty="0"/>
              <a:t>Would I like to live and work outside of Ukraine?</a:t>
            </a:r>
          </a:p>
          <a:p>
            <a:pPr algn="r"/>
            <a:endParaRPr lang="en-US" sz="800" i="1" dirty="0"/>
          </a:p>
        </p:txBody>
      </p:sp>
      <p:sp>
        <p:nvSpPr>
          <p:cNvPr id="19" name="Oval 18"/>
          <p:cNvSpPr/>
          <p:nvPr/>
        </p:nvSpPr>
        <p:spPr>
          <a:xfrm>
            <a:off x="160184" y="4594006"/>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a:t>
            </a:r>
            <a:endParaRPr lang="fi-FI" b="1" dirty="0"/>
          </a:p>
        </p:txBody>
      </p:sp>
      <p:grpSp>
        <p:nvGrpSpPr>
          <p:cNvPr id="20" name="Group 19"/>
          <p:cNvGrpSpPr/>
          <p:nvPr/>
        </p:nvGrpSpPr>
        <p:grpSpPr>
          <a:xfrm>
            <a:off x="7895612" y="5532203"/>
            <a:ext cx="1144181" cy="884240"/>
            <a:chOff x="7668344" y="1124744"/>
            <a:chExt cx="1144181" cy="875928"/>
          </a:xfrm>
        </p:grpSpPr>
        <p:pic>
          <p:nvPicPr>
            <p:cNvPr id="21" name="Picture 20"/>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22" name="Rectangle 21"/>
            <p:cNvSpPr/>
            <p:nvPr/>
          </p:nvSpPr>
          <p:spPr>
            <a:xfrm>
              <a:off x="8220234" y="1178532"/>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66</a:t>
              </a:r>
            </a:p>
          </p:txBody>
        </p:sp>
        <p:sp>
          <p:nvSpPr>
            <p:cNvPr id="23" name="Rectangle 22"/>
            <p:cNvSpPr/>
            <p:nvPr/>
          </p:nvSpPr>
          <p:spPr>
            <a:xfrm>
              <a:off x="7833623" y="1631423"/>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34</a:t>
              </a:r>
            </a:p>
          </p:txBody>
        </p:sp>
      </p:grpSp>
      <p:sp>
        <p:nvSpPr>
          <p:cNvPr id="24" name="Rectangle 23"/>
          <p:cNvSpPr/>
          <p:nvPr/>
        </p:nvSpPr>
        <p:spPr>
          <a:xfrm>
            <a:off x="107504" y="5547571"/>
            <a:ext cx="7632847" cy="861774"/>
          </a:xfrm>
          <a:prstGeom prst="rect">
            <a:avLst/>
          </a:prstGeom>
          <a:solidFill>
            <a:schemeClr val="bg1">
              <a:lumMod val="85000"/>
            </a:schemeClr>
          </a:solidFill>
          <a:ln w="25400">
            <a:solidFill>
              <a:srgbClr val="002060"/>
            </a:solidFill>
          </a:ln>
        </p:spPr>
        <p:txBody>
          <a:bodyPr wrap="square">
            <a:spAutoFit/>
          </a:bodyPr>
          <a:lstStyle/>
          <a:p>
            <a:pPr algn="r"/>
            <a:endParaRPr lang="en-US" sz="1200" dirty="0">
              <a:solidFill>
                <a:srgbClr val="FF0000"/>
              </a:solidFill>
            </a:endParaRPr>
          </a:p>
          <a:p>
            <a:pPr algn="r"/>
            <a:r>
              <a:rPr lang="ru-RU" sz="1200" dirty="0">
                <a:solidFill>
                  <a:srgbClr val="FF0000"/>
                </a:solidFill>
              </a:rPr>
              <a:t>Должен ли украинский язык быть единственным государственным языком в Украине?</a:t>
            </a:r>
            <a:endParaRPr lang="en-US" sz="1200" dirty="0">
              <a:solidFill>
                <a:srgbClr val="FF0000"/>
              </a:solidFill>
            </a:endParaRPr>
          </a:p>
          <a:p>
            <a:pPr algn="r"/>
            <a:r>
              <a:rPr lang="en-US" i="1" dirty="0"/>
              <a:t>Should Ukrainian be the only state language in Ukraine?</a:t>
            </a:r>
          </a:p>
          <a:p>
            <a:pPr algn="r"/>
            <a:endParaRPr lang="en-US" sz="800" i="1" dirty="0"/>
          </a:p>
        </p:txBody>
      </p:sp>
      <p:sp>
        <p:nvSpPr>
          <p:cNvPr id="25" name="Oval 24"/>
          <p:cNvSpPr/>
          <p:nvPr/>
        </p:nvSpPr>
        <p:spPr>
          <a:xfrm>
            <a:off x="160184" y="5832549"/>
            <a:ext cx="667400"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a:t>
            </a:r>
            <a:endParaRPr lang="fi-FI" b="1" dirty="0"/>
          </a:p>
        </p:txBody>
      </p:sp>
      <p:grpSp>
        <p:nvGrpSpPr>
          <p:cNvPr id="26" name="Group 25"/>
          <p:cNvGrpSpPr/>
          <p:nvPr/>
        </p:nvGrpSpPr>
        <p:grpSpPr>
          <a:xfrm>
            <a:off x="7895611" y="880199"/>
            <a:ext cx="1144181" cy="884240"/>
            <a:chOff x="7668344" y="1124744"/>
            <a:chExt cx="1144181" cy="875928"/>
          </a:xfrm>
        </p:grpSpPr>
        <p:pic>
          <p:nvPicPr>
            <p:cNvPr id="27" name="Picture 26"/>
            <p:cNvPicPr>
              <a:picLocks noChangeAspect="1"/>
            </p:cNvPicPr>
            <p:nvPr/>
          </p:nvPicPr>
          <p:blipFill>
            <a:blip r:embed="rId2"/>
            <a:stretch>
              <a:fillRect/>
            </a:stretch>
          </p:blipFill>
          <p:spPr>
            <a:xfrm>
              <a:off x="7668344" y="1124744"/>
              <a:ext cx="1144181" cy="875928"/>
            </a:xfrm>
            <a:prstGeom prst="rect">
              <a:avLst/>
            </a:prstGeom>
            <a:ln w="38100">
              <a:solidFill>
                <a:srgbClr val="002060"/>
              </a:solidFill>
            </a:ln>
          </p:spPr>
        </p:pic>
        <p:sp>
          <p:nvSpPr>
            <p:cNvPr id="28" name="Rectangle 27"/>
            <p:cNvSpPr/>
            <p:nvPr/>
          </p:nvSpPr>
          <p:spPr>
            <a:xfrm>
              <a:off x="8220234" y="1178532"/>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15</a:t>
              </a:r>
            </a:p>
          </p:txBody>
        </p:sp>
        <p:sp>
          <p:nvSpPr>
            <p:cNvPr id="29" name="Rectangle 28"/>
            <p:cNvSpPr/>
            <p:nvPr/>
          </p:nvSpPr>
          <p:spPr>
            <a:xfrm>
              <a:off x="7833623" y="1631423"/>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75</a:t>
              </a:r>
            </a:p>
          </p:txBody>
        </p:sp>
      </p:grpSp>
      <p:sp>
        <p:nvSpPr>
          <p:cNvPr id="30" name="Rectangle 29"/>
          <p:cNvSpPr/>
          <p:nvPr/>
        </p:nvSpPr>
        <p:spPr>
          <a:xfrm>
            <a:off x="107504" y="880199"/>
            <a:ext cx="7632846" cy="830997"/>
          </a:xfrm>
          <a:prstGeom prst="rect">
            <a:avLst/>
          </a:prstGeom>
          <a:solidFill>
            <a:schemeClr val="bg1">
              <a:lumMod val="85000"/>
            </a:schemeClr>
          </a:solidFill>
          <a:ln w="25400">
            <a:solidFill>
              <a:srgbClr val="002060"/>
            </a:solidFill>
          </a:ln>
        </p:spPr>
        <p:txBody>
          <a:bodyPr wrap="square">
            <a:spAutoFit/>
          </a:bodyPr>
          <a:lstStyle/>
          <a:p>
            <a:pPr algn="r"/>
            <a:endParaRPr lang="en-US" sz="800" dirty="0">
              <a:solidFill>
                <a:srgbClr val="FF0000"/>
              </a:solidFill>
            </a:endParaRPr>
          </a:p>
          <a:p>
            <a:pPr algn="r"/>
            <a:r>
              <a:rPr lang="ru-RU" sz="1200" dirty="0">
                <a:solidFill>
                  <a:srgbClr val="FF0000"/>
                </a:solidFill>
              </a:rPr>
              <a:t>Считаю ли я правильным выбор Украинского народа на последних выборах президента? </a:t>
            </a:r>
            <a:endParaRPr lang="en-US" sz="1200" dirty="0">
              <a:solidFill>
                <a:srgbClr val="FF0000"/>
              </a:solidFill>
            </a:endParaRPr>
          </a:p>
          <a:p>
            <a:pPr algn="r"/>
            <a:r>
              <a:rPr lang="en-US" sz="1400" dirty="0"/>
              <a:t>Do I consider the right choice of the Ukrainian people in the last presidential election?</a:t>
            </a:r>
            <a:endParaRPr lang="en-US" sz="1400" i="1" dirty="0"/>
          </a:p>
          <a:p>
            <a:pPr algn="r"/>
            <a:endParaRPr lang="en-US" sz="1400" i="1" dirty="0"/>
          </a:p>
        </p:txBody>
      </p:sp>
      <p:sp>
        <p:nvSpPr>
          <p:cNvPr id="31" name="Oval 30"/>
          <p:cNvSpPr/>
          <p:nvPr/>
        </p:nvSpPr>
        <p:spPr>
          <a:xfrm>
            <a:off x="160183" y="1119073"/>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endParaRPr lang="fi-FI" b="1" dirty="0"/>
          </a:p>
        </p:txBody>
      </p:sp>
      <p:sp>
        <p:nvSpPr>
          <p:cNvPr id="33" name="Rectangle 32"/>
          <p:cNvSpPr/>
          <p:nvPr/>
        </p:nvSpPr>
        <p:spPr>
          <a:xfrm>
            <a:off x="7771086" y="45567"/>
            <a:ext cx="1331640" cy="646331"/>
          </a:xfrm>
          <a:prstGeom prst="rect">
            <a:avLst/>
          </a:prstGeom>
          <a:solidFill>
            <a:srgbClr val="00B0F0"/>
          </a:solidFill>
          <a:ln w="25400">
            <a:solidFill>
              <a:schemeClr val="tx1"/>
            </a:solidFill>
          </a:ln>
        </p:spPr>
        <p:txBody>
          <a:bodyPr wrap="square">
            <a:spAutoFit/>
          </a:bodyPr>
          <a:lstStyle/>
          <a:p>
            <a:pPr algn="ctr"/>
            <a:r>
              <a:rPr lang="en-US" dirty="0"/>
              <a:t>Degree of confidence</a:t>
            </a:r>
          </a:p>
        </p:txBody>
      </p:sp>
      <p:sp>
        <p:nvSpPr>
          <p:cNvPr id="34" name="Rectangle 33"/>
          <p:cNvSpPr/>
          <p:nvPr/>
        </p:nvSpPr>
        <p:spPr>
          <a:xfrm>
            <a:off x="138240" y="418518"/>
            <a:ext cx="6984776" cy="400110"/>
          </a:xfrm>
          <a:prstGeom prst="rect">
            <a:avLst/>
          </a:prstGeom>
          <a:solidFill>
            <a:srgbClr val="00B0F0"/>
          </a:solidFill>
          <a:ln w="25400">
            <a:solidFill>
              <a:schemeClr val="tx1"/>
            </a:solidFill>
          </a:ln>
        </p:spPr>
        <p:txBody>
          <a:bodyPr wrap="square">
            <a:spAutoFit/>
          </a:bodyPr>
          <a:lstStyle/>
          <a:p>
            <a:pPr algn="ctr"/>
            <a:r>
              <a:rPr lang="en-US" sz="2000" dirty="0"/>
              <a:t>Issue / question – component of the personal value system</a:t>
            </a:r>
          </a:p>
        </p:txBody>
      </p:sp>
      <p:sp>
        <p:nvSpPr>
          <p:cNvPr id="35" name="Rectangle 34"/>
          <p:cNvSpPr/>
          <p:nvPr/>
        </p:nvSpPr>
        <p:spPr>
          <a:xfrm>
            <a:off x="101800" y="6516610"/>
            <a:ext cx="8937992" cy="307777"/>
          </a:xfrm>
          <a:prstGeom prst="rect">
            <a:avLst/>
          </a:prstGeom>
          <a:solidFill>
            <a:schemeClr val="bg1">
              <a:lumMod val="85000"/>
            </a:schemeClr>
          </a:solidFill>
          <a:ln w="25400">
            <a:solidFill>
              <a:srgbClr val="002060"/>
            </a:solidFill>
          </a:ln>
        </p:spPr>
        <p:txBody>
          <a:bodyPr wrap="square">
            <a:spAutoFit/>
          </a:bodyPr>
          <a:lstStyle/>
          <a:p>
            <a:pPr algn="ctr"/>
            <a:r>
              <a:rPr lang="en-US" sz="1400" b="1" dirty="0">
                <a:solidFill>
                  <a:srgbClr val="FF0000"/>
                </a:solidFill>
              </a:rPr>
              <a:t>…</a:t>
            </a:r>
            <a:endParaRPr lang="en-US" sz="1400" b="1" i="1" dirty="0"/>
          </a:p>
        </p:txBody>
      </p:sp>
      <p:sp>
        <p:nvSpPr>
          <p:cNvPr id="36" name="Rectangle 35"/>
          <p:cNvSpPr/>
          <p:nvPr/>
        </p:nvSpPr>
        <p:spPr>
          <a:xfrm>
            <a:off x="102171" y="-8292"/>
            <a:ext cx="2381597" cy="461665"/>
          </a:xfrm>
          <a:prstGeom prst="rect">
            <a:avLst/>
          </a:prstGeom>
          <a:noFill/>
        </p:spPr>
        <p:txBody>
          <a:bodyPr wrap="square" lIns="91440" tIns="45720" rIns="91440" bIns="45720">
            <a:spAutoFit/>
          </a:bodyPr>
          <a:lstStyle/>
          <a:p>
            <a:pPr algn="just"/>
            <a:r>
              <a:rPr lang="en-US" sz="2400" b="1" cap="none" spc="0" dirty="0">
                <a:ln w="22225">
                  <a:solidFill>
                    <a:schemeClr val="accent2"/>
                  </a:solidFill>
                  <a:prstDash val="solid"/>
                </a:ln>
                <a:solidFill>
                  <a:schemeClr val="accent2">
                    <a:lumMod val="40000"/>
                    <a:lumOff val="60000"/>
                  </a:schemeClr>
                </a:solidFill>
                <a:effectLst/>
              </a:rPr>
              <a:t>Example (B)</a:t>
            </a:r>
          </a:p>
        </p:txBody>
      </p:sp>
    </p:spTree>
    <p:extLst>
      <p:ext uri="{BB962C8B-B14F-4D97-AF65-F5344CB8AC3E}">
        <p14:creationId xmlns:p14="http://schemas.microsoft.com/office/powerpoint/2010/main" val="15165453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5" y="2215410"/>
            <a:ext cx="7632846" cy="892552"/>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a:ea typeface="+mn-ea"/>
                <a:cs typeface="Arial"/>
              </a:rPr>
              <a:t>Давать ли воду в оккупированный Крым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Should we give water to the occupied Crimea?</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7" name="Oval 6"/>
          <p:cNvSpPr/>
          <p:nvPr/>
        </p:nvSpPr>
        <p:spPr>
          <a:xfrm>
            <a:off x="160184" y="2454284"/>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2</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12" name="Rectangle 11"/>
          <p:cNvSpPr/>
          <p:nvPr/>
        </p:nvSpPr>
        <p:spPr>
          <a:xfrm>
            <a:off x="107505" y="3377165"/>
            <a:ext cx="7632846" cy="892552"/>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a:ea typeface="+mn-ea"/>
                <a:cs typeface="Arial"/>
              </a:rPr>
              <a:t>Платить ли пенсии жителям оккупированного Донбасса ?</a:t>
            </a: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Should we pay pensions to residents of occupied Donbass?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13" name="Oval 12"/>
          <p:cNvSpPr/>
          <p:nvPr/>
        </p:nvSpPr>
        <p:spPr>
          <a:xfrm>
            <a:off x="160184" y="3616039"/>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3</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Rectangle 17"/>
          <p:cNvSpPr/>
          <p:nvPr/>
        </p:nvSpPr>
        <p:spPr>
          <a:xfrm>
            <a:off x="107504" y="4547232"/>
            <a:ext cx="7632847" cy="984885"/>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Arial"/>
                <a:ea typeface="+mn-ea"/>
                <a:cs typeface="Arial"/>
              </a:rPr>
              <a:t>Согласен ли я с правом частной собственности на Украинскую землю?</a:t>
            </a:r>
            <a:r>
              <a:rPr kumimoji="0" lang="ru-RU" sz="1800" b="0" i="0" u="none" strike="noStrike" kern="1200" cap="none" spc="0" normalizeH="0" baseline="0" noProof="0" dirty="0">
                <a:ln>
                  <a:noFill/>
                </a:ln>
                <a:solidFill>
                  <a:srgbClr val="FF0000"/>
                </a:solidFill>
                <a:effectLst/>
                <a:uLnTx/>
                <a:uFillTx/>
                <a:latin typeface="Arial"/>
                <a:ea typeface="+mn-ea"/>
                <a:cs typeface="Arial"/>
              </a:rPr>
              <a:t> </a:t>
            </a: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Do I agree with the right of private ownership of Ukrainian land?</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19" name="Oval 18"/>
          <p:cNvSpPr/>
          <p:nvPr/>
        </p:nvSpPr>
        <p:spPr>
          <a:xfrm>
            <a:off x="160184" y="4832210"/>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4</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24" name="Rectangle 23"/>
          <p:cNvSpPr/>
          <p:nvPr/>
        </p:nvSpPr>
        <p:spPr>
          <a:xfrm>
            <a:off x="107504" y="5785775"/>
            <a:ext cx="7632847" cy="954107"/>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0000"/>
                </a:solidFill>
                <a:effectLst/>
                <a:uLnTx/>
                <a:uFillTx/>
                <a:latin typeface="Arial"/>
                <a:ea typeface="+mn-ea"/>
                <a:cs typeface="Arial"/>
              </a:rPr>
              <a:t>Согласен ли я на достижение мира в Украине путем уступок врагу?</a:t>
            </a:r>
            <a:endParaRPr kumimoji="0" lang="en-US" sz="16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Do I agree to peace in Ukraine through concessions to the enemy?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25" name="Oval 24"/>
          <p:cNvSpPr/>
          <p:nvPr/>
        </p:nvSpPr>
        <p:spPr>
          <a:xfrm>
            <a:off x="160184" y="6070753"/>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5</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30" name="Rectangle 29"/>
          <p:cNvSpPr/>
          <p:nvPr/>
        </p:nvSpPr>
        <p:spPr>
          <a:xfrm>
            <a:off x="107504" y="1049247"/>
            <a:ext cx="7632846" cy="892552"/>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a:ea typeface="+mn-ea"/>
                <a:cs typeface="Arial"/>
              </a:rPr>
              <a:t>Считаю ли я Россию основным виновником войны в Украине? </a:t>
            </a: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Do I consider Russia the main culprit of the war in Ukraine?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31" name="Oval 30"/>
          <p:cNvSpPr/>
          <p:nvPr/>
        </p:nvSpPr>
        <p:spPr>
          <a:xfrm>
            <a:off x="160183" y="1288121"/>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1</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34" name="Rectangle 33"/>
          <p:cNvSpPr/>
          <p:nvPr/>
        </p:nvSpPr>
        <p:spPr>
          <a:xfrm>
            <a:off x="7740354" y="22134"/>
            <a:ext cx="1403646" cy="923330"/>
          </a:xfrm>
          <a:prstGeom prst="rect">
            <a:avLst/>
          </a:prstGeom>
          <a:solidFill>
            <a:srgbClr val="00B0F0"/>
          </a:solidFill>
          <a:ln w="254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Personal Importance of the issue</a:t>
            </a:r>
          </a:p>
        </p:txBody>
      </p:sp>
      <p:sp>
        <p:nvSpPr>
          <p:cNvPr id="35" name="Rectangle 34"/>
          <p:cNvSpPr/>
          <p:nvPr/>
        </p:nvSpPr>
        <p:spPr>
          <a:xfrm>
            <a:off x="107504" y="441570"/>
            <a:ext cx="6984776" cy="400110"/>
          </a:xfrm>
          <a:prstGeom prst="rect">
            <a:avLst/>
          </a:prstGeom>
          <a:solidFill>
            <a:srgbClr val="00B0F0"/>
          </a:solidFill>
          <a:ln w="254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Issue / question – component of the personal value system</a:t>
            </a:r>
          </a:p>
        </p:txBody>
      </p:sp>
      <p:pic>
        <p:nvPicPr>
          <p:cNvPr id="32" name="Picture 31"/>
          <p:cNvPicPr>
            <a:picLocks noChangeAspect="1"/>
          </p:cNvPicPr>
          <p:nvPr/>
        </p:nvPicPr>
        <p:blipFill>
          <a:blip r:embed="rId2"/>
          <a:stretch>
            <a:fillRect/>
          </a:stretch>
        </p:blipFill>
        <p:spPr>
          <a:xfrm>
            <a:off x="7793029" y="1049247"/>
            <a:ext cx="1315475" cy="892552"/>
          </a:xfrm>
          <a:prstGeom prst="rect">
            <a:avLst/>
          </a:prstGeom>
        </p:spPr>
      </p:pic>
      <p:sp>
        <p:nvSpPr>
          <p:cNvPr id="36" name="Rectangle 35"/>
          <p:cNvSpPr/>
          <p:nvPr/>
        </p:nvSpPr>
        <p:spPr>
          <a:xfrm>
            <a:off x="8524755" y="1365624"/>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pic>
        <p:nvPicPr>
          <p:cNvPr id="37" name="Picture 36"/>
          <p:cNvPicPr>
            <a:picLocks noChangeAspect="1"/>
          </p:cNvPicPr>
          <p:nvPr/>
        </p:nvPicPr>
        <p:blipFill>
          <a:blip r:embed="rId2"/>
          <a:stretch>
            <a:fillRect/>
          </a:stretch>
        </p:blipFill>
        <p:spPr>
          <a:xfrm>
            <a:off x="7793029" y="2215410"/>
            <a:ext cx="1315475" cy="892552"/>
          </a:xfrm>
          <a:prstGeom prst="rect">
            <a:avLst/>
          </a:prstGeom>
        </p:spPr>
      </p:pic>
      <p:sp>
        <p:nvSpPr>
          <p:cNvPr id="38" name="Rectangle 37"/>
          <p:cNvSpPr/>
          <p:nvPr/>
        </p:nvSpPr>
        <p:spPr>
          <a:xfrm>
            <a:off x="8574449" y="2531787"/>
            <a:ext cx="284052"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a:t>
            </a:r>
          </a:p>
        </p:txBody>
      </p:sp>
      <p:pic>
        <p:nvPicPr>
          <p:cNvPr id="39" name="Picture 38"/>
          <p:cNvPicPr>
            <a:picLocks noChangeAspect="1"/>
          </p:cNvPicPr>
          <p:nvPr/>
        </p:nvPicPr>
        <p:blipFill>
          <a:blip r:embed="rId2"/>
          <a:stretch>
            <a:fillRect/>
          </a:stretch>
        </p:blipFill>
        <p:spPr>
          <a:xfrm>
            <a:off x="7807837" y="3377165"/>
            <a:ext cx="1315475" cy="892552"/>
          </a:xfrm>
          <a:prstGeom prst="rect">
            <a:avLst/>
          </a:prstGeom>
        </p:spPr>
      </p:pic>
      <p:sp>
        <p:nvSpPr>
          <p:cNvPr id="40" name="Rectangle 39"/>
          <p:cNvSpPr/>
          <p:nvPr/>
        </p:nvSpPr>
        <p:spPr>
          <a:xfrm>
            <a:off x="8589257" y="3693542"/>
            <a:ext cx="284052"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a:t>
            </a:r>
          </a:p>
        </p:txBody>
      </p:sp>
      <p:pic>
        <p:nvPicPr>
          <p:cNvPr id="41" name="Picture 40"/>
          <p:cNvPicPr>
            <a:picLocks noChangeAspect="1"/>
          </p:cNvPicPr>
          <p:nvPr/>
        </p:nvPicPr>
        <p:blipFill>
          <a:blip r:embed="rId2"/>
          <a:stretch>
            <a:fillRect/>
          </a:stretch>
        </p:blipFill>
        <p:spPr>
          <a:xfrm>
            <a:off x="7793029" y="4547232"/>
            <a:ext cx="1315475" cy="892552"/>
          </a:xfrm>
          <a:prstGeom prst="rect">
            <a:avLst/>
          </a:prstGeom>
        </p:spPr>
      </p:pic>
      <p:sp>
        <p:nvSpPr>
          <p:cNvPr id="42" name="Rectangle 41"/>
          <p:cNvSpPr/>
          <p:nvPr/>
        </p:nvSpPr>
        <p:spPr>
          <a:xfrm>
            <a:off x="8524756" y="4863609"/>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15</a:t>
            </a:r>
          </a:p>
        </p:txBody>
      </p:sp>
      <p:pic>
        <p:nvPicPr>
          <p:cNvPr id="43" name="Picture 42"/>
          <p:cNvPicPr>
            <a:picLocks noChangeAspect="1"/>
          </p:cNvPicPr>
          <p:nvPr/>
        </p:nvPicPr>
        <p:blipFill>
          <a:blip r:embed="rId2"/>
          <a:stretch>
            <a:fillRect/>
          </a:stretch>
        </p:blipFill>
        <p:spPr>
          <a:xfrm>
            <a:off x="7793029" y="5801733"/>
            <a:ext cx="1315475" cy="892552"/>
          </a:xfrm>
          <a:prstGeom prst="rect">
            <a:avLst/>
          </a:prstGeom>
        </p:spPr>
      </p:pic>
      <p:sp>
        <p:nvSpPr>
          <p:cNvPr id="44" name="Rectangle 43"/>
          <p:cNvSpPr/>
          <p:nvPr/>
        </p:nvSpPr>
        <p:spPr>
          <a:xfrm>
            <a:off x="8524756" y="6118110"/>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25</a:t>
            </a:r>
          </a:p>
        </p:txBody>
      </p:sp>
      <p:sp>
        <p:nvSpPr>
          <p:cNvPr id="26" name="Rectangle 25"/>
          <p:cNvSpPr/>
          <p:nvPr/>
        </p:nvSpPr>
        <p:spPr>
          <a:xfrm>
            <a:off x="102171" y="-8292"/>
            <a:ext cx="2381597" cy="461665"/>
          </a:xfrm>
          <a:prstGeom prst="rect">
            <a:avLst/>
          </a:prstGeom>
          <a:noFill/>
        </p:spPr>
        <p:txBody>
          <a:bodyPr wrap="square" lIns="91440" tIns="45720" rIns="91440" bIns="45720">
            <a:spAutoFit/>
          </a:bodyPr>
          <a:lstStyle/>
          <a:p>
            <a:pPr algn="just"/>
            <a:r>
              <a:rPr lang="en-US" sz="2400" b="1" cap="none" spc="0" dirty="0">
                <a:ln w="22225">
                  <a:solidFill>
                    <a:schemeClr val="accent2"/>
                  </a:solidFill>
                  <a:prstDash val="solid"/>
                </a:ln>
                <a:solidFill>
                  <a:schemeClr val="accent2">
                    <a:lumMod val="40000"/>
                    <a:lumOff val="60000"/>
                  </a:schemeClr>
                </a:solidFill>
                <a:effectLst/>
              </a:rPr>
              <a:t>Example (C)</a:t>
            </a:r>
          </a:p>
        </p:txBody>
      </p:sp>
    </p:spTree>
    <p:extLst>
      <p:ext uri="{BB962C8B-B14F-4D97-AF65-F5344CB8AC3E}">
        <p14:creationId xmlns:p14="http://schemas.microsoft.com/office/powerpoint/2010/main" val="33454533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05" y="2153938"/>
            <a:ext cx="7632846" cy="892552"/>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a:ea typeface="+mn-ea"/>
                <a:cs typeface="Arial"/>
              </a:rPr>
              <a:t>Доверяю ли я Украинской армии?</a:t>
            </a: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Do I trust the Ukrainian army?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7" name="Oval 6"/>
          <p:cNvSpPr/>
          <p:nvPr/>
        </p:nvSpPr>
        <p:spPr>
          <a:xfrm>
            <a:off x="160184" y="2392812"/>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7</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Rectangle 17"/>
          <p:cNvSpPr/>
          <p:nvPr/>
        </p:nvSpPr>
        <p:spPr>
          <a:xfrm>
            <a:off x="107504" y="4408920"/>
            <a:ext cx="7632847" cy="1015663"/>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a:ea typeface="+mn-ea"/>
                <a:cs typeface="Arial"/>
              </a:rPr>
              <a:t>Хотел ли бы я жить и работать за пределами Украины? </a:t>
            </a:r>
            <a:endParaRPr kumimoji="0" lang="en-US" sz="1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Would I like to live and work outside of Ukraine?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19" name="Oval 18"/>
          <p:cNvSpPr/>
          <p:nvPr/>
        </p:nvSpPr>
        <p:spPr>
          <a:xfrm>
            <a:off x="160184" y="4693898"/>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9</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24" name="Rectangle 23"/>
          <p:cNvSpPr/>
          <p:nvPr/>
        </p:nvSpPr>
        <p:spPr>
          <a:xfrm>
            <a:off x="107504" y="5547571"/>
            <a:ext cx="7632847" cy="861774"/>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F0000"/>
                </a:solidFill>
                <a:effectLst/>
                <a:uLnTx/>
                <a:uFillTx/>
                <a:latin typeface="Arial"/>
                <a:ea typeface="+mn-ea"/>
                <a:cs typeface="Arial"/>
              </a:rPr>
              <a:t>Должен ли украинский язык быть единственным государственным языком в Украине?</a:t>
            </a:r>
            <a:endParaRPr kumimoji="0" lang="en-US" sz="12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a:ea typeface="+mn-ea"/>
                <a:cs typeface="Arial"/>
              </a:rPr>
              <a:t>Should Ukrainian be the only state language in Ukraine?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000000"/>
              </a:solidFill>
              <a:effectLst/>
              <a:uLnTx/>
              <a:uFillTx/>
              <a:latin typeface="Arial"/>
              <a:ea typeface="+mn-ea"/>
              <a:cs typeface="Arial"/>
            </a:endParaRPr>
          </a:p>
        </p:txBody>
      </p:sp>
      <p:sp>
        <p:nvSpPr>
          <p:cNvPr id="25" name="Oval 24"/>
          <p:cNvSpPr/>
          <p:nvPr/>
        </p:nvSpPr>
        <p:spPr>
          <a:xfrm>
            <a:off x="160184" y="5832549"/>
            <a:ext cx="667400"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10</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30" name="Rectangle 29"/>
          <p:cNvSpPr/>
          <p:nvPr/>
        </p:nvSpPr>
        <p:spPr>
          <a:xfrm>
            <a:off x="107504" y="1072299"/>
            <a:ext cx="7632846" cy="830997"/>
          </a:xfrm>
          <a:prstGeom prst="rect">
            <a:avLst/>
          </a:prstGeom>
          <a:solidFill>
            <a:schemeClr val="bg1">
              <a:lumMod val="85000"/>
            </a:schemeClr>
          </a:solidFill>
          <a:ln w="25400">
            <a:solidFill>
              <a:srgbClr val="002060"/>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F0000"/>
                </a:solidFill>
                <a:effectLst/>
                <a:uLnTx/>
                <a:uFillTx/>
                <a:latin typeface="Arial"/>
                <a:ea typeface="+mn-ea"/>
                <a:cs typeface="Arial"/>
              </a:rPr>
              <a:t>Считаю ли я правильным выбор Украинского народа на последних выборах президента? </a:t>
            </a:r>
            <a:endParaRPr kumimoji="0" lang="en-US" sz="12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a:rPr>
              <a:t>Do I consider the right choice of the Ukrainian people in the last presidential election?</a:t>
            </a:r>
            <a:endParaRPr kumimoji="0" lang="en-US" sz="1400" b="0" i="1" u="none" strike="noStrike" kern="1200" cap="none" spc="0" normalizeH="0" baseline="0" noProof="0" dirty="0">
              <a:ln>
                <a:noFill/>
              </a:ln>
              <a:solidFill>
                <a:srgbClr val="000000"/>
              </a:solidFill>
              <a:effectLst/>
              <a:uLnTx/>
              <a:uFillTx/>
              <a:latin typeface="Arial"/>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Arial"/>
              <a:ea typeface="+mn-ea"/>
              <a:cs typeface="Arial"/>
            </a:endParaRPr>
          </a:p>
        </p:txBody>
      </p:sp>
      <p:sp>
        <p:nvSpPr>
          <p:cNvPr id="31" name="Oval 30"/>
          <p:cNvSpPr/>
          <p:nvPr/>
        </p:nvSpPr>
        <p:spPr>
          <a:xfrm>
            <a:off x="160183" y="1311173"/>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6</a:t>
            </a:r>
            <a:endParaRPr kumimoji="0" lang="fi-FI"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34" name="Rectangle 33"/>
          <p:cNvSpPr/>
          <p:nvPr/>
        </p:nvSpPr>
        <p:spPr>
          <a:xfrm>
            <a:off x="138240" y="579882"/>
            <a:ext cx="6984776" cy="400110"/>
          </a:xfrm>
          <a:prstGeom prst="rect">
            <a:avLst/>
          </a:prstGeom>
          <a:solidFill>
            <a:srgbClr val="00B0F0"/>
          </a:solidFill>
          <a:ln w="254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Issue / question – component of the personal value system</a:t>
            </a:r>
          </a:p>
        </p:txBody>
      </p:sp>
      <p:sp>
        <p:nvSpPr>
          <p:cNvPr id="35" name="Rectangle 34"/>
          <p:cNvSpPr/>
          <p:nvPr/>
        </p:nvSpPr>
        <p:spPr>
          <a:xfrm>
            <a:off x="101800" y="6516610"/>
            <a:ext cx="9006704" cy="307777"/>
          </a:xfrm>
          <a:prstGeom prst="rect">
            <a:avLst/>
          </a:prstGeom>
          <a:solidFill>
            <a:schemeClr val="bg1">
              <a:lumMod val="85000"/>
            </a:schemeClr>
          </a:solidFill>
          <a:ln w="25400">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mn-ea"/>
                <a:cs typeface="Arial"/>
              </a:rPr>
              <a:t>…</a:t>
            </a:r>
            <a:endParaRPr kumimoji="0" lang="en-US" sz="1400" b="1" i="1" u="none" strike="noStrike" kern="1200" cap="none" spc="0" normalizeH="0" baseline="0" noProof="0" dirty="0">
              <a:ln>
                <a:noFill/>
              </a:ln>
              <a:solidFill>
                <a:srgbClr val="000000"/>
              </a:solidFill>
              <a:effectLst/>
              <a:uLnTx/>
              <a:uFillTx/>
              <a:latin typeface="Arial"/>
              <a:ea typeface="+mn-ea"/>
              <a:cs typeface="Arial"/>
            </a:endParaRPr>
          </a:p>
        </p:txBody>
      </p:sp>
      <p:sp>
        <p:nvSpPr>
          <p:cNvPr id="36" name="Rectangle 35"/>
          <p:cNvSpPr/>
          <p:nvPr/>
        </p:nvSpPr>
        <p:spPr>
          <a:xfrm>
            <a:off x="7740354" y="22134"/>
            <a:ext cx="1403646" cy="923330"/>
          </a:xfrm>
          <a:prstGeom prst="rect">
            <a:avLst/>
          </a:prstGeom>
          <a:solidFill>
            <a:srgbClr val="00B0F0"/>
          </a:solidFill>
          <a:ln w="254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Personal Importance of the issue</a:t>
            </a:r>
          </a:p>
        </p:txBody>
      </p:sp>
      <p:pic>
        <p:nvPicPr>
          <p:cNvPr id="37" name="Picture 36"/>
          <p:cNvPicPr>
            <a:picLocks noChangeAspect="1"/>
          </p:cNvPicPr>
          <p:nvPr/>
        </p:nvPicPr>
        <p:blipFill>
          <a:blip r:embed="rId2"/>
          <a:stretch>
            <a:fillRect/>
          </a:stretch>
        </p:blipFill>
        <p:spPr>
          <a:xfrm>
            <a:off x="7793029" y="1049247"/>
            <a:ext cx="1315475" cy="892552"/>
          </a:xfrm>
          <a:prstGeom prst="rect">
            <a:avLst/>
          </a:prstGeom>
        </p:spPr>
      </p:pic>
      <p:sp>
        <p:nvSpPr>
          <p:cNvPr id="38" name="Rectangle 37"/>
          <p:cNvSpPr/>
          <p:nvPr/>
        </p:nvSpPr>
        <p:spPr>
          <a:xfrm>
            <a:off x="8524756" y="1365624"/>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pic>
        <p:nvPicPr>
          <p:cNvPr id="39" name="Picture 38"/>
          <p:cNvPicPr>
            <a:picLocks noChangeAspect="1"/>
          </p:cNvPicPr>
          <p:nvPr/>
        </p:nvPicPr>
        <p:blipFill>
          <a:blip r:embed="rId2"/>
          <a:stretch>
            <a:fillRect/>
          </a:stretch>
        </p:blipFill>
        <p:spPr>
          <a:xfrm>
            <a:off x="7793029" y="2184674"/>
            <a:ext cx="1315475" cy="892552"/>
          </a:xfrm>
          <a:prstGeom prst="rect">
            <a:avLst/>
          </a:prstGeom>
        </p:spPr>
      </p:pic>
      <p:sp>
        <p:nvSpPr>
          <p:cNvPr id="40" name="Rectangle 39"/>
          <p:cNvSpPr/>
          <p:nvPr/>
        </p:nvSpPr>
        <p:spPr>
          <a:xfrm>
            <a:off x="8524756" y="2501051"/>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15</a:t>
            </a:r>
          </a:p>
        </p:txBody>
      </p:sp>
      <p:pic>
        <p:nvPicPr>
          <p:cNvPr id="41" name="Picture 40"/>
          <p:cNvPicPr>
            <a:picLocks noChangeAspect="1"/>
          </p:cNvPicPr>
          <p:nvPr/>
        </p:nvPicPr>
        <p:blipFill>
          <a:blip r:embed="rId2"/>
          <a:stretch>
            <a:fillRect/>
          </a:stretch>
        </p:blipFill>
        <p:spPr>
          <a:xfrm>
            <a:off x="7807837" y="3308009"/>
            <a:ext cx="1315475" cy="892552"/>
          </a:xfrm>
          <a:prstGeom prst="rect">
            <a:avLst/>
          </a:prstGeom>
        </p:spPr>
      </p:pic>
      <p:sp>
        <p:nvSpPr>
          <p:cNvPr id="42" name="Rectangle 41"/>
          <p:cNvSpPr/>
          <p:nvPr/>
        </p:nvSpPr>
        <p:spPr>
          <a:xfrm>
            <a:off x="8539564" y="3624386"/>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pic>
        <p:nvPicPr>
          <p:cNvPr id="43" name="Picture 42"/>
          <p:cNvPicPr>
            <a:picLocks noChangeAspect="1"/>
          </p:cNvPicPr>
          <p:nvPr/>
        </p:nvPicPr>
        <p:blipFill>
          <a:blip r:embed="rId2"/>
          <a:stretch>
            <a:fillRect/>
          </a:stretch>
        </p:blipFill>
        <p:spPr>
          <a:xfrm>
            <a:off x="7793029" y="4485760"/>
            <a:ext cx="1315475" cy="892552"/>
          </a:xfrm>
          <a:prstGeom prst="rect">
            <a:avLst/>
          </a:prstGeom>
        </p:spPr>
      </p:pic>
      <p:sp>
        <p:nvSpPr>
          <p:cNvPr id="44" name="Rectangle 43"/>
          <p:cNvSpPr/>
          <p:nvPr/>
        </p:nvSpPr>
        <p:spPr>
          <a:xfrm>
            <a:off x="8574449" y="4802137"/>
            <a:ext cx="284052"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5</a:t>
            </a:r>
          </a:p>
        </p:txBody>
      </p:sp>
      <p:pic>
        <p:nvPicPr>
          <p:cNvPr id="45" name="Picture 44"/>
          <p:cNvPicPr>
            <a:picLocks noChangeAspect="1"/>
          </p:cNvPicPr>
          <p:nvPr/>
        </p:nvPicPr>
        <p:blipFill>
          <a:blip r:embed="rId2"/>
          <a:stretch>
            <a:fillRect/>
          </a:stretch>
        </p:blipFill>
        <p:spPr>
          <a:xfrm>
            <a:off x="7793029" y="5563529"/>
            <a:ext cx="1315475" cy="892552"/>
          </a:xfrm>
          <a:prstGeom prst="rect">
            <a:avLst/>
          </a:prstGeom>
        </p:spPr>
      </p:pic>
      <p:sp>
        <p:nvSpPr>
          <p:cNvPr id="46" name="Rectangle 45"/>
          <p:cNvSpPr/>
          <p:nvPr/>
        </p:nvSpPr>
        <p:spPr>
          <a:xfrm>
            <a:off x="8574449" y="5879906"/>
            <a:ext cx="284052"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0</a:t>
            </a:r>
          </a:p>
        </p:txBody>
      </p:sp>
      <p:sp>
        <p:nvSpPr>
          <p:cNvPr id="26" name="Rectangle 25"/>
          <p:cNvSpPr/>
          <p:nvPr/>
        </p:nvSpPr>
        <p:spPr>
          <a:xfrm>
            <a:off x="107505" y="3308009"/>
            <a:ext cx="7632846" cy="830997"/>
          </a:xfrm>
          <a:prstGeom prst="rect">
            <a:avLst/>
          </a:prstGeom>
          <a:solidFill>
            <a:schemeClr val="bg1">
              <a:lumMod val="85000"/>
            </a:schemeClr>
          </a:solidFill>
          <a:ln w="25400">
            <a:solidFill>
              <a:srgbClr val="002060"/>
            </a:solidFill>
          </a:ln>
        </p:spPr>
        <p:txBody>
          <a:bodyPr wrap="square">
            <a:spAutoFit/>
          </a:bodyPr>
          <a:lstStyle/>
          <a:p>
            <a:pPr algn="r"/>
            <a:endParaRPr lang="en-US" sz="800" dirty="0">
              <a:solidFill>
                <a:srgbClr val="FF0000"/>
              </a:solidFill>
            </a:endParaRPr>
          </a:p>
          <a:p>
            <a:pPr algn="r"/>
            <a:r>
              <a:rPr lang="ru-RU" sz="1400" dirty="0">
                <a:solidFill>
                  <a:srgbClr val="FF0000"/>
                </a:solidFill>
              </a:rPr>
              <a:t>Согласен ли я с тем, что Революция Достоинства пошла на пользу Украине?</a:t>
            </a:r>
            <a:endParaRPr lang="en-US" sz="1400" dirty="0">
              <a:solidFill>
                <a:srgbClr val="FF0000"/>
              </a:solidFill>
            </a:endParaRPr>
          </a:p>
          <a:p>
            <a:pPr algn="r"/>
            <a:r>
              <a:rPr lang="en-US" i="1" dirty="0"/>
              <a:t>Do I agree that the Revolution of Dignity has benefited Ukraine?</a:t>
            </a:r>
          </a:p>
          <a:p>
            <a:pPr algn="r"/>
            <a:endParaRPr lang="en-US" sz="800" i="1" dirty="0"/>
          </a:p>
        </p:txBody>
      </p:sp>
      <p:sp>
        <p:nvSpPr>
          <p:cNvPr id="27" name="Oval 26"/>
          <p:cNvSpPr/>
          <p:nvPr/>
        </p:nvSpPr>
        <p:spPr>
          <a:xfrm>
            <a:off x="160184" y="3546883"/>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endParaRPr lang="fi-FI" b="1" dirty="0"/>
          </a:p>
        </p:txBody>
      </p:sp>
      <p:sp>
        <p:nvSpPr>
          <p:cNvPr id="28" name="Rectangle 27"/>
          <p:cNvSpPr/>
          <p:nvPr/>
        </p:nvSpPr>
        <p:spPr>
          <a:xfrm>
            <a:off x="102171" y="-8292"/>
            <a:ext cx="2381597" cy="461665"/>
          </a:xfrm>
          <a:prstGeom prst="rect">
            <a:avLst/>
          </a:prstGeom>
          <a:noFill/>
        </p:spPr>
        <p:txBody>
          <a:bodyPr wrap="square" lIns="91440" tIns="45720" rIns="91440" bIns="45720">
            <a:spAutoFit/>
          </a:bodyPr>
          <a:lstStyle/>
          <a:p>
            <a:pPr algn="just"/>
            <a:r>
              <a:rPr lang="en-US" sz="2400" b="1" cap="none" spc="0" dirty="0">
                <a:ln w="22225">
                  <a:solidFill>
                    <a:schemeClr val="accent2"/>
                  </a:solidFill>
                  <a:prstDash val="solid"/>
                </a:ln>
                <a:solidFill>
                  <a:schemeClr val="accent2">
                    <a:lumMod val="40000"/>
                    <a:lumOff val="60000"/>
                  </a:schemeClr>
                </a:solidFill>
                <a:effectLst/>
              </a:rPr>
              <a:t>Example (C)</a:t>
            </a:r>
          </a:p>
        </p:txBody>
      </p:sp>
    </p:spTree>
    <p:extLst>
      <p:ext uri="{BB962C8B-B14F-4D97-AF65-F5344CB8AC3E}">
        <p14:creationId xmlns:p14="http://schemas.microsoft.com/office/powerpoint/2010/main" val="342886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16" y="4506539"/>
            <a:ext cx="5108455" cy="2018805"/>
          </a:xfrm>
          <a:prstGeom prst="rect">
            <a:avLst/>
          </a:prstGeom>
        </p:spPr>
      </p:pic>
      <p:pic>
        <p:nvPicPr>
          <p:cNvPr id="3" name="Picture 2"/>
          <p:cNvPicPr>
            <a:picLocks noChangeAspect="1"/>
          </p:cNvPicPr>
          <p:nvPr/>
        </p:nvPicPr>
        <p:blipFill>
          <a:blip r:embed="rId3"/>
          <a:stretch>
            <a:fillRect/>
          </a:stretch>
        </p:blipFill>
        <p:spPr>
          <a:xfrm>
            <a:off x="5438913" y="4231042"/>
            <a:ext cx="3631959" cy="2447482"/>
          </a:xfrm>
          <a:prstGeom prst="rect">
            <a:avLst/>
          </a:prstGeom>
        </p:spPr>
      </p:pic>
      <p:sp>
        <p:nvSpPr>
          <p:cNvPr id="6" name="TextBox 5"/>
          <p:cNvSpPr txBox="1"/>
          <p:nvPr/>
        </p:nvSpPr>
        <p:spPr>
          <a:xfrm>
            <a:off x="108935" y="476672"/>
            <a:ext cx="8784976" cy="3600986"/>
          </a:xfrm>
          <a:prstGeom prst="rect">
            <a:avLst/>
          </a:prstGeom>
          <a:noFill/>
        </p:spPr>
        <p:txBody>
          <a:bodyPr wrap="square" rtlCol="0">
            <a:spAutoFit/>
          </a:bodyPr>
          <a:lstStyle/>
          <a:p>
            <a:r>
              <a:rPr lang="en-US" sz="1400" dirty="0"/>
              <a:t>In: </a:t>
            </a:r>
            <a:r>
              <a:rPr lang="en-US" sz="900" dirty="0">
                <a:hlinkClick r:id="rId4"/>
              </a:rPr>
              <a:t>https://assets.publishing.service.gov.uk/government/uploads/system/uploads/attachment_data/file/784299/concepts_mcdc_countering_hybrid_warfare.pdf</a:t>
            </a:r>
            <a:r>
              <a:rPr lang="en-US" dirty="0"/>
              <a:t>  </a:t>
            </a:r>
            <a:r>
              <a:rPr lang="en-US" sz="1400" dirty="0"/>
              <a:t>a conceptual model was developed for understanding hybrid warfare. The model was agnostic to the type of aggressor (for example, state or non-state actor) but focused on state-actors as the target.</a:t>
            </a:r>
            <a:r>
              <a:rPr lang="en-US" sz="1400" baseline="30000" dirty="0"/>
              <a:t> </a:t>
            </a:r>
            <a:r>
              <a:rPr lang="en-US" sz="1400" dirty="0"/>
              <a:t>It was based on the following key characteristics: </a:t>
            </a:r>
          </a:p>
          <a:p>
            <a:endParaRPr lang="en-US" sz="1400" dirty="0"/>
          </a:p>
          <a:p>
            <a:pPr marL="285750" indent="-285750">
              <a:buFont typeface="Arial" panose="020B0604020202020204" pitchFamily="34" charset="0"/>
              <a:buChar char="•"/>
            </a:pPr>
            <a:r>
              <a:rPr lang="en-US" sz="1400" dirty="0"/>
              <a:t>The combined use of multiple instruments of power to achieve asymmetry through targeting an expanded range of vulnerabilities. </a:t>
            </a:r>
          </a:p>
          <a:p>
            <a:pPr marL="285750" indent="-285750">
              <a:buFont typeface="Arial" panose="020B0604020202020204" pitchFamily="34" charset="0"/>
              <a:buChar char="•"/>
            </a:pPr>
            <a:r>
              <a:rPr lang="en-US" sz="1400" dirty="0"/>
              <a:t>A synchronized attack package that exploits both horizontal and vertical axes of escalation.</a:t>
            </a:r>
            <a:r>
              <a:rPr lang="en-US" sz="1400" baseline="30000" dirty="0"/>
              <a:t> </a:t>
            </a:r>
            <a:endParaRPr lang="en-US" sz="1400" dirty="0"/>
          </a:p>
          <a:p>
            <a:pPr marL="285750" indent="-285750">
              <a:buFont typeface="Arial" panose="020B0604020202020204" pitchFamily="34" charset="0"/>
              <a:buChar char="•"/>
            </a:pPr>
            <a:r>
              <a:rPr lang="en-US" sz="1400" dirty="0"/>
              <a:t>An emphasis on creativity and ambiguity to achieve synergistic effects (including in the cognitive domain). </a:t>
            </a:r>
          </a:p>
          <a:p>
            <a:endParaRPr lang="fi-FI" sz="1400" dirty="0"/>
          </a:p>
          <a:p>
            <a:r>
              <a:rPr lang="en-US" sz="1400" dirty="0"/>
              <a:t>The model describes how an actor engaging in hybrid warfare may use a wide range of military, political, economic, civilian and informational (MPECI) instruments of power aimed at the political, military, economic, social, informational and infrastructure (PMESII) vulnerabilities of a target system, to escalate in ‘vertical’ and ‘horizontal’ terms to achieve the desired goals while avoiding or complicating decisive counteraction. The instruments of power and vulnerabilities are shown in Figure 1.1, while the concept of synchronizing the instruments of power is visualized in Figure 1.2. </a:t>
            </a:r>
            <a:endParaRPr lang="fi-FI" sz="1400" dirty="0"/>
          </a:p>
        </p:txBody>
      </p:sp>
      <p:sp>
        <p:nvSpPr>
          <p:cNvPr id="7" name="Rectangle 6"/>
          <p:cNvSpPr/>
          <p:nvPr/>
        </p:nvSpPr>
        <p:spPr>
          <a:xfrm>
            <a:off x="53716" y="1783"/>
            <a:ext cx="9017156"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Vertical and Horizontal Dimensions of Hybrid Warfare</a:t>
            </a:r>
          </a:p>
        </p:txBody>
      </p:sp>
      <p:grpSp>
        <p:nvGrpSpPr>
          <p:cNvPr id="5" name="Group 4"/>
          <p:cNvGrpSpPr/>
          <p:nvPr/>
        </p:nvGrpSpPr>
        <p:grpSpPr>
          <a:xfrm>
            <a:off x="498279" y="684944"/>
            <a:ext cx="7632849" cy="3416320"/>
            <a:chOff x="498279" y="684944"/>
            <a:chExt cx="7632849" cy="3416320"/>
          </a:xfrm>
        </p:grpSpPr>
        <p:sp>
          <p:nvSpPr>
            <p:cNvPr id="8" name="Rectangle 7"/>
            <p:cNvSpPr/>
            <p:nvPr/>
          </p:nvSpPr>
          <p:spPr>
            <a:xfrm>
              <a:off x="498279" y="684944"/>
              <a:ext cx="7632849" cy="3416320"/>
            </a:xfrm>
            <a:prstGeom prst="rect">
              <a:avLst/>
            </a:prstGeom>
            <a:solidFill>
              <a:schemeClr val="tx1"/>
            </a:solidFill>
            <a:ln w="38100">
              <a:solidFill>
                <a:schemeClr val="bg1"/>
              </a:solidFill>
            </a:ln>
          </p:spPr>
          <p:txBody>
            <a:bodyPr wrap="square" lIns="91440" tIns="45720" rIns="91440" bIns="45720">
              <a:spAutoFit/>
            </a:bodyPr>
            <a:lstStyle/>
            <a:p>
              <a:pPr algn="ctr"/>
              <a:endPar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endPar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r>
                <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Attacker (state or non-state actor) uses synchronously a variety of instruments against a variety of vulnerabilities of a target (state actor)</a:t>
              </a:r>
            </a:p>
            <a:p>
              <a:pPr algn="ctr"/>
              <a:endPar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4" name="Picture 3"/>
            <p:cNvPicPr>
              <a:picLocks noChangeAspect="1"/>
            </p:cNvPicPr>
            <p:nvPr/>
          </p:nvPicPr>
          <p:blipFill>
            <a:blip r:embed="rId5"/>
            <a:stretch>
              <a:fillRect/>
            </a:stretch>
          </p:blipFill>
          <p:spPr>
            <a:xfrm>
              <a:off x="3810647" y="836712"/>
              <a:ext cx="1008112" cy="872405"/>
            </a:xfrm>
            <a:prstGeom prst="rect">
              <a:avLst/>
            </a:prstGeom>
          </p:spPr>
        </p:pic>
      </p:grpSp>
    </p:spTree>
    <p:extLst>
      <p:ext uri="{BB962C8B-B14F-4D97-AF65-F5344CB8AC3E}">
        <p14:creationId xmlns:p14="http://schemas.microsoft.com/office/powerpoint/2010/main" val="8650941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0" y="3352202"/>
            <a:ext cx="9144000" cy="3505798"/>
          </a:xfrm>
          <a:prstGeom prst="rect">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0" y="7067"/>
            <a:ext cx="9144000" cy="3349925"/>
          </a:xfrm>
          <a:prstGeom prst="rect">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7964436" y="1734201"/>
            <a:ext cx="1133115" cy="826721"/>
            <a:chOff x="7668344" y="1124743"/>
            <a:chExt cx="1133115" cy="871420"/>
          </a:xfrm>
        </p:grpSpPr>
        <p:pic>
          <p:nvPicPr>
            <p:cNvPr id="48" name="Picture 47"/>
            <p:cNvPicPr>
              <a:picLocks noChangeAspect="1"/>
            </p:cNvPicPr>
            <p:nvPr/>
          </p:nvPicPr>
          <p:blipFill>
            <a:blip r:embed="rId2"/>
            <a:stretch>
              <a:fillRect/>
            </a:stretch>
          </p:blipFill>
          <p:spPr>
            <a:xfrm>
              <a:off x="7668344" y="1124743"/>
              <a:ext cx="1133115" cy="871420"/>
            </a:xfrm>
            <a:prstGeom prst="rect">
              <a:avLst/>
            </a:prstGeom>
            <a:ln w="25400">
              <a:solidFill>
                <a:srgbClr val="002060"/>
              </a:solidFill>
            </a:ln>
          </p:spPr>
        </p:pic>
        <p:sp>
          <p:nvSpPr>
            <p:cNvPr id="49" name="Rectangle 48"/>
            <p:cNvSpPr/>
            <p:nvPr/>
          </p:nvSpPr>
          <p:spPr>
            <a:xfrm>
              <a:off x="8220234" y="1178532"/>
              <a:ext cx="3834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95</a:t>
              </a:r>
            </a:p>
          </p:txBody>
        </p:sp>
        <p:sp>
          <p:nvSpPr>
            <p:cNvPr id="50" name="Rectangle 49"/>
            <p:cNvSpPr/>
            <p:nvPr/>
          </p:nvSpPr>
          <p:spPr>
            <a:xfrm>
              <a:off x="7883316" y="1631423"/>
              <a:ext cx="284052"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dirty="0">
                  <a:ln/>
                  <a:solidFill>
                    <a:schemeClr val="accent4"/>
                  </a:solidFill>
                </a:rPr>
                <a:t>5</a:t>
              </a:r>
              <a:endParaRPr lang="en-US" sz="1400" b="1" cap="none" spc="0" dirty="0">
                <a:ln/>
                <a:solidFill>
                  <a:schemeClr val="accent4"/>
                </a:solidFill>
                <a:effectLst/>
              </a:endParaRPr>
            </a:p>
          </p:txBody>
        </p:sp>
      </p:grpSp>
      <p:pic>
        <p:nvPicPr>
          <p:cNvPr id="59" name="Picture 58"/>
          <p:cNvPicPr>
            <a:picLocks noChangeAspect="1"/>
          </p:cNvPicPr>
          <p:nvPr/>
        </p:nvPicPr>
        <p:blipFill>
          <a:blip r:embed="rId3"/>
          <a:stretch>
            <a:fillRect/>
          </a:stretch>
        </p:blipFill>
        <p:spPr>
          <a:xfrm>
            <a:off x="353959" y="1714537"/>
            <a:ext cx="1258339" cy="861774"/>
          </a:xfrm>
          <a:prstGeom prst="rect">
            <a:avLst/>
          </a:prstGeom>
        </p:spPr>
      </p:pic>
      <p:sp>
        <p:nvSpPr>
          <p:cNvPr id="60" name="Rectangle 59"/>
          <p:cNvSpPr/>
          <p:nvPr/>
        </p:nvSpPr>
        <p:spPr>
          <a:xfrm>
            <a:off x="1050356" y="2021031"/>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sp>
        <p:nvSpPr>
          <p:cNvPr id="61" name="Rectangle 60"/>
          <p:cNvSpPr/>
          <p:nvPr/>
        </p:nvSpPr>
        <p:spPr>
          <a:xfrm>
            <a:off x="1010333" y="328465"/>
            <a:ext cx="3870510" cy="8640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гражданин / резидент / патриот</a:t>
            </a:r>
            <a:r>
              <a:rPr lang="en-US" sz="1600" dirty="0"/>
              <a:t>.</a:t>
            </a:r>
          </a:p>
          <a:p>
            <a:r>
              <a:rPr lang="en-US" sz="1600" i="1" dirty="0"/>
              <a:t>I'm as a citizen / resident / patriot .</a:t>
            </a:r>
          </a:p>
        </p:txBody>
      </p:sp>
      <p:pic>
        <p:nvPicPr>
          <p:cNvPr id="64" name="Picture 63"/>
          <p:cNvPicPr>
            <a:picLocks noChangeAspect="1"/>
          </p:cNvPicPr>
          <p:nvPr/>
        </p:nvPicPr>
        <p:blipFill>
          <a:blip r:embed="rId3"/>
          <a:stretch>
            <a:fillRect/>
          </a:stretch>
        </p:blipFill>
        <p:spPr>
          <a:xfrm>
            <a:off x="4880843" y="315078"/>
            <a:ext cx="1584176" cy="904148"/>
          </a:xfrm>
          <a:prstGeom prst="rect">
            <a:avLst/>
          </a:prstGeom>
        </p:spPr>
      </p:pic>
      <p:sp>
        <p:nvSpPr>
          <p:cNvPr id="65" name="Rectangle 64"/>
          <p:cNvSpPr/>
          <p:nvPr/>
        </p:nvSpPr>
        <p:spPr>
          <a:xfrm>
            <a:off x="5803144" y="632124"/>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20</a:t>
            </a:r>
          </a:p>
        </p:txBody>
      </p:sp>
      <p:pic>
        <p:nvPicPr>
          <p:cNvPr id="62" name="Picture 61"/>
          <p:cNvPicPr>
            <a:picLocks noChangeAspect="1"/>
          </p:cNvPicPr>
          <p:nvPr/>
        </p:nvPicPr>
        <p:blipFill>
          <a:blip r:embed="rId4">
            <a:clrChange>
              <a:clrFrom>
                <a:srgbClr val="FFFFFF"/>
              </a:clrFrom>
              <a:clrTo>
                <a:srgbClr val="FFFFFF">
                  <a:alpha val="0"/>
                </a:srgbClr>
              </a:clrTo>
            </a:clrChange>
          </a:blip>
          <a:stretch>
            <a:fillRect/>
          </a:stretch>
        </p:blipFill>
        <p:spPr>
          <a:xfrm>
            <a:off x="0" y="7067"/>
            <a:ext cx="1079896" cy="1271993"/>
          </a:xfrm>
          <a:prstGeom prst="rect">
            <a:avLst/>
          </a:prstGeom>
        </p:spPr>
      </p:pic>
      <p:sp>
        <p:nvSpPr>
          <p:cNvPr id="51" name="Rectangle 50"/>
          <p:cNvSpPr/>
          <p:nvPr/>
        </p:nvSpPr>
        <p:spPr>
          <a:xfrm>
            <a:off x="1508616" y="1714537"/>
            <a:ext cx="6615183" cy="846386"/>
          </a:xfrm>
          <a:prstGeom prst="rect">
            <a:avLst/>
          </a:prstGeom>
          <a:solidFill>
            <a:schemeClr val="bg1">
              <a:lumMod val="85000"/>
            </a:schemeClr>
          </a:solidFill>
          <a:ln w="25400">
            <a:solidFill>
              <a:srgbClr val="002060"/>
            </a:solidFill>
          </a:ln>
        </p:spPr>
        <p:txBody>
          <a:bodyPr wrap="square">
            <a:spAutoFit/>
          </a:bodyPr>
          <a:lstStyle/>
          <a:p>
            <a:pPr algn="r"/>
            <a:endParaRPr lang="en-US" sz="1100" dirty="0">
              <a:solidFill>
                <a:srgbClr val="FF0000"/>
              </a:solidFill>
            </a:endParaRPr>
          </a:p>
          <a:p>
            <a:pPr algn="r"/>
            <a:r>
              <a:rPr lang="ru-RU" sz="1400" dirty="0">
                <a:solidFill>
                  <a:srgbClr val="FF0000"/>
                </a:solidFill>
              </a:rPr>
              <a:t>Согласен ли я с тем, что Революция Достоинства пошла на пользу Украине?</a:t>
            </a:r>
            <a:endParaRPr lang="en-US" sz="1400" dirty="0">
              <a:solidFill>
                <a:srgbClr val="FF0000"/>
              </a:solidFill>
            </a:endParaRPr>
          </a:p>
          <a:p>
            <a:pPr algn="r"/>
            <a:r>
              <a:rPr lang="en-US" sz="1600" i="1" dirty="0"/>
              <a:t>Do I agree that the Revolution of Dignity has benefited Ukraine?</a:t>
            </a:r>
          </a:p>
          <a:p>
            <a:pPr algn="r"/>
            <a:endParaRPr lang="en-US" sz="800" i="1" dirty="0"/>
          </a:p>
        </p:txBody>
      </p:sp>
      <p:cxnSp>
        <p:nvCxnSpPr>
          <p:cNvPr id="33" name="Straight Connector 32"/>
          <p:cNvCxnSpPr/>
          <p:nvPr/>
        </p:nvCxnSpPr>
        <p:spPr>
          <a:xfrm>
            <a:off x="107504" y="992326"/>
            <a:ext cx="0" cy="2088232"/>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86858" y="2126398"/>
            <a:ext cx="534202" cy="0"/>
          </a:xfrm>
          <a:prstGeom prst="straightConnector1">
            <a:avLst/>
          </a:prstGeom>
          <a:ln w="50800">
            <a:solidFill>
              <a:srgbClr val="0070C0"/>
            </a:solidFill>
            <a:headEnd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107504" y="1424374"/>
            <a:ext cx="534202" cy="0"/>
          </a:xfrm>
          <a:prstGeom prst="straightConnector1">
            <a:avLst/>
          </a:prstGeom>
          <a:ln w="50800">
            <a:solidFill>
              <a:srgbClr val="0070C0"/>
            </a:solidFill>
            <a:headEnd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107504" y="2792526"/>
            <a:ext cx="534202" cy="0"/>
          </a:xfrm>
          <a:prstGeom prst="straightConnector1">
            <a:avLst/>
          </a:prstGeom>
          <a:ln w="50800">
            <a:solidFill>
              <a:srgbClr val="0070C0"/>
            </a:solidFill>
            <a:headEnd w="med" len="lg"/>
            <a:tailEnd type="stealth" w="med"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44848" y="1021017"/>
            <a:ext cx="727454" cy="584775"/>
          </a:xfrm>
          <a:prstGeom prst="rect">
            <a:avLst/>
          </a:prstGeom>
          <a:noFill/>
        </p:spPr>
        <p:txBody>
          <a:bodyPr wrap="square" rtlCol="0">
            <a:spAutoFit/>
          </a:bodyPr>
          <a:lstStyle/>
          <a:p>
            <a:r>
              <a:rPr lang="en-US" sz="3200" b="1" dirty="0"/>
              <a:t>…</a:t>
            </a:r>
          </a:p>
        </p:txBody>
      </p:sp>
      <p:sp>
        <p:nvSpPr>
          <p:cNvPr id="77" name="TextBox 76"/>
          <p:cNvSpPr txBox="1"/>
          <p:nvPr/>
        </p:nvSpPr>
        <p:spPr>
          <a:xfrm>
            <a:off x="573179" y="2382592"/>
            <a:ext cx="727454" cy="584775"/>
          </a:xfrm>
          <a:prstGeom prst="rect">
            <a:avLst/>
          </a:prstGeom>
          <a:noFill/>
        </p:spPr>
        <p:txBody>
          <a:bodyPr wrap="square" rtlCol="0">
            <a:spAutoFit/>
          </a:bodyPr>
          <a:lstStyle/>
          <a:p>
            <a:r>
              <a:rPr lang="en-US" sz="3200" b="1" dirty="0"/>
              <a:t>…</a:t>
            </a:r>
          </a:p>
        </p:txBody>
      </p:sp>
      <p:sp>
        <p:nvSpPr>
          <p:cNvPr id="78" name="TextBox 77"/>
          <p:cNvSpPr txBox="1"/>
          <p:nvPr/>
        </p:nvSpPr>
        <p:spPr>
          <a:xfrm>
            <a:off x="-85748" y="2813171"/>
            <a:ext cx="727454" cy="584775"/>
          </a:xfrm>
          <a:prstGeom prst="rect">
            <a:avLst/>
          </a:prstGeom>
          <a:noFill/>
        </p:spPr>
        <p:txBody>
          <a:bodyPr wrap="square" rtlCol="0">
            <a:spAutoFit/>
          </a:bodyPr>
          <a:lstStyle/>
          <a:p>
            <a:r>
              <a:rPr lang="en-US" sz="3200" b="1" dirty="0"/>
              <a:t>…</a:t>
            </a:r>
          </a:p>
        </p:txBody>
      </p:sp>
      <p:grpSp>
        <p:nvGrpSpPr>
          <p:cNvPr id="79" name="Group 78"/>
          <p:cNvGrpSpPr/>
          <p:nvPr/>
        </p:nvGrpSpPr>
        <p:grpSpPr>
          <a:xfrm>
            <a:off x="7959518" y="5219742"/>
            <a:ext cx="1133115" cy="826721"/>
            <a:chOff x="7668344" y="1124743"/>
            <a:chExt cx="1133115" cy="871420"/>
          </a:xfrm>
        </p:grpSpPr>
        <p:pic>
          <p:nvPicPr>
            <p:cNvPr id="80" name="Picture 79"/>
            <p:cNvPicPr>
              <a:picLocks noChangeAspect="1"/>
            </p:cNvPicPr>
            <p:nvPr/>
          </p:nvPicPr>
          <p:blipFill>
            <a:blip r:embed="rId2"/>
            <a:stretch>
              <a:fillRect/>
            </a:stretch>
          </p:blipFill>
          <p:spPr>
            <a:xfrm>
              <a:off x="7668344" y="1124743"/>
              <a:ext cx="1133115" cy="871420"/>
            </a:xfrm>
            <a:prstGeom prst="rect">
              <a:avLst/>
            </a:prstGeom>
            <a:ln w="25400">
              <a:solidFill>
                <a:srgbClr val="002060"/>
              </a:solidFill>
            </a:ln>
          </p:spPr>
        </p:pic>
        <p:sp>
          <p:nvSpPr>
            <p:cNvPr id="81" name="Rectangle 80"/>
            <p:cNvSpPr/>
            <p:nvPr/>
          </p:nvSpPr>
          <p:spPr>
            <a:xfrm>
              <a:off x="8200570" y="1178532"/>
              <a:ext cx="383438" cy="32441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sp>
          <p:nvSpPr>
            <p:cNvPr id="82" name="Rectangle 81"/>
            <p:cNvSpPr/>
            <p:nvPr/>
          </p:nvSpPr>
          <p:spPr>
            <a:xfrm>
              <a:off x="7833623" y="1631423"/>
              <a:ext cx="383438" cy="32441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dirty="0">
                  <a:ln/>
                  <a:solidFill>
                    <a:schemeClr val="accent4"/>
                  </a:solidFill>
                </a:rPr>
                <a:t>90</a:t>
              </a:r>
              <a:endParaRPr lang="en-US" sz="1400" b="1" cap="none" spc="0" dirty="0">
                <a:ln/>
                <a:solidFill>
                  <a:schemeClr val="accent4"/>
                </a:solidFill>
                <a:effectLst/>
              </a:endParaRPr>
            </a:p>
          </p:txBody>
        </p:sp>
      </p:grpSp>
      <p:pic>
        <p:nvPicPr>
          <p:cNvPr id="83" name="Picture 82"/>
          <p:cNvPicPr>
            <a:picLocks noChangeAspect="1"/>
          </p:cNvPicPr>
          <p:nvPr/>
        </p:nvPicPr>
        <p:blipFill>
          <a:blip r:embed="rId3"/>
          <a:stretch>
            <a:fillRect/>
          </a:stretch>
        </p:blipFill>
        <p:spPr>
          <a:xfrm>
            <a:off x="358873" y="5200078"/>
            <a:ext cx="1258339" cy="861774"/>
          </a:xfrm>
          <a:prstGeom prst="rect">
            <a:avLst/>
          </a:prstGeom>
        </p:spPr>
      </p:pic>
      <p:sp>
        <p:nvSpPr>
          <p:cNvPr id="84" name="Rectangle 83"/>
          <p:cNvSpPr/>
          <p:nvPr/>
        </p:nvSpPr>
        <p:spPr>
          <a:xfrm>
            <a:off x="1055270" y="5506572"/>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25</a:t>
            </a:r>
          </a:p>
        </p:txBody>
      </p:sp>
      <p:sp>
        <p:nvSpPr>
          <p:cNvPr id="85" name="Rectangle 84"/>
          <p:cNvSpPr/>
          <p:nvPr/>
        </p:nvSpPr>
        <p:spPr>
          <a:xfrm>
            <a:off x="1015247" y="3814013"/>
            <a:ext cx="3870510" cy="8640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t>Я как гражданин / резидент / патриот</a:t>
            </a:r>
            <a:r>
              <a:rPr lang="en-US" sz="1600" dirty="0"/>
              <a:t>.</a:t>
            </a:r>
          </a:p>
          <a:p>
            <a:r>
              <a:rPr lang="en-US" sz="1600" i="1" dirty="0"/>
              <a:t>I'm as a citizen / resident / patriot .</a:t>
            </a:r>
          </a:p>
        </p:txBody>
      </p:sp>
      <p:pic>
        <p:nvPicPr>
          <p:cNvPr id="86" name="Picture 85"/>
          <p:cNvPicPr>
            <a:picLocks noChangeAspect="1"/>
          </p:cNvPicPr>
          <p:nvPr/>
        </p:nvPicPr>
        <p:blipFill>
          <a:blip r:embed="rId3"/>
          <a:stretch>
            <a:fillRect/>
          </a:stretch>
        </p:blipFill>
        <p:spPr>
          <a:xfrm>
            <a:off x="4885757" y="3800626"/>
            <a:ext cx="1584176" cy="904148"/>
          </a:xfrm>
          <a:prstGeom prst="rect">
            <a:avLst/>
          </a:prstGeom>
        </p:spPr>
      </p:pic>
      <p:sp>
        <p:nvSpPr>
          <p:cNvPr id="87" name="Rectangle 86"/>
          <p:cNvSpPr/>
          <p:nvPr/>
        </p:nvSpPr>
        <p:spPr>
          <a:xfrm>
            <a:off x="5808058" y="4117672"/>
            <a:ext cx="38343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a:t>
            </a:r>
          </a:p>
        </p:txBody>
      </p:sp>
      <p:pic>
        <p:nvPicPr>
          <p:cNvPr id="88" name="Picture 87"/>
          <p:cNvPicPr>
            <a:picLocks noChangeAspect="1"/>
          </p:cNvPicPr>
          <p:nvPr/>
        </p:nvPicPr>
        <p:blipFill>
          <a:blip r:embed="rId4">
            <a:clrChange>
              <a:clrFrom>
                <a:srgbClr val="FFFFFF"/>
              </a:clrFrom>
              <a:clrTo>
                <a:srgbClr val="FFFFFF">
                  <a:alpha val="0"/>
                </a:srgbClr>
              </a:clrTo>
            </a:clrChange>
          </a:blip>
          <a:stretch>
            <a:fillRect/>
          </a:stretch>
        </p:blipFill>
        <p:spPr>
          <a:xfrm>
            <a:off x="4914" y="3492615"/>
            <a:ext cx="1079896" cy="1271993"/>
          </a:xfrm>
          <a:prstGeom prst="rect">
            <a:avLst/>
          </a:prstGeom>
        </p:spPr>
      </p:pic>
      <p:sp>
        <p:nvSpPr>
          <p:cNvPr id="89" name="Rectangle 88"/>
          <p:cNvSpPr/>
          <p:nvPr/>
        </p:nvSpPr>
        <p:spPr>
          <a:xfrm>
            <a:off x="1513530" y="5200078"/>
            <a:ext cx="6615183" cy="846386"/>
          </a:xfrm>
          <a:prstGeom prst="rect">
            <a:avLst/>
          </a:prstGeom>
          <a:solidFill>
            <a:schemeClr val="bg1">
              <a:lumMod val="85000"/>
            </a:schemeClr>
          </a:solidFill>
          <a:ln w="25400">
            <a:solidFill>
              <a:srgbClr val="002060"/>
            </a:solidFill>
          </a:ln>
        </p:spPr>
        <p:txBody>
          <a:bodyPr wrap="square">
            <a:spAutoFit/>
          </a:bodyPr>
          <a:lstStyle/>
          <a:p>
            <a:pPr algn="r"/>
            <a:endParaRPr lang="en-US" sz="1100" dirty="0">
              <a:solidFill>
                <a:srgbClr val="FF0000"/>
              </a:solidFill>
            </a:endParaRPr>
          </a:p>
          <a:p>
            <a:pPr algn="r"/>
            <a:r>
              <a:rPr lang="ru-RU" sz="1400" dirty="0">
                <a:solidFill>
                  <a:srgbClr val="FF0000"/>
                </a:solidFill>
              </a:rPr>
              <a:t>Согласен ли я с тем, что Революция Достоинства пошла на пользу Украине?</a:t>
            </a:r>
            <a:endParaRPr lang="en-US" sz="1400" dirty="0">
              <a:solidFill>
                <a:srgbClr val="FF0000"/>
              </a:solidFill>
            </a:endParaRPr>
          </a:p>
          <a:p>
            <a:pPr algn="r"/>
            <a:r>
              <a:rPr lang="en-US" sz="1600" i="1" dirty="0"/>
              <a:t>Do I agree that the Revolution of Dignity has benefited Ukraine?</a:t>
            </a:r>
          </a:p>
          <a:p>
            <a:pPr algn="r"/>
            <a:endParaRPr lang="en-US" sz="800" i="1" dirty="0"/>
          </a:p>
        </p:txBody>
      </p:sp>
      <p:cxnSp>
        <p:nvCxnSpPr>
          <p:cNvPr id="90" name="Straight Connector 89"/>
          <p:cNvCxnSpPr/>
          <p:nvPr/>
        </p:nvCxnSpPr>
        <p:spPr>
          <a:xfrm>
            <a:off x="112418" y="4477867"/>
            <a:ext cx="0" cy="2088232"/>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91772" y="5611939"/>
            <a:ext cx="534202" cy="0"/>
          </a:xfrm>
          <a:prstGeom prst="straightConnector1">
            <a:avLst/>
          </a:prstGeom>
          <a:ln w="50800">
            <a:solidFill>
              <a:srgbClr val="0070C0"/>
            </a:solidFill>
            <a:headEnd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12418" y="4909915"/>
            <a:ext cx="534202" cy="0"/>
          </a:xfrm>
          <a:prstGeom prst="straightConnector1">
            <a:avLst/>
          </a:prstGeom>
          <a:ln w="50800">
            <a:solidFill>
              <a:srgbClr val="0070C0"/>
            </a:solidFill>
            <a:headEnd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112418" y="6278067"/>
            <a:ext cx="534202" cy="0"/>
          </a:xfrm>
          <a:prstGeom prst="straightConnector1">
            <a:avLst/>
          </a:prstGeom>
          <a:ln w="50800">
            <a:solidFill>
              <a:srgbClr val="0070C0"/>
            </a:solidFill>
            <a:headEnd w="med" len="lg"/>
            <a:tailEnd type="stealth" w="med" len="lg"/>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649762" y="4506558"/>
            <a:ext cx="727454" cy="584775"/>
          </a:xfrm>
          <a:prstGeom prst="rect">
            <a:avLst/>
          </a:prstGeom>
          <a:noFill/>
        </p:spPr>
        <p:txBody>
          <a:bodyPr wrap="square" rtlCol="0">
            <a:spAutoFit/>
          </a:bodyPr>
          <a:lstStyle/>
          <a:p>
            <a:r>
              <a:rPr lang="en-US" sz="3200" b="1" dirty="0"/>
              <a:t>…</a:t>
            </a:r>
          </a:p>
        </p:txBody>
      </p:sp>
      <p:sp>
        <p:nvSpPr>
          <p:cNvPr id="95" name="TextBox 94"/>
          <p:cNvSpPr txBox="1"/>
          <p:nvPr/>
        </p:nvSpPr>
        <p:spPr>
          <a:xfrm>
            <a:off x="578093" y="5868133"/>
            <a:ext cx="727454" cy="584775"/>
          </a:xfrm>
          <a:prstGeom prst="rect">
            <a:avLst/>
          </a:prstGeom>
          <a:noFill/>
        </p:spPr>
        <p:txBody>
          <a:bodyPr wrap="square" rtlCol="0">
            <a:spAutoFit/>
          </a:bodyPr>
          <a:lstStyle/>
          <a:p>
            <a:r>
              <a:rPr lang="en-US" sz="3200" b="1" dirty="0"/>
              <a:t>…</a:t>
            </a:r>
          </a:p>
        </p:txBody>
      </p:sp>
      <p:sp>
        <p:nvSpPr>
          <p:cNvPr id="96" name="TextBox 95"/>
          <p:cNvSpPr txBox="1"/>
          <p:nvPr/>
        </p:nvSpPr>
        <p:spPr>
          <a:xfrm>
            <a:off x="-80834" y="6298712"/>
            <a:ext cx="727454" cy="584775"/>
          </a:xfrm>
          <a:prstGeom prst="rect">
            <a:avLst/>
          </a:prstGeom>
          <a:noFill/>
        </p:spPr>
        <p:txBody>
          <a:bodyPr wrap="square" rtlCol="0">
            <a:spAutoFit/>
          </a:bodyPr>
          <a:lstStyle/>
          <a:p>
            <a:r>
              <a:rPr lang="en-US" sz="3200" b="1" dirty="0"/>
              <a:t>…</a:t>
            </a:r>
          </a:p>
        </p:txBody>
      </p:sp>
      <p:cxnSp>
        <p:nvCxnSpPr>
          <p:cNvPr id="100" name="Straight Connector 99"/>
          <p:cNvCxnSpPr/>
          <p:nvPr/>
        </p:nvCxnSpPr>
        <p:spPr>
          <a:xfrm flipV="1">
            <a:off x="0" y="3367590"/>
            <a:ext cx="9144000" cy="90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5">
            <a:clrChange>
              <a:clrFrom>
                <a:srgbClr val="FFFFFF"/>
              </a:clrFrom>
              <a:clrTo>
                <a:srgbClr val="FFFFFF">
                  <a:alpha val="0"/>
                </a:srgbClr>
              </a:clrTo>
            </a:clrChange>
          </a:blip>
          <a:stretch>
            <a:fillRect/>
          </a:stretch>
        </p:blipFill>
        <p:spPr>
          <a:xfrm>
            <a:off x="7524328" y="99767"/>
            <a:ext cx="1568305" cy="1541265"/>
          </a:xfrm>
          <a:prstGeom prst="rect">
            <a:avLst/>
          </a:prstGeom>
        </p:spPr>
      </p:pic>
      <p:pic>
        <p:nvPicPr>
          <p:cNvPr id="104" name="Picture 103"/>
          <p:cNvPicPr>
            <a:picLocks noChangeAspect="1"/>
          </p:cNvPicPr>
          <p:nvPr/>
        </p:nvPicPr>
        <p:blipFill>
          <a:blip r:embed="rId6">
            <a:clrChange>
              <a:clrFrom>
                <a:srgbClr val="FFFFFF"/>
              </a:clrFrom>
              <a:clrTo>
                <a:srgbClr val="FFFFFF">
                  <a:alpha val="0"/>
                </a:srgbClr>
              </a:clrTo>
            </a:clrChange>
          </a:blip>
          <a:stretch>
            <a:fillRect/>
          </a:stretch>
        </p:blipFill>
        <p:spPr>
          <a:xfrm flipH="1">
            <a:off x="6613537" y="3476057"/>
            <a:ext cx="2439767" cy="1617902"/>
          </a:xfrm>
          <a:prstGeom prst="rect">
            <a:avLst/>
          </a:prstGeom>
        </p:spPr>
      </p:pic>
      <mc:AlternateContent xmlns:mc="http://schemas.openxmlformats.org/markup-compatibility/2006" xmlns:a14="http://schemas.microsoft.com/office/drawing/2010/main">
        <mc:Choice Requires="a14">
          <p:sp>
            <p:nvSpPr>
              <p:cNvPr id="105" name="TextBox 104"/>
              <p:cNvSpPr txBox="1"/>
              <p:nvPr/>
            </p:nvSpPr>
            <p:spPr>
              <a:xfrm>
                <a:off x="1421065" y="3102179"/>
                <a:ext cx="5160259" cy="523220"/>
              </a:xfrm>
              <a:prstGeom prst="rect">
                <a:avLst/>
              </a:prstGeom>
              <a:solidFill>
                <a:srgbClr val="7030A0"/>
              </a:solidFill>
            </p:spPr>
            <p:txBody>
              <a:bodyPr wrap="none" lIns="0" tIns="0" rIns="0" bIns="0" rtlCol="0">
                <a:spAutoFit/>
              </a:bodyPr>
              <a:lstStyle/>
              <a:p>
                <a:endParaRPr lang="en-US" sz="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𝑫</m:t>
                      </m:r>
                      <m:r>
                        <a:rPr lang="en-US" b="1" i="1" smtClean="0">
                          <a:solidFill>
                            <a:schemeClr val="bg1"/>
                          </a:solidFill>
                          <a:latin typeface="Cambria Math" panose="02040503050406030204" pitchFamily="18" charset="0"/>
                        </a:rPr>
                        <m:t>=</m:t>
                      </m:r>
                      <m:d>
                        <m:dPr>
                          <m:begChr m:val="|"/>
                          <m:endChr m:val="|"/>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𝟎</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ea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𝟎</m:t>
                          </m:r>
                          <m:r>
                            <a:rPr lang="en-US" b="1" i="1" smtClean="0">
                              <a:solidFill>
                                <a:schemeClr val="bg1"/>
                              </a:solidFill>
                              <a:latin typeface="Cambria Math" panose="02040503050406030204" pitchFamily="18" charset="0"/>
                              <a:ea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𝟏</m:t>
                          </m:r>
                          <m:r>
                            <a:rPr lang="en-US" b="1" i="1" smtClean="0">
                              <a:solidFill>
                                <a:schemeClr val="bg1"/>
                              </a:solidFill>
                              <a:latin typeface="Cambria Math" panose="02040503050406030204" pitchFamily="18" charset="0"/>
                              <a:ea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𝟎</m:t>
                          </m:r>
                          <m:r>
                            <a:rPr lang="en-US" b="1" i="1" smtClean="0">
                              <a:solidFill>
                                <a:schemeClr val="bg1"/>
                              </a:solidFill>
                              <a:latin typeface="Cambria Math" panose="02040503050406030204" pitchFamily="18" charset="0"/>
                              <a:ea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𝟗𝟓</m:t>
                          </m:r>
                          <m:r>
                            <a:rPr lang="en-US" b="1" i="1" smtClean="0">
                              <a:solidFill>
                                <a:schemeClr val="bg1"/>
                              </a:solidFill>
                              <a:latin typeface="Cambria Math" panose="02040503050406030204" pitchFamily="18" charset="0"/>
                              <a:ea typeface="Cambria Math" panose="02040503050406030204" pitchFamily="18" charset="0"/>
                            </a:rPr>
                            <m:t>−</m:t>
                          </m:r>
                          <m:r>
                            <a:rPr lang="en-US" b="1" i="1">
                              <a:solidFill>
                                <a:schemeClr val="bg1"/>
                              </a:solidFill>
                              <a:latin typeface="Cambria Math" panose="02040503050406030204" pitchFamily="18" charset="0"/>
                            </a:rPr>
                            <m:t>𝟎</m:t>
                          </m:r>
                          <m:r>
                            <a:rPr lang="en-US" b="1" i="1">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𝟏</m:t>
                          </m:r>
                          <m:r>
                            <a:rPr lang="en-US" b="1" i="1">
                              <a:solidFill>
                                <a:schemeClr val="bg1"/>
                              </a:solidFill>
                              <a:latin typeface="Cambria Math" panose="02040503050406030204" pitchFamily="18" charset="0"/>
                              <a:ea typeface="Cambria Math" panose="02040503050406030204" pitchFamily="18" charset="0"/>
                            </a:rPr>
                            <m:t>∙</m:t>
                          </m:r>
                          <m:r>
                            <a:rPr lang="en-US" b="1" i="1">
                              <a:solidFill>
                                <a:schemeClr val="bg1"/>
                              </a:solidFill>
                              <a:latin typeface="Cambria Math" panose="02040503050406030204" pitchFamily="18" charset="0"/>
                              <a:ea typeface="Cambria Math" panose="02040503050406030204" pitchFamily="18" charset="0"/>
                            </a:rPr>
                            <m:t>𝟎</m:t>
                          </m:r>
                          <m:r>
                            <a:rPr lang="en-US" b="1" i="1">
                              <a:solidFill>
                                <a:schemeClr val="bg1"/>
                              </a:solidFill>
                              <a:latin typeface="Cambria Math" panose="02040503050406030204" pitchFamily="18" charset="0"/>
                              <a:ea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𝟐𝟓</m:t>
                          </m:r>
                          <m:r>
                            <a:rPr lang="en-US" b="1" i="1">
                              <a:solidFill>
                                <a:schemeClr val="bg1"/>
                              </a:solidFill>
                              <a:latin typeface="Cambria Math" panose="02040503050406030204" pitchFamily="18" charset="0"/>
                              <a:ea typeface="Cambria Math" panose="02040503050406030204" pitchFamily="18" charset="0"/>
                            </a:rPr>
                            <m:t>∙</m:t>
                          </m:r>
                          <m:r>
                            <a:rPr lang="en-US" b="1" i="1">
                              <a:solidFill>
                                <a:schemeClr val="bg1"/>
                              </a:solidFill>
                              <a:latin typeface="Cambria Math" panose="02040503050406030204" pitchFamily="18" charset="0"/>
                              <a:ea typeface="Cambria Math" panose="02040503050406030204" pitchFamily="18" charset="0"/>
                            </a:rPr>
                            <m:t>𝟎</m:t>
                          </m:r>
                          <m:r>
                            <a:rPr lang="en-US" b="1" i="1">
                              <a:solidFill>
                                <a:schemeClr val="bg1"/>
                              </a:solidFill>
                              <a:latin typeface="Cambria Math" panose="02040503050406030204" pitchFamily="18" charset="0"/>
                              <a:ea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𝟏</m:t>
                          </m:r>
                        </m:e>
                      </m:d>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𝟎</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𝟎𝟏𝟔𝟓</m:t>
                      </m:r>
                    </m:oMath>
                  </m:oMathPara>
                </a14:m>
                <a:endParaRPr lang="en-US" b="1" dirty="0">
                  <a:solidFill>
                    <a:schemeClr val="bg1"/>
                  </a:solidFill>
                </a:endParaRPr>
              </a:p>
              <a:p>
                <a:endParaRPr lang="en-US" sz="8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1421065" y="3102179"/>
                <a:ext cx="5160259" cy="523220"/>
              </a:xfrm>
              <a:prstGeom prst="rect">
                <a:avLst/>
              </a:prstGeom>
              <a:blipFill>
                <a:blip r:embed="rId7"/>
                <a:stretch>
                  <a:fillRect l="-472" r="-590"/>
                </a:stretch>
              </a:blipFill>
            </p:spPr>
            <p:txBody>
              <a:bodyPr/>
              <a:lstStyle/>
              <a:p>
                <a:r>
                  <a:rPr lang="en-US">
                    <a:noFill/>
                  </a:rPr>
                  <a:t> </a:t>
                </a:r>
              </a:p>
            </p:txBody>
          </p:sp>
        </mc:Fallback>
      </mc:AlternateContent>
    </p:spTree>
    <p:extLst>
      <p:ext uri="{BB962C8B-B14F-4D97-AF65-F5344CB8AC3E}">
        <p14:creationId xmlns:p14="http://schemas.microsoft.com/office/powerpoint/2010/main" val="10921621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3929" y="1556792"/>
            <a:ext cx="5231101" cy="3416320"/>
          </a:xfrm>
          <a:prstGeom prst="rect">
            <a:avLst/>
          </a:prstGeom>
          <a:solidFill>
            <a:schemeClr val="tx1"/>
          </a:solidFill>
        </p:spPr>
        <p:txBody>
          <a:bodyPr wrap="square" lIns="91440" tIns="45720" rIns="91440" bIns="45720">
            <a:spAutoFit/>
          </a:bodyPr>
          <a:lstStyle/>
          <a:p>
            <a:pPr algn="ctr"/>
            <a:r>
              <a:rPr lang="en-US" sz="5400" b="1" cap="none" spc="0" dirty="0">
                <a:ln w="22225">
                  <a:solidFill>
                    <a:schemeClr val="accent2"/>
                  </a:solidFill>
                  <a:prstDash val="solid"/>
                </a:ln>
                <a:solidFill>
                  <a:schemeClr val="bg1"/>
                </a:solidFill>
                <a:effectLst/>
              </a:rPr>
              <a:t>Why did we put</a:t>
            </a:r>
          </a:p>
          <a:p>
            <a:pPr algn="ctr"/>
            <a:r>
              <a:rPr lang="en-US" sz="5400" b="1" cap="none" spc="0" dirty="0">
                <a:ln w="22225">
                  <a:solidFill>
                    <a:schemeClr val="accent2"/>
                  </a:solidFill>
                  <a:prstDash val="solid"/>
                </a:ln>
                <a:solidFill>
                  <a:schemeClr val="bg1"/>
                </a:solidFill>
                <a:effectLst/>
              </a:rPr>
              <a:t>so huge effort</a:t>
            </a:r>
          </a:p>
          <a:p>
            <a:pPr algn="ctr"/>
            <a:r>
              <a:rPr lang="en-US" sz="5400" b="1" cap="none" spc="0" dirty="0">
                <a:ln w="22225">
                  <a:solidFill>
                    <a:schemeClr val="accent2"/>
                  </a:solidFill>
                  <a:prstDash val="solid"/>
                </a:ln>
                <a:solidFill>
                  <a:schemeClr val="bg1"/>
                </a:solidFill>
                <a:effectLst/>
              </a:rPr>
              <a:t>to win WARN</a:t>
            </a:r>
          </a:p>
          <a:p>
            <a:pPr algn="ctr"/>
            <a:r>
              <a:rPr lang="en-US" sz="5400" b="1" dirty="0">
                <a:ln w="22225">
                  <a:solidFill>
                    <a:schemeClr val="accent2"/>
                  </a:solidFill>
                  <a:prstDash val="solid"/>
                </a:ln>
                <a:solidFill>
                  <a:schemeClr val="bg1"/>
                </a:solidFill>
              </a:rPr>
              <a:t>Project ?</a:t>
            </a:r>
            <a:endParaRPr lang="en-US" sz="5400" b="1" cap="none" spc="0" dirty="0">
              <a:ln w="22225">
                <a:solidFill>
                  <a:schemeClr val="accent2"/>
                </a:solidFill>
                <a:prstDash val="solid"/>
              </a:ln>
              <a:solidFill>
                <a:schemeClr val="bg1"/>
              </a:solidFill>
              <a:effectLst/>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771800" y="5446359"/>
            <a:ext cx="3375360" cy="1411641"/>
          </a:xfrm>
          <a:prstGeom prst="rect">
            <a:avLst/>
          </a:prstGeom>
        </p:spPr>
      </p:pic>
    </p:spTree>
    <p:extLst>
      <p:ext uri="{BB962C8B-B14F-4D97-AF65-F5344CB8AC3E}">
        <p14:creationId xmlns:p14="http://schemas.microsoft.com/office/powerpoint/2010/main" val="30593001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026480" y="247260"/>
            <a:ext cx="5976664" cy="6480720"/>
            <a:chOff x="473715" y="275944"/>
            <a:chExt cx="5466437" cy="6067012"/>
          </a:xfrm>
        </p:grpSpPr>
        <p:pic>
          <p:nvPicPr>
            <p:cNvPr id="20" name="Picture 19"/>
            <p:cNvPicPr>
              <a:picLocks noChangeAspect="1"/>
            </p:cNvPicPr>
            <p:nvPr/>
          </p:nvPicPr>
          <p:blipFill>
            <a:blip r:embed="rId2">
              <a:clrChange>
                <a:clrFrom>
                  <a:srgbClr val="F7F7F7"/>
                </a:clrFrom>
                <a:clrTo>
                  <a:srgbClr val="F7F7F7">
                    <a:alpha val="0"/>
                  </a:srgbClr>
                </a:clrTo>
              </a:clrChange>
              <a:duotone>
                <a:schemeClr val="bg2">
                  <a:shade val="45000"/>
                  <a:satMod val="135000"/>
                </a:schemeClr>
                <a:prstClr val="white"/>
              </a:duotone>
            </a:blip>
            <a:stretch>
              <a:fillRect/>
            </a:stretch>
          </p:blipFill>
          <p:spPr>
            <a:xfrm>
              <a:off x="827584" y="275944"/>
              <a:ext cx="5112568" cy="6067012"/>
            </a:xfrm>
            <a:prstGeom prst="rect">
              <a:avLst/>
            </a:prstGeom>
          </p:spPr>
        </p:pic>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rot="19671230">
              <a:off x="473715" y="2319095"/>
              <a:ext cx="4864941" cy="3182330"/>
            </a:xfrm>
            <a:prstGeom prst="rect">
              <a:avLst/>
            </a:prstGeom>
          </p:spPr>
        </p:pic>
      </p:grpSp>
      <p:sp>
        <p:nvSpPr>
          <p:cNvPr id="23" name="Rectangle 22"/>
          <p:cNvSpPr/>
          <p:nvPr/>
        </p:nvSpPr>
        <p:spPr>
          <a:xfrm>
            <a:off x="76288" y="47476"/>
            <a:ext cx="4999768" cy="3170099"/>
          </a:xfrm>
          <a:prstGeom prst="rect">
            <a:avLst/>
          </a:prstGeom>
          <a:noFill/>
        </p:spPr>
        <p:txBody>
          <a:bodyPr wrap="square" lIns="91440" tIns="45720" rIns="91440" bIns="45720">
            <a:spAutoFit/>
          </a:bodyPr>
          <a:lstStyle/>
          <a:p>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 this the key challenge of WARN project: to dance (“</a:t>
            </a:r>
            <a:r>
              <a:rPr lang="az-Cyrl-AZ" sz="4000" b="1" i="1" dirty="0">
                <a:ln w="13462">
                  <a:solidFill>
                    <a:schemeClr val="bg1"/>
                  </a:solidFill>
                  <a:prstDash val="solid"/>
                </a:ln>
                <a:solidFill>
                  <a:srgbClr val="FF0000"/>
                </a:solidFill>
                <a:effectLst>
                  <a:outerShdw dist="38100" dir="2700000" algn="bl" rotWithShape="0">
                    <a:schemeClr val="accent5"/>
                  </a:outerShdw>
                </a:effectLst>
              </a:rPr>
              <a:t>водить хороводы</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around Europe?</a:t>
            </a:r>
          </a:p>
        </p:txBody>
      </p:sp>
    </p:spTree>
    <p:extLst>
      <p:ext uri="{BB962C8B-B14F-4D97-AF65-F5344CB8AC3E}">
        <p14:creationId xmlns:p14="http://schemas.microsoft.com/office/powerpoint/2010/main" val="26524474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026480" y="247260"/>
            <a:ext cx="5976664" cy="6480720"/>
            <a:chOff x="473715" y="275944"/>
            <a:chExt cx="5466437" cy="6067012"/>
          </a:xfrm>
        </p:grpSpPr>
        <p:pic>
          <p:nvPicPr>
            <p:cNvPr id="20" name="Picture 19"/>
            <p:cNvPicPr>
              <a:picLocks noChangeAspect="1"/>
            </p:cNvPicPr>
            <p:nvPr/>
          </p:nvPicPr>
          <p:blipFill>
            <a:blip r:embed="rId2">
              <a:clrChange>
                <a:clrFrom>
                  <a:srgbClr val="F7F7F7"/>
                </a:clrFrom>
                <a:clrTo>
                  <a:srgbClr val="F7F7F7">
                    <a:alpha val="0"/>
                  </a:srgbClr>
                </a:clrTo>
              </a:clrChange>
              <a:duotone>
                <a:schemeClr val="bg2">
                  <a:shade val="45000"/>
                  <a:satMod val="135000"/>
                </a:schemeClr>
                <a:prstClr val="white"/>
              </a:duotone>
            </a:blip>
            <a:stretch>
              <a:fillRect/>
            </a:stretch>
          </p:blipFill>
          <p:spPr>
            <a:xfrm>
              <a:off x="827584" y="275944"/>
              <a:ext cx="5112568" cy="6067012"/>
            </a:xfrm>
            <a:prstGeom prst="rect">
              <a:avLst/>
            </a:prstGeom>
          </p:spPr>
        </p:pic>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rot="19671230">
              <a:off x="473715" y="2319095"/>
              <a:ext cx="4864941" cy="3182330"/>
            </a:xfrm>
            <a:prstGeom prst="rect">
              <a:avLst/>
            </a:prstGeom>
          </p:spPr>
        </p:pic>
      </p:grpSp>
      <p:sp>
        <p:nvSpPr>
          <p:cNvPr id="23" name="Rectangle 22"/>
          <p:cNvSpPr/>
          <p:nvPr/>
        </p:nvSpPr>
        <p:spPr>
          <a:xfrm>
            <a:off x="-552" y="47476"/>
            <a:ext cx="4999768" cy="4462760"/>
          </a:xfrm>
          <a:prstGeom prst="rect">
            <a:avLst/>
          </a:prstGeom>
          <a:noFill/>
        </p:spPr>
        <p:txBody>
          <a:bodyPr wrap="square" lIns="91440" tIns="45720" rIns="91440" bIns="45720">
            <a:spAutoFit/>
          </a:bodyPr>
          <a:lstStyle/>
          <a:p>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 this the key challenge of WARN project: to dance (“</a:t>
            </a:r>
            <a:r>
              <a:rPr lang="az-Cyrl-AZ" sz="4000" b="1" i="1" dirty="0">
                <a:ln w="13462">
                  <a:solidFill>
                    <a:schemeClr val="bg1"/>
                  </a:solidFill>
                  <a:prstDash val="solid"/>
                </a:ln>
                <a:solidFill>
                  <a:srgbClr val="FF0000"/>
                </a:solidFill>
                <a:effectLst>
                  <a:outerShdw dist="38100" dir="2700000" algn="bl" rotWithShape="0">
                    <a:schemeClr val="accent5"/>
                  </a:outerShdw>
                </a:effectLst>
              </a:rPr>
              <a:t>водить хороводы</a:t>
            </a: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around Europe?</a:t>
            </a:r>
          </a:p>
          <a:p>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4400" b="1" cap="none" spc="0" dirty="0">
                <a:ln w="13462">
                  <a:solidFill>
                    <a:schemeClr val="bg1"/>
                  </a:solidFill>
                  <a:prstDash val="solid"/>
                </a:ln>
                <a:solidFill>
                  <a:srgbClr val="FF0000"/>
                </a:solidFill>
                <a:effectLst>
                  <a:outerShdw dist="38100" dir="2700000" algn="bl" rotWithShape="0">
                    <a:schemeClr val="accent5"/>
                  </a:outerShdw>
                </a:effectLst>
              </a:rPr>
              <a:t>I hope – NOT !</a:t>
            </a:r>
          </a:p>
        </p:txBody>
      </p:sp>
      <p:cxnSp>
        <p:nvCxnSpPr>
          <p:cNvPr id="6" name="Straight Connector 5"/>
          <p:cNvCxnSpPr/>
          <p:nvPr/>
        </p:nvCxnSpPr>
        <p:spPr>
          <a:xfrm flipV="1">
            <a:off x="4067944" y="11402"/>
            <a:ext cx="5076056" cy="6716578"/>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211960" y="247260"/>
            <a:ext cx="3528392" cy="648072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306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423" y="771233"/>
            <a:ext cx="8564721" cy="6006543"/>
            <a:chOff x="406579" y="763549"/>
            <a:chExt cx="8564721" cy="6006543"/>
          </a:xfrm>
        </p:grpSpPr>
        <p:grpSp>
          <p:nvGrpSpPr>
            <p:cNvPr id="2" name="Group 1"/>
            <p:cNvGrpSpPr/>
            <p:nvPr/>
          </p:nvGrpSpPr>
          <p:grpSpPr>
            <a:xfrm>
              <a:off x="406579" y="763549"/>
              <a:ext cx="8564721" cy="6006543"/>
              <a:chOff x="291319" y="571449"/>
              <a:chExt cx="8564721" cy="6006543"/>
            </a:xfrm>
          </p:grpSpPr>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19" y="692696"/>
                <a:ext cx="6147185" cy="54856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2843808" y="692696"/>
                <a:ext cx="6012232" cy="5885296"/>
                <a:chOff x="827584" y="3736966"/>
                <a:chExt cx="3096344" cy="2869782"/>
              </a:xfrm>
            </p:grpSpPr>
            <p:pic>
              <p:nvPicPr>
                <p:cNvPr id="13" name="Picture 12"/>
                <p:cNvPicPr>
                  <a:picLocks noChangeAspect="1"/>
                </p:cNvPicPr>
                <p:nvPr/>
              </p:nvPicPr>
              <p:blipFill>
                <a:blip r:embed="rId3">
                  <a:clrChange>
                    <a:clrFrom>
                      <a:srgbClr val="3D3A4F"/>
                    </a:clrFrom>
                    <a:clrTo>
                      <a:srgbClr val="3D3A4F">
                        <a:alpha val="0"/>
                      </a:srgbClr>
                    </a:clrTo>
                  </a:clrChange>
                </a:blip>
                <a:stretch>
                  <a:fillRect/>
                </a:stretch>
              </p:blipFill>
              <p:spPr>
                <a:xfrm>
                  <a:off x="827584" y="3736966"/>
                  <a:ext cx="3096344" cy="2869782"/>
                </a:xfrm>
                <a:prstGeom prst="rect">
                  <a:avLst/>
                </a:prstGeom>
              </p:spPr>
            </p:pic>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a:off x="1938399" y="6052024"/>
                  <a:ext cx="977417" cy="408775"/>
                </a:xfrm>
                <a:prstGeom prst="rect">
                  <a:avLst/>
                </a:prstGeom>
              </p:spPr>
            </p:pic>
            <p:pic>
              <p:nvPicPr>
                <p:cNvPr id="17" name="Picture 16"/>
                <p:cNvPicPr>
                  <a:picLocks noChangeAspect="1"/>
                </p:cNvPicPr>
                <p:nvPr/>
              </p:nvPicPr>
              <p:blipFill>
                <a:blip r:embed="rId5"/>
                <a:stretch>
                  <a:fillRect/>
                </a:stretch>
              </p:blipFill>
              <p:spPr>
                <a:xfrm>
                  <a:off x="1835271" y="5005220"/>
                  <a:ext cx="899826" cy="611882"/>
                </a:xfrm>
                <a:prstGeom prst="rect">
                  <a:avLst/>
                </a:prstGeom>
              </p:spPr>
            </p:pic>
          </p:grpSp>
          <p:pic>
            <p:nvPicPr>
              <p:cNvPr id="7"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5354883" y="571449"/>
                <a:ext cx="2899818" cy="165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2679126" y="4246992"/>
              <a:ext cx="1226618" cy="830997"/>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WARN</a:t>
              </a:r>
            </a:p>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Reports</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grpSp>
      <p:sp>
        <p:nvSpPr>
          <p:cNvPr id="12" name="Rectangle 11"/>
          <p:cNvSpPr/>
          <p:nvPr/>
        </p:nvSpPr>
        <p:spPr>
          <a:xfrm>
            <a:off x="60920" y="1372"/>
            <a:ext cx="8974940" cy="646331"/>
          </a:xfrm>
          <a:prstGeom prst="rect">
            <a:avLst/>
          </a:prstGeom>
          <a:noFill/>
        </p:spPr>
        <p:txBody>
          <a:bodyPr wrap="square" lIns="91440" tIns="45720" rIns="91440" bIns="45720">
            <a:spAutoFit/>
          </a:bodyPr>
          <a:lstStyle/>
          <a:p>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Or maybe the challenge is just a </a:t>
            </a:r>
            <a:r>
              <a:rPr lang="en-US" sz="3600" b="1" i="1" cap="none" spc="0" dirty="0">
                <a:ln w="13462">
                  <a:solidFill>
                    <a:schemeClr val="bg1"/>
                  </a:solidFill>
                  <a:prstDash val="solid"/>
                </a:ln>
                <a:solidFill>
                  <a:srgbClr val="FF0000"/>
                </a:solidFill>
                <a:effectLst>
                  <a:outerShdw dist="38100" dir="2700000" algn="bl" rotWithShape="0">
                    <a:schemeClr val="accent5"/>
                  </a:outerShdw>
                </a:effectLst>
              </a:rPr>
              <a:t>paperwork</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14" name="Rectangle 13"/>
          <p:cNvSpPr/>
          <p:nvPr/>
        </p:nvSpPr>
        <p:spPr>
          <a:xfrm rot="17076292">
            <a:off x="5515122" y="3634453"/>
            <a:ext cx="3482043"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chemeClr val="bg1">
                    <a:lumMod val="65000"/>
                  </a:schemeClr>
                </a:solidFill>
                <a:effectLst>
                  <a:outerShdw blurRad="38100" dist="22860" dir="5400000" algn="tl" rotWithShape="0">
                    <a:srgbClr val="000000">
                      <a:alpha val="30000"/>
                    </a:srgbClr>
                  </a:outerShdw>
                </a:effectLst>
                <a:latin typeface="Berlin Sans FB Demi" panose="020E0802020502020306" pitchFamily="34" charset="0"/>
              </a:rPr>
              <a:t>C  U  R  R  I  C  U  L  U  M</a:t>
            </a:r>
          </a:p>
        </p:txBody>
      </p:sp>
    </p:spTree>
    <p:extLst>
      <p:ext uri="{BB962C8B-B14F-4D97-AF65-F5344CB8AC3E}">
        <p14:creationId xmlns:p14="http://schemas.microsoft.com/office/powerpoint/2010/main" val="3502997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423" y="771233"/>
            <a:ext cx="8564721" cy="6006543"/>
            <a:chOff x="406579" y="763549"/>
            <a:chExt cx="8564721" cy="6006543"/>
          </a:xfrm>
        </p:grpSpPr>
        <p:grpSp>
          <p:nvGrpSpPr>
            <p:cNvPr id="2" name="Group 1"/>
            <p:cNvGrpSpPr/>
            <p:nvPr/>
          </p:nvGrpSpPr>
          <p:grpSpPr>
            <a:xfrm>
              <a:off x="406579" y="763549"/>
              <a:ext cx="8564721" cy="6006543"/>
              <a:chOff x="291319" y="571449"/>
              <a:chExt cx="8564721" cy="6006543"/>
            </a:xfrm>
          </p:grpSpPr>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19" y="692696"/>
                <a:ext cx="6147185" cy="54856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2843808" y="692696"/>
                <a:ext cx="6012232" cy="5885296"/>
                <a:chOff x="827584" y="3736966"/>
                <a:chExt cx="3096344" cy="2869782"/>
              </a:xfrm>
            </p:grpSpPr>
            <p:pic>
              <p:nvPicPr>
                <p:cNvPr id="13" name="Picture 12"/>
                <p:cNvPicPr>
                  <a:picLocks noChangeAspect="1"/>
                </p:cNvPicPr>
                <p:nvPr/>
              </p:nvPicPr>
              <p:blipFill>
                <a:blip r:embed="rId3">
                  <a:clrChange>
                    <a:clrFrom>
                      <a:srgbClr val="3D3A4F"/>
                    </a:clrFrom>
                    <a:clrTo>
                      <a:srgbClr val="3D3A4F">
                        <a:alpha val="0"/>
                      </a:srgbClr>
                    </a:clrTo>
                  </a:clrChange>
                </a:blip>
                <a:stretch>
                  <a:fillRect/>
                </a:stretch>
              </p:blipFill>
              <p:spPr>
                <a:xfrm>
                  <a:off x="827584" y="3736966"/>
                  <a:ext cx="3096344" cy="2869782"/>
                </a:xfrm>
                <a:prstGeom prst="rect">
                  <a:avLst/>
                </a:prstGeom>
              </p:spPr>
            </p:pic>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a:off x="1938399" y="6052024"/>
                  <a:ext cx="977417" cy="408775"/>
                </a:xfrm>
                <a:prstGeom prst="rect">
                  <a:avLst/>
                </a:prstGeom>
              </p:spPr>
            </p:pic>
            <p:pic>
              <p:nvPicPr>
                <p:cNvPr id="17" name="Picture 16"/>
                <p:cNvPicPr>
                  <a:picLocks noChangeAspect="1"/>
                </p:cNvPicPr>
                <p:nvPr/>
              </p:nvPicPr>
              <p:blipFill>
                <a:blip r:embed="rId5"/>
                <a:stretch>
                  <a:fillRect/>
                </a:stretch>
              </p:blipFill>
              <p:spPr>
                <a:xfrm>
                  <a:off x="1835271" y="5005220"/>
                  <a:ext cx="899826" cy="611882"/>
                </a:xfrm>
                <a:prstGeom prst="rect">
                  <a:avLst/>
                </a:prstGeom>
              </p:spPr>
            </p:pic>
          </p:grpSp>
          <p:pic>
            <p:nvPicPr>
              <p:cNvPr id="7"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5354883" y="571449"/>
                <a:ext cx="2899818" cy="165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2679126" y="4246992"/>
              <a:ext cx="1226618" cy="830997"/>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WARN</a:t>
              </a:r>
            </a:p>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Reports</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grpSp>
      <p:sp>
        <p:nvSpPr>
          <p:cNvPr id="12" name="Rectangle 11"/>
          <p:cNvSpPr/>
          <p:nvPr/>
        </p:nvSpPr>
        <p:spPr>
          <a:xfrm>
            <a:off x="60920" y="1372"/>
            <a:ext cx="8974940" cy="646331"/>
          </a:xfrm>
          <a:prstGeom prst="rect">
            <a:avLst/>
          </a:prstGeom>
          <a:noFill/>
        </p:spPr>
        <p:txBody>
          <a:bodyPr wrap="square" lIns="91440" tIns="45720" rIns="91440" bIns="45720">
            <a:spAutoFit/>
          </a:bodyPr>
          <a:lstStyle/>
          <a:p>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Or maybe the challenge is just a </a:t>
            </a:r>
            <a:r>
              <a:rPr lang="en-US" sz="3600" b="1" i="1" cap="none" spc="0" dirty="0">
                <a:ln w="13462">
                  <a:solidFill>
                    <a:schemeClr val="bg1"/>
                  </a:solidFill>
                  <a:prstDash val="solid"/>
                </a:ln>
                <a:solidFill>
                  <a:srgbClr val="FF0000"/>
                </a:solidFill>
                <a:effectLst>
                  <a:outerShdw dist="38100" dir="2700000" algn="bl" rotWithShape="0">
                    <a:schemeClr val="accent5"/>
                  </a:outerShdw>
                </a:effectLst>
              </a:rPr>
              <a:t>paperwork</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14" name="Rectangle 13"/>
          <p:cNvSpPr/>
          <p:nvPr/>
        </p:nvSpPr>
        <p:spPr>
          <a:xfrm rot="17076292">
            <a:off x="5515122" y="3634453"/>
            <a:ext cx="3482043"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chemeClr val="bg1">
                    <a:lumMod val="65000"/>
                  </a:schemeClr>
                </a:solidFill>
                <a:effectLst>
                  <a:outerShdw blurRad="38100" dist="22860" dir="5400000" algn="tl" rotWithShape="0">
                    <a:srgbClr val="000000">
                      <a:alpha val="30000"/>
                    </a:srgbClr>
                  </a:outerShdw>
                </a:effectLst>
                <a:latin typeface="Berlin Sans FB Demi" panose="020E0802020502020306" pitchFamily="34" charset="0"/>
              </a:rPr>
              <a:t>C  U  R  R  I  C  U  L  U  M</a:t>
            </a:r>
          </a:p>
        </p:txBody>
      </p:sp>
      <p:sp>
        <p:nvSpPr>
          <p:cNvPr id="5" name="Rectangle 4"/>
          <p:cNvSpPr/>
          <p:nvPr/>
        </p:nvSpPr>
        <p:spPr>
          <a:xfrm>
            <a:off x="560401" y="1052736"/>
            <a:ext cx="3525773" cy="769441"/>
          </a:xfrm>
          <a:prstGeom prst="rect">
            <a:avLst/>
          </a:prstGeom>
          <a:solidFill>
            <a:schemeClr val="bg1"/>
          </a:solidFill>
        </p:spPr>
        <p:txBody>
          <a:bodyPr wrap="none">
            <a:spAutoFit/>
          </a:bodyPr>
          <a:lstStyle/>
          <a:p>
            <a:r>
              <a:rPr lang="en-US" sz="4400" b="1" dirty="0">
                <a:ln w="13462">
                  <a:solidFill>
                    <a:schemeClr val="bg1"/>
                  </a:solidFill>
                  <a:prstDash val="solid"/>
                </a:ln>
                <a:solidFill>
                  <a:srgbClr val="FF0000"/>
                </a:solidFill>
                <a:effectLst>
                  <a:outerShdw dist="38100" dir="2700000" algn="bl" rotWithShape="0">
                    <a:schemeClr val="accent5"/>
                  </a:outerShdw>
                </a:effectLst>
              </a:rPr>
              <a:t>I hope – NOT !</a:t>
            </a:r>
          </a:p>
        </p:txBody>
      </p:sp>
      <p:cxnSp>
        <p:nvCxnSpPr>
          <p:cNvPr id="16" name="Straight Connector 15"/>
          <p:cNvCxnSpPr/>
          <p:nvPr/>
        </p:nvCxnSpPr>
        <p:spPr>
          <a:xfrm>
            <a:off x="1187624" y="2122315"/>
            <a:ext cx="6120680" cy="4114997"/>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644661" y="1922527"/>
            <a:ext cx="3744416" cy="4605665"/>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1024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815" y="16740"/>
            <a:ext cx="9066833" cy="6792841"/>
            <a:chOff x="14815" y="16740"/>
            <a:chExt cx="9066833" cy="6792841"/>
          </a:xfrm>
        </p:grpSpPr>
        <p:pic>
          <p:nvPicPr>
            <p:cNvPr id="23" name="Picture 22"/>
            <p:cNvPicPr>
              <a:picLocks noChangeAspect="1"/>
            </p:cNvPicPr>
            <p:nvPr/>
          </p:nvPicPr>
          <p:blipFill>
            <a:blip r:embed="rId2">
              <a:clrChange>
                <a:clrFrom>
                  <a:srgbClr val="FFFFFF"/>
                </a:clrFrom>
                <a:clrTo>
                  <a:srgbClr val="FFFFFF">
                    <a:alpha val="0"/>
                  </a:srgbClr>
                </a:clrTo>
              </a:clrChange>
            </a:blip>
            <a:stretch>
              <a:fillRect/>
            </a:stretch>
          </p:blipFill>
          <p:spPr>
            <a:xfrm>
              <a:off x="104902" y="4772589"/>
              <a:ext cx="1558097" cy="1613274"/>
            </a:xfrm>
            <a:prstGeom prst="rect">
              <a:avLst/>
            </a:prstGeom>
          </p:spPr>
        </p:pic>
        <p:grpSp>
          <p:nvGrpSpPr>
            <p:cNvPr id="18" name="Group 17"/>
            <p:cNvGrpSpPr/>
            <p:nvPr/>
          </p:nvGrpSpPr>
          <p:grpSpPr>
            <a:xfrm>
              <a:off x="368290" y="1567196"/>
              <a:ext cx="3448062" cy="5154812"/>
              <a:chOff x="475866" y="1451936"/>
              <a:chExt cx="3448062" cy="5154812"/>
            </a:xfrm>
          </p:grpSpPr>
          <p:pic>
            <p:nvPicPr>
              <p:cNvPr id="13" name="Picture 12"/>
              <p:cNvPicPr>
                <a:picLocks noChangeAspect="1"/>
              </p:cNvPicPr>
              <p:nvPr/>
            </p:nvPicPr>
            <p:blipFill>
              <a:blip r:embed="rId3">
                <a:clrChange>
                  <a:clrFrom>
                    <a:srgbClr val="3D3A4F"/>
                  </a:clrFrom>
                  <a:clrTo>
                    <a:srgbClr val="3D3A4F">
                      <a:alpha val="0"/>
                    </a:srgbClr>
                  </a:clrTo>
                </a:clrChange>
              </a:blip>
              <a:stretch>
                <a:fillRect/>
              </a:stretch>
            </p:blipFill>
            <p:spPr>
              <a:xfrm>
                <a:off x="827584" y="3736966"/>
                <a:ext cx="3096344" cy="2869782"/>
              </a:xfrm>
              <a:prstGeom prst="rect">
                <a:avLst/>
              </a:prstGeom>
            </p:spPr>
          </p:pic>
          <p:grpSp>
            <p:nvGrpSpPr>
              <p:cNvPr id="12" name="Group 11"/>
              <p:cNvGrpSpPr/>
              <p:nvPr/>
            </p:nvGrpSpPr>
            <p:grpSpPr>
              <a:xfrm rot="20919981">
                <a:off x="475866" y="1451936"/>
                <a:ext cx="2925067" cy="3306234"/>
                <a:chOff x="251520" y="260648"/>
                <a:chExt cx="2035085" cy="2355527"/>
              </a:xfrm>
            </p:grpSpPr>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251520" y="260648"/>
                  <a:ext cx="2035085" cy="2355527"/>
                </a:xfrm>
                <a:prstGeom prst="rect">
                  <a:avLst/>
                </a:prstGeom>
              </p:spPr>
            </p:pic>
            <p:pic>
              <p:nvPicPr>
                <p:cNvPr id="11" name="Picture 10"/>
                <p:cNvPicPr>
                  <a:picLocks noChangeAspect="1"/>
                </p:cNvPicPr>
                <p:nvPr/>
              </p:nvPicPr>
              <p:blipFill>
                <a:blip r:embed="rId5">
                  <a:clrChange>
                    <a:clrFrom>
                      <a:srgbClr val="000000"/>
                    </a:clrFrom>
                    <a:clrTo>
                      <a:srgbClr val="000000">
                        <a:alpha val="0"/>
                      </a:srgbClr>
                    </a:clrTo>
                  </a:clrChange>
                </a:blip>
                <a:stretch>
                  <a:fillRect/>
                </a:stretch>
              </p:blipFill>
              <p:spPr>
                <a:xfrm>
                  <a:off x="631248" y="396980"/>
                  <a:ext cx="1402856" cy="216024"/>
                </a:xfrm>
                <a:prstGeom prst="rect">
                  <a:avLst/>
                </a:prstGeom>
              </p:spPr>
            </p:pic>
          </p:grpSp>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1938399" y="6052024"/>
                <a:ext cx="977417" cy="408775"/>
              </a:xfrm>
              <a:prstGeom prst="rect">
                <a:avLst/>
              </a:prstGeom>
            </p:spPr>
          </p:pic>
          <p:pic>
            <p:nvPicPr>
              <p:cNvPr id="17" name="Picture 16"/>
              <p:cNvPicPr>
                <a:picLocks noChangeAspect="1"/>
              </p:cNvPicPr>
              <p:nvPr/>
            </p:nvPicPr>
            <p:blipFill>
              <a:blip r:embed="rId7"/>
              <a:stretch>
                <a:fillRect/>
              </a:stretch>
            </p:blipFill>
            <p:spPr>
              <a:xfrm>
                <a:off x="1835271" y="5005220"/>
                <a:ext cx="899826" cy="611882"/>
              </a:xfrm>
              <a:prstGeom prst="rect">
                <a:avLst/>
              </a:prstGeom>
            </p:spPr>
          </p:pic>
        </p:grpSp>
        <p:grpSp>
          <p:nvGrpSpPr>
            <p:cNvPr id="2" name="Group 1"/>
            <p:cNvGrpSpPr/>
            <p:nvPr/>
          </p:nvGrpSpPr>
          <p:grpSpPr>
            <a:xfrm>
              <a:off x="4561464" y="29256"/>
              <a:ext cx="4520184" cy="6780325"/>
              <a:chOff x="4499992" y="44624"/>
              <a:chExt cx="4520184" cy="6780325"/>
            </a:xfrm>
          </p:grpSpPr>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9383" y="44624"/>
                <a:ext cx="448287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9"/>
              <a:stretch>
                <a:fillRect/>
              </a:stretch>
            </p:blipFill>
            <p:spPr>
              <a:xfrm>
                <a:off x="4499993" y="3997158"/>
                <a:ext cx="4520183" cy="2827791"/>
              </a:xfrm>
              <a:prstGeom prst="rect">
                <a:avLst/>
              </a:prstGeom>
            </p:spPr>
          </p:pic>
          <p:pic>
            <p:nvPicPr>
              <p:cNvPr id="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7631" y="2615840"/>
                <a:ext cx="2214630" cy="136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1"/>
              <a:stretch>
                <a:fillRect/>
              </a:stretch>
            </p:blipFill>
            <p:spPr>
              <a:xfrm>
                <a:off x="4519384" y="2615841"/>
                <a:ext cx="2238454" cy="1366534"/>
              </a:xfrm>
              <a:prstGeom prst="rect">
                <a:avLst/>
              </a:prstGeom>
            </p:spPr>
          </p:pic>
          <p:sp>
            <p:nvSpPr>
              <p:cNvPr id="7" name="Rectangle 6"/>
              <p:cNvSpPr/>
              <p:nvPr/>
            </p:nvSpPr>
            <p:spPr>
              <a:xfrm>
                <a:off x="4499992" y="44624"/>
                <a:ext cx="4520183" cy="678032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6" name="Rectangle 15"/>
            <p:cNvSpPr/>
            <p:nvPr/>
          </p:nvSpPr>
          <p:spPr>
            <a:xfrm>
              <a:off x="14815" y="16740"/>
              <a:ext cx="4418355" cy="1446550"/>
            </a:xfrm>
            <a:prstGeom prst="rect">
              <a:avLst/>
            </a:prstGeom>
            <a:noFill/>
          </p:spPr>
          <p:txBody>
            <a:bodyPr wrap="square" lIns="91440" tIns="45720" rIns="91440" bIns="45720">
              <a:spAutoFit/>
            </a:bodyPr>
            <a:lstStyle/>
            <a:p>
              <a:pPr algn="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real challenge</a:t>
              </a:r>
            </a:p>
            <a:p>
              <a:pPr algn="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 </a:t>
              </a:r>
              <a:r>
                <a:rPr lang="en-US" sz="4400" b="1" i="1" cap="none" spc="0" dirty="0">
                  <a:ln w="13462">
                    <a:solidFill>
                      <a:schemeClr val="bg1"/>
                    </a:solidFill>
                    <a:prstDash val="solid"/>
                  </a:ln>
                  <a:solidFill>
                    <a:srgbClr val="FF0000"/>
                  </a:solidFill>
                  <a:effectLst>
                    <a:outerShdw dist="38100" dir="2700000" algn="bl" rotWithShape="0">
                      <a:schemeClr val="accent5"/>
                    </a:outerShdw>
                  </a:effectLst>
                </a:rPr>
                <a:t>here …</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ight Arrow 2"/>
            <p:cNvSpPr/>
            <p:nvPr/>
          </p:nvSpPr>
          <p:spPr>
            <a:xfrm>
              <a:off x="2967107" y="2625852"/>
              <a:ext cx="1512168" cy="375408"/>
            </a:xfrm>
            <a:prstGeom prst="rightArrow">
              <a:avLst>
                <a:gd name="adj1" fmla="val 50000"/>
                <a:gd name="adj2" fmla="val 109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9" name="Straight Arrow Connector 18"/>
            <p:cNvCxnSpPr/>
            <p:nvPr/>
          </p:nvCxnSpPr>
          <p:spPr>
            <a:xfrm>
              <a:off x="3349762" y="1312012"/>
              <a:ext cx="185264" cy="1253258"/>
            </a:xfrm>
            <a:prstGeom prst="straightConnector1">
              <a:avLst/>
            </a:prstGeom>
            <a:ln w="2540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349762" y="2602800"/>
              <a:ext cx="432000" cy="43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Berlin Sans FB Demi" panose="020E0802020502020306" pitchFamily="34" charset="0"/>
                </a:rPr>
                <a:t>?</a:t>
              </a:r>
              <a:endParaRPr lang="fi-FI" sz="2400" b="1" dirty="0">
                <a:effectLst>
                  <a:outerShdw blurRad="38100" dist="38100" dir="2700000" algn="tl">
                    <a:srgbClr val="000000">
                      <a:alpha val="43137"/>
                    </a:srgbClr>
                  </a:outerShdw>
                </a:effectLst>
                <a:latin typeface="Berlin Sans FB Demi" panose="020E0802020502020306" pitchFamily="34" charset="0"/>
              </a:endParaRPr>
            </a:p>
          </p:txBody>
        </p:sp>
        <p:sp>
          <p:nvSpPr>
            <p:cNvPr id="24" name="Rectangle 23"/>
            <p:cNvSpPr/>
            <p:nvPr/>
          </p:nvSpPr>
          <p:spPr>
            <a:xfrm rot="17076292">
              <a:off x="2025802" y="5340636"/>
              <a:ext cx="1835759" cy="276999"/>
            </a:xfrm>
            <a:prstGeom prst="rect">
              <a:avLst/>
            </a:prstGeom>
            <a:noFill/>
          </p:spPr>
          <p:txBody>
            <a:bodyPr wrap="none" lIns="91440" tIns="45720" rIns="91440" bIns="45720">
              <a:spAutoFit/>
            </a:bodyPr>
            <a:lstStyle/>
            <a:p>
              <a:pPr algn="ctr"/>
              <a:r>
                <a:rPr lang="en-US" sz="1200" b="1" cap="none" spc="0" dirty="0">
                  <a:ln w="10160">
                    <a:solidFill>
                      <a:schemeClr val="accent5"/>
                    </a:solidFill>
                    <a:prstDash val="solid"/>
                  </a:ln>
                  <a:solidFill>
                    <a:schemeClr val="bg1">
                      <a:lumMod val="65000"/>
                    </a:schemeClr>
                  </a:solidFill>
                  <a:effectLst>
                    <a:outerShdw blurRad="38100" dist="22860" dir="5400000" algn="tl" rotWithShape="0">
                      <a:srgbClr val="000000">
                        <a:alpha val="30000"/>
                      </a:srgbClr>
                    </a:outerShdw>
                  </a:effectLst>
                  <a:latin typeface="Berlin Sans FB Demi" panose="020E0802020502020306" pitchFamily="34" charset="0"/>
                </a:rPr>
                <a:t>C  U  R  R  I  C  U  L  U  M</a:t>
              </a:r>
            </a:p>
          </p:txBody>
        </p:sp>
      </p:grpSp>
    </p:spTree>
    <p:extLst>
      <p:ext uri="{BB962C8B-B14F-4D97-AF65-F5344CB8AC3E}">
        <p14:creationId xmlns:p14="http://schemas.microsoft.com/office/powerpoint/2010/main" val="27363719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0920" y="1372"/>
            <a:ext cx="9020728" cy="6808209"/>
            <a:chOff x="60920" y="1372"/>
            <a:chExt cx="9020728" cy="6808209"/>
          </a:xfrm>
        </p:grpSpPr>
        <p:pic>
          <p:nvPicPr>
            <p:cNvPr id="23" name="Picture 22"/>
            <p:cNvPicPr>
              <a:picLocks noChangeAspect="1"/>
            </p:cNvPicPr>
            <p:nvPr/>
          </p:nvPicPr>
          <p:blipFill>
            <a:blip r:embed="rId2">
              <a:clrChange>
                <a:clrFrom>
                  <a:srgbClr val="FFFFFF"/>
                </a:clrFrom>
                <a:clrTo>
                  <a:srgbClr val="FFFFFF">
                    <a:alpha val="0"/>
                  </a:srgbClr>
                </a:clrTo>
              </a:clrChange>
            </a:blip>
            <a:stretch>
              <a:fillRect/>
            </a:stretch>
          </p:blipFill>
          <p:spPr>
            <a:xfrm>
              <a:off x="104902" y="4772589"/>
              <a:ext cx="1558097" cy="1613274"/>
            </a:xfrm>
            <a:prstGeom prst="rect">
              <a:avLst/>
            </a:prstGeom>
          </p:spPr>
        </p:pic>
        <p:grpSp>
          <p:nvGrpSpPr>
            <p:cNvPr id="18" name="Group 17"/>
            <p:cNvGrpSpPr/>
            <p:nvPr/>
          </p:nvGrpSpPr>
          <p:grpSpPr>
            <a:xfrm>
              <a:off x="368290" y="1567196"/>
              <a:ext cx="3448062" cy="5154812"/>
              <a:chOff x="475866" y="1451936"/>
              <a:chExt cx="3448062" cy="5154812"/>
            </a:xfrm>
          </p:grpSpPr>
          <p:pic>
            <p:nvPicPr>
              <p:cNvPr id="13" name="Picture 12"/>
              <p:cNvPicPr>
                <a:picLocks noChangeAspect="1"/>
              </p:cNvPicPr>
              <p:nvPr/>
            </p:nvPicPr>
            <p:blipFill>
              <a:blip r:embed="rId3">
                <a:clrChange>
                  <a:clrFrom>
                    <a:srgbClr val="3D3A4F"/>
                  </a:clrFrom>
                  <a:clrTo>
                    <a:srgbClr val="3D3A4F">
                      <a:alpha val="0"/>
                    </a:srgbClr>
                  </a:clrTo>
                </a:clrChange>
              </a:blip>
              <a:stretch>
                <a:fillRect/>
              </a:stretch>
            </p:blipFill>
            <p:spPr>
              <a:xfrm>
                <a:off x="827584" y="3736966"/>
                <a:ext cx="3096344" cy="2869782"/>
              </a:xfrm>
              <a:prstGeom prst="rect">
                <a:avLst/>
              </a:prstGeom>
            </p:spPr>
          </p:pic>
          <p:grpSp>
            <p:nvGrpSpPr>
              <p:cNvPr id="12" name="Group 11"/>
              <p:cNvGrpSpPr/>
              <p:nvPr/>
            </p:nvGrpSpPr>
            <p:grpSpPr>
              <a:xfrm rot="20919981">
                <a:off x="475866" y="1451936"/>
                <a:ext cx="2925067" cy="3306234"/>
                <a:chOff x="251520" y="260648"/>
                <a:chExt cx="2035085" cy="2355527"/>
              </a:xfrm>
            </p:grpSpPr>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251520" y="260648"/>
                  <a:ext cx="2035085" cy="2355527"/>
                </a:xfrm>
                <a:prstGeom prst="rect">
                  <a:avLst/>
                </a:prstGeom>
              </p:spPr>
            </p:pic>
            <p:pic>
              <p:nvPicPr>
                <p:cNvPr id="11" name="Picture 10"/>
                <p:cNvPicPr>
                  <a:picLocks noChangeAspect="1"/>
                </p:cNvPicPr>
                <p:nvPr/>
              </p:nvPicPr>
              <p:blipFill>
                <a:blip r:embed="rId5">
                  <a:clrChange>
                    <a:clrFrom>
                      <a:srgbClr val="000000"/>
                    </a:clrFrom>
                    <a:clrTo>
                      <a:srgbClr val="000000">
                        <a:alpha val="0"/>
                      </a:srgbClr>
                    </a:clrTo>
                  </a:clrChange>
                </a:blip>
                <a:stretch>
                  <a:fillRect/>
                </a:stretch>
              </p:blipFill>
              <p:spPr>
                <a:xfrm>
                  <a:off x="631248" y="396980"/>
                  <a:ext cx="1402856" cy="216024"/>
                </a:xfrm>
                <a:prstGeom prst="rect">
                  <a:avLst/>
                </a:prstGeom>
              </p:spPr>
            </p:pic>
          </p:grpSp>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1938399" y="6052024"/>
                <a:ext cx="977417" cy="408775"/>
              </a:xfrm>
              <a:prstGeom prst="rect">
                <a:avLst/>
              </a:prstGeom>
            </p:spPr>
          </p:pic>
          <p:pic>
            <p:nvPicPr>
              <p:cNvPr id="17" name="Picture 16"/>
              <p:cNvPicPr>
                <a:picLocks noChangeAspect="1"/>
              </p:cNvPicPr>
              <p:nvPr/>
            </p:nvPicPr>
            <p:blipFill>
              <a:blip r:embed="rId7"/>
              <a:stretch>
                <a:fillRect/>
              </a:stretch>
            </p:blipFill>
            <p:spPr>
              <a:xfrm>
                <a:off x="1835271" y="5005220"/>
                <a:ext cx="899826" cy="611882"/>
              </a:xfrm>
              <a:prstGeom prst="rect">
                <a:avLst/>
              </a:prstGeom>
            </p:spPr>
          </p:pic>
        </p:grpSp>
        <p:grpSp>
          <p:nvGrpSpPr>
            <p:cNvPr id="2" name="Group 1"/>
            <p:cNvGrpSpPr/>
            <p:nvPr/>
          </p:nvGrpSpPr>
          <p:grpSpPr>
            <a:xfrm>
              <a:off x="4561464" y="29256"/>
              <a:ext cx="4520184" cy="6780325"/>
              <a:chOff x="4499992" y="44624"/>
              <a:chExt cx="4520184" cy="6780325"/>
            </a:xfrm>
          </p:grpSpPr>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9383" y="44624"/>
                <a:ext cx="448287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9"/>
              <a:stretch>
                <a:fillRect/>
              </a:stretch>
            </p:blipFill>
            <p:spPr>
              <a:xfrm>
                <a:off x="4499993" y="3997158"/>
                <a:ext cx="4520183" cy="2827791"/>
              </a:xfrm>
              <a:prstGeom prst="rect">
                <a:avLst/>
              </a:prstGeom>
            </p:spPr>
          </p:pic>
          <p:pic>
            <p:nvPicPr>
              <p:cNvPr id="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7631" y="2615840"/>
                <a:ext cx="2214630" cy="136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1"/>
              <a:stretch>
                <a:fillRect/>
              </a:stretch>
            </p:blipFill>
            <p:spPr>
              <a:xfrm>
                <a:off x="4519384" y="2615841"/>
                <a:ext cx="2238454" cy="1366534"/>
              </a:xfrm>
              <a:prstGeom prst="rect">
                <a:avLst/>
              </a:prstGeom>
            </p:spPr>
          </p:pic>
          <p:sp>
            <p:nvSpPr>
              <p:cNvPr id="7" name="Rectangle 6"/>
              <p:cNvSpPr/>
              <p:nvPr/>
            </p:nvSpPr>
            <p:spPr>
              <a:xfrm>
                <a:off x="4499992" y="44624"/>
                <a:ext cx="4520183" cy="678032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6" name="Rectangle 15"/>
            <p:cNvSpPr/>
            <p:nvPr/>
          </p:nvSpPr>
          <p:spPr>
            <a:xfrm>
              <a:off x="60920" y="1372"/>
              <a:ext cx="4367064" cy="1200329"/>
            </a:xfrm>
            <a:prstGeom prst="rect">
              <a:avLst/>
            </a:prstGeom>
            <a:noFill/>
          </p:spPr>
          <p:txBody>
            <a:bodyPr wrap="square" lIns="91440" tIns="45720" rIns="91440" bIns="45720">
              <a:spAutoFit/>
            </a:bodyPr>
            <a:lstStyle/>
            <a:p>
              <a:pPr algn="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real challenge</a:t>
              </a:r>
            </a:p>
            <a:p>
              <a:pPr algn="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 </a:t>
              </a:r>
              <a:r>
                <a:rPr lang="en-US" sz="3600" b="1" i="1" cap="none" spc="0" dirty="0">
                  <a:ln w="13462">
                    <a:solidFill>
                      <a:schemeClr val="bg1"/>
                    </a:solidFill>
                    <a:prstDash val="solid"/>
                  </a:ln>
                  <a:solidFill>
                    <a:srgbClr val="FF0000"/>
                  </a:solidFill>
                  <a:effectLst>
                    <a:outerShdw dist="38100" dir="2700000" algn="bl" rotWithShape="0">
                      <a:schemeClr val="accent5"/>
                    </a:outerShdw>
                  </a:effectLst>
                </a:rPr>
                <a:t>here …</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ight Arrow 2"/>
            <p:cNvSpPr/>
            <p:nvPr/>
          </p:nvSpPr>
          <p:spPr>
            <a:xfrm>
              <a:off x="2967107" y="2625852"/>
              <a:ext cx="1512168" cy="375408"/>
            </a:xfrm>
            <a:prstGeom prst="rightArrow">
              <a:avLst>
                <a:gd name="adj1" fmla="val 50000"/>
                <a:gd name="adj2" fmla="val 109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9" name="Straight Arrow Connector 18"/>
            <p:cNvCxnSpPr/>
            <p:nvPr/>
          </p:nvCxnSpPr>
          <p:spPr>
            <a:xfrm>
              <a:off x="3401610" y="1124744"/>
              <a:ext cx="133416" cy="1440526"/>
            </a:xfrm>
            <a:prstGeom prst="straightConnector1">
              <a:avLst/>
            </a:prstGeom>
            <a:ln w="2540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349762" y="2602800"/>
              <a:ext cx="432000" cy="43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Berlin Sans FB Demi" panose="020E0802020502020306" pitchFamily="34" charset="0"/>
                </a:rPr>
                <a:t>?</a:t>
              </a:r>
              <a:endParaRPr lang="fi-FI" sz="2400" b="1" dirty="0">
                <a:effectLst>
                  <a:outerShdw blurRad="38100" dist="38100" dir="2700000" algn="tl">
                    <a:srgbClr val="000000">
                      <a:alpha val="43137"/>
                    </a:srgbClr>
                  </a:outerShdw>
                </a:effectLst>
                <a:latin typeface="Berlin Sans FB Demi" panose="020E0802020502020306" pitchFamily="34" charset="0"/>
              </a:endParaRPr>
            </a:p>
          </p:txBody>
        </p:sp>
        <p:sp>
          <p:nvSpPr>
            <p:cNvPr id="24" name="Rectangle 23"/>
            <p:cNvSpPr/>
            <p:nvPr/>
          </p:nvSpPr>
          <p:spPr>
            <a:xfrm rot="17076292">
              <a:off x="2025802" y="5340636"/>
              <a:ext cx="1835759" cy="276999"/>
            </a:xfrm>
            <a:prstGeom prst="rect">
              <a:avLst/>
            </a:prstGeom>
            <a:noFill/>
          </p:spPr>
          <p:txBody>
            <a:bodyPr wrap="none" lIns="91440" tIns="45720" rIns="91440" bIns="45720">
              <a:spAutoFit/>
            </a:bodyPr>
            <a:lstStyle/>
            <a:p>
              <a:pPr algn="ctr"/>
              <a:r>
                <a:rPr lang="en-US" sz="1200" b="1" cap="none" spc="0" dirty="0">
                  <a:ln w="10160">
                    <a:solidFill>
                      <a:schemeClr val="accent5"/>
                    </a:solidFill>
                    <a:prstDash val="solid"/>
                  </a:ln>
                  <a:solidFill>
                    <a:schemeClr val="bg1">
                      <a:lumMod val="65000"/>
                    </a:schemeClr>
                  </a:solidFill>
                  <a:effectLst>
                    <a:outerShdw blurRad="38100" dist="22860" dir="5400000" algn="tl" rotWithShape="0">
                      <a:srgbClr val="000000">
                        <a:alpha val="30000"/>
                      </a:srgbClr>
                    </a:outerShdw>
                  </a:effectLst>
                  <a:latin typeface="Berlin Sans FB Demi" panose="020E0802020502020306" pitchFamily="34" charset="0"/>
                </a:rPr>
                <a:t>C  U  R  R  I  C  U  L  U  M</a:t>
              </a:r>
            </a:p>
          </p:txBody>
        </p:sp>
      </p:grpSp>
      <p:sp>
        <p:nvSpPr>
          <p:cNvPr id="22" name="Rectangle 21"/>
          <p:cNvSpPr/>
          <p:nvPr/>
        </p:nvSpPr>
        <p:spPr>
          <a:xfrm>
            <a:off x="395536" y="1139301"/>
            <a:ext cx="8568952" cy="5262979"/>
          </a:xfrm>
          <a:prstGeom prst="rect">
            <a:avLst/>
          </a:prstGeom>
          <a:solidFill>
            <a:schemeClr val="bg1">
              <a:alpha val="91000"/>
            </a:schemeClr>
          </a:solidFill>
          <a:ln w="38100">
            <a:solidFill>
              <a:schemeClr val="tx1"/>
            </a:solidFill>
          </a:ln>
        </p:spPr>
        <p:txBody>
          <a:bodyPr wrap="square" lIns="91440" tIns="45720" rIns="91440" bIns="45720">
            <a:spAutoFit/>
          </a:bodyPr>
          <a:lstStyle/>
          <a:p>
            <a:pPr algn="just"/>
            <a:r>
              <a:rPr lang="ru-RU" sz="2400" b="1" dirty="0">
                <a:ln w="0"/>
                <a:solidFill>
                  <a:schemeClr val="accent1"/>
                </a:solidFill>
                <a:effectLst>
                  <a:outerShdw blurRad="38100" dist="25400" dir="5400000" algn="ctr" rotWithShape="0">
                    <a:srgbClr val="6E747A">
                      <a:alpha val="43000"/>
                    </a:srgbClr>
                  </a:outerShdw>
                </a:effectLst>
              </a:rPr>
              <a:t>Как бы нам по привычке не создать еще несколько курсов, похожих на курсы из "горячо любимого" студентами списка: "Охрана труда", "Безопасность жизнедеятельности", "Гражданская оборона", "Основы Болонского процесса", и т.п. </a:t>
            </a:r>
            <a:r>
              <a:rPr lang="en-US" sz="2400" b="1" dirty="0">
                <a:ln w="0"/>
                <a:solidFill>
                  <a:schemeClr val="accent1"/>
                </a:solidFill>
                <a:effectLst>
                  <a:outerShdw blurRad="38100" dist="25400" dir="5400000" algn="ctr" rotWithShape="0">
                    <a:srgbClr val="6E747A">
                      <a:alpha val="43000"/>
                    </a:srgbClr>
                  </a:outerShdw>
                </a:effectLst>
              </a:rPr>
              <a:t>… </a:t>
            </a:r>
            <a:r>
              <a:rPr lang="ru-RU" sz="2400" b="1" dirty="0">
                <a:ln w="0"/>
                <a:solidFill>
                  <a:schemeClr val="accent1"/>
                </a:solidFill>
                <a:effectLst>
                  <a:outerShdw blurRad="38100" dist="25400" dir="5400000" algn="ctr" rotWithShape="0">
                    <a:srgbClr val="6E747A">
                      <a:alpha val="43000"/>
                    </a:srgbClr>
                  </a:outerShdw>
                </a:effectLst>
              </a:rPr>
              <a:t>Как сделать результаты проекта, изложенные в новых курсах, интересными и полезными одновременно и для студентов и для безопасности страны в целом?</a:t>
            </a:r>
            <a:endParaRPr lang="en-US" sz="2400" b="1" dirty="0">
              <a:ln w="0"/>
              <a:solidFill>
                <a:schemeClr val="accent1"/>
              </a:solidFill>
              <a:effectLst>
                <a:outerShdw blurRad="38100" dist="25400" dir="5400000" algn="ctr" rotWithShape="0">
                  <a:srgbClr val="6E747A">
                    <a:alpha val="43000"/>
                  </a:srgbClr>
                </a:outerShdw>
              </a:effectLst>
            </a:endParaRPr>
          </a:p>
          <a:p>
            <a:pPr algn="just"/>
            <a:endParaRPr lang="en-US" sz="2400" dirty="0">
              <a:ln w="0"/>
              <a:solidFill>
                <a:schemeClr val="accent1"/>
              </a:solidFill>
              <a:effectLst>
                <a:outerShdw blurRad="38100" dist="25400" dir="5400000" algn="ctr" rotWithShape="0">
                  <a:srgbClr val="6E747A">
                    <a:alpha val="43000"/>
                  </a:srgbClr>
                </a:outerShdw>
              </a:effectLst>
            </a:endParaRPr>
          </a:p>
          <a:p>
            <a:pPr algn="just"/>
            <a:r>
              <a:rPr lang="en-US" sz="2400" b="1" i="1" dirty="0"/>
              <a:t>As if by habit, we wouldn’t create a few more courses similar to those from the students' list of "beloved": “Occupational Safety", "Life Safety", "Civil Defense", "Fundamentals of the Bologna Process", etc. … How to make the project results presented in new courses interesting and useful both for students and for the security of the country as a whole?</a:t>
            </a:r>
          </a:p>
        </p:txBody>
      </p:sp>
    </p:spTree>
    <p:extLst>
      <p:ext uri="{BB962C8B-B14F-4D97-AF65-F5344CB8AC3E}">
        <p14:creationId xmlns:p14="http://schemas.microsoft.com/office/powerpoint/2010/main" val="2973837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0920" y="1372"/>
            <a:ext cx="9020728" cy="6808209"/>
            <a:chOff x="60920" y="1372"/>
            <a:chExt cx="9020728" cy="6808209"/>
          </a:xfrm>
        </p:grpSpPr>
        <p:pic>
          <p:nvPicPr>
            <p:cNvPr id="23" name="Picture 22"/>
            <p:cNvPicPr>
              <a:picLocks noChangeAspect="1"/>
            </p:cNvPicPr>
            <p:nvPr/>
          </p:nvPicPr>
          <p:blipFill>
            <a:blip r:embed="rId2">
              <a:clrChange>
                <a:clrFrom>
                  <a:srgbClr val="FFFFFF"/>
                </a:clrFrom>
                <a:clrTo>
                  <a:srgbClr val="FFFFFF">
                    <a:alpha val="0"/>
                  </a:srgbClr>
                </a:clrTo>
              </a:clrChange>
            </a:blip>
            <a:stretch>
              <a:fillRect/>
            </a:stretch>
          </p:blipFill>
          <p:spPr>
            <a:xfrm>
              <a:off x="104902" y="4772589"/>
              <a:ext cx="1558097" cy="1613274"/>
            </a:xfrm>
            <a:prstGeom prst="rect">
              <a:avLst/>
            </a:prstGeom>
          </p:spPr>
        </p:pic>
        <p:grpSp>
          <p:nvGrpSpPr>
            <p:cNvPr id="18" name="Group 17"/>
            <p:cNvGrpSpPr/>
            <p:nvPr/>
          </p:nvGrpSpPr>
          <p:grpSpPr>
            <a:xfrm>
              <a:off x="368290" y="1567196"/>
              <a:ext cx="3448062" cy="5154812"/>
              <a:chOff x="475866" y="1451936"/>
              <a:chExt cx="3448062" cy="5154812"/>
            </a:xfrm>
          </p:grpSpPr>
          <p:pic>
            <p:nvPicPr>
              <p:cNvPr id="13" name="Picture 12"/>
              <p:cNvPicPr>
                <a:picLocks noChangeAspect="1"/>
              </p:cNvPicPr>
              <p:nvPr/>
            </p:nvPicPr>
            <p:blipFill>
              <a:blip r:embed="rId3">
                <a:clrChange>
                  <a:clrFrom>
                    <a:srgbClr val="3D3A4F"/>
                  </a:clrFrom>
                  <a:clrTo>
                    <a:srgbClr val="3D3A4F">
                      <a:alpha val="0"/>
                    </a:srgbClr>
                  </a:clrTo>
                </a:clrChange>
              </a:blip>
              <a:stretch>
                <a:fillRect/>
              </a:stretch>
            </p:blipFill>
            <p:spPr>
              <a:xfrm>
                <a:off x="827584" y="3736966"/>
                <a:ext cx="3096344" cy="2869782"/>
              </a:xfrm>
              <a:prstGeom prst="rect">
                <a:avLst/>
              </a:prstGeom>
            </p:spPr>
          </p:pic>
          <p:grpSp>
            <p:nvGrpSpPr>
              <p:cNvPr id="12" name="Group 11"/>
              <p:cNvGrpSpPr/>
              <p:nvPr/>
            </p:nvGrpSpPr>
            <p:grpSpPr>
              <a:xfrm rot="20919981">
                <a:off x="475866" y="1451936"/>
                <a:ext cx="2925067" cy="3306234"/>
                <a:chOff x="251520" y="260648"/>
                <a:chExt cx="2035085" cy="2355527"/>
              </a:xfrm>
            </p:grpSpPr>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251520" y="260648"/>
                  <a:ext cx="2035085" cy="2355527"/>
                </a:xfrm>
                <a:prstGeom prst="rect">
                  <a:avLst/>
                </a:prstGeom>
              </p:spPr>
            </p:pic>
            <p:pic>
              <p:nvPicPr>
                <p:cNvPr id="11" name="Picture 10"/>
                <p:cNvPicPr>
                  <a:picLocks noChangeAspect="1"/>
                </p:cNvPicPr>
                <p:nvPr/>
              </p:nvPicPr>
              <p:blipFill>
                <a:blip r:embed="rId5">
                  <a:clrChange>
                    <a:clrFrom>
                      <a:srgbClr val="000000"/>
                    </a:clrFrom>
                    <a:clrTo>
                      <a:srgbClr val="000000">
                        <a:alpha val="0"/>
                      </a:srgbClr>
                    </a:clrTo>
                  </a:clrChange>
                </a:blip>
                <a:stretch>
                  <a:fillRect/>
                </a:stretch>
              </p:blipFill>
              <p:spPr>
                <a:xfrm>
                  <a:off x="631248" y="396980"/>
                  <a:ext cx="1402856" cy="216024"/>
                </a:xfrm>
                <a:prstGeom prst="rect">
                  <a:avLst/>
                </a:prstGeom>
              </p:spPr>
            </p:pic>
          </p:grpSp>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1938399" y="6052024"/>
                <a:ext cx="977417" cy="408775"/>
              </a:xfrm>
              <a:prstGeom prst="rect">
                <a:avLst/>
              </a:prstGeom>
            </p:spPr>
          </p:pic>
          <p:pic>
            <p:nvPicPr>
              <p:cNvPr id="17" name="Picture 16"/>
              <p:cNvPicPr>
                <a:picLocks noChangeAspect="1"/>
              </p:cNvPicPr>
              <p:nvPr/>
            </p:nvPicPr>
            <p:blipFill>
              <a:blip r:embed="rId7"/>
              <a:stretch>
                <a:fillRect/>
              </a:stretch>
            </p:blipFill>
            <p:spPr>
              <a:xfrm>
                <a:off x="1835271" y="5005220"/>
                <a:ext cx="899826" cy="611882"/>
              </a:xfrm>
              <a:prstGeom prst="rect">
                <a:avLst/>
              </a:prstGeom>
            </p:spPr>
          </p:pic>
        </p:grpSp>
        <p:grpSp>
          <p:nvGrpSpPr>
            <p:cNvPr id="2" name="Group 1"/>
            <p:cNvGrpSpPr/>
            <p:nvPr/>
          </p:nvGrpSpPr>
          <p:grpSpPr>
            <a:xfrm>
              <a:off x="4561464" y="29256"/>
              <a:ext cx="4520184" cy="6780325"/>
              <a:chOff x="4499992" y="44624"/>
              <a:chExt cx="4520184" cy="6780325"/>
            </a:xfrm>
          </p:grpSpPr>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9383" y="44624"/>
                <a:ext cx="448287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9"/>
              <a:stretch>
                <a:fillRect/>
              </a:stretch>
            </p:blipFill>
            <p:spPr>
              <a:xfrm>
                <a:off x="4499993" y="3997158"/>
                <a:ext cx="4520183" cy="2827791"/>
              </a:xfrm>
              <a:prstGeom prst="rect">
                <a:avLst/>
              </a:prstGeom>
            </p:spPr>
          </p:pic>
          <p:pic>
            <p:nvPicPr>
              <p:cNvPr id="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7631" y="2615840"/>
                <a:ext cx="2214630" cy="136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1"/>
              <a:stretch>
                <a:fillRect/>
              </a:stretch>
            </p:blipFill>
            <p:spPr>
              <a:xfrm>
                <a:off x="4519384" y="2615841"/>
                <a:ext cx="2238454" cy="1366534"/>
              </a:xfrm>
              <a:prstGeom prst="rect">
                <a:avLst/>
              </a:prstGeom>
            </p:spPr>
          </p:pic>
          <p:sp>
            <p:nvSpPr>
              <p:cNvPr id="7" name="Rectangle 6"/>
              <p:cNvSpPr/>
              <p:nvPr/>
            </p:nvSpPr>
            <p:spPr>
              <a:xfrm>
                <a:off x="4499992" y="44624"/>
                <a:ext cx="4520183" cy="678032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6" name="Rectangle 15"/>
            <p:cNvSpPr/>
            <p:nvPr/>
          </p:nvSpPr>
          <p:spPr>
            <a:xfrm>
              <a:off x="60920" y="1372"/>
              <a:ext cx="4367064" cy="1200329"/>
            </a:xfrm>
            <a:prstGeom prst="rect">
              <a:avLst/>
            </a:prstGeom>
            <a:noFill/>
          </p:spPr>
          <p:txBody>
            <a:bodyPr wrap="square" lIns="91440" tIns="45720" rIns="91440" bIns="45720">
              <a:spAutoFit/>
            </a:bodyPr>
            <a:lstStyle/>
            <a:p>
              <a:pPr algn="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real challenge</a:t>
              </a:r>
            </a:p>
            <a:p>
              <a:pPr algn="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 </a:t>
              </a:r>
              <a:r>
                <a:rPr lang="en-US" sz="3600" b="1" i="1" cap="none" spc="0" dirty="0">
                  <a:ln w="13462">
                    <a:solidFill>
                      <a:schemeClr val="bg1"/>
                    </a:solidFill>
                    <a:prstDash val="solid"/>
                  </a:ln>
                  <a:solidFill>
                    <a:srgbClr val="FF0000"/>
                  </a:solidFill>
                  <a:effectLst>
                    <a:outerShdw dist="38100" dir="2700000" algn="bl" rotWithShape="0">
                      <a:schemeClr val="accent5"/>
                    </a:outerShdw>
                  </a:effectLst>
                </a:rPr>
                <a:t>here …</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ight Arrow 2"/>
            <p:cNvSpPr/>
            <p:nvPr/>
          </p:nvSpPr>
          <p:spPr>
            <a:xfrm>
              <a:off x="2967107" y="2625852"/>
              <a:ext cx="1512168" cy="375408"/>
            </a:xfrm>
            <a:prstGeom prst="rightArrow">
              <a:avLst>
                <a:gd name="adj1" fmla="val 50000"/>
                <a:gd name="adj2" fmla="val 109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9" name="Straight Arrow Connector 18"/>
            <p:cNvCxnSpPr/>
            <p:nvPr/>
          </p:nvCxnSpPr>
          <p:spPr>
            <a:xfrm>
              <a:off x="3401610" y="1124744"/>
              <a:ext cx="133416" cy="1440526"/>
            </a:xfrm>
            <a:prstGeom prst="straightConnector1">
              <a:avLst/>
            </a:prstGeom>
            <a:ln w="2540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349762" y="2602800"/>
              <a:ext cx="432000" cy="43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Berlin Sans FB Demi" panose="020E0802020502020306" pitchFamily="34" charset="0"/>
                </a:rPr>
                <a:t>?</a:t>
              </a:r>
              <a:endParaRPr lang="fi-FI" sz="2400" b="1" dirty="0">
                <a:effectLst>
                  <a:outerShdw blurRad="38100" dist="38100" dir="2700000" algn="tl">
                    <a:srgbClr val="000000">
                      <a:alpha val="43137"/>
                    </a:srgbClr>
                  </a:outerShdw>
                </a:effectLst>
                <a:latin typeface="Berlin Sans FB Demi" panose="020E0802020502020306" pitchFamily="34" charset="0"/>
              </a:endParaRPr>
            </a:p>
          </p:txBody>
        </p:sp>
        <p:sp>
          <p:nvSpPr>
            <p:cNvPr id="24" name="Rectangle 23"/>
            <p:cNvSpPr/>
            <p:nvPr/>
          </p:nvSpPr>
          <p:spPr>
            <a:xfrm rot="17076292">
              <a:off x="2025802" y="5340636"/>
              <a:ext cx="1835759" cy="276999"/>
            </a:xfrm>
            <a:prstGeom prst="rect">
              <a:avLst/>
            </a:prstGeom>
            <a:noFill/>
          </p:spPr>
          <p:txBody>
            <a:bodyPr wrap="none" lIns="91440" tIns="45720" rIns="91440" bIns="45720">
              <a:spAutoFit/>
            </a:bodyPr>
            <a:lstStyle/>
            <a:p>
              <a:pPr algn="ctr"/>
              <a:r>
                <a:rPr lang="en-US" sz="1200" b="1" cap="none" spc="0" dirty="0">
                  <a:ln w="10160">
                    <a:solidFill>
                      <a:schemeClr val="accent5"/>
                    </a:solidFill>
                    <a:prstDash val="solid"/>
                  </a:ln>
                  <a:solidFill>
                    <a:schemeClr val="bg1">
                      <a:lumMod val="65000"/>
                    </a:schemeClr>
                  </a:solidFill>
                  <a:effectLst>
                    <a:outerShdw blurRad="38100" dist="22860" dir="5400000" algn="tl" rotWithShape="0">
                      <a:srgbClr val="000000">
                        <a:alpha val="30000"/>
                      </a:srgbClr>
                    </a:outerShdw>
                  </a:effectLst>
                  <a:latin typeface="Berlin Sans FB Demi" panose="020E0802020502020306" pitchFamily="34" charset="0"/>
                </a:rPr>
                <a:t>C  U  R  R  I  C  U  L  U  M</a:t>
              </a:r>
            </a:p>
          </p:txBody>
        </p:sp>
      </p:grpSp>
      <p:grpSp>
        <p:nvGrpSpPr>
          <p:cNvPr id="8" name="Group 7"/>
          <p:cNvGrpSpPr/>
          <p:nvPr/>
        </p:nvGrpSpPr>
        <p:grpSpPr>
          <a:xfrm>
            <a:off x="2731892" y="1363881"/>
            <a:ext cx="4438639" cy="5253748"/>
            <a:chOff x="2593580" y="1217885"/>
            <a:chExt cx="4438639" cy="5253748"/>
          </a:xfrm>
        </p:grpSpPr>
        <p:sp>
          <p:nvSpPr>
            <p:cNvPr id="22" name="Rectangle 21"/>
            <p:cNvSpPr/>
            <p:nvPr/>
          </p:nvSpPr>
          <p:spPr>
            <a:xfrm>
              <a:off x="2593580" y="1217885"/>
              <a:ext cx="4438639" cy="1692771"/>
            </a:xfrm>
            <a:prstGeom prst="rect">
              <a:avLst/>
            </a:prstGeom>
            <a:solidFill>
              <a:schemeClr val="bg1">
                <a:alpha val="91000"/>
              </a:schemeClr>
            </a:solidFill>
            <a:ln w="38100">
              <a:solidFill>
                <a:schemeClr val="tx1"/>
              </a:solidFill>
            </a:ln>
          </p:spPr>
          <p:txBody>
            <a:bodyPr wrap="square" lIns="91440" tIns="45720" rIns="91440" bIns="45720">
              <a:spAutoFit/>
            </a:bodyPr>
            <a:lstStyle/>
            <a:p>
              <a:pPr algn="just"/>
              <a:r>
                <a:rPr lang="en-US" sz="2000" b="1" dirty="0">
                  <a:ln w="0"/>
                  <a:solidFill>
                    <a:schemeClr val="accent1"/>
                  </a:solidFill>
                  <a:effectLst>
                    <a:outerShdw blurRad="38100" dist="25400" dir="5400000" algn="ctr" rotWithShape="0">
                      <a:srgbClr val="6E747A">
                        <a:alpha val="43000"/>
                      </a:srgbClr>
                    </a:outerShdw>
                  </a:effectLst>
                </a:rPr>
                <a:t>We need to change radically the way we present such courses for students. In this project, we promised to develop and apply </a:t>
              </a:r>
              <a:r>
                <a:rPr lang="en-US" sz="2400" b="1" dirty="0">
                  <a:ln w="0"/>
                  <a:solidFill>
                    <a:schemeClr val="accent1"/>
                  </a:solidFill>
                  <a:effectLst>
                    <a:outerShdw blurRad="38100" dist="25400" dir="5400000" algn="ctr" rotWithShape="0">
                      <a:srgbClr val="6E747A">
                        <a:alpha val="43000"/>
                      </a:srgbClr>
                    </a:outerShdw>
                  </a:effectLst>
                </a:rPr>
                <a:t>“</a:t>
              </a:r>
              <a:r>
                <a:rPr lang="en-US" sz="2400" b="1" dirty="0">
                  <a:ln w="0"/>
                  <a:solidFill>
                    <a:srgbClr val="FF0000"/>
                  </a:solidFill>
                  <a:effectLst>
                    <a:outerShdw blurRad="38100" dist="25400" dir="5400000" algn="ctr" rotWithShape="0">
                      <a:srgbClr val="6E747A">
                        <a:alpha val="43000"/>
                      </a:srgbClr>
                    </a:outerShdw>
                  </a:effectLst>
                </a:rPr>
                <a:t>Adversarial Learning</a:t>
              </a:r>
              <a:r>
                <a:rPr lang="en-US" sz="2400" b="1" dirty="0">
                  <a:ln w="0"/>
                  <a:solidFill>
                    <a:schemeClr val="accent1"/>
                  </a:solidFill>
                  <a:effectLst>
                    <a:outerShdw blurRad="38100" dist="25400" dir="5400000" algn="ctr" rotWithShape="0">
                      <a:srgbClr val="6E747A">
                        <a:alpha val="43000"/>
                      </a:srgbClr>
                    </a:outerShdw>
                  </a:effectLst>
                </a:rPr>
                <a:t>” </a:t>
              </a:r>
              <a:r>
                <a:rPr lang="en-US" sz="2000" b="1" dirty="0">
                  <a:ln w="0"/>
                  <a:solidFill>
                    <a:schemeClr val="accent1"/>
                  </a:solidFill>
                  <a:effectLst>
                    <a:outerShdw blurRad="38100" dist="25400" dir="5400000" algn="ctr" rotWithShape="0">
                      <a:srgbClr val="6E747A">
                        <a:alpha val="43000"/>
                      </a:srgbClr>
                    </a:outerShdw>
                  </a:effectLst>
                </a:rPr>
                <a:t>as a teaching method for our new courses</a:t>
              </a:r>
              <a:endParaRPr lang="en-US" sz="2000" b="1" i="1" dirty="0"/>
            </a:p>
          </p:txBody>
        </p:sp>
        <p:pic>
          <p:nvPicPr>
            <p:cNvPr id="26" name="Picture 25"/>
            <p:cNvPicPr>
              <a:picLocks noChangeAspect="1"/>
            </p:cNvPicPr>
            <p:nvPr/>
          </p:nvPicPr>
          <p:blipFill>
            <a:blip r:embed="rId12"/>
            <a:stretch>
              <a:fillRect/>
            </a:stretch>
          </p:blipFill>
          <p:spPr>
            <a:xfrm>
              <a:off x="2627520" y="2925138"/>
              <a:ext cx="4389331" cy="3546495"/>
            </a:xfrm>
            <a:prstGeom prst="rect">
              <a:avLst/>
            </a:prstGeom>
            <a:ln w="38100">
              <a:solidFill>
                <a:schemeClr val="tx1"/>
              </a:solidFill>
            </a:ln>
          </p:spPr>
        </p:pic>
      </p:grpSp>
    </p:spTree>
    <p:extLst>
      <p:ext uri="{BB962C8B-B14F-4D97-AF65-F5344CB8AC3E}">
        <p14:creationId xmlns:p14="http://schemas.microsoft.com/office/powerpoint/2010/main" val="21561363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96" y="1469982"/>
            <a:ext cx="6625378" cy="5309505"/>
          </a:xfrm>
          <a:prstGeom prst="rect">
            <a:avLst/>
          </a:prstGeom>
        </p:spPr>
      </p:pic>
      <p:sp>
        <p:nvSpPr>
          <p:cNvPr id="4" name="Cloud Callout 3"/>
          <p:cNvSpPr/>
          <p:nvPr/>
        </p:nvSpPr>
        <p:spPr>
          <a:xfrm>
            <a:off x="5364088" y="44624"/>
            <a:ext cx="3672408" cy="2664296"/>
          </a:xfrm>
          <a:prstGeom prst="cloudCallout">
            <a:avLst>
              <a:gd name="adj1" fmla="val -51143"/>
              <a:gd name="adj2" fmla="val 52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Arial"/>
            </a:endParaRPr>
          </a:p>
        </p:txBody>
      </p:sp>
      <p:pic>
        <p:nvPicPr>
          <p:cNvPr id="2" name="Picture 1"/>
          <p:cNvPicPr>
            <a:picLocks noChangeAspect="1"/>
          </p:cNvPicPr>
          <p:nvPr/>
        </p:nvPicPr>
        <p:blipFill>
          <a:blip r:embed="rId3"/>
          <a:stretch>
            <a:fillRect/>
          </a:stretch>
        </p:blipFill>
        <p:spPr>
          <a:xfrm rot="21040334" flipH="1">
            <a:off x="5994636" y="422315"/>
            <a:ext cx="2372625" cy="1836630"/>
          </a:xfrm>
          <a:prstGeom prst="rect">
            <a:avLst/>
          </a:prstGeom>
        </p:spPr>
      </p:pic>
      <p:sp>
        <p:nvSpPr>
          <p:cNvPr id="5" name="Rectangle 4"/>
          <p:cNvSpPr/>
          <p:nvPr/>
        </p:nvSpPr>
        <p:spPr>
          <a:xfrm>
            <a:off x="247293" y="341424"/>
            <a:ext cx="5101904"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Adversarial Learning</a:t>
            </a:r>
          </a:p>
        </p:txBody>
      </p:sp>
    </p:spTree>
    <p:extLst>
      <p:ext uri="{BB962C8B-B14F-4D97-AF65-F5344CB8AC3E}">
        <p14:creationId xmlns:p14="http://schemas.microsoft.com/office/powerpoint/2010/main" val="1119163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53232" y="5157192"/>
            <a:ext cx="4860032" cy="1546114"/>
          </a:xfrm>
          <a:prstGeom prst="rect">
            <a:avLst/>
          </a:prstGeom>
        </p:spPr>
      </p:pic>
      <p:pic>
        <p:nvPicPr>
          <p:cNvPr id="4" name="Picture 3"/>
          <p:cNvPicPr>
            <a:picLocks noChangeAspect="1"/>
          </p:cNvPicPr>
          <p:nvPr/>
        </p:nvPicPr>
        <p:blipFill>
          <a:blip r:embed="rId3"/>
          <a:stretch>
            <a:fillRect/>
          </a:stretch>
        </p:blipFill>
        <p:spPr>
          <a:xfrm>
            <a:off x="5213965" y="1048673"/>
            <a:ext cx="3157258" cy="2703800"/>
          </a:xfrm>
          <a:prstGeom prst="rect">
            <a:avLst/>
          </a:prstGeom>
        </p:spPr>
      </p:pic>
      <p:sp>
        <p:nvSpPr>
          <p:cNvPr id="2" name="Rectangle 1"/>
          <p:cNvSpPr/>
          <p:nvPr/>
        </p:nvSpPr>
        <p:spPr>
          <a:xfrm>
            <a:off x="24328" y="101675"/>
            <a:ext cx="4173684" cy="6755696"/>
          </a:xfrm>
          <a:prstGeom prst="rect">
            <a:avLst/>
          </a:prstGeom>
          <a:solidFill>
            <a:schemeClr val="bg1"/>
          </a:solidFill>
        </p:spPr>
        <p:txBody>
          <a:bodyPr wrap="square">
            <a:spAutoFit/>
          </a:bodyPr>
          <a:lstStyle/>
          <a:p>
            <a:pPr algn="just"/>
            <a:r>
              <a:rPr lang="en-US" sz="1100" i="1" dirty="0"/>
              <a:t>We live in an era of hybrid threats.  The range of methods and activities around hybrid threats is wide, including: influencing information; logistical weaknesses like energy supply pipelines; economic and trade-related blackmail; undermining international institutions by rendering rules ineffective; terrorism or increasing insecurity. Hybrid threats are methods and activities that are targeted towards vulnerabilities of the opponent. Vulnerabilities can be created by many things, including historical memory, legislation, old practices, geostrategic factors, strong polarization of society, technological disadvantages or ideological differences. If the interests and goals of the user of hybrid methods and activity are not achieved, the situation can escalate into hybrid warfare where the role of military and violence will increase significantly.</a:t>
            </a:r>
          </a:p>
          <a:p>
            <a:pPr algn="just"/>
            <a:endParaRPr lang="en-US" dirty="0"/>
          </a:p>
          <a:p>
            <a:pPr algn="just"/>
            <a:r>
              <a:rPr lang="en-US" b="1" dirty="0">
                <a:solidFill>
                  <a:srgbClr val="FF0000"/>
                </a:solidFill>
                <a:hlinkClick r:id="rId4"/>
              </a:rPr>
              <a:t>Hybrid Threat</a:t>
            </a:r>
            <a:r>
              <a:rPr lang="en-US" sz="1600" dirty="0">
                <a:solidFill>
                  <a:srgbClr val="FF0000"/>
                </a:solidFill>
              </a:rPr>
              <a:t> is a coordinated and synchronized activity, that deliberately targets democratic states’ and institutions </a:t>
            </a:r>
            <a:r>
              <a:rPr lang="en-US" sz="1600" b="1" i="1" dirty="0">
                <a:solidFill>
                  <a:srgbClr val="FF0000"/>
                </a:solidFill>
              </a:rPr>
              <a:t>systemic vulnerabilities</a:t>
            </a:r>
            <a:r>
              <a:rPr lang="en-US" sz="1600" dirty="0">
                <a:solidFill>
                  <a:srgbClr val="FF0000"/>
                </a:solidFill>
              </a:rPr>
              <a:t>, through a wide range of means. The aim of the activity is to influence different forms of </a:t>
            </a:r>
            <a:r>
              <a:rPr lang="en-US" b="1" i="1" dirty="0">
                <a:solidFill>
                  <a:srgbClr val="FF0000"/>
                </a:solidFill>
              </a:rPr>
              <a:t>decision making</a:t>
            </a:r>
            <a:r>
              <a:rPr lang="en-US" sz="1600" dirty="0">
                <a:solidFill>
                  <a:srgbClr val="FF0000"/>
                </a:solidFill>
              </a:rPr>
              <a:t> at the local (regional), state, or institutional level to favor and/or gain the agent’s strategic goals while undermining and/or hurting the target.</a:t>
            </a:r>
          </a:p>
          <a:p>
            <a:pPr algn="just"/>
            <a:endParaRPr lang="en-US" dirty="0">
              <a:solidFill>
                <a:srgbClr val="000000"/>
              </a:solidFill>
            </a:endParaRPr>
          </a:p>
          <a:p>
            <a:pPr algn="just"/>
            <a:r>
              <a:rPr lang="en-US" sz="1100" i="1" dirty="0">
                <a:solidFill>
                  <a:srgbClr val="000000"/>
                </a:solidFill>
              </a:rPr>
              <a:t>NATO has identified several actions as hybrid threats. Among them are: multimodal, low intensity, kinetic and non-kinetic threats to international peace and security including cyber war, low intensity asymmetric conflict scenarios, global terrorism, piracy, transnational organized crime, </a:t>
            </a:r>
            <a:r>
              <a:rPr lang="en-US" sz="1100" i="1" dirty="0"/>
              <a:t>demographic challenges, resources security, retrenchment from globalization and the proliferation of weapons of mass destruction.</a:t>
            </a:r>
            <a:endParaRPr lang="fi-FI" sz="800" i="1" dirty="0"/>
          </a:p>
        </p:txBody>
      </p:sp>
      <p:sp>
        <p:nvSpPr>
          <p:cNvPr id="5" name="Rectangle 4"/>
          <p:cNvSpPr/>
          <p:nvPr/>
        </p:nvSpPr>
        <p:spPr>
          <a:xfrm>
            <a:off x="4941193" y="1783"/>
            <a:ext cx="3700999"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Hybrid Threat</a:t>
            </a:r>
          </a:p>
        </p:txBody>
      </p:sp>
      <p:sp>
        <p:nvSpPr>
          <p:cNvPr id="6" name="TextBox 5"/>
          <p:cNvSpPr txBox="1"/>
          <p:nvPr/>
        </p:nvSpPr>
        <p:spPr>
          <a:xfrm>
            <a:off x="4253232" y="3873564"/>
            <a:ext cx="4860032" cy="1169551"/>
          </a:xfrm>
          <a:prstGeom prst="rect">
            <a:avLst/>
          </a:prstGeom>
          <a:solidFill>
            <a:schemeClr val="bg1">
              <a:lumMod val="85000"/>
            </a:schemeClr>
          </a:solidFill>
        </p:spPr>
        <p:txBody>
          <a:bodyPr wrap="square" rtlCol="0">
            <a:spAutoFit/>
          </a:bodyPr>
          <a:lstStyle/>
          <a:p>
            <a:pPr algn="just"/>
            <a:r>
              <a:rPr lang="ru-RU" sz="1000" b="1" dirty="0"/>
              <a:t>Гибридная угроза </a:t>
            </a:r>
            <a:r>
              <a:rPr lang="ru-RU" sz="1000" dirty="0"/>
              <a:t>- это скоординированная и синхронизированная деятельность, которая преднамеренно нацелена на системные уязвимости демократических государств и институтов с помощью широкого спектра средств. Целью этой деятельности является влияние на различные формы принятия решений на местном (региональном), государственном или институциональном уровне для поддержки и / или достижения стратегических целей агента, одновременно подрывая и / или нанося ущерб цели.</a:t>
            </a:r>
          </a:p>
        </p:txBody>
      </p:sp>
      <p:sp>
        <p:nvSpPr>
          <p:cNvPr id="7" name="Left Arrow 6"/>
          <p:cNvSpPr/>
          <p:nvPr/>
        </p:nvSpPr>
        <p:spPr>
          <a:xfrm rot="2428406">
            <a:off x="4098205" y="3559360"/>
            <a:ext cx="658623" cy="216024"/>
          </a:xfrm>
          <a:prstGeom prst="leftArrow">
            <a:avLst>
              <a:gd name="adj1" fmla="val 50000"/>
              <a:gd name="adj2" fmla="val 96241"/>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4668517" y="679341"/>
            <a:ext cx="4211474" cy="369332"/>
          </a:xfrm>
          <a:prstGeom prst="rect">
            <a:avLst/>
          </a:prstGeom>
        </p:spPr>
        <p:txBody>
          <a:bodyPr wrap="none">
            <a:spAutoFit/>
          </a:bodyPr>
          <a:lstStyle/>
          <a:p>
            <a:r>
              <a:rPr lang="fi-FI" dirty="0">
                <a:hlinkClick r:id="rId4"/>
              </a:rPr>
              <a:t>https://www.hybridcoe.fi/hybrid-threats/</a:t>
            </a:r>
            <a:r>
              <a:rPr lang="fi-FI" dirty="0"/>
              <a:t> </a:t>
            </a:r>
          </a:p>
        </p:txBody>
      </p:sp>
    </p:spTree>
    <p:extLst>
      <p:ext uri="{BB962C8B-B14F-4D97-AF65-F5344CB8AC3E}">
        <p14:creationId xmlns:p14="http://schemas.microsoft.com/office/powerpoint/2010/main" val="16620796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31" y="3719678"/>
            <a:ext cx="909419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Chess changed forever today. Artificial Intelligence also…, maybe the rest of the world did,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Artificial Intelligence program </a:t>
            </a:r>
            <a:r>
              <a:rPr kumimoji="0" lang="en-US" sz="1800" b="1" i="0" u="none" strike="noStrike" kern="1200" cap="none" spc="0" normalizeH="0" baseline="0" noProof="0" dirty="0">
                <a:ln>
                  <a:noFill/>
                </a:ln>
                <a:solidFill>
                  <a:prstClr val="black"/>
                </a:solidFill>
                <a:effectLst/>
                <a:uLnTx/>
                <a:uFillTx/>
                <a:latin typeface="Calibri"/>
                <a:ea typeface="+mn-ea"/>
                <a:cs typeface="+mn-cs"/>
              </a:rPr>
              <a:t>AlphaZero</a:t>
            </a:r>
            <a:r>
              <a:rPr kumimoji="0" lang="en-US" sz="1800" b="0" i="0" u="none" strike="noStrike" kern="1200" cap="none" spc="0" normalizeH="0" baseline="0" noProof="0" dirty="0">
                <a:ln>
                  <a:noFill/>
                </a:ln>
                <a:solidFill>
                  <a:prstClr val="black"/>
                </a:solidFill>
                <a:effectLst/>
                <a:uLnTx/>
                <a:uFillTx/>
                <a:latin typeface="Calibri"/>
                <a:ea typeface="+mn-ea"/>
                <a:cs typeface="+mn-cs"/>
              </a:rPr>
              <a:t> has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obliterated</a:t>
            </a:r>
            <a:r>
              <a:rPr kumimoji="0" lang="en-US" sz="1800" b="0" i="0" u="none" strike="noStrike" kern="1200" cap="none" spc="0" normalizeH="0" baseline="0" noProof="0" dirty="0">
                <a:ln>
                  <a:noFill/>
                </a:ln>
                <a:solidFill>
                  <a:prstClr val="black"/>
                </a:solidFill>
                <a:effectLst/>
                <a:uLnTx/>
                <a:uFillTx/>
                <a:latin typeface="Calibri"/>
                <a:ea typeface="+mn-ea"/>
                <a:cs typeface="+mn-cs"/>
              </a:rPr>
              <a:t> the highest-rated chess engine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Stockfish</a:t>
            </a:r>
            <a:r>
              <a:rPr kumimoji="0" lang="en-US" sz="1800" b="0" i="0" u="none" strike="noStrike" kern="1200" cap="none" spc="0" normalizeH="0" baseline="0" noProof="0" dirty="0">
                <a:ln>
                  <a:noFill/>
                </a:ln>
                <a:solidFill>
                  <a:prstClr val="black"/>
                </a:solidFill>
                <a:effectLst/>
                <a:uLnTx/>
                <a:uFillTx/>
                <a:latin typeface="Calibri"/>
                <a:ea typeface="+mn-ea"/>
                <a:cs typeface="+mn-cs"/>
              </a:rPr>
              <a:t>, which for most top players is their go-to preparation tool, and which won the </a:t>
            </a:r>
            <a:r>
              <a:rPr kumimoji="0" lang="en-US" sz="1800" b="1" i="0" u="none" strike="noStrike" kern="1200" cap="none" spc="0" normalizeH="0" baseline="0" noProof="0" dirty="0">
                <a:ln>
                  <a:noFill/>
                </a:ln>
                <a:solidFill>
                  <a:prstClr val="black"/>
                </a:solidFill>
                <a:effectLst/>
                <a:uLnTx/>
                <a:uFillTx/>
                <a:latin typeface="Calibri"/>
                <a:ea typeface="+mn-ea"/>
                <a:cs typeface="+mn-cs"/>
              </a:rPr>
              <a:t>2016 TCEC Championship </a:t>
            </a:r>
            <a:r>
              <a:rPr kumimoji="0" lang="en-US" sz="1800" b="0" i="0" u="none" strike="noStrike" kern="1200" cap="none" spc="0" normalizeH="0" baseline="0" noProof="0" dirty="0">
                <a:ln>
                  <a:noFill/>
                </a:ln>
                <a:solidFill>
                  <a:prstClr val="black"/>
                </a:solidFill>
                <a:effectLst/>
                <a:uLnTx/>
                <a:uFillTx/>
                <a:latin typeface="Calibri"/>
                <a:ea typeface="+mn-ea"/>
                <a:cs typeface="+mn-cs"/>
              </a:rPr>
              <a:t>and the </a:t>
            </a:r>
            <a:r>
              <a:rPr kumimoji="0" lang="en-US" sz="1800" b="1" i="0" u="none" strike="noStrike" kern="1200" cap="none" spc="0" normalizeH="0" baseline="0" noProof="0" dirty="0">
                <a:ln>
                  <a:noFill/>
                </a:ln>
                <a:solidFill>
                  <a:prstClr val="black"/>
                </a:solidFill>
                <a:effectLst/>
                <a:uLnTx/>
                <a:uFillTx/>
                <a:latin typeface="Calibri"/>
                <a:ea typeface="+mn-ea"/>
                <a:cs typeface="+mn-cs"/>
              </a:rPr>
              <a:t>2017 Chess.com Computer Chess Championship.</a:t>
            </a:r>
            <a:r>
              <a:rPr kumimoji="0" lang="en-US" sz="1800" b="0" i="0" u="none" strike="noStrike" kern="1200" cap="none" spc="0" normalizeH="0" baseline="0" noProof="0" dirty="0">
                <a:ln>
                  <a:noFill/>
                </a:ln>
                <a:solidFill>
                  <a:prstClr val="black"/>
                </a:solidFill>
                <a:effectLst/>
                <a:uLnTx/>
                <a:uFillTx/>
                <a:latin typeface="Calibri"/>
                <a:ea typeface="+mn-ea"/>
                <a:cs typeface="+mn-cs"/>
              </a:rPr>
              <a:t> AlphaZero won the 100-game match with 28 wins, 72 draws, and zero losses.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 took AlphaZero only four hours to "learn" chess. Sorry humans, you had a good 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That's right - the programmers of AlphaZero, housed within the </a:t>
            </a:r>
            <a:r>
              <a:rPr kumimoji="0" lang="en-US" sz="1800" b="1" i="0" u="none" strike="noStrike" kern="1200" cap="none" spc="0" normalizeH="0" baseline="0" noProof="0" dirty="0">
                <a:ln>
                  <a:noFill/>
                </a:ln>
                <a:solidFill>
                  <a:prstClr val="black"/>
                </a:solidFill>
                <a:effectLst/>
                <a:uLnTx/>
                <a:uFillTx/>
                <a:latin typeface="Calibri"/>
                <a:ea typeface="+mn-ea"/>
                <a:cs typeface="+mn-cs"/>
              </a:rPr>
              <a:t>DeepMind</a:t>
            </a:r>
            <a:r>
              <a:rPr kumimoji="0" lang="en-US" sz="1800" b="0" i="0" u="none" strike="noStrike" kern="1200" cap="none" spc="0" normalizeH="0" baseline="0" noProof="0" dirty="0">
                <a:ln>
                  <a:noFill/>
                </a:ln>
                <a:solidFill>
                  <a:prstClr val="black"/>
                </a:solidFill>
                <a:effectLst/>
                <a:uLnTx/>
                <a:uFillTx/>
                <a:latin typeface="Calibri"/>
                <a:ea typeface="+mn-ea"/>
                <a:cs typeface="+mn-cs"/>
              </a:rPr>
              <a:t> division of Google, had it use a type of "machine learning," specifically reinforcement learning. Put more plainly, AlphaZero was not "taught" the game in the traditional sense. That means no opening book, no endgame tables, and apparently no complicated algorithms dissecting minute differences between center pawns and side pawns.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638" y="70529"/>
            <a:ext cx="1803563"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3697" y="31869"/>
            <a:ext cx="6853543"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Shocking News from AI (12.2017):</a:t>
            </a:r>
          </a:p>
        </p:txBody>
      </p:sp>
      <p:sp>
        <p:nvSpPr>
          <p:cNvPr id="2" name="Rectangle 1"/>
          <p:cNvSpPr/>
          <p:nvPr/>
        </p:nvSpPr>
        <p:spPr>
          <a:xfrm>
            <a:off x="19070" y="669644"/>
            <a:ext cx="725849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just 4 hours of </a:t>
            </a: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hlinkClick r:id="rId4"/>
              </a:rPr>
              <a:t>competitive/adversarial learning (self-play) with a general reinforcement learning algorithm</a:t>
            </a: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 has been enough for the AlphaZero to become the World chess champion</a:t>
            </a:r>
          </a:p>
        </p:txBody>
      </p:sp>
      <p:pic>
        <p:nvPicPr>
          <p:cNvPr id="6" name="Picture 2">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692" y="2079921"/>
            <a:ext cx="2652116" cy="148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4202" y="1782273"/>
            <a:ext cx="3168352" cy="178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8210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558" y="682160"/>
            <a:ext cx="4782418" cy="3168352"/>
          </a:xfrm>
          <a:prstGeom prst="rect">
            <a:avLst/>
          </a:prstGeom>
          <a:ln w="25400">
            <a:solidFill>
              <a:schemeClr val="tx1"/>
            </a:solidFill>
          </a:ln>
        </p:spPr>
      </p:pic>
      <p:sp>
        <p:nvSpPr>
          <p:cNvPr id="3" name="TextBox 2"/>
          <p:cNvSpPr txBox="1"/>
          <p:nvPr/>
        </p:nvSpPr>
        <p:spPr>
          <a:xfrm>
            <a:off x="104891" y="2024417"/>
            <a:ext cx="4032448" cy="4680000"/>
          </a:xfrm>
          <a:prstGeom prst="rect">
            <a:avLst/>
          </a:prstGeom>
          <a:solidFill>
            <a:schemeClr val="bg1">
              <a:lumMod val="85000"/>
            </a:schemeClr>
          </a:solidFill>
          <a:ln w="2540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Adversarial learning</a:t>
            </a:r>
            <a:r>
              <a:rPr kumimoji="0" lang="en-US" sz="1200" b="0" i="0" u="none" strike="noStrike" kern="1200" cap="none" spc="0" normalizeH="0" baseline="0" noProof="0" dirty="0">
                <a:ln>
                  <a:noFill/>
                </a:ln>
                <a:solidFill>
                  <a:srgbClr val="000000"/>
                </a:solidFill>
                <a:effectLst/>
                <a:uLnTx/>
                <a:uFillTx/>
                <a:latin typeface="Arial"/>
                <a:ea typeface="+mn-ea"/>
                <a:cs typeface="Arial"/>
              </a:rPr>
              <a:t> is a novel research field that lies at the intersection of </a:t>
            </a:r>
            <a:r>
              <a:rPr kumimoji="0" lang="en-US" sz="1200" b="1" i="1" u="none" strike="noStrike" kern="1200" cap="none" spc="0" normalizeH="0" baseline="0" noProof="0" dirty="0">
                <a:ln>
                  <a:noFill/>
                </a:ln>
                <a:solidFill>
                  <a:srgbClr val="000000"/>
                </a:solidFill>
                <a:effectLst/>
                <a:uLnTx/>
                <a:uFillTx/>
                <a:latin typeface="Arial"/>
                <a:ea typeface="+mn-ea"/>
                <a:cs typeface="Arial"/>
              </a:rPr>
              <a:t>machine learning </a:t>
            </a:r>
            <a:r>
              <a:rPr kumimoji="0" lang="en-US" sz="1200" b="0" i="0" u="none" strike="noStrike" kern="1200" cap="none" spc="0" normalizeH="0" baseline="0" noProof="0" dirty="0">
                <a:ln>
                  <a:noFill/>
                </a:ln>
                <a:solidFill>
                  <a:srgbClr val="000000"/>
                </a:solidFill>
                <a:effectLst/>
                <a:uLnTx/>
                <a:uFillTx/>
                <a:latin typeface="Arial"/>
                <a:ea typeface="+mn-ea"/>
                <a:cs typeface="Arial"/>
              </a:rPr>
              <a:t>and</a:t>
            </a:r>
            <a:r>
              <a:rPr kumimoji="0" lang="en-US" sz="1200" b="1" i="1" u="none" strike="noStrike" kern="1200" cap="none" spc="0" normalizeH="0" baseline="0" noProof="0" dirty="0">
                <a:ln>
                  <a:noFill/>
                </a:ln>
                <a:solidFill>
                  <a:srgbClr val="000000"/>
                </a:solidFill>
                <a:effectLst/>
                <a:uLnTx/>
                <a:uFillTx/>
                <a:latin typeface="Arial"/>
                <a:ea typeface="+mn-ea"/>
                <a:cs typeface="Arial"/>
              </a:rPr>
              <a:t> computer security</a:t>
            </a:r>
            <a:r>
              <a:rPr kumimoji="0" lang="en-US" sz="1200" b="0" i="0" u="none" strike="noStrike" kern="1200" cap="none" spc="0" normalizeH="0" baseline="0" noProof="0" dirty="0">
                <a:ln>
                  <a:noFill/>
                </a:ln>
                <a:solidFill>
                  <a:srgbClr val="000000"/>
                </a:solidFill>
                <a:effectLst/>
                <a:uLnTx/>
                <a:uFillTx/>
                <a:latin typeface="Arial"/>
                <a:ea typeface="+mn-ea"/>
                <a:cs typeface="Arial"/>
              </a:rPr>
              <a:t>. It aims at enabling the </a:t>
            </a:r>
            <a:r>
              <a:rPr kumimoji="0" lang="en-US" sz="1200" b="0" i="1" u="none" strike="noStrike" kern="1200" cap="none" spc="0" normalizeH="0" baseline="0" noProof="0" dirty="0">
                <a:ln>
                  <a:noFill/>
                </a:ln>
                <a:solidFill>
                  <a:srgbClr val="000000"/>
                </a:solidFill>
                <a:effectLst/>
                <a:uLnTx/>
                <a:uFillTx/>
                <a:latin typeface="Arial"/>
                <a:ea typeface="+mn-ea"/>
                <a:cs typeface="Arial"/>
              </a:rPr>
              <a:t>safe</a:t>
            </a:r>
            <a:r>
              <a:rPr kumimoji="0" lang="en-US" sz="1200" b="0" i="0" u="none" strike="noStrike" kern="1200" cap="none" spc="0" normalizeH="0" baseline="0" noProof="0" dirty="0">
                <a:ln>
                  <a:noFill/>
                </a:ln>
                <a:solidFill>
                  <a:srgbClr val="000000"/>
                </a:solidFill>
                <a:effectLst/>
                <a:uLnTx/>
                <a:uFillTx/>
                <a:latin typeface="Arial"/>
                <a:ea typeface="+mn-ea"/>
                <a:cs typeface="Arial"/>
              </a:rPr>
              <a:t> adoption of machine learning techniques in </a:t>
            </a:r>
            <a:r>
              <a:rPr kumimoji="0" lang="en-US" sz="1200" b="0" i="1" u="none" strike="noStrike" kern="1200" cap="none" spc="0" normalizeH="0" baseline="0" noProof="0" dirty="0">
                <a:ln>
                  <a:noFill/>
                </a:ln>
                <a:solidFill>
                  <a:srgbClr val="000000"/>
                </a:solidFill>
                <a:effectLst/>
                <a:uLnTx/>
                <a:uFillTx/>
                <a:latin typeface="Arial"/>
                <a:ea typeface="+mn-ea"/>
                <a:cs typeface="Arial"/>
              </a:rPr>
              <a:t>adversarial settings</a:t>
            </a:r>
            <a:r>
              <a:rPr kumimoji="0" lang="en-US" sz="1200" b="0" i="0" u="none" strike="noStrike" kern="1200" cap="none" spc="0" normalizeH="0" baseline="0" noProof="0" dirty="0">
                <a:ln>
                  <a:noFill/>
                </a:ln>
                <a:solidFill>
                  <a:srgbClr val="000000"/>
                </a:solidFill>
                <a:effectLst/>
                <a:uLnTx/>
                <a:uFillTx/>
                <a:latin typeface="Arial"/>
                <a:ea typeface="+mn-ea"/>
                <a:cs typeface="Arial"/>
              </a:rPr>
              <a:t>. The problem is motivated by the fact that machine learning techniques have not been originally designed to cope with intelligent and adaptive adversaries, and, thus, in principle, the whole system security may be compromised by exploiting </a:t>
            </a:r>
            <a:r>
              <a:rPr kumimoji="0" lang="en-US" sz="1200" b="0" i="1" u="none" strike="noStrike" kern="1200" cap="none" spc="0" normalizeH="0" baseline="0" noProof="0" dirty="0">
                <a:ln>
                  <a:noFill/>
                </a:ln>
                <a:solidFill>
                  <a:srgbClr val="000000"/>
                </a:solidFill>
                <a:effectLst/>
                <a:uLnTx/>
                <a:uFillTx/>
                <a:latin typeface="Arial"/>
                <a:ea typeface="+mn-ea"/>
                <a:cs typeface="Arial"/>
              </a:rPr>
              <a:t>specific vulnerabilities </a:t>
            </a:r>
            <a:r>
              <a:rPr kumimoji="0" lang="en-US" sz="1200" b="0" i="0" u="none" strike="noStrike" kern="1200" cap="none" spc="0" normalizeH="0" baseline="0" noProof="0" dirty="0">
                <a:ln>
                  <a:noFill/>
                </a:ln>
                <a:solidFill>
                  <a:srgbClr val="000000"/>
                </a:solidFill>
                <a:effectLst/>
                <a:uLnTx/>
                <a:uFillTx/>
                <a:latin typeface="Arial"/>
                <a:ea typeface="+mn-ea"/>
                <a:cs typeface="Arial"/>
              </a:rPr>
              <a:t>of learning algorithms through a careful manipulation of the input data.  Accordingly, to improve the security of learning algorithms, the field of adversarial learning addresses the following main open issues: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a:rPr>
              <a:t>identifying potential vulnerabilities</a:t>
            </a:r>
            <a:r>
              <a:rPr kumimoji="0" lang="en-US" sz="1200" b="0" i="0" u="none" strike="noStrike" kern="1200" cap="none" spc="0" normalizeH="0" baseline="0" noProof="0" dirty="0">
                <a:ln>
                  <a:noFill/>
                </a:ln>
                <a:solidFill>
                  <a:srgbClr val="000000"/>
                </a:solidFill>
                <a:effectLst/>
                <a:uLnTx/>
                <a:uFillTx/>
                <a:latin typeface="Arial"/>
                <a:ea typeface="+mn-ea"/>
                <a:cs typeface="Arial"/>
              </a:rPr>
              <a:t> of machine learning algorithms during learning and classification;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a:rPr>
              <a:t>devising the corresponding attacks </a:t>
            </a:r>
            <a:r>
              <a:rPr kumimoji="0" lang="en-US" sz="1200" b="0" i="0" u="none" strike="noStrike" kern="1200" cap="none" spc="0" normalizeH="0" baseline="0" noProof="0" dirty="0">
                <a:ln>
                  <a:noFill/>
                </a:ln>
                <a:solidFill>
                  <a:srgbClr val="000000"/>
                </a:solidFill>
                <a:effectLst/>
                <a:uLnTx/>
                <a:uFillTx/>
                <a:latin typeface="Arial"/>
                <a:ea typeface="+mn-ea"/>
                <a:cs typeface="Arial"/>
              </a:rPr>
              <a:t>and evaluating their impact on the attacked system;</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a:rPr>
              <a:t>proposing countermeasures </a:t>
            </a:r>
            <a:r>
              <a:rPr kumimoji="0" lang="en-US" sz="1200" b="0" i="0" u="none" strike="noStrike" kern="1200" cap="none" spc="0" normalizeH="0" baseline="0" noProof="0" dirty="0">
                <a:ln>
                  <a:noFill/>
                </a:ln>
                <a:solidFill>
                  <a:srgbClr val="000000"/>
                </a:solidFill>
                <a:effectLst/>
                <a:uLnTx/>
                <a:uFillTx/>
                <a:latin typeface="Arial"/>
                <a:ea typeface="+mn-ea"/>
                <a:cs typeface="Arial"/>
              </a:rPr>
              <a:t>to improve the security of machine learning algorithms against the considered attacks.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Adversarial learning usually focuses on attacks staged either at training (poisoning) or test time (evasion), together with the proposal of suitable countermeasures.</a:t>
            </a:r>
          </a:p>
        </p:txBody>
      </p:sp>
      <p:sp>
        <p:nvSpPr>
          <p:cNvPr id="4" name="Rectangle 3"/>
          <p:cNvSpPr/>
          <p:nvPr/>
        </p:nvSpPr>
        <p:spPr>
          <a:xfrm>
            <a:off x="107504" y="188640"/>
            <a:ext cx="3748643"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Adversarial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Learning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558" y="3994528"/>
            <a:ext cx="4802658" cy="2732941"/>
          </a:xfrm>
          <a:prstGeom prst="rect">
            <a:avLst/>
          </a:prstGeom>
          <a:ln w="25400">
            <a:solidFill>
              <a:schemeClr val="tx1"/>
            </a:solidFill>
          </a:ln>
        </p:spPr>
      </p:pic>
    </p:spTree>
    <p:extLst>
      <p:ext uri="{BB962C8B-B14F-4D97-AF65-F5344CB8AC3E}">
        <p14:creationId xmlns:p14="http://schemas.microsoft.com/office/powerpoint/2010/main" val="4231313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06" y="1745673"/>
            <a:ext cx="8753033" cy="2050473"/>
          </a:xfrm>
          <a:prstGeom prst="rect">
            <a:avLst/>
          </a:prstGeom>
        </p:spPr>
      </p:pic>
      <p:sp>
        <p:nvSpPr>
          <p:cNvPr id="5" name="Rectangle 4"/>
          <p:cNvSpPr/>
          <p:nvPr/>
        </p:nvSpPr>
        <p:spPr>
          <a:xfrm>
            <a:off x="212437" y="47081"/>
            <a:ext cx="884843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Reactive vs. Proactive Security</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174634" y="935335"/>
            <a:ext cx="199182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Reactive</a:t>
            </a:r>
          </a:p>
        </p:txBody>
      </p:sp>
      <p:sp>
        <p:nvSpPr>
          <p:cNvPr id="7" name="Rectangle 6"/>
          <p:cNvSpPr/>
          <p:nvPr/>
        </p:nvSpPr>
        <p:spPr>
          <a:xfrm>
            <a:off x="5372145" y="931248"/>
            <a:ext cx="217739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Proactive</a:t>
            </a:r>
          </a:p>
        </p:txBody>
      </p:sp>
      <p:sp>
        <p:nvSpPr>
          <p:cNvPr id="8" name="TextBox 7"/>
          <p:cNvSpPr txBox="1"/>
          <p:nvPr/>
        </p:nvSpPr>
        <p:spPr>
          <a:xfrm>
            <a:off x="95406" y="4027058"/>
            <a:ext cx="884539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Most of the currently discussed defense strategies follow the paradigm of </a:t>
            </a:r>
            <a:r>
              <a:rPr kumimoji="0" lang="en-US" sz="1800" b="1" i="0" u="none" strike="noStrike" kern="1200" cap="none" spc="0" normalizeH="0" baseline="0" noProof="0" dirty="0">
                <a:ln>
                  <a:noFill/>
                </a:ln>
                <a:solidFill>
                  <a:prstClr val="black"/>
                </a:solidFill>
                <a:effectLst/>
                <a:uLnTx/>
                <a:uFillTx/>
                <a:latin typeface="Calibri"/>
                <a:ea typeface="+mn-ea"/>
                <a:cs typeface="+mn-cs"/>
              </a:rPr>
              <a:t>proactive security</a:t>
            </a:r>
            <a:r>
              <a:rPr kumimoji="0" lang="en-US" sz="1800" b="0" i="0" u="none" strike="noStrike" kern="1200" cap="none" spc="0" normalizeH="0" baseline="0" noProof="0" dirty="0">
                <a:ln>
                  <a:noFill/>
                </a:ln>
                <a:solidFill>
                  <a:prstClr val="black"/>
                </a:solidFill>
                <a:effectLst/>
                <a:uLnTx/>
                <a:uFillTx/>
                <a:latin typeface="Calibri"/>
                <a:ea typeface="+mn-ea"/>
                <a:cs typeface="+mn-cs"/>
              </a:rPr>
              <a:t>: they attempt to prevent potential attacks, or mitigate their impact, before they occur, by incorporating knowledge of the attacker’s strategy in the designed algorithm or defense mechanism. In real-world applications, however, deployed systems still follow a </a:t>
            </a:r>
            <a:r>
              <a:rPr kumimoji="0" lang="en-US" sz="1800" b="1" i="0" u="none" strike="noStrike" kern="1200" cap="none" spc="0" normalizeH="0" baseline="0" noProof="0" dirty="0">
                <a:ln>
                  <a:noFill/>
                </a:ln>
                <a:solidFill>
                  <a:prstClr val="black"/>
                </a:solidFill>
                <a:effectLst/>
                <a:uLnTx/>
                <a:uFillTx/>
                <a:latin typeface="Calibri"/>
                <a:ea typeface="+mn-ea"/>
                <a:cs typeface="+mn-cs"/>
              </a:rPr>
              <a:t>reactive security </a:t>
            </a:r>
            <a:r>
              <a:rPr kumimoji="0" lang="en-US" sz="1800" b="0" i="0" u="none" strike="noStrike" kern="1200" cap="none" spc="0" normalizeH="0" baseline="0" noProof="0" dirty="0">
                <a:ln>
                  <a:noFill/>
                </a:ln>
                <a:solidFill>
                  <a:prstClr val="black"/>
                </a:solidFill>
                <a:effectLst/>
                <a:uLnTx/>
                <a:uFillTx/>
                <a:latin typeface="Calibri"/>
                <a:ea typeface="+mn-ea"/>
                <a:cs typeface="+mn-cs"/>
              </a:rPr>
              <a:t>approach: they are only updated when novel attacks are observed, by adding novel features (if required), and, more often, by retraining the system using newly-collected data. Both paradigms should be exploited complementarily, for thoroughly assessing security against carefully-targeted attacks, and of improving it security by design. </a:t>
            </a:r>
          </a:p>
        </p:txBody>
      </p:sp>
      <p:sp>
        <p:nvSpPr>
          <p:cNvPr id="9" name="TextBox 8"/>
          <p:cNvSpPr txBox="1"/>
          <p:nvPr/>
        </p:nvSpPr>
        <p:spPr>
          <a:xfrm>
            <a:off x="508000" y="6289964"/>
            <a:ext cx="83404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Biggio</a:t>
            </a:r>
            <a:r>
              <a:rPr kumimoji="0" lang="en-US" sz="1400" b="0" i="0" u="none" strike="noStrike" kern="1200" cap="none" spc="0" normalizeH="0" baseline="0" noProof="0" dirty="0">
                <a:ln>
                  <a:noFill/>
                </a:ln>
                <a:solidFill>
                  <a:prstClr val="black"/>
                </a:solidFill>
                <a:effectLst/>
                <a:uLnTx/>
                <a:uFillTx/>
                <a:latin typeface="Calibri"/>
                <a:ea typeface="+mn-ea"/>
                <a:cs typeface="+mn-cs"/>
              </a:rPr>
              <a:t>, B.,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Fumera</a:t>
            </a:r>
            <a:r>
              <a:rPr kumimoji="0" lang="en-US" sz="1400" b="0" i="0" u="none" strike="noStrike" kern="1200" cap="none" spc="0" normalizeH="0" baseline="0" noProof="0" dirty="0">
                <a:ln>
                  <a:noFill/>
                </a:ln>
                <a:solidFill>
                  <a:prstClr val="black"/>
                </a:solidFill>
                <a:effectLst/>
                <a:uLnTx/>
                <a:uFillTx/>
                <a:latin typeface="Calibri"/>
                <a:ea typeface="+mn-ea"/>
                <a:cs typeface="+mn-cs"/>
              </a:rPr>
              <a:t>, G., &amp;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Roli</a:t>
            </a:r>
            <a:r>
              <a:rPr kumimoji="0" lang="en-US" sz="1400" b="0" i="0" u="none" strike="noStrike" kern="1200" cap="none" spc="0" normalizeH="0" baseline="0" noProof="0" dirty="0">
                <a:ln>
                  <a:noFill/>
                </a:ln>
                <a:solidFill>
                  <a:prstClr val="black"/>
                </a:solidFill>
                <a:effectLst/>
                <a:uLnTx/>
                <a:uFillTx/>
                <a:latin typeface="Calibri"/>
                <a:ea typeface="+mn-ea"/>
                <a:cs typeface="+mn-cs"/>
              </a:rPr>
              <a:t>, F. (2014).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3"/>
              </a:rPr>
              <a:t>Pattern Recognition Systems Under Attack: Design Issues and Research Challenges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1" u="none" strike="noStrike" kern="1200" cap="none" spc="0" normalizeH="0" baseline="0" noProof="0" dirty="0">
                <a:ln>
                  <a:noFill/>
                </a:ln>
                <a:solidFill>
                  <a:prstClr val="black"/>
                </a:solidFill>
                <a:effectLst/>
                <a:uLnTx/>
                <a:uFillTx/>
                <a:latin typeface="Calibri"/>
                <a:ea typeface="+mn-ea"/>
                <a:cs typeface="+mn-cs"/>
              </a:rPr>
              <a:t>International Journal of Pattern Recognition and Artificial Intelligence</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1" u="none" strike="noStrike" kern="1200" cap="none" spc="0" normalizeH="0" baseline="0" noProof="0" dirty="0">
                <a:ln>
                  <a:noFill/>
                </a:ln>
                <a:solidFill>
                  <a:prstClr val="black"/>
                </a:solidFill>
                <a:effectLst/>
                <a:uLnTx/>
                <a:uFillTx/>
                <a:latin typeface="Calibri"/>
                <a:ea typeface="+mn-ea"/>
                <a:cs typeface="+mn-cs"/>
              </a:rPr>
              <a:t>28</a:t>
            </a:r>
            <a:r>
              <a:rPr kumimoji="0" lang="en-US" sz="1400" b="0" i="0" u="none" strike="noStrike" kern="1200" cap="none" spc="0" normalizeH="0" baseline="0" noProof="0" dirty="0">
                <a:ln>
                  <a:noFill/>
                </a:ln>
                <a:solidFill>
                  <a:prstClr val="black"/>
                </a:solidFill>
                <a:effectLst/>
                <a:uLnTx/>
                <a:uFillTx/>
                <a:latin typeface="Calibri"/>
                <a:ea typeface="+mn-ea"/>
                <a:cs typeface="+mn-cs"/>
              </a:rPr>
              <a:t>(7).</a:t>
            </a:r>
          </a:p>
        </p:txBody>
      </p:sp>
    </p:spTree>
    <p:extLst>
      <p:ext uri="{BB962C8B-B14F-4D97-AF65-F5344CB8AC3E}">
        <p14:creationId xmlns:p14="http://schemas.microsoft.com/office/powerpoint/2010/main" val="459204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492896"/>
            <a:ext cx="3528392" cy="237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4030" y="23644"/>
            <a:ext cx="8867620" cy="230832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Artificial Intelligence has already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many real threats, and more 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ones are foreseen in near future</a:t>
            </a:r>
          </a:p>
        </p:txBody>
      </p:sp>
      <p:sp>
        <p:nvSpPr>
          <p:cNvPr id="6" name="Rectangle 5"/>
          <p:cNvSpPr/>
          <p:nvPr/>
        </p:nvSpPr>
        <p:spPr>
          <a:xfrm>
            <a:off x="899592" y="4797152"/>
            <a:ext cx="7128746"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cannot rely on a reactive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approach towards the threats.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need an “Immunity” for AI !</a:t>
            </a:r>
          </a:p>
        </p:txBody>
      </p:sp>
      <p:sp>
        <p:nvSpPr>
          <p:cNvPr id="7" name="Rectangle 6"/>
          <p:cNvSpPr/>
          <p:nvPr/>
        </p:nvSpPr>
        <p:spPr>
          <a:xfrm>
            <a:off x="3715650" y="3571880"/>
            <a:ext cx="76014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AI</a:t>
            </a:r>
          </a:p>
        </p:txBody>
      </p:sp>
    </p:spTree>
    <p:extLst>
      <p:ext uri="{BB962C8B-B14F-4D97-AF65-F5344CB8AC3E}">
        <p14:creationId xmlns:p14="http://schemas.microsoft.com/office/powerpoint/2010/main" val="18839459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714898"/>
            <a:ext cx="9130441" cy="30787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27114" y="0"/>
            <a:ext cx="917111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Our approach: </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Artificial Immune System for Artificial Intelligence trained by “Smart Vaccination” and driven by Generative Adversarial Networks (GANs)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p:cNvGrpSpPr/>
          <p:nvPr/>
        </p:nvGrpSpPr>
        <p:grpSpPr>
          <a:xfrm>
            <a:off x="173012" y="1714898"/>
            <a:ext cx="8804730" cy="2998648"/>
            <a:chOff x="173012" y="1714898"/>
            <a:chExt cx="8804730" cy="2998648"/>
          </a:xfrm>
        </p:grpSpPr>
        <p:grpSp>
          <p:nvGrpSpPr>
            <p:cNvPr id="14" name="Group 13"/>
            <p:cNvGrpSpPr/>
            <p:nvPr/>
          </p:nvGrpSpPr>
          <p:grpSpPr>
            <a:xfrm>
              <a:off x="173012" y="1714898"/>
              <a:ext cx="8804730" cy="2998648"/>
              <a:chOff x="108360" y="1798022"/>
              <a:chExt cx="8804730" cy="2998648"/>
            </a:xfrm>
          </p:grpSpPr>
          <p:grpSp>
            <p:nvGrpSpPr>
              <p:cNvPr id="8" name="Group 7"/>
              <p:cNvGrpSpPr/>
              <p:nvPr/>
            </p:nvGrpSpPr>
            <p:grpSpPr>
              <a:xfrm flipH="1">
                <a:off x="6049739" y="2549236"/>
                <a:ext cx="2863351" cy="2247434"/>
                <a:chOff x="221672" y="2123930"/>
                <a:chExt cx="4858039" cy="3337502"/>
              </a:xfrm>
            </p:grpSpPr>
            <p:pic>
              <p:nvPicPr>
                <p:cNvPr id="5" name="Picture 4"/>
                <p:cNvPicPr>
                  <a:picLocks noChangeAspect="1"/>
                </p:cNvPicPr>
                <p:nvPr/>
              </p:nvPicPr>
              <p:blipFill>
                <a:blip r:embed="rId2"/>
                <a:stretch>
                  <a:fillRect/>
                </a:stretch>
              </p:blipFill>
              <p:spPr>
                <a:xfrm>
                  <a:off x="221672" y="2398204"/>
                  <a:ext cx="4858039" cy="306322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463675" y="2123930"/>
                  <a:ext cx="716108" cy="880052"/>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rot="21307554">
                  <a:off x="998087" y="3948290"/>
                  <a:ext cx="437880" cy="746702"/>
                </a:xfrm>
                <a:prstGeom prst="rect">
                  <a:avLst/>
                </a:prstGeom>
              </p:spPr>
            </p:pic>
          </p:grpSp>
          <p:pic>
            <p:nvPicPr>
              <p:cNvPr id="9" name="Picture 8"/>
              <p:cNvPicPr>
                <a:picLocks noChangeAspect="1"/>
              </p:cNvPicPr>
              <p:nvPr/>
            </p:nvPicPr>
            <p:blipFill>
              <a:blip r:embed="rId5"/>
              <a:stretch>
                <a:fillRect/>
              </a:stretch>
            </p:blipFill>
            <p:spPr>
              <a:xfrm>
                <a:off x="108360" y="2856663"/>
                <a:ext cx="3216731" cy="1940007"/>
              </a:xfrm>
              <a:prstGeom prst="rect">
                <a:avLst/>
              </a:prstGeom>
            </p:spPr>
          </p:pic>
          <p:sp>
            <p:nvSpPr>
              <p:cNvPr id="10" name="Rectangle 9"/>
              <p:cNvSpPr/>
              <p:nvPr/>
            </p:nvSpPr>
            <p:spPr>
              <a:xfrm>
                <a:off x="392363" y="1914830"/>
                <a:ext cx="237731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Artificial attacker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“Generator”</a:t>
                </a:r>
              </a:p>
            </p:txBody>
          </p:sp>
          <p:sp>
            <p:nvSpPr>
              <p:cNvPr id="11" name="Rectangle 10"/>
              <p:cNvSpPr/>
              <p:nvPr/>
            </p:nvSpPr>
            <p:spPr>
              <a:xfrm>
                <a:off x="6302248" y="1798022"/>
                <a:ext cx="249658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Artificial defender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rPr>
                  <a:t>“Discriminator”</a:t>
                </a:r>
              </a:p>
            </p:txBody>
          </p:sp>
          <p:sp>
            <p:nvSpPr>
              <p:cNvPr id="12" name="Left-Right Arrow 11"/>
              <p:cNvSpPr/>
              <p:nvPr/>
            </p:nvSpPr>
            <p:spPr>
              <a:xfrm>
                <a:off x="3445164" y="3112652"/>
                <a:ext cx="2382982" cy="1449565"/>
              </a:xfrm>
              <a:prstGeom prst="leftRightArrow">
                <a:avLst>
                  <a:gd name="adj1" fmla="val 50000"/>
                  <a:gd name="adj2" fmla="val 494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4331856" y="3555549"/>
                <a:ext cx="632651" cy="581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solidFill>
                    <a:effectLst/>
                    <a:uLnTx/>
                    <a:uFillTx/>
                    <a:latin typeface="Calibri"/>
                    <a:ea typeface="+mn-ea"/>
                    <a:cs typeface="+mn-cs"/>
                  </a:rPr>
                  <a:t>VS</a:t>
                </a:r>
              </a:p>
            </p:txBody>
          </p:sp>
        </p:grpSp>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4118801" y="1977830"/>
              <a:ext cx="1158586" cy="1265446"/>
            </a:xfrm>
            <a:prstGeom prst="rect">
              <a:avLst/>
            </a:prstGeom>
          </p:spPr>
        </p:pic>
      </p:grpSp>
      <p:sp>
        <p:nvSpPr>
          <p:cNvPr id="17" name="Rectangle 16"/>
          <p:cNvSpPr/>
          <p:nvPr/>
        </p:nvSpPr>
        <p:spPr>
          <a:xfrm>
            <a:off x="0" y="4902797"/>
            <a:ext cx="4479636" cy="1938992"/>
          </a:xfrm>
          <a:prstGeom prst="rect">
            <a:avLst/>
          </a:prstGeom>
          <a:solidFill>
            <a:schemeClr val="bg1">
              <a:lumMod val="85000"/>
            </a:schemeClr>
          </a:solidFill>
          <a:ln w="25400">
            <a:solidFill>
              <a:schemeClr val="accent1">
                <a:shade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rPr>
              <a:t>Artificial attacker “Generator” is trained to generate sophisticated, well-disguised and constantly improved attacks by creating fake data as an input to AI system</a:t>
            </a:r>
          </a:p>
        </p:txBody>
      </p:sp>
      <p:sp>
        <p:nvSpPr>
          <p:cNvPr id="18" name="Rectangle 17"/>
          <p:cNvSpPr/>
          <p:nvPr/>
        </p:nvSpPr>
        <p:spPr>
          <a:xfrm>
            <a:off x="4590473" y="4901580"/>
            <a:ext cx="4539968" cy="1938992"/>
          </a:xfrm>
          <a:prstGeom prst="rect">
            <a:avLst/>
          </a:prstGeom>
          <a:solidFill>
            <a:schemeClr val="bg1">
              <a:lumMod val="85000"/>
            </a:schemeClr>
          </a:solidFill>
          <a:ln w="25400">
            <a:solidFill>
              <a:schemeClr val="accent1">
                <a:shade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4F81BD"/>
                  </a:solidFill>
                  <a:prstDash val="solid"/>
                </a:ln>
                <a:solidFill>
                  <a:srgbClr val="00B050"/>
                </a:solidFill>
                <a:effectLst>
                  <a:outerShdw dist="38100" dir="2640000" algn="bl" rotWithShape="0">
                    <a:srgbClr val="4F81BD"/>
                  </a:outerShdw>
                </a:effectLst>
                <a:uLnTx/>
                <a:uFillTx/>
                <a:latin typeface="Calibri"/>
                <a:ea typeface="+mn-ea"/>
                <a:cs typeface="+mn-cs"/>
              </a:rPr>
              <a:t>Artificial defender “Discriminator” is trained to distinguish between fake and real inputs coming to AI system and constantly improves the ability to repel the attacks</a:t>
            </a:r>
          </a:p>
        </p:txBody>
      </p:sp>
    </p:spTree>
    <p:extLst>
      <p:ext uri="{BB962C8B-B14F-4D97-AF65-F5344CB8AC3E}">
        <p14:creationId xmlns:p14="http://schemas.microsoft.com/office/powerpoint/2010/main" val="12586806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152728" y="2836761"/>
            <a:ext cx="842392" cy="987178"/>
          </a:xfrm>
          <a:prstGeom prst="rect">
            <a:avLst/>
          </a:prstGeom>
        </p:spPr>
      </p:pic>
      <p:pic>
        <p:nvPicPr>
          <p:cNvPr id="8" name="Picture 7"/>
          <p:cNvPicPr>
            <a:picLocks noChangeAspect="1"/>
          </p:cNvPicPr>
          <p:nvPr/>
        </p:nvPicPr>
        <p:blipFill>
          <a:blip r:embed="rId2"/>
          <a:stretch>
            <a:fillRect/>
          </a:stretch>
        </p:blipFill>
        <p:spPr>
          <a:xfrm>
            <a:off x="1975675" y="3696339"/>
            <a:ext cx="842392" cy="987178"/>
          </a:xfrm>
          <a:prstGeom prst="rect">
            <a:avLst/>
          </a:prstGeom>
        </p:spPr>
      </p:pic>
      <p:sp>
        <p:nvSpPr>
          <p:cNvPr id="11" name="Sun 10"/>
          <p:cNvSpPr/>
          <p:nvPr/>
        </p:nvSpPr>
        <p:spPr>
          <a:xfrm>
            <a:off x="2472711" y="2375193"/>
            <a:ext cx="2592659" cy="2524252"/>
          </a:xfrm>
          <a:prstGeom prst="sun">
            <a:avLst>
              <a:gd name="adj" fmla="val 125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9037" y="23644"/>
            <a:ext cx="8597610" cy="230832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Humanity have already many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hybrid threats, and more 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ones are foreseen in near future</a:t>
            </a:r>
          </a:p>
        </p:txBody>
      </p:sp>
      <p:sp>
        <p:nvSpPr>
          <p:cNvPr id="6" name="Rectangle 5"/>
          <p:cNvSpPr/>
          <p:nvPr/>
        </p:nvSpPr>
        <p:spPr>
          <a:xfrm>
            <a:off x="73934" y="4865976"/>
            <a:ext cx="8996374"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cannot rely on a reactive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approach towards the threats.</a:t>
            </a:r>
            <a:r>
              <a:rPr kumimoji="0" lang="en-US" sz="4000" b="1" i="0" u="none" strike="noStrike" kern="1200" cap="none" spc="50" normalizeH="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 </a:t>
            </a: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need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to train an “Immunity” for our minds !</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199811" y="2884626"/>
            <a:ext cx="1197851" cy="1534824"/>
          </a:xfrm>
          <a:prstGeom prst="rect">
            <a:avLst/>
          </a:prstGeom>
        </p:spPr>
      </p:pic>
      <p:pic>
        <p:nvPicPr>
          <p:cNvPr id="3" name="Picture 2"/>
          <p:cNvPicPr>
            <a:picLocks noChangeAspect="1"/>
          </p:cNvPicPr>
          <p:nvPr/>
        </p:nvPicPr>
        <p:blipFill>
          <a:blip r:embed="rId2"/>
          <a:stretch>
            <a:fillRect/>
          </a:stretch>
        </p:blipFill>
        <p:spPr>
          <a:xfrm>
            <a:off x="1687643" y="3067071"/>
            <a:ext cx="609600" cy="714375"/>
          </a:xfrm>
          <a:prstGeom prst="rect">
            <a:avLst/>
          </a:prstGeom>
        </p:spPr>
      </p:pic>
      <p:pic>
        <p:nvPicPr>
          <p:cNvPr id="9" name="Picture 8"/>
          <p:cNvPicPr>
            <a:picLocks noChangeAspect="1"/>
          </p:cNvPicPr>
          <p:nvPr/>
        </p:nvPicPr>
        <p:blipFill>
          <a:blip r:embed="rId2"/>
          <a:stretch>
            <a:fillRect/>
          </a:stretch>
        </p:blipFill>
        <p:spPr>
          <a:xfrm>
            <a:off x="5069986" y="2504919"/>
            <a:ext cx="460487" cy="53963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5005457" y="3517322"/>
            <a:ext cx="1050032" cy="1230506"/>
          </a:xfrm>
          <a:prstGeom prst="rect">
            <a:avLst/>
          </a:prstGeom>
        </p:spPr>
      </p:pic>
      <p:pic>
        <p:nvPicPr>
          <p:cNvPr id="12" name="Picture 11"/>
          <p:cNvPicPr>
            <a:picLocks noChangeAspect="1"/>
          </p:cNvPicPr>
          <p:nvPr/>
        </p:nvPicPr>
        <p:blipFill>
          <a:blip r:embed="rId2"/>
          <a:stretch>
            <a:fillRect/>
          </a:stretch>
        </p:blipFill>
        <p:spPr>
          <a:xfrm>
            <a:off x="2078625" y="2352696"/>
            <a:ext cx="609600" cy="714375"/>
          </a:xfrm>
          <a:prstGeom prst="rect">
            <a:avLst/>
          </a:prstGeom>
        </p:spPr>
      </p:pic>
      <p:pic>
        <p:nvPicPr>
          <p:cNvPr id="14" name="Picture 13"/>
          <p:cNvPicPr>
            <a:picLocks noChangeAspect="1"/>
          </p:cNvPicPr>
          <p:nvPr/>
        </p:nvPicPr>
        <p:blipFill>
          <a:blip r:embed="rId4"/>
          <a:stretch>
            <a:fillRect/>
          </a:stretch>
        </p:blipFill>
        <p:spPr>
          <a:xfrm flipH="1">
            <a:off x="6096849" y="2514427"/>
            <a:ext cx="3002533" cy="2163007"/>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169084" y="2739189"/>
            <a:ext cx="1424847" cy="1556265"/>
          </a:xfrm>
          <a:prstGeom prst="rect">
            <a:avLst/>
          </a:prstGeom>
        </p:spPr>
      </p:pic>
    </p:spTree>
    <p:extLst>
      <p:ext uri="{BB962C8B-B14F-4D97-AF65-F5344CB8AC3E}">
        <p14:creationId xmlns:p14="http://schemas.microsoft.com/office/powerpoint/2010/main" val="28274308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404851" y="1114508"/>
            <a:ext cx="274320" cy="5669280"/>
          </a:xfrm>
          <a:prstGeom prst="rect">
            <a:avLst/>
          </a:prstGeom>
          <a:gradFill flip="none" rotWithShape="1">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31215" y="31820"/>
            <a:ext cx="5521768" cy="1138773"/>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Poisoning vs. Vaccination:</a:t>
            </a:r>
          </a:p>
          <a:p>
            <a:pPr algn="ctr"/>
            <a:r>
              <a:rPr lang="en-US" sz="2800" dirty="0">
                <a:ln w="0"/>
                <a:solidFill>
                  <a:schemeClr val="accent1"/>
                </a:solidFill>
                <a:effectLst>
                  <a:outerShdw blurRad="38100" dist="25400" dir="5400000" algn="ctr" rotWithShape="0">
                    <a:srgbClr val="6E747A">
                      <a:alpha val="43000"/>
                    </a:srgbClr>
                  </a:outerShdw>
                </a:effectLst>
              </a:rPr>
              <a:t>just one “small” difference</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grpSp>
        <p:nvGrpSpPr>
          <p:cNvPr id="13" name="Group 12"/>
          <p:cNvGrpSpPr/>
          <p:nvPr/>
        </p:nvGrpSpPr>
        <p:grpSpPr>
          <a:xfrm>
            <a:off x="24534" y="1094816"/>
            <a:ext cx="4275634" cy="2915572"/>
            <a:chOff x="152350" y="1457499"/>
            <a:chExt cx="4275634" cy="2915572"/>
          </a:xfrm>
        </p:grpSpPr>
        <p:sp>
          <p:nvSpPr>
            <p:cNvPr id="8" name="Rounded Rectangle 7"/>
            <p:cNvSpPr/>
            <p:nvPr/>
          </p:nvSpPr>
          <p:spPr>
            <a:xfrm>
              <a:off x="323528" y="1556792"/>
              <a:ext cx="4104456" cy="2808312"/>
            </a:xfrm>
            <a:prstGeom prst="roundRect">
              <a:avLst>
                <a:gd name="adj" fmla="val 10165"/>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56" y="2760599"/>
              <a:ext cx="1475028" cy="144016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rot="19782704">
              <a:off x="152350" y="1773009"/>
              <a:ext cx="1517621" cy="1271786"/>
            </a:xfrm>
            <a:prstGeom prst="rect">
              <a:avLst/>
            </a:prstGeom>
          </p:spPr>
        </p:pic>
        <p:sp>
          <p:nvSpPr>
            <p:cNvPr id="9" name="Rectangle 8"/>
            <p:cNvSpPr/>
            <p:nvPr/>
          </p:nvSpPr>
          <p:spPr>
            <a:xfrm>
              <a:off x="1392670" y="1457499"/>
              <a:ext cx="3031664"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Poisoning</a:t>
              </a:r>
            </a:p>
          </p:txBody>
        </p:sp>
        <p:grpSp>
          <p:nvGrpSpPr>
            <p:cNvPr id="12" name="Group 11"/>
            <p:cNvGrpSpPr/>
            <p:nvPr/>
          </p:nvGrpSpPr>
          <p:grpSpPr>
            <a:xfrm rot="18458661">
              <a:off x="2096866" y="2062640"/>
              <a:ext cx="892415" cy="1336073"/>
              <a:chOff x="5004048" y="4365104"/>
              <a:chExt cx="892415" cy="1336073"/>
            </a:xfrm>
          </p:grpSpPr>
          <p:sp>
            <p:nvSpPr>
              <p:cNvPr id="11" name="Oval 10"/>
              <p:cNvSpPr/>
              <p:nvPr/>
            </p:nvSpPr>
            <p:spPr>
              <a:xfrm>
                <a:off x="5116387" y="5023308"/>
                <a:ext cx="648072" cy="556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004048" y="4365104"/>
                <a:ext cx="892415" cy="1336073"/>
              </a:xfrm>
              <a:prstGeom prst="rect">
                <a:avLst/>
              </a:prstGeom>
            </p:spPr>
          </p:pic>
        </p:grpSp>
        <p:pic>
          <p:nvPicPr>
            <p:cNvPr id="1026" name="Picture 2" descr="https://www.petmd.com/sites/default/files/styles/article_image/public/ratpoison_0.jpg?itok=aQZx8-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2685" y="3204290"/>
              <a:ext cx="1612112" cy="1168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clrChange>
                <a:clrFrom>
                  <a:srgbClr val="000000"/>
                </a:clrFrom>
                <a:clrTo>
                  <a:srgbClr val="000000">
                    <a:alpha val="0"/>
                  </a:srgbClr>
                </a:clrTo>
              </a:clrChange>
            </a:blip>
            <a:stretch>
              <a:fillRect/>
            </a:stretch>
          </p:blipFill>
          <p:spPr>
            <a:xfrm>
              <a:off x="3334598" y="2380253"/>
              <a:ext cx="1005168" cy="1875395"/>
            </a:xfrm>
            <a:prstGeom prst="rect">
              <a:avLst/>
            </a:prstGeom>
          </p:spPr>
        </p:pic>
      </p:grpSp>
      <p:grpSp>
        <p:nvGrpSpPr>
          <p:cNvPr id="15" name="Group 14"/>
          <p:cNvGrpSpPr/>
          <p:nvPr/>
        </p:nvGrpSpPr>
        <p:grpSpPr>
          <a:xfrm>
            <a:off x="4775176" y="1114419"/>
            <a:ext cx="4104456" cy="2907605"/>
            <a:chOff x="323528" y="1457499"/>
            <a:chExt cx="4104456" cy="2907605"/>
          </a:xfrm>
        </p:grpSpPr>
        <p:sp>
          <p:nvSpPr>
            <p:cNvPr id="16" name="Rounded Rectangle 15"/>
            <p:cNvSpPr/>
            <p:nvPr/>
          </p:nvSpPr>
          <p:spPr>
            <a:xfrm>
              <a:off x="323528" y="1556792"/>
              <a:ext cx="4104456" cy="2808312"/>
            </a:xfrm>
            <a:prstGeom prst="roundRect">
              <a:avLst>
                <a:gd name="adj" fmla="val 10165"/>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706310" y="1457499"/>
              <a:ext cx="3578480"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Vaccination</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7151014" y="2565444"/>
            <a:ext cx="1497913" cy="1314715"/>
          </a:xfrm>
          <a:prstGeom prst="rect">
            <a:avLst/>
          </a:prstGeom>
        </p:spPr>
      </p:pic>
      <p:pic>
        <p:nvPicPr>
          <p:cNvPr id="25" name="Picture 24"/>
          <p:cNvPicPr>
            <a:picLocks noChangeAspect="1"/>
          </p:cNvPicPr>
          <p:nvPr/>
        </p:nvPicPr>
        <p:blipFill>
          <a:blip r:embed="rId8"/>
          <a:stretch>
            <a:fillRect/>
          </a:stretch>
        </p:blipFill>
        <p:spPr>
          <a:xfrm>
            <a:off x="4858904" y="2048554"/>
            <a:ext cx="2192076" cy="1806803"/>
          </a:xfrm>
          <a:prstGeom prst="rect">
            <a:avLst/>
          </a:prstGeom>
        </p:spPr>
      </p:pic>
      <p:pic>
        <p:nvPicPr>
          <p:cNvPr id="26" name="Picture 25"/>
          <p:cNvPicPr>
            <a:picLocks noChangeAspect="1"/>
          </p:cNvPicPr>
          <p:nvPr/>
        </p:nvPicPr>
        <p:blipFill>
          <a:blip r:embed="rId9"/>
          <a:stretch>
            <a:fillRect/>
          </a:stretch>
        </p:blipFill>
        <p:spPr>
          <a:xfrm>
            <a:off x="7868230" y="1996099"/>
            <a:ext cx="937522" cy="944267"/>
          </a:xfrm>
          <a:prstGeom prst="rect">
            <a:avLst/>
          </a:prstGeom>
        </p:spPr>
      </p:pic>
      <p:sp>
        <p:nvSpPr>
          <p:cNvPr id="27" name="Rectangle 26"/>
          <p:cNvSpPr/>
          <p:nvPr/>
        </p:nvSpPr>
        <p:spPr>
          <a:xfrm>
            <a:off x="99047" y="4103104"/>
            <a:ext cx="8840783" cy="954107"/>
          </a:xfrm>
          <a:prstGeom prst="rect">
            <a:avLst/>
          </a:prstGeom>
          <a:solidFill>
            <a:schemeClr val="bg1">
              <a:alpha val="80000"/>
            </a:schemeClr>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In both cases we discover the vulnerability zone within the decision space and generate adversarial samples within it …</a:t>
            </a:r>
          </a:p>
        </p:txBody>
      </p:sp>
      <p:sp>
        <p:nvSpPr>
          <p:cNvPr id="29" name="Rectangle 28"/>
          <p:cNvSpPr/>
          <p:nvPr/>
        </p:nvSpPr>
        <p:spPr>
          <a:xfrm>
            <a:off x="257728" y="5117232"/>
            <a:ext cx="3810216" cy="1692771"/>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then we either convert the adversarial samples into a </a:t>
            </a:r>
            <a:r>
              <a:rPr lang="en-US" sz="2800" b="1" cap="none" spc="0" dirty="0">
                <a:ln w="0"/>
                <a:solidFill>
                  <a:schemeClr val="tx1"/>
                </a:solidFill>
                <a:effectLst>
                  <a:outerShdw blurRad="38100" dist="19050" dir="2700000" algn="tl" rotWithShape="0">
                    <a:schemeClr val="dk1">
                      <a:alpha val="40000"/>
                    </a:schemeClr>
                  </a:outerShdw>
                </a:effectLst>
              </a:rPr>
              <a:t>POISON</a:t>
            </a:r>
            <a:r>
              <a:rPr lang="en-US" sz="2400" b="0" cap="none" spc="0" dirty="0">
                <a:ln w="0"/>
                <a:solidFill>
                  <a:schemeClr val="tx1"/>
                </a:solidFill>
                <a:effectLst>
                  <a:outerShdw blurRad="38100" dist="19050" dir="2700000" algn="tl" rotWithShape="0">
                    <a:schemeClr val="dk1">
                      <a:alpha val="40000"/>
                    </a:schemeClr>
                  </a:outerShdw>
                </a:effectLst>
              </a:rPr>
              <a:t> by assigning them the </a:t>
            </a:r>
            <a:r>
              <a:rPr lang="en-US" sz="2800" b="1" cap="none" spc="0" dirty="0">
                <a:ln w="0"/>
                <a:solidFill>
                  <a:schemeClr val="tx1"/>
                </a:solidFill>
                <a:effectLst>
                  <a:outerShdw blurRad="38100" dist="19050" dir="2700000" algn="tl" rotWithShape="0">
                    <a:schemeClr val="dk1">
                      <a:alpha val="40000"/>
                    </a:schemeClr>
                  </a:outerShdw>
                </a:effectLst>
              </a:rPr>
              <a:t>incorrect labels </a:t>
            </a:r>
            <a:r>
              <a:rPr lang="en-US" sz="2400" b="0" cap="none" spc="0" dirty="0">
                <a:ln w="0"/>
                <a:solidFill>
                  <a:schemeClr val="tx1"/>
                </a:solidFill>
                <a:effectLst>
                  <a:outerShdw blurRad="38100" dist="19050" dir="2700000" algn="tl" rotWithShape="0">
                    <a:schemeClr val="dk1">
                      <a:alpha val="40000"/>
                    </a:schemeClr>
                  </a:outerShdw>
                </a:effectLst>
              </a:rPr>
              <a:t>…</a:t>
            </a:r>
          </a:p>
        </p:txBody>
      </p:sp>
      <p:sp>
        <p:nvSpPr>
          <p:cNvPr id="30" name="Rectangle 29"/>
          <p:cNvSpPr/>
          <p:nvPr/>
        </p:nvSpPr>
        <p:spPr>
          <a:xfrm>
            <a:off x="5003848" y="5095799"/>
            <a:ext cx="3578480" cy="1692771"/>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or we convert the adversarial samples into a </a:t>
            </a:r>
            <a:r>
              <a:rPr lang="en-US" sz="2800" b="1" dirty="0">
                <a:ln w="0"/>
                <a:effectLst>
                  <a:outerShdw blurRad="38100" dist="19050" dir="2700000" algn="tl" rotWithShape="0">
                    <a:schemeClr val="dk1">
                      <a:alpha val="40000"/>
                    </a:schemeClr>
                  </a:outerShdw>
                </a:effectLst>
              </a:rPr>
              <a:t>VACCINE</a:t>
            </a:r>
            <a:r>
              <a:rPr lang="en-US" sz="2400" b="0" cap="none" spc="0" dirty="0">
                <a:ln w="0"/>
                <a:solidFill>
                  <a:schemeClr val="tx1"/>
                </a:solidFill>
                <a:effectLst>
                  <a:outerShdw blurRad="38100" dist="19050" dir="2700000" algn="tl" rotWithShape="0">
                    <a:schemeClr val="dk1">
                      <a:alpha val="40000"/>
                    </a:schemeClr>
                  </a:outerShdw>
                </a:effectLst>
              </a:rPr>
              <a:t> by assigning them the </a:t>
            </a:r>
            <a:r>
              <a:rPr lang="en-US" sz="2800" b="1" cap="none" spc="0" dirty="0">
                <a:ln w="0"/>
                <a:solidFill>
                  <a:schemeClr val="tx1"/>
                </a:solidFill>
                <a:effectLst>
                  <a:outerShdw blurRad="38100" dist="19050" dir="2700000" algn="tl" rotWithShape="0">
                    <a:schemeClr val="dk1">
                      <a:alpha val="40000"/>
                    </a:schemeClr>
                  </a:outerShdw>
                </a:effectLst>
              </a:rPr>
              <a:t>correct labels</a:t>
            </a:r>
            <a:r>
              <a:rPr lang="en-US" sz="2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2591597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2291673" y="1480924"/>
            <a:ext cx="4457700" cy="4457700"/>
          </a:xfrm>
          <a:prstGeom prst="rect">
            <a:avLst/>
          </a:prstGeom>
          <a:solidFill>
            <a:schemeClr val="bg1">
              <a:lumMod val="65000"/>
            </a:schemeClr>
          </a:solidFill>
          <a:ln>
            <a:solidFill>
              <a:schemeClr val="tx1"/>
            </a:solidFill>
          </a:ln>
        </p:spPr>
      </p:pic>
      <p:cxnSp>
        <p:nvCxnSpPr>
          <p:cNvPr id="7" name="Straight Connector 6"/>
          <p:cNvCxnSpPr>
            <a:stCxn id="5" idx="0"/>
            <a:endCxn id="5" idx="2"/>
          </p:cNvCxnSpPr>
          <p:nvPr/>
        </p:nvCxnSpPr>
        <p:spPr>
          <a:xfrm>
            <a:off x="4520523" y="1480924"/>
            <a:ext cx="0" cy="44577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2291673" y="3709774"/>
            <a:ext cx="44577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306990" y="1470461"/>
            <a:ext cx="4428492" cy="4457700"/>
          </a:xfrm>
          <a:prstGeom prst="rect">
            <a:avLst/>
          </a:prstGeom>
          <a:solidFill>
            <a:schemeClr val="bg1">
              <a:lumMod val="65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2300747" y="1461930"/>
            <a:ext cx="2691581" cy="3030794"/>
          </a:xfrm>
          <a:custGeom>
            <a:avLst/>
            <a:gdLst>
              <a:gd name="connsiteX0" fmla="*/ 0 w 3588775"/>
              <a:gd name="connsiteY0" fmla="*/ 3834581 h 4041058"/>
              <a:gd name="connsiteX1" fmla="*/ 570271 w 3588775"/>
              <a:gd name="connsiteY1" fmla="*/ 3991897 h 4041058"/>
              <a:gd name="connsiteX2" fmla="*/ 845575 w 3588775"/>
              <a:gd name="connsiteY2" fmla="*/ 4041058 h 4041058"/>
              <a:gd name="connsiteX3" fmla="*/ 1170039 w 3588775"/>
              <a:gd name="connsiteY3" fmla="*/ 4021394 h 4041058"/>
              <a:gd name="connsiteX4" fmla="*/ 1474839 w 3588775"/>
              <a:gd name="connsiteY4" fmla="*/ 3854245 h 4041058"/>
              <a:gd name="connsiteX5" fmla="*/ 1966452 w 3588775"/>
              <a:gd name="connsiteY5" fmla="*/ 3510116 h 4041058"/>
              <a:gd name="connsiteX6" fmla="*/ 2821858 w 3588775"/>
              <a:gd name="connsiteY6" fmla="*/ 2792362 h 4041058"/>
              <a:gd name="connsiteX7" fmla="*/ 3008671 w 3588775"/>
              <a:gd name="connsiteY7" fmla="*/ 2330245 h 4041058"/>
              <a:gd name="connsiteX8" fmla="*/ 3185652 w 3588775"/>
              <a:gd name="connsiteY8" fmla="*/ 1966452 h 4041058"/>
              <a:gd name="connsiteX9" fmla="*/ 3342968 w 3588775"/>
              <a:gd name="connsiteY9" fmla="*/ 1347020 h 4041058"/>
              <a:gd name="connsiteX10" fmla="*/ 3441291 w 3588775"/>
              <a:gd name="connsiteY10" fmla="*/ 993058 h 4041058"/>
              <a:gd name="connsiteX11" fmla="*/ 3510116 w 3588775"/>
              <a:gd name="connsiteY11" fmla="*/ 639097 h 4041058"/>
              <a:gd name="connsiteX12" fmla="*/ 3578942 w 3588775"/>
              <a:gd name="connsiteY12" fmla="*/ 344129 h 4041058"/>
              <a:gd name="connsiteX13" fmla="*/ 3588775 w 3588775"/>
              <a:gd name="connsiteY13" fmla="*/ 137652 h 4041058"/>
              <a:gd name="connsiteX14" fmla="*/ 3569110 w 3588775"/>
              <a:gd name="connsiteY14" fmla="*/ 9833 h 4041058"/>
              <a:gd name="connsiteX15" fmla="*/ 0 w 3588775"/>
              <a:gd name="connsiteY15" fmla="*/ 0 h 4041058"/>
              <a:gd name="connsiteX16" fmla="*/ 0 w 3588775"/>
              <a:gd name="connsiteY16" fmla="*/ 3834581 h 40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8775" h="4041058">
                <a:moveTo>
                  <a:pt x="0" y="3834581"/>
                </a:moveTo>
                <a:lnTo>
                  <a:pt x="570271" y="3991897"/>
                </a:lnTo>
                <a:lnTo>
                  <a:pt x="845575" y="4041058"/>
                </a:lnTo>
                <a:lnTo>
                  <a:pt x="1170039" y="4021394"/>
                </a:lnTo>
                <a:lnTo>
                  <a:pt x="1474839" y="3854245"/>
                </a:lnTo>
                <a:lnTo>
                  <a:pt x="1966452" y="3510116"/>
                </a:lnTo>
                <a:lnTo>
                  <a:pt x="2821858" y="2792362"/>
                </a:lnTo>
                <a:lnTo>
                  <a:pt x="3008671" y="2330245"/>
                </a:lnTo>
                <a:lnTo>
                  <a:pt x="3185652" y="1966452"/>
                </a:lnTo>
                <a:lnTo>
                  <a:pt x="3342968" y="1347020"/>
                </a:lnTo>
                <a:lnTo>
                  <a:pt x="3441291" y="993058"/>
                </a:lnTo>
                <a:lnTo>
                  <a:pt x="3510116" y="639097"/>
                </a:lnTo>
                <a:lnTo>
                  <a:pt x="3578942" y="344129"/>
                </a:lnTo>
                <a:lnTo>
                  <a:pt x="3588775" y="137652"/>
                </a:lnTo>
                <a:lnTo>
                  <a:pt x="3569110" y="9833"/>
                </a:lnTo>
                <a:lnTo>
                  <a:pt x="0" y="0"/>
                </a:lnTo>
                <a:cubicBezTo>
                  <a:pt x="3278" y="1278194"/>
                  <a:pt x="6555" y="2556387"/>
                  <a:pt x="0" y="3834581"/>
                </a:cubicBezTo>
                <a:close/>
              </a:path>
            </a:pathLst>
          </a:custGeom>
          <a:solidFill>
            <a:srgbClr val="96FA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rot="18834781">
            <a:off x="1874204" y="3509836"/>
            <a:ext cx="5646226" cy="438582"/>
          </a:xfrm>
          <a:prstGeom prst="rect">
            <a:avLst/>
          </a:prstGeom>
          <a:noFill/>
        </p:spPr>
        <p:txBody>
          <a:bodyPr wrap="none" lIns="68580" tIns="34290" rIns="68580" bIns="34290">
            <a:spAutoFit/>
          </a:bodyP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“GREY” (IGNORANCE or CONFUSION) ZONE</a:t>
            </a:r>
          </a:p>
        </p:txBody>
      </p:sp>
      <p:sp>
        <p:nvSpPr>
          <p:cNvPr id="31" name="Freeform 30"/>
          <p:cNvSpPr/>
          <p:nvPr/>
        </p:nvSpPr>
        <p:spPr>
          <a:xfrm>
            <a:off x="3804402" y="1484332"/>
            <a:ext cx="2898058" cy="4446639"/>
          </a:xfrm>
          <a:custGeom>
            <a:avLst/>
            <a:gdLst>
              <a:gd name="connsiteX0" fmla="*/ 0 w 3864077"/>
              <a:gd name="connsiteY0" fmla="*/ 5928852 h 5928852"/>
              <a:gd name="connsiteX1" fmla="*/ 0 w 3864077"/>
              <a:gd name="connsiteY1" fmla="*/ 5486400 h 5928852"/>
              <a:gd name="connsiteX2" fmla="*/ 68826 w 3864077"/>
              <a:gd name="connsiteY2" fmla="*/ 5319252 h 5928852"/>
              <a:gd name="connsiteX3" fmla="*/ 196645 w 3864077"/>
              <a:gd name="connsiteY3" fmla="*/ 5102942 h 5928852"/>
              <a:gd name="connsiteX4" fmla="*/ 550606 w 3864077"/>
              <a:gd name="connsiteY4" fmla="*/ 4994787 h 5928852"/>
              <a:gd name="connsiteX5" fmla="*/ 904568 w 3864077"/>
              <a:gd name="connsiteY5" fmla="*/ 4925961 h 5928852"/>
              <a:gd name="connsiteX6" fmla="*/ 1258529 w 3864077"/>
              <a:gd name="connsiteY6" fmla="*/ 4886632 h 5928852"/>
              <a:gd name="connsiteX7" fmla="*/ 1582994 w 3864077"/>
              <a:gd name="connsiteY7" fmla="*/ 4807974 h 5928852"/>
              <a:gd name="connsiteX8" fmla="*/ 1779639 w 3864077"/>
              <a:gd name="connsiteY8" fmla="*/ 4739148 h 5928852"/>
              <a:gd name="connsiteX9" fmla="*/ 2084439 w 3864077"/>
              <a:gd name="connsiteY9" fmla="*/ 4709652 h 5928852"/>
              <a:gd name="connsiteX10" fmla="*/ 2261419 w 3864077"/>
              <a:gd name="connsiteY10" fmla="*/ 4552336 h 5928852"/>
              <a:gd name="connsiteX11" fmla="*/ 2438400 w 3864077"/>
              <a:gd name="connsiteY11" fmla="*/ 4306529 h 5928852"/>
              <a:gd name="connsiteX12" fmla="*/ 2595716 w 3864077"/>
              <a:gd name="connsiteY12" fmla="*/ 4109884 h 5928852"/>
              <a:gd name="connsiteX13" fmla="*/ 2753032 w 3864077"/>
              <a:gd name="connsiteY13" fmla="*/ 3903407 h 5928852"/>
              <a:gd name="connsiteX14" fmla="*/ 2861187 w 3864077"/>
              <a:gd name="connsiteY14" fmla="*/ 3657600 h 5928852"/>
              <a:gd name="connsiteX15" fmla="*/ 2969342 w 3864077"/>
              <a:gd name="connsiteY15" fmla="*/ 3441290 h 5928852"/>
              <a:gd name="connsiteX16" fmla="*/ 3097161 w 3864077"/>
              <a:gd name="connsiteY16" fmla="*/ 3234813 h 5928852"/>
              <a:gd name="connsiteX17" fmla="*/ 3215148 w 3864077"/>
              <a:gd name="connsiteY17" fmla="*/ 2949678 h 5928852"/>
              <a:gd name="connsiteX18" fmla="*/ 3352800 w 3864077"/>
              <a:gd name="connsiteY18" fmla="*/ 2762865 h 5928852"/>
              <a:gd name="connsiteX19" fmla="*/ 3500284 w 3864077"/>
              <a:gd name="connsiteY19" fmla="*/ 2654710 h 5928852"/>
              <a:gd name="connsiteX20" fmla="*/ 3687097 w 3864077"/>
              <a:gd name="connsiteY20" fmla="*/ 2526890 h 5928852"/>
              <a:gd name="connsiteX21" fmla="*/ 3864077 w 3864077"/>
              <a:gd name="connsiteY21" fmla="*/ 2408903 h 5928852"/>
              <a:gd name="connsiteX22" fmla="*/ 3864077 w 3864077"/>
              <a:gd name="connsiteY22" fmla="*/ 0 h 5928852"/>
              <a:gd name="connsiteX23" fmla="*/ 3864077 w 3864077"/>
              <a:gd name="connsiteY23" fmla="*/ 0 h 5928852"/>
              <a:gd name="connsiteX24" fmla="*/ 3854245 w 3864077"/>
              <a:gd name="connsiteY24" fmla="*/ 2320413 h 5928852"/>
              <a:gd name="connsiteX25" fmla="*/ 3854245 w 3864077"/>
              <a:gd name="connsiteY25" fmla="*/ 5899355 h 5928852"/>
              <a:gd name="connsiteX26" fmla="*/ 0 w 3864077"/>
              <a:gd name="connsiteY26" fmla="*/ 5928852 h 592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4077" h="5928852">
                <a:moveTo>
                  <a:pt x="0" y="5928852"/>
                </a:moveTo>
                <a:lnTo>
                  <a:pt x="0" y="5486400"/>
                </a:lnTo>
                <a:lnTo>
                  <a:pt x="68826" y="5319252"/>
                </a:lnTo>
                <a:lnTo>
                  <a:pt x="196645" y="5102942"/>
                </a:lnTo>
                <a:lnTo>
                  <a:pt x="550606" y="4994787"/>
                </a:lnTo>
                <a:lnTo>
                  <a:pt x="904568" y="4925961"/>
                </a:lnTo>
                <a:lnTo>
                  <a:pt x="1258529" y="4886632"/>
                </a:lnTo>
                <a:lnTo>
                  <a:pt x="1582994" y="4807974"/>
                </a:lnTo>
                <a:lnTo>
                  <a:pt x="1779639" y="4739148"/>
                </a:lnTo>
                <a:lnTo>
                  <a:pt x="2084439" y="4709652"/>
                </a:lnTo>
                <a:lnTo>
                  <a:pt x="2261419" y="4552336"/>
                </a:lnTo>
                <a:lnTo>
                  <a:pt x="2438400" y="4306529"/>
                </a:lnTo>
                <a:lnTo>
                  <a:pt x="2595716" y="4109884"/>
                </a:lnTo>
                <a:lnTo>
                  <a:pt x="2753032" y="3903407"/>
                </a:lnTo>
                <a:lnTo>
                  <a:pt x="2861187" y="3657600"/>
                </a:lnTo>
                <a:lnTo>
                  <a:pt x="2969342" y="3441290"/>
                </a:lnTo>
                <a:lnTo>
                  <a:pt x="3097161" y="3234813"/>
                </a:lnTo>
                <a:lnTo>
                  <a:pt x="3215148" y="2949678"/>
                </a:lnTo>
                <a:lnTo>
                  <a:pt x="3352800" y="2762865"/>
                </a:lnTo>
                <a:lnTo>
                  <a:pt x="3500284" y="2654710"/>
                </a:lnTo>
                <a:lnTo>
                  <a:pt x="3687097" y="2526890"/>
                </a:lnTo>
                <a:lnTo>
                  <a:pt x="3864077" y="2408903"/>
                </a:lnTo>
                <a:lnTo>
                  <a:pt x="3864077" y="0"/>
                </a:lnTo>
                <a:lnTo>
                  <a:pt x="3864077" y="0"/>
                </a:lnTo>
                <a:cubicBezTo>
                  <a:pt x="3860800" y="773471"/>
                  <a:pt x="3857522" y="1546942"/>
                  <a:pt x="3854245" y="2320413"/>
                </a:cubicBezTo>
                <a:lnTo>
                  <a:pt x="3854245" y="5899355"/>
                </a:lnTo>
                <a:lnTo>
                  <a:pt x="0" y="5928852"/>
                </a:lnTo>
                <a:close/>
              </a:path>
            </a:pathLst>
          </a:custGeom>
          <a:solidFill>
            <a:srgbClr val="FA96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p:cNvSpPr/>
          <p:nvPr/>
        </p:nvSpPr>
        <p:spPr>
          <a:xfrm>
            <a:off x="2984558" y="4138957"/>
            <a:ext cx="205740" cy="20574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p:cNvSpPr/>
          <p:nvPr/>
        </p:nvSpPr>
        <p:spPr>
          <a:xfrm>
            <a:off x="4651138" y="1601630"/>
            <a:ext cx="205740" cy="20574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6430470" y="3596440"/>
            <a:ext cx="205740" cy="2057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3991586" y="5369642"/>
            <a:ext cx="205740" cy="2057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5653520" y="5034857"/>
            <a:ext cx="205740" cy="2057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p:cNvSpPr/>
          <p:nvPr/>
        </p:nvSpPr>
        <p:spPr>
          <a:xfrm>
            <a:off x="4101830" y="3367457"/>
            <a:ext cx="205740" cy="20574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3"/>
          <a:stretch>
            <a:fillRect/>
          </a:stretch>
        </p:blipFill>
        <p:spPr>
          <a:xfrm>
            <a:off x="60897" y="3573198"/>
            <a:ext cx="2073432" cy="1431429"/>
          </a:xfrm>
          <a:prstGeom prst="rect">
            <a:avLst/>
          </a:prstGeom>
        </p:spPr>
      </p:pic>
      <p:pic>
        <p:nvPicPr>
          <p:cNvPr id="4" name="Picture 3"/>
          <p:cNvPicPr>
            <a:picLocks noChangeAspect="1"/>
          </p:cNvPicPr>
          <p:nvPr/>
        </p:nvPicPr>
        <p:blipFill>
          <a:blip r:embed="rId4"/>
          <a:stretch>
            <a:fillRect/>
          </a:stretch>
        </p:blipFill>
        <p:spPr>
          <a:xfrm>
            <a:off x="6948435" y="1965816"/>
            <a:ext cx="2158571" cy="1528988"/>
          </a:xfrm>
          <a:prstGeom prst="rect">
            <a:avLst/>
          </a:prstGeom>
        </p:spPr>
      </p:pic>
      <p:sp>
        <p:nvSpPr>
          <p:cNvPr id="49" name="Rectangle 48"/>
          <p:cNvSpPr/>
          <p:nvPr/>
        </p:nvSpPr>
        <p:spPr>
          <a:xfrm>
            <a:off x="160135" y="211833"/>
            <a:ext cx="5871672" cy="746358"/>
          </a:xfrm>
          <a:prstGeom prst="rect">
            <a:avLst/>
          </a:prstGeom>
          <a:noFill/>
        </p:spPr>
        <p:txBody>
          <a:bodyPr wrap="none" lIns="68580" tIns="34290" rIns="68580" bIns="34290">
            <a:spAutoFit/>
          </a:bodyPr>
          <a:lstStyle/>
          <a:p>
            <a:pPr algn="ctr"/>
            <a:r>
              <a:rPr lang="en-US" sz="4400" dirty="0">
                <a:ln w="0"/>
                <a:solidFill>
                  <a:schemeClr val="accent1"/>
                </a:solidFill>
                <a:effectLst>
                  <a:outerShdw blurRad="38100" dist="25400" dir="5400000" algn="ctr" rotWithShape="0">
                    <a:srgbClr val="6E747A">
                      <a:alpha val="43000"/>
                    </a:srgbClr>
                  </a:outerShdw>
                </a:effectLst>
              </a:rPr>
              <a:t>Poisoning vs. Vaccination</a:t>
            </a:r>
          </a:p>
        </p:txBody>
      </p:sp>
      <p:sp>
        <p:nvSpPr>
          <p:cNvPr id="6" name="Curved Right Arrow 5"/>
          <p:cNvSpPr/>
          <p:nvPr/>
        </p:nvSpPr>
        <p:spPr>
          <a:xfrm rot="17093756">
            <a:off x="1515935" y="4708562"/>
            <a:ext cx="803787" cy="1680528"/>
          </a:xfrm>
          <a:prstGeom prst="curvedRightArrow">
            <a:avLst>
              <a:gd name="adj1" fmla="val 25000"/>
              <a:gd name="adj2" fmla="val 67788"/>
              <a:gd name="adj3" fmla="val 5307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50" name="Curved Right Arrow 49"/>
          <p:cNvSpPr/>
          <p:nvPr/>
        </p:nvSpPr>
        <p:spPr>
          <a:xfrm rot="5400000">
            <a:off x="5910470" y="850929"/>
            <a:ext cx="803787" cy="1680528"/>
          </a:xfrm>
          <a:prstGeom prst="curvedRightArrow">
            <a:avLst>
              <a:gd name="adj1" fmla="val 25000"/>
              <a:gd name="adj2" fmla="val 67788"/>
              <a:gd name="adj3" fmla="val 5307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8" name="Rectangle 7"/>
          <p:cNvSpPr/>
          <p:nvPr/>
        </p:nvSpPr>
        <p:spPr>
          <a:xfrm rot="20268341">
            <a:off x="6917312" y="1132198"/>
            <a:ext cx="1462773" cy="346249"/>
          </a:xfrm>
          <a:prstGeom prst="rect">
            <a:avLst/>
          </a:prstGeom>
          <a:noFill/>
        </p:spPr>
        <p:txBody>
          <a:bodyPr wrap="none" lIns="68580" tIns="34290" rIns="68580" bIns="34290">
            <a:spAutoFit/>
          </a:bodyPr>
          <a:lstStyle/>
          <a:p>
            <a:pPr algn="ctr"/>
            <a:r>
              <a:rPr lang="en-US" dirty="0">
                <a:ln w="0"/>
                <a:effectLst>
                  <a:outerShdw blurRad="38100" dist="19050" dir="2700000" algn="tl" rotWithShape="0">
                    <a:schemeClr val="dk1">
                      <a:alpha val="40000"/>
                    </a:schemeClr>
                  </a:outerShdw>
                </a:effectLst>
              </a:rPr>
              <a:t>digital vaccine</a:t>
            </a:r>
          </a:p>
        </p:txBody>
      </p:sp>
      <p:sp>
        <p:nvSpPr>
          <p:cNvPr id="51" name="Rectangle 50"/>
          <p:cNvSpPr/>
          <p:nvPr/>
        </p:nvSpPr>
        <p:spPr>
          <a:xfrm rot="1220442">
            <a:off x="37391" y="5402257"/>
            <a:ext cx="1395638" cy="346249"/>
          </a:xfrm>
          <a:prstGeom prst="rect">
            <a:avLst/>
          </a:prstGeom>
          <a:noFill/>
        </p:spPr>
        <p:txBody>
          <a:bodyPr wrap="none" lIns="68580" tIns="34290" rIns="68580" bIns="34290">
            <a:spAutoFit/>
          </a:bodyPr>
          <a:lstStyle/>
          <a:p>
            <a:pPr algn="ctr"/>
            <a:r>
              <a:rPr lang="en-US" dirty="0">
                <a:ln w="0"/>
                <a:effectLst>
                  <a:outerShdw blurRad="38100" dist="19050" dir="2700000" algn="tl" rotWithShape="0">
                    <a:schemeClr val="dk1">
                      <a:alpha val="40000"/>
                    </a:schemeClr>
                  </a:outerShdw>
                </a:effectLst>
              </a:rPr>
              <a:t>digital poison</a:t>
            </a:r>
          </a:p>
        </p:txBody>
      </p:sp>
      <p:pic>
        <p:nvPicPr>
          <p:cNvPr id="52" name="Picture 51"/>
          <p:cNvPicPr>
            <a:picLocks noChangeAspect="1"/>
          </p:cNvPicPr>
          <p:nvPr/>
        </p:nvPicPr>
        <p:blipFill>
          <a:blip r:embed="rId5">
            <a:clrChange>
              <a:clrFrom>
                <a:srgbClr val="FFFFFF"/>
              </a:clrFrom>
              <a:clrTo>
                <a:srgbClr val="FFFFFF">
                  <a:alpha val="0"/>
                </a:srgbClr>
              </a:clrTo>
            </a:clrChange>
          </a:blip>
          <a:stretch>
            <a:fillRect/>
          </a:stretch>
        </p:blipFill>
        <p:spPr>
          <a:xfrm>
            <a:off x="6430470" y="416667"/>
            <a:ext cx="980016" cy="860158"/>
          </a:xfrm>
          <a:prstGeom prst="rect">
            <a:avLst/>
          </a:prstGeom>
        </p:spPr>
      </p:pic>
      <p:pic>
        <p:nvPicPr>
          <p:cNvPr id="53" name="Picture 52"/>
          <p:cNvPicPr>
            <a:picLocks noChangeAspect="1"/>
          </p:cNvPicPr>
          <p:nvPr/>
        </p:nvPicPr>
        <p:blipFill>
          <a:blip r:embed="rId6">
            <a:clrChange>
              <a:clrFrom>
                <a:srgbClr val="FFFFFF"/>
              </a:clrFrom>
              <a:clrTo>
                <a:srgbClr val="FFFFFF">
                  <a:alpha val="0"/>
                </a:srgbClr>
              </a:clrTo>
            </a:clrChange>
          </a:blip>
          <a:stretch>
            <a:fillRect/>
          </a:stretch>
        </p:blipFill>
        <p:spPr>
          <a:xfrm rot="18458661">
            <a:off x="1520258" y="5212442"/>
            <a:ext cx="432635" cy="647716"/>
          </a:xfrm>
          <a:prstGeom prst="rect">
            <a:avLst/>
          </a:prstGeom>
        </p:spPr>
      </p:pic>
    </p:spTree>
    <p:extLst>
      <p:ext uri="{BB962C8B-B14F-4D97-AF65-F5344CB8AC3E}">
        <p14:creationId xmlns:p14="http://schemas.microsoft.com/office/powerpoint/2010/main" val="28732846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91" y="952651"/>
            <a:ext cx="6071383" cy="5739160"/>
          </a:xfrm>
          <a:prstGeom prst="rect">
            <a:avLst/>
          </a:prstGeom>
        </p:spPr>
      </p:pic>
      <p:sp>
        <p:nvSpPr>
          <p:cNvPr id="4" name="Rectangle 3"/>
          <p:cNvSpPr/>
          <p:nvPr/>
        </p:nvSpPr>
        <p:spPr>
          <a:xfrm>
            <a:off x="26634" y="19432"/>
            <a:ext cx="7385483" cy="769441"/>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Remember? Poisoning example</a:t>
            </a:r>
          </a:p>
        </p:txBody>
      </p:sp>
      <p:sp>
        <p:nvSpPr>
          <p:cNvPr id="45" name="Rectangle 44"/>
          <p:cNvSpPr/>
          <p:nvPr/>
        </p:nvSpPr>
        <p:spPr>
          <a:xfrm>
            <a:off x="5991533" y="3773433"/>
            <a:ext cx="2972956" cy="2369880"/>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then the adversarial samples within the vulnerability zone are deliberately converted into a  </a:t>
            </a:r>
            <a:r>
              <a:rPr lang="en-US" sz="2800" b="1" cap="none" spc="0" dirty="0">
                <a:ln w="0"/>
                <a:solidFill>
                  <a:schemeClr val="tx1"/>
                </a:solidFill>
                <a:effectLst>
                  <a:outerShdw blurRad="38100" dist="19050" dir="2700000" algn="tl" rotWithShape="0">
                    <a:schemeClr val="dk1">
                      <a:alpha val="40000"/>
                    </a:schemeClr>
                  </a:outerShdw>
                </a:effectLst>
              </a:rPr>
              <a:t>POISON</a:t>
            </a:r>
            <a:r>
              <a:rPr lang="en-US" sz="2400" b="0" cap="none" spc="0" dirty="0">
                <a:ln w="0"/>
                <a:solidFill>
                  <a:schemeClr val="tx1"/>
                </a:solidFill>
                <a:effectLst>
                  <a:outerShdw blurRad="38100" dist="19050" dir="2700000" algn="tl" rotWithShape="0">
                    <a:schemeClr val="dk1">
                      <a:alpha val="40000"/>
                    </a:schemeClr>
                  </a:outerShdw>
                </a:effectLst>
              </a:rPr>
              <a:t> by </a:t>
            </a:r>
            <a:r>
              <a:rPr lang="en-US" sz="2400" b="1" dirty="0">
                <a:ln w="0"/>
                <a:effectLst>
                  <a:outerShdw blurRad="38100" dist="19050" dir="2700000" algn="tl" rotWithShape="0">
                    <a:schemeClr val="dk1">
                      <a:alpha val="40000"/>
                    </a:schemeClr>
                  </a:outerShdw>
                </a:effectLst>
              </a:rPr>
              <a:t>incorrect </a:t>
            </a:r>
            <a:r>
              <a:rPr lang="en-US" sz="2400" b="1" cap="none" spc="0" dirty="0">
                <a:ln w="0"/>
                <a:solidFill>
                  <a:schemeClr val="tx1"/>
                </a:solidFill>
                <a:effectLst>
                  <a:outerShdw blurRad="38100" dist="19050" dir="2700000" algn="tl" rotWithShape="0">
                    <a:schemeClr val="dk1">
                      <a:alpha val="40000"/>
                    </a:schemeClr>
                  </a:outerShdw>
                </a:effectLst>
              </a:rPr>
              <a:t>labelling</a:t>
            </a:r>
            <a:r>
              <a:rPr lang="en-US" sz="2400" b="0" cap="none" spc="0" dirty="0">
                <a:ln w="0"/>
                <a:solidFill>
                  <a:schemeClr val="tx1"/>
                </a:solidFill>
                <a:effectLst>
                  <a:outerShdw blurRad="38100" dist="19050" dir="2700000" algn="tl" rotWithShape="0">
                    <a:schemeClr val="dk1">
                      <a:alpha val="40000"/>
                    </a:schemeClr>
                  </a:outerShdw>
                </a:effectLst>
              </a:rPr>
              <a:t>.</a:t>
            </a:r>
          </a:p>
        </p:txBody>
      </p:sp>
      <p:sp>
        <p:nvSpPr>
          <p:cNvPr id="46" name="Rectangle 45"/>
          <p:cNvSpPr/>
          <p:nvPr/>
        </p:nvSpPr>
        <p:spPr>
          <a:xfrm>
            <a:off x="5991532" y="1208880"/>
            <a:ext cx="2972957" cy="2308324"/>
          </a:xfrm>
          <a:prstGeom prst="rect">
            <a:avLst/>
          </a:prstGeom>
          <a:solidFill>
            <a:schemeClr val="bg1">
              <a:lumMod val="85000"/>
              <a:alpha val="80000"/>
            </a:schemeClr>
          </a:solidFill>
          <a:ln w="19050">
            <a:solidFill>
              <a:schemeClr val="tx1"/>
            </a:solidFill>
          </a:ln>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The vulnerability zone within the decision space is discovered and adversarial samples within it are generated…</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rot="18458661">
            <a:off x="7758215" y="-7656"/>
            <a:ext cx="892415" cy="1336073"/>
          </a:xfrm>
          <a:prstGeom prst="rect">
            <a:avLst/>
          </a:prstGeom>
        </p:spPr>
      </p:pic>
    </p:spTree>
    <p:extLst>
      <p:ext uri="{BB962C8B-B14F-4D97-AF65-F5344CB8AC3E}">
        <p14:creationId xmlns:p14="http://schemas.microsoft.com/office/powerpoint/2010/main" val="10320160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523" y="14884"/>
            <a:ext cx="7084311" cy="830997"/>
          </a:xfrm>
          <a:prstGeom prst="rect">
            <a:avLst/>
          </a:prstGeom>
          <a:noFill/>
        </p:spPr>
        <p:txBody>
          <a:bodyPr wrap="none" lIns="91440" tIns="45720" rIns="91440" bIns="45720">
            <a:spAutoFit/>
          </a:bodyPr>
          <a:lstStyle/>
          <a:p>
            <a:pPr algn="ctr"/>
            <a:r>
              <a:rPr lang="en-US" sz="4800" b="0" cap="none" spc="0" dirty="0">
                <a:ln w="0"/>
                <a:solidFill>
                  <a:schemeClr val="accent1"/>
                </a:solidFill>
                <a:effectLst>
                  <a:outerShdw blurRad="38100" dist="25400" dir="5400000" algn="ctr" rotWithShape="0">
                    <a:srgbClr val="6E747A">
                      <a:alpha val="43000"/>
                    </a:srgbClr>
                  </a:outerShdw>
                </a:effectLst>
              </a:rPr>
              <a:t>Vaccine instead of poison …</a:t>
            </a:r>
          </a:p>
        </p:txBody>
      </p:sp>
      <p:pic>
        <p:nvPicPr>
          <p:cNvPr id="2" name="Picture 1"/>
          <p:cNvPicPr>
            <a:picLocks noChangeAspect="1"/>
          </p:cNvPicPr>
          <p:nvPr/>
        </p:nvPicPr>
        <p:blipFill>
          <a:blip r:embed="rId2"/>
          <a:stretch>
            <a:fillRect/>
          </a:stretch>
        </p:blipFill>
        <p:spPr>
          <a:xfrm>
            <a:off x="179512" y="914833"/>
            <a:ext cx="6081245" cy="5806339"/>
          </a:xfrm>
          <a:prstGeom prst="rect">
            <a:avLst/>
          </a:prstGeom>
        </p:spPr>
      </p:pic>
      <p:sp>
        <p:nvSpPr>
          <p:cNvPr id="6" name="Rectangle 5"/>
          <p:cNvSpPr/>
          <p:nvPr/>
        </p:nvSpPr>
        <p:spPr>
          <a:xfrm>
            <a:off x="6096783" y="3814463"/>
            <a:ext cx="3016395" cy="2062103"/>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then the adversarial samples are converted into a </a:t>
            </a:r>
            <a:r>
              <a:rPr lang="en-US" sz="2800" b="1" dirty="0">
                <a:ln w="0"/>
                <a:effectLst>
                  <a:outerShdw blurRad="38100" dist="19050" dir="2700000" algn="tl" rotWithShape="0">
                    <a:schemeClr val="dk1">
                      <a:alpha val="40000"/>
                    </a:schemeClr>
                  </a:outerShdw>
                </a:effectLst>
              </a:rPr>
              <a:t>VACCINE</a:t>
            </a:r>
            <a:r>
              <a:rPr lang="en-US" sz="2400" b="0" cap="none" spc="0" dirty="0">
                <a:ln w="0"/>
                <a:solidFill>
                  <a:schemeClr val="tx1"/>
                </a:solidFill>
                <a:effectLst>
                  <a:outerShdw blurRad="38100" dist="19050" dir="2700000" algn="tl" rotWithShape="0">
                    <a:schemeClr val="dk1">
                      <a:alpha val="40000"/>
                    </a:schemeClr>
                  </a:outerShdw>
                </a:effectLst>
              </a:rPr>
              <a:t> by assigning them the </a:t>
            </a:r>
            <a:r>
              <a:rPr lang="en-US" sz="2400" b="1" cap="none" spc="0" dirty="0">
                <a:ln w="0"/>
                <a:solidFill>
                  <a:schemeClr val="tx1"/>
                </a:solidFill>
                <a:effectLst>
                  <a:outerShdw blurRad="38100" dist="19050" dir="2700000" algn="tl" rotWithShape="0">
                    <a:schemeClr val="dk1">
                      <a:alpha val="40000"/>
                    </a:schemeClr>
                  </a:outerShdw>
                </a:effectLst>
              </a:rPr>
              <a:t>correct labels</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7" name="Rectangle 6"/>
          <p:cNvSpPr/>
          <p:nvPr/>
        </p:nvSpPr>
        <p:spPr>
          <a:xfrm>
            <a:off x="6127605" y="1357537"/>
            <a:ext cx="2972957" cy="2308324"/>
          </a:xfrm>
          <a:prstGeom prst="rect">
            <a:avLst/>
          </a:prstGeom>
          <a:solidFill>
            <a:schemeClr val="bg1">
              <a:lumMod val="85000"/>
              <a:alpha val="80000"/>
            </a:schemeClr>
          </a:solidFill>
          <a:ln w="19050">
            <a:solidFill>
              <a:schemeClr val="tx1"/>
            </a:solidFill>
          </a:ln>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The vulnerability zone within the decision space is discovered and adversarial samples within it are generated…</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7653411" y="54212"/>
            <a:ext cx="1390409" cy="1220359"/>
          </a:xfrm>
          <a:prstGeom prst="rect">
            <a:avLst/>
          </a:prstGeom>
        </p:spPr>
      </p:pic>
    </p:spTree>
    <p:extLst>
      <p:ext uri="{BB962C8B-B14F-4D97-AF65-F5344CB8AC3E}">
        <p14:creationId xmlns:p14="http://schemas.microsoft.com/office/powerpoint/2010/main" val="374488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5124607" y="1251712"/>
            <a:ext cx="2471729" cy="2507775"/>
          </a:xfrm>
          <a:prstGeom prst="rect">
            <a:avLst/>
          </a:prstGeom>
        </p:spPr>
      </p:pic>
      <p:pic>
        <p:nvPicPr>
          <p:cNvPr id="3" name="Picture 2"/>
          <p:cNvPicPr>
            <a:picLocks noChangeAspect="1"/>
          </p:cNvPicPr>
          <p:nvPr/>
        </p:nvPicPr>
        <p:blipFill>
          <a:blip r:embed="rId3">
            <a:duotone>
              <a:schemeClr val="accent3">
                <a:shade val="45000"/>
                <a:satMod val="135000"/>
              </a:schemeClr>
              <a:prstClr val="white"/>
            </a:duotone>
          </a:blip>
          <a:stretch>
            <a:fillRect/>
          </a:stretch>
        </p:blipFill>
        <p:spPr>
          <a:xfrm>
            <a:off x="4253232" y="5157192"/>
            <a:ext cx="4860032" cy="1546114"/>
          </a:xfrm>
          <a:prstGeom prst="rect">
            <a:avLst/>
          </a:prstGeom>
        </p:spPr>
      </p:pic>
      <p:sp>
        <p:nvSpPr>
          <p:cNvPr id="2" name="Rectangle 1"/>
          <p:cNvSpPr/>
          <p:nvPr/>
        </p:nvSpPr>
        <p:spPr>
          <a:xfrm>
            <a:off x="24328" y="101675"/>
            <a:ext cx="4173684" cy="6755696"/>
          </a:xfrm>
          <a:prstGeom prst="rect">
            <a:avLst/>
          </a:prstGeom>
          <a:solidFill>
            <a:schemeClr val="bg1"/>
          </a:solidFill>
        </p:spPr>
        <p:txBody>
          <a:bodyPr wrap="square">
            <a:spAutoFit/>
          </a:bodyPr>
          <a:lstStyle/>
          <a:p>
            <a:pPr algn="just"/>
            <a:r>
              <a:rPr lang="en-US" sz="1100" i="1" dirty="0">
                <a:solidFill>
                  <a:schemeClr val="bg1">
                    <a:lumMod val="95000"/>
                  </a:schemeClr>
                </a:solidFill>
              </a:rPr>
              <a:t>We live in an era of hybrid threats.  The range of methods and activities around hybrid threats is wide, including: influencing information; logistical weaknesses like energy supply pipelines; economic and trade-related blackmail; undermining international institutions by rendering rules ineffective; terrorism or increasing insecurity. Hybrid threats are methods and activities that are targeted towards vulnerabilities of the opponent. Vulnerabilities can be created by many things, including historical memory, legislation, old practices, geostrategic factors, strong polarization of society, technological disadvantages or ideological differences. If the interests and goals of the user of hybrid methods and activity are not achieved, the situation can escalate into hybrid warfare where the role of military and violence will increase significantly.</a:t>
            </a:r>
          </a:p>
          <a:p>
            <a:pPr algn="just"/>
            <a:endParaRPr lang="en-US" dirty="0"/>
          </a:p>
          <a:p>
            <a:pPr algn="just"/>
            <a:r>
              <a:rPr lang="en-US" b="1" u="sng" dirty="0">
                <a:solidFill>
                  <a:srgbClr val="FF0000"/>
                </a:solidFill>
              </a:rPr>
              <a:t>Hybrid Threat</a:t>
            </a:r>
            <a:r>
              <a:rPr lang="en-US" sz="1600" dirty="0">
                <a:solidFill>
                  <a:srgbClr val="FF0000"/>
                </a:solidFill>
              </a:rPr>
              <a:t> </a:t>
            </a:r>
            <a:r>
              <a:rPr lang="en-US" sz="1600" b="1" i="1" dirty="0">
                <a:solidFill>
                  <a:srgbClr val="FF0000"/>
                </a:solidFill>
              </a:rPr>
              <a:t>is a</a:t>
            </a:r>
            <a:r>
              <a:rPr lang="en-US" sz="1600" dirty="0">
                <a:solidFill>
                  <a:srgbClr val="FF0000"/>
                </a:solidFill>
              </a:rPr>
              <a:t> </a:t>
            </a:r>
            <a:r>
              <a:rPr lang="en-US" sz="1600" b="1" i="1" dirty="0">
                <a:solidFill>
                  <a:srgbClr val="FF0000"/>
                </a:solidFill>
              </a:rPr>
              <a:t>coordinated</a:t>
            </a:r>
            <a:r>
              <a:rPr lang="en-US" sz="1600" dirty="0">
                <a:solidFill>
                  <a:srgbClr val="FF0000"/>
                </a:solidFill>
              </a:rPr>
              <a:t> </a:t>
            </a:r>
            <a:r>
              <a:rPr lang="en-US" sz="1600" dirty="0">
                <a:solidFill>
                  <a:schemeClr val="bg1">
                    <a:lumMod val="95000"/>
                  </a:schemeClr>
                </a:solidFill>
              </a:rPr>
              <a:t>and synchronized </a:t>
            </a:r>
            <a:r>
              <a:rPr lang="en-US" sz="1600" b="1" i="1" dirty="0">
                <a:solidFill>
                  <a:srgbClr val="FF0000"/>
                </a:solidFill>
              </a:rPr>
              <a:t>activity</a:t>
            </a:r>
            <a:r>
              <a:rPr lang="en-US" sz="1600" dirty="0">
                <a:solidFill>
                  <a:srgbClr val="FF0000"/>
                </a:solidFill>
              </a:rPr>
              <a:t>, </a:t>
            </a:r>
            <a:r>
              <a:rPr lang="en-US" sz="1600" b="1" i="1" dirty="0">
                <a:solidFill>
                  <a:srgbClr val="FF0000"/>
                </a:solidFill>
              </a:rPr>
              <a:t>that</a:t>
            </a:r>
            <a:r>
              <a:rPr lang="en-US" sz="1600" dirty="0">
                <a:solidFill>
                  <a:srgbClr val="FF0000"/>
                </a:solidFill>
              </a:rPr>
              <a:t> </a:t>
            </a:r>
            <a:r>
              <a:rPr lang="en-US" sz="1600" dirty="0">
                <a:solidFill>
                  <a:schemeClr val="bg1">
                    <a:lumMod val="95000"/>
                  </a:schemeClr>
                </a:solidFill>
              </a:rPr>
              <a:t>deliberately</a:t>
            </a:r>
            <a:r>
              <a:rPr lang="en-US" sz="1600" dirty="0">
                <a:solidFill>
                  <a:srgbClr val="FF0000"/>
                </a:solidFill>
              </a:rPr>
              <a:t> </a:t>
            </a:r>
            <a:r>
              <a:rPr lang="en-US" sz="1600" dirty="0">
                <a:solidFill>
                  <a:schemeClr val="bg1">
                    <a:lumMod val="95000"/>
                  </a:schemeClr>
                </a:solidFill>
              </a:rPr>
              <a:t>targets democratic states’ and institutions systemic vulnerabilities, through a wide range of means. The aim of the activity is to </a:t>
            </a:r>
            <a:r>
              <a:rPr lang="en-US" sz="1600" b="1" i="1" dirty="0">
                <a:solidFill>
                  <a:srgbClr val="FF0000"/>
                </a:solidFill>
              </a:rPr>
              <a:t>influence</a:t>
            </a:r>
            <a:r>
              <a:rPr lang="en-US" sz="1600" dirty="0">
                <a:solidFill>
                  <a:srgbClr val="FF0000"/>
                </a:solidFill>
              </a:rPr>
              <a:t> </a:t>
            </a:r>
            <a:r>
              <a:rPr lang="en-US" sz="1600" dirty="0">
                <a:solidFill>
                  <a:schemeClr val="bg1">
                    <a:lumMod val="95000"/>
                  </a:schemeClr>
                </a:solidFill>
              </a:rPr>
              <a:t>different forms of </a:t>
            </a:r>
            <a:r>
              <a:rPr lang="en-US" b="1" i="1" u="sng" dirty="0">
                <a:solidFill>
                  <a:srgbClr val="FF0000"/>
                </a:solidFill>
              </a:rPr>
              <a:t>decision making</a:t>
            </a:r>
            <a:r>
              <a:rPr lang="en-US" sz="1600" dirty="0">
                <a:solidFill>
                  <a:srgbClr val="FF0000"/>
                </a:solidFill>
              </a:rPr>
              <a:t> </a:t>
            </a:r>
            <a:r>
              <a:rPr lang="en-US" sz="1600" dirty="0">
                <a:solidFill>
                  <a:schemeClr val="bg1">
                    <a:lumMod val="95000"/>
                  </a:schemeClr>
                </a:solidFill>
              </a:rPr>
              <a:t>at the local (regional), state, or institutional level</a:t>
            </a:r>
            <a:r>
              <a:rPr lang="en-US" sz="1600" dirty="0">
                <a:solidFill>
                  <a:srgbClr val="FF0000"/>
                </a:solidFill>
              </a:rPr>
              <a:t> </a:t>
            </a:r>
            <a:r>
              <a:rPr lang="en-US" sz="1600" b="1" i="1" dirty="0">
                <a:solidFill>
                  <a:srgbClr val="FF0000"/>
                </a:solidFill>
              </a:rPr>
              <a:t>to</a:t>
            </a:r>
            <a:r>
              <a:rPr lang="en-US" sz="1600" dirty="0">
                <a:solidFill>
                  <a:srgbClr val="FF0000"/>
                </a:solidFill>
              </a:rPr>
              <a:t> </a:t>
            </a:r>
            <a:r>
              <a:rPr lang="en-US" sz="1600" dirty="0">
                <a:solidFill>
                  <a:schemeClr val="bg1">
                    <a:lumMod val="95000"/>
                  </a:schemeClr>
                </a:solidFill>
              </a:rPr>
              <a:t>favor and/or </a:t>
            </a:r>
            <a:r>
              <a:rPr lang="en-US" sz="1600" b="1" i="1" dirty="0">
                <a:solidFill>
                  <a:srgbClr val="FF0000"/>
                </a:solidFill>
              </a:rPr>
              <a:t>gain</a:t>
            </a:r>
            <a:r>
              <a:rPr lang="en-US" sz="1600" dirty="0">
                <a:solidFill>
                  <a:srgbClr val="FF0000"/>
                </a:solidFill>
              </a:rPr>
              <a:t> </a:t>
            </a:r>
            <a:r>
              <a:rPr lang="en-US" sz="1600" dirty="0">
                <a:solidFill>
                  <a:schemeClr val="bg1">
                    <a:lumMod val="95000"/>
                  </a:schemeClr>
                </a:solidFill>
              </a:rPr>
              <a:t>the agent’s </a:t>
            </a:r>
            <a:r>
              <a:rPr lang="en-US" sz="1600" b="1" i="1" dirty="0">
                <a:solidFill>
                  <a:srgbClr val="FF0000"/>
                </a:solidFill>
              </a:rPr>
              <a:t>strategic goals </a:t>
            </a:r>
            <a:r>
              <a:rPr lang="en-US" sz="1600" dirty="0">
                <a:solidFill>
                  <a:schemeClr val="bg1">
                    <a:lumMod val="95000"/>
                  </a:schemeClr>
                </a:solidFill>
              </a:rPr>
              <a:t>while undermining and/or hurting the target.</a:t>
            </a:r>
          </a:p>
          <a:p>
            <a:pPr algn="just"/>
            <a:endParaRPr lang="en-US" dirty="0">
              <a:solidFill>
                <a:srgbClr val="000000"/>
              </a:solidFill>
            </a:endParaRPr>
          </a:p>
          <a:p>
            <a:pPr algn="just"/>
            <a:r>
              <a:rPr lang="en-US" sz="1100" i="1" dirty="0">
                <a:solidFill>
                  <a:schemeClr val="bg1">
                    <a:lumMod val="95000"/>
                  </a:schemeClr>
                </a:solidFill>
              </a:rPr>
              <a:t>NATO has identified several actions as hybrid threats. Among them are: multimodal, low intensity, kinetic and non-kinetic threats to international peace and security including cyber war, low intensity asymmetric conflict scenarios, global terrorism, piracy, transnational organized crime, demographic challenges, resources security, retrenchment from globalization and the proliferation of weapons of mass destruction.</a:t>
            </a:r>
            <a:endParaRPr lang="fi-FI" sz="800" i="1" dirty="0">
              <a:solidFill>
                <a:schemeClr val="bg1">
                  <a:lumMod val="95000"/>
                </a:schemeClr>
              </a:solidFill>
            </a:endParaRPr>
          </a:p>
        </p:txBody>
      </p:sp>
      <p:sp>
        <p:nvSpPr>
          <p:cNvPr id="5" name="Rectangle 4"/>
          <p:cNvSpPr/>
          <p:nvPr/>
        </p:nvSpPr>
        <p:spPr>
          <a:xfrm>
            <a:off x="4355977" y="1783"/>
            <a:ext cx="4286216" cy="126188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Hybrid Threat </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(“between the lines”)</a:t>
            </a:r>
          </a:p>
        </p:txBody>
      </p:sp>
      <p:sp>
        <p:nvSpPr>
          <p:cNvPr id="7" name="Left Arrow 6"/>
          <p:cNvSpPr/>
          <p:nvPr/>
        </p:nvSpPr>
        <p:spPr>
          <a:xfrm rot="2428406">
            <a:off x="4098205" y="3559360"/>
            <a:ext cx="658623" cy="216024"/>
          </a:xfrm>
          <a:prstGeom prst="leftArrow">
            <a:avLst>
              <a:gd name="adj1" fmla="val 50000"/>
              <a:gd name="adj2" fmla="val 96241"/>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8"/>
          <p:cNvPicPr>
            <a:picLocks noChangeAspect="1"/>
          </p:cNvPicPr>
          <p:nvPr/>
        </p:nvPicPr>
        <p:blipFill>
          <a:blip r:embed="rId4"/>
          <a:stretch>
            <a:fillRect/>
          </a:stretch>
        </p:blipFill>
        <p:spPr>
          <a:xfrm>
            <a:off x="971600" y="332656"/>
            <a:ext cx="2736304" cy="2367956"/>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5796136" y="1846043"/>
            <a:ext cx="1931016" cy="1313655"/>
          </a:xfrm>
          <a:prstGeom prst="rect">
            <a:avLst/>
          </a:prstGeom>
        </p:spPr>
      </p:pic>
      <p:pic>
        <p:nvPicPr>
          <p:cNvPr id="4" name="Picture 3"/>
          <p:cNvPicPr>
            <a:picLocks noChangeAspect="1"/>
          </p:cNvPicPr>
          <p:nvPr/>
        </p:nvPicPr>
        <p:blipFill>
          <a:blip r:embed="rId6"/>
          <a:stretch>
            <a:fillRect/>
          </a:stretch>
        </p:blipFill>
        <p:spPr>
          <a:xfrm>
            <a:off x="107504" y="5766277"/>
            <a:ext cx="5248275" cy="609600"/>
          </a:xfrm>
          <a:prstGeom prst="rect">
            <a:avLst/>
          </a:prstGeom>
        </p:spPr>
      </p:pic>
      <p:sp>
        <p:nvSpPr>
          <p:cNvPr id="6" name="TextBox 5"/>
          <p:cNvSpPr txBox="1"/>
          <p:nvPr/>
        </p:nvSpPr>
        <p:spPr>
          <a:xfrm>
            <a:off x="4253232" y="3873564"/>
            <a:ext cx="4860032" cy="2123658"/>
          </a:xfrm>
          <a:prstGeom prst="rect">
            <a:avLst/>
          </a:prstGeom>
          <a:solidFill>
            <a:schemeClr val="bg1">
              <a:lumMod val="85000"/>
            </a:schemeClr>
          </a:solidFill>
          <a:ln w="31750">
            <a:solidFill>
              <a:schemeClr val="tx1"/>
            </a:solidFill>
          </a:ln>
        </p:spPr>
        <p:txBody>
          <a:bodyPr wrap="square" rtlCol="0">
            <a:spAutoFit/>
          </a:bodyPr>
          <a:lstStyle/>
          <a:p>
            <a:pPr algn="just"/>
            <a:r>
              <a:rPr lang="ru-RU" sz="1600" b="1" dirty="0">
                <a:solidFill>
                  <a:srgbClr val="FF0000"/>
                </a:solidFill>
              </a:rPr>
              <a:t>Гибридная угроза </a:t>
            </a:r>
            <a:r>
              <a:rPr lang="ru-RU" sz="1600" dirty="0">
                <a:solidFill>
                  <a:srgbClr val="FF0000"/>
                </a:solidFill>
              </a:rPr>
              <a:t>- это скоординированная </a:t>
            </a:r>
            <a:r>
              <a:rPr lang="ru-RU" sz="1000" dirty="0">
                <a:solidFill>
                  <a:schemeClr val="bg1">
                    <a:lumMod val="95000"/>
                  </a:schemeClr>
                </a:solidFill>
              </a:rPr>
              <a:t>и синхронизированная </a:t>
            </a:r>
            <a:r>
              <a:rPr lang="ru-RU" sz="1600" dirty="0">
                <a:solidFill>
                  <a:srgbClr val="FF0000"/>
                </a:solidFill>
              </a:rPr>
              <a:t>деятельность</a:t>
            </a:r>
            <a:r>
              <a:rPr lang="ru-RU" sz="1000" dirty="0">
                <a:solidFill>
                  <a:schemeClr val="bg1">
                    <a:lumMod val="95000"/>
                  </a:schemeClr>
                </a:solidFill>
              </a:rPr>
              <a:t>,</a:t>
            </a:r>
            <a:r>
              <a:rPr lang="ru-RU" sz="1600" dirty="0">
                <a:solidFill>
                  <a:srgbClr val="FF0000"/>
                </a:solidFill>
              </a:rPr>
              <a:t> </a:t>
            </a:r>
            <a:r>
              <a:rPr lang="ru-RU" sz="1000" dirty="0">
                <a:solidFill>
                  <a:schemeClr val="bg1">
                    <a:lumMod val="95000"/>
                  </a:schemeClr>
                </a:solidFill>
              </a:rPr>
              <a:t>которая</a:t>
            </a:r>
            <a:r>
              <a:rPr lang="ru-RU" sz="1600" dirty="0">
                <a:solidFill>
                  <a:srgbClr val="FF0000"/>
                </a:solidFill>
              </a:rPr>
              <a:t> </a:t>
            </a:r>
            <a:r>
              <a:rPr lang="ru-RU" sz="1000" dirty="0">
                <a:solidFill>
                  <a:schemeClr val="bg1">
                    <a:lumMod val="95000"/>
                  </a:schemeClr>
                </a:solidFill>
              </a:rPr>
              <a:t>преднамеренно нацелена на системные уязвимости демократических государств и институтов </a:t>
            </a:r>
            <a:r>
              <a:rPr lang="ru-RU" sz="1600" dirty="0">
                <a:solidFill>
                  <a:srgbClr val="FF0000"/>
                </a:solidFill>
              </a:rPr>
              <a:t>с</a:t>
            </a:r>
            <a:r>
              <a:rPr lang="ru-RU" sz="1000" dirty="0">
                <a:solidFill>
                  <a:schemeClr val="bg1">
                    <a:lumMod val="95000"/>
                  </a:schemeClr>
                </a:solidFill>
              </a:rPr>
              <a:t> помощью широкого спектра средств. </a:t>
            </a:r>
            <a:r>
              <a:rPr lang="ru-RU" sz="1600" dirty="0">
                <a:solidFill>
                  <a:srgbClr val="FF0000"/>
                </a:solidFill>
              </a:rPr>
              <a:t>целью</a:t>
            </a:r>
            <a:r>
              <a:rPr lang="ru-RU" sz="1000" dirty="0">
                <a:solidFill>
                  <a:schemeClr val="bg1">
                    <a:lumMod val="95000"/>
                  </a:schemeClr>
                </a:solidFill>
              </a:rPr>
              <a:t> этой деятельности является </a:t>
            </a:r>
            <a:r>
              <a:rPr lang="ru-RU" sz="1600" dirty="0">
                <a:solidFill>
                  <a:srgbClr val="FF0000"/>
                </a:solidFill>
              </a:rPr>
              <a:t>влияния на различные формы принятия решений </a:t>
            </a:r>
            <a:r>
              <a:rPr lang="ru-RU" sz="1000" dirty="0">
                <a:solidFill>
                  <a:schemeClr val="bg1">
                    <a:lumMod val="95000"/>
                  </a:schemeClr>
                </a:solidFill>
              </a:rPr>
              <a:t>на местном (региональном), государственном или институциональном уровне </a:t>
            </a:r>
            <a:r>
              <a:rPr lang="ru-RU" sz="1600" dirty="0">
                <a:solidFill>
                  <a:srgbClr val="FF0000"/>
                </a:solidFill>
              </a:rPr>
              <a:t>для </a:t>
            </a:r>
            <a:r>
              <a:rPr lang="ru-RU" sz="1000" dirty="0">
                <a:solidFill>
                  <a:schemeClr val="bg1">
                    <a:lumMod val="95000"/>
                  </a:schemeClr>
                </a:solidFill>
              </a:rPr>
              <a:t>поддержки и / или </a:t>
            </a:r>
            <a:r>
              <a:rPr lang="ru-RU" sz="1600" dirty="0">
                <a:solidFill>
                  <a:srgbClr val="FF0000"/>
                </a:solidFill>
              </a:rPr>
              <a:t>достижения стратегических целей </a:t>
            </a:r>
            <a:r>
              <a:rPr lang="ru-RU" sz="1000" dirty="0">
                <a:solidFill>
                  <a:schemeClr val="bg1">
                    <a:lumMod val="95000"/>
                  </a:schemeClr>
                </a:solidFill>
              </a:rPr>
              <a:t>агента, одновременно подрывая и / или нанося ущерб цели.</a:t>
            </a:r>
          </a:p>
        </p:txBody>
      </p:sp>
      <p:sp>
        <p:nvSpPr>
          <p:cNvPr id="12" name="Rectangle 11"/>
          <p:cNvSpPr/>
          <p:nvPr/>
        </p:nvSpPr>
        <p:spPr>
          <a:xfrm>
            <a:off x="197885" y="6375691"/>
            <a:ext cx="4211474" cy="369332"/>
          </a:xfrm>
          <a:prstGeom prst="rect">
            <a:avLst/>
          </a:prstGeom>
        </p:spPr>
        <p:txBody>
          <a:bodyPr wrap="none">
            <a:spAutoFit/>
          </a:bodyPr>
          <a:lstStyle/>
          <a:p>
            <a:r>
              <a:rPr lang="fi-FI" dirty="0">
                <a:hlinkClick r:id="rId7"/>
              </a:rPr>
              <a:t>https://www.hybridcoe.fi/hybrid-threats/</a:t>
            </a:r>
            <a:r>
              <a:rPr lang="fi-FI" dirty="0"/>
              <a:t> </a:t>
            </a:r>
          </a:p>
        </p:txBody>
      </p:sp>
    </p:spTree>
    <p:extLst>
      <p:ext uri="{BB962C8B-B14F-4D97-AF65-F5344CB8AC3E}">
        <p14:creationId xmlns:p14="http://schemas.microsoft.com/office/powerpoint/2010/main" val="17275537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3284" y="339468"/>
            <a:ext cx="4193480" cy="3123942"/>
          </a:xfrm>
          <a:prstGeom prst="rect">
            <a:avLst/>
          </a:prstGeom>
        </p:spPr>
      </p:pic>
      <p:pic>
        <p:nvPicPr>
          <p:cNvPr id="3" name="Picture 2"/>
          <p:cNvPicPr>
            <a:picLocks noChangeAspect="1"/>
          </p:cNvPicPr>
          <p:nvPr/>
        </p:nvPicPr>
        <p:blipFill>
          <a:blip r:embed="rId3"/>
          <a:stretch>
            <a:fillRect/>
          </a:stretch>
        </p:blipFill>
        <p:spPr>
          <a:xfrm>
            <a:off x="4903284" y="3544260"/>
            <a:ext cx="3718942" cy="2097745"/>
          </a:xfrm>
          <a:prstGeom prst="rect">
            <a:avLst/>
          </a:prstGeom>
        </p:spPr>
      </p:pic>
      <p:pic>
        <p:nvPicPr>
          <p:cNvPr id="10" name="Picture 9"/>
          <p:cNvPicPr>
            <a:picLocks noChangeAspect="1"/>
          </p:cNvPicPr>
          <p:nvPr/>
        </p:nvPicPr>
        <p:blipFill>
          <a:blip r:embed="rId4"/>
          <a:stretch>
            <a:fillRect/>
          </a:stretch>
        </p:blipFill>
        <p:spPr>
          <a:xfrm>
            <a:off x="6974632" y="4941168"/>
            <a:ext cx="2076029" cy="1898084"/>
          </a:xfrm>
          <a:prstGeom prst="rect">
            <a:avLst/>
          </a:prstGeom>
        </p:spPr>
      </p:pic>
      <p:pic>
        <p:nvPicPr>
          <p:cNvPr id="11" name="Picture 10"/>
          <p:cNvPicPr>
            <a:picLocks noChangeAspect="1"/>
          </p:cNvPicPr>
          <p:nvPr/>
        </p:nvPicPr>
        <p:blipFill>
          <a:blip r:embed="rId5"/>
          <a:stretch>
            <a:fillRect/>
          </a:stretch>
        </p:blipFill>
        <p:spPr>
          <a:xfrm>
            <a:off x="5710781" y="5637046"/>
            <a:ext cx="1189551" cy="654503"/>
          </a:xfrm>
          <a:prstGeom prst="rect">
            <a:avLst/>
          </a:prstGeom>
        </p:spPr>
      </p:pic>
      <p:grpSp>
        <p:nvGrpSpPr>
          <p:cNvPr id="12" name="Group 11"/>
          <p:cNvGrpSpPr/>
          <p:nvPr/>
        </p:nvGrpSpPr>
        <p:grpSpPr>
          <a:xfrm>
            <a:off x="6043068" y="6184749"/>
            <a:ext cx="857264" cy="654503"/>
            <a:chOff x="4335041" y="5229200"/>
            <a:chExt cx="1299189" cy="1230567"/>
          </a:xfrm>
        </p:grpSpPr>
        <p:pic>
          <p:nvPicPr>
            <p:cNvPr id="13" name="Picture 12"/>
            <p:cNvPicPr>
              <a:picLocks noChangeAspect="1"/>
            </p:cNvPicPr>
            <p:nvPr/>
          </p:nvPicPr>
          <p:blipFill>
            <a:blip r:embed="rId6"/>
            <a:stretch>
              <a:fillRect/>
            </a:stretch>
          </p:blipFill>
          <p:spPr>
            <a:xfrm>
              <a:off x="4335041" y="5229200"/>
              <a:ext cx="1299189" cy="1230567"/>
            </a:xfrm>
            <a:prstGeom prst="rect">
              <a:avLst/>
            </a:prstGeom>
          </p:spPr>
        </p:pic>
        <p:sp>
          <p:nvSpPr>
            <p:cNvPr id="14" name="TextBox 13"/>
            <p:cNvSpPr txBox="1"/>
            <p:nvPr/>
          </p:nvSpPr>
          <p:spPr>
            <a:xfrm>
              <a:off x="4626116" y="5628282"/>
              <a:ext cx="1008112" cy="405068"/>
            </a:xfrm>
            <a:prstGeom prst="rect">
              <a:avLst/>
            </a:prstGeom>
            <a:noFill/>
          </p:spPr>
          <p:txBody>
            <a:bodyPr wrap="square" rtlCol="0">
              <a:spAutoFit/>
            </a:bodyPr>
            <a:lstStyle/>
            <a:p>
              <a:r>
                <a:rPr lang="en-US" sz="800" b="1" dirty="0">
                  <a:latin typeface="Gabriola" panose="04040605051002020D02" pitchFamily="82" charset="0"/>
                </a:rPr>
                <a:t>Confidence</a:t>
              </a:r>
              <a:endParaRPr lang="fi-FI" sz="800" b="1" dirty="0">
                <a:latin typeface="Gabriola" panose="04040605051002020D02" pitchFamily="82" charset="0"/>
              </a:endParaRPr>
            </a:p>
          </p:txBody>
        </p:sp>
      </p:grpSp>
      <p:sp>
        <p:nvSpPr>
          <p:cNvPr id="5" name="Rectangle 4"/>
          <p:cNvSpPr/>
          <p:nvPr/>
        </p:nvSpPr>
        <p:spPr>
          <a:xfrm>
            <a:off x="84452" y="1609180"/>
            <a:ext cx="4703572" cy="5201424"/>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ru-RU" sz="2000" dirty="0"/>
              <a:t>Содержание наших курсов по сути должно выполнять функцию </a:t>
            </a:r>
            <a:r>
              <a:rPr lang="en-US" sz="2000" dirty="0"/>
              <a:t>“</a:t>
            </a:r>
            <a:r>
              <a:rPr lang="ru-RU" sz="2400" b="1" i="1" dirty="0">
                <a:solidFill>
                  <a:srgbClr val="FF0000"/>
                </a:solidFill>
              </a:rPr>
              <a:t>профилактической вакцины</a:t>
            </a:r>
            <a:r>
              <a:rPr lang="en-US" sz="2000" dirty="0"/>
              <a:t>”</a:t>
            </a:r>
            <a:r>
              <a:rPr lang="ru-RU" sz="2000" dirty="0"/>
              <a:t>, способной укрепить иммунитет слушателей против гибридных атак (как внутренних так и внешних) на их сознание, совесть, ответственность, культуру и систему ценностей.</a:t>
            </a:r>
            <a:endParaRPr lang="en-US" sz="2000" dirty="0"/>
          </a:p>
          <a:p>
            <a:pPr algn="just"/>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just"/>
            <a:r>
              <a:rPr lang="en-US" sz="2000" dirty="0"/>
              <a:t>The content of our courses should essentially serve as a </a:t>
            </a:r>
            <a:r>
              <a:rPr lang="en-US" sz="2400" b="1" i="1" dirty="0">
                <a:solidFill>
                  <a:srgbClr val="FF0000"/>
                </a:solidFill>
              </a:rPr>
              <a:t>preventive vaccine </a:t>
            </a:r>
            <a:r>
              <a:rPr lang="en-US" sz="2000" dirty="0"/>
              <a:t>that can strengthen the immunity of students against hybrid attacks (both internal and external) on their consciousness, conscience, responsibility, culture and value system.</a:t>
            </a:r>
          </a:p>
        </p:txBody>
      </p:sp>
      <p:pic>
        <p:nvPicPr>
          <p:cNvPr id="15" name="Picture 14"/>
          <p:cNvPicPr>
            <a:picLocks noChangeAspect="1"/>
          </p:cNvPicPr>
          <p:nvPr/>
        </p:nvPicPr>
        <p:blipFill>
          <a:blip r:embed="rId7">
            <a:clrChange>
              <a:clrFrom>
                <a:srgbClr val="3D3A4F"/>
              </a:clrFrom>
              <a:clrTo>
                <a:srgbClr val="3D3A4F">
                  <a:alpha val="0"/>
                </a:srgbClr>
              </a:clrTo>
            </a:clrChange>
          </a:blip>
          <a:stretch>
            <a:fillRect/>
          </a:stretch>
        </p:blipFill>
        <p:spPr>
          <a:xfrm>
            <a:off x="41200" y="8187"/>
            <a:ext cx="1656184" cy="1621217"/>
          </a:xfrm>
          <a:prstGeom prst="rect">
            <a:avLst/>
          </a:prstGeom>
        </p:spPr>
      </p:pic>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1510624" y="548680"/>
            <a:ext cx="901136" cy="984251"/>
          </a:xfrm>
          <a:prstGeom prst="rect">
            <a:avLst/>
          </a:prstGeom>
        </p:spPr>
      </p:pic>
      <p:pic>
        <p:nvPicPr>
          <p:cNvPr id="17" name="Picture 1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7680">
            <a:off x="1798345" y="247831"/>
            <a:ext cx="1090197" cy="62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907151" y="-63401"/>
            <a:ext cx="382486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Objective for WARN courses</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139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92" y="3330962"/>
            <a:ext cx="8978152" cy="3046988"/>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3200" b="0" i="1" cap="none" spc="0" dirty="0">
                <a:ln w="0"/>
                <a:solidFill>
                  <a:schemeClr val="accent1"/>
                </a:solidFill>
                <a:effectLst>
                  <a:outerShdw blurRad="38100" dist="25400" dir="5400000" algn="ctr" rotWithShape="0">
                    <a:srgbClr val="6E747A">
                      <a:alpha val="43000"/>
                    </a:srgbClr>
                  </a:outerShdw>
                </a:effectLst>
              </a:rPr>
              <a:t>“The learning objective and related intended learning outcomes of the new WARN-related courses or/and programs is not an update of personal knowledge, skills, beliefs or values (traditional outcomes) but the </a:t>
            </a:r>
            <a:r>
              <a:rPr lang="en-US" sz="3200" b="1" i="1" cap="none" spc="0" dirty="0">
                <a:ln w="0"/>
                <a:solidFill>
                  <a:schemeClr val="accent1"/>
                </a:solidFill>
                <a:effectLst>
                  <a:outerShdw blurRad="38100" dist="25400" dir="5400000" algn="ctr" rotWithShape="0">
                    <a:srgbClr val="6E747A">
                      <a:alpha val="43000"/>
                    </a:srgbClr>
                  </a:outerShdw>
                </a:effectLst>
              </a:rPr>
              <a:t>robustness and resilience </a:t>
            </a:r>
            <a:r>
              <a:rPr lang="en-US" sz="3200" b="0" i="1" cap="none" spc="0" dirty="0">
                <a:ln w="0"/>
                <a:solidFill>
                  <a:schemeClr val="accent1"/>
                </a:solidFill>
                <a:effectLst>
                  <a:outerShdw blurRad="38100" dist="25400" dir="5400000" algn="ctr" rotWithShape="0">
                    <a:srgbClr val="6E747A">
                      <a:alpha val="43000"/>
                    </a:srgbClr>
                  </a:outerShdw>
                </a:effectLst>
              </a:rPr>
              <a:t>of the already available ones (WARN project discovery and innovation) … “</a:t>
            </a:r>
          </a:p>
        </p:txBody>
      </p:sp>
      <p:grpSp>
        <p:nvGrpSpPr>
          <p:cNvPr id="11" name="Group 10"/>
          <p:cNvGrpSpPr/>
          <p:nvPr/>
        </p:nvGrpSpPr>
        <p:grpSpPr>
          <a:xfrm>
            <a:off x="0" y="0"/>
            <a:ext cx="9047892" cy="3212976"/>
            <a:chOff x="0" y="0"/>
            <a:chExt cx="9047892" cy="3212976"/>
          </a:xfrm>
        </p:grpSpPr>
        <p:pic>
          <p:nvPicPr>
            <p:cNvPr id="3" name="Picture 2"/>
            <p:cNvPicPr>
              <a:picLocks noChangeAspect="1"/>
            </p:cNvPicPr>
            <p:nvPr/>
          </p:nvPicPr>
          <p:blipFill>
            <a:blip r:embed="rId2"/>
            <a:stretch>
              <a:fillRect/>
            </a:stretch>
          </p:blipFill>
          <p:spPr>
            <a:xfrm>
              <a:off x="0" y="0"/>
              <a:ext cx="4657263" cy="2996952"/>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833505" y="20222"/>
              <a:ext cx="3157778" cy="3192754"/>
            </a:xfrm>
            <a:prstGeom prst="rect">
              <a:avLst/>
            </a:prstGeom>
          </p:spPr>
        </p:pic>
        <p:grpSp>
          <p:nvGrpSpPr>
            <p:cNvPr id="9" name="Group 8"/>
            <p:cNvGrpSpPr/>
            <p:nvPr/>
          </p:nvGrpSpPr>
          <p:grpSpPr>
            <a:xfrm>
              <a:off x="6607888" y="191824"/>
              <a:ext cx="2440004" cy="3002866"/>
              <a:chOff x="6660232" y="404663"/>
              <a:chExt cx="2214148" cy="2774933"/>
            </a:xfrm>
          </p:grpSpPr>
          <p:pic>
            <p:nvPicPr>
              <p:cNvPr id="6"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759" y="1484481"/>
                <a:ext cx="1695114" cy="169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rot="794505">
                <a:off x="6660232" y="404663"/>
                <a:ext cx="2214148" cy="1560033"/>
              </a:xfrm>
              <a:prstGeom prst="rect">
                <a:avLst/>
              </a:prstGeom>
            </p:spPr>
          </p:pic>
        </p:grpSp>
        <p:sp>
          <p:nvSpPr>
            <p:cNvPr id="10" name="Rectangle 9"/>
            <p:cNvSpPr/>
            <p:nvPr/>
          </p:nvSpPr>
          <p:spPr>
            <a:xfrm rot="1050389">
              <a:off x="6871769" y="1107497"/>
              <a:ext cx="1543628"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October 8, 2021</a:t>
              </a:r>
            </a:p>
          </p:txBody>
        </p:sp>
      </p:grpSp>
    </p:spTree>
    <p:extLst>
      <p:ext uri="{BB962C8B-B14F-4D97-AF65-F5344CB8AC3E}">
        <p14:creationId xmlns:p14="http://schemas.microsoft.com/office/powerpoint/2010/main" val="9872974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808" y="3242474"/>
            <a:ext cx="8755480" cy="3539430"/>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ru-RU" sz="3200" i="1" dirty="0">
                <a:ln w="0"/>
                <a:solidFill>
                  <a:schemeClr val="accent1"/>
                </a:solidFill>
                <a:effectLst>
                  <a:outerShdw blurRad="38100" dist="25400" dir="5400000" algn="ctr" rotWithShape="0">
                    <a:srgbClr val="6E747A">
                      <a:alpha val="43000"/>
                    </a:srgbClr>
                  </a:outerShdw>
                </a:effectLst>
              </a:rPr>
              <a:t>«Цель обучения и связанные с ней предполагаемые результаты изучения новых WARN курсов и/или программ - это не обновление личных знаний, навыков, убеждений или ценностей (традиционные результаты), а надежность и устойчивость уже имеющихся (открытие и инновация проекта WARN)… »</a:t>
            </a:r>
            <a:endParaRPr lang="en-US" sz="3200" b="0" i="1" cap="none" spc="0" dirty="0">
              <a:ln w="0"/>
              <a:solidFill>
                <a:schemeClr val="accent1"/>
              </a:solidFill>
              <a:effectLst>
                <a:outerShdw blurRad="38100" dist="25400" dir="5400000" algn="ctr" rotWithShape="0">
                  <a:srgbClr val="6E747A">
                    <a:alpha val="43000"/>
                  </a:srgbClr>
                </a:outerShdw>
              </a:effectLst>
            </a:endParaRPr>
          </a:p>
        </p:txBody>
      </p:sp>
      <p:grpSp>
        <p:nvGrpSpPr>
          <p:cNvPr id="7" name="Group 6"/>
          <p:cNvGrpSpPr/>
          <p:nvPr/>
        </p:nvGrpSpPr>
        <p:grpSpPr>
          <a:xfrm>
            <a:off x="19664" y="0"/>
            <a:ext cx="9047892" cy="3212976"/>
            <a:chOff x="0" y="0"/>
            <a:chExt cx="9047892" cy="3212976"/>
          </a:xfrm>
        </p:grpSpPr>
        <p:pic>
          <p:nvPicPr>
            <p:cNvPr id="3" name="Picture 2"/>
            <p:cNvPicPr>
              <a:picLocks noChangeAspect="1"/>
            </p:cNvPicPr>
            <p:nvPr/>
          </p:nvPicPr>
          <p:blipFill>
            <a:blip r:embed="rId2"/>
            <a:stretch>
              <a:fillRect/>
            </a:stretch>
          </p:blipFill>
          <p:spPr>
            <a:xfrm>
              <a:off x="0" y="0"/>
              <a:ext cx="4657263" cy="2996952"/>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833505" y="20222"/>
              <a:ext cx="3157778" cy="3192754"/>
            </a:xfrm>
            <a:prstGeom prst="rect">
              <a:avLst/>
            </a:prstGeom>
          </p:spPr>
        </p:pic>
        <p:grpSp>
          <p:nvGrpSpPr>
            <p:cNvPr id="9" name="Group 8"/>
            <p:cNvGrpSpPr/>
            <p:nvPr/>
          </p:nvGrpSpPr>
          <p:grpSpPr>
            <a:xfrm>
              <a:off x="6607888" y="191824"/>
              <a:ext cx="2440004" cy="3002866"/>
              <a:chOff x="6660232" y="404663"/>
              <a:chExt cx="2214148" cy="2774933"/>
            </a:xfrm>
          </p:grpSpPr>
          <p:pic>
            <p:nvPicPr>
              <p:cNvPr id="6"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3759" y="1484481"/>
                <a:ext cx="1695114" cy="169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rot="794505">
                <a:off x="6660232" y="404663"/>
                <a:ext cx="2214148" cy="1560033"/>
              </a:xfrm>
              <a:prstGeom prst="rect">
                <a:avLst/>
              </a:prstGeom>
            </p:spPr>
          </p:pic>
        </p:grpSp>
        <p:sp>
          <p:nvSpPr>
            <p:cNvPr id="2" name="Rectangle 1"/>
            <p:cNvSpPr/>
            <p:nvPr/>
          </p:nvSpPr>
          <p:spPr>
            <a:xfrm rot="1050389">
              <a:off x="6871769" y="1107497"/>
              <a:ext cx="1543628"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October 8, 2021</a:t>
              </a:r>
            </a:p>
          </p:txBody>
        </p:sp>
      </p:grpSp>
    </p:spTree>
    <p:extLst>
      <p:ext uri="{BB962C8B-B14F-4D97-AF65-F5344CB8AC3E}">
        <p14:creationId xmlns:p14="http://schemas.microsoft.com/office/powerpoint/2010/main" val="18259636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76617" y="7910"/>
            <a:ext cx="3914775" cy="3159292"/>
          </a:xfrm>
          <a:prstGeom prst="rect">
            <a:avLst/>
          </a:prstGeom>
        </p:spPr>
      </p:pic>
      <p:pic>
        <p:nvPicPr>
          <p:cNvPr id="16" name="Picture 15"/>
          <p:cNvPicPr>
            <a:picLocks noChangeAspect="1"/>
          </p:cNvPicPr>
          <p:nvPr/>
        </p:nvPicPr>
        <p:blipFill>
          <a:blip r:embed="rId3"/>
          <a:stretch>
            <a:fillRect/>
          </a:stretch>
        </p:blipFill>
        <p:spPr>
          <a:xfrm>
            <a:off x="276617" y="3476104"/>
            <a:ext cx="3914775" cy="3133725"/>
          </a:xfrm>
          <a:prstGeom prst="rect">
            <a:avLst/>
          </a:prstGeom>
        </p:spPr>
      </p:pic>
      <p:pic>
        <p:nvPicPr>
          <p:cNvPr id="19" name="Picture 18"/>
          <p:cNvPicPr>
            <a:picLocks noChangeAspect="1"/>
          </p:cNvPicPr>
          <p:nvPr/>
        </p:nvPicPr>
        <p:blipFill>
          <a:blip r:embed="rId4"/>
          <a:stretch>
            <a:fillRect/>
          </a:stretch>
        </p:blipFill>
        <p:spPr>
          <a:xfrm>
            <a:off x="5563912" y="1888035"/>
            <a:ext cx="3538756" cy="3544557"/>
          </a:xfrm>
          <a:prstGeom prst="rect">
            <a:avLst/>
          </a:prstGeom>
        </p:spPr>
      </p:pic>
      <p:pic>
        <p:nvPicPr>
          <p:cNvPr id="21" name="Picture 20"/>
          <p:cNvPicPr>
            <a:picLocks noChangeAspect="1"/>
          </p:cNvPicPr>
          <p:nvPr/>
        </p:nvPicPr>
        <p:blipFill>
          <a:blip r:embed="rId5"/>
          <a:stretch>
            <a:fillRect/>
          </a:stretch>
        </p:blipFill>
        <p:spPr>
          <a:xfrm rot="2740838">
            <a:off x="2131904" y="4071279"/>
            <a:ext cx="610002" cy="1318468"/>
          </a:xfrm>
          <a:prstGeom prst="rect">
            <a:avLst/>
          </a:prstGeom>
        </p:spPr>
      </p:pic>
      <p:sp>
        <p:nvSpPr>
          <p:cNvPr id="22" name="Rectangle 21"/>
          <p:cNvSpPr/>
          <p:nvPr/>
        </p:nvSpPr>
        <p:spPr>
          <a:xfrm>
            <a:off x="189344" y="3245858"/>
            <a:ext cx="4223375" cy="308902"/>
          </a:xfrm>
          <a:prstGeom prst="rect">
            <a:avLst/>
          </a:prstGeom>
          <a:gradFill flip="none" rotWithShape="1">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950594" y="10443"/>
            <a:ext cx="313885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just as simple as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Bent Arrow 23"/>
          <p:cNvSpPr/>
          <p:nvPr/>
        </p:nvSpPr>
        <p:spPr>
          <a:xfrm flipH="1">
            <a:off x="4067944" y="1323439"/>
            <a:ext cx="2105040" cy="1824340"/>
          </a:xfrm>
          <a:prstGeom prst="bentArrow">
            <a:avLst>
              <a:gd name="adj1" fmla="val 15299"/>
              <a:gd name="adj2" fmla="val 16107"/>
              <a:gd name="adj3" fmla="val 25000"/>
              <a:gd name="adj4" fmla="val 43750"/>
            </a:avLst>
          </a:prstGeom>
          <a:solidFill>
            <a:srgbClr val="00B0F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4"/>
          <p:cNvSpPr/>
          <p:nvPr/>
        </p:nvSpPr>
        <p:spPr>
          <a:xfrm flipH="1" flipV="1">
            <a:off x="4067944" y="3466272"/>
            <a:ext cx="2105040" cy="1785005"/>
          </a:xfrm>
          <a:prstGeom prst="bentArrow">
            <a:avLst>
              <a:gd name="adj1" fmla="val 15299"/>
              <a:gd name="adj2" fmla="val 1610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5897640" y="3147537"/>
            <a:ext cx="772424" cy="309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4864812" y="1156768"/>
            <a:ext cx="634752" cy="96350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848004" y="1254856"/>
            <a:ext cx="631888" cy="78789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6">
            <a:clrChange>
              <a:clrFrom>
                <a:srgbClr val="F6F6F6"/>
              </a:clrFrom>
              <a:clrTo>
                <a:srgbClr val="F6F6F6">
                  <a:alpha val="0"/>
                </a:srgbClr>
              </a:clrTo>
            </a:clrChange>
          </a:blip>
          <a:stretch>
            <a:fillRect/>
          </a:stretch>
        </p:blipFill>
        <p:spPr>
          <a:xfrm>
            <a:off x="4715602" y="181620"/>
            <a:ext cx="933172" cy="938198"/>
          </a:xfrm>
          <a:prstGeom prst="rect">
            <a:avLst/>
          </a:prstGeom>
        </p:spPr>
      </p:pic>
      <p:pic>
        <p:nvPicPr>
          <p:cNvPr id="33" name="Picture 32"/>
          <p:cNvPicPr>
            <a:picLocks noChangeAspect="1"/>
          </p:cNvPicPr>
          <p:nvPr/>
        </p:nvPicPr>
        <p:blipFill>
          <a:blip r:embed="rId7">
            <a:clrChange>
              <a:clrFrom>
                <a:srgbClr val="F6F6F6"/>
              </a:clrFrom>
              <a:clrTo>
                <a:srgbClr val="F6F6F6">
                  <a:alpha val="0"/>
                </a:srgbClr>
              </a:clrTo>
            </a:clrChange>
          </a:blip>
          <a:stretch>
            <a:fillRect/>
          </a:stretch>
        </p:blipFill>
        <p:spPr>
          <a:xfrm>
            <a:off x="4504002" y="5244927"/>
            <a:ext cx="1105207" cy="112293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blip>
          <a:stretch>
            <a:fillRect/>
          </a:stretch>
        </p:blipFill>
        <p:spPr>
          <a:xfrm>
            <a:off x="4695673" y="4120790"/>
            <a:ext cx="881884" cy="685035"/>
          </a:xfrm>
          <a:prstGeom prst="rect">
            <a:avLst/>
          </a:prstGeom>
        </p:spPr>
      </p:pic>
      <p:pic>
        <p:nvPicPr>
          <p:cNvPr id="37" name="Picture 36"/>
          <p:cNvPicPr>
            <a:picLocks noChangeAspect="1"/>
          </p:cNvPicPr>
          <p:nvPr/>
        </p:nvPicPr>
        <p:blipFill>
          <a:blip r:embed="rId9">
            <a:duotone>
              <a:schemeClr val="bg2">
                <a:shade val="45000"/>
                <a:satMod val="135000"/>
              </a:schemeClr>
              <a:prstClr val="white"/>
            </a:duotone>
          </a:blip>
          <a:stretch>
            <a:fillRect/>
          </a:stretch>
        </p:blipFill>
        <p:spPr>
          <a:xfrm>
            <a:off x="0" y="5984"/>
            <a:ext cx="1151478" cy="1331849"/>
          </a:xfrm>
          <a:prstGeom prst="rect">
            <a:avLst/>
          </a:prstGeom>
        </p:spPr>
      </p:pic>
      <p:pic>
        <p:nvPicPr>
          <p:cNvPr id="38" name="Picture 37"/>
          <p:cNvPicPr>
            <a:picLocks noChangeAspect="1"/>
          </p:cNvPicPr>
          <p:nvPr/>
        </p:nvPicPr>
        <p:blipFill>
          <a:blip r:embed="rId10">
            <a:clrChange>
              <a:clrFrom>
                <a:srgbClr val="FFFFFF"/>
              </a:clrFrom>
              <a:clrTo>
                <a:srgbClr val="FFFFFF">
                  <a:alpha val="0"/>
                </a:srgbClr>
              </a:clrTo>
            </a:clrChange>
          </a:blip>
          <a:stretch>
            <a:fillRect/>
          </a:stretch>
        </p:blipFill>
        <p:spPr>
          <a:xfrm flipH="1">
            <a:off x="44367" y="3770998"/>
            <a:ext cx="1486465" cy="1034827"/>
          </a:xfrm>
          <a:prstGeom prst="rect">
            <a:avLst/>
          </a:prstGeom>
        </p:spPr>
      </p:pic>
      <p:sp>
        <p:nvSpPr>
          <p:cNvPr id="39" name="Rectangle 38"/>
          <p:cNvSpPr/>
          <p:nvPr/>
        </p:nvSpPr>
        <p:spPr>
          <a:xfrm rot="16200000">
            <a:off x="5656763" y="3501114"/>
            <a:ext cx="772424"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9445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37534"/>
            <a:ext cx="85689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by the way, I hope you remember:</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2331102" y="696880"/>
            <a:ext cx="6695562" cy="42780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 During our former Tempus project </a:t>
            </a:r>
            <a:r>
              <a:rPr kumimoji="0" lang="en-US" sz="2400" b="1" i="0" u="none" strike="noStrike" kern="1200" cap="none" spc="0" normalizeH="0" noProof="0" dirty="0">
                <a:ln w="11430"/>
                <a:solidFill>
                  <a:srgbClr val="0070C0"/>
                </a:solidFill>
                <a:effectLst>
                  <a:outerShdw blurRad="50800" dist="39000" dir="5460000" algn="tl">
                    <a:srgbClr val="000000">
                      <a:alpha val="38000"/>
                    </a:srgbClr>
                  </a:outerShdw>
                </a:effectLst>
                <a:uLnTx/>
                <a:uFillTx/>
                <a:latin typeface="Calibri"/>
              </a:rPr>
              <a:t>TRUST: “Towards Trust in Quality Assurance Systems”</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 (2011-2014), we invented and promoted the concept of personal academic value system to assess the academic quality instead of forcing everyone to accept some “correct” value system …</a:t>
            </a:r>
          </a:p>
          <a:p>
            <a:pPr lvl="0" algn="jus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and we designed the Web environment (Portal ”</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TRUST” </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hlinkClick r:id="rId2"/>
              </a:rPr>
              <a:t>http://portal.dovira.eu/</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to host such personal value systems and to make various academic analytical assessments on top of it …</a:t>
            </a:r>
          </a:p>
          <a:p>
            <a:pPr lvl="0" algn="just">
              <a:defRPr/>
            </a:pPr>
            <a:endParaRPr lang="en-US" sz="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a:p>
            <a:pPr lvl="0" algn="just">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Read more here: </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hlinkClick r:id="rId3"/>
              </a:rPr>
              <a:t>https://ai.it.jyu.fi/Quality/</a:t>
            </a: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endParaRPr kumimoji="0" lang="en-US" sz="2000" b="0" i="0" u="none" strike="noStrike" kern="1200" cap="none" spc="0" normalizeH="0" baseline="0" noProof="0" dirty="0">
              <a:ln>
                <a:noFill/>
              </a:ln>
              <a:solidFill>
                <a:prstClr val="black"/>
              </a:solidFill>
              <a:effectLst/>
              <a:uLnTx/>
              <a:uFillTx/>
              <a:latin typeface="Calibri"/>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8" y="824696"/>
            <a:ext cx="2304256" cy="4004723"/>
          </a:xfrm>
          <a:prstGeom prst="rect">
            <a:avLst/>
          </a:prstGeom>
        </p:spPr>
      </p:pic>
      <p:sp>
        <p:nvSpPr>
          <p:cNvPr id="8" name="Rectangle 7"/>
          <p:cNvSpPr/>
          <p:nvPr/>
        </p:nvSpPr>
        <p:spPr>
          <a:xfrm>
            <a:off x="36678" y="4997183"/>
            <a:ext cx="8999818" cy="1877437"/>
          </a:xfrm>
          <a:prstGeom prst="rect">
            <a:avLst/>
          </a:prstGeom>
        </p:spPr>
        <p:txBody>
          <a:bodyPr wrap="square">
            <a:spAutoFit/>
          </a:bodyPr>
          <a:lstStyle/>
          <a:p>
            <a:pPr algn="just">
              <a:spcBef>
                <a:spcPts val="600"/>
              </a:spcBef>
              <a:spcAft>
                <a:spcPts val="600"/>
              </a:spcAft>
            </a:pPr>
            <a:r>
              <a:rPr lang="ru-RU" sz="1600" dirty="0">
                <a:latin typeface="Calibri" panose="020F0502020204030204" pitchFamily="34" charset="0"/>
                <a:ea typeface="Calibri" panose="020F0502020204030204" pitchFamily="34" charset="0"/>
                <a:cs typeface="Times New Roman" panose="02020603050405020304" pitchFamily="18" charset="0"/>
              </a:rPr>
              <a:t>Ваган Терзиян, "</a:t>
            </a:r>
            <a:r>
              <a:rPr lang="ru-RU"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Портал как инструмент обеспечения качества и академической культуры в украинском высшем образовании</a:t>
            </a:r>
            <a:r>
              <a:rPr lang="ru-RU" sz="1600" dirty="0">
                <a:latin typeface="Calibri" panose="020F0502020204030204" pitchFamily="34" charset="0"/>
                <a:ea typeface="Calibri" panose="020F0502020204030204" pitchFamily="34" charset="0"/>
                <a:cs typeface="Times New Roman" panose="02020603050405020304" pitchFamily="18" charset="0"/>
              </a:rPr>
              <a:t>" (полный комплект слайдов, </a:t>
            </a:r>
            <a:r>
              <a:rPr lang="en-US" sz="1600" dirty="0">
                <a:latin typeface="Calibri" panose="020F0502020204030204" pitchFamily="34" charset="0"/>
                <a:ea typeface="Calibri" panose="020F0502020204030204" pitchFamily="34" charset="0"/>
                <a:cs typeface="Times New Roman" panose="02020603050405020304" pitchFamily="18" charset="0"/>
              </a:rPr>
              <a:t>PowerPoint</a:t>
            </a:r>
            <a:r>
              <a:rPr lang="ru-RU" sz="1600" dirty="0">
                <a:latin typeface="Calibri" panose="020F0502020204030204" pitchFamily="34" charset="0"/>
                <a:ea typeface="Calibri" panose="020F0502020204030204" pitchFamily="34" charset="0"/>
                <a:cs typeface="Times New Roman" panose="02020603050405020304" pitchFamily="18" charset="0"/>
              </a:rPr>
              <a:t>-2010 файл, 47 Мб.);</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ru-RU" sz="1600" dirty="0"/>
              <a:t>Ваган Терзиян, "</a:t>
            </a:r>
            <a:r>
              <a:rPr lang="ru-RU" sz="1600" u="sng" dirty="0">
                <a:hlinkClick r:id="rId6"/>
              </a:rPr>
              <a:t>Портал как инструмент обеспечения качества и академической культуры в украинском высшем образовании</a:t>
            </a:r>
            <a:r>
              <a:rPr lang="ru-RU" sz="1600" dirty="0"/>
              <a:t>" (</a:t>
            </a:r>
            <a:r>
              <a:rPr lang="ru-RU" sz="1600" i="1" dirty="0"/>
              <a:t>видеозапись</a:t>
            </a:r>
            <a:r>
              <a:rPr lang="ru-RU" sz="1600" dirty="0"/>
              <a:t> лекции с урезанным комплектом слайдов, 1 час);</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en-US" sz="1600" dirty="0"/>
              <a:t>Vagan Terziyan, "</a:t>
            </a:r>
            <a:r>
              <a:rPr lang="en-US" sz="1600" u="sng" dirty="0">
                <a:hlinkClick r:id="rId7"/>
              </a:rPr>
              <a:t>National Portal for Quality Assurance in Ukrainian Higher Education</a:t>
            </a:r>
            <a:r>
              <a:rPr lang="en-US" sz="1600" dirty="0"/>
              <a:t>" (slides in English, PowerPoint-2010 file, 43 </a:t>
            </a:r>
            <a:r>
              <a:rPr lang="ru-RU" sz="1600" dirty="0"/>
              <a:t>М</a:t>
            </a:r>
            <a:r>
              <a:rPr lang="en-US" sz="1600" dirty="0"/>
              <a:t>b.).</a:t>
            </a:r>
            <a:r>
              <a:rPr lang="ru-RU"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p>
        </p:txBody>
      </p:sp>
    </p:spTree>
    <p:extLst>
      <p:ext uri="{BB962C8B-B14F-4D97-AF65-F5344CB8AC3E}">
        <p14:creationId xmlns:p14="http://schemas.microsoft.com/office/powerpoint/2010/main" val="3134584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9752" y="6409157"/>
            <a:ext cx="5166320" cy="369332"/>
          </a:xfrm>
          <a:prstGeom prst="rect">
            <a:avLst/>
          </a:prstGeom>
        </p:spPr>
        <p:txBody>
          <a:bodyPr wrap="square">
            <a:spAutoFit/>
          </a:bodyPr>
          <a:lstStyle/>
          <a:p>
            <a:r>
              <a:rPr lang="en-US" dirty="0">
                <a:hlinkClick r:id="rId3"/>
              </a:rPr>
              <a:t>https://www.youtube.com/watch?v=FQ8r5MqDLs4</a:t>
            </a:r>
            <a:r>
              <a:rPr lang="en-US" dirty="0"/>
              <a:t> </a:t>
            </a:r>
          </a:p>
        </p:txBody>
      </p:sp>
      <p:sp>
        <p:nvSpPr>
          <p:cNvPr id="5" name="Rectangle 4"/>
          <p:cNvSpPr/>
          <p:nvPr/>
        </p:nvSpPr>
        <p:spPr>
          <a:xfrm>
            <a:off x="1115616" y="37534"/>
            <a:ext cx="784887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TRUST Portal is not going to force you to change your academic values; it respects and protects the academic</a:t>
            </a:r>
            <a:r>
              <a:rPr kumimoji="0" lang="en-US" sz="32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values of everyone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1" y="37535"/>
            <a:ext cx="998453" cy="1735281"/>
          </a:xfrm>
          <a:prstGeom prst="rect">
            <a:avLst/>
          </a:prstGeom>
        </p:spPr>
      </p:pic>
      <p:pic>
        <p:nvPicPr>
          <p:cNvPr id="2" name="FQ8r5MqDLs4"/>
          <p:cNvPicPr>
            <a:picLocks noRot="1" noChangeAspect="1"/>
          </p:cNvPicPr>
          <p:nvPr>
            <a:videoFile r:link="rId1"/>
          </p:nvPr>
        </p:nvPicPr>
        <p:blipFill>
          <a:blip r:embed="rId5"/>
          <a:stretch>
            <a:fillRect/>
          </a:stretch>
        </p:blipFill>
        <p:spPr>
          <a:xfrm>
            <a:off x="683568" y="1782230"/>
            <a:ext cx="8208912" cy="4617513"/>
          </a:xfrm>
          <a:prstGeom prst="rect">
            <a:avLst/>
          </a:prstGeom>
        </p:spPr>
      </p:pic>
    </p:spTree>
    <p:extLst>
      <p:ext uri="{BB962C8B-B14F-4D97-AF65-F5344CB8AC3E}">
        <p14:creationId xmlns:p14="http://schemas.microsoft.com/office/powerpoint/2010/main" val="42251097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4" y="10143"/>
            <a:ext cx="5733307" cy="1143000"/>
          </a:xfrm>
        </p:spPr>
        <p:txBody>
          <a:bodyPr>
            <a:noAutofit/>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TRUST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портал как инструмент</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развития человеческого потенциала</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4" name="TextBox 23"/>
          <p:cNvSpPr txBox="1"/>
          <p:nvPr/>
        </p:nvSpPr>
        <p:spPr>
          <a:xfrm>
            <a:off x="1686314" y="1190927"/>
            <a:ext cx="4250882" cy="1200329"/>
          </a:xfrm>
          <a:prstGeom prst="rect">
            <a:avLst/>
          </a:prstGeom>
          <a:solidFill>
            <a:schemeClr val="bg2">
              <a:lumMod val="90000"/>
            </a:schemeClr>
          </a:solid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Calibri"/>
                <a:ea typeface="+mn-ea"/>
                <a:cs typeface="+mn-cs"/>
              </a:rPr>
              <a:t>Terziyan V., Golovianko M., Shevchenko O.</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1" i="0" u="none" strike="noStrike" kern="1200" cap="none" spc="0" normalizeH="0" baseline="0" noProof="0" dirty="0">
                <a:ln>
                  <a:noFill/>
                </a:ln>
                <a:solidFill>
                  <a:prstClr val="black"/>
                </a:solidFill>
                <a:effectLst/>
                <a:uLnTx/>
                <a:uFillTx/>
                <a:latin typeface="Calibri"/>
                <a:ea typeface="+mn-ea"/>
                <a:cs typeface="+mn-cs"/>
                <a:hlinkClick r:id="rId2"/>
              </a:rPr>
              <a:t>Semantic Portal as a Tool for Structural Reform of the Ukrainian Educational System</a:t>
            </a:r>
            <a:r>
              <a:rPr kumimoji="0" lang="en-US" sz="1200" b="0" i="0" u="none" strike="noStrike" kern="1200" cap="none" spc="0" normalizeH="0" baseline="0" noProof="0" dirty="0">
                <a:ln>
                  <a:noFill/>
                </a:ln>
                <a:solidFill>
                  <a:prstClr val="black"/>
                </a:solidFill>
                <a:effectLst/>
                <a:uLnTx/>
                <a:uFillTx/>
                <a:latin typeface="Calibri"/>
                <a:ea typeface="+mn-ea"/>
                <a:cs typeface="+mn-cs"/>
              </a:rPr>
              <a:t>, In: P. Soja and P. Rupino da Cunha (Eds.), ICT in Transition Economies: Narrowing the Research Gap to Developed Countries, Special Issue in: </a:t>
            </a:r>
            <a:r>
              <a:rPr kumimoji="0" lang="en-US" sz="1200" b="0" i="1" u="none" strike="noStrike" kern="1200" cap="none" spc="0" normalizeH="0" baseline="0" noProof="0" dirty="0">
                <a:ln>
                  <a:noFill/>
                </a:ln>
                <a:solidFill>
                  <a:srgbClr val="C00000"/>
                </a:solidFill>
                <a:effectLst/>
                <a:uLnTx/>
                <a:uFillTx/>
                <a:latin typeface="Calibri"/>
                <a:ea typeface="+mn-ea"/>
                <a:cs typeface="+mn-cs"/>
              </a:rPr>
              <a:t>Information Technology for Development</a:t>
            </a:r>
            <a:r>
              <a:rPr kumimoji="0" lang="en-US" sz="1200" b="0" i="1" u="none" strike="noStrike" kern="1200" cap="none" spc="0" normalizeH="0" baseline="0" noProof="0" dirty="0">
                <a:ln>
                  <a:noFill/>
                </a:ln>
                <a:solidFill>
                  <a:prstClr val="black"/>
                </a:solidFill>
                <a:effectLst/>
                <a:uLnTx/>
                <a:uFillTx/>
                <a:latin typeface="Calibri"/>
                <a:ea typeface="+mn-ea"/>
                <a:cs typeface="+mn-cs"/>
              </a:rPr>
              <a:t>,</a:t>
            </a:r>
            <a:r>
              <a:rPr kumimoji="0" lang="en-US" sz="1200" b="0" i="0" u="none" strike="noStrike" kern="1200" cap="none" spc="0" normalizeH="0" baseline="0" noProof="0" dirty="0">
                <a:ln>
                  <a:noFill/>
                </a:ln>
                <a:solidFill>
                  <a:prstClr val="black"/>
                </a:solidFill>
                <a:effectLst/>
                <a:uLnTx/>
                <a:uFillTx/>
                <a:latin typeface="Calibri"/>
                <a:ea typeface="+mn-ea"/>
                <a:cs typeface="+mn-cs"/>
              </a:rPr>
              <a:t> Taylor &amp; Francis Group, 22 pp. (doi:</a:t>
            </a:r>
            <a:r>
              <a:rPr kumimoji="0" lang="en-US" sz="1200" b="1"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10.1080/02681102.2014.899955).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 y="4233248"/>
            <a:ext cx="4132200" cy="253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6110" y="1203876"/>
            <a:ext cx="1611224" cy="2305366"/>
            <a:chOff x="7546837" y="1278925"/>
            <a:chExt cx="1174961" cy="1676273"/>
          </a:xfrm>
        </p:grpSpPr>
        <p:sp>
          <p:nvSpPr>
            <p:cNvPr id="3" name="Rectangle 2"/>
            <p:cNvSpPr/>
            <p:nvPr/>
          </p:nvSpPr>
          <p:spPr>
            <a:xfrm>
              <a:off x="7546837" y="1278925"/>
              <a:ext cx="1167404" cy="167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14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4394" y="1278925"/>
              <a:ext cx="1167404" cy="16762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5" name="Group 24"/>
          <p:cNvGrpSpPr/>
          <p:nvPr/>
        </p:nvGrpSpPr>
        <p:grpSpPr>
          <a:xfrm>
            <a:off x="1724786" y="2485602"/>
            <a:ext cx="1926224" cy="2748287"/>
            <a:chOff x="899592" y="611769"/>
            <a:chExt cx="2952328" cy="4321040"/>
          </a:xfrm>
        </p:grpSpPr>
        <p:grpSp>
          <p:nvGrpSpPr>
            <p:cNvPr id="26" name="Group 25"/>
            <p:cNvGrpSpPr/>
            <p:nvPr/>
          </p:nvGrpSpPr>
          <p:grpSpPr>
            <a:xfrm>
              <a:off x="899592" y="611769"/>
              <a:ext cx="2952328" cy="4321040"/>
              <a:chOff x="899592" y="611769"/>
              <a:chExt cx="2952328" cy="4321040"/>
            </a:xfrm>
          </p:grpSpPr>
          <p:sp>
            <p:nvSpPr>
              <p:cNvPr id="31" name="Rectangle 30"/>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p:cNvGrpSpPr/>
              <p:nvPr/>
            </p:nvGrpSpPr>
            <p:grpSpPr>
              <a:xfrm>
                <a:off x="899592" y="611769"/>
                <a:ext cx="2952328" cy="4321040"/>
                <a:chOff x="5473881" y="779818"/>
                <a:chExt cx="2952328" cy="4321040"/>
              </a:xfrm>
            </p:grpSpPr>
            <p:sp>
              <p:nvSpPr>
                <p:cNvPr id="33" name="Cube 32"/>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3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a:off x="5508104" y="908720"/>
                  <a:ext cx="2792108" cy="2314799"/>
                  <a:chOff x="5508104" y="908720"/>
                  <a:chExt cx="2792108" cy="2314799"/>
                </a:xfrm>
              </p:grpSpPr>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35" descr="hub!"/>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7" name="Group 26"/>
            <p:cNvGrpSpPr/>
            <p:nvPr/>
          </p:nvGrpSpPr>
          <p:grpSpPr>
            <a:xfrm>
              <a:off x="2515215" y="2838892"/>
              <a:ext cx="1228779" cy="1179840"/>
              <a:chOff x="-135210" y="5414347"/>
              <a:chExt cx="1542752" cy="1402264"/>
            </a:xfrm>
          </p:grpSpPr>
          <p:pic>
            <p:nvPicPr>
              <p:cNvPr id="2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28"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5871707" y="54167"/>
            <a:ext cx="3240359" cy="2431435"/>
          </a:xfrm>
          <a:prstGeom prst="rect">
            <a:avLst/>
          </a:prstGeom>
          <a:solidFill>
            <a:schemeClr val="bg1"/>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Abstract</a:t>
            </a:r>
            <a:r>
              <a:rPr kumimoji="0" lang="en-US" sz="800" b="0" i="0" u="none" strike="noStrike" kern="1200" cap="none" spc="0" normalizeH="0" baseline="0" noProof="0" dirty="0">
                <a:ln>
                  <a:noFill/>
                </a:ln>
                <a:solidFill>
                  <a:prstClr val="black"/>
                </a:solidFill>
                <a:effectLst/>
                <a:uLnTx/>
                <a:uFillTx/>
                <a:latin typeface="Calibri"/>
                <a:ea typeface="+mn-ea"/>
                <a:cs typeface="+mn-cs"/>
              </a:rPr>
              <a:t>: Education is recognized as a fundamental enabler of human development. The adoption of information and communications technologies (ICTs) by education (especially in developing countries) contributes to educational system reforms, in addition to the traditional advantages, such as social openness and accessibility. Yet the academic community has not studied sufficiently the challenging context in which ICTs are used as instruments for the reform of inefficient, and sometimes even corrupted, educational systems rather than just as means for smarter classrooms, remote access, or content management. The object of this study is Ukrainian higher education (HE) and its quality assurance (QA) system, which appears to be neither flexible nor transparent. We offer an ICT solution to provide the needed transparency. We show that such transparency is urgently needed for the structural reform of this system, in order to empower people and recover their trust and respect toward HE. The solution is based on ontology-driven portal as a digital ecosystem for national QA. We show how the content of the portal can be managed and verified based on users’ social activity and reputation management, and how the quality evaluations of different players can be made with personalized procedures and quality indicators.</a:t>
            </a:r>
          </a:p>
        </p:txBody>
      </p:sp>
      <p:grpSp>
        <p:nvGrpSpPr>
          <p:cNvPr id="6" name="Group 5"/>
          <p:cNvGrpSpPr/>
          <p:nvPr/>
        </p:nvGrpSpPr>
        <p:grpSpPr>
          <a:xfrm>
            <a:off x="3707904" y="2521839"/>
            <a:ext cx="5468601" cy="4302414"/>
            <a:chOff x="3707904" y="2521839"/>
            <a:chExt cx="5468601" cy="4302414"/>
          </a:xfrm>
        </p:grpSpPr>
        <p:sp>
          <p:nvSpPr>
            <p:cNvPr id="4" name="TextBox 3"/>
            <p:cNvSpPr txBox="1"/>
            <p:nvPr/>
          </p:nvSpPr>
          <p:spPr>
            <a:xfrm>
              <a:off x="3707904" y="2521839"/>
              <a:ext cx="5411719" cy="1200329"/>
            </a:xfrm>
            <a:prstGeom prst="rect">
              <a:avLst/>
            </a:prstGeom>
            <a:solidFill>
              <a:schemeClr val="bg1"/>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 In this study we assumed that a reform of the HE system can be facilitated by a transparent bottom-up public-initiated and public-driven activity, which itself can be qualified as a human development process. We have shown that the quality assurance as a complex of activities enhancing effectiveness of an educational system is an important enabler of human empowerment. We pointed out that the greatest damage to the quality of higher education in … Ukraine, is due to the fact that … the governmental officials … seem to encourage the institutionally based culture of corruption in higher education and use QA practices primarily for control and punishment purposes. The main beneficiary of educational services quality – society – is left out of the quality monitoring and management. In our research we show that taking part in public QA activity would be a shortcut to participatory development by enhancing human autonomy and strengthening the conviction that an individual and the overall society can take responsibility for state decision-making...”</a:t>
              </a:r>
            </a:p>
          </p:txBody>
        </p:sp>
        <p:sp>
          <p:nvSpPr>
            <p:cNvPr id="5" name="TextBox 4"/>
            <p:cNvSpPr txBox="1"/>
            <p:nvPr/>
          </p:nvSpPr>
          <p:spPr>
            <a:xfrm>
              <a:off x="3707904" y="3777265"/>
              <a:ext cx="5468601" cy="3046988"/>
            </a:xfrm>
            <a:prstGeom prst="rect">
              <a:avLst/>
            </a:prstGeom>
            <a:solidFill>
              <a:schemeClr val="bg1"/>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 В этом исследовании мы предположили, что реформа системы высшего образования может способствовать прозрачной</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kumimoji="0" lang="ru-RU" sz="1200" b="0" i="0" u="none" strike="noStrike" kern="1200" cap="none" spc="0" normalizeH="0" baseline="0" noProof="0" dirty="0">
                  <a:ln>
                    <a:noFill/>
                  </a:ln>
                  <a:solidFill>
                    <a:prstClr val="black"/>
                  </a:solidFill>
                  <a:effectLst/>
                  <a:uLnTx/>
                  <a:uFillTx/>
                  <a:latin typeface="Calibri"/>
                  <a:ea typeface="+mn-ea"/>
                  <a:cs typeface="+mn-cs"/>
                </a:rPr>
                <a:t> инициативной (снизу-вверх) общественной деятельности, которая сама по себе может квалифицироваться, как процесс развития человеческого потенциала. Мы показали, что обеспечение качества (QA) как комплекс мероприятий, повышающих эффективность системы образования, является важным фактором, работающим на благо человека. Мы отметили, что наибольший ущерб качеству высшего образования в Украине, наносится тем, что правительственные чиновники поощряют культуру коррупции в сфере высшего образования и используют практику QA в первую очередь для целей контроля и наказания. Основной бенефициарий качественных образовательных услуг - общество - остается вне контроля и управления качеством. В нашем исследовании мы показываем, что участие в деятельности общественной QA станет кратчайшим путем к совместному развитию за счет роста потенциала, автономии и убеждения, что человек и общество в целом могут взять на себя ответственность за участие в принятии государственных решений ...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ight Arrow 39"/>
            <p:cNvSpPr/>
            <p:nvPr/>
          </p:nvSpPr>
          <p:spPr>
            <a:xfrm rot="5400000">
              <a:off x="8685610" y="3668599"/>
              <a:ext cx="543737" cy="288032"/>
            </a:xfrm>
            <a:prstGeom prst="rightArrow">
              <a:avLst>
                <a:gd name="adj1" fmla="val 50000"/>
                <a:gd name="adj2" fmla="val 709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591419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588" y="125413"/>
            <a:ext cx="8170862" cy="503237"/>
          </a:xfrm>
        </p:spPr>
        <p:txBody>
          <a:bodyPr/>
          <a:lstStyle/>
          <a:p>
            <a:pPr>
              <a:defRPr/>
            </a:pPr>
            <a:r>
              <a:rPr lang="ru-RU" sz="2000" dirty="0"/>
              <a:t>Архитектурное видение </a:t>
            </a:r>
            <a:r>
              <a:rPr lang="en-US" sz="2000" dirty="0">
                <a:solidFill>
                  <a:srgbClr val="FF0000"/>
                </a:solidFill>
              </a:rPr>
              <a:t>TRUST </a:t>
            </a:r>
            <a:r>
              <a:rPr lang="ru-RU" sz="2000" dirty="0"/>
              <a:t>Портала на основе технологий </a:t>
            </a:r>
            <a:r>
              <a:rPr lang="ru-RU" sz="2400" dirty="0">
                <a:solidFill>
                  <a:srgbClr val="FF0000"/>
                </a:solidFill>
              </a:rPr>
              <a:t>«</a:t>
            </a:r>
            <a:r>
              <a:rPr lang="en-US" sz="2400" dirty="0">
                <a:solidFill>
                  <a:srgbClr val="FF0000"/>
                </a:solidFill>
              </a:rPr>
              <a:t>Cloud Computing</a:t>
            </a:r>
            <a:r>
              <a:rPr lang="ru-RU" sz="2400" dirty="0">
                <a:solidFill>
                  <a:srgbClr val="FF0000"/>
                </a:solidFill>
              </a:rPr>
              <a:t>»</a:t>
            </a:r>
            <a:r>
              <a:rPr lang="en-US" sz="2400" dirty="0">
                <a:solidFill>
                  <a:srgbClr val="FF0000"/>
                </a:solidFill>
              </a:rPr>
              <a:t> </a:t>
            </a:r>
            <a:r>
              <a:rPr lang="ru-RU" sz="2400" dirty="0">
                <a:solidFill>
                  <a:srgbClr val="FF0000"/>
                </a:solidFill>
              </a:rPr>
              <a:t>и</a:t>
            </a:r>
            <a:r>
              <a:rPr lang="en-US" sz="2400" dirty="0">
                <a:solidFill>
                  <a:srgbClr val="FF0000"/>
                </a:solidFill>
              </a:rPr>
              <a:t> </a:t>
            </a:r>
            <a:r>
              <a:rPr lang="ru-RU" sz="2400" dirty="0">
                <a:solidFill>
                  <a:srgbClr val="FF0000"/>
                </a:solidFill>
              </a:rPr>
              <a:t>«</a:t>
            </a:r>
            <a:r>
              <a:rPr lang="en-US" sz="2400" dirty="0">
                <a:solidFill>
                  <a:srgbClr val="FF0000"/>
                </a:solidFill>
              </a:rPr>
              <a:t>Linked Data</a:t>
            </a:r>
            <a:r>
              <a:rPr lang="ru-RU" sz="2400" dirty="0">
                <a:solidFill>
                  <a:srgbClr val="FF0000"/>
                </a:solidFill>
              </a:rPr>
              <a:t>»</a:t>
            </a:r>
            <a:r>
              <a:rPr lang="ru-RU" sz="2400" dirty="0"/>
              <a:t>   </a:t>
            </a:r>
            <a:endParaRPr lang="en-US" sz="2400" dirty="0"/>
          </a:p>
        </p:txBody>
      </p:sp>
      <p:grpSp>
        <p:nvGrpSpPr>
          <p:cNvPr id="11" name="Group 10"/>
          <p:cNvGrpSpPr/>
          <p:nvPr/>
        </p:nvGrpSpPr>
        <p:grpSpPr>
          <a:xfrm>
            <a:off x="90489" y="643851"/>
            <a:ext cx="8806732" cy="6201107"/>
            <a:chOff x="90489" y="643851"/>
            <a:chExt cx="8806732" cy="6201107"/>
          </a:xfrm>
        </p:grpSpPr>
        <p:grpSp>
          <p:nvGrpSpPr>
            <p:cNvPr id="81924" name="Group 98"/>
            <p:cNvGrpSpPr>
              <a:grpSpLocks/>
            </p:cNvGrpSpPr>
            <p:nvPr/>
          </p:nvGrpSpPr>
          <p:grpSpPr bwMode="auto">
            <a:xfrm>
              <a:off x="121366" y="850575"/>
              <a:ext cx="8775855" cy="5994383"/>
              <a:chOff x="179512" y="810105"/>
              <a:chExt cx="8775452" cy="5993529"/>
            </a:xfrm>
          </p:grpSpPr>
          <p:sp>
            <p:nvSpPr>
              <p:cNvPr id="44" name="Cloud 43"/>
              <p:cNvSpPr/>
              <p:nvPr/>
            </p:nvSpPr>
            <p:spPr bwMode="auto">
              <a:xfrm>
                <a:off x="2843369" y="4076715"/>
                <a:ext cx="3455828" cy="15856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1" name="Cloud 30"/>
              <p:cNvSpPr/>
              <p:nvPr/>
            </p:nvSpPr>
            <p:spPr bwMode="auto">
              <a:xfrm>
                <a:off x="2781459" y="1965640"/>
                <a:ext cx="3455829" cy="158409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 name="Cloud 3"/>
              <p:cNvSpPr/>
              <p:nvPr/>
            </p:nvSpPr>
            <p:spPr bwMode="auto">
              <a:xfrm>
                <a:off x="540012" y="810105"/>
                <a:ext cx="1655687" cy="7920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bwMode="auto">
              <a:xfrm>
                <a:off x="628107" y="101808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Информация</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81929" name="Right Arrow 8"/>
              <p:cNvSpPr>
                <a:spLocks noChangeArrowheads="1"/>
              </p:cNvSpPr>
              <p:nvPr/>
            </p:nvSpPr>
            <p:spPr bwMode="auto">
              <a:xfrm>
                <a:off x="6371784" y="4671706"/>
                <a:ext cx="1152197" cy="360027"/>
              </a:xfrm>
              <a:prstGeom prst="rightArrow">
                <a:avLst>
                  <a:gd name="adj1" fmla="val 50000"/>
                  <a:gd name="adj2" fmla="val 8406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30" name="Right Arrow 8"/>
              <p:cNvSpPr>
                <a:spLocks noChangeArrowheads="1"/>
              </p:cNvSpPr>
              <p:nvPr/>
            </p:nvSpPr>
            <p:spPr bwMode="auto">
              <a:xfrm rot="14903802">
                <a:off x="4652079" y="3718773"/>
                <a:ext cx="1080000" cy="144000"/>
              </a:xfrm>
              <a:prstGeom prst="rightArrow">
                <a:avLst>
                  <a:gd name="adj1" fmla="val 50000"/>
                  <a:gd name="adj2" fmla="val 84062"/>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31" name="Right Arrow 8"/>
              <p:cNvSpPr>
                <a:spLocks noChangeArrowheads="1"/>
              </p:cNvSpPr>
              <p:nvPr/>
            </p:nvSpPr>
            <p:spPr bwMode="auto">
              <a:xfrm rot="4049325">
                <a:off x="4831703" y="3690375"/>
                <a:ext cx="1080000" cy="144009"/>
              </a:xfrm>
              <a:prstGeom prst="rightArrow">
                <a:avLst>
                  <a:gd name="adj1" fmla="val 50000"/>
                  <a:gd name="adj2" fmla="val 8405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1932" name="Picture 7" descr="hub!"/>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824" y="2277160"/>
                <a:ext cx="2232381" cy="137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ight Arrow 13"/>
              <p:cNvSpPr>
                <a:spLocks noChangeArrowheads="1"/>
              </p:cNvSpPr>
              <p:nvPr/>
            </p:nvSpPr>
            <p:spPr bwMode="auto">
              <a:xfrm>
                <a:off x="1691680" y="4797440"/>
                <a:ext cx="1151611" cy="360027"/>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19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5733544"/>
                <a:ext cx="302831" cy="43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79" y="4368328"/>
                <a:ext cx="1305483" cy="10772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1936" name="Group 20"/>
              <p:cNvGrpSpPr>
                <a:grpSpLocks/>
              </p:cNvGrpSpPr>
              <p:nvPr/>
            </p:nvGrpSpPr>
            <p:grpSpPr bwMode="auto">
              <a:xfrm>
                <a:off x="7604141" y="4130846"/>
                <a:ext cx="1230659" cy="1296240"/>
                <a:chOff x="2051720" y="5157192"/>
                <a:chExt cx="1014562" cy="1080120"/>
              </a:xfrm>
            </p:grpSpPr>
            <p:pic>
              <p:nvPicPr>
                <p:cNvPr id="82000"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5157192"/>
                  <a:ext cx="1014562" cy="90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1" name="Picture 5"/>
                <p:cNvPicPr>
                  <a:picLocks noChangeAspect="1" noChangeArrowheads="1"/>
                </p:cNvPicPr>
                <p:nvPr/>
              </p:nvPicPr>
              <p:blipFill>
                <a:blip r:embed="rId6">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555776" y="5877272"/>
                  <a:ext cx="363605"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4763" y="5679178"/>
                  <a:ext cx="576064" cy="16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21"/>
              <p:cNvSpPr/>
              <p:nvPr/>
            </p:nvSpPr>
            <p:spPr bwMode="auto">
              <a:xfrm>
                <a:off x="351079" y="5234189"/>
                <a:ext cx="1305483" cy="523145"/>
              </a:xfrm>
              <a:prstGeom prst="rect">
                <a:avLst/>
              </a:prstGeom>
              <a:solidFill>
                <a:schemeClr val="bg1"/>
              </a:solidFill>
              <a:ln w="12700">
                <a:solidFill>
                  <a:schemeClr val="tx1"/>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Объект</a:t>
                </a:r>
                <a:r>
                  <a:rPr kumimoji="0" lang="en-US"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 </a:t>
                </a:r>
                <a:r>
                  <a:rPr kumimoji="0" lang="ru-RU"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оценивания</a:t>
                </a:r>
                <a:endParaRPr kumimoji="0" lang="en-US"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23" name="Rectangle 22"/>
              <p:cNvSpPr/>
              <p:nvPr/>
            </p:nvSpPr>
            <p:spPr bwMode="auto">
              <a:xfrm>
                <a:off x="6522558" y="5226576"/>
                <a:ext cx="2300502"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Результат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оценивания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в соответствии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с выбранным</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методом («системой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ценностей»)</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pic>
            <p:nvPicPr>
              <p:cNvPr id="81939"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002" y="3780275"/>
                <a:ext cx="689373" cy="96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0" name="Right Arrow 8"/>
              <p:cNvSpPr>
                <a:spLocks noChangeArrowheads="1"/>
              </p:cNvSpPr>
              <p:nvPr/>
            </p:nvSpPr>
            <p:spPr bwMode="auto">
              <a:xfrm rot="-8488460">
                <a:off x="1145529" y="2113323"/>
                <a:ext cx="1980000" cy="144009"/>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1" name="Right Arrow 8"/>
              <p:cNvSpPr>
                <a:spLocks noChangeArrowheads="1"/>
              </p:cNvSpPr>
              <p:nvPr/>
            </p:nvSpPr>
            <p:spPr bwMode="auto">
              <a:xfrm rot="2265710">
                <a:off x="1345269" y="1993039"/>
                <a:ext cx="1980000" cy="144009"/>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 name="Rectangle 31"/>
              <p:cNvSpPr/>
              <p:nvPr/>
            </p:nvSpPr>
            <p:spPr bwMode="auto">
              <a:xfrm>
                <a:off x="4193854" y="2069773"/>
                <a:ext cx="1622849" cy="36935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Метаданные</a:t>
                </a:r>
                <a:endParaRPr kumimoji="0" lang="en-US"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81943" name="Right Arrow 8"/>
              <p:cNvSpPr>
                <a:spLocks noChangeArrowheads="1"/>
              </p:cNvSpPr>
              <p:nvPr/>
            </p:nvSpPr>
            <p:spPr bwMode="auto">
              <a:xfrm rot="-1775425">
                <a:off x="5717267" y="1702565"/>
                <a:ext cx="1116066" cy="144011"/>
              </a:xfrm>
              <a:prstGeom prst="rightArrow">
                <a:avLst>
                  <a:gd name="adj1" fmla="val 50000"/>
                  <a:gd name="adj2" fmla="val 8406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44" name="Right Arrow 8"/>
              <p:cNvSpPr>
                <a:spLocks noChangeArrowheads="1"/>
              </p:cNvSpPr>
              <p:nvPr/>
            </p:nvSpPr>
            <p:spPr bwMode="auto">
              <a:xfrm rot="8907277">
                <a:off x="5804229" y="1861016"/>
                <a:ext cx="1116066" cy="144011"/>
              </a:xfrm>
              <a:prstGeom prst="rightArrow">
                <a:avLst>
                  <a:gd name="adj1" fmla="val 50000"/>
                  <a:gd name="adj2" fmla="val 8406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Cloud 34"/>
              <p:cNvSpPr/>
              <p:nvPr/>
            </p:nvSpPr>
            <p:spPr bwMode="auto">
              <a:xfrm>
                <a:off x="3132281" y="837089"/>
                <a:ext cx="1655686" cy="7920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bwMode="auto">
              <a:xfrm>
                <a:off x="3202327" y="1080543"/>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Информация</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37" name="Cloud 36"/>
              <p:cNvSpPr/>
              <p:nvPr/>
            </p:nvSpPr>
            <p:spPr bwMode="auto">
              <a:xfrm>
                <a:off x="6659544" y="837089"/>
                <a:ext cx="1655686" cy="7920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p:cNvSpPr/>
              <p:nvPr/>
            </p:nvSpPr>
            <p:spPr bwMode="auto">
              <a:xfrm>
                <a:off x="6768100" y="102584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Информация</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pic>
            <p:nvPicPr>
              <p:cNvPr id="81949" name="Picture 3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501" y="2416013"/>
                <a:ext cx="792135" cy="9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0"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27721">
                <a:off x="2602828" y="1843021"/>
                <a:ext cx="407531" cy="52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1"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612" y="1754887"/>
                <a:ext cx="33630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2" name="Picture 7"/>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1289" y="1926374"/>
                <a:ext cx="360040" cy="4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ular Callout 42"/>
              <p:cNvSpPr/>
              <p:nvPr/>
            </p:nvSpPr>
            <p:spPr bwMode="auto">
              <a:xfrm>
                <a:off x="6877021" y="1692629"/>
                <a:ext cx="2077943" cy="873001"/>
              </a:xfrm>
              <a:prstGeom prst="wedgeRoundRectCallout">
                <a:avLst>
                  <a:gd name="adj1" fmla="val -66834"/>
                  <a:gd name="adj2" fmla="val -6902"/>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dirty="0">
                    <a:ln>
                      <a:noFill/>
                    </a:ln>
                    <a:solidFill>
                      <a:srgbClr val="000000"/>
                    </a:solidFill>
                    <a:effectLst/>
                    <a:uLnTx/>
                    <a:uFillTx/>
                    <a:latin typeface="Arial"/>
                    <a:ea typeface="+mn-ea"/>
                    <a:cs typeface="+mn-cs"/>
                  </a:rPr>
                  <a:t>«Программные роботы» – интеллектуальные агенты</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r>
                  <a:rPr kumimoji="0" lang="ru-RU" sz="1200" b="0" i="0" u="none" strike="noStrike" kern="1200" cap="none" spc="0" normalizeH="0" baseline="0" noProof="0" dirty="0">
                    <a:ln>
                      <a:noFill/>
                    </a:ln>
                    <a:solidFill>
                      <a:srgbClr val="000000"/>
                    </a:solidFill>
                    <a:effectLst/>
                    <a:uLnTx/>
                    <a:uFillTx/>
                    <a:latin typeface="Arial"/>
                    <a:ea typeface="+mn-ea"/>
                    <a:cs typeface="+mn-cs"/>
                  </a:rPr>
                  <a:t>интерфейсы и </a:t>
                </a:r>
                <a:r>
                  <a:rPr kumimoji="0" lang="en-US" sz="1200" b="0" i="0" u="none" strike="noStrike" kern="1200" cap="none" spc="0" normalizeH="0" baseline="0" noProof="0" dirty="0">
                    <a:ln>
                      <a:noFill/>
                    </a:ln>
                    <a:solidFill>
                      <a:srgbClr val="000000"/>
                    </a:solidFill>
                    <a:effectLst/>
                    <a:uLnTx/>
                    <a:uFillTx/>
                    <a:latin typeface="Arial"/>
                    <a:ea typeface="+mn-ea"/>
                    <a:cs typeface="+mn-cs"/>
                  </a:rPr>
                  <a:t>Web-</a:t>
                </a:r>
                <a:r>
                  <a:rPr kumimoji="0" lang="ru-RU" sz="1200" b="0" i="0" u="none" strike="noStrike" kern="1200" cap="none" spc="0" normalizeH="0" baseline="0" noProof="0" dirty="0">
                    <a:ln>
                      <a:noFill/>
                    </a:ln>
                    <a:solidFill>
                      <a:srgbClr val="000000"/>
                    </a:solidFill>
                    <a:effectLst/>
                    <a:uLnTx/>
                    <a:uFillTx/>
                    <a:latin typeface="Arial"/>
                    <a:ea typeface="+mn-ea"/>
                    <a:cs typeface="+mn-cs"/>
                  </a:rPr>
                  <a:t>сервисы</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1954" name="Group 12"/>
              <p:cNvGrpSpPr>
                <a:grpSpLocks/>
              </p:cNvGrpSpPr>
              <p:nvPr/>
            </p:nvGrpSpPr>
            <p:grpSpPr bwMode="auto">
              <a:xfrm>
                <a:off x="3491880" y="4653424"/>
                <a:ext cx="576064" cy="648071"/>
                <a:chOff x="3861173" y="3339349"/>
                <a:chExt cx="1520388" cy="1502340"/>
              </a:xfrm>
            </p:grpSpPr>
            <p:pic>
              <p:nvPicPr>
                <p:cNvPr id="81998"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47"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5" name="Group 12"/>
              <p:cNvGrpSpPr>
                <a:grpSpLocks/>
              </p:cNvGrpSpPr>
              <p:nvPr/>
            </p:nvGrpSpPr>
            <p:grpSpPr bwMode="auto">
              <a:xfrm>
                <a:off x="5246391" y="4194193"/>
                <a:ext cx="576064" cy="648071"/>
                <a:chOff x="3861173" y="3339349"/>
                <a:chExt cx="1520388" cy="1502340"/>
              </a:xfrm>
            </p:grpSpPr>
            <p:pic>
              <p:nvPicPr>
                <p:cNvPr id="81996"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0"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6" name="Group 12"/>
              <p:cNvGrpSpPr>
                <a:grpSpLocks/>
              </p:cNvGrpSpPr>
              <p:nvPr/>
            </p:nvGrpSpPr>
            <p:grpSpPr bwMode="auto">
              <a:xfrm>
                <a:off x="4499992" y="4797440"/>
                <a:ext cx="576064" cy="648071"/>
                <a:chOff x="3861173" y="3339349"/>
                <a:chExt cx="1520388" cy="1502340"/>
              </a:xfrm>
            </p:grpSpPr>
            <p:pic>
              <p:nvPicPr>
                <p:cNvPr id="81994"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3"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7" name="Group 12"/>
              <p:cNvGrpSpPr>
                <a:grpSpLocks/>
              </p:cNvGrpSpPr>
              <p:nvPr/>
            </p:nvGrpSpPr>
            <p:grpSpPr bwMode="auto">
              <a:xfrm>
                <a:off x="3347864" y="4149368"/>
                <a:ext cx="432048" cy="504055"/>
                <a:chOff x="3861173" y="3339349"/>
                <a:chExt cx="1520388" cy="1502340"/>
              </a:xfrm>
            </p:grpSpPr>
            <p:pic>
              <p:nvPicPr>
                <p:cNvPr id="81992" name="Picture 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6"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8" name="Group 12"/>
              <p:cNvGrpSpPr>
                <a:grpSpLocks/>
              </p:cNvGrpSpPr>
              <p:nvPr/>
            </p:nvGrpSpPr>
            <p:grpSpPr bwMode="auto">
              <a:xfrm>
                <a:off x="4634755" y="4176551"/>
                <a:ext cx="360040" cy="432047"/>
                <a:chOff x="3861173" y="3339349"/>
                <a:chExt cx="1520388" cy="1502340"/>
              </a:xfrm>
            </p:grpSpPr>
            <p:pic>
              <p:nvPicPr>
                <p:cNvPr id="81990" name="Picture 7"/>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62"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pic>
            <p:nvPicPr>
              <p:cNvPr id="81959"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4509408"/>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0"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1135" y="5083163"/>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1"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5976" y="5301496"/>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2"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4725432"/>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3" name="Right Arrow 8"/>
              <p:cNvSpPr>
                <a:spLocks noChangeArrowheads="1"/>
              </p:cNvSpPr>
              <p:nvPr/>
            </p:nvSpPr>
            <p:spPr bwMode="auto">
              <a:xfrm rot="-5400000">
                <a:off x="3347901" y="1845075"/>
                <a:ext cx="720000" cy="144009"/>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64" name="Right Arrow 8"/>
              <p:cNvSpPr>
                <a:spLocks noChangeArrowheads="1"/>
              </p:cNvSpPr>
              <p:nvPr/>
            </p:nvSpPr>
            <p:spPr bwMode="auto">
              <a:xfrm rot="5359002">
                <a:off x="3568211" y="1855448"/>
                <a:ext cx="720000" cy="144009"/>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1965" name="Picture 32"/>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3804" y="4293384"/>
                <a:ext cx="552429" cy="66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6" name="Right Arrow 8"/>
              <p:cNvSpPr>
                <a:spLocks noChangeArrowheads="1"/>
              </p:cNvSpPr>
              <p:nvPr/>
            </p:nvSpPr>
            <p:spPr bwMode="auto">
              <a:xfrm rot="6717349">
                <a:off x="3305814" y="3791644"/>
                <a:ext cx="900000" cy="144009"/>
              </a:xfrm>
              <a:prstGeom prst="rightArrow">
                <a:avLst>
                  <a:gd name="adj1" fmla="val 50000"/>
                  <a:gd name="adj2" fmla="val 84080"/>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67" name="Right Arrow 8"/>
              <p:cNvSpPr>
                <a:spLocks noChangeArrowheads="1"/>
              </p:cNvSpPr>
              <p:nvPr/>
            </p:nvSpPr>
            <p:spPr bwMode="auto">
              <a:xfrm rot="17587973">
                <a:off x="3100112" y="3789468"/>
                <a:ext cx="900000" cy="144000"/>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1968" name="Picture 7"/>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1633" y="3375231"/>
                <a:ext cx="319178" cy="41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9" name="Picture 7"/>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9385" y="3344717"/>
                <a:ext cx="319178" cy="41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ular Callout 71"/>
              <p:cNvSpPr/>
              <p:nvPr/>
            </p:nvSpPr>
            <p:spPr>
              <a:xfrm>
                <a:off x="6356979" y="2769415"/>
                <a:ext cx="2462581" cy="933088"/>
              </a:xfrm>
              <a:prstGeom prst="wedgeRoundRectCallout">
                <a:avLst>
                  <a:gd name="adj1" fmla="val -67728"/>
                  <a:gd name="adj2" fmla="val -4367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p:cNvSpPr/>
              <p:nvPr/>
            </p:nvSpPr>
            <p:spPr bwMode="auto">
              <a:xfrm>
                <a:off x="6364276" y="2706166"/>
                <a:ext cx="2485059" cy="10155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Онтологическое хранилище информации</a:t>
                </a:r>
                <a:endPar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73" name="Rounded Rectangular Callout 72"/>
              <p:cNvSpPr/>
              <p:nvPr/>
            </p:nvSpPr>
            <p:spPr>
              <a:xfrm>
                <a:off x="278087" y="3222761"/>
                <a:ext cx="2736724" cy="1036819"/>
              </a:xfrm>
              <a:prstGeom prst="wedgeRoundRectCallout">
                <a:avLst>
                  <a:gd name="adj1" fmla="val 49693"/>
                  <a:gd name="adj2" fmla="val 10580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p:cNvSpPr/>
              <p:nvPr/>
            </p:nvSpPr>
            <p:spPr bwMode="auto">
              <a:xfrm>
                <a:off x="179512" y="3240839"/>
                <a:ext cx="289553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«Облако» (</a:t>
                </a:r>
                <a:r>
                  <a:rPr kumimoji="0" lang="en-US" sz="1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“Cloud”</a:t>
                </a:r>
                <a:r>
                  <a:rPr kumimoji="0" lang="ru-RU" sz="1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a:t>
                </a:r>
                <a:endParaRPr kumimoji="0" lang="en-US" sz="1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 персонализированных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«систем ценностей»</a:t>
                </a:r>
                <a:endParaRPr kumimoji="0" lang="en-US" sz="1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endParaRPr>
              </a:p>
            </p:txBody>
          </p:sp>
          <p:pic>
            <p:nvPicPr>
              <p:cNvPr id="81974" name="Picture 3"/>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3472" y="5598493"/>
                <a:ext cx="910533" cy="75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5" name="Right Arrow 8"/>
              <p:cNvSpPr>
                <a:spLocks noChangeArrowheads="1"/>
              </p:cNvSpPr>
              <p:nvPr/>
            </p:nvSpPr>
            <p:spPr bwMode="auto">
              <a:xfrm rot="-6851728">
                <a:off x="4605673" y="5749902"/>
                <a:ext cx="720000" cy="144000"/>
              </a:xfrm>
              <a:prstGeom prst="rightArrow">
                <a:avLst>
                  <a:gd name="adj1" fmla="val 50000"/>
                  <a:gd name="adj2" fmla="val 84074"/>
                </a:avLst>
              </a:prstGeom>
              <a:solidFill>
                <a:srgbClr val="FF0000"/>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1976" name="Picture 2"/>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7900" y="6110938"/>
                <a:ext cx="489956"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Arrow Connector 77"/>
              <p:cNvCxnSpPr/>
              <p:nvPr/>
            </p:nvCxnSpPr>
            <p:spPr>
              <a:xfrm>
                <a:off x="3194190" y="5084634"/>
                <a:ext cx="9525" cy="57618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771934" y="5084634"/>
                <a:ext cx="431780"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203714" y="5660814"/>
                <a:ext cx="1081038"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284753" y="5229076"/>
                <a:ext cx="0" cy="431739"/>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53" idx="1"/>
              </p:cNvCxnSpPr>
              <p:nvPr/>
            </p:nvCxnSpPr>
            <p:spPr>
              <a:xfrm>
                <a:off x="4284753" y="5229076"/>
                <a:ext cx="215890" cy="15873"/>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075291" y="5229076"/>
                <a:ext cx="1081037"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6138868" y="5076697"/>
                <a:ext cx="431780"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119819" y="5049714"/>
                <a:ext cx="0" cy="142855"/>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bwMode="auto">
              <a:xfrm>
                <a:off x="3410998" y="6445377"/>
                <a:ext cx="1639989" cy="33850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Пользователь</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pic>
            <p:nvPicPr>
              <p:cNvPr id="81986"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1917" y="3757298"/>
                <a:ext cx="1292063" cy="30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90489" y="1979622"/>
              <a:ext cx="1836266" cy="972079"/>
              <a:chOff x="42864" y="1888182"/>
              <a:chExt cx="1836266" cy="972079"/>
            </a:xfrm>
          </p:grpSpPr>
          <p:sp>
            <p:nvSpPr>
              <p:cNvPr id="3" name="Oval 2"/>
              <p:cNvSpPr/>
              <p:nvPr/>
            </p:nvSpPr>
            <p:spPr>
              <a:xfrm>
                <a:off x="42864" y="1888182"/>
                <a:ext cx="1836266" cy="9720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1" name="Picture 2"/>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09" y="2069472"/>
                <a:ext cx="1508325" cy="68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24" cstate="print">
                <a:clrChange>
                  <a:clrFrom>
                    <a:srgbClr val="FAFAF8"/>
                  </a:clrFrom>
                  <a:clrTo>
                    <a:srgbClr val="FAFAF8">
                      <a:alpha val="0"/>
                    </a:srgbClr>
                  </a:clrTo>
                </a:clrChange>
                <a:extLst>
                  <a:ext uri="{28A0092B-C50C-407E-A947-70E740481C1C}">
                    <a14:useLocalDpi xmlns:a14="http://schemas.microsoft.com/office/drawing/2010/main" val="0"/>
                  </a:ext>
                </a:extLst>
              </a:blip>
              <a:srcRect/>
              <a:stretch>
                <a:fillRect/>
              </a:stretch>
            </p:blipFill>
            <p:spPr bwMode="auto">
              <a:xfrm>
                <a:off x="325579" y="2533271"/>
                <a:ext cx="214171" cy="12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57865" y="2369105"/>
                <a:ext cx="457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grpSp>
        <p:sp>
          <p:nvSpPr>
            <p:cNvPr id="82" name="Right Arrow 8"/>
            <p:cNvSpPr>
              <a:spLocks noChangeArrowheads="1"/>
            </p:cNvSpPr>
            <p:nvPr/>
          </p:nvSpPr>
          <p:spPr bwMode="auto">
            <a:xfrm rot="4023853">
              <a:off x="1190833" y="3073822"/>
              <a:ext cx="593862" cy="113547"/>
            </a:xfrm>
            <a:prstGeom prst="rightArrow">
              <a:avLst>
                <a:gd name="adj1" fmla="val 50000"/>
                <a:gd name="adj2" fmla="val 84074"/>
              </a:avLst>
            </a:prstGeom>
            <a:solidFill>
              <a:srgbClr val="FF0000"/>
            </a:solidFill>
            <a:ln w="12700" algn="ctr">
              <a:solidFill>
                <a:schemeClr val="tx1"/>
              </a:solidFill>
              <a:round/>
              <a:headEnd/>
              <a:tailEnd type="triangle" w="med" len="med"/>
            </a:ln>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7" name="Picture 3"/>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8484" y="643851"/>
              <a:ext cx="374757" cy="46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3"/>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1426" y="754254"/>
              <a:ext cx="374757" cy="46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3"/>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5483" y="653629"/>
              <a:ext cx="374757" cy="46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945712" y="5863086"/>
              <a:ext cx="2187294" cy="954849"/>
              <a:chOff x="945712" y="5863086"/>
              <a:chExt cx="2187294" cy="954849"/>
            </a:xfrm>
          </p:grpSpPr>
          <p:sp>
            <p:nvSpPr>
              <p:cNvPr id="9" name="Rounded Rectangle 8"/>
              <p:cNvSpPr/>
              <p:nvPr/>
            </p:nvSpPr>
            <p:spPr>
              <a:xfrm>
                <a:off x="989081" y="5863086"/>
                <a:ext cx="2143925" cy="954849"/>
              </a:xfrm>
              <a:prstGeom prst="roundRect">
                <a:avLst>
                  <a:gd name="adj" fmla="val 1028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1" name="Picture 5"/>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308649" y="5938203"/>
                <a:ext cx="627606" cy="347345"/>
              </a:xfrm>
              <a:prstGeom prst="rect">
                <a:avLst/>
              </a:prstGeom>
              <a:noFill/>
              <a:ln w="2540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
            <p:nvSpPr>
              <p:cNvPr id="111" name="Rectangle 110"/>
              <p:cNvSpPr/>
              <p:nvPr/>
            </p:nvSpPr>
            <p:spPr bwMode="auto">
              <a:xfrm>
                <a:off x="945712" y="6287617"/>
                <a:ext cx="1113398"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Система ценностей</a:t>
                </a:r>
                <a:endParaRPr kumimoji="0" lang="en-US" sz="1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pic>
            <p:nvPicPr>
              <p:cNvPr id="95" name="Picture 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390" y="5892483"/>
                <a:ext cx="385106" cy="40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97" name="Picture 6"/>
              <p:cNvPicPr>
                <a:picLocks noChangeAspect="1" noChangeArrowheads="1"/>
              </p:cNvPicPr>
              <p:nvPr/>
            </p:nvPicPr>
            <p:blipFill>
              <a:blip r:embed="rId14" cstate="print"/>
              <a:srcRect/>
              <a:stretch>
                <a:fillRect/>
              </a:stretch>
            </p:blipFill>
            <p:spPr bwMode="auto">
              <a:xfrm>
                <a:off x="2044508" y="6205503"/>
                <a:ext cx="940250" cy="570424"/>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pic>
          <p:nvPicPr>
            <p:cNvPr id="112" name="Picture 4"/>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75351" flipV="1">
              <a:off x="2801377" y="5900091"/>
              <a:ext cx="1811342" cy="43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67350012"/>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loud 43"/>
          <p:cNvSpPr/>
          <p:nvPr/>
        </p:nvSpPr>
        <p:spPr bwMode="auto">
          <a:xfrm>
            <a:off x="2862263" y="4184650"/>
            <a:ext cx="3455987" cy="15843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27584" y="125413"/>
            <a:ext cx="8233866" cy="503237"/>
          </a:xfrm>
        </p:spPr>
        <p:txBody>
          <a:bodyPr/>
          <a:lstStyle/>
          <a:p>
            <a:pPr>
              <a:defRPr/>
            </a:pPr>
            <a:r>
              <a:rPr lang="ru-RU" sz="2000" dirty="0">
                <a:solidFill>
                  <a:srgbClr val="FF0000"/>
                </a:solidFill>
              </a:rPr>
              <a:t>ВНИМАНИЕ! Главный компромисс проекта</a:t>
            </a:r>
            <a:r>
              <a:rPr lang="en-US" sz="2000" dirty="0">
                <a:solidFill>
                  <a:srgbClr val="FF0000"/>
                </a:solidFill>
              </a:rPr>
              <a:t> TRUST</a:t>
            </a:r>
            <a:r>
              <a:rPr lang="ru-RU" sz="2000" dirty="0">
                <a:solidFill>
                  <a:srgbClr val="FF0000"/>
                </a:solidFill>
              </a:rPr>
              <a:t>: </a:t>
            </a:r>
            <a:r>
              <a:rPr lang="ru-RU" sz="1800" dirty="0"/>
              <a:t>безупречные источники информации при субъективных методах оценивания  </a:t>
            </a:r>
            <a:endParaRPr lang="en-US" sz="1800" dirty="0"/>
          </a:p>
        </p:txBody>
      </p:sp>
      <p:sp>
        <p:nvSpPr>
          <p:cNvPr id="31" name="Cloud 30"/>
          <p:cNvSpPr/>
          <p:nvPr/>
        </p:nvSpPr>
        <p:spPr bwMode="auto">
          <a:xfrm>
            <a:off x="2798763" y="2073275"/>
            <a:ext cx="3455987" cy="15843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 name="Cloud 3"/>
          <p:cNvSpPr/>
          <p:nvPr/>
        </p:nvSpPr>
        <p:spPr bwMode="auto">
          <a:xfrm>
            <a:off x="557213" y="917575"/>
            <a:ext cx="1655762" cy="7921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bwMode="auto">
          <a:xfrm>
            <a:off x="646037" y="112566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Информация</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82952" name="Right Arrow 8"/>
          <p:cNvSpPr>
            <a:spLocks noChangeArrowheads="1"/>
          </p:cNvSpPr>
          <p:nvPr/>
        </p:nvSpPr>
        <p:spPr bwMode="auto">
          <a:xfrm>
            <a:off x="6372225" y="4878388"/>
            <a:ext cx="647700" cy="358775"/>
          </a:xfrm>
          <a:prstGeom prst="rightArrow">
            <a:avLst>
              <a:gd name="adj1" fmla="val 50000"/>
              <a:gd name="adj2" fmla="val 84323"/>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3" name="Right Arrow 8"/>
          <p:cNvSpPr>
            <a:spLocks noChangeArrowheads="1"/>
          </p:cNvSpPr>
          <p:nvPr/>
        </p:nvSpPr>
        <p:spPr bwMode="auto">
          <a:xfrm rot="-7153787">
            <a:off x="4448969" y="3971132"/>
            <a:ext cx="1079500" cy="144462"/>
          </a:xfrm>
          <a:prstGeom prst="rightArrow">
            <a:avLst>
              <a:gd name="adj1" fmla="val 50000"/>
              <a:gd name="adj2" fmla="val 8375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4" name="Right Arrow 8"/>
          <p:cNvSpPr>
            <a:spLocks noChangeArrowheads="1"/>
          </p:cNvSpPr>
          <p:nvPr/>
        </p:nvSpPr>
        <p:spPr bwMode="auto">
          <a:xfrm rot="3689106">
            <a:off x="4646613" y="3919537"/>
            <a:ext cx="1081088" cy="144463"/>
          </a:xfrm>
          <a:prstGeom prst="rightArrow">
            <a:avLst>
              <a:gd name="adj1" fmla="val 50000"/>
              <a:gd name="adj2" fmla="val 8387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2955" name="Picture 7" descr="hub!"/>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900" y="2214563"/>
            <a:ext cx="22320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Right Arrow 13"/>
          <p:cNvSpPr>
            <a:spLocks noChangeArrowheads="1"/>
          </p:cNvSpPr>
          <p:nvPr/>
        </p:nvSpPr>
        <p:spPr bwMode="auto">
          <a:xfrm>
            <a:off x="2238375" y="4905375"/>
            <a:ext cx="684213" cy="360363"/>
          </a:xfrm>
          <a:prstGeom prst="rightArrow">
            <a:avLst>
              <a:gd name="adj1" fmla="val 50000"/>
              <a:gd name="adj2" fmla="val 8401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7" name="Right Arrow 8"/>
          <p:cNvSpPr>
            <a:spLocks noChangeArrowheads="1"/>
          </p:cNvSpPr>
          <p:nvPr/>
        </p:nvSpPr>
        <p:spPr bwMode="auto">
          <a:xfrm rot="-8488460">
            <a:off x="1163638" y="2220913"/>
            <a:ext cx="1979612" cy="144462"/>
          </a:xfrm>
          <a:prstGeom prst="rightArrow">
            <a:avLst>
              <a:gd name="adj1" fmla="val 50000"/>
              <a:gd name="adj2" fmla="val 8380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8" name="Right Arrow 8"/>
          <p:cNvSpPr>
            <a:spLocks noChangeArrowheads="1"/>
          </p:cNvSpPr>
          <p:nvPr/>
        </p:nvSpPr>
        <p:spPr bwMode="auto">
          <a:xfrm rot="2265710">
            <a:off x="1363663" y="2100263"/>
            <a:ext cx="1979612" cy="144462"/>
          </a:xfrm>
          <a:prstGeom prst="rightArrow">
            <a:avLst>
              <a:gd name="adj1" fmla="val 50000"/>
              <a:gd name="adj2" fmla="val 8380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9" name="Right Arrow 8"/>
          <p:cNvSpPr>
            <a:spLocks noChangeArrowheads="1"/>
          </p:cNvSpPr>
          <p:nvPr/>
        </p:nvSpPr>
        <p:spPr bwMode="auto">
          <a:xfrm rot="-1775425">
            <a:off x="5735638" y="1809750"/>
            <a:ext cx="1116012" cy="144463"/>
          </a:xfrm>
          <a:prstGeom prst="rightArrow">
            <a:avLst>
              <a:gd name="adj1" fmla="val 50000"/>
              <a:gd name="adj2" fmla="val 8379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60" name="Right Arrow 8"/>
          <p:cNvSpPr>
            <a:spLocks noChangeArrowheads="1"/>
          </p:cNvSpPr>
          <p:nvPr/>
        </p:nvSpPr>
        <p:spPr bwMode="auto">
          <a:xfrm rot="8907277">
            <a:off x="5822950" y="1968500"/>
            <a:ext cx="1116013" cy="144463"/>
          </a:xfrm>
          <a:prstGeom prst="rightArrow">
            <a:avLst>
              <a:gd name="adj1" fmla="val 50000"/>
              <a:gd name="adj2" fmla="val 83798"/>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 name="Cloud 34"/>
          <p:cNvSpPr/>
          <p:nvPr/>
        </p:nvSpPr>
        <p:spPr bwMode="auto">
          <a:xfrm>
            <a:off x="3149600" y="944563"/>
            <a:ext cx="1655763" cy="7921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bwMode="auto">
          <a:xfrm>
            <a:off x="3220257" y="1188123"/>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Информация</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37" name="Cloud 36"/>
          <p:cNvSpPr/>
          <p:nvPr/>
        </p:nvSpPr>
        <p:spPr bwMode="auto">
          <a:xfrm>
            <a:off x="6678613" y="944563"/>
            <a:ext cx="1655762" cy="7921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p:cNvSpPr/>
          <p:nvPr/>
        </p:nvSpPr>
        <p:spPr bwMode="auto">
          <a:xfrm>
            <a:off x="6786030" y="1133421"/>
            <a:ext cx="1516787" cy="3385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Информация</a:t>
            </a:r>
            <a:endParaRPr kumimoji="0" lang="en-US" sz="16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pic>
        <p:nvPicPr>
          <p:cNvPr id="82965" name="Picture 3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7663" y="2097088"/>
            <a:ext cx="7921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66" name="Group 12"/>
          <p:cNvGrpSpPr>
            <a:grpSpLocks/>
          </p:cNvGrpSpPr>
          <p:nvPr/>
        </p:nvGrpSpPr>
        <p:grpSpPr bwMode="auto">
          <a:xfrm>
            <a:off x="3509963" y="4760913"/>
            <a:ext cx="576262" cy="647700"/>
            <a:chOff x="3861173" y="3339349"/>
            <a:chExt cx="1520388" cy="1502340"/>
          </a:xfrm>
        </p:grpSpPr>
        <p:pic>
          <p:nvPicPr>
            <p:cNvPr id="82996"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47"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7" name="Group 12"/>
          <p:cNvGrpSpPr>
            <a:grpSpLocks/>
          </p:cNvGrpSpPr>
          <p:nvPr/>
        </p:nvGrpSpPr>
        <p:grpSpPr bwMode="auto">
          <a:xfrm>
            <a:off x="5264150" y="4302125"/>
            <a:ext cx="576263" cy="647700"/>
            <a:chOff x="3861173" y="3339349"/>
            <a:chExt cx="1520388" cy="1502340"/>
          </a:xfrm>
        </p:grpSpPr>
        <p:pic>
          <p:nvPicPr>
            <p:cNvPr id="82994"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0"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8" name="Group 12"/>
          <p:cNvGrpSpPr>
            <a:grpSpLocks/>
          </p:cNvGrpSpPr>
          <p:nvPr/>
        </p:nvGrpSpPr>
        <p:grpSpPr bwMode="auto">
          <a:xfrm>
            <a:off x="4518025" y="4905375"/>
            <a:ext cx="576263" cy="647700"/>
            <a:chOff x="3861173" y="3339349"/>
            <a:chExt cx="1520388" cy="1502340"/>
          </a:xfrm>
        </p:grpSpPr>
        <p:pic>
          <p:nvPicPr>
            <p:cNvPr id="82992"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3"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9" name="Group 12"/>
          <p:cNvGrpSpPr>
            <a:grpSpLocks/>
          </p:cNvGrpSpPr>
          <p:nvPr/>
        </p:nvGrpSpPr>
        <p:grpSpPr bwMode="auto">
          <a:xfrm>
            <a:off x="3365500" y="4257675"/>
            <a:ext cx="431800" cy="503238"/>
            <a:chOff x="3861173" y="3339349"/>
            <a:chExt cx="1520388" cy="1502340"/>
          </a:xfrm>
        </p:grpSpPr>
        <p:pic>
          <p:nvPicPr>
            <p:cNvPr id="82990"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6"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70" name="Group 12"/>
          <p:cNvGrpSpPr>
            <a:grpSpLocks/>
          </p:cNvGrpSpPr>
          <p:nvPr/>
        </p:nvGrpSpPr>
        <p:grpSpPr bwMode="auto">
          <a:xfrm>
            <a:off x="4652963" y="4284663"/>
            <a:ext cx="360362" cy="431800"/>
            <a:chOff x="3861173" y="3339349"/>
            <a:chExt cx="1520388" cy="1502340"/>
          </a:xfrm>
        </p:grpSpPr>
        <p:pic>
          <p:nvPicPr>
            <p:cNvPr id="82988"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62"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sp>
        <p:nvSpPr>
          <p:cNvPr id="82971" name="Right Arrow 8"/>
          <p:cNvSpPr>
            <a:spLocks noChangeArrowheads="1"/>
          </p:cNvSpPr>
          <p:nvPr/>
        </p:nvSpPr>
        <p:spPr bwMode="auto">
          <a:xfrm rot="-5400000">
            <a:off x="3366294" y="1953419"/>
            <a:ext cx="719137" cy="142875"/>
          </a:xfrm>
          <a:prstGeom prst="rightArrow">
            <a:avLst>
              <a:gd name="adj1" fmla="val 50000"/>
              <a:gd name="adj2" fmla="val 8463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72" name="Right Arrow 8"/>
          <p:cNvSpPr>
            <a:spLocks noChangeArrowheads="1"/>
          </p:cNvSpPr>
          <p:nvPr/>
        </p:nvSpPr>
        <p:spPr bwMode="auto">
          <a:xfrm rot="5359002">
            <a:off x="3585369" y="1962944"/>
            <a:ext cx="720725" cy="144463"/>
          </a:xfrm>
          <a:prstGeom prst="rightArrow">
            <a:avLst>
              <a:gd name="adj1" fmla="val 50000"/>
              <a:gd name="adj2" fmla="val 8388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2973" name="Picture 3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1150" y="4400550"/>
            <a:ext cx="5524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4" name="Right Arrow 8"/>
          <p:cNvSpPr>
            <a:spLocks noChangeArrowheads="1"/>
          </p:cNvSpPr>
          <p:nvPr/>
        </p:nvSpPr>
        <p:spPr bwMode="auto">
          <a:xfrm rot="6717349">
            <a:off x="3503612" y="3898901"/>
            <a:ext cx="900113" cy="144462"/>
          </a:xfrm>
          <a:prstGeom prst="rightArrow">
            <a:avLst>
              <a:gd name="adj1" fmla="val 50000"/>
              <a:gd name="adj2" fmla="val 8382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75" name="Right Arrow 8"/>
          <p:cNvSpPr>
            <a:spLocks noChangeArrowheads="1"/>
          </p:cNvSpPr>
          <p:nvPr/>
        </p:nvSpPr>
        <p:spPr bwMode="auto">
          <a:xfrm rot="-4012027">
            <a:off x="3241676" y="3900487"/>
            <a:ext cx="900112" cy="144463"/>
          </a:xfrm>
          <a:prstGeom prst="rightArrow">
            <a:avLst>
              <a:gd name="adj1" fmla="val 50000"/>
              <a:gd name="adj2" fmla="val 8382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 name="Rounded Rectangular Callout 71"/>
          <p:cNvSpPr/>
          <p:nvPr/>
        </p:nvSpPr>
        <p:spPr>
          <a:xfrm>
            <a:off x="6300788" y="2708275"/>
            <a:ext cx="2592387" cy="649288"/>
          </a:xfrm>
          <a:prstGeom prst="wedgeRoundRectCallout">
            <a:avLst>
              <a:gd name="adj1" fmla="val -67728"/>
              <a:gd name="adj2" fmla="val -43671"/>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p:cNvSpPr/>
          <p:nvPr/>
        </p:nvSpPr>
        <p:spPr bwMode="auto">
          <a:xfrm>
            <a:off x="6372200" y="2666399"/>
            <a:ext cx="2485059" cy="70793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Онтологический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портал</a:t>
            </a:r>
            <a:endPar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sp>
        <p:nvSpPr>
          <p:cNvPr id="73" name="Rounded Rectangular Callout 72"/>
          <p:cNvSpPr/>
          <p:nvPr/>
        </p:nvSpPr>
        <p:spPr>
          <a:xfrm>
            <a:off x="503238" y="5643563"/>
            <a:ext cx="2735262" cy="936625"/>
          </a:xfrm>
          <a:prstGeom prst="wedgeRoundRectCallout">
            <a:avLst>
              <a:gd name="adj1" fmla="val 50021"/>
              <a:gd name="adj2" fmla="val -93387"/>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p:cNvSpPr/>
          <p:nvPr/>
        </p:nvSpPr>
        <p:spPr bwMode="auto">
          <a:xfrm>
            <a:off x="403925" y="5643318"/>
            <a:ext cx="289553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«Облако» (</a:t>
            </a:r>
            <a:r>
              <a:rPr kumimoji="0" lang="en-US"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“Cloud”</a:t>
            </a:r>
            <a:r>
              <a:rPr kumimoji="0" lang="ru-RU"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a:t>
            </a:r>
            <a:endParaRPr kumimoji="0" lang="en-US"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 персонализированных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«систем ценностей»</a:t>
            </a:r>
            <a:endParaRPr kumimoji="0" lang="en-US" sz="18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endParaRPr>
          </a:p>
        </p:txBody>
      </p:sp>
      <p:pic>
        <p:nvPicPr>
          <p:cNvPr id="82980"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5840413"/>
            <a:ext cx="9112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ounded Rectangle 79"/>
          <p:cNvSpPr/>
          <p:nvPr/>
        </p:nvSpPr>
        <p:spPr>
          <a:xfrm>
            <a:off x="250825" y="765175"/>
            <a:ext cx="8713788" cy="3024188"/>
          </a:xfrm>
          <a:prstGeom prst="roundRect">
            <a:avLst/>
          </a:prstGeom>
          <a:solidFill>
            <a:schemeClr val="accent1">
              <a:alpha val="5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81" name="Rounded Rectangle 80"/>
          <p:cNvSpPr/>
          <p:nvPr/>
        </p:nvSpPr>
        <p:spPr>
          <a:xfrm>
            <a:off x="250825" y="3840163"/>
            <a:ext cx="8713788" cy="2881312"/>
          </a:xfrm>
          <a:prstGeom prst="roundRect">
            <a:avLst/>
          </a:prstGeom>
          <a:solidFill>
            <a:srgbClr val="FFFF00">
              <a:alpha val="50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82" name="Rectangle 81"/>
          <p:cNvSpPr/>
          <p:nvPr/>
        </p:nvSpPr>
        <p:spPr>
          <a:xfrm>
            <a:off x="486175" y="2170156"/>
            <a:ext cx="1989583"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Область</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 «жестких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требований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rPr>
              <a:t>к доверию»</a:t>
            </a:r>
            <a:endParaRPr kumimoji="0" lang="en-US" sz="2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a:ea typeface="+mn-ea"/>
              <a:cs typeface="+mn-cs"/>
            </a:endParaRPr>
          </a:p>
        </p:txBody>
      </p:sp>
      <p:sp>
        <p:nvSpPr>
          <p:cNvPr id="83" name="Rectangle 82"/>
          <p:cNvSpPr/>
          <p:nvPr/>
        </p:nvSpPr>
        <p:spPr>
          <a:xfrm>
            <a:off x="263045" y="3815935"/>
            <a:ext cx="2382640"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00B050"/>
                </a:solidFill>
                <a:effectLst>
                  <a:outerShdw blurRad="50800" dist="39000" dir="5460000" algn="tl">
                    <a:srgbClr val="000000">
                      <a:alpha val="38000"/>
                    </a:srgbClr>
                  </a:outerShdw>
                </a:effectLst>
                <a:uLnTx/>
                <a:uFillTx/>
                <a:latin typeface="Arial"/>
                <a:ea typeface="+mn-ea"/>
                <a:cs typeface="+mn-cs"/>
              </a:rPr>
              <a:t>Область</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00B050"/>
                </a:solidFill>
                <a:effectLst>
                  <a:outerShdw blurRad="50800" dist="39000" dir="5460000" algn="tl">
                    <a:srgbClr val="000000">
                      <a:alpha val="38000"/>
                    </a:srgbClr>
                  </a:outerShdw>
                </a:effectLst>
                <a:uLnTx/>
                <a:uFillTx/>
                <a:latin typeface="Arial"/>
                <a:ea typeface="+mn-ea"/>
                <a:cs typeface="+mn-cs"/>
              </a:rPr>
              <a:t>«свободного</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00B050"/>
                </a:solidFill>
                <a:effectLst>
                  <a:outerShdw blurRad="50800" dist="39000" dir="5460000" algn="tl">
                    <a:srgbClr val="000000">
                      <a:alpha val="38000"/>
                    </a:srgbClr>
                  </a:outerShdw>
                </a:effectLst>
                <a:uLnTx/>
                <a:uFillTx/>
                <a:latin typeface="Arial"/>
                <a:ea typeface="+mn-ea"/>
                <a:cs typeface="+mn-cs"/>
              </a:rPr>
              <a:t>и прозрачного</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w="11430"/>
                <a:solidFill>
                  <a:srgbClr val="00B050"/>
                </a:solidFill>
                <a:effectLst>
                  <a:outerShdw blurRad="50800" dist="39000" dir="5460000" algn="tl">
                    <a:srgbClr val="000000">
                      <a:alpha val="38000"/>
                    </a:srgbClr>
                  </a:outerShdw>
                </a:effectLst>
                <a:uLnTx/>
                <a:uFillTx/>
                <a:latin typeface="Arial"/>
                <a:ea typeface="+mn-ea"/>
                <a:cs typeface="+mn-cs"/>
              </a:rPr>
              <a:t>выбора»</a:t>
            </a:r>
            <a:endParaRPr kumimoji="0" lang="en-US" sz="2400" b="1" i="0" u="none" strike="noStrike" kern="1200" cap="none" spc="0" normalizeH="0" baseline="0" noProof="0" dirty="0">
              <a:ln w="11430"/>
              <a:solidFill>
                <a:srgbClr val="00B050"/>
              </a:solidFill>
              <a:effectLst>
                <a:outerShdw blurRad="50800" dist="39000" dir="5460000" algn="tl">
                  <a:srgbClr val="000000">
                    <a:alpha val="38000"/>
                  </a:srgbClr>
                </a:outerShdw>
              </a:effectLst>
              <a:uLnTx/>
              <a:uFillTx/>
              <a:latin typeface="Arial"/>
              <a:ea typeface="+mn-ea"/>
              <a:cs typeface="+mn-cs"/>
            </a:endParaRPr>
          </a:p>
        </p:txBody>
      </p:sp>
      <p:sp>
        <p:nvSpPr>
          <p:cNvPr id="87" name="TextBox 86"/>
          <p:cNvSpPr txBox="1"/>
          <p:nvPr/>
        </p:nvSpPr>
        <p:spPr>
          <a:xfrm>
            <a:off x="5884634" y="5463730"/>
            <a:ext cx="3168352" cy="1138773"/>
          </a:xfrm>
          <a:prstGeom prst="rect">
            <a:avLst/>
          </a:prstGeom>
          <a:solidFill>
            <a:schemeClr val="accent1"/>
          </a:solidFill>
          <a:scene3d>
            <a:camera prst="orthographicFront"/>
            <a:lightRig rig="threePt" dir="t"/>
          </a:scene3d>
          <a:sp3d>
            <a:bevelT w="127000" h="127000"/>
            <a:bevelB w="127000" h="127000"/>
          </a:sp3d>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FF0000"/>
                </a:solidFill>
                <a:effectLst/>
                <a:uLnTx/>
                <a:uFillTx/>
                <a:latin typeface="Arial"/>
                <a:ea typeface="+mn-ea"/>
                <a:cs typeface="+mn-cs"/>
              </a:rPr>
              <a:t>Принцип компромисса: </a:t>
            </a:r>
            <a:r>
              <a:rPr kumimoji="0" lang="ru-RU" sz="1600" b="0" i="0" u="none" strike="noStrike" kern="1200" cap="none" spc="0" normalizeH="0" baseline="0" noProof="0" dirty="0">
                <a:ln>
                  <a:noFill/>
                </a:ln>
                <a:solidFill>
                  <a:srgbClr val="000000"/>
                </a:solidFill>
                <a:effectLst/>
                <a:uLnTx/>
                <a:uFillTx/>
                <a:latin typeface="Arial"/>
                <a:ea typeface="+mn-ea"/>
                <a:cs typeface="+mn-cs"/>
              </a:rPr>
              <a:t>«субъективные мнения и оценки на основе объективных данных и фактов».</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41694250"/>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513" y="41155"/>
            <a:ext cx="9036495" cy="2677656"/>
          </a:xfrm>
          <a:prstGeom prst="rect">
            <a:avLst/>
          </a:prstGeom>
        </p:spPr>
        <p:txBody>
          <a:bodyPr wrap="square">
            <a:spAutoFit/>
          </a:bodyPr>
          <a:lstStyle/>
          <a:p>
            <a:pPr lvl="0" algn="just">
              <a:defRPr/>
            </a:pPr>
            <a:r>
              <a:rPr lang="ru-RU"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В наших свежих публикациях по теме портала мы показали как делать сложные аналитические оценки в академической среде, где соревнуются разные системы ценностей (и административной вертикали, и каждого сотрудника отдельно). Также мы доказали, что можно позитивно влиять на коллективное сознание, но при этом уважать и укреплять индивидуальные академические ценности каждого (какими бы они ни были).</a:t>
            </a:r>
            <a:endParaRPr kumimoji="0" lang="en-US" sz="2400" b="0" i="0" u="none" strike="noStrike" kern="1200" cap="none" spc="0" normalizeH="0" baseline="0" noProof="0" dirty="0">
              <a:ln>
                <a:noFill/>
              </a:ln>
              <a:solidFill>
                <a:prstClr val="black"/>
              </a:solidFill>
              <a:effectLst/>
              <a:uLnTx/>
              <a:uFillTx/>
              <a:latin typeface="Calibri"/>
            </a:endParaRPr>
          </a:p>
        </p:txBody>
      </p:sp>
      <p:sp>
        <p:nvSpPr>
          <p:cNvPr id="2" name="Rectangle 1"/>
          <p:cNvSpPr/>
          <p:nvPr/>
        </p:nvSpPr>
        <p:spPr>
          <a:xfrm>
            <a:off x="79970" y="2702481"/>
            <a:ext cx="5747623" cy="1384995"/>
          </a:xfrm>
          <a:prstGeom prst="rect">
            <a:avLst/>
          </a:prstGeom>
        </p:spPr>
        <p:txBody>
          <a:bodyPr wrap="square">
            <a:spAutoFit/>
          </a:bodyPr>
          <a:lstStyle/>
          <a:p>
            <a:pPr algn="just"/>
            <a:r>
              <a:rPr lang="en-US" sz="1400" dirty="0"/>
              <a:t>In our recent publications on the topic of the portal, we have shown how to make complex analytical assessments in an academic environment where different value systems compete (both in the administrative vertical and each employee separately). We also proved that it is possible to positively influence the collective mindset, but at the same time respect and strengthen everyone's individual academic values (whatever they may be).</a:t>
            </a:r>
          </a:p>
        </p:txBody>
      </p:sp>
      <p:sp>
        <p:nvSpPr>
          <p:cNvPr id="3" name="Rectangle 2"/>
          <p:cNvSpPr/>
          <p:nvPr/>
        </p:nvSpPr>
        <p:spPr>
          <a:xfrm>
            <a:off x="347783" y="4252468"/>
            <a:ext cx="8496945" cy="2292935"/>
          </a:xfrm>
          <a:prstGeom prst="rect">
            <a:avLst/>
          </a:prstGeom>
          <a:solidFill>
            <a:schemeClr val="bg1">
              <a:lumMod val="85000"/>
            </a:schemeClr>
          </a:solidFill>
          <a:ln w="38100">
            <a:solidFill>
              <a:schemeClr val="tx1"/>
            </a:solidFill>
          </a:ln>
        </p:spPr>
        <p:txBody>
          <a:bodyPr wrap="square">
            <a:spAutoFit/>
          </a:bodyPr>
          <a:lstStyle/>
          <a:p>
            <a:pPr algn="just"/>
            <a:r>
              <a:rPr lang="it-IT" sz="2000" dirty="0">
                <a:latin typeface="Times New Roman" panose="02020603050405020304" pitchFamily="18" charset="0"/>
                <a:ea typeface="Times New Roman" panose="02020603050405020304" pitchFamily="18" charset="0"/>
              </a:rPr>
              <a:t>Semenets, V., Gryshko, S., Golovianko, M., Shevchenko, O., Titova, L., Kaikova, O., Terziyan, V., &amp; Tiihonen, T. (2021). </a:t>
            </a:r>
            <a:r>
              <a:rPr lang="en-US" sz="2000" u="sng" dirty="0">
                <a:solidFill>
                  <a:srgbClr val="0563C1"/>
                </a:solidFill>
                <a:latin typeface="Times New Roman" panose="02020603050405020304" pitchFamily="18" charset="0"/>
                <a:ea typeface="Times New Roman" panose="02020603050405020304" pitchFamily="18" charset="0"/>
                <a:hlinkClick r:id="rId2"/>
              </a:rPr>
              <a:t>How the University Portal Inspired Changes in the Academic Assessment Culture</a:t>
            </a:r>
            <a:r>
              <a:rPr lang="en-US" sz="2000" dirty="0">
                <a:latin typeface="Times New Roman" panose="02020603050405020304" pitchFamily="18" charset="0"/>
                <a:ea typeface="Times New Roman" panose="02020603050405020304" pitchFamily="18" charset="0"/>
              </a:rPr>
              <a:t>.</a:t>
            </a:r>
            <a:r>
              <a:rPr lang="en-US" sz="2000" i="1" dirty="0">
                <a:solidFill>
                  <a:srgbClr val="000000"/>
                </a:solidFill>
                <a:latin typeface="Times New Roman" panose="02020603050405020304" pitchFamily="18" charset="0"/>
                <a:ea typeface="Times New Roman" panose="02020603050405020304" pitchFamily="18" charset="0"/>
              </a:rPr>
              <a:t> arXiv preprint</a:t>
            </a:r>
            <a:r>
              <a:rPr lang="en-US" sz="2000" dirty="0">
                <a:latin typeface="Times New Roman" panose="02020603050405020304" pitchFamily="18" charset="0"/>
                <a:ea typeface="Times New Roman" panose="02020603050405020304" pitchFamily="18" charset="0"/>
              </a:rPr>
              <a:t> </a:t>
            </a:r>
            <a:r>
              <a:rPr lang="en-US" sz="2000" i="1" u="sng" dirty="0">
                <a:solidFill>
                  <a:srgbClr val="0563C1"/>
                </a:solidFill>
                <a:latin typeface="Times New Roman" panose="02020603050405020304" pitchFamily="18" charset="0"/>
                <a:ea typeface="Times New Roman" panose="02020603050405020304" pitchFamily="18" charset="0"/>
                <a:hlinkClick r:id="rId3"/>
              </a:rPr>
              <a:t>arXiv:2105.14154</a:t>
            </a:r>
            <a:r>
              <a:rPr lang="en-US" sz="2000" i="1" u="sng" dirty="0">
                <a:solidFill>
                  <a:srgbClr val="0563C1"/>
                </a:solidFill>
                <a:latin typeface="Times New Roman" panose="02020603050405020304" pitchFamily="18" charset="0"/>
                <a:ea typeface="Times New Roman" panose="02020603050405020304" pitchFamily="18" charset="0"/>
              </a:rPr>
              <a:t>.</a:t>
            </a:r>
            <a:endParaRPr lang="fi-FI" sz="2000" dirty="0">
              <a:latin typeface="Times New Roman" panose="02020603050405020304" pitchFamily="18" charset="0"/>
              <a:ea typeface="Times New Roman" panose="02020603050405020304" pitchFamily="18" charset="0"/>
            </a:endParaRPr>
          </a:p>
          <a:p>
            <a:pPr algn="just"/>
            <a:r>
              <a:rPr lang="uk-UA" sz="1000" dirty="0">
                <a:latin typeface="Times New Roman" panose="02020603050405020304" pitchFamily="18" charset="0"/>
                <a:ea typeface="Times New Roman" panose="02020603050405020304" pitchFamily="18" charset="0"/>
              </a:rPr>
              <a:t> </a:t>
            </a:r>
            <a:endParaRPr lang="fi-FI" sz="1000" dirty="0">
              <a:latin typeface="Times New Roman" panose="02020603050405020304" pitchFamily="18" charset="0"/>
              <a:ea typeface="Times New Roman" panose="02020603050405020304" pitchFamily="18" charset="0"/>
            </a:endParaRPr>
          </a:p>
          <a:p>
            <a:pPr algn="just">
              <a:spcAft>
                <a:spcPts val="600"/>
              </a:spcAft>
            </a:pPr>
            <a:endParaRPr lang="it-IT" sz="800" dirty="0">
              <a:solidFill>
                <a:srgbClr val="000000"/>
              </a:solidFill>
              <a:latin typeface="Times New Roman" panose="02020603050405020304" pitchFamily="18" charset="0"/>
              <a:ea typeface="Times New Roman" panose="02020603050405020304" pitchFamily="18" charset="0"/>
            </a:endParaRPr>
          </a:p>
          <a:p>
            <a:pPr algn="just">
              <a:spcAft>
                <a:spcPts val="600"/>
              </a:spcAft>
            </a:pPr>
            <a:r>
              <a:rPr lang="it-IT" sz="2000" dirty="0">
                <a:solidFill>
                  <a:srgbClr val="000000"/>
                </a:solidFill>
                <a:latin typeface="Times New Roman" panose="02020603050405020304" pitchFamily="18" charset="0"/>
                <a:ea typeface="Times New Roman" panose="02020603050405020304" pitchFamily="18" charset="0"/>
              </a:rPr>
              <a:t>Semenets, V., Terziyan, V., Gryshko, S., &amp; Golovianko, M. (2021). </a:t>
            </a:r>
            <a:r>
              <a:rPr lang="en-US" sz="2000" u="sng" dirty="0">
                <a:solidFill>
                  <a:srgbClr val="0563C1"/>
                </a:solidFill>
                <a:latin typeface="Times New Roman" panose="02020603050405020304" pitchFamily="18" charset="0"/>
                <a:ea typeface="Times New Roman" panose="02020603050405020304" pitchFamily="18" charset="0"/>
                <a:hlinkClick r:id="rId4"/>
              </a:rPr>
              <a:t>Assessment and Decision-Making in Universities: Analytics of the Administration-Staff Compromises</a:t>
            </a:r>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a:solidFill>
                  <a:srgbClr val="000000"/>
                </a:solidFill>
                <a:latin typeface="Times New Roman" panose="02020603050405020304" pitchFamily="18" charset="0"/>
                <a:ea typeface="Times New Roman" panose="02020603050405020304" pitchFamily="18" charset="0"/>
              </a:rPr>
              <a:t>arXiv preprint </a:t>
            </a:r>
            <a:r>
              <a:rPr lang="en-US" sz="2000" i="1" u="sng" dirty="0">
                <a:solidFill>
                  <a:srgbClr val="000000"/>
                </a:solidFill>
                <a:latin typeface="Times New Roman" panose="02020603050405020304" pitchFamily="18" charset="0"/>
                <a:ea typeface="Times New Roman" panose="02020603050405020304" pitchFamily="18" charset="0"/>
                <a:hlinkClick r:id="rId5"/>
              </a:rPr>
              <a:t>arXiv:2105.10560</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p>
        </p:txBody>
      </p:sp>
      <p:pic>
        <p:nvPicPr>
          <p:cNvPr id="8" name="Picture 7"/>
          <p:cNvPicPr>
            <a:picLocks noChangeAspect="1"/>
          </p:cNvPicPr>
          <p:nvPr/>
        </p:nvPicPr>
        <p:blipFill>
          <a:blip r:embed="rId6"/>
          <a:stretch>
            <a:fillRect/>
          </a:stretch>
        </p:blipFill>
        <p:spPr>
          <a:xfrm>
            <a:off x="5956898" y="2854307"/>
            <a:ext cx="3031849" cy="1097673"/>
          </a:xfrm>
          <a:prstGeom prst="rect">
            <a:avLst/>
          </a:prstGeom>
        </p:spPr>
      </p:pic>
    </p:spTree>
    <p:extLst>
      <p:ext uri="{BB962C8B-B14F-4D97-AF65-F5344CB8AC3E}">
        <p14:creationId xmlns:p14="http://schemas.microsoft.com/office/powerpoint/2010/main" val="151305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20" y="1322506"/>
            <a:ext cx="4283968" cy="646331"/>
          </a:xfrm>
          <a:prstGeom prst="rect">
            <a:avLst/>
          </a:prstGeom>
        </p:spPr>
        <p:txBody>
          <a:bodyPr wrap="square">
            <a:spAutoFit/>
          </a:bodyPr>
          <a:lstStyle/>
          <a:p>
            <a:r>
              <a:rPr lang="en-US" sz="1200" dirty="0">
                <a:hlinkClick r:id="rId2"/>
              </a:rPr>
              <a:t>https://www.hybridcoe.fi/wp-content/uploads/2021/02/conceptual_framework-reference-version-shortened-good_cover_-_publication_office.pdf</a:t>
            </a:r>
            <a:r>
              <a:rPr lang="en-US" sz="1200" dirty="0"/>
              <a:t> </a:t>
            </a:r>
          </a:p>
        </p:txBody>
      </p:sp>
      <p:sp>
        <p:nvSpPr>
          <p:cNvPr id="4" name="Rectangle 3"/>
          <p:cNvSpPr/>
          <p:nvPr/>
        </p:nvSpPr>
        <p:spPr>
          <a:xfrm>
            <a:off x="179512" y="116632"/>
            <a:ext cx="3700999"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Hybrid Threats: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Conceptual Model</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ndParaRPr>
          </a:p>
        </p:txBody>
      </p:sp>
      <p:pic>
        <p:nvPicPr>
          <p:cNvPr id="5" name="Picture 4"/>
          <p:cNvPicPr>
            <a:picLocks noChangeAspect="1"/>
          </p:cNvPicPr>
          <p:nvPr/>
        </p:nvPicPr>
        <p:blipFill>
          <a:blip r:embed="rId3"/>
          <a:stretch>
            <a:fillRect/>
          </a:stretch>
        </p:blipFill>
        <p:spPr>
          <a:xfrm>
            <a:off x="322124" y="2301862"/>
            <a:ext cx="8496945" cy="4546687"/>
          </a:xfrm>
          <a:prstGeom prst="rect">
            <a:avLst/>
          </a:prstGeom>
        </p:spPr>
      </p:pic>
      <p:pic>
        <p:nvPicPr>
          <p:cNvPr id="3" name="Picture 2"/>
          <p:cNvPicPr>
            <a:picLocks noChangeAspect="1"/>
          </p:cNvPicPr>
          <p:nvPr/>
        </p:nvPicPr>
        <p:blipFill>
          <a:blip r:embed="rId4"/>
          <a:stretch>
            <a:fillRect/>
          </a:stretch>
        </p:blipFill>
        <p:spPr>
          <a:xfrm>
            <a:off x="7524328" y="33555"/>
            <a:ext cx="1600834" cy="2275297"/>
          </a:xfrm>
          <a:prstGeom prst="rect">
            <a:avLst/>
          </a:prstGeom>
          <a:ln w="38100">
            <a:solidFill>
              <a:schemeClr val="tx1"/>
            </a:solidFill>
          </a:ln>
        </p:spPr>
      </p:pic>
      <p:pic>
        <p:nvPicPr>
          <p:cNvPr id="6" name="Picture 5"/>
          <p:cNvPicPr>
            <a:picLocks noChangeAspect="1"/>
          </p:cNvPicPr>
          <p:nvPr/>
        </p:nvPicPr>
        <p:blipFill>
          <a:blip r:embed="rId5"/>
          <a:stretch>
            <a:fillRect/>
          </a:stretch>
        </p:blipFill>
        <p:spPr>
          <a:xfrm>
            <a:off x="4879326" y="33556"/>
            <a:ext cx="2257965" cy="2236862"/>
          </a:xfrm>
          <a:prstGeom prst="rect">
            <a:avLst/>
          </a:prstGeom>
        </p:spPr>
      </p:pic>
    </p:spTree>
    <p:extLst>
      <p:ext uri="{BB962C8B-B14F-4D97-AF65-F5344CB8AC3E}">
        <p14:creationId xmlns:p14="http://schemas.microsoft.com/office/powerpoint/2010/main" val="7423577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5736" y="1844823"/>
            <a:ext cx="4892715" cy="4892715"/>
          </a:xfrm>
          <a:prstGeom prst="rect">
            <a:avLst/>
          </a:prstGeom>
        </p:spPr>
      </p:pic>
      <p:sp>
        <p:nvSpPr>
          <p:cNvPr id="5" name="Rectangle 4"/>
          <p:cNvSpPr/>
          <p:nvPr/>
        </p:nvSpPr>
        <p:spPr>
          <a:xfrm rot="19313204">
            <a:off x="492447" y="1619969"/>
            <a:ext cx="3790298" cy="923330"/>
          </a:xfrm>
          <a:prstGeom prst="rect">
            <a:avLst/>
          </a:prstGeom>
          <a:solidFill>
            <a:schemeClr val="bg1">
              <a:lumMod val="85000"/>
            </a:schemeClr>
          </a:solidFill>
          <a:ln w="25400">
            <a:solidFill>
              <a:schemeClr val="tx1"/>
            </a:solidFill>
          </a:ln>
        </p:spPr>
        <p:txBody>
          <a:bodyPr wrap="square">
            <a:spAutoFit/>
          </a:bodyPr>
          <a:lstStyle/>
          <a:p>
            <a:r>
              <a:rPr lang="ru-RU" dirty="0"/>
              <a:t>Спор часто укрепляет участников в собственном мнении и в ценностях, которые лежат в его основе …</a:t>
            </a:r>
          </a:p>
        </p:txBody>
      </p:sp>
      <p:sp>
        <p:nvSpPr>
          <p:cNvPr id="6" name="Rectangle 5"/>
          <p:cNvSpPr/>
          <p:nvPr/>
        </p:nvSpPr>
        <p:spPr>
          <a:xfrm rot="2188206">
            <a:off x="5014196" y="1501785"/>
            <a:ext cx="3434299" cy="923330"/>
          </a:xfrm>
          <a:prstGeom prst="rect">
            <a:avLst/>
          </a:prstGeom>
          <a:solidFill>
            <a:schemeClr val="bg1">
              <a:lumMod val="85000"/>
            </a:schemeClr>
          </a:solidFill>
          <a:ln w="25400">
            <a:solidFill>
              <a:schemeClr val="tx1"/>
            </a:solidFill>
          </a:ln>
        </p:spPr>
        <p:txBody>
          <a:bodyPr wrap="square">
            <a:spAutoFit/>
          </a:bodyPr>
          <a:lstStyle/>
          <a:p>
            <a:pPr algn="r"/>
            <a:r>
              <a:rPr lang="en-US" dirty="0"/>
              <a:t>A dispute often strengthens participants in their own opinions and in the values that underlie it …</a:t>
            </a:r>
          </a:p>
        </p:txBody>
      </p:sp>
      <p:sp>
        <p:nvSpPr>
          <p:cNvPr id="7" name="Rectangle 6"/>
          <p:cNvSpPr/>
          <p:nvPr/>
        </p:nvSpPr>
        <p:spPr>
          <a:xfrm>
            <a:off x="141947" y="16740"/>
            <a:ext cx="320591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Assumption</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2623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6574344" y="798336"/>
            <a:ext cx="2160000" cy="32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351399" y="798336"/>
            <a:ext cx="2160000" cy="324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7089717" y="1608710"/>
            <a:ext cx="1167208" cy="1290072"/>
          </a:xfrm>
          <a:prstGeom prst="rect">
            <a:avLst/>
          </a:prstGeom>
        </p:spPr>
      </p:pic>
      <p:grpSp>
        <p:nvGrpSpPr>
          <p:cNvPr id="2" name="Group 1"/>
          <p:cNvGrpSpPr/>
          <p:nvPr/>
        </p:nvGrpSpPr>
        <p:grpSpPr>
          <a:xfrm>
            <a:off x="2336825" y="2101785"/>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837832"/>
            <a:ext cx="556896" cy="818128"/>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 name="Picture 32"/>
          <p:cNvPicPr>
            <a:picLocks noChangeAspect="1"/>
          </p:cNvPicPr>
          <p:nvPr/>
        </p:nvPicPr>
        <p:blipFill>
          <a:blip r:embed="rId3">
            <a:clrChange>
              <a:clrFrom>
                <a:srgbClr val="F7F7F7"/>
              </a:clrFrom>
              <a:clrTo>
                <a:srgbClr val="F7F7F7">
                  <a:alpha val="0"/>
                </a:srgbClr>
              </a:clrTo>
            </a:clrChange>
          </a:blip>
          <a:stretch>
            <a:fillRect/>
          </a:stretch>
        </p:blipFill>
        <p:spPr>
          <a:xfrm rot="829042">
            <a:off x="703435" y="1639662"/>
            <a:ext cx="1472649" cy="1472649"/>
          </a:xfrm>
          <a:prstGeom prst="rect">
            <a:avLst/>
          </a:prstGeom>
        </p:spPr>
      </p:pic>
      <p:sp>
        <p:nvSpPr>
          <p:cNvPr id="34" name="Rectangle 33"/>
          <p:cNvSpPr/>
          <p:nvPr/>
        </p:nvSpPr>
        <p:spPr>
          <a:xfrm>
            <a:off x="483832" y="820439"/>
            <a:ext cx="1966436"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Attacker</a:t>
            </a:r>
          </a:p>
        </p:txBody>
      </p:sp>
      <p:sp>
        <p:nvSpPr>
          <p:cNvPr id="35" name="Rectangle 34"/>
          <p:cNvSpPr/>
          <p:nvPr/>
        </p:nvSpPr>
        <p:spPr>
          <a:xfrm>
            <a:off x="438890" y="3226394"/>
            <a:ext cx="2053127" cy="646331"/>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“Vaccine”</a:t>
            </a:r>
          </a:p>
        </p:txBody>
      </p:sp>
      <p:sp>
        <p:nvSpPr>
          <p:cNvPr id="38" name="Rectangle 37"/>
          <p:cNvSpPr/>
          <p:nvPr/>
        </p:nvSpPr>
        <p:spPr>
          <a:xfrm>
            <a:off x="6568586" y="782019"/>
            <a:ext cx="2165979"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Defender</a:t>
            </a:r>
          </a:p>
        </p:txBody>
      </p:sp>
      <p:sp>
        <p:nvSpPr>
          <p:cNvPr id="39" name="Rectangle 38"/>
          <p:cNvSpPr/>
          <p:nvPr/>
        </p:nvSpPr>
        <p:spPr>
          <a:xfrm>
            <a:off x="6746300" y="2854324"/>
            <a:ext cx="1988044" cy="1200329"/>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“Immune</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System</a:t>
            </a: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
        <p:nvSpPr>
          <p:cNvPr id="41" name="Rectangle 40"/>
          <p:cNvSpPr/>
          <p:nvPr/>
        </p:nvSpPr>
        <p:spPr>
          <a:xfrm>
            <a:off x="3502746" y="3693414"/>
            <a:ext cx="2160000" cy="3129196"/>
          </a:xfrm>
          <a:prstGeom prst="rect">
            <a:avLst/>
          </a:prstGeom>
          <a:solidFill>
            <a:srgbClr val="DA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p:cNvSpPr/>
          <p:nvPr/>
        </p:nvSpPr>
        <p:spPr>
          <a:xfrm>
            <a:off x="3742696" y="3735181"/>
            <a:ext cx="1693220"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Arbiter</a:t>
            </a:r>
          </a:p>
        </p:txBody>
      </p:sp>
      <p:sp>
        <p:nvSpPr>
          <p:cNvPr id="44" name="Rectangle 43"/>
          <p:cNvSpPr/>
          <p:nvPr/>
        </p:nvSpPr>
        <p:spPr>
          <a:xfrm>
            <a:off x="3591597" y="6165304"/>
            <a:ext cx="1995418" cy="523220"/>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“Facilitator”</a:t>
            </a:r>
          </a:p>
        </p:txBody>
      </p:sp>
      <p:pic>
        <p:nvPicPr>
          <p:cNvPr id="28" name="Picture 27"/>
          <p:cNvPicPr>
            <a:picLocks noChangeAspect="1"/>
          </p:cNvPicPr>
          <p:nvPr/>
        </p:nvPicPr>
        <p:blipFill>
          <a:blip r:embed="rId4">
            <a:clrChange>
              <a:clrFrom>
                <a:srgbClr val="F7F7F7"/>
              </a:clrFrom>
              <a:clrTo>
                <a:srgbClr val="F7F7F7">
                  <a:alpha val="0"/>
                </a:srgbClr>
              </a:clrTo>
            </a:clrChange>
          </a:blip>
          <a:stretch>
            <a:fillRect/>
          </a:stretch>
        </p:blipFill>
        <p:spPr>
          <a:xfrm>
            <a:off x="3767926" y="4570558"/>
            <a:ext cx="1629640" cy="1374907"/>
          </a:xfrm>
          <a:prstGeom prst="rect">
            <a:avLst/>
          </a:prstGeom>
        </p:spPr>
      </p:pic>
      <p:sp>
        <p:nvSpPr>
          <p:cNvPr id="45" name="Rectangle 44"/>
          <p:cNvSpPr/>
          <p:nvPr/>
        </p:nvSpPr>
        <p:spPr>
          <a:xfrm>
            <a:off x="889055" y="5634"/>
            <a:ext cx="7344817" cy="1508105"/>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Generic model of adversarial training in the classroom</a:t>
            </a:r>
          </a:p>
          <a:p>
            <a:pPr algn="ctr"/>
            <a:r>
              <a:rPr lang="en-US" sz="2000" b="1" dirty="0">
                <a:ln w="13462">
                  <a:solidFill>
                    <a:schemeClr val="bg1"/>
                  </a:solidFill>
                  <a:prstDash val="solid"/>
                </a:ln>
                <a:solidFill>
                  <a:srgbClr val="FF0000"/>
                </a:solidFill>
                <a:effectLst>
                  <a:outerShdw dist="38100" dir="2700000" algn="bl" rotWithShape="0">
                    <a:schemeClr val="accent5"/>
                  </a:outerShdw>
                </a:effectLst>
              </a:rPr>
              <a:t>(Attacker vs. Defender | Arbiter)</a:t>
            </a:r>
            <a:endParaRPr lang="en-US" sz="20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52" name="Picture 51"/>
          <p:cNvPicPr>
            <a:picLocks noChangeAspect="1"/>
          </p:cNvPicPr>
          <p:nvPr/>
        </p:nvPicPr>
        <p:blipFill>
          <a:blip r:embed="rId5"/>
          <a:stretch>
            <a:fillRect/>
          </a:stretch>
        </p:blipFill>
        <p:spPr>
          <a:xfrm>
            <a:off x="7787262" y="5168593"/>
            <a:ext cx="1252470" cy="1630667"/>
          </a:xfrm>
          <a:prstGeom prst="rect">
            <a:avLst/>
          </a:prstGeom>
        </p:spPr>
      </p:pic>
      <p:pic>
        <p:nvPicPr>
          <p:cNvPr id="53" name="Picture 52"/>
          <p:cNvPicPr>
            <a:picLocks noChangeAspect="1"/>
          </p:cNvPicPr>
          <p:nvPr/>
        </p:nvPicPr>
        <p:blipFill>
          <a:blip r:embed="rId6"/>
          <a:stretch>
            <a:fillRect/>
          </a:stretch>
        </p:blipFill>
        <p:spPr>
          <a:xfrm>
            <a:off x="60254" y="5200156"/>
            <a:ext cx="1076853" cy="1599103"/>
          </a:xfrm>
          <a:prstGeom prst="rect">
            <a:avLst/>
          </a:prstGeom>
        </p:spPr>
      </p:pic>
      <p:pic>
        <p:nvPicPr>
          <p:cNvPr id="54" name="Picture 53"/>
          <p:cNvPicPr>
            <a:picLocks noChangeAspect="1"/>
          </p:cNvPicPr>
          <p:nvPr/>
        </p:nvPicPr>
        <p:blipFill>
          <a:blip r:embed="rId7"/>
          <a:stretch>
            <a:fillRect/>
          </a:stretch>
        </p:blipFill>
        <p:spPr>
          <a:xfrm>
            <a:off x="627822" y="4144806"/>
            <a:ext cx="1607154" cy="851503"/>
          </a:xfrm>
          <a:prstGeom prst="rect">
            <a:avLst/>
          </a:prstGeom>
          <a:ln w="25400">
            <a:solidFill>
              <a:schemeClr val="tx1"/>
            </a:solidFill>
          </a:ln>
        </p:spPr>
      </p:pic>
      <p:pic>
        <p:nvPicPr>
          <p:cNvPr id="55" name="Picture 54"/>
          <p:cNvPicPr>
            <a:picLocks noChangeAspect="1"/>
          </p:cNvPicPr>
          <p:nvPr/>
        </p:nvPicPr>
        <p:blipFill>
          <a:blip r:embed="rId7"/>
          <a:stretch>
            <a:fillRect/>
          </a:stretch>
        </p:blipFill>
        <p:spPr>
          <a:xfrm>
            <a:off x="6907492" y="4160463"/>
            <a:ext cx="1607154" cy="851503"/>
          </a:xfrm>
          <a:prstGeom prst="rect">
            <a:avLst/>
          </a:prstGeom>
          <a:ln w="25400">
            <a:solidFill>
              <a:schemeClr val="tx1"/>
            </a:solidFill>
          </a:ln>
        </p:spPr>
      </p:pic>
      <p:pic>
        <p:nvPicPr>
          <p:cNvPr id="56" name="Picture 55"/>
          <p:cNvPicPr>
            <a:picLocks noChangeAspect="1"/>
          </p:cNvPicPr>
          <p:nvPr/>
        </p:nvPicPr>
        <p:blipFill>
          <a:blip r:embed="rId7"/>
          <a:stretch>
            <a:fillRect/>
          </a:stretch>
        </p:blipFill>
        <p:spPr>
          <a:xfrm>
            <a:off x="5765009" y="5945465"/>
            <a:ext cx="1607154" cy="851503"/>
          </a:xfrm>
          <a:prstGeom prst="rect">
            <a:avLst/>
          </a:prstGeom>
          <a:ln w="25400">
            <a:solidFill>
              <a:schemeClr val="tx1"/>
            </a:solidFill>
          </a:ln>
        </p:spPr>
      </p:pic>
      <p:pic>
        <p:nvPicPr>
          <p:cNvPr id="57" name="Picture 56"/>
          <p:cNvPicPr>
            <a:picLocks noChangeAspect="1"/>
          </p:cNvPicPr>
          <p:nvPr/>
        </p:nvPicPr>
        <p:blipFill>
          <a:blip r:embed="rId8">
            <a:clrChange>
              <a:clrFrom>
                <a:srgbClr val="F7F7F7"/>
              </a:clrFrom>
              <a:clrTo>
                <a:srgbClr val="F7F7F7">
                  <a:alpha val="0"/>
                </a:srgbClr>
              </a:clrTo>
            </a:clrChange>
          </a:blip>
          <a:stretch>
            <a:fillRect/>
          </a:stretch>
        </p:blipFill>
        <p:spPr>
          <a:xfrm>
            <a:off x="925011" y="4561803"/>
            <a:ext cx="406629" cy="403124"/>
          </a:xfrm>
          <a:prstGeom prst="rect">
            <a:avLst/>
          </a:prstGeom>
        </p:spPr>
      </p:pic>
      <p:pic>
        <p:nvPicPr>
          <p:cNvPr id="58" name="Picture 57"/>
          <p:cNvPicPr>
            <a:picLocks noChangeAspect="1"/>
          </p:cNvPicPr>
          <p:nvPr/>
        </p:nvPicPr>
        <p:blipFill>
          <a:blip r:embed="rId8">
            <a:clrChange>
              <a:clrFrom>
                <a:srgbClr val="F7F7F7"/>
              </a:clrFrom>
              <a:clrTo>
                <a:srgbClr val="F7F7F7">
                  <a:alpha val="0"/>
                </a:srgbClr>
              </a:clrTo>
            </a:clrChange>
          </a:blip>
          <a:stretch>
            <a:fillRect/>
          </a:stretch>
        </p:blipFill>
        <p:spPr>
          <a:xfrm>
            <a:off x="7787262" y="4212673"/>
            <a:ext cx="406629" cy="403124"/>
          </a:xfrm>
          <a:prstGeom prst="rect">
            <a:avLst/>
          </a:prstGeom>
        </p:spPr>
      </p:pic>
      <p:pic>
        <p:nvPicPr>
          <p:cNvPr id="59" name="Picture 58"/>
          <p:cNvPicPr>
            <a:picLocks noChangeAspect="1"/>
          </p:cNvPicPr>
          <p:nvPr/>
        </p:nvPicPr>
        <p:blipFill>
          <a:blip r:embed="rId8">
            <a:clrChange>
              <a:clrFrom>
                <a:srgbClr val="F7F7F7"/>
              </a:clrFrom>
              <a:clrTo>
                <a:srgbClr val="F7F7F7">
                  <a:alpha val="0"/>
                </a:srgbClr>
              </a:clrTo>
            </a:clrChange>
          </a:blip>
          <a:stretch>
            <a:fillRect/>
          </a:stretch>
        </p:blipFill>
        <p:spPr>
          <a:xfrm>
            <a:off x="7067797" y="6285400"/>
            <a:ext cx="406629" cy="403124"/>
          </a:xfrm>
          <a:prstGeom prst="rect">
            <a:avLst/>
          </a:prstGeom>
        </p:spPr>
      </p:pic>
      <p:pic>
        <p:nvPicPr>
          <p:cNvPr id="27" name="Picture 26"/>
          <p:cNvPicPr>
            <a:picLocks noChangeAspect="1"/>
          </p:cNvPicPr>
          <p:nvPr/>
        </p:nvPicPr>
        <p:blipFill>
          <a:blip r:embed="rId9"/>
          <a:stretch>
            <a:fillRect/>
          </a:stretch>
        </p:blipFill>
        <p:spPr>
          <a:xfrm>
            <a:off x="4139952" y="1505873"/>
            <a:ext cx="864095" cy="790031"/>
          </a:xfrm>
          <a:prstGeom prst="rect">
            <a:avLst/>
          </a:prstGeom>
        </p:spPr>
      </p:pic>
    </p:spTree>
    <p:extLst>
      <p:ext uri="{BB962C8B-B14F-4D97-AF65-F5344CB8AC3E}">
        <p14:creationId xmlns:p14="http://schemas.microsoft.com/office/powerpoint/2010/main" val="14330741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399" y="798336"/>
            <a:ext cx="2160000" cy="324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p:cNvPicPr>
            <a:picLocks noChangeAspect="1"/>
          </p:cNvPicPr>
          <p:nvPr/>
        </p:nvPicPr>
        <p:blipFill>
          <a:blip r:embed="rId2">
            <a:clrChange>
              <a:clrFrom>
                <a:srgbClr val="F7F7F7"/>
              </a:clrFrom>
              <a:clrTo>
                <a:srgbClr val="F7F7F7">
                  <a:alpha val="0"/>
                </a:srgbClr>
              </a:clrTo>
            </a:clrChange>
          </a:blip>
          <a:stretch>
            <a:fillRect/>
          </a:stretch>
        </p:blipFill>
        <p:spPr>
          <a:xfrm rot="829042">
            <a:off x="703435" y="1639662"/>
            <a:ext cx="1472649" cy="1472649"/>
          </a:xfrm>
          <a:prstGeom prst="rect">
            <a:avLst/>
          </a:prstGeom>
        </p:spPr>
      </p:pic>
      <p:sp>
        <p:nvSpPr>
          <p:cNvPr id="6" name="Rectangle 5"/>
          <p:cNvSpPr/>
          <p:nvPr/>
        </p:nvSpPr>
        <p:spPr>
          <a:xfrm>
            <a:off x="483832" y="820439"/>
            <a:ext cx="1966436"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Attacker</a:t>
            </a:r>
          </a:p>
        </p:txBody>
      </p:sp>
      <p:sp>
        <p:nvSpPr>
          <p:cNvPr id="7" name="Rectangle 6"/>
          <p:cNvSpPr/>
          <p:nvPr/>
        </p:nvSpPr>
        <p:spPr>
          <a:xfrm>
            <a:off x="438890" y="3226394"/>
            <a:ext cx="2053127" cy="646331"/>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“Vaccine”</a:t>
            </a:r>
          </a:p>
        </p:txBody>
      </p:sp>
      <p:sp>
        <p:nvSpPr>
          <p:cNvPr id="8" name="Rectangle 7"/>
          <p:cNvSpPr/>
          <p:nvPr/>
        </p:nvSpPr>
        <p:spPr>
          <a:xfrm>
            <a:off x="889055" y="5634"/>
            <a:ext cx="734481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role of “Attacker”</a:t>
            </a:r>
          </a:p>
        </p:txBody>
      </p:sp>
      <p:sp>
        <p:nvSpPr>
          <p:cNvPr id="9" name="Rectangle 8"/>
          <p:cNvSpPr/>
          <p:nvPr/>
        </p:nvSpPr>
        <p:spPr>
          <a:xfrm>
            <a:off x="2843808" y="884950"/>
            <a:ext cx="6120680" cy="4401205"/>
          </a:xfrm>
          <a:prstGeom prst="rect">
            <a:avLst/>
          </a:prstGeom>
          <a:noFill/>
        </p:spPr>
        <p:txBody>
          <a:bodyPr wrap="square" lIns="91440" tIns="45720" rIns="91440" bIns="45720">
            <a:spAutoFit/>
          </a:bodyPr>
          <a:lstStyle/>
          <a:p>
            <a:pPr algn="just"/>
            <a:r>
              <a:rPr lang="en-US" sz="2800" b="1" cap="none" spc="0" dirty="0">
                <a:ln w="22225">
                  <a:solidFill>
                    <a:schemeClr val="accent2"/>
                  </a:solidFill>
                  <a:prstDash val="solid"/>
                </a:ln>
                <a:solidFill>
                  <a:schemeClr val="accent2">
                    <a:lumMod val="40000"/>
                    <a:lumOff val="60000"/>
                  </a:schemeClr>
                </a:solidFill>
                <a:effectLst/>
              </a:rPr>
              <a:t>Attacker team invents a “Dilemma” query for the Defender. Dilemma requires a response (choice from two options) and has multi-aspect nature. The goal of an Attacker is actually not a wrong choice but rather </a:t>
            </a:r>
            <a:r>
              <a:rPr lang="en-US" sz="2800" b="1" dirty="0">
                <a:ln w="22225">
                  <a:solidFill>
                    <a:schemeClr val="accent2"/>
                  </a:solidFill>
                  <a:prstDash val="solid"/>
                </a:ln>
                <a:solidFill>
                  <a:schemeClr val="accent2">
                    <a:lumMod val="40000"/>
                    <a:lumOff val="60000"/>
                  </a:schemeClr>
                </a:solidFill>
              </a:rPr>
              <a:t>a confusion and maximal (close to fifty-fifty) disagreement within the Defender team. I.e., the more disagreement, the better performance of the Attacker. </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0" name="TextBox 9"/>
          <p:cNvSpPr txBox="1"/>
          <p:nvPr/>
        </p:nvSpPr>
        <p:spPr>
          <a:xfrm>
            <a:off x="107504" y="5445224"/>
            <a:ext cx="3960440" cy="1323439"/>
          </a:xfrm>
          <a:prstGeom prst="rect">
            <a:avLst/>
          </a:prstGeom>
          <a:solidFill>
            <a:schemeClr val="bg1">
              <a:lumMod val="85000"/>
            </a:schemeClr>
          </a:solidFill>
          <a:ln w="25400">
            <a:solidFill>
              <a:schemeClr val="tx1"/>
            </a:solidFill>
          </a:ln>
        </p:spPr>
        <p:txBody>
          <a:bodyPr wrap="square" rtlCol="0">
            <a:spAutoFit/>
          </a:bodyPr>
          <a:lstStyle/>
          <a:p>
            <a:pPr algn="just"/>
            <a:r>
              <a:rPr lang="en-US" sz="2000" dirty="0"/>
              <a:t>One may notice some similarities (and some evident differences) with the approaches used in the training platform from our Dutch partner …</a:t>
            </a:r>
          </a:p>
        </p:txBody>
      </p:sp>
    </p:spTree>
    <p:extLst>
      <p:ext uri="{BB962C8B-B14F-4D97-AF65-F5344CB8AC3E}">
        <p14:creationId xmlns:p14="http://schemas.microsoft.com/office/powerpoint/2010/main" val="23272700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89055" y="5634"/>
            <a:ext cx="734481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role of “Defender”</a:t>
            </a:r>
          </a:p>
        </p:txBody>
      </p:sp>
      <p:sp>
        <p:nvSpPr>
          <p:cNvPr id="9" name="Rectangle 8"/>
          <p:cNvSpPr/>
          <p:nvPr/>
        </p:nvSpPr>
        <p:spPr>
          <a:xfrm>
            <a:off x="2480548" y="692003"/>
            <a:ext cx="6542663" cy="489364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400" b="1" dirty="0">
                <a:ln/>
                <a:solidFill>
                  <a:schemeClr val="accent3"/>
                </a:solidFill>
              </a:rPr>
              <a:t>The Defender must address the “Dilemma” query with a clear choice (the team leader makes the choice taking into account the reasoned individual choices from the team members) with the value of confidence (depending on the voting outcome). Before that each team member (each responsible for a certain aspect of the problem) shares own reasons for the individual choice among the team. The goal of a Defender is to make a right choice (from the Arbiter point of view) with the high confidence I.e., the more confidence towards the right choice, the better performance of the Defender. </a:t>
            </a:r>
          </a:p>
        </p:txBody>
      </p:sp>
      <p:sp>
        <p:nvSpPr>
          <p:cNvPr id="11" name="Rectangle 10"/>
          <p:cNvSpPr/>
          <p:nvPr/>
        </p:nvSpPr>
        <p:spPr>
          <a:xfrm>
            <a:off x="223871" y="798336"/>
            <a:ext cx="2160000" cy="32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739244" y="1608710"/>
            <a:ext cx="1167208" cy="1290072"/>
          </a:xfrm>
          <a:prstGeom prst="rect">
            <a:avLst/>
          </a:prstGeom>
        </p:spPr>
      </p:pic>
      <p:sp>
        <p:nvSpPr>
          <p:cNvPr id="13" name="Rectangle 12"/>
          <p:cNvSpPr/>
          <p:nvPr/>
        </p:nvSpPr>
        <p:spPr>
          <a:xfrm>
            <a:off x="218113" y="782019"/>
            <a:ext cx="2165979"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Defender</a:t>
            </a:r>
          </a:p>
        </p:txBody>
      </p:sp>
      <p:sp>
        <p:nvSpPr>
          <p:cNvPr id="14" name="Rectangle 13"/>
          <p:cNvSpPr/>
          <p:nvPr/>
        </p:nvSpPr>
        <p:spPr>
          <a:xfrm>
            <a:off x="395827" y="2854324"/>
            <a:ext cx="1988044" cy="1200329"/>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“Immune</a:t>
            </a:r>
          </a:p>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System</a:t>
            </a: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Tree>
    <p:extLst>
      <p:ext uri="{BB962C8B-B14F-4D97-AF65-F5344CB8AC3E}">
        <p14:creationId xmlns:p14="http://schemas.microsoft.com/office/powerpoint/2010/main" val="10048554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89055" y="5634"/>
            <a:ext cx="734481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role of “Arbiter”</a:t>
            </a:r>
          </a:p>
        </p:txBody>
      </p:sp>
      <p:sp>
        <p:nvSpPr>
          <p:cNvPr id="9" name="Rectangle 8"/>
          <p:cNvSpPr/>
          <p:nvPr/>
        </p:nvSpPr>
        <p:spPr>
          <a:xfrm>
            <a:off x="2479805" y="836712"/>
            <a:ext cx="6542663" cy="452431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400" b="1" dirty="0">
                <a:ln/>
                <a:solidFill>
                  <a:schemeClr val="accent3"/>
                </a:solidFill>
              </a:rPr>
              <a:t>The “Arbiter” is the most responsible role of providing (at each iteration of the process) a feedback (supplied by concrete arguments) to both teams (Attacker and Defender). The feedback includes numeric assessment of the quality of the query from the Attacker and the quality of the response from the Defender with the detailed comments. It is expected that this feedback will help to improve the performance of both competing teams at next iterations of the process. I.e., the Arbiter is actually a “facilitator” of the training process …</a:t>
            </a:r>
          </a:p>
        </p:txBody>
      </p:sp>
      <p:sp>
        <p:nvSpPr>
          <p:cNvPr id="10" name="Rectangle 9"/>
          <p:cNvSpPr/>
          <p:nvPr/>
        </p:nvSpPr>
        <p:spPr>
          <a:xfrm>
            <a:off x="130356" y="895672"/>
            <a:ext cx="2160000" cy="3129196"/>
          </a:xfrm>
          <a:prstGeom prst="rect">
            <a:avLst/>
          </a:prstGeom>
          <a:solidFill>
            <a:srgbClr val="DAA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p:cNvSpPr/>
          <p:nvPr/>
        </p:nvSpPr>
        <p:spPr>
          <a:xfrm>
            <a:off x="370306" y="937439"/>
            <a:ext cx="1693220"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Arbiter</a:t>
            </a:r>
          </a:p>
        </p:txBody>
      </p:sp>
      <p:sp>
        <p:nvSpPr>
          <p:cNvPr id="16" name="Rectangle 15"/>
          <p:cNvSpPr/>
          <p:nvPr/>
        </p:nvSpPr>
        <p:spPr>
          <a:xfrm>
            <a:off x="219207" y="3367562"/>
            <a:ext cx="1995418" cy="523220"/>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“Facilitator”</a:t>
            </a:r>
          </a:p>
        </p:txBody>
      </p:sp>
      <p:pic>
        <p:nvPicPr>
          <p:cNvPr id="17" name="Picture 16"/>
          <p:cNvPicPr>
            <a:picLocks noChangeAspect="1"/>
          </p:cNvPicPr>
          <p:nvPr/>
        </p:nvPicPr>
        <p:blipFill>
          <a:blip r:embed="rId2">
            <a:clrChange>
              <a:clrFrom>
                <a:srgbClr val="F7F7F7"/>
              </a:clrFrom>
              <a:clrTo>
                <a:srgbClr val="F7F7F7">
                  <a:alpha val="0"/>
                </a:srgbClr>
              </a:clrTo>
            </a:clrChange>
          </a:blip>
          <a:stretch>
            <a:fillRect/>
          </a:stretch>
        </p:blipFill>
        <p:spPr>
          <a:xfrm>
            <a:off x="395536" y="1772816"/>
            <a:ext cx="1629640" cy="1374907"/>
          </a:xfrm>
          <a:prstGeom prst="rect">
            <a:avLst/>
          </a:prstGeom>
        </p:spPr>
      </p:pic>
      <p:sp>
        <p:nvSpPr>
          <p:cNvPr id="18" name="TextBox 17"/>
          <p:cNvSpPr txBox="1"/>
          <p:nvPr/>
        </p:nvSpPr>
        <p:spPr>
          <a:xfrm>
            <a:off x="395536" y="5798030"/>
            <a:ext cx="8352928" cy="707886"/>
          </a:xfrm>
          <a:prstGeom prst="rect">
            <a:avLst/>
          </a:prstGeom>
          <a:solidFill>
            <a:schemeClr val="bg1">
              <a:lumMod val="85000"/>
            </a:schemeClr>
          </a:solidFill>
          <a:ln w="25400">
            <a:solidFill>
              <a:schemeClr val="tx1"/>
            </a:solidFill>
          </a:ln>
        </p:spPr>
        <p:txBody>
          <a:bodyPr wrap="square" rtlCol="0">
            <a:spAutoFit/>
          </a:bodyPr>
          <a:lstStyle/>
          <a:p>
            <a:pPr algn="just"/>
            <a:r>
              <a:rPr lang="en-US" sz="2000" dirty="0"/>
              <a:t>It is supposed that (during the training process) each student will be playing at least once in each of the three teams  (“Attacker”, ”Defender” and “Arbiter”)</a:t>
            </a:r>
          </a:p>
        </p:txBody>
      </p:sp>
    </p:spTree>
    <p:extLst>
      <p:ext uri="{BB962C8B-B14F-4D97-AF65-F5344CB8AC3E}">
        <p14:creationId xmlns:p14="http://schemas.microsoft.com/office/powerpoint/2010/main" val="32754857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577688" y="798336"/>
            <a:ext cx="2160000" cy="3240000"/>
            <a:chOff x="6577688" y="798336"/>
            <a:chExt cx="2160000" cy="3240000"/>
          </a:xfrm>
        </p:grpSpPr>
        <p:grpSp>
          <p:nvGrpSpPr>
            <p:cNvPr id="6" name="Group 5"/>
            <p:cNvGrpSpPr/>
            <p:nvPr/>
          </p:nvGrpSpPr>
          <p:grpSpPr>
            <a:xfrm>
              <a:off x="6577688" y="798336"/>
              <a:ext cx="2160000" cy="3240000"/>
              <a:chOff x="6588224" y="3315366"/>
              <a:chExt cx="2160000" cy="3240000"/>
            </a:xfrm>
          </p:grpSpPr>
          <p:grpSp>
            <p:nvGrpSpPr>
              <p:cNvPr id="8" name="Group 7"/>
              <p:cNvGrpSpPr/>
              <p:nvPr/>
            </p:nvGrpSpPr>
            <p:grpSpPr>
              <a:xfrm flipH="1">
                <a:off x="6588224" y="3315366"/>
                <a:ext cx="2160000" cy="3240000"/>
                <a:chOff x="2267744" y="2205037"/>
                <a:chExt cx="1556543" cy="2447925"/>
              </a:xfrm>
            </p:grpSpPr>
            <p:pic>
              <p:nvPicPr>
                <p:cNvPr id="9" name="Picture 8"/>
                <p:cNvPicPr>
                  <a:picLocks noChangeAspect="1"/>
                </p:cNvPicPr>
                <p:nvPr/>
              </p:nvPicPr>
              <p:blipFill>
                <a:blip r:embed="rId2"/>
                <a:stretch>
                  <a:fillRect/>
                </a:stretch>
              </p:blipFill>
              <p:spPr>
                <a:xfrm flipH="1">
                  <a:off x="2267744" y="2205037"/>
                  <a:ext cx="1556543" cy="2447925"/>
                </a:xfrm>
                <a:prstGeom prst="rect">
                  <a:avLst/>
                </a:prstGeom>
                <a:ln w="25400">
                  <a:solidFill>
                    <a:schemeClr val="tx1"/>
                  </a:solidFill>
                </a:ln>
              </p:spPr>
            </p:pic>
            <p:pic>
              <p:nvPicPr>
                <p:cNvPr id="10"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6905685" y="3587441"/>
                <a:ext cx="435868" cy="481749"/>
              </a:xfrm>
              <a:prstGeom prst="rect">
                <a:avLst/>
              </a:prstGeom>
            </p:spPr>
          </p:pic>
          <p:sp>
            <p:nvSpPr>
              <p:cNvPr id="14" name="Rectangle 13"/>
              <p:cNvSpPr/>
              <p:nvPr/>
            </p:nvSpPr>
            <p:spPr>
              <a:xfrm rot="16200000">
                <a:off x="7378722" y="4938971"/>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sp>
          <p:nvSpPr>
            <p:cNvPr id="33" name="Rectangle 32"/>
            <p:cNvSpPr/>
            <p:nvPr/>
          </p:nvSpPr>
          <p:spPr>
            <a:xfrm>
              <a:off x="7131028" y="3193677"/>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3" name="Group 2"/>
          <p:cNvGrpSpPr/>
          <p:nvPr/>
        </p:nvGrpSpPr>
        <p:grpSpPr>
          <a:xfrm>
            <a:off x="386106" y="798336"/>
            <a:ext cx="2160000" cy="3240000"/>
            <a:chOff x="386106" y="798336"/>
            <a:chExt cx="2160000" cy="3240000"/>
          </a:xfrm>
        </p:grpSpPr>
        <p:grpSp>
          <p:nvGrpSpPr>
            <p:cNvPr id="11" name="Group 10"/>
            <p:cNvGrpSpPr/>
            <p:nvPr/>
          </p:nvGrpSpPr>
          <p:grpSpPr>
            <a:xfrm>
              <a:off x="386106" y="798336"/>
              <a:ext cx="2160000" cy="3240000"/>
              <a:chOff x="827584" y="2276872"/>
              <a:chExt cx="2160000" cy="3240000"/>
            </a:xfrm>
          </p:grpSpPr>
          <p:grpSp>
            <p:nvGrpSpPr>
              <p:cNvPr id="7" name="Group 6"/>
              <p:cNvGrpSpPr/>
              <p:nvPr/>
            </p:nvGrpSpPr>
            <p:grpSpPr>
              <a:xfrm>
                <a:off x="827584" y="2276872"/>
                <a:ext cx="2160000" cy="3240000"/>
                <a:chOff x="2267744" y="2205037"/>
                <a:chExt cx="1556543" cy="2447925"/>
              </a:xfrm>
            </p:grpSpPr>
            <p:pic>
              <p:nvPicPr>
                <p:cNvPr id="4" name="Picture 3"/>
                <p:cNvPicPr>
                  <a:picLocks noChangeAspect="1"/>
                </p:cNvPicPr>
                <p:nvPr/>
              </p:nvPicPr>
              <p:blipFill>
                <a:blip r:embed="rId2"/>
                <a:stretch>
                  <a:fillRect/>
                </a:stretch>
              </p:blipFill>
              <p:spPr>
                <a:xfrm flipH="1">
                  <a:off x="2267744" y="2205037"/>
                  <a:ext cx="1556543" cy="2447925"/>
                </a:xfrm>
                <a:prstGeom prst="rect">
                  <a:avLst/>
                </a:prstGeom>
                <a:ln w="25400">
                  <a:solidFill>
                    <a:schemeClr val="tx1"/>
                  </a:solidFill>
                </a:ln>
              </p:spPr>
            </p:pic>
            <p:pic>
              <p:nvPicPr>
                <p:cNvPr id="5"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rot="16200000">
                <a:off x="1166242" y="390731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pic>
            <p:nvPicPr>
              <p:cNvPr id="15" name="Picture 14"/>
              <p:cNvPicPr>
                <a:picLocks noChangeAspect="1"/>
              </p:cNvPicPr>
              <p:nvPr/>
            </p:nvPicPr>
            <p:blipFill>
              <a:blip r:embed="rId5">
                <a:clrChange>
                  <a:clrFrom>
                    <a:srgbClr val="F7F7F7"/>
                  </a:clrFrom>
                  <a:clrTo>
                    <a:srgbClr val="F7F7F7">
                      <a:alpha val="0"/>
                    </a:srgbClr>
                  </a:clrTo>
                </a:clrChange>
              </a:blip>
              <a:stretch>
                <a:fillRect/>
              </a:stretch>
            </p:blipFill>
            <p:spPr>
              <a:xfrm rot="829042">
                <a:off x="2174729" y="2483598"/>
                <a:ext cx="564108" cy="564108"/>
              </a:xfrm>
              <a:prstGeom prst="rect">
                <a:avLst/>
              </a:prstGeom>
            </p:spPr>
          </p:pic>
        </p:grpSp>
        <p:sp>
          <p:nvSpPr>
            <p:cNvPr id="29" name="Rectangle 28"/>
            <p:cNvSpPr/>
            <p:nvPr/>
          </p:nvSpPr>
          <p:spPr>
            <a:xfrm>
              <a:off x="732527" y="3187633"/>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64248"/>
            <a:ext cx="556896" cy="1069892"/>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1: </a:t>
            </a:r>
            <a:r>
              <a:rPr lang="en-US" sz="3600" b="1" dirty="0">
                <a:ln w="13462">
                  <a:solidFill>
                    <a:schemeClr val="bg1"/>
                  </a:solidFill>
                  <a:prstDash val="solid"/>
                </a:ln>
                <a:solidFill>
                  <a:srgbClr val="FF0000"/>
                </a:solidFill>
                <a:effectLst>
                  <a:outerShdw dist="38100" dir="2700000" algn="bl" rotWithShape="0">
                    <a:schemeClr val="accent5"/>
                  </a:outerShdw>
                </a:effectLst>
              </a:rPr>
              <a:t>Teacher vs. Teacher | Teacher</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34" name="Group 33"/>
          <p:cNvGrpSpPr/>
          <p:nvPr/>
        </p:nvGrpSpPr>
        <p:grpSpPr>
          <a:xfrm>
            <a:off x="3504903" y="3521249"/>
            <a:ext cx="2160000" cy="3240000"/>
            <a:chOff x="3665324" y="656872"/>
            <a:chExt cx="2160000" cy="3240000"/>
          </a:xfrm>
        </p:grpSpPr>
        <p:grpSp>
          <p:nvGrpSpPr>
            <p:cNvPr id="35" name="Group 34"/>
            <p:cNvGrpSpPr/>
            <p:nvPr/>
          </p:nvGrpSpPr>
          <p:grpSpPr>
            <a:xfrm>
              <a:off x="3665324" y="656872"/>
              <a:ext cx="2160000" cy="3240000"/>
              <a:chOff x="2267744" y="2205037"/>
              <a:chExt cx="1556543" cy="2447925"/>
            </a:xfrm>
          </p:grpSpPr>
          <p:pic>
            <p:nvPicPr>
              <p:cNvPr id="39" name="Picture 38"/>
              <p:cNvPicPr>
                <a:picLocks noChangeAspect="1"/>
              </p:cNvPicPr>
              <p:nvPr/>
            </p:nvPicPr>
            <p:blipFill>
              <a:blip r:embed="rId2"/>
              <a:stretch>
                <a:fillRect/>
              </a:stretch>
            </p:blipFill>
            <p:spPr>
              <a:xfrm flipH="1">
                <a:off x="2267744" y="2205037"/>
                <a:ext cx="1556543" cy="2447925"/>
              </a:xfrm>
              <a:prstGeom prst="rect">
                <a:avLst/>
              </a:prstGeom>
              <a:ln w="25400">
                <a:solidFill>
                  <a:schemeClr val="tx1"/>
                </a:solidFill>
              </a:ln>
            </p:spPr>
          </p:pic>
          <p:pic>
            <p:nvPicPr>
              <p:cNvPr id="40" name="Picture 3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35"/>
            <p:cNvPicPr>
              <a:picLocks noChangeAspect="1"/>
            </p:cNvPicPr>
            <p:nvPr/>
          </p:nvPicPr>
          <p:blipFill>
            <a:blip r:embed="rId6">
              <a:clrChange>
                <a:clrFrom>
                  <a:srgbClr val="F7F7F7"/>
                </a:clrFrom>
                <a:clrTo>
                  <a:srgbClr val="F7F7F7">
                    <a:alpha val="0"/>
                  </a:srgbClr>
                </a:clrTo>
              </a:clrChange>
            </a:blip>
            <a:stretch>
              <a:fillRect/>
            </a:stretch>
          </p:blipFill>
          <p:spPr>
            <a:xfrm>
              <a:off x="4930077" y="847553"/>
              <a:ext cx="649123" cy="547657"/>
            </a:xfrm>
            <a:prstGeom prst="rect">
              <a:avLst/>
            </a:prstGeom>
          </p:spPr>
        </p:pic>
        <p:sp>
          <p:nvSpPr>
            <p:cNvPr id="37" name="Rectangle 36"/>
            <p:cNvSpPr/>
            <p:nvPr/>
          </p:nvSpPr>
          <p:spPr>
            <a:xfrm rot="16200000">
              <a:off x="3986473" y="227802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sp>
          <p:nvSpPr>
            <p:cNvPr id="38" name="Rectangle 37"/>
            <p:cNvSpPr/>
            <p:nvPr/>
          </p:nvSpPr>
          <p:spPr>
            <a:xfrm>
              <a:off x="4011364" y="3043012"/>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pic>
        <p:nvPicPr>
          <p:cNvPr id="18" name="Picture 17"/>
          <p:cNvPicPr>
            <a:picLocks noChangeAspect="1"/>
          </p:cNvPicPr>
          <p:nvPr/>
        </p:nvPicPr>
        <p:blipFill>
          <a:blip r:embed="rId7"/>
          <a:stretch>
            <a:fillRect/>
          </a:stretch>
        </p:blipFill>
        <p:spPr>
          <a:xfrm>
            <a:off x="6280229" y="5395184"/>
            <a:ext cx="2684617" cy="1366066"/>
          </a:xfrm>
          <a:prstGeom prst="rect">
            <a:avLst/>
          </a:prstGeom>
        </p:spPr>
      </p:pic>
    </p:spTree>
    <p:extLst>
      <p:ext uri="{BB962C8B-B14F-4D97-AF65-F5344CB8AC3E}">
        <p14:creationId xmlns:p14="http://schemas.microsoft.com/office/powerpoint/2010/main" val="42446834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41857" y="762100"/>
            <a:ext cx="2371725" cy="3098651"/>
            <a:chOff x="179512" y="404664"/>
            <a:chExt cx="2371725" cy="3098651"/>
          </a:xfrm>
        </p:grpSpPr>
        <p:grpSp>
          <p:nvGrpSpPr>
            <p:cNvPr id="42" name="Group 41"/>
            <p:cNvGrpSpPr/>
            <p:nvPr/>
          </p:nvGrpSpPr>
          <p:grpSpPr>
            <a:xfrm>
              <a:off x="179512" y="404664"/>
              <a:ext cx="2371725" cy="3098651"/>
              <a:chOff x="179512" y="404664"/>
              <a:chExt cx="2371725" cy="3098651"/>
            </a:xfrm>
          </p:grpSpPr>
          <p:pic>
            <p:nvPicPr>
              <p:cNvPr id="44" name="Picture 43"/>
              <p:cNvPicPr>
                <a:picLocks noChangeAspect="1"/>
              </p:cNvPicPr>
              <p:nvPr/>
            </p:nvPicPr>
            <p:blipFill>
              <a:blip r:embed="rId2"/>
              <a:stretch>
                <a:fillRect/>
              </a:stretch>
            </p:blipFill>
            <p:spPr>
              <a:xfrm>
                <a:off x="179512" y="404664"/>
                <a:ext cx="2371725" cy="3098651"/>
              </a:xfrm>
              <a:prstGeom prst="rect">
                <a:avLst/>
              </a:prstGeom>
              <a:ln w="25400">
                <a:solidFill>
                  <a:schemeClr val="accent1">
                    <a:shade val="50000"/>
                  </a:schemeClr>
                </a:solidFill>
              </a:ln>
            </p:spPr>
          </p:pic>
          <p:sp>
            <p:nvSpPr>
              <p:cNvPr id="45" name="Oval Callout 44"/>
              <p:cNvSpPr/>
              <p:nvPr/>
            </p:nvSpPr>
            <p:spPr>
              <a:xfrm rot="478257">
                <a:off x="1689384" y="287593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6" name="Picture 45"/>
              <p:cNvPicPr>
                <a:picLocks noChangeAspect="1"/>
              </p:cNvPicPr>
              <p:nvPr/>
            </p:nvPicPr>
            <p:blipFill>
              <a:blip r:embed="rId3">
                <a:clrChange>
                  <a:clrFrom>
                    <a:srgbClr val="F7F7F7"/>
                  </a:clrFrom>
                  <a:clrTo>
                    <a:srgbClr val="F7F7F7">
                      <a:alpha val="0"/>
                    </a:srgbClr>
                  </a:clrTo>
                </a:clrChange>
              </a:blip>
              <a:stretch>
                <a:fillRect/>
              </a:stretch>
            </p:blipFill>
            <p:spPr>
              <a:xfrm rot="3554973">
                <a:off x="1831987" y="2883418"/>
                <a:ext cx="564108" cy="564108"/>
              </a:xfrm>
              <a:prstGeom prst="rect">
                <a:avLst/>
              </a:prstGeom>
            </p:spPr>
          </p:pic>
        </p:grpSp>
        <p:sp>
          <p:nvSpPr>
            <p:cNvPr id="43" name="Rectangle 42"/>
            <p:cNvSpPr/>
            <p:nvPr/>
          </p:nvSpPr>
          <p:spPr>
            <a:xfrm rot="19405051">
              <a:off x="582727" y="1744703"/>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16" name="Group 15"/>
          <p:cNvGrpSpPr/>
          <p:nvPr/>
        </p:nvGrpSpPr>
        <p:grpSpPr>
          <a:xfrm>
            <a:off x="6577688" y="798336"/>
            <a:ext cx="2160000" cy="3240000"/>
            <a:chOff x="6577688" y="798336"/>
            <a:chExt cx="2160000" cy="3240000"/>
          </a:xfrm>
        </p:grpSpPr>
        <p:grpSp>
          <p:nvGrpSpPr>
            <p:cNvPr id="6" name="Group 5"/>
            <p:cNvGrpSpPr/>
            <p:nvPr/>
          </p:nvGrpSpPr>
          <p:grpSpPr>
            <a:xfrm>
              <a:off x="6577688" y="798336"/>
              <a:ext cx="2160000" cy="3240000"/>
              <a:chOff x="6588224" y="3315366"/>
              <a:chExt cx="2160000" cy="3240000"/>
            </a:xfrm>
          </p:grpSpPr>
          <p:grpSp>
            <p:nvGrpSpPr>
              <p:cNvPr id="8" name="Group 7"/>
              <p:cNvGrpSpPr/>
              <p:nvPr/>
            </p:nvGrpSpPr>
            <p:grpSpPr>
              <a:xfrm flipH="1">
                <a:off x="6588224" y="3315366"/>
                <a:ext cx="2160000" cy="3240000"/>
                <a:chOff x="2267744" y="2205037"/>
                <a:chExt cx="1556543" cy="2447925"/>
              </a:xfrm>
            </p:grpSpPr>
            <p:pic>
              <p:nvPicPr>
                <p:cNvPr id="9" name="Picture 8"/>
                <p:cNvPicPr>
                  <a:picLocks noChangeAspect="1"/>
                </p:cNvPicPr>
                <p:nvPr/>
              </p:nvPicPr>
              <p:blipFill>
                <a:blip r:embed="rId4"/>
                <a:stretch>
                  <a:fillRect/>
                </a:stretch>
              </p:blipFill>
              <p:spPr>
                <a:xfrm flipH="1">
                  <a:off x="2267744" y="2205037"/>
                  <a:ext cx="1556543" cy="2447925"/>
                </a:xfrm>
                <a:prstGeom prst="rect">
                  <a:avLst/>
                </a:prstGeom>
                <a:ln w="25400">
                  <a:solidFill>
                    <a:schemeClr val="tx1"/>
                  </a:solidFill>
                </a:ln>
              </p:spPr>
            </p:pic>
            <p:pic>
              <p:nvPicPr>
                <p:cNvPr id="10" name="Picture 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6905685" y="3587441"/>
                <a:ext cx="435868" cy="481749"/>
              </a:xfrm>
              <a:prstGeom prst="rect">
                <a:avLst/>
              </a:prstGeom>
            </p:spPr>
          </p:pic>
          <p:sp>
            <p:nvSpPr>
              <p:cNvPr id="14" name="Rectangle 13"/>
              <p:cNvSpPr/>
              <p:nvPr/>
            </p:nvSpPr>
            <p:spPr>
              <a:xfrm rot="16200000">
                <a:off x="7378722" y="4938971"/>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sp>
          <p:nvSpPr>
            <p:cNvPr id="33" name="Rectangle 32"/>
            <p:cNvSpPr/>
            <p:nvPr/>
          </p:nvSpPr>
          <p:spPr>
            <a:xfrm>
              <a:off x="7131028" y="3193677"/>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64248"/>
            <a:ext cx="556896" cy="1069892"/>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2: </a:t>
            </a:r>
            <a:r>
              <a:rPr lang="en-US" sz="3600" b="1" dirty="0">
                <a:ln w="13462">
                  <a:solidFill>
                    <a:schemeClr val="bg1"/>
                  </a:solidFill>
                  <a:prstDash val="solid"/>
                </a:ln>
                <a:solidFill>
                  <a:srgbClr val="FF0000"/>
                </a:solidFill>
                <a:effectLst>
                  <a:outerShdw dist="38100" dir="2700000" algn="bl" rotWithShape="0">
                    <a:schemeClr val="accent5"/>
                  </a:outerShdw>
                </a:effectLst>
              </a:rPr>
              <a:t>Students vs. Teacher | Teacher</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34" name="Group 33"/>
          <p:cNvGrpSpPr/>
          <p:nvPr/>
        </p:nvGrpSpPr>
        <p:grpSpPr>
          <a:xfrm>
            <a:off x="3504903" y="3521249"/>
            <a:ext cx="2160000" cy="3240000"/>
            <a:chOff x="3665324" y="656872"/>
            <a:chExt cx="2160000" cy="3240000"/>
          </a:xfrm>
        </p:grpSpPr>
        <p:grpSp>
          <p:nvGrpSpPr>
            <p:cNvPr id="35" name="Group 34"/>
            <p:cNvGrpSpPr/>
            <p:nvPr/>
          </p:nvGrpSpPr>
          <p:grpSpPr>
            <a:xfrm>
              <a:off x="3665324" y="656872"/>
              <a:ext cx="2160000" cy="3240000"/>
              <a:chOff x="2267744" y="2205037"/>
              <a:chExt cx="1556543" cy="2447925"/>
            </a:xfrm>
          </p:grpSpPr>
          <p:pic>
            <p:nvPicPr>
              <p:cNvPr id="39" name="Picture 38"/>
              <p:cNvPicPr>
                <a:picLocks noChangeAspect="1"/>
              </p:cNvPicPr>
              <p:nvPr/>
            </p:nvPicPr>
            <p:blipFill>
              <a:blip r:embed="rId4"/>
              <a:stretch>
                <a:fillRect/>
              </a:stretch>
            </p:blipFill>
            <p:spPr>
              <a:xfrm flipH="1">
                <a:off x="2267744" y="2205037"/>
                <a:ext cx="1556543" cy="2447925"/>
              </a:xfrm>
              <a:prstGeom prst="rect">
                <a:avLst/>
              </a:prstGeom>
              <a:ln w="25400">
                <a:solidFill>
                  <a:schemeClr val="tx1"/>
                </a:solidFill>
              </a:ln>
            </p:spPr>
          </p:pic>
          <p:pic>
            <p:nvPicPr>
              <p:cNvPr id="40" name="Picture 3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35"/>
            <p:cNvPicPr>
              <a:picLocks noChangeAspect="1"/>
            </p:cNvPicPr>
            <p:nvPr/>
          </p:nvPicPr>
          <p:blipFill>
            <a:blip r:embed="rId7">
              <a:clrChange>
                <a:clrFrom>
                  <a:srgbClr val="F7F7F7"/>
                </a:clrFrom>
                <a:clrTo>
                  <a:srgbClr val="F7F7F7">
                    <a:alpha val="0"/>
                  </a:srgbClr>
                </a:clrTo>
              </a:clrChange>
            </a:blip>
            <a:stretch>
              <a:fillRect/>
            </a:stretch>
          </p:blipFill>
          <p:spPr>
            <a:xfrm>
              <a:off x="4930077" y="847553"/>
              <a:ext cx="649123" cy="547657"/>
            </a:xfrm>
            <a:prstGeom prst="rect">
              <a:avLst/>
            </a:prstGeom>
          </p:spPr>
        </p:pic>
        <p:sp>
          <p:nvSpPr>
            <p:cNvPr id="37" name="Rectangle 36"/>
            <p:cNvSpPr/>
            <p:nvPr/>
          </p:nvSpPr>
          <p:spPr>
            <a:xfrm rot="16200000">
              <a:off x="3986473" y="227802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sp>
          <p:nvSpPr>
            <p:cNvPr id="38" name="Rectangle 37"/>
            <p:cNvSpPr/>
            <p:nvPr/>
          </p:nvSpPr>
          <p:spPr>
            <a:xfrm>
              <a:off x="4011364" y="3043012"/>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spTree>
    <p:extLst>
      <p:ext uri="{BB962C8B-B14F-4D97-AF65-F5344CB8AC3E}">
        <p14:creationId xmlns:p14="http://schemas.microsoft.com/office/powerpoint/2010/main" val="32481996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520754" y="744173"/>
            <a:ext cx="2371725" cy="3098651"/>
            <a:chOff x="6156176" y="548680"/>
            <a:chExt cx="2371725" cy="3098651"/>
          </a:xfrm>
        </p:grpSpPr>
        <p:grpSp>
          <p:nvGrpSpPr>
            <p:cNvPr id="31" name="Group 30"/>
            <p:cNvGrpSpPr/>
            <p:nvPr/>
          </p:nvGrpSpPr>
          <p:grpSpPr>
            <a:xfrm>
              <a:off x="6156176" y="548680"/>
              <a:ext cx="2371725" cy="3098651"/>
              <a:chOff x="6156176" y="548680"/>
              <a:chExt cx="2371725" cy="3098651"/>
            </a:xfrm>
          </p:grpSpPr>
          <p:pic>
            <p:nvPicPr>
              <p:cNvPr id="42" name="Picture 41"/>
              <p:cNvPicPr>
                <a:picLocks noChangeAspect="1"/>
              </p:cNvPicPr>
              <p:nvPr/>
            </p:nvPicPr>
            <p:blipFill>
              <a:blip r:embed="rId2"/>
              <a:stretch>
                <a:fillRect/>
              </a:stretch>
            </p:blipFill>
            <p:spPr>
              <a:xfrm>
                <a:off x="6156176" y="548680"/>
                <a:ext cx="2371725" cy="3098651"/>
              </a:xfrm>
              <a:prstGeom prst="rect">
                <a:avLst/>
              </a:prstGeom>
              <a:ln w="25400">
                <a:solidFill>
                  <a:schemeClr val="accent1">
                    <a:shade val="50000"/>
                  </a:schemeClr>
                </a:solidFill>
              </a:ln>
            </p:spPr>
          </p:pic>
          <p:sp>
            <p:nvSpPr>
              <p:cNvPr id="43" name="Oval Callout 42"/>
              <p:cNvSpPr/>
              <p:nvPr/>
            </p:nvSpPr>
            <p:spPr>
              <a:xfrm rot="478257">
                <a:off x="7666048" y="3019947"/>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4" name="Picture 43"/>
              <p:cNvPicPr>
                <a:picLocks noChangeAspect="1"/>
              </p:cNvPicPr>
              <p:nvPr/>
            </p:nvPicPr>
            <p:blipFill>
              <a:blip r:embed="rId3">
                <a:clrChange>
                  <a:clrFrom>
                    <a:srgbClr val="FFFFFF"/>
                  </a:clrFrom>
                  <a:clrTo>
                    <a:srgbClr val="FFFFFF">
                      <a:alpha val="0"/>
                    </a:srgbClr>
                  </a:clrTo>
                </a:clrChange>
              </a:blip>
              <a:stretch>
                <a:fillRect/>
              </a:stretch>
            </p:blipFill>
            <p:spPr>
              <a:xfrm>
                <a:off x="7858561" y="3067104"/>
                <a:ext cx="435868" cy="481749"/>
              </a:xfrm>
              <a:prstGeom prst="rect">
                <a:avLst/>
              </a:prstGeom>
            </p:spPr>
          </p:pic>
        </p:grpSp>
        <p:sp>
          <p:nvSpPr>
            <p:cNvPr id="41" name="Rectangle 40"/>
            <p:cNvSpPr/>
            <p:nvPr/>
          </p:nvSpPr>
          <p:spPr>
            <a:xfrm rot="19405051">
              <a:off x="6574350" y="1859756"/>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3" name="Group 2"/>
          <p:cNvGrpSpPr/>
          <p:nvPr/>
        </p:nvGrpSpPr>
        <p:grpSpPr>
          <a:xfrm>
            <a:off x="386106" y="798336"/>
            <a:ext cx="2160000" cy="3240000"/>
            <a:chOff x="386106" y="798336"/>
            <a:chExt cx="2160000" cy="3240000"/>
          </a:xfrm>
        </p:grpSpPr>
        <p:grpSp>
          <p:nvGrpSpPr>
            <p:cNvPr id="11" name="Group 10"/>
            <p:cNvGrpSpPr/>
            <p:nvPr/>
          </p:nvGrpSpPr>
          <p:grpSpPr>
            <a:xfrm>
              <a:off x="386106" y="798336"/>
              <a:ext cx="2160000" cy="3240000"/>
              <a:chOff x="827584" y="2276872"/>
              <a:chExt cx="2160000" cy="3240000"/>
            </a:xfrm>
          </p:grpSpPr>
          <p:grpSp>
            <p:nvGrpSpPr>
              <p:cNvPr id="7" name="Group 6"/>
              <p:cNvGrpSpPr/>
              <p:nvPr/>
            </p:nvGrpSpPr>
            <p:grpSpPr>
              <a:xfrm>
                <a:off x="827584" y="2276872"/>
                <a:ext cx="2160000" cy="3240000"/>
                <a:chOff x="2267744" y="2205037"/>
                <a:chExt cx="1556543" cy="2447925"/>
              </a:xfrm>
            </p:grpSpPr>
            <p:pic>
              <p:nvPicPr>
                <p:cNvPr id="4" name="Picture 3"/>
                <p:cNvPicPr>
                  <a:picLocks noChangeAspect="1"/>
                </p:cNvPicPr>
                <p:nvPr/>
              </p:nvPicPr>
              <p:blipFill>
                <a:blip r:embed="rId4"/>
                <a:stretch>
                  <a:fillRect/>
                </a:stretch>
              </p:blipFill>
              <p:spPr>
                <a:xfrm flipH="1">
                  <a:off x="2267744" y="2205037"/>
                  <a:ext cx="1556543" cy="2447925"/>
                </a:xfrm>
                <a:prstGeom prst="rect">
                  <a:avLst/>
                </a:prstGeom>
                <a:ln w="25400">
                  <a:solidFill>
                    <a:schemeClr val="tx1"/>
                  </a:solidFill>
                </a:ln>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rot="16200000">
                <a:off x="1166242" y="390731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pic>
            <p:nvPicPr>
              <p:cNvPr id="15" name="Picture 14"/>
              <p:cNvPicPr>
                <a:picLocks noChangeAspect="1"/>
              </p:cNvPicPr>
              <p:nvPr/>
            </p:nvPicPr>
            <p:blipFill>
              <a:blip r:embed="rId6">
                <a:clrChange>
                  <a:clrFrom>
                    <a:srgbClr val="F7F7F7"/>
                  </a:clrFrom>
                  <a:clrTo>
                    <a:srgbClr val="F7F7F7">
                      <a:alpha val="0"/>
                    </a:srgbClr>
                  </a:clrTo>
                </a:clrChange>
              </a:blip>
              <a:stretch>
                <a:fillRect/>
              </a:stretch>
            </p:blipFill>
            <p:spPr>
              <a:xfrm rot="829042">
                <a:off x="2174729" y="2483598"/>
                <a:ext cx="564108" cy="564108"/>
              </a:xfrm>
              <a:prstGeom prst="rect">
                <a:avLst/>
              </a:prstGeom>
            </p:spPr>
          </p:pic>
        </p:grpSp>
        <p:sp>
          <p:nvSpPr>
            <p:cNvPr id="29" name="Rectangle 28"/>
            <p:cNvSpPr/>
            <p:nvPr/>
          </p:nvSpPr>
          <p:spPr>
            <a:xfrm>
              <a:off x="732527" y="3187633"/>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64248"/>
            <a:ext cx="556896" cy="1069892"/>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3: </a:t>
            </a:r>
            <a:r>
              <a:rPr lang="en-US" sz="3600" b="1" dirty="0">
                <a:ln w="13462">
                  <a:solidFill>
                    <a:schemeClr val="bg1"/>
                  </a:solidFill>
                  <a:prstDash val="solid"/>
                </a:ln>
                <a:solidFill>
                  <a:srgbClr val="FF0000"/>
                </a:solidFill>
                <a:effectLst>
                  <a:outerShdw dist="38100" dir="2700000" algn="bl" rotWithShape="0">
                    <a:schemeClr val="accent5"/>
                  </a:outerShdw>
                </a:effectLst>
              </a:rPr>
              <a:t>Teacher vs. Students | Teacher</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34" name="Group 33"/>
          <p:cNvGrpSpPr/>
          <p:nvPr/>
        </p:nvGrpSpPr>
        <p:grpSpPr>
          <a:xfrm>
            <a:off x="3504903" y="3521249"/>
            <a:ext cx="2160000" cy="3240000"/>
            <a:chOff x="3665324" y="656872"/>
            <a:chExt cx="2160000" cy="3240000"/>
          </a:xfrm>
        </p:grpSpPr>
        <p:grpSp>
          <p:nvGrpSpPr>
            <p:cNvPr id="35" name="Group 34"/>
            <p:cNvGrpSpPr/>
            <p:nvPr/>
          </p:nvGrpSpPr>
          <p:grpSpPr>
            <a:xfrm>
              <a:off x="3665324" y="656872"/>
              <a:ext cx="2160000" cy="3240000"/>
              <a:chOff x="2267744" y="2205037"/>
              <a:chExt cx="1556543" cy="2447925"/>
            </a:xfrm>
          </p:grpSpPr>
          <p:pic>
            <p:nvPicPr>
              <p:cNvPr id="39" name="Picture 38"/>
              <p:cNvPicPr>
                <a:picLocks noChangeAspect="1"/>
              </p:cNvPicPr>
              <p:nvPr/>
            </p:nvPicPr>
            <p:blipFill>
              <a:blip r:embed="rId4"/>
              <a:stretch>
                <a:fillRect/>
              </a:stretch>
            </p:blipFill>
            <p:spPr>
              <a:xfrm flipH="1">
                <a:off x="2267744" y="2205037"/>
                <a:ext cx="1556543" cy="2447925"/>
              </a:xfrm>
              <a:prstGeom prst="rect">
                <a:avLst/>
              </a:prstGeom>
              <a:ln w="25400">
                <a:solidFill>
                  <a:schemeClr val="tx1"/>
                </a:solidFill>
              </a:ln>
            </p:spPr>
          </p:pic>
          <p:pic>
            <p:nvPicPr>
              <p:cNvPr id="40" name="Picture 3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35"/>
            <p:cNvPicPr>
              <a:picLocks noChangeAspect="1"/>
            </p:cNvPicPr>
            <p:nvPr/>
          </p:nvPicPr>
          <p:blipFill>
            <a:blip r:embed="rId7">
              <a:clrChange>
                <a:clrFrom>
                  <a:srgbClr val="F7F7F7"/>
                </a:clrFrom>
                <a:clrTo>
                  <a:srgbClr val="F7F7F7">
                    <a:alpha val="0"/>
                  </a:srgbClr>
                </a:clrTo>
              </a:clrChange>
            </a:blip>
            <a:stretch>
              <a:fillRect/>
            </a:stretch>
          </p:blipFill>
          <p:spPr>
            <a:xfrm>
              <a:off x="4930077" y="847553"/>
              <a:ext cx="649123" cy="547657"/>
            </a:xfrm>
            <a:prstGeom prst="rect">
              <a:avLst/>
            </a:prstGeom>
          </p:spPr>
        </p:pic>
        <p:sp>
          <p:nvSpPr>
            <p:cNvPr id="37" name="Rectangle 36"/>
            <p:cNvSpPr/>
            <p:nvPr/>
          </p:nvSpPr>
          <p:spPr>
            <a:xfrm rot="16200000">
              <a:off x="3986473" y="227802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sp>
          <p:nvSpPr>
            <p:cNvPr id="38" name="Rectangle 37"/>
            <p:cNvSpPr/>
            <p:nvPr/>
          </p:nvSpPr>
          <p:spPr>
            <a:xfrm>
              <a:off x="4011364" y="3043012"/>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spTree>
    <p:extLst>
      <p:ext uri="{BB962C8B-B14F-4D97-AF65-F5344CB8AC3E}">
        <p14:creationId xmlns:p14="http://schemas.microsoft.com/office/powerpoint/2010/main" val="16736552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577688" y="798336"/>
            <a:ext cx="2160000" cy="3240000"/>
            <a:chOff x="6577688" y="798336"/>
            <a:chExt cx="2160000" cy="3240000"/>
          </a:xfrm>
        </p:grpSpPr>
        <p:grpSp>
          <p:nvGrpSpPr>
            <p:cNvPr id="6" name="Group 5"/>
            <p:cNvGrpSpPr/>
            <p:nvPr/>
          </p:nvGrpSpPr>
          <p:grpSpPr>
            <a:xfrm>
              <a:off x="6577688" y="798336"/>
              <a:ext cx="2160000" cy="3240000"/>
              <a:chOff x="6588224" y="3315366"/>
              <a:chExt cx="2160000" cy="3240000"/>
            </a:xfrm>
          </p:grpSpPr>
          <p:grpSp>
            <p:nvGrpSpPr>
              <p:cNvPr id="8" name="Group 7"/>
              <p:cNvGrpSpPr/>
              <p:nvPr/>
            </p:nvGrpSpPr>
            <p:grpSpPr>
              <a:xfrm flipH="1">
                <a:off x="6588224" y="3315366"/>
                <a:ext cx="2160000" cy="3240000"/>
                <a:chOff x="2267744" y="2205037"/>
                <a:chExt cx="1556543" cy="2447925"/>
              </a:xfrm>
            </p:grpSpPr>
            <p:pic>
              <p:nvPicPr>
                <p:cNvPr id="9" name="Picture 8"/>
                <p:cNvPicPr>
                  <a:picLocks noChangeAspect="1"/>
                </p:cNvPicPr>
                <p:nvPr/>
              </p:nvPicPr>
              <p:blipFill>
                <a:blip r:embed="rId2"/>
                <a:stretch>
                  <a:fillRect/>
                </a:stretch>
              </p:blipFill>
              <p:spPr>
                <a:xfrm flipH="1">
                  <a:off x="2267744" y="2205037"/>
                  <a:ext cx="1556543" cy="2447925"/>
                </a:xfrm>
                <a:prstGeom prst="rect">
                  <a:avLst/>
                </a:prstGeom>
                <a:ln w="25400">
                  <a:solidFill>
                    <a:schemeClr val="tx1"/>
                  </a:solidFill>
                </a:ln>
              </p:spPr>
            </p:pic>
            <p:pic>
              <p:nvPicPr>
                <p:cNvPr id="10"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6905685" y="3587441"/>
                <a:ext cx="435868" cy="481749"/>
              </a:xfrm>
              <a:prstGeom prst="rect">
                <a:avLst/>
              </a:prstGeom>
            </p:spPr>
          </p:pic>
          <p:sp>
            <p:nvSpPr>
              <p:cNvPr id="14" name="Rectangle 13"/>
              <p:cNvSpPr/>
              <p:nvPr/>
            </p:nvSpPr>
            <p:spPr>
              <a:xfrm rot="16200000">
                <a:off x="7378722" y="4938971"/>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sp>
          <p:nvSpPr>
            <p:cNvPr id="33" name="Rectangle 32"/>
            <p:cNvSpPr/>
            <p:nvPr/>
          </p:nvSpPr>
          <p:spPr>
            <a:xfrm>
              <a:off x="7131028" y="3193677"/>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3" name="Group 2"/>
          <p:cNvGrpSpPr/>
          <p:nvPr/>
        </p:nvGrpSpPr>
        <p:grpSpPr>
          <a:xfrm>
            <a:off x="386106" y="798336"/>
            <a:ext cx="2160000" cy="3240000"/>
            <a:chOff x="386106" y="798336"/>
            <a:chExt cx="2160000" cy="3240000"/>
          </a:xfrm>
        </p:grpSpPr>
        <p:grpSp>
          <p:nvGrpSpPr>
            <p:cNvPr id="11" name="Group 10"/>
            <p:cNvGrpSpPr/>
            <p:nvPr/>
          </p:nvGrpSpPr>
          <p:grpSpPr>
            <a:xfrm>
              <a:off x="386106" y="798336"/>
              <a:ext cx="2160000" cy="3240000"/>
              <a:chOff x="827584" y="2276872"/>
              <a:chExt cx="2160000" cy="3240000"/>
            </a:xfrm>
          </p:grpSpPr>
          <p:grpSp>
            <p:nvGrpSpPr>
              <p:cNvPr id="7" name="Group 6"/>
              <p:cNvGrpSpPr/>
              <p:nvPr/>
            </p:nvGrpSpPr>
            <p:grpSpPr>
              <a:xfrm>
                <a:off x="827584" y="2276872"/>
                <a:ext cx="2160000" cy="3240000"/>
                <a:chOff x="2267744" y="2205037"/>
                <a:chExt cx="1556543" cy="2447925"/>
              </a:xfrm>
            </p:grpSpPr>
            <p:pic>
              <p:nvPicPr>
                <p:cNvPr id="4" name="Picture 3"/>
                <p:cNvPicPr>
                  <a:picLocks noChangeAspect="1"/>
                </p:cNvPicPr>
                <p:nvPr/>
              </p:nvPicPr>
              <p:blipFill>
                <a:blip r:embed="rId2"/>
                <a:stretch>
                  <a:fillRect/>
                </a:stretch>
              </p:blipFill>
              <p:spPr>
                <a:xfrm flipH="1">
                  <a:off x="2267744" y="2205037"/>
                  <a:ext cx="1556543" cy="2447925"/>
                </a:xfrm>
                <a:prstGeom prst="rect">
                  <a:avLst/>
                </a:prstGeom>
                <a:ln w="25400">
                  <a:solidFill>
                    <a:schemeClr val="tx1"/>
                  </a:solidFill>
                </a:ln>
              </p:spPr>
            </p:pic>
            <p:pic>
              <p:nvPicPr>
                <p:cNvPr id="5"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rot="16200000">
                <a:off x="1166242" y="390731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pic>
            <p:nvPicPr>
              <p:cNvPr id="15" name="Picture 14"/>
              <p:cNvPicPr>
                <a:picLocks noChangeAspect="1"/>
              </p:cNvPicPr>
              <p:nvPr/>
            </p:nvPicPr>
            <p:blipFill>
              <a:blip r:embed="rId5">
                <a:clrChange>
                  <a:clrFrom>
                    <a:srgbClr val="F7F7F7"/>
                  </a:clrFrom>
                  <a:clrTo>
                    <a:srgbClr val="F7F7F7">
                      <a:alpha val="0"/>
                    </a:srgbClr>
                  </a:clrTo>
                </a:clrChange>
              </a:blip>
              <a:stretch>
                <a:fillRect/>
              </a:stretch>
            </p:blipFill>
            <p:spPr>
              <a:xfrm rot="829042">
                <a:off x="2174729" y="2483598"/>
                <a:ext cx="564108" cy="564108"/>
              </a:xfrm>
              <a:prstGeom prst="rect">
                <a:avLst/>
              </a:prstGeom>
            </p:spPr>
          </p:pic>
        </p:grpSp>
        <p:sp>
          <p:nvSpPr>
            <p:cNvPr id="29" name="Rectangle 28"/>
            <p:cNvSpPr/>
            <p:nvPr/>
          </p:nvSpPr>
          <p:spPr>
            <a:xfrm>
              <a:off x="732527" y="3187633"/>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48880"/>
            <a:ext cx="556896" cy="1307080"/>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1" name="Group 30"/>
          <p:cNvGrpSpPr/>
          <p:nvPr/>
        </p:nvGrpSpPr>
        <p:grpSpPr>
          <a:xfrm>
            <a:off x="3428417" y="3700792"/>
            <a:ext cx="2371725" cy="3098651"/>
            <a:chOff x="3428417" y="3700792"/>
            <a:chExt cx="2371725" cy="3098651"/>
          </a:xfrm>
        </p:grpSpPr>
        <p:grpSp>
          <p:nvGrpSpPr>
            <p:cNvPr id="25" name="Group 24"/>
            <p:cNvGrpSpPr/>
            <p:nvPr/>
          </p:nvGrpSpPr>
          <p:grpSpPr>
            <a:xfrm>
              <a:off x="3428417" y="3700792"/>
              <a:ext cx="2371725" cy="3098651"/>
              <a:chOff x="3386137" y="1844824"/>
              <a:chExt cx="2371725" cy="3098651"/>
            </a:xfrm>
          </p:grpSpPr>
          <p:pic>
            <p:nvPicPr>
              <p:cNvPr id="26" name="Picture 25"/>
              <p:cNvPicPr>
                <a:picLocks noChangeAspect="1"/>
              </p:cNvPicPr>
              <p:nvPr/>
            </p:nvPicPr>
            <p:blipFill>
              <a:blip r:embed="rId6"/>
              <a:stretch>
                <a:fillRect/>
              </a:stretch>
            </p:blipFill>
            <p:spPr>
              <a:xfrm>
                <a:off x="3386137" y="1844824"/>
                <a:ext cx="2371725" cy="3098651"/>
              </a:xfrm>
              <a:prstGeom prst="rect">
                <a:avLst/>
              </a:prstGeom>
              <a:ln w="25400">
                <a:solidFill>
                  <a:schemeClr val="accent1">
                    <a:shade val="50000"/>
                  </a:schemeClr>
                </a:solidFill>
              </a:ln>
            </p:spPr>
          </p:pic>
          <p:sp>
            <p:nvSpPr>
              <p:cNvPr id="27" name="Oval Callout 26"/>
              <p:cNvSpPr/>
              <p:nvPr/>
            </p:nvSpPr>
            <p:spPr>
              <a:xfrm rot="478257">
                <a:off x="4896009" y="431609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8" name="Picture 27"/>
              <p:cNvPicPr>
                <a:picLocks noChangeAspect="1"/>
              </p:cNvPicPr>
              <p:nvPr/>
            </p:nvPicPr>
            <p:blipFill>
              <a:blip r:embed="rId7">
                <a:clrChange>
                  <a:clrFrom>
                    <a:srgbClr val="F7F7F7"/>
                  </a:clrFrom>
                  <a:clrTo>
                    <a:srgbClr val="F7F7F7">
                      <a:alpha val="0"/>
                    </a:srgbClr>
                  </a:clrTo>
                </a:clrChange>
              </a:blip>
              <a:stretch>
                <a:fillRect/>
              </a:stretch>
            </p:blipFill>
            <p:spPr>
              <a:xfrm>
                <a:off x="5077663" y="4365103"/>
                <a:ext cx="512096" cy="432049"/>
              </a:xfrm>
              <a:prstGeom prst="rect">
                <a:avLst/>
              </a:prstGeom>
            </p:spPr>
          </p:pic>
        </p:grpSp>
        <p:sp>
          <p:nvSpPr>
            <p:cNvPr id="30" name="Rectangle 29"/>
            <p:cNvSpPr/>
            <p:nvPr/>
          </p:nvSpPr>
          <p:spPr>
            <a:xfrm rot="19405051">
              <a:off x="3834720" y="5065472"/>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4: </a:t>
            </a:r>
            <a:r>
              <a:rPr lang="en-US" sz="3600" b="1" dirty="0">
                <a:ln w="13462">
                  <a:solidFill>
                    <a:schemeClr val="bg1"/>
                  </a:solidFill>
                  <a:prstDash val="solid"/>
                </a:ln>
                <a:solidFill>
                  <a:srgbClr val="FF0000"/>
                </a:solidFill>
                <a:effectLst>
                  <a:outerShdw dist="38100" dir="2700000" algn="bl" rotWithShape="0">
                    <a:schemeClr val="accent5"/>
                  </a:outerShdw>
                </a:effectLst>
              </a:rPr>
              <a:t>Teacher vs. Teacher | Students</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400546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79512" y="799554"/>
            <a:ext cx="2371725" cy="3098651"/>
            <a:chOff x="179512" y="404664"/>
            <a:chExt cx="2371725" cy="3098651"/>
          </a:xfrm>
        </p:grpSpPr>
        <p:grpSp>
          <p:nvGrpSpPr>
            <p:cNvPr id="34" name="Group 33"/>
            <p:cNvGrpSpPr/>
            <p:nvPr/>
          </p:nvGrpSpPr>
          <p:grpSpPr>
            <a:xfrm>
              <a:off x="179512" y="404664"/>
              <a:ext cx="2371725" cy="3098651"/>
              <a:chOff x="179512" y="404664"/>
              <a:chExt cx="2371725" cy="3098651"/>
            </a:xfrm>
          </p:grpSpPr>
          <p:pic>
            <p:nvPicPr>
              <p:cNvPr id="36" name="Picture 35"/>
              <p:cNvPicPr>
                <a:picLocks noChangeAspect="1"/>
              </p:cNvPicPr>
              <p:nvPr/>
            </p:nvPicPr>
            <p:blipFill>
              <a:blip r:embed="rId2"/>
              <a:stretch>
                <a:fillRect/>
              </a:stretch>
            </p:blipFill>
            <p:spPr>
              <a:xfrm>
                <a:off x="179512" y="404664"/>
                <a:ext cx="2371725" cy="3098651"/>
              </a:xfrm>
              <a:prstGeom prst="rect">
                <a:avLst/>
              </a:prstGeom>
              <a:ln w="25400">
                <a:solidFill>
                  <a:schemeClr val="accent1">
                    <a:shade val="50000"/>
                  </a:schemeClr>
                </a:solidFill>
              </a:ln>
            </p:spPr>
          </p:pic>
          <p:sp>
            <p:nvSpPr>
              <p:cNvPr id="37" name="Oval Callout 36"/>
              <p:cNvSpPr/>
              <p:nvPr/>
            </p:nvSpPr>
            <p:spPr>
              <a:xfrm rot="478257">
                <a:off x="1689384" y="287593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8" name="Picture 37"/>
              <p:cNvPicPr>
                <a:picLocks noChangeAspect="1"/>
              </p:cNvPicPr>
              <p:nvPr/>
            </p:nvPicPr>
            <p:blipFill>
              <a:blip r:embed="rId3">
                <a:clrChange>
                  <a:clrFrom>
                    <a:srgbClr val="F7F7F7"/>
                  </a:clrFrom>
                  <a:clrTo>
                    <a:srgbClr val="F7F7F7">
                      <a:alpha val="0"/>
                    </a:srgbClr>
                  </a:clrTo>
                </a:clrChange>
              </a:blip>
              <a:stretch>
                <a:fillRect/>
              </a:stretch>
            </p:blipFill>
            <p:spPr>
              <a:xfrm rot="3554973">
                <a:off x="1831987" y="2883418"/>
                <a:ext cx="564108" cy="564108"/>
              </a:xfrm>
              <a:prstGeom prst="rect">
                <a:avLst/>
              </a:prstGeom>
            </p:spPr>
          </p:pic>
        </p:grpSp>
        <p:sp>
          <p:nvSpPr>
            <p:cNvPr id="35" name="Rectangle 34"/>
            <p:cNvSpPr/>
            <p:nvPr/>
          </p:nvSpPr>
          <p:spPr>
            <a:xfrm rot="19405051">
              <a:off x="582727" y="1744703"/>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46" name="Group 45"/>
          <p:cNvGrpSpPr/>
          <p:nvPr/>
        </p:nvGrpSpPr>
        <p:grpSpPr>
          <a:xfrm>
            <a:off x="6665843" y="799554"/>
            <a:ext cx="2371725" cy="3098651"/>
            <a:chOff x="6156176" y="548680"/>
            <a:chExt cx="2371725" cy="3098651"/>
          </a:xfrm>
        </p:grpSpPr>
        <p:grpSp>
          <p:nvGrpSpPr>
            <p:cNvPr id="47" name="Group 46"/>
            <p:cNvGrpSpPr/>
            <p:nvPr/>
          </p:nvGrpSpPr>
          <p:grpSpPr>
            <a:xfrm>
              <a:off x="6156176" y="548680"/>
              <a:ext cx="2371725" cy="3098651"/>
              <a:chOff x="6156176" y="548680"/>
              <a:chExt cx="2371725" cy="3098651"/>
            </a:xfrm>
          </p:grpSpPr>
          <p:pic>
            <p:nvPicPr>
              <p:cNvPr id="49" name="Picture 48"/>
              <p:cNvPicPr>
                <a:picLocks noChangeAspect="1"/>
              </p:cNvPicPr>
              <p:nvPr/>
            </p:nvPicPr>
            <p:blipFill>
              <a:blip r:embed="rId2"/>
              <a:stretch>
                <a:fillRect/>
              </a:stretch>
            </p:blipFill>
            <p:spPr>
              <a:xfrm>
                <a:off x="6156176" y="548680"/>
                <a:ext cx="2371725" cy="3098651"/>
              </a:xfrm>
              <a:prstGeom prst="rect">
                <a:avLst/>
              </a:prstGeom>
              <a:ln w="25400">
                <a:solidFill>
                  <a:schemeClr val="accent1">
                    <a:shade val="50000"/>
                  </a:schemeClr>
                </a:solidFill>
              </a:ln>
            </p:spPr>
          </p:pic>
          <p:sp>
            <p:nvSpPr>
              <p:cNvPr id="50" name="Oval Callout 49"/>
              <p:cNvSpPr/>
              <p:nvPr/>
            </p:nvSpPr>
            <p:spPr>
              <a:xfrm rot="478257">
                <a:off x="7666048" y="3019947"/>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1" name="Picture 50"/>
              <p:cNvPicPr>
                <a:picLocks noChangeAspect="1"/>
              </p:cNvPicPr>
              <p:nvPr/>
            </p:nvPicPr>
            <p:blipFill>
              <a:blip r:embed="rId4">
                <a:clrChange>
                  <a:clrFrom>
                    <a:srgbClr val="FFFFFF"/>
                  </a:clrFrom>
                  <a:clrTo>
                    <a:srgbClr val="FFFFFF">
                      <a:alpha val="0"/>
                    </a:srgbClr>
                  </a:clrTo>
                </a:clrChange>
              </a:blip>
              <a:stretch>
                <a:fillRect/>
              </a:stretch>
            </p:blipFill>
            <p:spPr>
              <a:xfrm>
                <a:off x="7858561" y="3067104"/>
                <a:ext cx="435868" cy="481749"/>
              </a:xfrm>
              <a:prstGeom prst="rect">
                <a:avLst/>
              </a:prstGeom>
            </p:spPr>
          </p:pic>
        </p:grpSp>
        <p:sp>
          <p:nvSpPr>
            <p:cNvPr id="48" name="Rectangle 47"/>
            <p:cNvSpPr/>
            <p:nvPr/>
          </p:nvSpPr>
          <p:spPr>
            <a:xfrm rot="19405051">
              <a:off x="6574350" y="1859756"/>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48880"/>
            <a:ext cx="556896" cy="1088017"/>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5: </a:t>
            </a:r>
            <a:r>
              <a:rPr lang="en-US" sz="3600" b="1" dirty="0">
                <a:ln w="13462">
                  <a:solidFill>
                    <a:schemeClr val="bg1"/>
                  </a:solidFill>
                  <a:prstDash val="solid"/>
                </a:ln>
                <a:solidFill>
                  <a:srgbClr val="FF0000"/>
                </a:solidFill>
                <a:effectLst>
                  <a:outerShdw dist="38100" dir="2700000" algn="bl" rotWithShape="0">
                    <a:schemeClr val="accent5"/>
                  </a:outerShdw>
                </a:effectLst>
              </a:rPr>
              <a:t>Students vs. Students | Teacher</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39" name="Group 38"/>
          <p:cNvGrpSpPr/>
          <p:nvPr/>
        </p:nvGrpSpPr>
        <p:grpSpPr>
          <a:xfrm>
            <a:off x="3539500" y="3516322"/>
            <a:ext cx="2160000" cy="3240000"/>
            <a:chOff x="3665324" y="656872"/>
            <a:chExt cx="2160000" cy="3240000"/>
          </a:xfrm>
        </p:grpSpPr>
        <p:grpSp>
          <p:nvGrpSpPr>
            <p:cNvPr id="52" name="Group 51"/>
            <p:cNvGrpSpPr/>
            <p:nvPr/>
          </p:nvGrpSpPr>
          <p:grpSpPr>
            <a:xfrm>
              <a:off x="3665324" y="656872"/>
              <a:ext cx="2160000" cy="3240000"/>
              <a:chOff x="2267744" y="2205037"/>
              <a:chExt cx="1556543" cy="2447925"/>
            </a:xfrm>
          </p:grpSpPr>
          <p:pic>
            <p:nvPicPr>
              <p:cNvPr id="56" name="Picture 55"/>
              <p:cNvPicPr>
                <a:picLocks noChangeAspect="1"/>
              </p:cNvPicPr>
              <p:nvPr/>
            </p:nvPicPr>
            <p:blipFill>
              <a:blip r:embed="rId5"/>
              <a:stretch>
                <a:fillRect/>
              </a:stretch>
            </p:blipFill>
            <p:spPr>
              <a:xfrm flipH="1">
                <a:off x="2267744" y="2205037"/>
                <a:ext cx="1556543" cy="2447925"/>
              </a:xfrm>
              <a:prstGeom prst="rect">
                <a:avLst/>
              </a:prstGeom>
              <a:ln w="25400">
                <a:solidFill>
                  <a:schemeClr val="tx1"/>
                </a:solidFill>
              </a:ln>
            </p:spPr>
          </p:pic>
          <p:pic>
            <p:nvPicPr>
              <p:cNvPr id="57" name="Picture 5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3" name="Picture 52"/>
            <p:cNvPicPr>
              <a:picLocks noChangeAspect="1"/>
            </p:cNvPicPr>
            <p:nvPr/>
          </p:nvPicPr>
          <p:blipFill>
            <a:blip r:embed="rId7">
              <a:clrChange>
                <a:clrFrom>
                  <a:srgbClr val="F7F7F7"/>
                </a:clrFrom>
                <a:clrTo>
                  <a:srgbClr val="F7F7F7">
                    <a:alpha val="0"/>
                  </a:srgbClr>
                </a:clrTo>
              </a:clrChange>
            </a:blip>
            <a:stretch>
              <a:fillRect/>
            </a:stretch>
          </p:blipFill>
          <p:spPr>
            <a:xfrm>
              <a:off x="4930077" y="847553"/>
              <a:ext cx="649123" cy="547657"/>
            </a:xfrm>
            <a:prstGeom prst="rect">
              <a:avLst/>
            </a:prstGeom>
          </p:spPr>
        </p:pic>
        <p:sp>
          <p:nvSpPr>
            <p:cNvPr id="54" name="Rectangle 53"/>
            <p:cNvSpPr/>
            <p:nvPr/>
          </p:nvSpPr>
          <p:spPr>
            <a:xfrm rot="16200000">
              <a:off x="3986473" y="227802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sp>
          <p:nvSpPr>
            <p:cNvPr id="55" name="Rectangle 54"/>
            <p:cNvSpPr/>
            <p:nvPr/>
          </p:nvSpPr>
          <p:spPr>
            <a:xfrm>
              <a:off x="4011364" y="3043012"/>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spTree>
    <p:extLst>
      <p:ext uri="{BB962C8B-B14F-4D97-AF65-F5344CB8AC3E}">
        <p14:creationId xmlns:p14="http://schemas.microsoft.com/office/powerpoint/2010/main" val="2374100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24" y="937930"/>
            <a:ext cx="7054540" cy="2031325"/>
          </a:xfrm>
          <a:prstGeom prst="rect">
            <a:avLst/>
          </a:prstGeom>
        </p:spPr>
        <p:txBody>
          <a:bodyPr wrap="square">
            <a:spAutoFit/>
          </a:bodyPr>
          <a:lstStyle/>
          <a:p>
            <a:pPr algn="just"/>
            <a:r>
              <a:rPr lang="en-US" b="1" dirty="0">
                <a:solidFill>
                  <a:srgbClr val="000000"/>
                </a:solidFill>
                <a:latin typeface="Tahoma" panose="020B0604030504040204" pitchFamily="34" charset="0"/>
              </a:rPr>
              <a:t>Hybrid War </a:t>
            </a:r>
            <a:r>
              <a:rPr lang="en-US" dirty="0">
                <a:solidFill>
                  <a:srgbClr val="000000"/>
                </a:solidFill>
                <a:latin typeface="Tahoma" panose="020B0604030504040204" pitchFamily="34" charset="0"/>
              </a:rPr>
              <a:t>is about </a:t>
            </a:r>
            <a:r>
              <a:rPr lang="en-US" b="1" dirty="0">
                <a:solidFill>
                  <a:srgbClr val="000000"/>
                </a:solidFill>
                <a:latin typeface="Tahoma" panose="020B0604030504040204" pitchFamily="34" charset="0"/>
              </a:rPr>
              <a:t>confusing war and peace </a:t>
            </a:r>
            <a:r>
              <a:rPr lang="en-US" dirty="0">
                <a:solidFill>
                  <a:srgbClr val="000000"/>
                </a:solidFill>
                <a:latin typeface="Tahoma" panose="020B0604030504040204" pitchFamily="34" charset="0"/>
              </a:rPr>
              <a:t>as it is unclear when the actual war starts and ends, whether during information and cyber attacks or during military operations...  </a:t>
            </a:r>
          </a:p>
          <a:p>
            <a:pPr algn="just"/>
            <a:endParaRPr lang="en-US" dirty="0">
              <a:solidFill>
                <a:srgbClr val="000000"/>
              </a:solidFill>
              <a:latin typeface="Tahoma" panose="020B0604030504040204" pitchFamily="34" charset="0"/>
            </a:endParaRPr>
          </a:p>
          <a:p>
            <a:pPr algn="just"/>
            <a:r>
              <a:rPr lang="en-US" b="1" dirty="0">
                <a:latin typeface="Tahoma" panose="020B0604030504040204" pitchFamily="34" charset="0"/>
                <a:ea typeface="Tahoma" panose="020B0604030504040204" pitchFamily="34" charset="0"/>
                <a:cs typeface="Tahoma" panose="020B0604030504040204" pitchFamily="34" charset="0"/>
              </a:rPr>
              <a:t>The aspects of defense </a:t>
            </a:r>
            <a:r>
              <a:rPr lang="en-US" dirty="0">
                <a:latin typeface="Tahoma" panose="020B0604030504040204" pitchFamily="34" charset="0"/>
                <a:ea typeface="Tahoma" panose="020B0604030504040204" pitchFamily="34" charset="0"/>
                <a:cs typeface="Tahoma" panose="020B0604030504040204" pitchFamily="34" charset="0"/>
              </a:rPr>
              <a:t>then include: national and governmental defense, international activities, critical infrastructure, financial market, media, </a:t>
            </a:r>
            <a:r>
              <a:rPr lang="en-US" b="1" i="1" u="sng" dirty="0">
                <a:latin typeface="Tahoma" panose="020B0604030504040204" pitchFamily="34" charset="0"/>
                <a:ea typeface="Tahoma" panose="020B0604030504040204" pitchFamily="34" charset="0"/>
                <a:cs typeface="Tahoma" panose="020B0604030504040204" pitchFamily="34" charset="0"/>
              </a:rPr>
              <a:t>science and education</a:t>
            </a:r>
            <a:r>
              <a:rPr lang="en-US" b="1" i="1"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and civil society. </a:t>
            </a:r>
            <a:endParaRPr lang="fi-FI"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2" y="3147101"/>
            <a:ext cx="8856984" cy="2123658"/>
          </a:xfrm>
          <a:prstGeom prst="rect">
            <a:avLst/>
          </a:prstGeom>
        </p:spPr>
        <p:txBody>
          <a:bodyPr wrap="square">
            <a:spAutoFit/>
          </a:bodyPr>
          <a:lstStyle/>
          <a:p>
            <a:pPr algn="just"/>
            <a:r>
              <a:rPr lang="en-US" dirty="0"/>
              <a:t>Leadership </a:t>
            </a:r>
            <a:r>
              <a:rPr lang="en-US" b="1" i="1" dirty="0"/>
              <a:t>education</a:t>
            </a:r>
            <a:r>
              <a:rPr lang="en-US" dirty="0"/>
              <a:t> is an important contributor to preparedness. The Finnish model of national defense courses for not only government officials, but also business leaders, custodians of national infrastructure, and </a:t>
            </a:r>
            <a:r>
              <a:rPr lang="en-US" b="1" i="1" dirty="0"/>
              <a:t>key decision-makers </a:t>
            </a:r>
            <a:r>
              <a:rPr lang="en-US" dirty="0"/>
              <a:t>may be difficult or impossible for some other nations to replicate; but engagement must be sought where it can. The key message is that </a:t>
            </a:r>
            <a:r>
              <a:rPr lang="en-US" sz="2000" b="1" i="1" dirty="0">
                <a:solidFill>
                  <a:srgbClr val="FF0000"/>
                </a:solidFill>
              </a:rPr>
              <a:t>in the new environment of whole of society threats, nobody is too unimportant to be a target; and that consequently, nobody is too unimportant to be involved in defense.</a:t>
            </a:r>
            <a:endParaRPr lang="fi-FI" sz="2000" b="1" i="1" dirty="0">
              <a:solidFill>
                <a:srgbClr val="FF0000"/>
              </a:solidFill>
            </a:endParaRPr>
          </a:p>
        </p:txBody>
      </p:sp>
      <p:sp>
        <p:nvSpPr>
          <p:cNvPr id="4" name="Rectangle 3"/>
          <p:cNvSpPr/>
          <p:nvPr/>
        </p:nvSpPr>
        <p:spPr>
          <a:xfrm>
            <a:off x="107504" y="111919"/>
            <a:ext cx="810264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Challenge for the academic world</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7095464" y="1002636"/>
            <a:ext cx="2031538" cy="2023189"/>
          </a:xfrm>
          <a:prstGeom prst="rect">
            <a:avLst/>
          </a:prstGeom>
        </p:spPr>
      </p:pic>
      <p:sp>
        <p:nvSpPr>
          <p:cNvPr id="6" name="Rectangle 5"/>
          <p:cNvSpPr/>
          <p:nvPr/>
        </p:nvSpPr>
        <p:spPr>
          <a:xfrm>
            <a:off x="122804" y="5270759"/>
            <a:ext cx="8913692" cy="1569660"/>
          </a:xfrm>
          <a:prstGeom prst="rect">
            <a:avLst/>
          </a:prstGeom>
        </p:spPr>
        <p:txBody>
          <a:bodyPr wrap="square">
            <a:spAutoFit/>
          </a:bodyPr>
          <a:lstStyle/>
          <a:p>
            <a:pPr algn="just"/>
            <a:r>
              <a:rPr lang="ru-RU" sz="2400" i="1" dirty="0">
                <a:solidFill>
                  <a:srgbClr val="0070C0"/>
                </a:solidFill>
              </a:rPr>
              <a:t>“… Нет никого в современном обществе, кто был бы не слишком важен, чтобы стать мишенью; и, следовательно, нет никого в современном обществе, кто был бы не слишком важен, чтобы участвовать в защите …</a:t>
            </a:r>
            <a:r>
              <a:rPr lang="ru-RU" dirty="0">
                <a:solidFill>
                  <a:srgbClr val="0070C0"/>
                </a:solidFill>
              </a:rPr>
              <a:t>”</a:t>
            </a:r>
          </a:p>
        </p:txBody>
      </p:sp>
    </p:spTree>
    <p:extLst>
      <p:ext uri="{BB962C8B-B14F-4D97-AF65-F5344CB8AC3E}">
        <p14:creationId xmlns:p14="http://schemas.microsoft.com/office/powerpoint/2010/main" val="34019736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79512" y="827284"/>
            <a:ext cx="2371725" cy="3098651"/>
            <a:chOff x="179512" y="404664"/>
            <a:chExt cx="2371725" cy="3098651"/>
          </a:xfrm>
        </p:grpSpPr>
        <p:grpSp>
          <p:nvGrpSpPr>
            <p:cNvPr id="35" name="Group 34"/>
            <p:cNvGrpSpPr/>
            <p:nvPr/>
          </p:nvGrpSpPr>
          <p:grpSpPr>
            <a:xfrm>
              <a:off x="179512" y="404664"/>
              <a:ext cx="2371725" cy="3098651"/>
              <a:chOff x="179512" y="404664"/>
              <a:chExt cx="2371725" cy="3098651"/>
            </a:xfrm>
          </p:grpSpPr>
          <p:pic>
            <p:nvPicPr>
              <p:cNvPr id="37" name="Picture 36"/>
              <p:cNvPicPr>
                <a:picLocks noChangeAspect="1"/>
              </p:cNvPicPr>
              <p:nvPr/>
            </p:nvPicPr>
            <p:blipFill>
              <a:blip r:embed="rId2"/>
              <a:stretch>
                <a:fillRect/>
              </a:stretch>
            </p:blipFill>
            <p:spPr>
              <a:xfrm>
                <a:off x="179512" y="404664"/>
                <a:ext cx="2371725" cy="3098651"/>
              </a:xfrm>
              <a:prstGeom prst="rect">
                <a:avLst/>
              </a:prstGeom>
              <a:ln w="25400">
                <a:solidFill>
                  <a:schemeClr val="accent1">
                    <a:shade val="50000"/>
                  </a:schemeClr>
                </a:solidFill>
              </a:ln>
            </p:spPr>
          </p:pic>
          <p:sp>
            <p:nvSpPr>
              <p:cNvPr id="38" name="Oval Callout 37"/>
              <p:cNvSpPr/>
              <p:nvPr/>
            </p:nvSpPr>
            <p:spPr>
              <a:xfrm rot="478257">
                <a:off x="1689384" y="287593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9" name="Picture 38"/>
              <p:cNvPicPr>
                <a:picLocks noChangeAspect="1"/>
              </p:cNvPicPr>
              <p:nvPr/>
            </p:nvPicPr>
            <p:blipFill>
              <a:blip r:embed="rId3">
                <a:clrChange>
                  <a:clrFrom>
                    <a:srgbClr val="F7F7F7"/>
                  </a:clrFrom>
                  <a:clrTo>
                    <a:srgbClr val="F7F7F7">
                      <a:alpha val="0"/>
                    </a:srgbClr>
                  </a:clrTo>
                </a:clrChange>
              </a:blip>
              <a:stretch>
                <a:fillRect/>
              </a:stretch>
            </p:blipFill>
            <p:spPr>
              <a:xfrm rot="3554973">
                <a:off x="1831987" y="2883418"/>
                <a:ext cx="564108" cy="564108"/>
              </a:xfrm>
              <a:prstGeom prst="rect">
                <a:avLst/>
              </a:prstGeom>
            </p:spPr>
          </p:pic>
        </p:grpSp>
        <p:sp>
          <p:nvSpPr>
            <p:cNvPr id="36" name="Rectangle 35"/>
            <p:cNvSpPr/>
            <p:nvPr/>
          </p:nvSpPr>
          <p:spPr>
            <a:xfrm rot="19405051">
              <a:off x="582727" y="1744703"/>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16" name="Group 15"/>
          <p:cNvGrpSpPr/>
          <p:nvPr/>
        </p:nvGrpSpPr>
        <p:grpSpPr>
          <a:xfrm>
            <a:off x="6577688" y="798336"/>
            <a:ext cx="2160000" cy="3240000"/>
            <a:chOff x="6577688" y="798336"/>
            <a:chExt cx="2160000" cy="3240000"/>
          </a:xfrm>
        </p:grpSpPr>
        <p:grpSp>
          <p:nvGrpSpPr>
            <p:cNvPr id="6" name="Group 5"/>
            <p:cNvGrpSpPr/>
            <p:nvPr/>
          </p:nvGrpSpPr>
          <p:grpSpPr>
            <a:xfrm>
              <a:off x="6577688" y="798336"/>
              <a:ext cx="2160000" cy="3240000"/>
              <a:chOff x="6588224" y="3315366"/>
              <a:chExt cx="2160000" cy="3240000"/>
            </a:xfrm>
          </p:grpSpPr>
          <p:grpSp>
            <p:nvGrpSpPr>
              <p:cNvPr id="8" name="Group 7"/>
              <p:cNvGrpSpPr/>
              <p:nvPr/>
            </p:nvGrpSpPr>
            <p:grpSpPr>
              <a:xfrm flipH="1">
                <a:off x="6588224" y="3315366"/>
                <a:ext cx="2160000" cy="3240000"/>
                <a:chOff x="2267744" y="2205037"/>
                <a:chExt cx="1556543" cy="2447925"/>
              </a:xfrm>
            </p:grpSpPr>
            <p:pic>
              <p:nvPicPr>
                <p:cNvPr id="9" name="Picture 8"/>
                <p:cNvPicPr>
                  <a:picLocks noChangeAspect="1"/>
                </p:cNvPicPr>
                <p:nvPr/>
              </p:nvPicPr>
              <p:blipFill>
                <a:blip r:embed="rId4"/>
                <a:stretch>
                  <a:fillRect/>
                </a:stretch>
              </p:blipFill>
              <p:spPr>
                <a:xfrm flipH="1">
                  <a:off x="2267744" y="2205037"/>
                  <a:ext cx="1556543" cy="2447925"/>
                </a:xfrm>
                <a:prstGeom prst="rect">
                  <a:avLst/>
                </a:prstGeom>
                <a:ln w="25400">
                  <a:solidFill>
                    <a:schemeClr val="tx1"/>
                  </a:solidFill>
                </a:ln>
              </p:spPr>
            </p:pic>
            <p:pic>
              <p:nvPicPr>
                <p:cNvPr id="10" name="Picture 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6905685" y="3587441"/>
                <a:ext cx="435868" cy="481749"/>
              </a:xfrm>
              <a:prstGeom prst="rect">
                <a:avLst/>
              </a:prstGeom>
            </p:spPr>
          </p:pic>
          <p:sp>
            <p:nvSpPr>
              <p:cNvPr id="14" name="Rectangle 13"/>
              <p:cNvSpPr/>
              <p:nvPr/>
            </p:nvSpPr>
            <p:spPr>
              <a:xfrm rot="16200000">
                <a:off x="7378722" y="4938971"/>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sp>
          <p:nvSpPr>
            <p:cNvPr id="33" name="Rectangle 32"/>
            <p:cNvSpPr/>
            <p:nvPr/>
          </p:nvSpPr>
          <p:spPr>
            <a:xfrm>
              <a:off x="7131028" y="3193677"/>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48880"/>
            <a:ext cx="556896" cy="1307080"/>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1" name="Group 30"/>
          <p:cNvGrpSpPr/>
          <p:nvPr/>
        </p:nvGrpSpPr>
        <p:grpSpPr>
          <a:xfrm>
            <a:off x="3428417" y="3700792"/>
            <a:ext cx="2371725" cy="3098651"/>
            <a:chOff x="3428417" y="3700792"/>
            <a:chExt cx="2371725" cy="3098651"/>
          </a:xfrm>
        </p:grpSpPr>
        <p:grpSp>
          <p:nvGrpSpPr>
            <p:cNvPr id="25" name="Group 24"/>
            <p:cNvGrpSpPr/>
            <p:nvPr/>
          </p:nvGrpSpPr>
          <p:grpSpPr>
            <a:xfrm>
              <a:off x="3428417" y="3700792"/>
              <a:ext cx="2371725" cy="3098651"/>
              <a:chOff x="3386137" y="1844824"/>
              <a:chExt cx="2371725" cy="3098651"/>
            </a:xfrm>
          </p:grpSpPr>
          <p:pic>
            <p:nvPicPr>
              <p:cNvPr id="26" name="Picture 25"/>
              <p:cNvPicPr>
                <a:picLocks noChangeAspect="1"/>
              </p:cNvPicPr>
              <p:nvPr/>
            </p:nvPicPr>
            <p:blipFill>
              <a:blip r:embed="rId2"/>
              <a:stretch>
                <a:fillRect/>
              </a:stretch>
            </p:blipFill>
            <p:spPr>
              <a:xfrm>
                <a:off x="3386137" y="1844824"/>
                <a:ext cx="2371725" cy="3098651"/>
              </a:xfrm>
              <a:prstGeom prst="rect">
                <a:avLst/>
              </a:prstGeom>
              <a:ln w="25400">
                <a:solidFill>
                  <a:schemeClr val="accent1">
                    <a:shade val="50000"/>
                  </a:schemeClr>
                </a:solidFill>
              </a:ln>
            </p:spPr>
          </p:pic>
          <p:sp>
            <p:nvSpPr>
              <p:cNvPr id="27" name="Oval Callout 26"/>
              <p:cNvSpPr/>
              <p:nvPr/>
            </p:nvSpPr>
            <p:spPr>
              <a:xfrm rot="478257">
                <a:off x="4896009" y="431609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8" name="Picture 27"/>
              <p:cNvPicPr>
                <a:picLocks noChangeAspect="1"/>
              </p:cNvPicPr>
              <p:nvPr/>
            </p:nvPicPr>
            <p:blipFill>
              <a:blip r:embed="rId7">
                <a:clrChange>
                  <a:clrFrom>
                    <a:srgbClr val="F7F7F7"/>
                  </a:clrFrom>
                  <a:clrTo>
                    <a:srgbClr val="F7F7F7">
                      <a:alpha val="0"/>
                    </a:srgbClr>
                  </a:clrTo>
                </a:clrChange>
              </a:blip>
              <a:stretch>
                <a:fillRect/>
              </a:stretch>
            </p:blipFill>
            <p:spPr>
              <a:xfrm>
                <a:off x="5077663" y="4365103"/>
                <a:ext cx="512096" cy="432049"/>
              </a:xfrm>
              <a:prstGeom prst="rect">
                <a:avLst/>
              </a:prstGeom>
            </p:spPr>
          </p:pic>
        </p:grpSp>
        <p:sp>
          <p:nvSpPr>
            <p:cNvPr id="30" name="Rectangle 29"/>
            <p:cNvSpPr/>
            <p:nvPr/>
          </p:nvSpPr>
          <p:spPr>
            <a:xfrm rot="19405051">
              <a:off x="3834720" y="5065472"/>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6: </a:t>
            </a:r>
            <a:r>
              <a:rPr lang="en-US" sz="3600" b="1" dirty="0">
                <a:ln w="13462">
                  <a:solidFill>
                    <a:schemeClr val="bg1"/>
                  </a:solidFill>
                  <a:prstDash val="solid"/>
                </a:ln>
                <a:solidFill>
                  <a:srgbClr val="FF0000"/>
                </a:solidFill>
                <a:effectLst>
                  <a:outerShdw dist="38100" dir="2700000" algn="bl" rotWithShape="0">
                    <a:schemeClr val="accent5"/>
                  </a:outerShdw>
                </a:effectLst>
              </a:rPr>
              <a:t>Students vs. Teacher | Students</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299326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6665843" y="799554"/>
            <a:ext cx="2371725" cy="3098651"/>
            <a:chOff x="6156176" y="548680"/>
            <a:chExt cx="2371725" cy="3098651"/>
          </a:xfrm>
        </p:grpSpPr>
        <p:grpSp>
          <p:nvGrpSpPr>
            <p:cNvPr id="47" name="Group 46"/>
            <p:cNvGrpSpPr/>
            <p:nvPr/>
          </p:nvGrpSpPr>
          <p:grpSpPr>
            <a:xfrm>
              <a:off x="6156176" y="548680"/>
              <a:ext cx="2371725" cy="3098651"/>
              <a:chOff x="6156176" y="548680"/>
              <a:chExt cx="2371725" cy="3098651"/>
            </a:xfrm>
          </p:grpSpPr>
          <p:pic>
            <p:nvPicPr>
              <p:cNvPr id="49" name="Picture 48"/>
              <p:cNvPicPr>
                <a:picLocks noChangeAspect="1"/>
              </p:cNvPicPr>
              <p:nvPr/>
            </p:nvPicPr>
            <p:blipFill>
              <a:blip r:embed="rId2"/>
              <a:stretch>
                <a:fillRect/>
              </a:stretch>
            </p:blipFill>
            <p:spPr>
              <a:xfrm>
                <a:off x="6156176" y="548680"/>
                <a:ext cx="2371725" cy="3098651"/>
              </a:xfrm>
              <a:prstGeom prst="rect">
                <a:avLst/>
              </a:prstGeom>
              <a:ln w="25400">
                <a:solidFill>
                  <a:schemeClr val="accent1">
                    <a:shade val="50000"/>
                  </a:schemeClr>
                </a:solidFill>
              </a:ln>
            </p:spPr>
          </p:pic>
          <p:sp>
            <p:nvSpPr>
              <p:cNvPr id="50" name="Oval Callout 49"/>
              <p:cNvSpPr/>
              <p:nvPr/>
            </p:nvSpPr>
            <p:spPr>
              <a:xfrm rot="478257">
                <a:off x="7666048" y="3019947"/>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1" name="Picture 50"/>
              <p:cNvPicPr>
                <a:picLocks noChangeAspect="1"/>
              </p:cNvPicPr>
              <p:nvPr/>
            </p:nvPicPr>
            <p:blipFill>
              <a:blip r:embed="rId3">
                <a:clrChange>
                  <a:clrFrom>
                    <a:srgbClr val="FFFFFF"/>
                  </a:clrFrom>
                  <a:clrTo>
                    <a:srgbClr val="FFFFFF">
                      <a:alpha val="0"/>
                    </a:srgbClr>
                  </a:clrTo>
                </a:clrChange>
              </a:blip>
              <a:stretch>
                <a:fillRect/>
              </a:stretch>
            </p:blipFill>
            <p:spPr>
              <a:xfrm>
                <a:off x="7858561" y="3067104"/>
                <a:ext cx="435868" cy="481749"/>
              </a:xfrm>
              <a:prstGeom prst="rect">
                <a:avLst/>
              </a:prstGeom>
            </p:spPr>
          </p:pic>
        </p:grpSp>
        <p:sp>
          <p:nvSpPr>
            <p:cNvPr id="48" name="Rectangle 47"/>
            <p:cNvSpPr/>
            <p:nvPr/>
          </p:nvSpPr>
          <p:spPr>
            <a:xfrm rot="19405051">
              <a:off x="6574350" y="1859756"/>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29" name="Group 28"/>
          <p:cNvGrpSpPr/>
          <p:nvPr/>
        </p:nvGrpSpPr>
        <p:grpSpPr>
          <a:xfrm>
            <a:off x="343964" y="798336"/>
            <a:ext cx="2160000" cy="3240000"/>
            <a:chOff x="827584" y="2276872"/>
            <a:chExt cx="2160000" cy="3240000"/>
          </a:xfrm>
        </p:grpSpPr>
        <p:grpSp>
          <p:nvGrpSpPr>
            <p:cNvPr id="40" name="Group 39"/>
            <p:cNvGrpSpPr/>
            <p:nvPr/>
          </p:nvGrpSpPr>
          <p:grpSpPr>
            <a:xfrm>
              <a:off x="827584" y="2276872"/>
              <a:ext cx="2160000" cy="3240000"/>
              <a:chOff x="2267744" y="2205037"/>
              <a:chExt cx="1556543" cy="2447925"/>
            </a:xfrm>
          </p:grpSpPr>
          <p:pic>
            <p:nvPicPr>
              <p:cNvPr id="44" name="Picture 43"/>
              <p:cNvPicPr>
                <a:picLocks noChangeAspect="1"/>
              </p:cNvPicPr>
              <p:nvPr/>
            </p:nvPicPr>
            <p:blipFill>
              <a:blip r:embed="rId4"/>
              <a:stretch>
                <a:fillRect/>
              </a:stretch>
            </p:blipFill>
            <p:spPr>
              <a:xfrm flipH="1">
                <a:off x="2267744" y="2205037"/>
                <a:ext cx="1556543" cy="2447925"/>
              </a:xfrm>
              <a:prstGeom prst="rect">
                <a:avLst/>
              </a:prstGeom>
              <a:ln w="25400">
                <a:solidFill>
                  <a:schemeClr val="tx1"/>
                </a:solidFill>
              </a:ln>
            </p:spPr>
          </p:pic>
          <p:pic>
            <p:nvPicPr>
              <p:cNvPr id="45" name="Picture 4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8537">
                <a:off x="2497905" y="2575617"/>
                <a:ext cx="617255" cy="35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 name="Rectangle 40"/>
            <p:cNvSpPr/>
            <p:nvPr/>
          </p:nvSpPr>
          <p:spPr>
            <a:xfrm rot="16200000">
              <a:off x="1166242" y="3907317"/>
              <a:ext cx="1040670"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pic>
          <p:nvPicPr>
            <p:cNvPr id="42" name="Picture 41"/>
            <p:cNvPicPr>
              <a:picLocks noChangeAspect="1"/>
            </p:cNvPicPr>
            <p:nvPr/>
          </p:nvPicPr>
          <p:blipFill>
            <a:blip r:embed="rId6">
              <a:clrChange>
                <a:clrFrom>
                  <a:srgbClr val="F7F7F7"/>
                </a:clrFrom>
                <a:clrTo>
                  <a:srgbClr val="F7F7F7">
                    <a:alpha val="0"/>
                  </a:srgbClr>
                </a:clrTo>
              </a:clrChange>
            </a:blip>
            <a:stretch>
              <a:fillRect/>
            </a:stretch>
          </p:blipFill>
          <p:spPr>
            <a:xfrm rot="829042">
              <a:off x="2174729" y="2483598"/>
              <a:ext cx="564108" cy="564108"/>
            </a:xfrm>
            <a:prstGeom prst="rect">
              <a:avLst/>
            </a:prstGeom>
          </p:spPr>
        </p:pic>
        <p:sp>
          <p:nvSpPr>
            <p:cNvPr id="43" name="Rectangle 42"/>
            <p:cNvSpPr/>
            <p:nvPr/>
          </p:nvSpPr>
          <p:spPr>
            <a:xfrm>
              <a:off x="1172715" y="4667219"/>
              <a:ext cx="1249060" cy="307777"/>
            </a:xfrm>
            <a:prstGeom prst="rect">
              <a:avLst/>
            </a:prstGeom>
            <a:noFill/>
          </p:spPr>
          <p:txBody>
            <a:bodyPr wrap="none" lIns="91440" tIns="45720" rIns="91440" bIns="45720">
              <a:spAutoFit/>
            </a:bodyPr>
            <a:lstStyle/>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T E A C H E R</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48880"/>
            <a:ext cx="556896" cy="1307080"/>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1" name="Group 30"/>
          <p:cNvGrpSpPr/>
          <p:nvPr/>
        </p:nvGrpSpPr>
        <p:grpSpPr>
          <a:xfrm>
            <a:off x="3428417" y="3700792"/>
            <a:ext cx="2371725" cy="3098651"/>
            <a:chOff x="3428417" y="3700792"/>
            <a:chExt cx="2371725" cy="3098651"/>
          </a:xfrm>
        </p:grpSpPr>
        <p:grpSp>
          <p:nvGrpSpPr>
            <p:cNvPr id="25" name="Group 24"/>
            <p:cNvGrpSpPr/>
            <p:nvPr/>
          </p:nvGrpSpPr>
          <p:grpSpPr>
            <a:xfrm>
              <a:off x="3428417" y="3700792"/>
              <a:ext cx="2371725" cy="3098651"/>
              <a:chOff x="3386137" y="1844824"/>
              <a:chExt cx="2371725" cy="3098651"/>
            </a:xfrm>
          </p:grpSpPr>
          <p:pic>
            <p:nvPicPr>
              <p:cNvPr id="26" name="Picture 25"/>
              <p:cNvPicPr>
                <a:picLocks noChangeAspect="1"/>
              </p:cNvPicPr>
              <p:nvPr/>
            </p:nvPicPr>
            <p:blipFill>
              <a:blip r:embed="rId2"/>
              <a:stretch>
                <a:fillRect/>
              </a:stretch>
            </p:blipFill>
            <p:spPr>
              <a:xfrm>
                <a:off x="3386137" y="1844824"/>
                <a:ext cx="2371725" cy="3098651"/>
              </a:xfrm>
              <a:prstGeom prst="rect">
                <a:avLst/>
              </a:prstGeom>
              <a:ln w="25400">
                <a:solidFill>
                  <a:schemeClr val="accent1">
                    <a:shade val="50000"/>
                  </a:schemeClr>
                </a:solidFill>
              </a:ln>
            </p:spPr>
          </p:pic>
          <p:sp>
            <p:nvSpPr>
              <p:cNvPr id="27" name="Oval Callout 26"/>
              <p:cNvSpPr/>
              <p:nvPr/>
            </p:nvSpPr>
            <p:spPr>
              <a:xfrm rot="478257">
                <a:off x="4896009" y="431609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8" name="Picture 27"/>
              <p:cNvPicPr>
                <a:picLocks noChangeAspect="1"/>
              </p:cNvPicPr>
              <p:nvPr/>
            </p:nvPicPr>
            <p:blipFill>
              <a:blip r:embed="rId7">
                <a:clrChange>
                  <a:clrFrom>
                    <a:srgbClr val="F7F7F7"/>
                  </a:clrFrom>
                  <a:clrTo>
                    <a:srgbClr val="F7F7F7">
                      <a:alpha val="0"/>
                    </a:srgbClr>
                  </a:clrTo>
                </a:clrChange>
              </a:blip>
              <a:stretch>
                <a:fillRect/>
              </a:stretch>
            </p:blipFill>
            <p:spPr>
              <a:xfrm>
                <a:off x="5077663" y="4365103"/>
                <a:ext cx="512096" cy="432049"/>
              </a:xfrm>
              <a:prstGeom prst="rect">
                <a:avLst/>
              </a:prstGeom>
            </p:spPr>
          </p:pic>
        </p:grpSp>
        <p:sp>
          <p:nvSpPr>
            <p:cNvPr id="30" name="Rectangle 29"/>
            <p:cNvSpPr/>
            <p:nvPr/>
          </p:nvSpPr>
          <p:spPr>
            <a:xfrm rot="19405051">
              <a:off x="3834720" y="5065472"/>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7: </a:t>
            </a:r>
            <a:r>
              <a:rPr lang="en-US" sz="3600" b="1" dirty="0">
                <a:ln w="13462">
                  <a:solidFill>
                    <a:schemeClr val="bg1"/>
                  </a:solidFill>
                  <a:prstDash val="solid"/>
                </a:ln>
                <a:solidFill>
                  <a:srgbClr val="FF0000"/>
                </a:solidFill>
                <a:effectLst>
                  <a:outerShdw dist="38100" dir="2700000" algn="bl" rotWithShape="0">
                    <a:schemeClr val="accent5"/>
                  </a:outerShdw>
                </a:effectLst>
              </a:rPr>
              <a:t>Teacher vs. Students | Students</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1082654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79512" y="799554"/>
            <a:ext cx="2371725" cy="3098651"/>
            <a:chOff x="179512" y="404664"/>
            <a:chExt cx="2371725" cy="3098651"/>
          </a:xfrm>
        </p:grpSpPr>
        <p:grpSp>
          <p:nvGrpSpPr>
            <p:cNvPr id="34" name="Group 33"/>
            <p:cNvGrpSpPr/>
            <p:nvPr/>
          </p:nvGrpSpPr>
          <p:grpSpPr>
            <a:xfrm>
              <a:off x="179512" y="404664"/>
              <a:ext cx="2371725" cy="3098651"/>
              <a:chOff x="179512" y="404664"/>
              <a:chExt cx="2371725" cy="3098651"/>
            </a:xfrm>
          </p:grpSpPr>
          <p:pic>
            <p:nvPicPr>
              <p:cNvPr id="36" name="Picture 35"/>
              <p:cNvPicPr>
                <a:picLocks noChangeAspect="1"/>
              </p:cNvPicPr>
              <p:nvPr/>
            </p:nvPicPr>
            <p:blipFill>
              <a:blip r:embed="rId2"/>
              <a:stretch>
                <a:fillRect/>
              </a:stretch>
            </p:blipFill>
            <p:spPr>
              <a:xfrm>
                <a:off x="179512" y="404664"/>
                <a:ext cx="2371725" cy="3098651"/>
              </a:xfrm>
              <a:prstGeom prst="rect">
                <a:avLst/>
              </a:prstGeom>
              <a:ln w="25400">
                <a:solidFill>
                  <a:schemeClr val="accent1">
                    <a:shade val="50000"/>
                  </a:schemeClr>
                </a:solidFill>
              </a:ln>
            </p:spPr>
          </p:pic>
          <p:sp>
            <p:nvSpPr>
              <p:cNvPr id="37" name="Oval Callout 36"/>
              <p:cNvSpPr/>
              <p:nvPr/>
            </p:nvSpPr>
            <p:spPr>
              <a:xfrm rot="478257">
                <a:off x="1689384" y="287593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8" name="Picture 37"/>
              <p:cNvPicPr>
                <a:picLocks noChangeAspect="1"/>
              </p:cNvPicPr>
              <p:nvPr/>
            </p:nvPicPr>
            <p:blipFill>
              <a:blip r:embed="rId3">
                <a:clrChange>
                  <a:clrFrom>
                    <a:srgbClr val="F7F7F7"/>
                  </a:clrFrom>
                  <a:clrTo>
                    <a:srgbClr val="F7F7F7">
                      <a:alpha val="0"/>
                    </a:srgbClr>
                  </a:clrTo>
                </a:clrChange>
              </a:blip>
              <a:stretch>
                <a:fillRect/>
              </a:stretch>
            </p:blipFill>
            <p:spPr>
              <a:xfrm rot="3554973">
                <a:off x="1831987" y="2883418"/>
                <a:ext cx="564108" cy="564108"/>
              </a:xfrm>
              <a:prstGeom prst="rect">
                <a:avLst/>
              </a:prstGeom>
            </p:spPr>
          </p:pic>
        </p:grpSp>
        <p:sp>
          <p:nvSpPr>
            <p:cNvPr id="35" name="Rectangle 34"/>
            <p:cNvSpPr/>
            <p:nvPr/>
          </p:nvSpPr>
          <p:spPr>
            <a:xfrm rot="19405051">
              <a:off x="582727" y="1744703"/>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46" name="Group 45"/>
          <p:cNvGrpSpPr/>
          <p:nvPr/>
        </p:nvGrpSpPr>
        <p:grpSpPr>
          <a:xfrm>
            <a:off x="6665843" y="799554"/>
            <a:ext cx="2371725" cy="3098651"/>
            <a:chOff x="6156176" y="548680"/>
            <a:chExt cx="2371725" cy="3098651"/>
          </a:xfrm>
        </p:grpSpPr>
        <p:grpSp>
          <p:nvGrpSpPr>
            <p:cNvPr id="47" name="Group 46"/>
            <p:cNvGrpSpPr/>
            <p:nvPr/>
          </p:nvGrpSpPr>
          <p:grpSpPr>
            <a:xfrm>
              <a:off x="6156176" y="548680"/>
              <a:ext cx="2371725" cy="3098651"/>
              <a:chOff x="6156176" y="548680"/>
              <a:chExt cx="2371725" cy="3098651"/>
            </a:xfrm>
          </p:grpSpPr>
          <p:pic>
            <p:nvPicPr>
              <p:cNvPr id="49" name="Picture 48"/>
              <p:cNvPicPr>
                <a:picLocks noChangeAspect="1"/>
              </p:cNvPicPr>
              <p:nvPr/>
            </p:nvPicPr>
            <p:blipFill>
              <a:blip r:embed="rId2"/>
              <a:stretch>
                <a:fillRect/>
              </a:stretch>
            </p:blipFill>
            <p:spPr>
              <a:xfrm>
                <a:off x="6156176" y="548680"/>
                <a:ext cx="2371725" cy="3098651"/>
              </a:xfrm>
              <a:prstGeom prst="rect">
                <a:avLst/>
              </a:prstGeom>
              <a:ln w="25400">
                <a:solidFill>
                  <a:schemeClr val="accent1">
                    <a:shade val="50000"/>
                  </a:schemeClr>
                </a:solidFill>
              </a:ln>
            </p:spPr>
          </p:pic>
          <p:sp>
            <p:nvSpPr>
              <p:cNvPr id="50" name="Oval Callout 49"/>
              <p:cNvSpPr/>
              <p:nvPr/>
            </p:nvSpPr>
            <p:spPr>
              <a:xfrm rot="478257">
                <a:off x="7666048" y="3019947"/>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1" name="Picture 50"/>
              <p:cNvPicPr>
                <a:picLocks noChangeAspect="1"/>
              </p:cNvPicPr>
              <p:nvPr/>
            </p:nvPicPr>
            <p:blipFill>
              <a:blip r:embed="rId4">
                <a:clrChange>
                  <a:clrFrom>
                    <a:srgbClr val="FFFFFF"/>
                  </a:clrFrom>
                  <a:clrTo>
                    <a:srgbClr val="FFFFFF">
                      <a:alpha val="0"/>
                    </a:srgbClr>
                  </a:clrTo>
                </a:clrChange>
              </a:blip>
              <a:stretch>
                <a:fillRect/>
              </a:stretch>
            </p:blipFill>
            <p:spPr>
              <a:xfrm>
                <a:off x="7858561" y="3067104"/>
                <a:ext cx="435868" cy="481749"/>
              </a:xfrm>
              <a:prstGeom prst="rect">
                <a:avLst/>
              </a:prstGeom>
            </p:spPr>
          </p:pic>
        </p:grpSp>
        <p:sp>
          <p:nvSpPr>
            <p:cNvPr id="48" name="Rectangle 47"/>
            <p:cNvSpPr/>
            <p:nvPr/>
          </p:nvSpPr>
          <p:spPr>
            <a:xfrm rot="19405051">
              <a:off x="6574350" y="1859756"/>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2" name="Group 1"/>
          <p:cNvGrpSpPr/>
          <p:nvPr/>
        </p:nvGrpSpPr>
        <p:grpSpPr>
          <a:xfrm>
            <a:off x="2336825" y="1648429"/>
            <a:ext cx="4473800" cy="913249"/>
            <a:chOff x="3352696" y="5252252"/>
            <a:chExt cx="2694034" cy="913249"/>
          </a:xfrm>
        </p:grpSpPr>
        <p:sp>
          <p:nvSpPr>
            <p:cNvPr id="22" name="Left-Right Arrow 21"/>
            <p:cNvSpPr/>
            <p:nvPr/>
          </p:nvSpPr>
          <p:spPr>
            <a:xfrm>
              <a:off x="3352696" y="5252252"/>
              <a:ext cx="2694034" cy="913249"/>
            </a:xfrm>
            <a:prstGeom prst="leftRightArrow">
              <a:avLst>
                <a:gd name="adj1" fmla="val 50000"/>
                <a:gd name="adj2" fmla="val 65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4405857" y="5528406"/>
              <a:ext cx="601175" cy="3868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VS</a:t>
              </a:r>
            </a:p>
          </p:txBody>
        </p:sp>
      </p:grpSp>
      <p:sp>
        <p:nvSpPr>
          <p:cNvPr id="24" name="Up Arrow 23"/>
          <p:cNvSpPr/>
          <p:nvPr/>
        </p:nvSpPr>
        <p:spPr>
          <a:xfrm>
            <a:off x="4299336" y="2348880"/>
            <a:ext cx="556896" cy="1213981"/>
          </a:xfrm>
          <a:prstGeom prst="upArrow">
            <a:avLst>
              <a:gd name="adj1" fmla="val 50000"/>
              <a:gd name="adj2" fmla="val 8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179512" y="51738"/>
            <a:ext cx="8712967" cy="646331"/>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Model 8: </a:t>
            </a:r>
            <a:r>
              <a:rPr lang="en-US" sz="3600" b="1" dirty="0">
                <a:ln w="13462">
                  <a:solidFill>
                    <a:schemeClr val="bg1"/>
                  </a:solidFill>
                  <a:prstDash val="solid"/>
                </a:ln>
                <a:solidFill>
                  <a:srgbClr val="FF0000"/>
                </a:solidFill>
                <a:effectLst>
                  <a:outerShdw dist="38100" dir="2700000" algn="bl" rotWithShape="0">
                    <a:schemeClr val="accent5"/>
                  </a:outerShdw>
                </a:effectLst>
              </a:rPr>
              <a:t>Students vs. Students | Students</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26" name="Group 25"/>
          <p:cNvGrpSpPr/>
          <p:nvPr/>
        </p:nvGrpSpPr>
        <p:grpSpPr>
          <a:xfrm>
            <a:off x="3425452" y="3645024"/>
            <a:ext cx="2371725" cy="3098651"/>
            <a:chOff x="3386137" y="1844824"/>
            <a:chExt cx="2371725" cy="3098651"/>
          </a:xfrm>
        </p:grpSpPr>
        <p:grpSp>
          <p:nvGrpSpPr>
            <p:cNvPr id="27" name="Group 26"/>
            <p:cNvGrpSpPr/>
            <p:nvPr/>
          </p:nvGrpSpPr>
          <p:grpSpPr>
            <a:xfrm>
              <a:off x="3386137" y="1844824"/>
              <a:ext cx="2371725" cy="3098651"/>
              <a:chOff x="3386137" y="1844824"/>
              <a:chExt cx="2371725" cy="3098651"/>
            </a:xfrm>
          </p:grpSpPr>
          <p:pic>
            <p:nvPicPr>
              <p:cNvPr id="29" name="Picture 28"/>
              <p:cNvPicPr>
                <a:picLocks noChangeAspect="1"/>
              </p:cNvPicPr>
              <p:nvPr/>
            </p:nvPicPr>
            <p:blipFill>
              <a:blip r:embed="rId2"/>
              <a:stretch>
                <a:fillRect/>
              </a:stretch>
            </p:blipFill>
            <p:spPr>
              <a:xfrm>
                <a:off x="3386137" y="1844824"/>
                <a:ext cx="2371725" cy="3098651"/>
              </a:xfrm>
              <a:prstGeom prst="rect">
                <a:avLst/>
              </a:prstGeom>
              <a:ln w="25400">
                <a:solidFill>
                  <a:schemeClr val="accent1">
                    <a:shade val="50000"/>
                  </a:schemeClr>
                </a:solidFill>
              </a:ln>
            </p:spPr>
          </p:pic>
          <p:sp>
            <p:nvSpPr>
              <p:cNvPr id="30" name="Oval Callout 29"/>
              <p:cNvSpPr/>
              <p:nvPr/>
            </p:nvSpPr>
            <p:spPr>
              <a:xfrm rot="478257">
                <a:off x="4896009" y="431609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1" name="Picture 30"/>
              <p:cNvPicPr>
                <a:picLocks noChangeAspect="1"/>
              </p:cNvPicPr>
              <p:nvPr/>
            </p:nvPicPr>
            <p:blipFill>
              <a:blip r:embed="rId5">
                <a:clrChange>
                  <a:clrFrom>
                    <a:srgbClr val="F7F7F7"/>
                  </a:clrFrom>
                  <a:clrTo>
                    <a:srgbClr val="F7F7F7">
                      <a:alpha val="0"/>
                    </a:srgbClr>
                  </a:clrTo>
                </a:clrChange>
              </a:blip>
              <a:stretch>
                <a:fillRect/>
              </a:stretch>
            </p:blipFill>
            <p:spPr>
              <a:xfrm>
                <a:off x="5077663" y="4365103"/>
                <a:ext cx="512096" cy="432049"/>
              </a:xfrm>
              <a:prstGeom prst="rect">
                <a:avLst/>
              </a:prstGeom>
            </p:spPr>
          </p:pic>
        </p:grpSp>
        <p:sp>
          <p:nvSpPr>
            <p:cNvPr id="28" name="Rectangle 27"/>
            <p:cNvSpPr/>
            <p:nvPr/>
          </p:nvSpPr>
          <p:spPr>
            <a:xfrm rot="19405051">
              <a:off x="3789788" y="3183791"/>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spTree>
    <p:extLst>
      <p:ext uri="{BB962C8B-B14F-4D97-AF65-F5344CB8AC3E}">
        <p14:creationId xmlns:p14="http://schemas.microsoft.com/office/powerpoint/2010/main" val="15140013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79512" y="799554"/>
            <a:ext cx="2371725" cy="3098651"/>
            <a:chOff x="179512" y="404664"/>
            <a:chExt cx="2371725" cy="3098651"/>
          </a:xfrm>
        </p:grpSpPr>
        <p:grpSp>
          <p:nvGrpSpPr>
            <p:cNvPr id="34" name="Group 33"/>
            <p:cNvGrpSpPr/>
            <p:nvPr/>
          </p:nvGrpSpPr>
          <p:grpSpPr>
            <a:xfrm>
              <a:off x="179512" y="404664"/>
              <a:ext cx="2371725" cy="3098651"/>
              <a:chOff x="179512" y="404664"/>
              <a:chExt cx="2371725" cy="3098651"/>
            </a:xfrm>
          </p:grpSpPr>
          <p:pic>
            <p:nvPicPr>
              <p:cNvPr id="36" name="Picture 35"/>
              <p:cNvPicPr>
                <a:picLocks noChangeAspect="1"/>
              </p:cNvPicPr>
              <p:nvPr/>
            </p:nvPicPr>
            <p:blipFill>
              <a:blip r:embed="rId2"/>
              <a:stretch>
                <a:fillRect/>
              </a:stretch>
            </p:blipFill>
            <p:spPr>
              <a:xfrm>
                <a:off x="179512" y="404664"/>
                <a:ext cx="2371725" cy="3098651"/>
              </a:xfrm>
              <a:prstGeom prst="rect">
                <a:avLst/>
              </a:prstGeom>
              <a:ln w="25400">
                <a:solidFill>
                  <a:schemeClr val="accent1">
                    <a:shade val="50000"/>
                  </a:schemeClr>
                </a:solidFill>
              </a:ln>
            </p:spPr>
          </p:pic>
          <p:sp>
            <p:nvSpPr>
              <p:cNvPr id="37" name="Oval Callout 36"/>
              <p:cNvSpPr/>
              <p:nvPr/>
            </p:nvSpPr>
            <p:spPr>
              <a:xfrm rot="478257">
                <a:off x="1689384" y="287593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8" name="Picture 37"/>
              <p:cNvPicPr>
                <a:picLocks noChangeAspect="1"/>
              </p:cNvPicPr>
              <p:nvPr/>
            </p:nvPicPr>
            <p:blipFill>
              <a:blip r:embed="rId3">
                <a:clrChange>
                  <a:clrFrom>
                    <a:srgbClr val="F7F7F7"/>
                  </a:clrFrom>
                  <a:clrTo>
                    <a:srgbClr val="F7F7F7">
                      <a:alpha val="0"/>
                    </a:srgbClr>
                  </a:clrTo>
                </a:clrChange>
              </a:blip>
              <a:stretch>
                <a:fillRect/>
              </a:stretch>
            </p:blipFill>
            <p:spPr>
              <a:xfrm rot="3554973">
                <a:off x="1831987" y="2883418"/>
                <a:ext cx="564108" cy="564108"/>
              </a:xfrm>
              <a:prstGeom prst="rect">
                <a:avLst/>
              </a:prstGeom>
            </p:spPr>
          </p:pic>
        </p:grpSp>
        <p:sp>
          <p:nvSpPr>
            <p:cNvPr id="35" name="Rectangle 34"/>
            <p:cNvSpPr/>
            <p:nvPr/>
          </p:nvSpPr>
          <p:spPr>
            <a:xfrm rot="19405051">
              <a:off x="582727" y="1744703"/>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grpSp>
        <p:nvGrpSpPr>
          <p:cNvPr id="46" name="Group 45"/>
          <p:cNvGrpSpPr/>
          <p:nvPr/>
        </p:nvGrpSpPr>
        <p:grpSpPr>
          <a:xfrm>
            <a:off x="6665843" y="799554"/>
            <a:ext cx="2371725" cy="3098651"/>
            <a:chOff x="6156176" y="548680"/>
            <a:chExt cx="2371725" cy="3098651"/>
          </a:xfrm>
        </p:grpSpPr>
        <p:grpSp>
          <p:nvGrpSpPr>
            <p:cNvPr id="47" name="Group 46"/>
            <p:cNvGrpSpPr/>
            <p:nvPr/>
          </p:nvGrpSpPr>
          <p:grpSpPr>
            <a:xfrm>
              <a:off x="6156176" y="548680"/>
              <a:ext cx="2371725" cy="3098651"/>
              <a:chOff x="6156176" y="548680"/>
              <a:chExt cx="2371725" cy="3098651"/>
            </a:xfrm>
          </p:grpSpPr>
          <p:pic>
            <p:nvPicPr>
              <p:cNvPr id="49" name="Picture 48"/>
              <p:cNvPicPr>
                <a:picLocks noChangeAspect="1"/>
              </p:cNvPicPr>
              <p:nvPr/>
            </p:nvPicPr>
            <p:blipFill>
              <a:blip r:embed="rId2"/>
              <a:stretch>
                <a:fillRect/>
              </a:stretch>
            </p:blipFill>
            <p:spPr>
              <a:xfrm>
                <a:off x="6156176" y="548680"/>
                <a:ext cx="2371725" cy="3098651"/>
              </a:xfrm>
              <a:prstGeom prst="rect">
                <a:avLst/>
              </a:prstGeom>
              <a:ln w="25400">
                <a:solidFill>
                  <a:schemeClr val="accent1">
                    <a:shade val="50000"/>
                  </a:schemeClr>
                </a:solidFill>
              </a:ln>
            </p:spPr>
          </p:pic>
          <p:sp>
            <p:nvSpPr>
              <p:cNvPr id="50" name="Oval Callout 49"/>
              <p:cNvSpPr/>
              <p:nvPr/>
            </p:nvSpPr>
            <p:spPr>
              <a:xfrm rot="478257">
                <a:off x="7666048" y="3019947"/>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1" name="Picture 50"/>
              <p:cNvPicPr>
                <a:picLocks noChangeAspect="1"/>
              </p:cNvPicPr>
              <p:nvPr/>
            </p:nvPicPr>
            <p:blipFill>
              <a:blip r:embed="rId4">
                <a:clrChange>
                  <a:clrFrom>
                    <a:srgbClr val="FFFFFF"/>
                  </a:clrFrom>
                  <a:clrTo>
                    <a:srgbClr val="FFFFFF">
                      <a:alpha val="0"/>
                    </a:srgbClr>
                  </a:clrTo>
                </a:clrChange>
              </a:blip>
              <a:stretch>
                <a:fillRect/>
              </a:stretch>
            </p:blipFill>
            <p:spPr>
              <a:xfrm>
                <a:off x="7858561" y="3067104"/>
                <a:ext cx="435868" cy="481749"/>
              </a:xfrm>
              <a:prstGeom prst="rect">
                <a:avLst/>
              </a:prstGeom>
            </p:spPr>
          </p:pic>
        </p:grpSp>
        <p:sp>
          <p:nvSpPr>
            <p:cNvPr id="48" name="Rectangle 47"/>
            <p:cNvSpPr/>
            <p:nvPr/>
          </p:nvSpPr>
          <p:spPr>
            <a:xfrm rot="19405051">
              <a:off x="6574350" y="1859756"/>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sp>
        <p:nvSpPr>
          <p:cNvPr id="32" name="Rectangle 31"/>
          <p:cNvSpPr/>
          <p:nvPr/>
        </p:nvSpPr>
        <p:spPr>
          <a:xfrm>
            <a:off x="179512" y="5634"/>
            <a:ext cx="8712967" cy="646331"/>
          </a:xfrm>
          <a:prstGeom prst="rect">
            <a:avLst/>
          </a:prstGeom>
          <a:noFill/>
        </p:spPr>
        <p:txBody>
          <a:bodyPr wrap="square" lIns="91440" tIns="45720" rIns="91440" bIns="45720">
            <a:spAutoFit/>
          </a:bodyPr>
          <a:lstStyle/>
          <a:p>
            <a:pPr algn="ctr"/>
            <a:r>
              <a:rPr lang="en-US" sz="3600" b="1" dirty="0">
                <a:ln w="13462">
                  <a:solidFill>
                    <a:schemeClr val="bg1"/>
                  </a:solidFill>
                  <a:prstDash val="solid"/>
                </a:ln>
                <a:solidFill>
                  <a:srgbClr val="FF0000"/>
                </a:solidFill>
                <a:effectLst>
                  <a:outerShdw dist="38100" dir="2700000" algn="bl" rotWithShape="0">
                    <a:schemeClr val="accent5"/>
                  </a:outerShdw>
                </a:effectLst>
              </a:rPr>
              <a:t>Regrouping, changing roles and subject</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26" name="Group 25"/>
          <p:cNvGrpSpPr/>
          <p:nvPr/>
        </p:nvGrpSpPr>
        <p:grpSpPr>
          <a:xfrm>
            <a:off x="3425452" y="3645024"/>
            <a:ext cx="2371725" cy="3098651"/>
            <a:chOff x="3386137" y="1844824"/>
            <a:chExt cx="2371725" cy="3098651"/>
          </a:xfrm>
        </p:grpSpPr>
        <p:grpSp>
          <p:nvGrpSpPr>
            <p:cNvPr id="27" name="Group 26"/>
            <p:cNvGrpSpPr/>
            <p:nvPr/>
          </p:nvGrpSpPr>
          <p:grpSpPr>
            <a:xfrm>
              <a:off x="3386137" y="1844824"/>
              <a:ext cx="2371725" cy="3098651"/>
              <a:chOff x="3386137" y="1844824"/>
              <a:chExt cx="2371725" cy="3098651"/>
            </a:xfrm>
          </p:grpSpPr>
          <p:pic>
            <p:nvPicPr>
              <p:cNvPr id="29" name="Picture 28"/>
              <p:cNvPicPr>
                <a:picLocks noChangeAspect="1"/>
              </p:cNvPicPr>
              <p:nvPr/>
            </p:nvPicPr>
            <p:blipFill>
              <a:blip r:embed="rId2"/>
              <a:stretch>
                <a:fillRect/>
              </a:stretch>
            </p:blipFill>
            <p:spPr>
              <a:xfrm>
                <a:off x="3386137" y="1844824"/>
                <a:ext cx="2371725" cy="3098651"/>
              </a:xfrm>
              <a:prstGeom prst="rect">
                <a:avLst/>
              </a:prstGeom>
              <a:ln w="25400">
                <a:solidFill>
                  <a:schemeClr val="accent1">
                    <a:shade val="50000"/>
                  </a:schemeClr>
                </a:solidFill>
              </a:ln>
            </p:spPr>
          </p:pic>
          <p:sp>
            <p:nvSpPr>
              <p:cNvPr id="30" name="Oval Callout 29"/>
              <p:cNvSpPr/>
              <p:nvPr/>
            </p:nvSpPr>
            <p:spPr>
              <a:xfrm rot="478257">
                <a:off x="4896009" y="4316091"/>
                <a:ext cx="820895" cy="576064"/>
              </a:xfrm>
              <a:prstGeom prst="wedgeEllipseCallout">
                <a:avLst>
                  <a:gd name="adj1" fmla="val -90789"/>
                  <a:gd name="adj2" fmla="val -101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1" name="Picture 30"/>
              <p:cNvPicPr>
                <a:picLocks noChangeAspect="1"/>
              </p:cNvPicPr>
              <p:nvPr/>
            </p:nvPicPr>
            <p:blipFill>
              <a:blip r:embed="rId5">
                <a:clrChange>
                  <a:clrFrom>
                    <a:srgbClr val="F7F7F7"/>
                  </a:clrFrom>
                  <a:clrTo>
                    <a:srgbClr val="F7F7F7">
                      <a:alpha val="0"/>
                    </a:srgbClr>
                  </a:clrTo>
                </a:clrChange>
              </a:blip>
              <a:stretch>
                <a:fillRect/>
              </a:stretch>
            </p:blipFill>
            <p:spPr>
              <a:xfrm>
                <a:off x="5077663" y="4365103"/>
                <a:ext cx="512096" cy="432049"/>
              </a:xfrm>
              <a:prstGeom prst="rect">
                <a:avLst/>
              </a:prstGeom>
            </p:spPr>
          </p:pic>
        </p:grpSp>
        <p:sp>
          <p:nvSpPr>
            <p:cNvPr id="28" name="Rectangle 27"/>
            <p:cNvSpPr/>
            <p:nvPr/>
          </p:nvSpPr>
          <p:spPr>
            <a:xfrm rot="19405051">
              <a:off x="3789788" y="3183791"/>
              <a:ext cx="1508746" cy="338554"/>
            </a:xfrm>
            <a:prstGeom prst="rect">
              <a:avLst/>
            </a:prstGeom>
            <a:noFill/>
          </p:spPr>
          <p:txBody>
            <a:bodyPr wrap="none" lIns="91440" tIns="45720" rIns="91440" bIns="45720">
              <a:spAutoFit/>
            </a:bodyPr>
            <a:lstStyle/>
            <a:p>
              <a:pPr algn="ctr"/>
              <a:r>
                <a:rPr lang="en-US" sz="1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S t u d e n t s</a:t>
              </a:r>
            </a:p>
          </p:txBody>
        </p:sp>
      </p:grpSp>
      <p:pic>
        <p:nvPicPr>
          <p:cNvPr id="4" name="Picture 3"/>
          <p:cNvPicPr>
            <a:picLocks noChangeAspect="1"/>
          </p:cNvPicPr>
          <p:nvPr/>
        </p:nvPicPr>
        <p:blipFill>
          <a:blip r:embed="rId6">
            <a:clrChange>
              <a:clrFrom>
                <a:srgbClr val="F6F6F6"/>
              </a:clrFrom>
              <a:clrTo>
                <a:srgbClr val="F6F6F6">
                  <a:alpha val="0"/>
                </a:srgbClr>
              </a:clrTo>
            </a:clrChange>
          </a:blip>
          <a:stretch>
            <a:fillRect/>
          </a:stretch>
        </p:blipFill>
        <p:spPr>
          <a:xfrm rot="19676509">
            <a:off x="2142532" y="296809"/>
            <a:ext cx="4716401" cy="4669471"/>
          </a:xfrm>
          <a:prstGeom prst="rect">
            <a:avLst/>
          </a:prstGeom>
        </p:spPr>
      </p:pic>
      <p:pic>
        <p:nvPicPr>
          <p:cNvPr id="39" name="Picture 38"/>
          <p:cNvPicPr>
            <a:picLocks noChangeAspect="1"/>
          </p:cNvPicPr>
          <p:nvPr/>
        </p:nvPicPr>
        <p:blipFill>
          <a:blip r:embed="rId7"/>
          <a:stretch>
            <a:fillRect/>
          </a:stretch>
        </p:blipFill>
        <p:spPr>
          <a:xfrm>
            <a:off x="3786905" y="2035427"/>
            <a:ext cx="1433167" cy="1310326"/>
          </a:xfrm>
          <a:prstGeom prst="rect">
            <a:avLst/>
          </a:prstGeom>
        </p:spPr>
      </p:pic>
    </p:spTree>
    <p:extLst>
      <p:ext uri="{BB962C8B-B14F-4D97-AF65-F5344CB8AC3E}">
        <p14:creationId xmlns:p14="http://schemas.microsoft.com/office/powerpoint/2010/main" val="39625696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219588"/>
            <a:ext cx="856895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What is our main risk factor, which may prevent all these to be done and work?</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251520" y="5877272"/>
            <a:ext cx="849694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You</a:t>
            </a:r>
            <a:r>
              <a:rPr kumimoji="0" lang="en-US" sz="4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would not believe, this is -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5580112" y="1719936"/>
            <a:ext cx="3024336" cy="3764668"/>
          </a:xfrm>
          <a:prstGeom prst="rect">
            <a:avLst/>
          </a:prstGeom>
        </p:spPr>
      </p:pic>
      <p:pic>
        <p:nvPicPr>
          <p:cNvPr id="8" name="Picture 7"/>
          <p:cNvPicPr>
            <a:picLocks noChangeAspect="1"/>
          </p:cNvPicPr>
          <p:nvPr/>
        </p:nvPicPr>
        <p:blipFill>
          <a:blip r:embed="rId3"/>
          <a:stretch>
            <a:fillRect/>
          </a:stretch>
        </p:blipFill>
        <p:spPr>
          <a:xfrm>
            <a:off x="242571" y="1719936"/>
            <a:ext cx="5038725" cy="3752850"/>
          </a:xfrm>
          <a:prstGeom prst="rect">
            <a:avLst/>
          </a:prstGeom>
        </p:spPr>
      </p:pic>
    </p:spTree>
    <p:extLst>
      <p:ext uri="{BB962C8B-B14F-4D97-AF65-F5344CB8AC3E}">
        <p14:creationId xmlns:p14="http://schemas.microsoft.com/office/powerpoint/2010/main" val="15405239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677" y="1844824"/>
            <a:ext cx="5510464" cy="4464496"/>
          </a:xfrm>
          <a:prstGeom prst="rect">
            <a:avLst/>
          </a:prstGeom>
        </p:spPr>
      </p:pic>
      <p:sp>
        <p:nvSpPr>
          <p:cNvPr id="3" name="Rectangle 2"/>
          <p:cNvSpPr/>
          <p:nvPr/>
        </p:nvSpPr>
        <p:spPr>
          <a:xfrm>
            <a:off x="107504" y="4930"/>
            <a:ext cx="8820472" cy="830997"/>
          </a:xfrm>
          <a:prstGeom prst="rect">
            <a:avLst/>
          </a:prstGeom>
        </p:spPr>
        <p:txBody>
          <a:bodyPr wrap="square">
            <a:spAutoFit/>
          </a:bodyPr>
          <a:lstStyle/>
          <a:p>
            <a:pPr lvl="0">
              <a:defRPr/>
            </a:pPr>
            <a:r>
              <a:rPr kumimoji="0" lang="en-US" sz="4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 - … “</a:t>
            </a:r>
            <a:r>
              <a:rPr lang="az-Cyrl-AZ"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П</a:t>
            </a:r>
            <a:r>
              <a:rPr lang="az-Cyrl-AZ" sz="4800" b="1" cap="all"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офигизм</a:t>
            </a: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r>
              <a:rPr lang="az-Cyrl-AZ"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студентов</a:t>
            </a:r>
            <a:r>
              <a:rPr kumimoji="0" lang="en-US" sz="4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2296500" y="867869"/>
            <a:ext cx="5086649" cy="369332"/>
          </a:xfrm>
          <a:prstGeom prst="rect">
            <a:avLst/>
          </a:prstGeom>
          <a:solidFill>
            <a:srgbClr val="0070C0"/>
          </a:solidFill>
          <a:ln w="25400">
            <a:solidFill>
              <a:schemeClr val="tx1"/>
            </a:solidFill>
          </a:ln>
        </p:spPr>
        <p:txBody>
          <a:bodyPr wrap="none">
            <a:spAutoFit/>
          </a:bodyPr>
          <a:lstStyle/>
          <a:p>
            <a:r>
              <a:rPr lang="en-US" dirty="0">
                <a:solidFill>
                  <a:schemeClr val="bg1"/>
                </a:solidFill>
                <a:latin typeface="Algerian" panose="04020705040A02060702" pitchFamily="82" charset="0"/>
              </a:rPr>
              <a:t>deliberate indifference of the students</a:t>
            </a:r>
          </a:p>
        </p:txBody>
      </p:sp>
      <p:grpSp>
        <p:nvGrpSpPr>
          <p:cNvPr id="9" name="Group 8"/>
          <p:cNvGrpSpPr/>
          <p:nvPr/>
        </p:nvGrpSpPr>
        <p:grpSpPr>
          <a:xfrm>
            <a:off x="5724128" y="1628800"/>
            <a:ext cx="3285512" cy="5108773"/>
            <a:chOff x="4499992" y="44624"/>
            <a:chExt cx="4520184" cy="6780325"/>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383" y="44624"/>
              <a:ext cx="448287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4"/>
            <a:stretch>
              <a:fillRect/>
            </a:stretch>
          </p:blipFill>
          <p:spPr>
            <a:xfrm>
              <a:off x="4499993" y="3997158"/>
              <a:ext cx="4520183" cy="2827791"/>
            </a:xfrm>
            <a:prstGeom prst="rect">
              <a:avLst/>
            </a:prstGeom>
          </p:spPr>
        </p:pic>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7631" y="2615840"/>
              <a:ext cx="2214630" cy="136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6"/>
            <a:stretch>
              <a:fillRect/>
            </a:stretch>
          </p:blipFill>
          <p:spPr>
            <a:xfrm>
              <a:off x="4519384" y="2615841"/>
              <a:ext cx="2238454" cy="1366534"/>
            </a:xfrm>
            <a:prstGeom prst="rect">
              <a:avLst/>
            </a:prstGeom>
          </p:spPr>
        </p:pic>
        <p:sp>
          <p:nvSpPr>
            <p:cNvPr id="19" name="Rectangle 18"/>
            <p:cNvSpPr/>
            <p:nvPr/>
          </p:nvSpPr>
          <p:spPr>
            <a:xfrm>
              <a:off x="4499992" y="44624"/>
              <a:ext cx="4520183" cy="678032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6370669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00696" y="31411"/>
            <a:ext cx="8187727" cy="1077218"/>
          </a:xfrm>
          <a:prstGeom prst="rect">
            <a:avLst/>
          </a:prstGeom>
        </p:spPr>
        <p:txBody>
          <a:bodyPr wrap="square">
            <a:spAutoFit/>
          </a:bodyPr>
          <a:lstStyle/>
          <a:p>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rPr>
              <a:t>“</a:t>
            </a:r>
            <a:r>
              <a:rPr lang="az-Cyrl-AZ" sz="3600" b="1" cap="small"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rPr>
              <a:t>Пофигизм</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rPr>
              <a:t>” vs. “Resilience” </a:t>
            </a:r>
          </a:p>
          <a:p>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rPr>
              <a:t>-</a:t>
            </a:r>
            <a:r>
              <a:rPr lang="ru-RU"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rPr>
              <a:t>- похожи как "близнецы", но с "разным знаком“</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rPr>
              <a:t> … </a:t>
            </a:r>
            <a:endParaRPr lang="en-US" sz="2800" dirty="0"/>
          </a:p>
        </p:txBody>
      </p:sp>
      <p:pic>
        <p:nvPicPr>
          <p:cNvPr id="41" name="Picture 40"/>
          <p:cNvPicPr>
            <a:picLocks noChangeAspect="1"/>
          </p:cNvPicPr>
          <p:nvPr/>
        </p:nvPicPr>
        <p:blipFill>
          <a:blip r:embed="rId2"/>
          <a:stretch>
            <a:fillRect/>
          </a:stretch>
        </p:blipFill>
        <p:spPr>
          <a:xfrm>
            <a:off x="2110709" y="4489418"/>
            <a:ext cx="4248471" cy="2297385"/>
          </a:xfrm>
          <a:prstGeom prst="rect">
            <a:avLst/>
          </a:prstGeom>
        </p:spPr>
      </p:pic>
      <p:sp>
        <p:nvSpPr>
          <p:cNvPr id="43" name="Rectangle 42"/>
          <p:cNvSpPr/>
          <p:nvPr/>
        </p:nvSpPr>
        <p:spPr>
          <a:xfrm>
            <a:off x="108151" y="4299744"/>
            <a:ext cx="8868779" cy="145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542528" y="1084803"/>
            <a:ext cx="2532723" cy="5509200"/>
          </a:xfrm>
          <a:prstGeom prst="rect">
            <a:avLst/>
          </a:prstGeom>
          <a:noFill/>
        </p:spPr>
        <p:txBody>
          <a:bodyPr wrap="square" lIns="91440" tIns="45720" rIns="91440" bIns="45720">
            <a:spAutoFit/>
          </a:bodyPr>
          <a:lstStyle/>
          <a:p>
            <a:r>
              <a:rPr lang="ru-RU" sz="3200" dirty="0">
                <a:ln w="0"/>
                <a:solidFill>
                  <a:schemeClr val="accent1"/>
                </a:solidFill>
                <a:effectLst>
                  <a:outerShdw blurRad="38100" dist="25400" dir="5400000" algn="ctr" rotWithShape="0">
                    <a:srgbClr val="6E747A">
                      <a:alpha val="43000"/>
                    </a:srgbClr>
                  </a:outerShdw>
                </a:effectLst>
              </a:rPr>
              <a:t>У проекта</a:t>
            </a:r>
            <a:r>
              <a:rPr lang="en-US" sz="3200" dirty="0">
                <a:ln w="0"/>
                <a:solidFill>
                  <a:schemeClr val="accent1"/>
                </a:solidFill>
                <a:effectLst>
                  <a:outerShdw blurRad="38100" dist="25400" dir="5400000" algn="ctr" rotWithShape="0">
                    <a:srgbClr val="6E747A">
                      <a:alpha val="43000"/>
                    </a:srgbClr>
                  </a:outerShdw>
                </a:effectLst>
              </a:rPr>
              <a:t> WARN</a:t>
            </a:r>
            <a:r>
              <a:rPr lang="ru-RU" sz="3200" dirty="0">
                <a:ln w="0"/>
                <a:solidFill>
                  <a:schemeClr val="accent1"/>
                </a:solidFill>
                <a:effectLst>
                  <a:outerShdw blurRad="38100" dist="25400" dir="5400000" algn="ctr" rotWithShape="0">
                    <a:srgbClr val="6E747A">
                      <a:alpha val="43000"/>
                    </a:srgbClr>
                  </a:outerShdw>
                </a:effectLst>
              </a:rPr>
              <a:t>   сложная задача -- побороть </a:t>
            </a:r>
            <a:r>
              <a:rPr lang="ru-RU" sz="3200" b="1" i="1" dirty="0">
                <a:ln w="0"/>
                <a:solidFill>
                  <a:schemeClr val="accent1"/>
                </a:solidFill>
                <a:effectLst>
                  <a:outerShdw blurRad="38100" dist="25400" dir="5400000" algn="ctr" rotWithShape="0">
                    <a:srgbClr val="6E747A">
                      <a:alpha val="43000"/>
                    </a:srgbClr>
                  </a:outerShdw>
                </a:effectLst>
              </a:rPr>
              <a:t>пофигизм</a:t>
            </a:r>
            <a:r>
              <a:rPr lang="ru-RU" sz="3200" dirty="0">
                <a:ln w="0"/>
                <a:solidFill>
                  <a:schemeClr val="accent1"/>
                </a:solidFill>
                <a:effectLst>
                  <a:outerShdw blurRad="38100" dist="25400" dir="5400000" algn="ctr" rotWithShape="0">
                    <a:srgbClr val="6E747A">
                      <a:alpha val="43000"/>
                    </a:srgbClr>
                  </a:outerShdw>
                </a:effectLst>
              </a:rPr>
              <a:t>,</a:t>
            </a:r>
            <a:r>
              <a:rPr lang="en-US" sz="3200" dirty="0">
                <a:ln w="0"/>
                <a:solidFill>
                  <a:schemeClr val="accent1"/>
                </a:solidFill>
                <a:effectLst>
                  <a:outerShdw blurRad="38100" dist="25400" dir="5400000" algn="ctr" rotWithShape="0">
                    <a:srgbClr val="6E747A">
                      <a:alpha val="43000"/>
                    </a:srgbClr>
                  </a:outerShdw>
                </a:effectLst>
              </a:rPr>
              <a:t> …</a:t>
            </a:r>
            <a:r>
              <a:rPr lang="ru-RU" sz="3200" dirty="0">
                <a:ln w="0"/>
                <a:solidFill>
                  <a:schemeClr val="accent1"/>
                </a:solidFill>
                <a:effectLst>
                  <a:outerShdw blurRad="38100" dist="25400" dir="5400000" algn="ctr" rotWithShape="0">
                    <a:srgbClr val="6E747A">
                      <a:alpha val="43000"/>
                    </a:srgbClr>
                  </a:outerShdw>
                </a:effectLst>
              </a:rPr>
              <a:t> </a:t>
            </a:r>
            <a:endParaRPr lang="en-US" sz="3200" dirty="0">
              <a:ln w="0"/>
              <a:solidFill>
                <a:schemeClr val="accent1"/>
              </a:solidFill>
              <a:effectLst>
                <a:outerShdw blurRad="38100" dist="25400" dir="5400000" algn="ctr" rotWithShape="0">
                  <a:srgbClr val="6E747A">
                    <a:alpha val="43000"/>
                  </a:srgbClr>
                </a:outerShdw>
              </a:effectLst>
            </a:endParaRPr>
          </a:p>
          <a:p>
            <a:endParaRPr lang="en-US" sz="3200" dirty="0">
              <a:ln w="0"/>
              <a:solidFill>
                <a:schemeClr val="accent1"/>
              </a:solidFill>
              <a:effectLst>
                <a:outerShdw blurRad="38100" dist="25400" dir="5400000" algn="ctr" rotWithShape="0">
                  <a:srgbClr val="6E747A">
                    <a:alpha val="43000"/>
                  </a:srgbClr>
                </a:outerShdw>
              </a:effectLst>
            </a:endParaRPr>
          </a:p>
          <a:p>
            <a:r>
              <a:rPr lang="en-US" sz="3200" dirty="0">
                <a:ln w="0"/>
                <a:solidFill>
                  <a:schemeClr val="accent1"/>
                </a:solidFill>
                <a:effectLst>
                  <a:outerShdw blurRad="38100" dist="25400" dir="5400000" algn="ctr" rotWithShape="0">
                    <a:srgbClr val="6E747A">
                      <a:alpha val="43000"/>
                    </a:srgbClr>
                  </a:outerShdw>
                </a:effectLst>
              </a:rPr>
              <a:t>… </a:t>
            </a:r>
            <a:r>
              <a:rPr lang="ru-RU" sz="3200" dirty="0">
                <a:ln w="0"/>
                <a:solidFill>
                  <a:schemeClr val="accent1"/>
                </a:solidFill>
                <a:effectLst>
                  <a:outerShdw blurRad="38100" dist="25400" dir="5400000" algn="ctr" rotWithShape="0">
                    <a:srgbClr val="6E747A">
                      <a:alpha val="43000"/>
                    </a:srgbClr>
                  </a:outerShdw>
                </a:effectLst>
              </a:rPr>
              <a:t>но при этом укрепить</a:t>
            </a:r>
            <a:r>
              <a:rPr lang="en-US" sz="3200" dirty="0">
                <a:ln w="0"/>
                <a:solidFill>
                  <a:schemeClr val="accent1"/>
                </a:solidFill>
                <a:effectLst>
                  <a:outerShdw blurRad="38100" dist="25400" dir="5400000" algn="ctr" rotWithShape="0">
                    <a:srgbClr val="6E747A">
                      <a:alpha val="43000"/>
                    </a:srgbClr>
                  </a:outerShdw>
                </a:effectLst>
              </a:rPr>
              <a:t> </a:t>
            </a:r>
            <a:r>
              <a:rPr lang="en-US" sz="3200" b="1" i="1" dirty="0">
                <a:ln w="0"/>
                <a:solidFill>
                  <a:schemeClr val="accent1"/>
                </a:solidFill>
                <a:effectLst>
                  <a:outerShdw blurRad="38100" dist="25400" dir="5400000" algn="ctr" rotWithShape="0">
                    <a:srgbClr val="6E747A">
                      <a:alpha val="43000"/>
                    </a:srgbClr>
                  </a:outerShdw>
                </a:effectLst>
              </a:rPr>
              <a:t>resilience</a:t>
            </a:r>
            <a:r>
              <a:rPr lang="ru-RU" sz="3200" dirty="0">
                <a:ln w="0"/>
                <a:solidFill>
                  <a:schemeClr val="accent1"/>
                </a:solidFill>
                <a:effectLst>
                  <a:outerShdw blurRad="38100" dist="25400" dir="5400000" algn="ctr" rotWithShape="0">
                    <a:srgbClr val="6E747A">
                      <a:alpha val="43000"/>
                    </a:srgbClr>
                  </a:outerShdw>
                </a:effectLst>
              </a:rPr>
              <a:t>.</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grpSp>
        <p:nvGrpSpPr>
          <p:cNvPr id="54" name="Group 53"/>
          <p:cNvGrpSpPr/>
          <p:nvPr/>
        </p:nvGrpSpPr>
        <p:grpSpPr>
          <a:xfrm>
            <a:off x="117337" y="1065139"/>
            <a:ext cx="6182856" cy="3155950"/>
            <a:chOff x="117337" y="1065139"/>
            <a:chExt cx="6182856" cy="3155950"/>
          </a:xfrm>
        </p:grpSpPr>
        <p:grpSp>
          <p:nvGrpSpPr>
            <p:cNvPr id="42" name="Group 41"/>
            <p:cNvGrpSpPr/>
            <p:nvPr/>
          </p:nvGrpSpPr>
          <p:grpSpPr>
            <a:xfrm>
              <a:off x="117337" y="1065139"/>
              <a:ext cx="6182856" cy="3155950"/>
              <a:chOff x="2304504" y="1346888"/>
              <a:chExt cx="5614526" cy="2660043"/>
            </a:xfrm>
          </p:grpSpPr>
          <p:pic>
            <p:nvPicPr>
              <p:cNvPr id="40" name="Picture 39"/>
              <p:cNvPicPr>
                <a:picLocks noChangeAspect="1"/>
              </p:cNvPicPr>
              <p:nvPr/>
            </p:nvPicPr>
            <p:blipFill>
              <a:blip r:embed="rId3">
                <a:clrChange>
                  <a:clrFrom>
                    <a:srgbClr val="FDFDFD"/>
                  </a:clrFrom>
                  <a:clrTo>
                    <a:srgbClr val="FDFDFD">
                      <a:alpha val="0"/>
                    </a:srgbClr>
                  </a:clrTo>
                </a:clrChange>
              </a:blip>
              <a:stretch>
                <a:fillRect/>
              </a:stretch>
            </p:blipFill>
            <p:spPr>
              <a:xfrm>
                <a:off x="2304504" y="1902696"/>
                <a:ext cx="3131591" cy="2104235"/>
              </a:xfrm>
              <a:prstGeom prst="rect">
                <a:avLst/>
              </a:prstGeom>
            </p:spPr>
          </p:pic>
          <p:pic>
            <p:nvPicPr>
              <p:cNvPr id="32" name="Picture 31"/>
              <p:cNvPicPr>
                <a:picLocks noChangeAspect="1"/>
              </p:cNvPicPr>
              <p:nvPr/>
            </p:nvPicPr>
            <p:blipFill>
              <a:blip r:embed="rId4">
                <a:clrChange>
                  <a:clrFrom>
                    <a:srgbClr val="FFFFFF"/>
                  </a:clrFrom>
                  <a:clrTo>
                    <a:srgbClr val="FFFFFF">
                      <a:alpha val="0"/>
                    </a:srgbClr>
                  </a:clrTo>
                </a:clrChange>
              </a:blip>
              <a:stretch>
                <a:fillRect/>
              </a:stretch>
            </p:blipFill>
            <p:spPr>
              <a:xfrm>
                <a:off x="5436096" y="1346888"/>
                <a:ext cx="2482934" cy="2117973"/>
              </a:xfrm>
              <a:prstGeom prst="rect">
                <a:avLst/>
              </a:prstGeom>
            </p:spPr>
          </p:pic>
        </p:grpSp>
        <p:cxnSp>
          <p:nvCxnSpPr>
            <p:cNvPr id="44" name="Straight Connector 43"/>
            <p:cNvCxnSpPr/>
            <p:nvPr/>
          </p:nvCxnSpPr>
          <p:spPr>
            <a:xfrm flipV="1">
              <a:off x="4175956" y="1108629"/>
              <a:ext cx="1908212" cy="2469333"/>
            </a:xfrm>
            <a:prstGeom prst="line">
              <a:avLst/>
            </a:prstGeom>
            <a:ln w="101600">
              <a:solidFill>
                <a:srgbClr val="FF0000">
                  <a:alpha val="34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4427983" y="1168431"/>
              <a:ext cx="1872209" cy="2306238"/>
            </a:xfrm>
            <a:prstGeom prst="line">
              <a:avLst/>
            </a:prstGeom>
            <a:ln w="101600">
              <a:solidFill>
                <a:srgbClr val="FF0000">
                  <a:alpha val="34000"/>
                </a:srgbClr>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200696" y="2473354"/>
              <a:ext cx="3380862"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 </a:t>
              </a:r>
              <a:r>
                <a:rPr lang="ru-RU" sz="2400" i="1" dirty="0">
                  <a:ln w="0"/>
                  <a:effectLst>
                    <a:outerShdw blurRad="38100" dist="19050" dir="2700000" algn="tl" rotWithShape="0">
                      <a:schemeClr val="dk1">
                        <a:alpha val="40000"/>
                      </a:schemeClr>
                    </a:outerShdw>
                  </a:effectLst>
                </a:rPr>
                <a:t>бо в нас іншої нема!</a:t>
              </a:r>
              <a:r>
                <a:rPr lang="en-US" sz="2400" dirty="0">
                  <a:ln w="0"/>
                  <a:effectLst>
                    <a:outerShdw blurRad="38100" dist="19050" dir="2700000" algn="tl" rotWithShape="0">
                      <a:schemeClr val="dk1">
                        <a:alpha val="40000"/>
                      </a:schemeClr>
                    </a:outerShdw>
                  </a:effectLst>
                </a:rPr>
                <a:t>”</a:t>
              </a:r>
            </a:p>
          </p:txBody>
        </p:sp>
      </p:grpSp>
      <p:sp>
        <p:nvSpPr>
          <p:cNvPr id="2" name="Rectangle 1"/>
          <p:cNvSpPr/>
          <p:nvPr/>
        </p:nvSpPr>
        <p:spPr>
          <a:xfrm>
            <a:off x="35453" y="3881466"/>
            <a:ext cx="2002557" cy="1384995"/>
          </a:xfrm>
          <a:prstGeom prst="rect">
            <a:avLst/>
          </a:prstGeom>
          <a:solidFill>
            <a:schemeClr val="bg1">
              <a:lumMod val="95000"/>
            </a:schemeClr>
          </a:solidFill>
          <a:ln w="19050">
            <a:solidFill>
              <a:schemeClr val="tx1"/>
            </a:solidFill>
          </a:ln>
        </p:spPr>
        <p:txBody>
          <a:bodyPr wrap="square">
            <a:spAutoFit/>
          </a:bodyPr>
          <a:lstStyle/>
          <a:p>
            <a:r>
              <a:rPr lang="ru-RU" sz="1400" dirty="0"/>
              <a:t>Мы должны разрушить одну </a:t>
            </a:r>
            <a:r>
              <a:rPr lang="en-US" sz="1400" dirty="0"/>
              <a:t>“</a:t>
            </a:r>
            <a:r>
              <a:rPr lang="ru-RU" sz="1400" dirty="0"/>
              <a:t>оболочку</a:t>
            </a:r>
            <a:r>
              <a:rPr lang="en-US" sz="1400" dirty="0"/>
              <a:t>”</a:t>
            </a:r>
            <a:r>
              <a:rPr lang="ru-RU" sz="1400" dirty="0"/>
              <a:t> и построить (укрепить) другую (и научить студентов делать так же как мы</a:t>
            </a:r>
            <a:r>
              <a:rPr lang="en-US" sz="1400" dirty="0"/>
              <a:t> </a:t>
            </a:r>
            <a:r>
              <a:rPr lang="ru-RU" sz="1400" dirty="0"/>
              <a:t>с другими) ...</a:t>
            </a:r>
          </a:p>
        </p:txBody>
      </p:sp>
    </p:spTree>
    <p:extLst>
      <p:ext uri="{BB962C8B-B14F-4D97-AF65-F5344CB8AC3E}">
        <p14:creationId xmlns:p14="http://schemas.microsoft.com/office/powerpoint/2010/main" val="8953810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350195"/>
            <a:ext cx="3491880" cy="2507805"/>
          </a:xfrm>
          <a:prstGeom prst="rect">
            <a:avLst/>
          </a:prstGeom>
        </p:spPr>
      </p:pic>
      <p:pic>
        <p:nvPicPr>
          <p:cNvPr id="5" name="Picture 4"/>
          <p:cNvPicPr>
            <a:picLocks noChangeAspect="1"/>
          </p:cNvPicPr>
          <p:nvPr/>
        </p:nvPicPr>
        <p:blipFill>
          <a:blip r:embed="rId3"/>
          <a:stretch>
            <a:fillRect/>
          </a:stretch>
        </p:blipFill>
        <p:spPr>
          <a:xfrm>
            <a:off x="3779912" y="3410137"/>
            <a:ext cx="5364089" cy="3432495"/>
          </a:xfrm>
          <a:prstGeom prst="rect">
            <a:avLst/>
          </a:prstGeom>
        </p:spPr>
      </p:pic>
      <p:pic>
        <p:nvPicPr>
          <p:cNvPr id="6" name="Picture 5"/>
          <p:cNvPicPr>
            <a:picLocks noChangeAspect="1"/>
          </p:cNvPicPr>
          <p:nvPr/>
        </p:nvPicPr>
        <p:blipFill>
          <a:blip r:embed="rId4"/>
          <a:stretch>
            <a:fillRect/>
          </a:stretch>
        </p:blipFill>
        <p:spPr>
          <a:xfrm>
            <a:off x="89989" y="1263294"/>
            <a:ext cx="3399276" cy="3060537"/>
          </a:xfrm>
          <a:prstGeom prst="rect">
            <a:avLst/>
          </a:prstGeom>
        </p:spPr>
      </p:pic>
      <p:sp>
        <p:nvSpPr>
          <p:cNvPr id="7" name="Rectangle 6"/>
          <p:cNvSpPr/>
          <p:nvPr/>
        </p:nvSpPr>
        <p:spPr>
          <a:xfrm>
            <a:off x="15295" y="4930"/>
            <a:ext cx="7581041" cy="1323439"/>
          </a:xfrm>
          <a:prstGeom prst="rect">
            <a:avLst/>
          </a:prstGeom>
        </p:spPr>
        <p:txBody>
          <a:bodyPr wrap="square">
            <a:spAutoFit/>
          </a:bodyPr>
          <a:lstStyle/>
          <a:p>
            <a:pPr lvl="0">
              <a:defRPr/>
            </a:pPr>
            <a:r>
              <a:rPr kumimoji="0" lang="en-US" sz="40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uLnTx/>
                <a:uFillTx/>
                <a:latin typeface="+mj-lt"/>
              </a:rPr>
              <a:t>By the way, “</a:t>
            </a:r>
            <a:r>
              <a:rPr lang="az-Cyrl-AZ" sz="4000" b="1" cap="small"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mj-lt"/>
              </a:rPr>
              <a:t>Пофигизм</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mj-lt"/>
              </a:rPr>
              <a:t>” has been also facilitated by the hybrid war </a:t>
            </a:r>
            <a:r>
              <a:rPr kumimoji="0" lang="en-US" sz="40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uLnTx/>
                <a:uFillTx/>
                <a:latin typeface="+mj-lt"/>
              </a:rPr>
              <a:t>…</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j-lt"/>
            </a:endParaRPr>
          </a:p>
        </p:txBody>
      </p:sp>
      <p:pic>
        <p:nvPicPr>
          <p:cNvPr id="8" name="Picture 7"/>
          <p:cNvPicPr>
            <a:picLocks noChangeAspect="1"/>
          </p:cNvPicPr>
          <p:nvPr/>
        </p:nvPicPr>
        <p:blipFill>
          <a:blip r:embed="rId5"/>
          <a:stretch>
            <a:fillRect/>
          </a:stretch>
        </p:blipFill>
        <p:spPr>
          <a:xfrm>
            <a:off x="3707904" y="1556792"/>
            <a:ext cx="3611811" cy="1863629"/>
          </a:xfrm>
          <a:prstGeom prst="rect">
            <a:avLst/>
          </a:prstGeom>
        </p:spPr>
      </p:pic>
      <p:pic>
        <p:nvPicPr>
          <p:cNvPr id="9" name="Picture 8"/>
          <p:cNvPicPr>
            <a:picLocks noChangeAspect="1"/>
          </p:cNvPicPr>
          <p:nvPr/>
        </p:nvPicPr>
        <p:blipFill>
          <a:blip r:embed="rId6"/>
          <a:stretch>
            <a:fillRect/>
          </a:stretch>
        </p:blipFill>
        <p:spPr>
          <a:xfrm>
            <a:off x="7510028" y="32263"/>
            <a:ext cx="1618044" cy="2400590"/>
          </a:xfrm>
          <a:prstGeom prst="rect">
            <a:avLst/>
          </a:prstGeom>
        </p:spPr>
      </p:pic>
    </p:spTree>
    <p:extLst>
      <p:ext uri="{BB962C8B-B14F-4D97-AF65-F5344CB8AC3E}">
        <p14:creationId xmlns:p14="http://schemas.microsoft.com/office/powerpoint/2010/main" val="7966256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clrChange>
              <a:clrFrom>
                <a:srgbClr val="FFFFFF"/>
              </a:clrFrom>
              <a:clrTo>
                <a:srgbClr val="FFFFFF">
                  <a:alpha val="0"/>
                </a:srgbClr>
              </a:clrTo>
            </a:clrChange>
          </a:blip>
          <a:stretch>
            <a:fillRect/>
          </a:stretch>
        </p:blipFill>
        <p:spPr>
          <a:xfrm rot="3154808">
            <a:off x="6172608" y="2679320"/>
            <a:ext cx="2881542" cy="2515864"/>
          </a:xfrm>
          <a:prstGeom prst="rect">
            <a:avLst/>
          </a:prstGeom>
        </p:spPr>
      </p:pic>
      <p:grpSp>
        <p:nvGrpSpPr>
          <p:cNvPr id="12" name="Group 11"/>
          <p:cNvGrpSpPr/>
          <p:nvPr/>
        </p:nvGrpSpPr>
        <p:grpSpPr>
          <a:xfrm>
            <a:off x="323528" y="1844824"/>
            <a:ext cx="3312368" cy="3508617"/>
            <a:chOff x="611560" y="1484784"/>
            <a:chExt cx="3312368" cy="3508617"/>
          </a:xfrm>
        </p:grpSpPr>
        <p:sp>
          <p:nvSpPr>
            <p:cNvPr id="4" name="Rectangle 3"/>
            <p:cNvSpPr/>
            <p:nvPr/>
          </p:nvSpPr>
          <p:spPr>
            <a:xfrm>
              <a:off x="611560" y="1484784"/>
              <a:ext cx="3312368" cy="350861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p:cNvGrpSpPr/>
            <p:nvPr/>
          </p:nvGrpSpPr>
          <p:grpSpPr>
            <a:xfrm>
              <a:off x="861119" y="1587695"/>
              <a:ext cx="2918793" cy="3299143"/>
              <a:chOff x="6228184" y="-179563"/>
              <a:chExt cx="2918793" cy="3299143"/>
            </a:xfrm>
          </p:grpSpPr>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228184" y="-179563"/>
                <a:ext cx="2918793" cy="3299143"/>
              </a:xfrm>
              <a:prstGeom prst="rect">
                <a:avLst/>
              </a:prstGeom>
            </p:spPr>
          </p:pic>
          <p:pic>
            <p:nvPicPr>
              <p:cNvPr id="7" name="Picture 6"/>
              <p:cNvPicPr>
                <a:picLocks noChangeAspect="1"/>
              </p:cNvPicPr>
              <p:nvPr/>
            </p:nvPicPr>
            <p:blipFill>
              <a:blip r:embed="rId4">
                <a:clrChange>
                  <a:clrFrom>
                    <a:srgbClr val="000000"/>
                  </a:clrFrom>
                  <a:clrTo>
                    <a:srgbClr val="000000">
                      <a:alpha val="0"/>
                    </a:srgbClr>
                  </a:clrTo>
                </a:clrChange>
              </a:blip>
              <a:stretch>
                <a:fillRect/>
              </a:stretch>
            </p:blipFill>
            <p:spPr>
              <a:xfrm>
                <a:off x="6770713" y="-33159"/>
                <a:ext cx="2016224" cy="303193"/>
              </a:xfrm>
              <a:prstGeom prst="rect">
                <a:avLst/>
              </a:prstGeom>
            </p:spPr>
          </p:pic>
          <p:pic>
            <p:nvPicPr>
              <p:cNvPr id="8"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6308084" y="2476845"/>
                <a:ext cx="1083502" cy="61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rot="848691">
                <a:off x="6398619" y="979419"/>
                <a:ext cx="702135" cy="766896"/>
              </a:xfrm>
              <a:prstGeom prst="rect">
                <a:avLst/>
              </a:prstGeom>
            </p:spPr>
          </p:pic>
          <p:sp>
            <p:nvSpPr>
              <p:cNvPr id="10" name="Rectangle 9"/>
              <p:cNvSpPr/>
              <p:nvPr/>
            </p:nvSpPr>
            <p:spPr>
              <a:xfrm>
                <a:off x="7588235" y="524442"/>
                <a:ext cx="1040671"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grpSp>
      <p:pic>
        <p:nvPicPr>
          <p:cNvPr id="11" name="Picture 10"/>
          <p:cNvPicPr>
            <a:picLocks noChangeAspect="1"/>
          </p:cNvPicPr>
          <p:nvPr/>
        </p:nvPicPr>
        <p:blipFill>
          <a:blip r:embed="rId7"/>
          <a:stretch>
            <a:fillRect/>
          </a:stretch>
        </p:blipFill>
        <p:spPr>
          <a:xfrm>
            <a:off x="7009084" y="2908534"/>
            <a:ext cx="1307332" cy="2032634"/>
          </a:xfrm>
          <a:prstGeom prst="rect">
            <a:avLst/>
          </a:prstGeom>
        </p:spPr>
      </p:pic>
      <p:sp>
        <p:nvSpPr>
          <p:cNvPr id="13" name="Right Arrow 12"/>
          <p:cNvSpPr/>
          <p:nvPr/>
        </p:nvSpPr>
        <p:spPr>
          <a:xfrm>
            <a:off x="3347864" y="3735721"/>
            <a:ext cx="2034691" cy="375408"/>
          </a:xfrm>
          <a:prstGeom prst="rightArrow">
            <a:avLst>
              <a:gd name="adj1" fmla="val 50000"/>
              <a:gd name="adj2" fmla="val 109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Picture 14"/>
          <p:cNvPicPr>
            <a:picLocks noChangeAspect="1"/>
          </p:cNvPicPr>
          <p:nvPr/>
        </p:nvPicPr>
        <p:blipFill>
          <a:blip r:embed="rId8">
            <a:clrChange>
              <a:clrFrom>
                <a:srgbClr val="FEFEFE"/>
              </a:clrFrom>
              <a:clrTo>
                <a:srgbClr val="FEFEFE">
                  <a:alpha val="0"/>
                </a:srgbClr>
              </a:clrTo>
            </a:clrChange>
          </a:blip>
          <a:stretch>
            <a:fillRect/>
          </a:stretch>
        </p:blipFill>
        <p:spPr>
          <a:xfrm rot="584903">
            <a:off x="5214170" y="3262555"/>
            <a:ext cx="1097105" cy="1287813"/>
          </a:xfrm>
          <a:prstGeom prst="rect">
            <a:avLst/>
          </a:prstGeom>
        </p:spPr>
      </p:pic>
      <p:grpSp>
        <p:nvGrpSpPr>
          <p:cNvPr id="19" name="Group 18"/>
          <p:cNvGrpSpPr/>
          <p:nvPr/>
        </p:nvGrpSpPr>
        <p:grpSpPr>
          <a:xfrm>
            <a:off x="6084168" y="2864854"/>
            <a:ext cx="360040" cy="379480"/>
            <a:chOff x="4932040" y="1465344"/>
            <a:chExt cx="360040" cy="379480"/>
          </a:xfrm>
        </p:grpSpPr>
        <p:sp>
          <p:nvSpPr>
            <p:cNvPr id="17" name="Oval 16"/>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p:cNvSpPr txBox="1"/>
            <p:nvPr/>
          </p:nvSpPr>
          <p:spPr>
            <a:xfrm>
              <a:off x="4947408" y="1465344"/>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П</a:t>
              </a:r>
              <a:endParaRPr lang="fi-FI" dirty="0">
                <a:solidFill>
                  <a:srgbClr val="0070C0"/>
                </a:solidFill>
                <a:latin typeface="Franklin Gothic Heavy" panose="020B0903020102020204" pitchFamily="34" charset="0"/>
              </a:endParaRPr>
            </a:p>
          </p:txBody>
        </p:sp>
      </p:grpSp>
      <p:grpSp>
        <p:nvGrpSpPr>
          <p:cNvPr id="20" name="Group 19"/>
          <p:cNvGrpSpPr/>
          <p:nvPr/>
        </p:nvGrpSpPr>
        <p:grpSpPr>
          <a:xfrm>
            <a:off x="6343049" y="2463684"/>
            <a:ext cx="360040" cy="379480"/>
            <a:chOff x="4932040" y="1465344"/>
            <a:chExt cx="360040" cy="379480"/>
          </a:xfrm>
        </p:grpSpPr>
        <p:sp>
          <p:nvSpPr>
            <p:cNvPr id="21" name="Oval 20"/>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TextBox 21"/>
            <p:cNvSpPr txBox="1"/>
            <p:nvPr/>
          </p:nvSpPr>
          <p:spPr>
            <a:xfrm>
              <a:off x="4947408" y="1465344"/>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О</a:t>
              </a:r>
              <a:endParaRPr lang="fi-FI" dirty="0">
                <a:solidFill>
                  <a:srgbClr val="0070C0"/>
                </a:solidFill>
                <a:latin typeface="Franklin Gothic Heavy" panose="020B0903020102020204" pitchFamily="34" charset="0"/>
              </a:endParaRPr>
            </a:p>
          </p:txBody>
        </p:sp>
      </p:grpSp>
      <p:grpSp>
        <p:nvGrpSpPr>
          <p:cNvPr id="24" name="Group 23"/>
          <p:cNvGrpSpPr/>
          <p:nvPr/>
        </p:nvGrpSpPr>
        <p:grpSpPr>
          <a:xfrm>
            <a:off x="6757190" y="2228581"/>
            <a:ext cx="360040" cy="379480"/>
            <a:chOff x="4932040" y="1465344"/>
            <a:chExt cx="360040" cy="379480"/>
          </a:xfrm>
        </p:grpSpPr>
        <p:sp>
          <p:nvSpPr>
            <p:cNvPr id="25" name="Oval 24"/>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xtBox 25"/>
            <p:cNvSpPr txBox="1"/>
            <p:nvPr/>
          </p:nvSpPr>
          <p:spPr>
            <a:xfrm>
              <a:off x="4932040" y="1465344"/>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Ф</a:t>
              </a:r>
              <a:endParaRPr lang="fi-FI" dirty="0">
                <a:solidFill>
                  <a:srgbClr val="0070C0"/>
                </a:solidFill>
                <a:latin typeface="Franklin Gothic Heavy" panose="020B0903020102020204" pitchFamily="34" charset="0"/>
              </a:endParaRPr>
            </a:p>
          </p:txBody>
        </p:sp>
      </p:grpSp>
      <p:grpSp>
        <p:nvGrpSpPr>
          <p:cNvPr id="27" name="Group 26"/>
          <p:cNvGrpSpPr/>
          <p:nvPr/>
        </p:nvGrpSpPr>
        <p:grpSpPr>
          <a:xfrm>
            <a:off x="7168927" y="2076861"/>
            <a:ext cx="360040" cy="379480"/>
            <a:chOff x="4932040" y="1465344"/>
            <a:chExt cx="360040" cy="379480"/>
          </a:xfrm>
        </p:grpSpPr>
        <p:sp>
          <p:nvSpPr>
            <p:cNvPr id="28" name="Oval 27"/>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xtBox 28"/>
            <p:cNvSpPr txBox="1"/>
            <p:nvPr/>
          </p:nvSpPr>
          <p:spPr>
            <a:xfrm>
              <a:off x="4932040" y="1465344"/>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И</a:t>
              </a:r>
              <a:endParaRPr lang="fi-FI" dirty="0">
                <a:solidFill>
                  <a:srgbClr val="0070C0"/>
                </a:solidFill>
                <a:latin typeface="Franklin Gothic Heavy" panose="020B0903020102020204" pitchFamily="34" charset="0"/>
              </a:endParaRPr>
            </a:p>
          </p:txBody>
        </p:sp>
      </p:grpSp>
      <p:grpSp>
        <p:nvGrpSpPr>
          <p:cNvPr id="30" name="Group 29"/>
          <p:cNvGrpSpPr/>
          <p:nvPr/>
        </p:nvGrpSpPr>
        <p:grpSpPr>
          <a:xfrm>
            <a:off x="7613379" y="2127141"/>
            <a:ext cx="360040" cy="371796"/>
            <a:chOff x="4932040" y="1473028"/>
            <a:chExt cx="360040" cy="371796"/>
          </a:xfrm>
        </p:grpSpPr>
        <p:sp>
          <p:nvSpPr>
            <p:cNvPr id="31" name="Oval 30"/>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TextBox 31"/>
            <p:cNvSpPr txBox="1"/>
            <p:nvPr/>
          </p:nvSpPr>
          <p:spPr>
            <a:xfrm>
              <a:off x="4970460" y="1473028"/>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Г</a:t>
              </a:r>
              <a:endParaRPr lang="fi-FI" dirty="0">
                <a:solidFill>
                  <a:srgbClr val="0070C0"/>
                </a:solidFill>
                <a:latin typeface="Franklin Gothic Heavy" panose="020B0903020102020204" pitchFamily="34" charset="0"/>
              </a:endParaRPr>
            </a:p>
          </p:txBody>
        </p:sp>
      </p:grpSp>
      <p:grpSp>
        <p:nvGrpSpPr>
          <p:cNvPr id="33" name="Group 32"/>
          <p:cNvGrpSpPr/>
          <p:nvPr/>
        </p:nvGrpSpPr>
        <p:grpSpPr>
          <a:xfrm>
            <a:off x="8046609" y="2273944"/>
            <a:ext cx="360040" cy="379480"/>
            <a:chOff x="4932040" y="1465344"/>
            <a:chExt cx="360040" cy="379480"/>
          </a:xfrm>
        </p:grpSpPr>
        <p:sp>
          <p:nvSpPr>
            <p:cNvPr id="34" name="Oval 33"/>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TextBox 34"/>
            <p:cNvSpPr txBox="1"/>
            <p:nvPr/>
          </p:nvSpPr>
          <p:spPr>
            <a:xfrm>
              <a:off x="4932040" y="1465344"/>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И</a:t>
              </a:r>
              <a:endParaRPr lang="fi-FI" dirty="0">
                <a:solidFill>
                  <a:srgbClr val="0070C0"/>
                </a:solidFill>
                <a:latin typeface="Franklin Gothic Heavy" panose="020B0903020102020204" pitchFamily="34" charset="0"/>
              </a:endParaRPr>
            </a:p>
          </p:txBody>
        </p:sp>
      </p:grpSp>
      <p:grpSp>
        <p:nvGrpSpPr>
          <p:cNvPr id="36" name="Group 35"/>
          <p:cNvGrpSpPr/>
          <p:nvPr/>
        </p:nvGrpSpPr>
        <p:grpSpPr>
          <a:xfrm>
            <a:off x="8379493" y="2613281"/>
            <a:ext cx="360040" cy="369332"/>
            <a:chOff x="4932040" y="1480712"/>
            <a:chExt cx="360040" cy="369332"/>
          </a:xfrm>
        </p:grpSpPr>
        <p:sp>
          <p:nvSpPr>
            <p:cNvPr id="37" name="Oval 36"/>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TextBox 37"/>
            <p:cNvSpPr txBox="1"/>
            <p:nvPr/>
          </p:nvSpPr>
          <p:spPr>
            <a:xfrm>
              <a:off x="4962776" y="1480712"/>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З</a:t>
              </a:r>
              <a:endParaRPr lang="fi-FI" dirty="0">
                <a:solidFill>
                  <a:srgbClr val="0070C0"/>
                </a:solidFill>
                <a:latin typeface="Franklin Gothic Heavy" panose="020B0903020102020204" pitchFamily="34" charset="0"/>
              </a:endParaRPr>
            </a:p>
          </p:txBody>
        </p:sp>
      </p:grpSp>
      <p:grpSp>
        <p:nvGrpSpPr>
          <p:cNvPr id="39" name="Group 38"/>
          <p:cNvGrpSpPr/>
          <p:nvPr/>
        </p:nvGrpSpPr>
        <p:grpSpPr>
          <a:xfrm>
            <a:off x="8663895" y="2977393"/>
            <a:ext cx="360040" cy="379480"/>
            <a:chOff x="4932040" y="1465344"/>
            <a:chExt cx="360040" cy="379480"/>
          </a:xfrm>
        </p:grpSpPr>
        <p:sp>
          <p:nvSpPr>
            <p:cNvPr id="40" name="Oval 39"/>
            <p:cNvSpPr/>
            <p:nvPr/>
          </p:nvSpPr>
          <p:spPr>
            <a:xfrm>
              <a:off x="4932040" y="1484784"/>
              <a:ext cx="360040" cy="3600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TextBox 40"/>
            <p:cNvSpPr txBox="1"/>
            <p:nvPr/>
          </p:nvSpPr>
          <p:spPr>
            <a:xfrm>
              <a:off x="4932040" y="1465344"/>
              <a:ext cx="288032" cy="369332"/>
            </a:xfrm>
            <a:prstGeom prst="rect">
              <a:avLst/>
            </a:prstGeom>
            <a:noFill/>
          </p:spPr>
          <p:txBody>
            <a:bodyPr wrap="square" rtlCol="0">
              <a:spAutoFit/>
            </a:bodyPr>
            <a:lstStyle/>
            <a:p>
              <a:r>
                <a:rPr lang="ru-RU" dirty="0">
                  <a:solidFill>
                    <a:srgbClr val="0070C0"/>
                  </a:solidFill>
                  <a:latin typeface="Franklin Gothic Heavy" panose="020B0903020102020204" pitchFamily="34" charset="0"/>
                </a:rPr>
                <a:t>М</a:t>
              </a:r>
              <a:endParaRPr lang="fi-FI" dirty="0">
                <a:solidFill>
                  <a:srgbClr val="0070C0"/>
                </a:solidFill>
                <a:latin typeface="Franklin Gothic Heavy" panose="020B0903020102020204" pitchFamily="34" charset="0"/>
              </a:endParaRPr>
            </a:p>
          </p:txBody>
        </p:sp>
      </p:grpSp>
      <p:sp>
        <p:nvSpPr>
          <p:cNvPr id="42" name="Rectangle 41"/>
          <p:cNvSpPr/>
          <p:nvPr/>
        </p:nvSpPr>
        <p:spPr>
          <a:xfrm>
            <a:off x="323528" y="323746"/>
            <a:ext cx="8805177" cy="707886"/>
          </a:xfrm>
          <a:prstGeom prst="rect">
            <a:avLst/>
          </a:prstGeom>
        </p:spPr>
        <p:txBody>
          <a:bodyPr wrap="square">
            <a:spAutoFit/>
          </a:bodyPr>
          <a:lstStyle/>
          <a:p>
            <a:pPr lvl="0">
              <a:defRPr/>
            </a:pPr>
            <a:r>
              <a:rPr kumimoji="0" lang="en-US" sz="40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uLnTx/>
                <a:uFillTx/>
                <a:latin typeface="+mj-lt"/>
              </a:rPr>
              <a:t>Any idea, how to combat “</a:t>
            </a:r>
            <a:r>
              <a:rPr lang="az-Cyrl-AZ" sz="4000" b="1" cap="small"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mj-lt"/>
              </a:rPr>
              <a:t>Пофигизм</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mj-lt"/>
              </a:rPr>
              <a:t>” ?</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j-lt"/>
            </a:endParaRPr>
          </a:p>
        </p:txBody>
      </p:sp>
    </p:spTree>
    <p:extLst>
      <p:ext uri="{BB962C8B-B14F-4D97-AF65-F5344CB8AC3E}">
        <p14:creationId xmlns:p14="http://schemas.microsoft.com/office/powerpoint/2010/main" val="39883657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7757727" y="3074315"/>
            <a:ext cx="1217590" cy="1152128"/>
          </a:xfrm>
          <a:prstGeom prst="rect">
            <a:avLst/>
          </a:prstGeom>
        </p:spPr>
      </p:pic>
      <p:sp>
        <p:nvSpPr>
          <p:cNvPr id="28" name="Right Arrow 27"/>
          <p:cNvSpPr/>
          <p:nvPr/>
        </p:nvSpPr>
        <p:spPr>
          <a:xfrm>
            <a:off x="1168855" y="3393137"/>
            <a:ext cx="6480720" cy="472233"/>
          </a:xfrm>
          <a:prstGeom prst="rightArrow">
            <a:avLst>
              <a:gd name="adj1" fmla="val 50000"/>
              <a:gd name="adj2" fmla="val 762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14137"/>
            <a:ext cx="9144000"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Stages of a hybrid threat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(“Cognitive Hack”)</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 execution</a:t>
            </a:r>
          </a:p>
        </p:txBody>
      </p:sp>
      <p:sp>
        <p:nvSpPr>
          <p:cNvPr id="15" name="Rectangle 14"/>
          <p:cNvSpPr/>
          <p:nvPr/>
        </p:nvSpPr>
        <p:spPr>
          <a:xfrm>
            <a:off x="3909338" y="2013700"/>
            <a:ext cx="1000105" cy="333957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Rectangle 16"/>
          <p:cNvSpPr/>
          <p:nvPr/>
        </p:nvSpPr>
        <p:spPr>
          <a:xfrm rot="16200000">
            <a:off x="2808749" y="3450686"/>
            <a:ext cx="2785955" cy="584775"/>
          </a:xfrm>
          <a:prstGeom prst="rect">
            <a:avLst/>
          </a:prstGeom>
        </p:spPr>
        <p:txBody>
          <a:bodyPr wrap="none">
            <a:spAutoFit/>
          </a:bodyPr>
          <a:lstStyle/>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Demoralization</a:t>
            </a:r>
          </a:p>
        </p:txBody>
      </p:sp>
      <p:sp>
        <p:nvSpPr>
          <p:cNvPr id="6" name="Rectangle 5"/>
          <p:cNvSpPr/>
          <p:nvPr/>
        </p:nvSpPr>
        <p:spPr>
          <a:xfrm rot="16200000">
            <a:off x="3042312" y="3402590"/>
            <a:ext cx="3047629" cy="584775"/>
          </a:xfrm>
          <a:prstGeom prst="rect">
            <a:avLst/>
          </a:prstGeom>
        </p:spPr>
        <p:txBody>
          <a:bodyPr wrap="none">
            <a:spAutoFit/>
          </a:bodyPr>
          <a:lstStyle/>
          <a:p>
            <a:r>
              <a:rPr lang="ru-RU"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деморализация</a:t>
            </a:r>
          </a:p>
        </p:txBody>
      </p:sp>
      <p:sp>
        <p:nvSpPr>
          <p:cNvPr id="18" name="Rectangle 17"/>
          <p:cNvSpPr/>
          <p:nvPr/>
        </p:nvSpPr>
        <p:spPr>
          <a:xfrm>
            <a:off x="5857603" y="2013700"/>
            <a:ext cx="1000105" cy="33395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9" name="Rectangle 18"/>
          <p:cNvSpPr/>
          <p:nvPr/>
        </p:nvSpPr>
        <p:spPr>
          <a:xfrm rot="16200000">
            <a:off x="4793691" y="3450686"/>
            <a:ext cx="2712602" cy="584775"/>
          </a:xfrm>
          <a:prstGeom prst="rect">
            <a:avLst/>
          </a:prstGeom>
        </p:spPr>
        <p:txBody>
          <a:bodyPr wrap="none">
            <a:spAutoFit/>
          </a:bodyPr>
          <a:lstStyle/>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Destabilization</a:t>
            </a:r>
          </a:p>
        </p:txBody>
      </p:sp>
      <p:sp>
        <p:nvSpPr>
          <p:cNvPr id="8" name="Rectangle 7"/>
          <p:cNvSpPr/>
          <p:nvPr/>
        </p:nvSpPr>
        <p:spPr>
          <a:xfrm rot="16200000">
            <a:off x="4980642" y="3391101"/>
            <a:ext cx="3095527" cy="584775"/>
          </a:xfrm>
          <a:prstGeom prst="rect">
            <a:avLst/>
          </a:prstGeom>
        </p:spPr>
        <p:txBody>
          <a:bodyPr wrap="none">
            <a:spAutoFit/>
          </a:bodyPr>
          <a:lstStyle/>
          <a:p>
            <a:r>
              <a:rPr lang="ru-RU"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дестабилизация</a:t>
            </a:r>
          </a:p>
        </p:txBody>
      </p:sp>
      <p:pic>
        <p:nvPicPr>
          <p:cNvPr id="23" name="Picture 22"/>
          <p:cNvPicPr>
            <a:picLocks noChangeAspect="1"/>
          </p:cNvPicPr>
          <p:nvPr/>
        </p:nvPicPr>
        <p:blipFill>
          <a:blip r:embed="rId3"/>
          <a:stretch>
            <a:fillRect/>
          </a:stretch>
        </p:blipFill>
        <p:spPr>
          <a:xfrm>
            <a:off x="3567358" y="756085"/>
            <a:ext cx="1683715" cy="1364121"/>
          </a:xfrm>
          <a:prstGeom prst="rect">
            <a:avLst/>
          </a:prstGeom>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7673" y="793848"/>
            <a:ext cx="1440975" cy="13594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5">
            <a:clrChange>
              <a:clrFrom>
                <a:srgbClr val="FFFFFF"/>
              </a:clrFrom>
              <a:clrTo>
                <a:srgbClr val="FFFFFF">
                  <a:alpha val="0"/>
                </a:srgbClr>
              </a:clrTo>
            </a:clrChange>
          </a:blip>
          <a:stretch>
            <a:fillRect/>
          </a:stretch>
        </p:blipFill>
        <p:spPr>
          <a:xfrm>
            <a:off x="1407118" y="726338"/>
            <a:ext cx="1947854" cy="1425670"/>
          </a:xfrm>
          <a:prstGeom prst="rect">
            <a:avLst/>
          </a:prstGeom>
        </p:spPr>
      </p:pic>
      <p:pic>
        <p:nvPicPr>
          <p:cNvPr id="27" name="Picture 26"/>
          <p:cNvPicPr>
            <a:picLocks noChangeAspect="1"/>
          </p:cNvPicPr>
          <p:nvPr/>
        </p:nvPicPr>
        <p:blipFill>
          <a:blip r:embed="rId6">
            <a:clrChange>
              <a:clrFrom>
                <a:srgbClr val="FFFFFF"/>
              </a:clrFrom>
              <a:clrTo>
                <a:srgbClr val="FFFFFF">
                  <a:alpha val="0"/>
                </a:srgbClr>
              </a:clrTo>
            </a:clrChange>
          </a:blip>
          <a:stretch>
            <a:fillRect/>
          </a:stretch>
        </p:blipFill>
        <p:spPr>
          <a:xfrm rot="9064339" flipV="1">
            <a:off x="-107617" y="2319012"/>
            <a:ext cx="2088910" cy="1335280"/>
          </a:xfrm>
          <a:prstGeom prst="rect">
            <a:avLst/>
          </a:prstGeom>
        </p:spPr>
      </p:pic>
      <p:pic>
        <p:nvPicPr>
          <p:cNvPr id="29" name="Picture 28"/>
          <p:cNvPicPr>
            <a:picLocks noChangeAspect="1"/>
          </p:cNvPicPr>
          <p:nvPr/>
        </p:nvPicPr>
        <p:blipFill>
          <a:blip r:embed="rId7"/>
          <a:stretch>
            <a:fillRect/>
          </a:stretch>
        </p:blipFill>
        <p:spPr>
          <a:xfrm>
            <a:off x="3708531" y="5380253"/>
            <a:ext cx="1584176" cy="969713"/>
          </a:xfrm>
          <a:prstGeom prst="rect">
            <a:avLst/>
          </a:prstGeom>
        </p:spPr>
      </p:pic>
      <p:sp>
        <p:nvSpPr>
          <p:cNvPr id="30" name="Rectangle 29"/>
          <p:cNvSpPr/>
          <p:nvPr/>
        </p:nvSpPr>
        <p:spPr>
          <a:xfrm>
            <a:off x="4673167" y="5714261"/>
            <a:ext cx="301686" cy="36933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b="1" cap="none" spc="0" dirty="0">
                <a:ln/>
                <a:solidFill>
                  <a:schemeClr val="accent4"/>
                </a:solidFill>
                <a:effectLst/>
              </a:rPr>
              <a:t>0</a:t>
            </a:r>
          </a:p>
        </p:txBody>
      </p:sp>
      <p:grpSp>
        <p:nvGrpSpPr>
          <p:cNvPr id="31" name="Group 30"/>
          <p:cNvGrpSpPr/>
          <p:nvPr/>
        </p:nvGrpSpPr>
        <p:grpSpPr>
          <a:xfrm>
            <a:off x="1960379" y="5413691"/>
            <a:ext cx="1369738" cy="884240"/>
            <a:chOff x="7668344" y="1124744"/>
            <a:chExt cx="1144181" cy="875928"/>
          </a:xfrm>
        </p:grpSpPr>
        <p:pic>
          <p:nvPicPr>
            <p:cNvPr id="32" name="Picture 31"/>
            <p:cNvPicPr>
              <a:picLocks noChangeAspect="1"/>
            </p:cNvPicPr>
            <p:nvPr/>
          </p:nvPicPr>
          <p:blipFill>
            <a:blip r:embed="rId8"/>
            <a:stretch>
              <a:fillRect/>
            </a:stretch>
          </p:blipFill>
          <p:spPr>
            <a:xfrm>
              <a:off x="7668344" y="1124744"/>
              <a:ext cx="1144181" cy="875928"/>
            </a:xfrm>
            <a:prstGeom prst="rect">
              <a:avLst/>
            </a:prstGeom>
            <a:ln w="38100">
              <a:solidFill>
                <a:srgbClr val="002060"/>
              </a:solidFill>
            </a:ln>
          </p:spPr>
        </p:pic>
        <p:sp>
          <p:nvSpPr>
            <p:cNvPr id="33" name="Rectangle 32"/>
            <p:cNvSpPr/>
            <p:nvPr/>
          </p:nvSpPr>
          <p:spPr>
            <a:xfrm>
              <a:off x="8273934" y="1178532"/>
              <a:ext cx="276038"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0</a:t>
              </a:r>
            </a:p>
          </p:txBody>
        </p:sp>
        <p:sp>
          <p:nvSpPr>
            <p:cNvPr id="34" name="Rectangle 33"/>
            <p:cNvSpPr/>
            <p:nvPr/>
          </p:nvSpPr>
          <p:spPr>
            <a:xfrm>
              <a:off x="7795952" y="1631423"/>
              <a:ext cx="458780" cy="304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cap="none" spc="0" dirty="0">
                  <a:ln/>
                  <a:solidFill>
                    <a:schemeClr val="accent4"/>
                  </a:solidFill>
                  <a:effectLst/>
                </a:rPr>
                <a:t>100</a:t>
              </a:r>
            </a:p>
          </p:txBody>
        </p:sp>
      </p:grpSp>
      <p:sp>
        <p:nvSpPr>
          <p:cNvPr id="35" name="TextBox 34"/>
          <p:cNvSpPr txBox="1"/>
          <p:nvPr/>
        </p:nvSpPr>
        <p:spPr>
          <a:xfrm>
            <a:off x="1520281" y="6277184"/>
            <a:ext cx="2015504" cy="523220"/>
          </a:xfrm>
          <a:prstGeom prst="rect">
            <a:avLst/>
          </a:prstGeom>
          <a:noFill/>
        </p:spPr>
        <p:txBody>
          <a:bodyPr wrap="square" rtlCol="0">
            <a:spAutoFit/>
          </a:bodyPr>
          <a:lstStyle/>
          <a:p>
            <a:pPr algn="ctr"/>
            <a:r>
              <a:rPr lang="en-US" sz="1400" dirty="0"/>
              <a:t>We are loosing confidence in our values</a:t>
            </a:r>
          </a:p>
        </p:txBody>
      </p:sp>
      <p:sp>
        <p:nvSpPr>
          <p:cNvPr id="36" name="TextBox 35"/>
          <p:cNvSpPr txBox="1"/>
          <p:nvPr/>
        </p:nvSpPr>
        <p:spPr>
          <a:xfrm>
            <a:off x="3469037" y="6299614"/>
            <a:ext cx="2290245" cy="523220"/>
          </a:xfrm>
          <a:prstGeom prst="rect">
            <a:avLst/>
          </a:prstGeom>
          <a:noFill/>
        </p:spPr>
        <p:txBody>
          <a:bodyPr wrap="square" rtlCol="0">
            <a:spAutoFit/>
          </a:bodyPr>
          <a:lstStyle/>
          <a:p>
            <a:r>
              <a:rPr lang="en-US" sz="1400" dirty="0"/>
              <a:t>We do not care at all about our values (“</a:t>
            </a:r>
            <a:r>
              <a:rPr lang="ru-RU" sz="1400" dirty="0"/>
              <a:t>пофигизм</a:t>
            </a:r>
            <a:r>
              <a:rPr lang="en-US" sz="1400" dirty="0"/>
              <a:t>”)</a:t>
            </a:r>
          </a:p>
        </p:txBody>
      </p:sp>
      <p:sp>
        <p:nvSpPr>
          <p:cNvPr id="37" name="TextBox 36"/>
          <p:cNvSpPr txBox="1"/>
          <p:nvPr/>
        </p:nvSpPr>
        <p:spPr>
          <a:xfrm>
            <a:off x="5743620" y="6303365"/>
            <a:ext cx="3262732" cy="523220"/>
          </a:xfrm>
          <a:prstGeom prst="rect">
            <a:avLst/>
          </a:prstGeom>
          <a:noFill/>
        </p:spPr>
        <p:txBody>
          <a:bodyPr wrap="square" rtlCol="0">
            <a:spAutoFit/>
          </a:bodyPr>
          <a:lstStyle/>
          <a:p>
            <a:r>
              <a:rPr lang="en-US" sz="1400" dirty="0"/>
              <a:t>We co-destruct our infrastructure in favor of an attacker because of wrong decisions</a:t>
            </a:r>
          </a:p>
        </p:txBody>
      </p:sp>
      <p:sp>
        <p:nvSpPr>
          <p:cNvPr id="13" name="Rectangle 12"/>
          <p:cNvSpPr/>
          <p:nvPr/>
        </p:nvSpPr>
        <p:spPr>
          <a:xfrm>
            <a:off x="2128339" y="2013700"/>
            <a:ext cx="915822" cy="333957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Rectangle 3"/>
          <p:cNvSpPr/>
          <p:nvPr/>
        </p:nvSpPr>
        <p:spPr>
          <a:xfrm rot="16200000">
            <a:off x="1238762" y="3402590"/>
            <a:ext cx="2930418" cy="584775"/>
          </a:xfrm>
          <a:prstGeom prst="rect">
            <a:avLst/>
          </a:prstGeom>
        </p:spPr>
        <p:txBody>
          <a:bodyPr wrap="none">
            <a:spAutoFit/>
          </a:bodyPr>
          <a:lstStyle/>
          <a:p>
            <a:r>
              <a:rPr lang="ru-RU"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дезориентация</a:t>
            </a:r>
          </a:p>
        </p:txBody>
      </p:sp>
      <p:sp>
        <p:nvSpPr>
          <p:cNvPr id="5" name="Rectangle 4"/>
          <p:cNvSpPr/>
          <p:nvPr/>
        </p:nvSpPr>
        <p:spPr>
          <a:xfrm rot="16200000">
            <a:off x="1051774" y="3450686"/>
            <a:ext cx="2619243" cy="584775"/>
          </a:xfrm>
          <a:prstGeom prst="rect">
            <a:avLst/>
          </a:prstGeom>
        </p:spPr>
        <p:txBody>
          <a:bodyPr wrap="none">
            <a:spAutoFit/>
          </a:bodyPr>
          <a:lstStyle/>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Disorientation</a:t>
            </a:r>
          </a:p>
        </p:txBody>
      </p:sp>
      <p:pic>
        <p:nvPicPr>
          <p:cNvPr id="38" name="Picture 37"/>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0437" y="4536165"/>
            <a:ext cx="1377563" cy="1792369"/>
          </a:xfrm>
          <a:prstGeom prst="rect">
            <a:avLst/>
          </a:prstGeom>
        </p:spPr>
      </p:pic>
    </p:spTree>
    <p:extLst>
      <p:ext uri="{BB962C8B-B14F-4D97-AF65-F5344CB8AC3E}">
        <p14:creationId xmlns:p14="http://schemas.microsoft.com/office/powerpoint/2010/main" val="1024680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3024" y="1052736"/>
            <a:ext cx="5832648" cy="1008112"/>
          </a:xfrm>
          <a:prstGeom prst="roundRect">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9326" y="1065752"/>
            <a:ext cx="6376890" cy="2677656"/>
          </a:xfrm>
          <a:prstGeom prst="rect">
            <a:avLst/>
          </a:prstGeom>
        </p:spPr>
        <p:txBody>
          <a:bodyPr wrap="square">
            <a:spAutoFit/>
          </a:bodyPr>
          <a:lstStyle/>
          <a:p>
            <a:pPr algn="ctr"/>
            <a:r>
              <a:rPr lang="ru-RU" sz="2800" b="1" dirty="0">
                <a:ln w="22225">
                  <a:solidFill>
                    <a:schemeClr val="accent2"/>
                  </a:solidFill>
                  <a:prstDash val="solid"/>
                </a:ln>
                <a:solidFill>
                  <a:srgbClr val="FF0000"/>
                </a:solidFill>
              </a:rPr>
              <a:t>"Россия - это страна с непредсказуемой историей“</a:t>
            </a:r>
            <a:r>
              <a:rPr lang="en-US" sz="2800" b="1" dirty="0">
                <a:ln w="22225">
                  <a:solidFill>
                    <a:schemeClr val="accent2"/>
                  </a:solidFill>
                  <a:prstDash val="solid"/>
                </a:ln>
                <a:solidFill>
                  <a:srgbClr val="FF0000"/>
                </a:solidFill>
              </a:rPr>
              <a:t> …</a:t>
            </a:r>
          </a:p>
          <a:p>
            <a:pPr algn="ctr"/>
            <a:endParaRPr lang="en-US" sz="800" b="1" dirty="0">
              <a:ln w="22225">
                <a:solidFill>
                  <a:schemeClr val="accent2"/>
                </a:solidFill>
                <a:prstDash val="solid"/>
              </a:ln>
              <a:solidFill>
                <a:srgbClr val="FF0000"/>
              </a:solidFill>
            </a:endParaRPr>
          </a:p>
          <a:p>
            <a:r>
              <a:rPr lang="en-US" sz="2400" b="1" dirty="0">
                <a:ln w="22225">
                  <a:solidFill>
                    <a:schemeClr val="accent2"/>
                  </a:solidFill>
                  <a:prstDash val="solid"/>
                </a:ln>
                <a:solidFill>
                  <a:srgbClr val="FF0000"/>
                </a:solidFill>
              </a:rPr>
              <a:t> </a:t>
            </a:r>
            <a:r>
              <a:rPr lang="ru-RU" sz="2000" b="1" i="1" dirty="0">
                <a:ln w="22225">
                  <a:solidFill>
                    <a:schemeClr val="accent2"/>
                  </a:solidFill>
                  <a:prstDash val="solid"/>
                </a:ln>
                <a:solidFill>
                  <a:schemeClr val="accent2">
                    <a:lumMod val="40000"/>
                    <a:lumOff val="60000"/>
                  </a:schemeClr>
                </a:solidFill>
              </a:rPr>
              <a:t>..., покопавшись в "официально разрешенной к применению версии" которой, всегда можно наковырять достаточно оправданий ее (России) сегодняшним претензиям и связанным с ними гибридным угрозам ...</a:t>
            </a:r>
            <a:endParaRPr lang="en-US" sz="2000" b="1" i="1" dirty="0">
              <a:ln w="22225">
                <a:solidFill>
                  <a:schemeClr val="accent2"/>
                </a:solidFill>
                <a:prstDash val="solid"/>
              </a:ln>
              <a:solidFill>
                <a:schemeClr val="accent2">
                  <a:lumMod val="40000"/>
                  <a:lumOff val="60000"/>
                </a:schemeClr>
              </a:solidFill>
            </a:endParaRPr>
          </a:p>
        </p:txBody>
      </p:sp>
      <p:sp>
        <p:nvSpPr>
          <p:cNvPr id="3" name="Rectangle 2"/>
          <p:cNvSpPr/>
          <p:nvPr/>
        </p:nvSpPr>
        <p:spPr>
          <a:xfrm>
            <a:off x="137860" y="4675102"/>
            <a:ext cx="9019480" cy="2000548"/>
          </a:xfrm>
          <a:prstGeom prst="rect">
            <a:avLst/>
          </a:prstGeom>
          <a:solidFill>
            <a:schemeClr val="bg1">
              <a:lumMod val="95000"/>
            </a:schemeClr>
          </a:solidFill>
          <a:ln w="19050">
            <a:solidFill>
              <a:schemeClr val="tx1"/>
            </a:solidFill>
          </a:ln>
        </p:spPr>
        <p:txBody>
          <a:bodyPr wrap="square">
            <a:spAutoFit/>
          </a:bodyPr>
          <a:lstStyle/>
          <a:p>
            <a:r>
              <a:rPr lang="en-US" sz="2400" dirty="0">
                <a:solidFill>
                  <a:srgbClr val="FF0000"/>
                </a:solidFill>
              </a:rPr>
              <a:t>"Russia is a country with an unpredictable history"</a:t>
            </a:r>
            <a:r>
              <a:rPr lang="en-US" dirty="0"/>
              <a:t> (Medvedev, 2017) ; </a:t>
            </a:r>
            <a:r>
              <a:rPr lang="en-US" sz="2000" i="1" dirty="0"/>
              <a:t>... having delved into the "officially approved version" of which, you can always pick up enough justifications for its (Russia) today's pretensions and the hybrid threats associated with them ... </a:t>
            </a:r>
          </a:p>
          <a:p>
            <a:pPr algn="r"/>
            <a:r>
              <a:rPr lang="en-US" sz="2000" i="1" dirty="0"/>
              <a:t>                           … Philosophy of life: </a:t>
            </a:r>
            <a:r>
              <a:rPr lang="en-US" sz="2000" i="1" dirty="0">
                <a:solidFill>
                  <a:srgbClr val="FF0000"/>
                </a:solidFill>
              </a:rPr>
              <a:t>“Ressentiment is the hatred of a slave for everything where freedom seems to him”</a:t>
            </a:r>
            <a:r>
              <a:rPr lang="en-US" sz="2000" i="1" dirty="0"/>
              <a:t> (</a:t>
            </a:r>
            <a:r>
              <a:rPr lang="en-US" sz="2000" i="1" dirty="0" err="1"/>
              <a:t>Yakov</a:t>
            </a:r>
            <a:r>
              <a:rPr lang="en-US" sz="2000" i="1" dirty="0"/>
              <a:t> </a:t>
            </a:r>
            <a:r>
              <a:rPr lang="en-US" sz="2000" i="1" dirty="0" err="1"/>
              <a:t>Krotov</a:t>
            </a:r>
            <a:r>
              <a:rPr lang="en-US" sz="2000" i="1" dirty="0"/>
              <a:t>)</a:t>
            </a:r>
          </a:p>
        </p:txBody>
      </p:sp>
      <p:pic>
        <p:nvPicPr>
          <p:cNvPr id="4" name="Picture 3"/>
          <p:cNvPicPr>
            <a:picLocks noChangeAspect="1"/>
          </p:cNvPicPr>
          <p:nvPr/>
        </p:nvPicPr>
        <p:blipFill>
          <a:blip r:embed="rId2"/>
          <a:stretch>
            <a:fillRect/>
          </a:stretch>
        </p:blipFill>
        <p:spPr>
          <a:xfrm>
            <a:off x="6588224" y="116631"/>
            <a:ext cx="2431256" cy="3367847"/>
          </a:xfrm>
          <a:prstGeom prst="rect">
            <a:avLst/>
          </a:prstGeom>
          <a:ln w="63500">
            <a:solidFill>
              <a:schemeClr val="tx1"/>
            </a:solidFill>
          </a:ln>
        </p:spPr>
      </p:pic>
      <p:sp>
        <p:nvSpPr>
          <p:cNvPr id="5" name="Rectangle 4"/>
          <p:cNvSpPr/>
          <p:nvPr/>
        </p:nvSpPr>
        <p:spPr>
          <a:xfrm>
            <a:off x="0" y="155251"/>
            <a:ext cx="6482864"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Russia and hybrid threats</a:t>
            </a:r>
          </a:p>
        </p:txBody>
      </p:sp>
      <p:sp>
        <p:nvSpPr>
          <p:cNvPr id="7" name="Left Arrow 6"/>
          <p:cNvSpPr/>
          <p:nvPr/>
        </p:nvSpPr>
        <p:spPr>
          <a:xfrm>
            <a:off x="5796136" y="1452104"/>
            <a:ext cx="825440" cy="320712"/>
          </a:xfrm>
          <a:prstGeom prst="leftArrow">
            <a:avLst>
              <a:gd name="adj1" fmla="val 50000"/>
              <a:gd name="adj2" fmla="val 74526"/>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63688" y="3644409"/>
            <a:ext cx="7380312" cy="1015663"/>
          </a:xfrm>
          <a:prstGeom prst="rect">
            <a:avLst/>
          </a:prstGeom>
        </p:spPr>
        <p:txBody>
          <a:bodyPr wrap="square">
            <a:spAutoFit/>
          </a:bodyPr>
          <a:lstStyle/>
          <a:p>
            <a:r>
              <a:rPr lang="ru-RU" sz="2000" b="1" i="1" cap="all" dirty="0">
                <a:ln w="22225">
                  <a:solidFill>
                    <a:schemeClr val="accent2"/>
                  </a:solidFill>
                  <a:prstDash val="solid"/>
                </a:ln>
                <a:solidFill>
                  <a:schemeClr val="accent2">
                    <a:lumMod val="40000"/>
                    <a:lumOff val="60000"/>
                  </a:schemeClr>
                </a:solidFill>
              </a:rPr>
              <a:t>ж</a:t>
            </a:r>
            <a:r>
              <a:rPr lang="ru-RU" sz="2000" b="1" i="1" dirty="0">
                <a:ln w="22225">
                  <a:solidFill>
                    <a:schemeClr val="accent2"/>
                  </a:solidFill>
                  <a:prstDash val="solid"/>
                </a:ln>
                <a:solidFill>
                  <a:schemeClr val="accent2">
                    <a:lumMod val="40000"/>
                    <a:lumOff val="60000"/>
                  </a:schemeClr>
                </a:solidFill>
              </a:rPr>
              <a:t>изненная философия</a:t>
            </a:r>
            <a:r>
              <a:rPr lang="en-US" sz="2000" b="1" i="1" dirty="0">
                <a:ln w="22225">
                  <a:solidFill>
                    <a:schemeClr val="accent2"/>
                  </a:solidFill>
                  <a:prstDash val="solid"/>
                </a:ln>
                <a:solidFill>
                  <a:schemeClr val="accent2">
                    <a:lumMod val="40000"/>
                    <a:lumOff val="60000"/>
                  </a:schemeClr>
                </a:solidFill>
              </a:rPr>
              <a:t>: </a:t>
            </a:r>
            <a:r>
              <a:rPr lang="en-US" sz="2000" b="1" i="1" dirty="0">
                <a:ln w="22225">
                  <a:solidFill>
                    <a:schemeClr val="accent2"/>
                  </a:solidFill>
                  <a:prstDash val="solid"/>
                </a:ln>
                <a:solidFill>
                  <a:srgbClr val="FF0000"/>
                </a:solidFill>
              </a:rPr>
              <a:t>“</a:t>
            </a:r>
            <a:r>
              <a:rPr lang="ru-RU" sz="2000" b="1" i="1" dirty="0">
                <a:ln w="22225">
                  <a:solidFill>
                    <a:schemeClr val="accent2"/>
                  </a:solidFill>
                  <a:prstDash val="solid"/>
                </a:ln>
                <a:solidFill>
                  <a:srgbClr val="FF0000"/>
                </a:solidFill>
              </a:rPr>
              <a:t>Ресентимент — это ненависть раба ко всему, где ему чудится свобода</a:t>
            </a:r>
            <a:r>
              <a:rPr lang="en-US" sz="2000" b="1" i="1" dirty="0">
                <a:ln w="22225">
                  <a:solidFill>
                    <a:schemeClr val="accent2"/>
                  </a:solidFill>
                  <a:prstDash val="solid"/>
                </a:ln>
                <a:solidFill>
                  <a:srgbClr val="FF0000"/>
                </a:solidFill>
              </a:rPr>
              <a:t>”</a:t>
            </a:r>
            <a:r>
              <a:rPr lang="en-US" sz="2000" b="1" i="1" dirty="0">
                <a:ln w="22225">
                  <a:solidFill>
                    <a:schemeClr val="accent2"/>
                  </a:solidFill>
                  <a:prstDash val="solid"/>
                </a:ln>
                <a:solidFill>
                  <a:schemeClr val="accent2">
                    <a:lumMod val="40000"/>
                    <a:lumOff val="60000"/>
                  </a:schemeClr>
                </a:solidFill>
              </a:rPr>
              <a:t> (</a:t>
            </a:r>
            <a:r>
              <a:rPr lang="ru-RU" sz="2000" b="1" i="1" dirty="0">
                <a:ln w="22225">
                  <a:solidFill>
                    <a:schemeClr val="accent2"/>
                  </a:solidFill>
                  <a:prstDash val="solid"/>
                </a:ln>
                <a:solidFill>
                  <a:schemeClr val="accent2">
                    <a:lumMod val="40000"/>
                    <a:lumOff val="60000"/>
                  </a:schemeClr>
                </a:solidFill>
              </a:rPr>
              <a:t>Яков Кротов</a:t>
            </a:r>
            <a:r>
              <a:rPr lang="en-US" sz="2000" b="1" i="1" dirty="0">
                <a:ln w="22225">
                  <a:solidFill>
                    <a:schemeClr val="accent2"/>
                  </a:solidFill>
                  <a:prstDash val="solid"/>
                </a:ln>
                <a:solidFill>
                  <a:schemeClr val="accent2">
                    <a:lumMod val="40000"/>
                    <a:lumOff val="60000"/>
                  </a:schemeClr>
                </a:solidFill>
              </a:rPr>
              <a:t>; </a:t>
            </a:r>
            <a:r>
              <a:rPr lang="en-US" sz="1400" b="1" i="1" dirty="0">
                <a:ln w="22225">
                  <a:solidFill>
                    <a:schemeClr val="accent2"/>
                  </a:solidFill>
                  <a:prstDash val="solid"/>
                </a:ln>
                <a:solidFill>
                  <a:schemeClr val="accent2">
                    <a:lumMod val="40000"/>
                    <a:lumOff val="60000"/>
                  </a:schemeClr>
                </a:solidFill>
                <a:hlinkClick r:id="rId3"/>
              </a:rPr>
              <a:t>http://krotov.info/yakov/2_life/2_svoystva/resentiment.htm</a:t>
            </a:r>
            <a:r>
              <a:rPr lang="en-US" sz="1400" b="1" i="1" dirty="0">
                <a:ln w="22225">
                  <a:solidFill>
                    <a:schemeClr val="accent2"/>
                  </a:solidFill>
                  <a:prstDash val="solid"/>
                </a:ln>
                <a:solidFill>
                  <a:schemeClr val="accent2">
                    <a:lumMod val="40000"/>
                    <a:lumOff val="60000"/>
                  </a:schemeClr>
                </a:solidFill>
              </a:rPr>
              <a:t> </a:t>
            </a:r>
            <a:r>
              <a:rPr lang="en-US" sz="2000" b="1" i="1" dirty="0">
                <a:ln w="22225">
                  <a:solidFill>
                    <a:schemeClr val="accent2"/>
                  </a:solidFill>
                  <a:prstDash val="solid"/>
                </a:ln>
                <a:solidFill>
                  <a:schemeClr val="accent2">
                    <a:lumMod val="40000"/>
                    <a:lumOff val="60000"/>
                  </a:schemeClr>
                </a:solidFill>
              </a:rPr>
              <a:t>)</a:t>
            </a:r>
          </a:p>
        </p:txBody>
      </p:sp>
    </p:spTree>
    <p:extLst>
      <p:ext uri="{BB962C8B-B14F-4D97-AF65-F5344CB8AC3E}">
        <p14:creationId xmlns:p14="http://schemas.microsoft.com/office/powerpoint/2010/main" val="31117524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87148" y="2525576"/>
            <a:ext cx="6419604" cy="4253480"/>
          </a:xfrm>
          <a:prstGeom prst="rect">
            <a:avLst/>
          </a:prstGeom>
        </p:spPr>
      </p:pic>
      <p:sp>
        <p:nvSpPr>
          <p:cNvPr id="31" name="Rectangle 30"/>
          <p:cNvSpPr/>
          <p:nvPr/>
        </p:nvSpPr>
        <p:spPr>
          <a:xfrm>
            <a:off x="-28640" y="116632"/>
            <a:ext cx="6588224" cy="206210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cs typeface="Arial"/>
              </a:rPr>
              <a:t>We need to find an “academic vaccine”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cs typeface="Arial"/>
              </a:rPr>
              <a:t>for our minds</a:t>
            </a:r>
            <a:r>
              <a:rPr kumimoji="0" lang="en-US" sz="2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cs typeface="Arial"/>
              </a:rPr>
              <a:t> to wake-up our immunity </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against cognitive hack as hybrid threat: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“WARN VACCINE”</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cs typeface="Arial"/>
            </a:endParaRPr>
          </a:p>
        </p:txBody>
      </p:sp>
      <p:pic>
        <p:nvPicPr>
          <p:cNvPr id="32" name="Picture 31"/>
          <p:cNvPicPr>
            <a:picLocks noChangeAspect="1"/>
          </p:cNvPicPr>
          <p:nvPr/>
        </p:nvPicPr>
        <p:blipFill>
          <a:blip r:embed="rId3"/>
          <a:stretch>
            <a:fillRect/>
          </a:stretch>
        </p:blipFill>
        <p:spPr>
          <a:xfrm>
            <a:off x="6223987" y="206176"/>
            <a:ext cx="2787869" cy="2862784"/>
          </a:xfrm>
          <a:prstGeom prst="rect">
            <a:avLst/>
          </a:prstGeom>
        </p:spPr>
      </p:pic>
      <p:pic>
        <p:nvPicPr>
          <p:cNvPr id="30" name="Picture 29"/>
          <p:cNvPicPr>
            <a:picLocks noChangeAspect="1"/>
          </p:cNvPicPr>
          <p:nvPr/>
        </p:nvPicPr>
        <p:blipFill>
          <a:blip r:embed="rId4">
            <a:clrChange>
              <a:clrFrom>
                <a:srgbClr val="F7F7F7"/>
              </a:clrFrom>
              <a:clrTo>
                <a:srgbClr val="F7F7F7">
                  <a:alpha val="0"/>
                </a:srgbClr>
              </a:clrTo>
            </a:clrChange>
          </a:blip>
          <a:stretch>
            <a:fillRect/>
          </a:stretch>
        </p:blipFill>
        <p:spPr>
          <a:xfrm rot="829042">
            <a:off x="518074" y="1413800"/>
            <a:ext cx="1167645" cy="1167645"/>
          </a:xfrm>
          <a:prstGeom prst="rect">
            <a:avLst/>
          </a:prstGeom>
        </p:spPr>
      </p:pic>
      <p:grpSp>
        <p:nvGrpSpPr>
          <p:cNvPr id="35" name="Group 34"/>
          <p:cNvGrpSpPr/>
          <p:nvPr/>
        </p:nvGrpSpPr>
        <p:grpSpPr>
          <a:xfrm>
            <a:off x="6640034" y="3753466"/>
            <a:ext cx="2382234" cy="2632088"/>
            <a:chOff x="6609919" y="4225912"/>
            <a:chExt cx="2382234" cy="2632088"/>
          </a:xfrm>
        </p:grpSpPr>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6609919" y="4225912"/>
              <a:ext cx="2382234" cy="2632088"/>
            </a:xfrm>
            <a:prstGeom prst="rect">
              <a:avLst/>
            </a:prstGeom>
          </p:spPr>
        </p:pic>
        <p:sp>
          <p:nvSpPr>
            <p:cNvPr id="34" name="Rectangle 33"/>
            <p:cNvSpPr/>
            <p:nvPr/>
          </p:nvSpPr>
          <p:spPr>
            <a:xfrm>
              <a:off x="7648680" y="4901840"/>
              <a:ext cx="1040671"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spTree>
    <p:extLst>
      <p:ext uri="{BB962C8B-B14F-4D97-AF65-F5344CB8AC3E}">
        <p14:creationId xmlns:p14="http://schemas.microsoft.com/office/powerpoint/2010/main" val="14273678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851088" y="3578095"/>
            <a:ext cx="3206719" cy="289291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p:cNvSpPr/>
          <p:nvPr/>
        </p:nvSpPr>
        <p:spPr>
          <a:xfrm>
            <a:off x="5919913" y="261658"/>
            <a:ext cx="3137894" cy="286054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3" name="Group 32"/>
          <p:cNvGrpSpPr/>
          <p:nvPr/>
        </p:nvGrpSpPr>
        <p:grpSpPr>
          <a:xfrm>
            <a:off x="87839" y="620688"/>
            <a:ext cx="3666281" cy="2388509"/>
            <a:chOff x="107503" y="620688"/>
            <a:chExt cx="3666281" cy="2388509"/>
          </a:xfrm>
        </p:grpSpPr>
        <p:sp>
          <p:nvSpPr>
            <p:cNvPr id="30" name="Rectangle 29"/>
            <p:cNvSpPr/>
            <p:nvPr/>
          </p:nvSpPr>
          <p:spPr>
            <a:xfrm>
              <a:off x="107503" y="620688"/>
              <a:ext cx="3666281" cy="23885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1" name="Group 10"/>
            <p:cNvGrpSpPr/>
            <p:nvPr/>
          </p:nvGrpSpPr>
          <p:grpSpPr>
            <a:xfrm>
              <a:off x="179513" y="692696"/>
              <a:ext cx="3528392" cy="2160240"/>
              <a:chOff x="179512" y="692696"/>
              <a:chExt cx="4394535" cy="2650634"/>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79512" y="692696"/>
                <a:ext cx="2641739" cy="2650634"/>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2656540" y="767556"/>
                <a:ext cx="1917507" cy="2506164"/>
              </a:xfrm>
              <a:prstGeom prst="rect">
                <a:avLst/>
              </a:prstGeom>
            </p:spPr>
          </p:pic>
        </p:grpSp>
      </p:grpSp>
      <p:grpSp>
        <p:nvGrpSpPr>
          <p:cNvPr id="29" name="Group 28"/>
          <p:cNvGrpSpPr/>
          <p:nvPr/>
        </p:nvGrpSpPr>
        <p:grpSpPr>
          <a:xfrm>
            <a:off x="159849" y="3696747"/>
            <a:ext cx="3594272" cy="2747539"/>
            <a:chOff x="179513" y="3696747"/>
            <a:chExt cx="3594272" cy="2747539"/>
          </a:xfrm>
        </p:grpSpPr>
        <p:sp>
          <p:nvSpPr>
            <p:cNvPr id="28" name="Rectangle 27"/>
            <p:cNvSpPr/>
            <p:nvPr/>
          </p:nvSpPr>
          <p:spPr>
            <a:xfrm>
              <a:off x="179513" y="3696747"/>
              <a:ext cx="3594272" cy="274753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2" name="Group 11"/>
            <p:cNvGrpSpPr/>
            <p:nvPr/>
          </p:nvGrpSpPr>
          <p:grpSpPr>
            <a:xfrm>
              <a:off x="258463" y="3774164"/>
              <a:ext cx="3443314" cy="2588646"/>
              <a:chOff x="120574" y="3504650"/>
              <a:chExt cx="4211790" cy="3089329"/>
            </a:xfrm>
          </p:grpSpPr>
          <p:pic>
            <p:nvPicPr>
              <p:cNvPr id="6" name="Picture 5"/>
              <p:cNvPicPr>
                <a:picLocks noChangeAspect="1"/>
              </p:cNvPicPr>
              <p:nvPr/>
            </p:nvPicPr>
            <p:blipFill>
              <a:blip r:embed="rId5">
                <a:clrChange>
                  <a:clrFrom>
                    <a:srgbClr val="F8F8F6"/>
                  </a:clrFrom>
                  <a:clrTo>
                    <a:srgbClr val="F8F8F6">
                      <a:alpha val="0"/>
                    </a:srgbClr>
                  </a:clrTo>
                </a:clrChange>
              </a:blip>
              <a:stretch>
                <a:fillRect/>
              </a:stretch>
            </p:blipFill>
            <p:spPr>
              <a:xfrm>
                <a:off x="651769" y="3504650"/>
                <a:ext cx="2264047" cy="3089329"/>
              </a:xfrm>
              <a:prstGeom prst="rect">
                <a:avLst/>
              </a:prstGeom>
            </p:spPr>
          </p:pic>
          <p:pic>
            <p:nvPicPr>
              <p:cNvPr id="7" name="Picture 6"/>
              <p:cNvPicPr>
                <a:picLocks noChangeAspect="1"/>
              </p:cNvPicPr>
              <p:nvPr/>
            </p:nvPicPr>
            <p:blipFill>
              <a:blip r:embed="rId6">
                <a:clrChange>
                  <a:clrFrom>
                    <a:srgbClr val="FEFEFE"/>
                  </a:clrFrom>
                  <a:clrTo>
                    <a:srgbClr val="FEFEFE">
                      <a:alpha val="0"/>
                    </a:srgbClr>
                  </a:clrTo>
                </a:clrChange>
              </a:blip>
              <a:stretch>
                <a:fillRect/>
              </a:stretch>
            </p:blipFill>
            <p:spPr>
              <a:xfrm>
                <a:off x="2987824" y="3995072"/>
                <a:ext cx="1344540" cy="2108484"/>
              </a:xfrm>
              <a:prstGeom prst="rect">
                <a:avLst/>
              </a:prstGeom>
            </p:spPr>
          </p:pic>
          <p:pic>
            <p:nvPicPr>
              <p:cNvPr id="10" name="Picture 9"/>
              <p:cNvPicPr>
                <a:picLocks noChangeAspect="1"/>
              </p:cNvPicPr>
              <p:nvPr/>
            </p:nvPicPr>
            <p:blipFill>
              <a:blip r:embed="rId7">
                <a:clrChange>
                  <a:clrFrom>
                    <a:srgbClr val="F8F9FA"/>
                  </a:clrFrom>
                  <a:clrTo>
                    <a:srgbClr val="F8F9FA">
                      <a:alpha val="0"/>
                    </a:srgbClr>
                  </a:clrTo>
                </a:clrChange>
              </a:blip>
              <a:stretch>
                <a:fillRect/>
              </a:stretch>
            </p:blipFill>
            <p:spPr>
              <a:xfrm rot="2246913">
                <a:off x="120574" y="5409867"/>
                <a:ext cx="1444212" cy="950950"/>
              </a:xfrm>
              <a:prstGeom prst="rect">
                <a:avLst/>
              </a:prstGeom>
            </p:spPr>
          </p:pic>
        </p:grpSp>
      </p:grpSp>
      <p:grpSp>
        <p:nvGrpSpPr>
          <p:cNvPr id="18" name="Group 17"/>
          <p:cNvGrpSpPr/>
          <p:nvPr/>
        </p:nvGrpSpPr>
        <p:grpSpPr>
          <a:xfrm>
            <a:off x="6169472" y="372732"/>
            <a:ext cx="2338213" cy="2642907"/>
            <a:chOff x="6228184" y="476672"/>
            <a:chExt cx="2338213" cy="2642907"/>
          </a:xfrm>
        </p:grpSpPr>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6228184" y="476672"/>
              <a:ext cx="2338213" cy="2642907"/>
            </a:xfrm>
            <a:prstGeom prst="rect">
              <a:avLst/>
            </a:prstGeom>
          </p:spPr>
        </p:pic>
        <p:pic>
          <p:nvPicPr>
            <p:cNvPr id="14" name="Picture 13"/>
            <p:cNvPicPr>
              <a:picLocks noChangeAspect="1"/>
            </p:cNvPicPr>
            <p:nvPr/>
          </p:nvPicPr>
          <p:blipFill>
            <a:blip r:embed="rId9">
              <a:clrChange>
                <a:clrFrom>
                  <a:srgbClr val="000000"/>
                </a:clrFrom>
                <a:clrTo>
                  <a:srgbClr val="000000">
                    <a:alpha val="0"/>
                  </a:srgbClr>
                </a:clrTo>
              </a:clrChange>
            </a:blip>
            <a:stretch>
              <a:fillRect/>
            </a:stretch>
          </p:blipFill>
          <p:spPr>
            <a:xfrm>
              <a:off x="6666817" y="579592"/>
              <a:ext cx="1615123" cy="242877"/>
            </a:xfrm>
            <a:prstGeom prst="rect">
              <a:avLst/>
            </a:prstGeom>
          </p:spPr>
        </p:pic>
        <p:pic>
          <p:nvPicPr>
            <p:cNvPr id="15" name="Picture 1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6311483" y="2615964"/>
              <a:ext cx="848980" cy="48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11">
              <a:clrChange>
                <a:clrFrom>
                  <a:srgbClr val="FFFFFF"/>
                </a:clrFrom>
                <a:clrTo>
                  <a:srgbClr val="FFFFFF">
                    <a:alpha val="0"/>
                  </a:srgbClr>
                </a:clrTo>
              </a:clrChange>
            </a:blip>
            <a:stretch>
              <a:fillRect/>
            </a:stretch>
          </p:blipFill>
          <p:spPr>
            <a:xfrm rot="848691">
              <a:off x="6318748" y="955628"/>
              <a:ext cx="577247" cy="630489"/>
            </a:xfrm>
            <a:prstGeom prst="rect">
              <a:avLst/>
            </a:prstGeom>
          </p:spPr>
        </p:pic>
        <p:sp>
          <p:nvSpPr>
            <p:cNvPr id="17" name="Rectangle 16"/>
            <p:cNvSpPr/>
            <p:nvPr/>
          </p:nvSpPr>
          <p:spPr>
            <a:xfrm>
              <a:off x="7344031" y="1030473"/>
              <a:ext cx="829073" cy="369332"/>
            </a:xfrm>
            <a:prstGeom prst="rect">
              <a:avLst/>
            </a:prstGeom>
            <a:noFill/>
          </p:spPr>
          <p:txBody>
            <a:bodyPr wrap="none" lIns="91440" tIns="45720" rIns="91440" bIns="45720">
              <a:spAutoFit/>
            </a:bodyPr>
            <a:lstStyle/>
            <a:p>
              <a:pPr algn="ctr"/>
              <a:r>
                <a:rPr lang="en-US"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grpSp>
        <p:nvGrpSpPr>
          <p:cNvPr id="23" name="Group 22"/>
          <p:cNvGrpSpPr/>
          <p:nvPr/>
        </p:nvGrpSpPr>
        <p:grpSpPr>
          <a:xfrm>
            <a:off x="5851089" y="3688727"/>
            <a:ext cx="3149849" cy="2782281"/>
            <a:chOff x="5541402" y="3681525"/>
            <a:chExt cx="3395011" cy="3097092"/>
          </a:xfrm>
        </p:grpSpPr>
        <p:pic>
          <p:nvPicPr>
            <p:cNvPr id="19" name="Picture 18"/>
            <p:cNvPicPr>
              <a:picLocks noChangeAspect="1"/>
            </p:cNvPicPr>
            <p:nvPr/>
          </p:nvPicPr>
          <p:blipFill>
            <a:blip r:embed="rId12"/>
            <a:stretch>
              <a:fillRect/>
            </a:stretch>
          </p:blipFill>
          <p:spPr>
            <a:xfrm>
              <a:off x="6626937" y="4956462"/>
              <a:ext cx="2309476" cy="1822155"/>
            </a:xfrm>
            <a:prstGeom prst="rect">
              <a:avLst/>
            </a:prstGeom>
          </p:spPr>
        </p:pic>
        <p:pic>
          <p:nvPicPr>
            <p:cNvPr id="20" name="Picture 19"/>
            <p:cNvPicPr>
              <a:picLocks noChangeAspect="1"/>
            </p:cNvPicPr>
            <p:nvPr/>
          </p:nvPicPr>
          <p:blipFill>
            <a:blip r:embed="rId13">
              <a:clrChange>
                <a:clrFrom>
                  <a:srgbClr val="FFFFFF"/>
                </a:clrFrom>
                <a:clrTo>
                  <a:srgbClr val="FFFFFF">
                    <a:alpha val="0"/>
                  </a:srgbClr>
                </a:clrTo>
              </a:clrChange>
            </a:blip>
            <a:stretch>
              <a:fillRect/>
            </a:stretch>
          </p:blipFill>
          <p:spPr>
            <a:xfrm rot="21223035" flipH="1">
              <a:off x="7772059" y="3681525"/>
              <a:ext cx="1076909" cy="1224971"/>
            </a:xfrm>
            <a:prstGeom prst="rect">
              <a:avLst/>
            </a:prstGeom>
          </p:spPr>
        </p:pic>
        <p:pic>
          <p:nvPicPr>
            <p:cNvPr id="21" name="Picture 20"/>
            <p:cNvPicPr>
              <a:picLocks noChangeAspect="1"/>
            </p:cNvPicPr>
            <p:nvPr/>
          </p:nvPicPr>
          <p:blipFill>
            <a:blip r:embed="rId14">
              <a:clrChange>
                <a:clrFrom>
                  <a:srgbClr val="FFFFFF"/>
                </a:clrFrom>
                <a:clrTo>
                  <a:srgbClr val="FFFFFF">
                    <a:alpha val="0"/>
                  </a:srgbClr>
                </a:clrTo>
              </a:clrChange>
            </a:blip>
            <a:stretch>
              <a:fillRect/>
            </a:stretch>
          </p:blipFill>
          <p:spPr>
            <a:xfrm>
              <a:off x="5589366" y="3733372"/>
              <a:ext cx="2120415" cy="1160227"/>
            </a:xfrm>
            <a:prstGeom prst="rect">
              <a:avLst/>
            </a:prstGeom>
          </p:spPr>
        </p:pic>
        <p:pic>
          <p:nvPicPr>
            <p:cNvPr id="22" name="Picture 21"/>
            <p:cNvPicPr>
              <a:picLocks noChangeAspect="1"/>
            </p:cNvPicPr>
            <p:nvPr/>
          </p:nvPicPr>
          <p:blipFill>
            <a:blip r:embed="rId15"/>
            <a:stretch>
              <a:fillRect/>
            </a:stretch>
          </p:blipFill>
          <p:spPr>
            <a:xfrm>
              <a:off x="5541402" y="4981895"/>
              <a:ext cx="1079288" cy="1789037"/>
            </a:xfrm>
            <a:prstGeom prst="rect">
              <a:avLst/>
            </a:prstGeom>
          </p:spPr>
        </p:pic>
      </p:grpSp>
      <p:cxnSp>
        <p:nvCxnSpPr>
          <p:cNvPr id="24" name="Straight Connector 23"/>
          <p:cNvCxnSpPr/>
          <p:nvPr/>
        </p:nvCxnSpPr>
        <p:spPr>
          <a:xfrm>
            <a:off x="87839" y="3335568"/>
            <a:ext cx="3666281" cy="2684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68599" y="3362408"/>
            <a:ext cx="3453774"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3988693" y="2566126"/>
                <a:ext cx="1234312" cy="1538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i-FI" sz="10000" b="1" i="1" smtClean="0">
                          <a:solidFill>
                            <a:srgbClr val="FF0000"/>
                          </a:solidFill>
                          <a:latin typeface="Cambria Math" panose="02040503050406030204" pitchFamily="18" charset="0"/>
                          <a:ea typeface="Cambria Math" panose="02040503050406030204" pitchFamily="18" charset="0"/>
                        </a:rPr>
                        <m:t>≈</m:t>
                      </m:r>
                    </m:oMath>
                  </m:oMathPara>
                </a14:m>
                <a:endParaRPr lang="fi-FI" sz="10000" b="1" dirty="0">
                  <a:solidFill>
                    <a:srgbClr val="FF00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988693" y="2566126"/>
                <a:ext cx="1234312" cy="1538883"/>
              </a:xfrm>
              <a:prstGeom prst="rect">
                <a:avLst/>
              </a:prstGeom>
              <a:blipFill>
                <a:blip r:embed="rId16"/>
                <a:stretch>
                  <a:fillRect/>
                </a:stretch>
              </a:blipFill>
            </p:spPr>
            <p:txBody>
              <a:bodyPr/>
              <a:lstStyle/>
              <a:p>
                <a:r>
                  <a:rPr lang="fi-FI">
                    <a:noFill/>
                  </a:rPr>
                  <a:t> </a:t>
                </a:r>
              </a:p>
            </p:txBody>
          </p:sp>
        </mc:Fallback>
      </mc:AlternateContent>
      <p:sp>
        <p:nvSpPr>
          <p:cNvPr id="37" name="Rectangle 36"/>
          <p:cNvSpPr/>
          <p:nvPr/>
        </p:nvSpPr>
        <p:spPr>
          <a:xfrm>
            <a:off x="910256" y="-44197"/>
            <a:ext cx="5101904"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Important Proportion</a:t>
            </a:r>
          </a:p>
        </p:txBody>
      </p:sp>
      <p:pic>
        <p:nvPicPr>
          <p:cNvPr id="38" name="Picture 37"/>
          <p:cNvPicPr>
            <a:picLocks noChangeAspect="1"/>
          </p:cNvPicPr>
          <p:nvPr/>
        </p:nvPicPr>
        <p:blipFill>
          <a:blip r:embed="rId17">
            <a:clrChange>
              <a:clrFrom>
                <a:srgbClr val="F7F7F7"/>
              </a:clrFrom>
              <a:clrTo>
                <a:srgbClr val="F7F7F7">
                  <a:alpha val="0"/>
                </a:srgbClr>
              </a:clrTo>
            </a:clrChange>
          </a:blip>
          <a:stretch>
            <a:fillRect/>
          </a:stretch>
        </p:blipFill>
        <p:spPr>
          <a:xfrm>
            <a:off x="4247501" y="3703736"/>
            <a:ext cx="800269" cy="778765"/>
          </a:xfrm>
          <a:prstGeom prst="rect">
            <a:avLst/>
          </a:prstGeom>
        </p:spPr>
      </p:pic>
      <mc:AlternateContent xmlns:mc="http://schemas.openxmlformats.org/markup-compatibility/2006" xmlns:a14="http://schemas.microsoft.com/office/drawing/2010/main">
        <mc:Choice Requires="a14">
          <p:sp>
            <p:nvSpPr>
              <p:cNvPr id="39" name="TextBox 38"/>
              <p:cNvSpPr txBox="1"/>
              <p:nvPr/>
            </p:nvSpPr>
            <p:spPr>
              <a:xfrm>
                <a:off x="4265948" y="2593634"/>
                <a:ext cx="679801"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i-FI" i="1" smtClean="0">
                              <a:latin typeface="Cambria Math" panose="02040503050406030204" pitchFamily="18" charset="0"/>
                            </a:rPr>
                          </m:ctrlPr>
                        </m:fPr>
                        <m:num>
                          <m:r>
                            <a:rPr lang="en-US" b="0" i="1" smtClean="0">
                              <a:latin typeface="Cambria Math" panose="02040503050406030204" pitchFamily="18" charset="0"/>
                            </a:rPr>
                            <m:t>𝐴</m:t>
                          </m:r>
                        </m:num>
                        <m:den>
                          <m:r>
                            <a:rPr lang="en-US" b="0" i="1" smtClean="0">
                              <a:latin typeface="Cambria Math" panose="02040503050406030204" pitchFamily="18" charset="0"/>
                            </a:rPr>
                            <m:t>𝐵</m:t>
                          </m:r>
                        </m:den>
                      </m:f>
                      <m:r>
                        <a:rPr lang="en-US" b="0" i="1" smtClean="0">
                          <a:latin typeface="Cambria Math" panose="02040503050406030204" pitchFamily="18" charset="0"/>
                        </a:rPr>
                        <m:t>=</m:t>
                      </m:r>
                      <m:f>
                        <m:fPr>
                          <m:ctrlPr>
                            <a:rPr lang="fi-FI" i="1">
                              <a:latin typeface="Cambria Math" panose="02040503050406030204" pitchFamily="18" charset="0"/>
                            </a:rPr>
                          </m:ctrlPr>
                        </m:fPr>
                        <m:num>
                          <m:r>
                            <a:rPr lang="en-US" b="0" i="1" smtClean="0">
                              <a:latin typeface="Cambria Math" panose="02040503050406030204" pitchFamily="18" charset="0"/>
                            </a:rPr>
                            <m:t>𝐶</m:t>
                          </m:r>
                        </m:num>
                        <m:den>
                          <m:r>
                            <a:rPr lang="en-US" b="0" i="1" smtClean="0">
                              <a:latin typeface="Cambria Math" panose="02040503050406030204" pitchFamily="18" charset="0"/>
                            </a:rPr>
                            <m:t>𝐷</m:t>
                          </m:r>
                        </m:den>
                      </m:f>
                    </m:oMath>
                  </m:oMathPara>
                </a14:m>
                <a:endParaRPr lang="fi-FI" dirty="0"/>
              </a:p>
            </p:txBody>
          </p:sp>
        </mc:Choice>
        <mc:Fallback xmlns="">
          <p:sp>
            <p:nvSpPr>
              <p:cNvPr id="39" name="TextBox 38"/>
              <p:cNvSpPr txBox="1">
                <a:spLocks noRot="1" noChangeAspect="1" noMove="1" noResize="1" noEditPoints="1" noAdjustHandles="1" noChangeArrowheads="1" noChangeShapeType="1" noTextEdit="1"/>
              </p:cNvSpPr>
              <p:nvPr/>
            </p:nvSpPr>
            <p:spPr>
              <a:xfrm>
                <a:off x="4265948" y="2593634"/>
                <a:ext cx="679801" cy="518604"/>
              </a:xfrm>
              <a:prstGeom prst="rect">
                <a:avLst/>
              </a:prstGeom>
              <a:blipFill>
                <a:blip r:embed="rId18"/>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19"/>
          <a:stretch>
            <a:fillRect/>
          </a:stretch>
        </p:blipFill>
        <p:spPr>
          <a:xfrm>
            <a:off x="166761" y="753706"/>
            <a:ext cx="3535524" cy="2188461"/>
          </a:xfrm>
          <a:prstGeom prst="rect">
            <a:avLst/>
          </a:prstGeom>
        </p:spPr>
      </p:pic>
      <p:pic>
        <p:nvPicPr>
          <p:cNvPr id="3" name="Picture 2"/>
          <p:cNvPicPr>
            <a:picLocks noChangeAspect="1"/>
          </p:cNvPicPr>
          <p:nvPr/>
        </p:nvPicPr>
        <p:blipFill>
          <a:blip r:embed="rId20"/>
          <a:stretch>
            <a:fillRect/>
          </a:stretch>
        </p:blipFill>
        <p:spPr>
          <a:xfrm>
            <a:off x="180019" y="3716524"/>
            <a:ext cx="2844837" cy="2724988"/>
          </a:xfrm>
          <a:prstGeom prst="rect">
            <a:avLst/>
          </a:prstGeom>
        </p:spPr>
      </p:pic>
      <p:sp>
        <p:nvSpPr>
          <p:cNvPr id="9" name="Rectangle 8"/>
          <p:cNvSpPr/>
          <p:nvPr/>
        </p:nvSpPr>
        <p:spPr>
          <a:xfrm>
            <a:off x="2940227" y="3711078"/>
            <a:ext cx="810587" cy="2730434"/>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1"/>
          <a:stretch>
            <a:fillRect/>
          </a:stretch>
        </p:blipFill>
        <p:spPr>
          <a:xfrm>
            <a:off x="2906235" y="5657642"/>
            <a:ext cx="639046" cy="754006"/>
          </a:xfrm>
          <a:prstGeom prst="rect">
            <a:avLst/>
          </a:prstGeom>
        </p:spPr>
      </p:pic>
      <p:sp>
        <p:nvSpPr>
          <p:cNvPr id="26" name="Rectangle 25"/>
          <p:cNvSpPr/>
          <p:nvPr/>
        </p:nvSpPr>
        <p:spPr>
          <a:xfrm>
            <a:off x="3490413" y="547722"/>
            <a:ext cx="293670"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v</a:t>
            </a:r>
            <a:endParaRPr lang="en-US" b="1" dirty="0"/>
          </a:p>
        </p:txBody>
      </p:sp>
      <p:sp>
        <p:nvSpPr>
          <p:cNvPr id="34" name="Rectangle 33"/>
          <p:cNvSpPr/>
          <p:nvPr/>
        </p:nvSpPr>
        <p:spPr>
          <a:xfrm>
            <a:off x="3488579" y="756551"/>
            <a:ext cx="298480"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a</a:t>
            </a:r>
            <a:endParaRPr lang="en-US" b="1" dirty="0"/>
          </a:p>
        </p:txBody>
      </p:sp>
      <p:sp>
        <p:nvSpPr>
          <p:cNvPr id="35" name="Rectangle 34"/>
          <p:cNvSpPr/>
          <p:nvPr/>
        </p:nvSpPr>
        <p:spPr>
          <a:xfrm>
            <a:off x="3486537" y="954329"/>
            <a:ext cx="282450"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c</a:t>
            </a:r>
            <a:endParaRPr lang="en-US" b="1" dirty="0"/>
          </a:p>
        </p:txBody>
      </p:sp>
      <p:sp>
        <p:nvSpPr>
          <p:cNvPr id="40" name="Rectangle 39"/>
          <p:cNvSpPr/>
          <p:nvPr/>
        </p:nvSpPr>
        <p:spPr>
          <a:xfrm>
            <a:off x="3487073" y="1150870"/>
            <a:ext cx="282450"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c</a:t>
            </a:r>
            <a:endParaRPr lang="en-US" b="1" dirty="0"/>
          </a:p>
        </p:txBody>
      </p:sp>
      <p:sp>
        <p:nvSpPr>
          <p:cNvPr id="41" name="Rectangle 40"/>
          <p:cNvSpPr/>
          <p:nvPr/>
        </p:nvSpPr>
        <p:spPr>
          <a:xfrm>
            <a:off x="3521603" y="1376749"/>
            <a:ext cx="240772"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i</a:t>
            </a:r>
            <a:endParaRPr lang="en-US" b="1" dirty="0"/>
          </a:p>
        </p:txBody>
      </p:sp>
      <p:sp>
        <p:nvSpPr>
          <p:cNvPr id="42" name="Rectangle 41"/>
          <p:cNvSpPr/>
          <p:nvPr/>
        </p:nvSpPr>
        <p:spPr>
          <a:xfrm>
            <a:off x="3494406" y="1575012"/>
            <a:ext cx="306494"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n</a:t>
            </a:r>
            <a:endParaRPr lang="en-US" b="1" dirty="0"/>
          </a:p>
        </p:txBody>
      </p:sp>
      <p:sp>
        <p:nvSpPr>
          <p:cNvPr id="43" name="Rectangle 42"/>
          <p:cNvSpPr/>
          <p:nvPr/>
        </p:nvSpPr>
        <p:spPr>
          <a:xfrm>
            <a:off x="3498922" y="1770639"/>
            <a:ext cx="298480"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a</a:t>
            </a:r>
            <a:endParaRPr lang="en-US" b="1" dirty="0"/>
          </a:p>
        </p:txBody>
      </p:sp>
      <p:sp>
        <p:nvSpPr>
          <p:cNvPr id="44" name="Rectangle 43"/>
          <p:cNvSpPr/>
          <p:nvPr/>
        </p:nvSpPr>
        <p:spPr>
          <a:xfrm>
            <a:off x="3517665" y="1987071"/>
            <a:ext cx="264816"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t</a:t>
            </a:r>
            <a:endParaRPr lang="en-US" b="1" dirty="0"/>
          </a:p>
        </p:txBody>
      </p:sp>
      <p:sp>
        <p:nvSpPr>
          <p:cNvPr id="45" name="Rectangle 44"/>
          <p:cNvSpPr/>
          <p:nvPr/>
        </p:nvSpPr>
        <p:spPr>
          <a:xfrm>
            <a:off x="3530325" y="2202941"/>
            <a:ext cx="240772"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i</a:t>
            </a:r>
            <a:endParaRPr lang="en-US" b="1" dirty="0"/>
          </a:p>
        </p:txBody>
      </p:sp>
      <p:sp>
        <p:nvSpPr>
          <p:cNvPr id="46" name="Rectangle 45"/>
          <p:cNvSpPr/>
          <p:nvPr/>
        </p:nvSpPr>
        <p:spPr>
          <a:xfrm>
            <a:off x="3504238" y="2408962"/>
            <a:ext cx="306494"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o</a:t>
            </a:r>
            <a:endParaRPr lang="en-US" b="1" dirty="0"/>
          </a:p>
        </p:txBody>
      </p:sp>
      <p:sp>
        <p:nvSpPr>
          <p:cNvPr id="47" name="Rectangle 46"/>
          <p:cNvSpPr/>
          <p:nvPr/>
        </p:nvSpPr>
        <p:spPr>
          <a:xfrm>
            <a:off x="3504238" y="2615562"/>
            <a:ext cx="306494" cy="369332"/>
          </a:xfrm>
          <a:prstGeom prst="rect">
            <a:avLst/>
          </a:prstGeom>
        </p:spPr>
        <p:txBody>
          <a:bodyPr wrap="none">
            <a:spAutoFit/>
          </a:bodyPr>
          <a:lstStyle/>
          <a:p>
            <a:r>
              <a:rPr lang="en-US" b="1" dirty="0">
                <a:ln w="0"/>
                <a:effectLst>
                  <a:outerShdw blurRad="38100" dist="19050" dir="2700000" algn="tl" rotWithShape="0">
                    <a:schemeClr val="dk1">
                      <a:alpha val="40000"/>
                    </a:schemeClr>
                  </a:outerShdw>
                </a:effectLst>
              </a:rPr>
              <a:t>n</a:t>
            </a:r>
            <a:endParaRPr lang="en-US" b="1" dirty="0"/>
          </a:p>
        </p:txBody>
      </p:sp>
      <p:sp>
        <p:nvSpPr>
          <p:cNvPr id="48" name="Rectangle 47"/>
          <p:cNvSpPr/>
          <p:nvPr/>
        </p:nvSpPr>
        <p:spPr>
          <a:xfrm>
            <a:off x="3464762" y="3628610"/>
            <a:ext cx="306494"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p</a:t>
            </a:r>
            <a:endParaRPr lang="en-US" b="1" dirty="0">
              <a:solidFill>
                <a:schemeClr val="bg1"/>
              </a:solidFill>
            </a:endParaRPr>
          </a:p>
        </p:txBody>
      </p:sp>
      <p:sp>
        <p:nvSpPr>
          <p:cNvPr id="49" name="Rectangle 48"/>
          <p:cNvSpPr/>
          <p:nvPr/>
        </p:nvSpPr>
        <p:spPr>
          <a:xfrm>
            <a:off x="3462928" y="3886599"/>
            <a:ext cx="306494"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o</a:t>
            </a:r>
            <a:endParaRPr lang="en-US" b="1" dirty="0">
              <a:solidFill>
                <a:schemeClr val="bg1"/>
              </a:solidFill>
            </a:endParaRPr>
          </a:p>
        </p:txBody>
      </p:sp>
      <p:sp>
        <p:nvSpPr>
          <p:cNvPr id="50" name="Rectangle 49"/>
          <p:cNvSpPr/>
          <p:nvPr/>
        </p:nvSpPr>
        <p:spPr>
          <a:xfrm>
            <a:off x="3490382" y="4113873"/>
            <a:ext cx="240772"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i</a:t>
            </a:r>
            <a:endParaRPr lang="en-US" b="1" dirty="0">
              <a:solidFill>
                <a:schemeClr val="bg1"/>
              </a:solidFill>
            </a:endParaRPr>
          </a:p>
        </p:txBody>
      </p:sp>
      <p:sp>
        <p:nvSpPr>
          <p:cNvPr id="51" name="Rectangle 50"/>
          <p:cNvSpPr/>
          <p:nvPr/>
        </p:nvSpPr>
        <p:spPr>
          <a:xfrm>
            <a:off x="3471254" y="4310414"/>
            <a:ext cx="282450"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s</a:t>
            </a:r>
            <a:endParaRPr lang="en-US" b="1" dirty="0">
              <a:solidFill>
                <a:schemeClr val="bg1"/>
              </a:solidFill>
            </a:endParaRPr>
          </a:p>
        </p:txBody>
      </p:sp>
      <p:sp>
        <p:nvSpPr>
          <p:cNvPr id="52" name="Rectangle 51"/>
          <p:cNvSpPr/>
          <p:nvPr/>
        </p:nvSpPr>
        <p:spPr>
          <a:xfrm>
            <a:off x="3456624" y="4516629"/>
            <a:ext cx="306494"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o</a:t>
            </a:r>
            <a:endParaRPr lang="en-US" b="1" dirty="0">
              <a:solidFill>
                <a:schemeClr val="bg1"/>
              </a:solidFill>
            </a:endParaRPr>
          </a:p>
        </p:txBody>
      </p:sp>
      <p:sp>
        <p:nvSpPr>
          <p:cNvPr id="53" name="Rectangle 52"/>
          <p:cNvSpPr/>
          <p:nvPr/>
        </p:nvSpPr>
        <p:spPr>
          <a:xfrm>
            <a:off x="3468755" y="4705060"/>
            <a:ext cx="306494"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n</a:t>
            </a:r>
            <a:endParaRPr lang="en-US" b="1" dirty="0">
              <a:solidFill>
                <a:schemeClr val="bg1"/>
              </a:solidFill>
            </a:endParaRPr>
          </a:p>
        </p:txBody>
      </p:sp>
      <p:sp>
        <p:nvSpPr>
          <p:cNvPr id="54" name="Rectangle 53"/>
          <p:cNvSpPr/>
          <p:nvPr/>
        </p:nvSpPr>
        <p:spPr>
          <a:xfrm>
            <a:off x="3505821" y="4948686"/>
            <a:ext cx="240772"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i</a:t>
            </a:r>
            <a:endParaRPr lang="en-US" b="1" dirty="0">
              <a:solidFill>
                <a:schemeClr val="bg1"/>
              </a:solidFill>
            </a:endParaRPr>
          </a:p>
        </p:txBody>
      </p:sp>
      <p:sp>
        <p:nvSpPr>
          <p:cNvPr id="55" name="Rectangle 54"/>
          <p:cNvSpPr/>
          <p:nvPr/>
        </p:nvSpPr>
        <p:spPr>
          <a:xfrm>
            <a:off x="3482084" y="5166603"/>
            <a:ext cx="306494"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n</a:t>
            </a:r>
            <a:endParaRPr lang="en-US" b="1" dirty="0">
              <a:solidFill>
                <a:schemeClr val="bg1"/>
              </a:solidFill>
            </a:endParaRPr>
          </a:p>
        </p:txBody>
      </p:sp>
      <p:sp>
        <p:nvSpPr>
          <p:cNvPr id="56" name="Rectangle 55"/>
          <p:cNvSpPr/>
          <p:nvPr/>
        </p:nvSpPr>
        <p:spPr>
          <a:xfrm>
            <a:off x="3494842" y="5391981"/>
            <a:ext cx="293670" cy="369332"/>
          </a:xfrm>
          <a:prstGeom prst="rect">
            <a:avLst/>
          </a:prstGeom>
        </p:spPr>
        <p:txBody>
          <a:bodyPr wrap="none">
            <a:spAutoFit/>
          </a:bodyPr>
          <a:lstStyle/>
          <a:p>
            <a:r>
              <a:rPr lang="en-US" b="1" dirty="0">
                <a:ln w="0"/>
                <a:solidFill>
                  <a:schemeClr val="bg1"/>
                </a:solidFill>
                <a:effectLst>
                  <a:outerShdw blurRad="38100" dist="19050" dir="2700000" algn="tl" rotWithShape="0">
                    <a:schemeClr val="dk1">
                      <a:alpha val="40000"/>
                    </a:schemeClr>
                  </a:outerShdw>
                </a:effectLst>
              </a:rPr>
              <a:t>g</a:t>
            </a:r>
            <a:endParaRPr lang="en-US" b="1" dirty="0">
              <a:solidFill>
                <a:schemeClr val="bg1"/>
              </a:solidFill>
            </a:endParaRPr>
          </a:p>
        </p:txBody>
      </p:sp>
      <p:sp>
        <p:nvSpPr>
          <p:cNvPr id="25" name="Rectangle 24"/>
          <p:cNvSpPr/>
          <p:nvPr/>
        </p:nvSpPr>
        <p:spPr>
          <a:xfrm>
            <a:off x="3816086" y="566148"/>
            <a:ext cx="1881226" cy="2031325"/>
          </a:xfrm>
          <a:prstGeom prst="rect">
            <a:avLst/>
          </a:prstGeom>
        </p:spPr>
        <p:txBody>
          <a:bodyPr wrap="square">
            <a:spAutoFit/>
          </a:bodyPr>
          <a:lstStyle/>
          <a:p>
            <a:r>
              <a:rPr lang="ru-RU" dirty="0"/>
              <a:t>Новая методика </a:t>
            </a:r>
            <a:r>
              <a:rPr lang="en-US" dirty="0"/>
              <a:t>WARN-</a:t>
            </a:r>
            <a:r>
              <a:rPr lang="ru-RU" dirty="0"/>
              <a:t>обучения так же будет отличаться от зомбирования студентов новым контентом </a:t>
            </a:r>
            <a:r>
              <a:rPr lang="en-US" dirty="0"/>
              <a:t>…</a:t>
            </a:r>
            <a:endParaRPr lang="ru-RU" dirty="0"/>
          </a:p>
        </p:txBody>
      </p:sp>
      <p:sp>
        <p:nvSpPr>
          <p:cNvPr id="57" name="Rectangle 56"/>
          <p:cNvSpPr/>
          <p:nvPr/>
        </p:nvSpPr>
        <p:spPr>
          <a:xfrm>
            <a:off x="3841977" y="4882821"/>
            <a:ext cx="1896311" cy="1477328"/>
          </a:xfrm>
          <a:prstGeom prst="rect">
            <a:avLst/>
          </a:prstGeom>
        </p:spPr>
        <p:txBody>
          <a:bodyPr wrap="square">
            <a:spAutoFit/>
          </a:bodyPr>
          <a:lstStyle/>
          <a:p>
            <a:pPr algn="r"/>
            <a:r>
              <a:rPr lang="en-US" dirty="0"/>
              <a:t>… </a:t>
            </a:r>
            <a:r>
              <a:rPr lang="ru-RU" dirty="0"/>
              <a:t>как и процесс вакцинации отличается от процесса отравления ...</a:t>
            </a:r>
            <a:endParaRPr lang="en-US" dirty="0"/>
          </a:p>
        </p:txBody>
      </p:sp>
      <p:sp>
        <p:nvSpPr>
          <p:cNvPr id="58" name="Right Brace 57"/>
          <p:cNvSpPr/>
          <p:nvPr/>
        </p:nvSpPr>
        <p:spPr>
          <a:xfrm>
            <a:off x="5540164" y="683228"/>
            <a:ext cx="294726" cy="1843570"/>
          </a:xfrm>
          <a:prstGeom prst="rightBrace">
            <a:avLst>
              <a:gd name="adj1" fmla="val 4019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Brace 58"/>
          <p:cNvSpPr/>
          <p:nvPr/>
        </p:nvSpPr>
        <p:spPr>
          <a:xfrm rot="10800000">
            <a:off x="3856125" y="4881776"/>
            <a:ext cx="320968" cy="1399715"/>
          </a:xfrm>
          <a:prstGeom prst="rightBrace">
            <a:avLst>
              <a:gd name="adj1" fmla="val 4019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ectangle 60"/>
          <p:cNvSpPr/>
          <p:nvPr/>
        </p:nvSpPr>
        <p:spPr>
          <a:xfrm>
            <a:off x="140600" y="3590653"/>
            <a:ext cx="386644" cy="523220"/>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a:t>
            </a:r>
          </a:p>
        </p:txBody>
      </p:sp>
      <p:sp>
        <p:nvSpPr>
          <p:cNvPr id="62" name="Rectangle 61"/>
          <p:cNvSpPr/>
          <p:nvPr/>
        </p:nvSpPr>
        <p:spPr>
          <a:xfrm>
            <a:off x="51072" y="517931"/>
            <a:ext cx="393056"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A</a:t>
            </a:r>
          </a:p>
        </p:txBody>
      </p:sp>
      <p:sp>
        <p:nvSpPr>
          <p:cNvPr id="63" name="Rectangle 62"/>
          <p:cNvSpPr/>
          <p:nvPr/>
        </p:nvSpPr>
        <p:spPr>
          <a:xfrm>
            <a:off x="8576065" y="230486"/>
            <a:ext cx="375424"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a:t>
            </a:r>
          </a:p>
        </p:txBody>
      </p:sp>
      <p:sp>
        <p:nvSpPr>
          <p:cNvPr id="64" name="Rectangle 63"/>
          <p:cNvSpPr/>
          <p:nvPr/>
        </p:nvSpPr>
        <p:spPr>
          <a:xfrm>
            <a:off x="8678042" y="3474722"/>
            <a:ext cx="405881"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D</a:t>
            </a:r>
          </a:p>
        </p:txBody>
      </p:sp>
    </p:spTree>
    <p:extLst>
      <p:ext uri="{BB962C8B-B14F-4D97-AF65-F5344CB8AC3E}">
        <p14:creationId xmlns:p14="http://schemas.microsoft.com/office/powerpoint/2010/main" val="10593355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512" y="116632"/>
            <a:ext cx="2376264" cy="2664296"/>
            <a:chOff x="6228184" y="476672"/>
            <a:chExt cx="2338213" cy="2642907"/>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228184" y="476672"/>
              <a:ext cx="2338213" cy="2642907"/>
            </a:xfrm>
            <a:prstGeom prst="rect">
              <a:avLst/>
            </a:prstGeom>
          </p:spPr>
        </p:pic>
        <p:pic>
          <p:nvPicPr>
            <p:cNvPr id="6" name="Picture 5"/>
            <p:cNvPicPr>
              <a:picLocks noChangeAspect="1"/>
            </p:cNvPicPr>
            <p:nvPr/>
          </p:nvPicPr>
          <p:blipFill>
            <a:blip r:embed="rId3">
              <a:clrChange>
                <a:clrFrom>
                  <a:srgbClr val="000000"/>
                </a:clrFrom>
                <a:clrTo>
                  <a:srgbClr val="000000">
                    <a:alpha val="0"/>
                  </a:srgbClr>
                </a:clrTo>
              </a:clrChange>
            </a:blip>
            <a:stretch>
              <a:fillRect/>
            </a:stretch>
          </p:blipFill>
          <p:spPr>
            <a:xfrm>
              <a:off x="6666817" y="579592"/>
              <a:ext cx="1615123" cy="242877"/>
            </a:xfrm>
            <a:prstGeom prst="rect">
              <a:avLst/>
            </a:prstGeom>
          </p:spPr>
        </p:pic>
        <p:pic>
          <p:nvPicPr>
            <p:cNvPr id="7"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6311483" y="2615964"/>
              <a:ext cx="848980" cy="48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rot="848691">
              <a:off x="6318748" y="955628"/>
              <a:ext cx="577247" cy="630489"/>
            </a:xfrm>
            <a:prstGeom prst="rect">
              <a:avLst/>
            </a:prstGeom>
          </p:spPr>
        </p:pic>
        <p:sp>
          <p:nvSpPr>
            <p:cNvPr id="9" name="Rectangle 8"/>
            <p:cNvSpPr/>
            <p:nvPr/>
          </p:nvSpPr>
          <p:spPr>
            <a:xfrm>
              <a:off x="7344031" y="1030473"/>
              <a:ext cx="829073" cy="369332"/>
            </a:xfrm>
            <a:prstGeom prst="rect">
              <a:avLst/>
            </a:prstGeom>
            <a:noFill/>
          </p:spPr>
          <p:txBody>
            <a:bodyPr wrap="none" lIns="91440" tIns="45720" rIns="91440" bIns="45720">
              <a:spAutoFit/>
            </a:bodyPr>
            <a:lstStyle/>
            <a:p>
              <a:pPr algn="ctr"/>
              <a:r>
                <a:rPr lang="en-US"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sp>
        <p:nvSpPr>
          <p:cNvPr id="10" name="Rectangle 9"/>
          <p:cNvSpPr/>
          <p:nvPr/>
        </p:nvSpPr>
        <p:spPr>
          <a:xfrm>
            <a:off x="107504" y="2897722"/>
            <a:ext cx="8928992" cy="3785652"/>
          </a:xfrm>
          <a:prstGeom prst="rect">
            <a:avLst/>
          </a:prstGeom>
        </p:spPr>
        <p:txBody>
          <a:bodyPr wrap="square">
            <a:spAutoFit/>
          </a:bodyPr>
          <a:lstStyle/>
          <a:p>
            <a:r>
              <a:rPr lang="en-US" sz="2400" dirty="0" err="1"/>
              <a:t>Идеальный</a:t>
            </a:r>
            <a:r>
              <a:rPr lang="en-US" sz="2400" dirty="0"/>
              <a:t> </a:t>
            </a:r>
            <a:r>
              <a:rPr lang="en-US" sz="2400" dirty="0" err="1"/>
              <a:t>преподаватель</a:t>
            </a:r>
            <a:r>
              <a:rPr lang="en-US" sz="2400" dirty="0"/>
              <a:t> WARN </a:t>
            </a:r>
            <a:r>
              <a:rPr lang="en-US" sz="2400" dirty="0" err="1"/>
              <a:t>курсов</a:t>
            </a:r>
            <a:r>
              <a:rPr lang="en-US" sz="2400" dirty="0"/>
              <a:t> </a:t>
            </a:r>
            <a:r>
              <a:rPr lang="en-US" sz="2400" dirty="0" err="1"/>
              <a:t>по</a:t>
            </a:r>
            <a:r>
              <a:rPr lang="en-US" sz="2400" dirty="0"/>
              <a:t> </a:t>
            </a:r>
            <a:r>
              <a:rPr lang="en-US" sz="2400" dirty="0" err="1"/>
              <a:t>новой</a:t>
            </a:r>
            <a:r>
              <a:rPr lang="en-US" sz="2400" dirty="0"/>
              <a:t> </a:t>
            </a:r>
            <a:r>
              <a:rPr lang="en-US" sz="2400" dirty="0" err="1"/>
              <a:t>методике</a:t>
            </a:r>
            <a:r>
              <a:rPr lang="en-US" sz="2400" dirty="0"/>
              <a:t> </a:t>
            </a:r>
            <a:r>
              <a:rPr lang="en-US" sz="2400" dirty="0" err="1"/>
              <a:t>должен</a:t>
            </a:r>
            <a:r>
              <a:rPr lang="en-US" sz="2400" dirty="0"/>
              <a:t> </a:t>
            </a:r>
            <a:r>
              <a:rPr lang="en-US" sz="2400" dirty="0" err="1"/>
              <a:t>стать</a:t>
            </a:r>
            <a:r>
              <a:rPr lang="en-US" sz="2400" dirty="0"/>
              <a:t> </a:t>
            </a:r>
            <a:r>
              <a:rPr lang="en-US" sz="2400" dirty="0" err="1"/>
              <a:t>не</a:t>
            </a:r>
            <a:r>
              <a:rPr lang="en-US" sz="2400" dirty="0"/>
              <a:t> </a:t>
            </a:r>
            <a:r>
              <a:rPr lang="ru-RU" sz="2400" dirty="0"/>
              <a:t>столько</a:t>
            </a:r>
            <a:r>
              <a:rPr lang="en-US" sz="2400" dirty="0"/>
              <a:t> </a:t>
            </a:r>
            <a:r>
              <a:rPr lang="en-US" sz="2400" dirty="0" err="1"/>
              <a:t>двигателем</a:t>
            </a:r>
            <a:r>
              <a:rPr lang="en-US" sz="2400" dirty="0"/>
              <a:t> </a:t>
            </a:r>
            <a:r>
              <a:rPr lang="en-US" sz="2400" dirty="0" err="1"/>
              <a:t>или</a:t>
            </a:r>
            <a:r>
              <a:rPr lang="en-US" sz="2400" dirty="0"/>
              <a:t> </a:t>
            </a:r>
            <a:r>
              <a:rPr lang="en-US" sz="2400" dirty="0" err="1"/>
              <a:t>дирижером</a:t>
            </a:r>
            <a:r>
              <a:rPr lang="en-US" sz="2400" dirty="0"/>
              <a:t> </a:t>
            </a:r>
            <a:r>
              <a:rPr lang="en-US" sz="2400" dirty="0" err="1"/>
              <a:t>процесса</a:t>
            </a:r>
            <a:r>
              <a:rPr lang="en-US" sz="2400" dirty="0"/>
              <a:t> </a:t>
            </a:r>
            <a:r>
              <a:rPr lang="en-US" sz="2400" dirty="0" err="1"/>
              <a:t>состязательного</a:t>
            </a:r>
            <a:r>
              <a:rPr lang="en-US" sz="2400" dirty="0"/>
              <a:t> </a:t>
            </a:r>
            <a:r>
              <a:rPr lang="en-US" sz="2400" dirty="0" err="1"/>
              <a:t>обучения</a:t>
            </a:r>
            <a:r>
              <a:rPr lang="en-US" sz="2400" dirty="0"/>
              <a:t> (</a:t>
            </a:r>
            <a:r>
              <a:rPr lang="en-US" sz="2400" dirty="0" err="1"/>
              <a:t>или</a:t>
            </a:r>
            <a:r>
              <a:rPr lang="en-US" sz="2400" dirty="0"/>
              <a:t> </a:t>
            </a:r>
            <a:r>
              <a:rPr lang="en-US" sz="2400" dirty="0" err="1"/>
              <a:t>когнитивной</a:t>
            </a:r>
            <a:r>
              <a:rPr lang="en-US" sz="2400" dirty="0"/>
              <a:t> </a:t>
            </a:r>
            <a:r>
              <a:rPr lang="en-US" sz="2400" dirty="0" err="1"/>
              <a:t>вакцинации</a:t>
            </a:r>
            <a:r>
              <a:rPr lang="en-US" sz="2400" dirty="0"/>
              <a:t>), </a:t>
            </a:r>
            <a:r>
              <a:rPr lang="ru-RU" sz="2400" dirty="0"/>
              <a:t>сколько</a:t>
            </a:r>
            <a:r>
              <a:rPr lang="en-US" sz="2400" dirty="0"/>
              <a:t> </a:t>
            </a:r>
            <a:r>
              <a:rPr lang="en-US" sz="2400" b="1" i="1" dirty="0" err="1"/>
              <a:t>катализатором</a:t>
            </a:r>
            <a:r>
              <a:rPr lang="en-US" sz="2400" dirty="0"/>
              <a:t> </a:t>
            </a:r>
            <a:r>
              <a:rPr lang="en-US" sz="2400" dirty="0" err="1"/>
              <a:t>этого</a:t>
            </a:r>
            <a:r>
              <a:rPr lang="en-US" sz="2400" dirty="0"/>
              <a:t> </a:t>
            </a:r>
            <a:r>
              <a:rPr lang="en-US" sz="2400" dirty="0" err="1"/>
              <a:t>процесса</a:t>
            </a:r>
            <a:r>
              <a:rPr lang="en-US" sz="2400" dirty="0"/>
              <a:t>. </a:t>
            </a:r>
            <a:r>
              <a:rPr lang="en-US" sz="2400" dirty="0" err="1"/>
              <a:t>При</a:t>
            </a:r>
            <a:r>
              <a:rPr lang="en-US" sz="2400" dirty="0"/>
              <a:t> </a:t>
            </a:r>
            <a:r>
              <a:rPr lang="en-US" sz="2400" dirty="0" err="1"/>
              <a:t>этом</a:t>
            </a:r>
            <a:r>
              <a:rPr lang="en-US" sz="2400" dirty="0"/>
              <a:t> </a:t>
            </a:r>
            <a:r>
              <a:rPr lang="en-US" sz="2400" dirty="0" err="1"/>
              <a:t>желательно</a:t>
            </a:r>
            <a:r>
              <a:rPr lang="en-US" sz="2400" dirty="0"/>
              <a:t> </a:t>
            </a:r>
            <a:r>
              <a:rPr lang="en-US" sz="2400" dirty="0" err="1"/>
              <a:t>обладать</a:t>
            </a:r>
            <a:r>
              <a:rPr lang="en-US" sz="2400" dirty="0"/>
              <a:t> </a:t>
            </a:r>
            <a:r>
              <a:rPr lang="en-US" sz="2400" dirty="0" err="1"/>
              <a:t>такими</a:t>
            </a:r>
            <a:r>
              <a:rPr lang="en-US" sz="2400" dirty="0"/>
              <a:t> </a:t>
            </a:r>
            <a:r>
              <a:rPr lang="en-US" sz="2400" dirty="0" err="1"/>
              <a:t>тремя</a:t>
            </a:r>
            <a:r>
              <a:rPr lang="en-US" sz="2400" dirty="0"/>
              <a:t> </a:t>
            </a:r>
            <a:r>
              <a:rPr lang="en-US" sz="2400" dirty="0" err="1"/>
              <a:t>качествами</a:t>
            </a:r>
            <a:r>
              <a:rPr lang="en-US" sz="2400" dirty="0"/>
              <a:t> </a:t>
            </a:r>
            <a:r>
              <a:rPr lang="en-US" sz="2400" dirty="0" err="1"/>
              <a:t>как</a:t>
            </a:r>
            <a:r>
              <a:rPr lang="en-US" sz="2400" dirty="0"/>
              <a:t>: </a:t>
            </a:r>
          </a:p>
          <a:p>
            <a:pPr marL="342900" indent="-342900">
              <a:buFont typeface="Arial" panose="020B0604020202020204" pitchFamily="34" charset="0"/>
              <a:buChar char="•"/>
            </a:pPr>
            <a:r>
              <a:rPr lang="en-US" sz="2400" b="1" i="1" dirty="0" err="1"/>
              <a:t>страсть</a:t>
            </a:r>
            <a:r>
              <a:rPr lang="en-US" sz="2400" dirty="0"/>
              <a:t> (</a:t>
            </a:r>
            <a:r>
              <a:rPr lang="en-US" sz="2400" dirty="0" err="1"/>
              <a:t>включая</a:t>
            </a:r>
            <a:r>
              <a:rPr lang="en-US" sz="2400" dirty="0"/>
              <a:t> </a:t>
            </a:r>
            <a:r>
              <a:rPr lang="en-US" sz="2400" dirty="0" err="1"/>
              <a:t>энтузиазм</a:t>
            </a:r>
            <a:r>
              <a:rPr lang="en-US" sz="2400" dirty="0"/>
              <a:t> и </a:t>
            </a:r>
            <a:r>
              <a:rPr lang="en-US" sz="2400" dirty="0" err="1"/>
              <a:t>вдохновение</a:t>
            </a:r>
            <a:r>
              <a:rPr lang="en-US" sz="2400" dirty="0"/>
              <a:t> в </a:t>
            </a:r>
            <a:r>
              <a:rPr lang="en-US" sz="2400" dirty="0" err="1"/>
              <a:t>одном</a:t>
            </a:r>
            <a:r>
              <a:rPr lang="en-US" sz="2400" dirty="0"/>
              <a:t> </a:t>
            </a:r>
            <a:r>
              <a:rPr lang="en-US" sz="2400" dirty="0" err="1"/>
              <a:t>флаконе</a:t>
            </a:r>
            <a:r>
              <a:rPr lang="en-US" sz="2400" dirty="0"/>
              <a:t>);</a:t>
            </a:r>
          </a:p>
          <a:p>
            <a:pPr marL="342900" indent="-342900">
              <a:buFont typeface="Arial" panose="020B0604020202020204" pitchFamily="34" charset="0"/>
              <a:buChar char="•"/>
            </a:pPr>
            <a:r>
              <a:rPr lang="en-US" sz="2400" b="1" i="1" dirty="0" err="1"/>
              <a:t>импровизация</a:t>
            </a:r>
            <a:r>
              <a:rPr lang="en-US" sz="2400" dirty="0"/>
              <a:t> (</a:t>
            </a:r>
            <a:r>
              <a:rPr lang="en-US" sz="2400" dirty="0" err="1"/>
              <a:t>включая</a:t>
            </a:r>
            <a:r>
              <a:rPr lang="en-US" sz="2400" dirty="0"/>
              <a:t> </a:t>
            </a:r>
            <a:r>
              <a:rPr lang="en-US" sz="2400" dirty="0" err="1"/>
              <a:t>находчивость</a:t>
            </a:r>
            <a:r>
              <a:rPr lang="en-US" sz="2400" dirty="0"/>
              <a:t> и </a:t>
            </a:r>
            <a:r>
              <a:rPr lang="en-US" sz="2400" dirty="0" err="1"/>
              <a:t>креативность</a:t>
            </a:r>
            <a:r>
              <a:rPr lang="en-US" sz="2400" dirty="0"/>
              <a:t> в </a:t>
            </a:r>
            <a:r>
              <a:rPr lang="en-US" sz="2400" dirty="0" err="1"/>
              <a:t>одном</a:t>
            </a:r>
            <a:r>
              <a:rPr lang="en-US" sz="2400" dirty="0"/>
              <a:t> </a:t>
            </a:r>
            <a:r>
              <a:rPr lang="en-US" sz="2400" dirty="0" err="1"/>
              <a:t>флаконе</a:t>
            </a:r>
            <a:r>
              <a:rPr lang="en-US" sz="2400" dirty="0"/>
              <a:t>; и</a:t>
            </a:r>
          </a:p>
          <a:p>
            <a:pPr marL="342900" indent="-342900">
              <a:buFont typeface="Arial" panose="020B0604020202020204" pitchFamily="34" charset="0"/>
              <a:buChar char="•"/>
            </a:pPr>
            <a:r>
              <a:rPr lang="en-US" sz="2400" dirty="0" err="1"/>
              <a:t>т</a:t>
            </a:r>
            <a:r>
              <a:rPr lang="en-US" sz="2400" b="1" i="1" dirty="0" err="1"/>
              <a:t>олерантнось</a:t>
            </a:r>
            <a:r>
              <a:rPr lang="en-US" sz="2400" dirty="0"/>
              <a:t> (</a:t>
            </a:r>
            <a:r>
              <a:rPr lang="en-US" sz="2400" dirty="0" err="1"/>
              <a:t>включая</a:t>
            </a:r>
            <a:r>
              <a:rPr lang="en-US" sz="2400" dirty="0"/>
              <a:t> </a:t>
            </a:r>
            <a:r>
              <a:rPr lang="en-US" sz="2400" dirty="0" err="1"/>
              <a:t>скромность</a:t>
            </a:r>
            <a:r>
              <a:rPr lang="en-US" sz="2400" dirty="0"/>
              <a:t> и </a:t>
            </a:r>
            <a:r>
              <a:rPr lang="en-US" sz="2400" dirty="0" err="1"/>
              <a:t>самокритичность</a:t>
            </a:r>
            <a:r>
              <a:rPr lang="en-US" sz="2400" dirty="0"/>
              <a:t> в </a:t>
            </a:r>
            <a:r>
              <a:rPr lang="en-US" sz="2400" dirty="0" err="1"/>
              <a:t>одном</a:t>
            </a:r>
            <a:r>
              <a:rPr lang="en-US" sz="2400" dirty="0"/>
              <a:t> </a:t>
            </a:r>
            <a:r>
              <a:rPr lang="en-US" sz="2400" dirty="0" err="1"/>
              <a:t>флаконе</a:t>
            </a:r>
            <a:r>
              <a:rPr lang="en-US" sz="2400" dirty="0"/>
              <a:t>.</a:t>
            </a:r>
          </a:p>
        </p:txBody>
      </p:sp>
      <p:sp>
        <p:nvSpPr>
          <p:cNvPr id="11" name="Rectangle 10"/>
          <p:cNvSpPr/>
          <p:nvPr/>
        </p:nvSpPr>
        <p:spPr>
          <a:xfrm>
            <a:off x="3203848" y="527333"/>
            <a:ext cx="4623958" cy="1446550"/>
          </a:xfrm>
          <a:prstGeom prst="rect">
            <a:avLst/>
          </a:prstGeom>
        </p:spPr>
        <p:txBody>
          <a:bodyPr wrap="none">
            <a:spAutoFit/>
          </a:bodyPr>
          <a:lstStyle/>
          <a:p>
            <a:r>
              <a:rPr lang="en-US" sz="4400" dirty="0" err="1">
                <a:ln w="0"/>
                <a:solidFill>
                  <a:schemeClr val="accent1"/>
                </a:solidFill>
                <a:effectLst>
                  <a:outerShdw blurRad="38100" dist="25400" dir="5400000" algn="ctr" rotWithShape="0">
                    <a:srgbClr val="6E747A">
                      <a:alpha val="43000"/>
                    </a:srgbClr>
                  </a:outerShdw>
                </a:effectLst>
              </a:rPr>
              <a:t>Кто</a:t>
            </a:r>
            <a:r>
              <a:rPr lang="en-US" sz="4400" dirty="0">
                <a:ln w="0"/>
                <a:solidFill>
                  <a:schemeClr val="accent1"/>
                </a:solidFill>
                <a:effectLst>
                  <a:outerShdw blurRad="38100" dist="25400" dir="5400000" algn="ctr" rotWithShape="0">
                    <a:srgbClr val="6E747A">
                      <a:alpha val="43000"/>
                    </a:srgbClr>
                  </a:outerShdw>
                </a:effectLst>
              </a:rPr>
              <a:t> </a:t>
            </a:r>
            <a:r>
              <a:rPr lang="en-US" sz="4400" dirty="0" err="1">
                <a:ln w="0"/>
                <a:solidFill>
                  <a:schemeClr val="accent1"/>
                </a:solidFill>
                <a:effectLst>
                  <a:outerShdw blurRad="38100" dist="25400" dir="5400000" algn="ctr" rotWithShape="0">
                    <a:srgbClr val="6E747A">
                      <a:alpha val="43000"/>
                    </a:srgbClr>
                  </a:outerShdw>
                </a:effectLst>
              </a:rPr>
              <a:t>он</a:t>
            </a:r>
            <a:r>
              <a:rPr lang="en-US" sz="4400" dirty="0">
                <a:ln w="0"/>
                <a:solidFill>
                  <a:schemeClr val="accent1"/>
                </a:solidFill>
                <a:effectLst>
                  <a:outerShdw blurRad="38100" dist="25400" dir="5400000" algn="ctr" rotWithShape="0">
                    <a:srgbClr val="6E747A">
                      <a:alpha val="43000"/>
                    </a:srgbClr>
                  </a:outerShdw>
                </a:effectLst>
              </a:rPr>
              <a:t>(a) – </a:t>
            </a:r>
          </a:p>
          <a:p>
            <a:r>
              <a:rPr lang="en-US" sz="4400" dirty="0">
                <a:ln w="0"/>
                <a:solidFill>
                  <a:schemeClr val="accent1"/>
                </a:solidFill>
                <a:effectLst>
                  <a:outerShdw blurRad="38100" dist="25400" dir="5400000" algn="ctr" rotWithShape="0">
                    <a:srgbClr val="6E747A">
                      <a:alpha val="43000"/>
                    </a:srgbClr>
                  </a:outerShdw>
                </a:effectLst>
              </a:rPr>
              <a:t>“WARN TEACHER”?</a:t>
            </a:r>
          </a:p>
        </p:txBody>
      </p:sp>
    </p:spTree>
    <p:extLst>
      <p:ext uri="{BB962C8B-B14F-4D97-AF65-F5344CB8AC3E}">
        <p14:creationId xmlns:p14="http://schemas.microsoft.com/office/powerpoint/2010/main" val="37701220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512" y="116632"/>
            <a:ext cx="2376264" cy="2664296"/>
            <a:chOff x="6228184" y="476672"/>
            <a:chExt cx="2338213" cy="2642907"/>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228184" y="476672"/>
              <a:ext cx="2338213" cy="2642907"/>
            </a:xfrm>
            <a:prstGeom prst="rect">
              <a:avLst/>
            </a:prstGeom>
          </p:spPr>
        </p:pic>
        <p:pic>
          <p:nvPicPr>
            <p:cNvPr id="6" name="Picture 5"/>
            <p:cNvPicPr>
              <a:picLocks noChangeAspect="1"/>
            </p:cNvPicPr>
            <p:nvPr/>
          </p:nvPicPr>
          <p:blipFill>
            <a:blip r:embed="rId3">
              <a:clrChange>
                <a:clrFrom>
                  <a:srgbClr val="000000"/>
                </a:clrFrom>
                <a:clrTo>
                  <a:srgbClr val="000000">
                    <a:alpha val="0"/>
                  </a:srgbClr>
                </a:clrTo>
              </a:clrChange>
            </a:blip>
            <a:stretch>
              <a:fillRect/>
            </a:stretch>
          </p:blipFill>
          <p:spPr>
            <a:xfrm>
              <a:off x="6666817" y="579592"/>
              <a:ext cx="1615123" cy="242877"/>
            </a:xfrm>
            <a:prstGeom prst="rect">
              <a:avLst/>
            </a:prstGeom>
          </p:spPr>
        </p:pic>
        <p:pic>
          <p:nvPicPr>
            <p:cNvPr id="7"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6311483" y="2615964"/>
              <a:ext cx="848980" cy="48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rot="848691">
              <a:off x="6318748" y="955628"/>
              <a:ext cx="577247" cy="630489"/>
            </a:xfrm>
            <a:prstGeom prst="rect">
              <a:avLst/>
            </a:prstGeom>
          </p:spPr>
        </p:pic>
        <p:sp>
          <p:nvSpPr>
            <p:cNvPr id="9" name="Rectangle 8"/>
            <p:cNvSpPr/>
            <p:nvPr/>
          </p:nvSpPr>
          <p:spPr>
            <a:xfrm>
              <a:off x="7344031" y="1030473"/>
              <a:ext cx="829073" cy="369332"/>
            </a:xfrm>
            <a:prstGeom prst="rect">
              <a:avLst/>
            </a:prstGeom>
            <a:noFill/>
          </p:spPr>
          <p:txBody>
            <a:bodyPr wrap="none" lIns="91440" tIns="45720" rIns="91440" bIns="45720">
              <a:spAutoFit/>
            </a:bodyPr>
            <a:lstStyle/>
            <a:p>
              <a:pPr algn="ctr"/>
              <a:r>
                <a:rPr lang="en-US"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lgerian" panose="04020705040A02060702" pitchFamily="82" charset="0"/>
                </a:rPr>
                <a:t>WARN</a:t>
              </a:r>
            </a:p>
          </p:txBody>
        </p:sp>
      </p:grpSp>
      <p:sp>
        <p:nvSpPr>
          <p:cNvPr id="10" name="Rectangle 9"/>
          <p:cNvSpPr/>
          <p:nvPr/>
        </p:nvSpPr>
        <p:spPr>
          <a:xfrm>
            <a:off x="107504" y="2897722"/>
            <a:ext cx="8928992" cy="3046988"/>
          </a:xfrm>
          <a:prstGeom prst="rect">
            <a:avLst/>
          </a:prstGeom>
        </p:spPr>
        <p:txBody>
          <a:bodyPr wrap="square">
            <a:spAutoFit/>
          </a:bodyPr>
          <a:lstStyle/>
          <a:p>
            <a:r>
              <a:rPr lang="en-US" sz="2400" dirty="0"/>
              <a:t>The ideal teacher of new WARN courses should be not so much an engine or conductor of the adversarial learning process (or cognitive vaccination), but rather a </a:t>
            </a:r>
            <a:r>
              <a:rPr lang="en-US" sz="2400" b="1" i="1" dirty="0"/>
              <a:t>catalyst</a:t>
            </a:r>
            <a:r>
              <a:rPr lang="en-US" sz="2400" dirty="0"/>
              <a:t> of this process. At the same time, it is desirable to have such three qualities as:</a:t>
            </a:r>
          </a:p>
          <a:p>
            <a:pPr marL="342900" indent="-342900">
              <a:buFont typeface="Arial" panose="020B0604020202020204" pitchFamily="34" charset="0"/>
              <a:buChar char="•"/>
            </a:pPr>
            <a:r>
              <a:rPr lang="en-US" sz="2400" b="1" i="1" dirty="0"/>
              <a:t>passion</a:t>
            </a:r>
            <a:r>
              <a:rPr lang="en-US" sz="2400" dirty="0"/>
              <a:t> (including enthusiasm and inspiration “in one bottle”);</a:t>
            </a:r>
          </a:p>
          <a:p>
            <a:pPr marL="342900" indent="-342900">
              <a:buFont typeface="Arial" panose="020B0604020202020204" pitchFamily="34" charset="0"/>
              <a:buChar char="•"/>
            </a:pPr>
            <a:r>
              <a:rPr lang="en-US" sz="2400" b="1" i="1" dirty="0"/>
              <a:t>improvisation</a:t>
            </a:r>
            <a:r>
              <a:rPr lang="en-US" sz="2400" dirty="0"/>
              <a:t> (including resourcefulness and creativity “in one bottle”; and</a:t>
            </a:r>
          </a:p>
          <a:p>
            <a:pPr marL="342900" indent="-342900">
              <a:buFont typeface="Arial" panose="020B0604020202020204" pitchFamily="34" charset="0"/>
              <a:buChar char="•"/>
            </a:pPr>
            <a:r>
              <a:rPr lang="en-US" sz="2400" b="1" i="1" dirty="0"/>
              <a:t>tolerance </a:t>
            </a:r>
            <a:r>
              <a:rPr lang="en-US" sz="2400" dirty="0"/>
              <a:t>(including modesty and self-criticism “in one bottle”). </a:t>
            </a:r>
          </a:p>
        </p:txBody>
      </p:sp>
      <p:sp>
        <p:nvSpPr>
          <p:cNvPr id="11" name="Rectangle 10"/>
          <p:cNvSpPr/>
          <p:nvPr/>
        </p:nvSpPr>
        <p:spPr>
          <a:xfrm>
            <a:off x="3203848" y="527333"/>
            <a:ext cx="5029069" cy="1446550"/>
          </a:xfrm>
          <a:prstGeom prst="rect">
            <a:avLst/>
          </a:prstGeom>
        </p:spPr>
        <p:txBody>
          <a:bodyPr wrap="none">
            <a:spAutoFit/>
          </a:bodyPr>
          <a:lstStyle/>
          <a:p>
            <a:r>
              <a:rPr lang="en-US" sz="4400" dirty="0">
                <a:ln w="0"/>
                <a:solidFill>
                  <a:schemeClr val="accent1"/>
                </a:solidFill>
                <a:effectLst>
                  <a:outerShdw blurRad="38100" dist="25400" dir="5400000" algn="ctr" rotWithShape="0">
                    <a:srgbClr val="6E747A">
                      <a:alpha val="43000"/>
                    </a:srgbClr>
                  </a:outerShdw>
                </a:effectLst>
              </a:rPr>
              <a:t>Who he/she is – </a:t>
            </a:r>
          </a:p>
          <a:p>
            <a:r>
              <a:rPr lang="en-US" sz="4400" dirty="0">
                <a:ln w="0"/>
                <a:solidFill>
                  <a:schemeClr val="accent1"/>
                </a:solidFill>
                <a:effectLst>
                  <a:outerShdw blurRad="38100" dist="25400" dir="5400000" algn="ctr" rotWithShape="0">
                    <a:srgbClr val="6E747A">
                      <a:alpha val="43000"/>
                    </a:srgbClr>
                  </a:outerShdw>
                </a:effectLst>
              </a:rPr>
              <a:t>“A WARN TEACHER”?</a:t>
            </a:r>
          </a:p>
        </p:txBody>
      </p:sp>
    </p:spTree>
    <p:extLst>
      <p:ext uri="{BB962C8B-B14F-4D97-AF65-F5344CB8AC3E}">
        <p14:creationId xmlns:p14="http://schemas.microsoft.com/office/powerpoint/2010/main" val="15290560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3499598" y="1683341"/>
            <a:ext cx="1742358" cy="3896896"/>
          </a:xfrm>
          <a:prstGeom prst="downArrow">
            <a:avLst>
              <a:gd name="adj1" fmla="val 50000"/>
              <a:gd name="adj2" fmla="val 505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p:cNvSpPr/>
          <p:nvPr/>
        </p:nvSpPr>
        <p:spPr>
          <a:xfrm>
            <a:off x="62346" y="3047381"/>
            <a:ext cx="9081655" cy="329965"/>
          </a:xfrm>
          <a:prstGeom prst="rect">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43" name="Group 42"/>
          <p:cNvGrpSpPr/>
          <p:nvPr/>
        </p:nvGrpSpPr>
        <p:grpSpPr>
          <a:xfrm>
            <a:off x="43314" y="762671"/>
            <a:ext cx="9072562" cy="826819"/>
            <a:chOff x="38100" y="5708311"/>
            <a:chExt cx="12096749" cy="1102425"/>
          </a:xfrm>
        </p:grpSpPr>
        <p:sp>
          <p:nvSpPr>
            <p:cNvPr id="39" name="Rectangle 38"/>
            <p:cNvSpPr/>
            <p:nvPr/>
          </p:nvSpPr>
          <p:spPr>
            <a:xfrm>
              <a:off x="3842574" y="5708311"/>
              <a:ext cx="8292274" cy="11024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24" name="Group 23"/>
            <p:cNvGrpSpPr/>
            <p:nvPr/>
          </p:nvGrpSpPr>
          <p:grpSpPr>
            <a:xfrm>
              <a:off x="38100" y="5708311"/>
              <a:ext cx="3860523" cy="1102425"/>
              <a:chOff x="0" y="5717536"/>
              <a:chExt cx="3860523" cy="1102425"/>
            </a:xfrm>
          </p:grpSpPr>
          <p:pic>
            <p:nvPicPr>
              <p:cNvPr id="23" name="Picture 22"/>
              <p:cNvPicPr>
                <a:picLocks noChangeAspect="1"/>
              </p:cNvPicPr>
              <p:nvPr/>
            </p:nvPicPr>
            <p:blipFill>
              <a:blip r:embed="rId2"/>
              <a:stretch>
                <a:fillRect/>
              </a:stretch>
            </p:blipFill>
            <p:spPr>
              <a:xfrm>
                <a:off x="0" y="5717536"/>
                <a:ext cx="3838527" cy="1102425"/>
              </a:xfrm>
              <a:prstGeom prst="rect">
                <a:avLst/>
              </a:prstGeom>
            </p:spPr>
          </p:pic>
          <p:sp>
            <p:nvSpPr>
              <p:cNvPr id="22" name="Rectangle 21"/>
              <p:cNvSpPr/>
              <p:nvPr/>
            </p:nvSpPr>
            <p:spPr>
              <a:xfrm>
                <a:off x="121716" y="5765161"/>
                <a:ext cx="3738807" cy="307776"/>
              </a:xfrm>
              <a:prstGeom prst="rect">
                <a:avLst/>
              </a:prstGeom>
            </p:spPr>
            <p:txBody>
              <a:bodyPr wrap="square">
                <a:spAutoFit/>
              </a:bodyPr>
              <a:lstStyle/>
              <a:p>
                <a:pPr defTabSz="685800"/>
                <a:r>
                  <a:rPr lang="en-US" sz="900" b="1" dirty="0">
                    <a:solidFill>
                      <a:prstClr val="white"/>
                    </a:solidFill>
                    <a:latin typeface="Arial" panose="020B0604020202020204" pitchFamily="34" charset="0"/>
                  </a:rPr>
                  <a:t>#G5511 “Cyber Defence for Intelligent Systems”</a:t>
                </a:r>
                <a:endParaRPr lang="en-US" sz="900" dirty="0">
                  <a:solidFill>
                    <a:prstClr val="white"/>
                  </a:solidFill>
                  <a:latin typeface="Calibri" panose="020F0502020204030204"/>
                </a:endParaRPr>
              </a:p>
            </p:txBody>
          </p:sp>
        </p:grpSp>
        <p:pic>
          <p:nvPicPr>
            <p:cNvPr id="34" name="Picture 33"/>
            <p:cNvPicPr>
              <a:picLocks noChangeAspect="1"/>
            </p:cNvPicPr>
            <p:nvPr/>
          </p:nvPicPr>
          <p:blipFill>
            <a:blip r:embed="rId3"/>
            <a:stretch>
              <a:fillRect/>
            </a:stretch>
          </p:blipFill>
          <p:spPr>
            <a:xfrm>
              <a:off x="3954029" y="5818929"/>
              <a:ext cx="2178916" cy="912019"/>
            </a:xfrm>
            <a:prstGeom prst="rect">
              <a:avLst/>
            </a:prstGeom>
            <a:ln w="12700">
              <a:solidFill>
                <a:schemeClr val="tx1"/>
              </a:solidFill>
            </a:ln>
          </p:spPr>
        </p:pic>
        <p:pic>
          <p:nvPicPr>
            <p:cNvPr id="35" name="Picture 34"/>
            <p:cNvPicPr>
              <a:picLocks noChangeAspect="1"/>
            </p:cNvPicPr>
            <p:nvPr/>
          </p:nvPicPr>
          <p:blipFill>
            <a:blip r:embed="rId4"/>
            <a:stretch>
              <a:fillRect/>
            </a:stretch>
          </p:blipFill>
          <p:spPr>
            <a:xfrm>
              <a:off x="6262305" y="5877963"/>
              <a:ext cx="1287908" cy="772743"/>
            </a:xfrm>
            <a:prstGeom prst="rect">
              <a:avLst/>
            </a:prstGeom>
            <a:noFill/>
            <a:ln w="12700">
              <a:solidFill>
                <a:schemeClr val="tx1"/>
              </a:solidFill>
            </a:ln>
          </p:spPr>
        </p:pic>
        <p:sp>
          <p:nvSpPr>
            <p:cNvPr id="40" name="Rectangle 39"/>
            <p:cNvSpPr/>
            <p:nvPr/>
          </p:nvSpPr>
          <p:spPr>
            <a:xfrm>
              <a:off x="38100" y="5708311"/>
              <a:ext cx="12096749" cy="110242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31" name="Rectangle 30"/>
          <p:cNvSpPr/>
          <p:nvPr/>
        </p:nvSpPr>
        <p:spPr>
          <a:xfrm>
            <a:off x="2900530" y="5663201"/>
            <a:ext cx="6200906" cy="788399"/>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2" name="Picture 31"/>
          <p:cNvPicPr>
            <a:picLocks noChangeAspect="1"/>
          </p:cNvPicPr>
          <p:nvPr/>
        </p:nvPicPr>
        <p:blipFill>
          <a:blip r:embed="rId5"/>
          <a:stretch>
            <a:fillRect/>
          </a:stretch>
        </p:blipFill>
        <p:spPr>
          <a:xfrm>
            <a:off x="4195915" y="5798041"/>
            <a:ext cx="965931" cy="584410"/>
          </a:xfrm>
          <a:prstGeom prst="rect">
            <a:avLst/>
          </a:prstGeom>
          <a:ln w="12700">
            <a:solidFill>
              <a:schemeClr val="tx1"/>
            </a:solidFill>
          </a:ln>
        </p:spPr>
      </p:pic>
      <p:pic>
        <p:nvPicPr>
          <p:cNvPr id="41" name="Picture 40"/>
          <p:cNvPicPr>
            <a:picLocks noChangeAspect="1"/>
          </p:cNvPicPr>
          <p:nvPr/>
        </p:nvPicPr>
        <p:blipFill>
          <a:blip r:embed="rId6"/>
          <a:stretch>
            <a:fillRect/>
          </a:stretch>
        </p:blipFill>
        <p:spPr>
          <a:xfrm>
            <a:off x="5222823" y="5802576"/>
            <a:ext cx="880276" cy="582041"/>
          </a:xfrm>
          <a:prstGeom prst="rect">
            <a:avLst/>
          </a:prstGeom>
          <a:ln w="12700">
            <a:solidFill>
              <a:schemeClr val="tx1"/>
            </a:solidFill>
          </a:ln>
        </p:spPr>
      </p:pic>
      <p:pic>
        <p:nvPicPr>
          <p:cNvPr id="7" name="Picture 6"/>
          <p:cNvPicPr>
            <a:picLocks noChangeAspect="1"/>
          </p:cNvPicPr>
          <p:nvPr/>
        </p:nvPicPr>
        <p:blipFill>
          <a:blip r:embed="rId7"/>
          <a:stretch>
            <a:fillRect/>
          </a:stretch>
        </p:blipFill>
        <p:spPr>
          <a:xfrm>
            <a:off x="2938706" y="5803016"/>
            <a:ext cx="1200440" cy="565620"/>
          </a:xfrm>
          <a:prstGeom prst="rect">
            <a:avLst/>
          </a:prstGeom>
          <a:ln w="19050">
            <a:solidFill>
              <a:schemeClr val="tx1"/>
            </a:solidFill>
          </a:ln>
        </p:spPr>
      </p:pic>
      <p:pic>
        <p:nvPicPr>
          <p:cNvPr id="9" name="Picture 8"/>
          <p:cNvPicPr>
            <a:picLocks noChangeAspect="1"/>
          </p:cNvPicPr>
          <p:nvPr/>
        </p:nvPicPr>
        <p:blipFill>
          <a:blip r:embed="rId8"/>
          <a:stretch>
            <a:fillRect/>
          </a:stretch>
        </p:blipFill>
        <p:spPr>
          <a:xfrm>
            <a:off x="43614" y="5678777"/>
            <a:ext cx="2853056" cy="756206"/>
          </a:xfrm>
          <a:prstGeom prst="rect">
            <a:avLst/>
          </a:prstGeom>
          <a:ln w="25400">
            <a:solidFill>
              <a:schemeClr val="tx1"/>
            </a:solidFill>
          </a:ln>
        </p:spPr>
      </p:pic>
      <p:pic>
        <p:nvPicPr>
          <p:cNvPr id="10" name="Picture 9"/>
          <p:cNvPicPr>
            <a:picLocks noChangeAspect="1"/>
          </p:cNvPicPr>
          <p:nvPr/>
        </p:nvPicPr>
        <p:blipFill>
          <a:blip r:embed="rId9"/>
          <a:stretch>
            <a:fillRect/>
          </a:stretch>
        </p:blipFill>
        <p:spPr>
          <a:xfrm>
            <a:off x="6173445" y="5802576"/>
            <a:ext cx="954740" cy="580425"/>
          </a:xfrm>
          <a:prstGeom prst="rect">
            <a:avLst/>
          </a:prstGeom>
          <a:ln w="19050">
            <a:solidFill>
              <a:schemeClr val="tx1"/>
            </a:solidFill>
          </a:ln>
        </p:spPr>
      </p:pic>
      <p:pic>
        <p:nvPicPr>
          <p:cNvPr id="11" name="Picture 10"/>
          <p:cNvPicPr>
            <a:picLocks noChangeAspect="1"/>
          </p:cNvPicPr>
          <p:nvPr/>
        </p:nvPicPr>
        <p:blipFill>
          <a:blip r:embed="rId10"/>
          <a:stretch>
            <a:fillRect/>
          </a:stretch>
        </p:blipFill>
        <p:spPr>
          <a:xfrm>
            <a:off x="7195565" y="5803015"/>
            <a:ext cx="902452" cy="565621"/>
          </a:xfrm>
          <a:prstGeom prst="rect">
            <a:avLst/>
          </a:prstGeom>
          <a:ln w="19050">
            <a:solidFill>
              <a:schemeClr val="tx1"/>
            </a:solidFill>
          </a:ln>
        </p:spPr>
      </p:pic>
      <p:pic>
        <p:nvPicPr>
          <p:cNvPr id="46" name="Picture 45"/>
          <p:cNvPicPr>
            <a:picLocks noChangeAspect="1"/>
          </p:cNvPicPr>
          <p:nvPr/>
        </p:nvPicPr>
        <p:blipFill>
          <a:blip r:embed="rId11"/>
          <a:stretch>
            <a:fillRect/>
          </a:stretch>
        </p:blipFill>
        <p:spPr>
          <a:xfrm>
            <a:off x="8166099" y="5802577"/>
            <a:ext cx="899290" cy="600323"/>
          </a:xfrm>
          <a:prstGeom prst="rect">
            <a:avLst/>
          </a:prstGeom>
          <a:ln w="12700">
            <a:solidFill>
              <a:schemeClr val="tx1"/>
            </a:solidFill>
          </a:ln>
        </p:spPr>
      </p:pic>
      <p:pic>
        <p:nvPicPr>
          <p:cNvPr id="42" name="Picture 41"/>
          <p:cNvPicPr>
            <a:picLocks noChangeAspect="1"/>
          </p:cNvPicPr>
          <p:nvPr/>
        </p:nvPicPr>
        <p:blipFill>
          <a:blip r:embed="rId5"/>
          <a:stretch>
            <a:fillRect/>
          </a:stretch>
        </p:blipFill>
        <p:spPr>
          <a:xfrm>
            <a:off x="5913660" y="879527"/>
            <a:ext cx="965931" cy="584410"/>
          </a:xfrm>
          <a:prstGeom prst="rect">
            <a:avLst/>
          </a:prstGeom>
          <a:ln w="12700">
            <a:solidFill>
              <a:schemeClr val="tx1"/>
            </a:solidFill>
          </a:ln>
        </p:spPr>
      </p:pic>
      <p:pic>
        <p:nvPicPr>
          <p:cNvPr id="47" name="Picture 46"/>
          <p:cNvPicPr>
            <a:picLocks noChangeAspect="1"/>
          </p:cNvPicPr>
          <p:nvPr/>
        </p:nvPicPr>
        <p:blipFill>
          <a:blip r:embed="rId6"/>
          <a:stretch>
            <a:fillRect/>
          </a:stretch>
        </p:blipFill>
        <p:spPr>
          <a:xfrm>
            <a:off x="7047099" y="884379"/>
            <a:ext cx="880276" cy="582041"/>
          </a:xfrm>
          <a:prstGeom prst="rect">
            <a:avLst/>
          </a:prstGeom>
          <a:ln w="12700">
            <a:solidFill>
              <a:schemeClr val="tx1"/>
            </a:solidFill>
          </a:ln>
        </p:spPr>
      </p:pic>
      <p:pic>
        <p:nvPicPr>
          <p:cNvPr id="48" name="Picture 47"/>
          <p:cNvPicPr>
            <a:picLocks noChangeAspect="1"/>
          </p:cNvPicPr>
          <p:nvPr/>
        </p:nvPicPr>
        <p:blipFill>
          <a:blip r:embed="rId11"/>
          <a:stretch>
            <a:fillRect/>
          </a:stretch>
        </p:blipFill>
        <p:spPr>
          <a:xfrm>
            <a:off x="8180538" y="879527"/>
            <a:ext cx="899290" cy="600323"/>
          </a:xfrm>
          <a:prstGeom prst="rect">
            <a:avLst/>
          </a:prstGeom>
          <a:ln w="12700">
            <a:solidFill>
              <a:schemeClr val="tx1"/>
            </a:solidFill>
          </a:ln>
        </p:spPr>
      </p:pic>
      <p:pic>
        <p:nvPicPr>
          <p:cNvPr id="49" name="Picture 48"/>
          <p:cNvPicPr>
            <a:picLocks noChangeAspect="1"/>
          </p:cNvPicPr>
          <p:nvPr/>
        </p:nvPicPr>
        <p:blipFill>
          <a:blip r:embed="rId12"/>
          <a:stretch>
            <a:fillRect/>
          </a:stretch>
        </p:blipFill>
        <p:spPr>
          <a:xfrm>
            <a:off x="175499" y="2810977"/>
            <a:ext cx="1948268" cy="824267"/>
          </a:xfrm>
          <a:prstGeom prst="rect">
            <a:avLst/>
          </a:prstGeom>
        </p:spPr>
      </p:pic>
      <p:pic>
        <p:nvPicPr>
          <p:cNvPr id="50" name="Picture 49"/>
          <p:cNvPicPr>
            <a:picLocks noChangeAspect="1"/>
          </p:cNvPicPr>
          <p:nvPr/>
        </p:nvPicPr>
        <p:blipFill>
          <a:blip r:embed="rId13"/>
          <a:stretch>
            <a:fillRect/>
          </a:stretch>
        </p:blipFill>
        <p:spPr>
          <a:xfrm>
            <a:off x="6459174" y="2819960"/>
            <a:ext cx="2627955" cy="814584"/>
          </a:xfrm>
          <a:prstGeom prst="rect">
            <a:avLst/>
          </a:prstGeom>
        </p:spPr>
      </p:pic>
      <p:sp>
        <p:nvSpPr>
          <p:cNvPr id="66" name="Rectangle 65"/>
          <p:cNvSpPr/>
          <p:nvPr/>
        </p:nvSpPr>
        <p:spPr>
          <a:xfrm>
            <a:off x="175499" y="53261"/>
            <a:ext cx="8929254" cy="438582"/>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Our academic portfolio: “From IMMUNE project to WARN project” </a:t>
            </a:r>
            <a:endParaRPr lang="en-US" sz="21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grpSp>
        <p:nvGrpSpPr>
          <p:cNvPr id="38" name="Group 37"/>
          <p:cNvGrpSpPr/>
          <p:nvPr/>
        </p:nvGrpSpPr>
        <p:grpSpPr>
          <a:xfrm>
            <a:off x="2980261" y="1993302"/>
            <a:ext cx="2504627" cy="2164743"/>
            <a:chOff x="267562" y="1378242"/>
            <a:chExt cx="3339503" cy="2886324"/>
          </a:xfrm>
        </p:grpSpPr>
        <p:grpSp>
          <p:nvGrpSpPr>
            <p:cNvPr id="44" name="Group 43"/>
            <p:cNvGrpSpPr/>
            <p:nvPr/>
          </p:nvGrpSpPr>
          <p:grpSpPr>
            <a:xfrm>
              <a:off x="267562" y="1378242"/>
              <a:ext cx="3318476" cy="2886324"/>
              <a:chOff x="4948747" y="1080040"/>
              <a:chExt cx="5798305" cy="4690875"/>
            </a:xfrm>
          </p:grpSpPr>
          <p:grpSp>
            <p:nvGrpSpPr>
              <p:cNvPr id="57" name="Group 56"/>
              <p:cNvGrpSpPr/>
              <p:nvPr/>
            </p:nvGrpSpPr>
            <p:grpSpPr>
              <a:xfrm rot="1029527">
                <a:off x="5296059" y="1795651"/>
                <a:ext cx="5450993" cy="3975264"/>
                <a:chOff x="4110037" y="1804987"/>
                <a:chExt cx="4500563" cy="3248025"/>
              </a:xfrm>
            </p:grpSpPr>
            <p:pic>
              <p:nvPicPr>
                <p:cNvPr id="60" name="Picture 59"/>
                <p:cNvPicPr>
                  <a:picLocks noChangeAspect="1"/>
                </p:cNvPicPr>
                <p:nvPr/>
              </p:nvPicPr>
              <p:blipFill>
                <a:blip r:embed="rId14">
                  <a:clrChange>
                    <a:clrFrom>
                      <a:srgbClr val="FEFEFE"/>
                    </a:clrFrom>
                    <a:clrTo>
                      <a:srgbClr val="FEFEFE">
                        <a:alpha val="0"/>
                      </a:srgbClr>
                    </a:clrTo>
                  </a:clrChange>
                </a:blip>
                <a:stretch>
                  <a:fillRect/>
                </a:stretch>
              </p:blipFill>
              <p:spPr>
                <a:xfrm>
                  <a:off x="4110037" y="1804987"/>
                  <a:ext cx="4500563" cy="3248025"/>
                </a:xfrm>
                <a:prstGeom prst="rect">
                  <a:avLst/>
                </a:prstGeom>
              </p:spPr>
            </p:pic>
            <p:pic>
              <p:nvPicPr>
                <p:cNvPr id="61" name="Picture 60"/>
                <p:cNvPicPr>
                  <a:picLocks noChangeAspect="1"/>
                </p:cNvPicPr>
                <p:nvPr/>
              </p:nvPicPr>
              <p:blipFill>
                <a:blip r:embed="rId15">
                  <a:clrChange>
                    <a:clrFrom>
                      <a:srgbClr val="F3F3F3"/>
                    </a:clrFrom>
                    <a:clrTo>
                      <a:srgbClr val="F3F3F3">
                        <a:alpha val="0"/>
                      </a:srgbClr>
                    </a:clrTo>
                  </a:clrChange>
                </a:blip>
                <a:stretch>
                  <a:fillRect/>
                </a:stretch>
              </p:blipFill>
              <p:spPr>
                <a:xfrm>
                  <a:off x="4191000" y="2343150"/>
                  <a:ext cx="4321968" cy="2643187"/>
                </a:xfrm>
                <a:prstGeom prst="rect">
                  <a:avLst/>
                </a:prstGeom>
              </p:spPr>
            </p:pic>
          </p:grpSp>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4948747" y="1080040"/>
                <a:ext cx="1709600" cy="1386162"/>
              </a:xfrm>
              <a:prstGeom prst="rect">
                <a:avLst/>
              </a:prstGeom>
            </p:spPr>
          </p:pic>
        </p:grpSp>
        <p:sp>
          <p:nvSpPr>
            <p:cNvPr id="45" name="Rectangle 44"/>
            <p:cNvSpPr/>
            <p:nvPr/>
          </p:nvSpPr>
          <p:spPr>
            <a:xfrm rot="1170983">
              <a:off x="782786" y="2197997"/>
              <a:ext cx="2824279" cy="923329"/>
            </a:xfrm>
            <a:prstGeom prst="rect">
              <a:avLst/>
            </a:prstGeom>
            <a:noFill/>
          </p:spPr>
          <p:txBody>
            <a:bodyPr wrap="none" lIns="68580" tIns="34290" rIns="68580" bIns="34290">
              <a:spAutoFit/>
            </a:bodyPr>
            <a:lstStyle/>
            <a:p>
              <a:pPr algn="ctr"/>
              <a:r>
                <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IMMUNE</a:t>
              </a:r>
            </a:p>
          </p:txBody>
        </p:sp>
        <p:sp>
          <p:nvSpPr>
            <p:cNvPr id="54" name="Rectangle 53"/>
            <p:cNvSpPr/>
            <p:nvPr/>
          </p:nvSpPr>
          <p:spPr>
            <a:xfrm rot="1170983">
              <a:off x="686725" y="3229391"/>
              <a:ext cx="2043723" cy="923329"/>
            </a:xfrm>
            <a:prstGeom prst="rect">
              <a:avLst/>
            </a:prstGeom>
            <a:noFill/>
          </p:spPr>
          <p:txBody>
            <a:bodyPr wrap="none" lIns="68580" tIns="34290" rIns="68580" bIns="34290">
              <a:spAutoFit/>
            </a:bodyPr>
            <a:lstStyle/>
            <a:p>
              <a:pPr algn="ctr"/>
              <a:r>
                <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WARN</a:t>
              </a:r>
            </a:p>
          </p:txBody>
        </p:sp>
        <p:sp>
          <p:nvSpPr>
            <p:cNvPr id="56" name="Down Arrow 55"/>
            <p:cNvSpPr/>
            <p:nvPr/>
          </p:nvSpPr>
          <p:spPr>
            <a:xfrm rot="1412622">
              <a:off x="1670875" y="3040386"/>
              <a:ext cx="609600" cy="4289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Rounded Rectangular Callout 1"/>
          <p:cNvSpPr/>
          <p:nvPr/>
        </p:nvSpPr>
        <p:spPr>
          <a:xfrm>
            <a:off x="6396625" y="3966016"/>
            <a:ext cx="1769474" cy="648072"/>
          </a:xfrm>
          <a:prstGeom prst="wedgeRoundRectCallout">
            <a:avLst>
              <a:gd name="adj1" fmla="val -118629"/>
              <a:gd name="adj2" fmla="val -649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See details at the next slide …</a:t>
            </a:r>
          </a:p>
        </p:txBody>
      </p:sp>
    </p:spTree>
    <p:extLst>
      <p:ext uri="{BB962C8B-B14F-4D97-AF65-F5344CB8AC3E}">
        <p14:creationId xmlns:p14="http://schemas.microsoft.com/office/powerpoint/2010/main" val="12445126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nvSpPr>
        <p:spPr bwMode="auto">
          <a:xfrm>
            <a:off x="-65934" y="244646"/>
            <a:ext cx="317811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None/>
              <a:defRPr/>
            </a:pPr>
            <a:r>
              <a:rPr lang="en-US" altLang="fi-FI" sz="1800" b="1" dirty="0">
                <a:solidFill>
                  <a:srgbClr val="FF0000"/>
                </a:solidFill>
              </a:rPr>
              <a:t>Puzzles of our</a:t>
            </a:r>
          </a:p>
          <a:p>
            <a:pPr algn="ctr" defTabSz="685800" fontAlgn="base">
              <a:spcBef>
                <a:spcPct val="0"/>
              </a:spcBef>
              <a:spcAft>
                <a:spcPct val="0"/>
              </a:spcAft>
              <a:buNone/>
              <a:defRPr/>
            </a:pPr>
            <a:r>
              <a:rPr lang="en-US" altLang="fi-FI" sz="1800" b="1" dirty="0">
                <a:solidFill>
                  <a:srgbClr val="FF0000"/>
                </a:solidFill>
              </a:rPr>
              <a:t> “From-IMMUNE-to-WARN” academic portfolio</a:t>
            </a:r>
          </a:p>
          <a:p>
            <a:pPr algn="ctr" defTabSz="685800" fontAlgn="base">
              <a:spcBef>
                <a:spcPct val="0"/>
              </a:spcBef>
              <a:spcAft>
                <a:spcPct val="0"/>
              </a:spcAft>
              <a:buNone/>
              <a:defRPr/>
            </a:pPr>
            <a:r>
              <a:rPr lang="en-US" altLang="fi-FI" sz="1350" b="1" dirty="0">
                <a:solidFill>
                  <a:srgbClr val="FF0000"/>
                </a:solidFill>
              </a:rPr>
              <a:t>(2018 - 2021)</a:t>
            </a:r>
          </a:p>
        </p:txBody>
      </p:sp>
      <p:pic>
        <p:nvPicPr>
          <p:cNvPr id="7" name="Picture 6"/>
          <p:cNvPicPr>
            <a:picLocks noChangeAspect="1"/>
          </p:cNvPicPr>
          <p:nvPr/>
        </p:nvPicPr>
        <p:blipFill>
          <a:blip r:embed="rId2"/>
          <a:stretch>
            <a:fillRect/>
          </a:stretch>
        </p:blipFill>
        <p:spPr>
          <a:xfrm>
            <a:off x="154317" y="3745024"/>
            <a:ext cx="1415543" cy="1366689"/>
          </a:xfrm>
          <a:prstGeom prst="rect">
            <a:avLst/>
          </a:prstGeom>
        </p:spPr>
      </p:pic>
      <p:grpSp>
        <p:nvGrpSpPr>
          <p:cNvPr id="20" name="Group 19"/>
          <p:cNvGrpSpPr/>
          <p:nvPr/>
        </p:nvGrpSpPr>
        <p:grpSpPr>
          <a:xfrm>
            <a:off x="25520" y="5266205"/>
            <a:ext cx="2973493" cy="540451"/>
            <a:chOff x="67019" y="6166008"/>
            <a:chExt cx="5247971" cy="691992"/>
          </a:xfrm>
        </p:grpSpPr>
        <p:pic>
          <p:nvPicPr>
            <p:cNvPr id="14" name="Picture 13"/>
            <p:cNvPicPr>
              <a:picLocks noChangeAspect="1"/>
            </p:cNvPicPr>
            <p:nvPr/>
          </p:nvPicPr>
          <p:blipFill>
            <a:blip r:embed="rId3"/>
            <a:stretch>
              <a:fillRect/>
            </a:stretch>
          </p:blipFill>
          <p:spPr>
            <a:xfrm>
              <a:off x="2860922" y="6166008"/>
              <a:ext cx="2454068" cy="691992"/>
            </a:xfrm>
            <a:prstGeom prst="rect">
              <a:avLst/>
            </a:prstGeom>
            <a:ln w="19050">
              <a:solidFill>
                <a:schemeClr val="tx1"/>
              </a:solidFill>
            </a:ln>
          </p:spPr>
        </p:pic>
        <p:pic>
          <p:nvPicPr>
            <p:cNvPr id="1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67019" y="6166009"/>
              <a:ext cx="1761781" cy="69056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a:blip r:embed="rId6"/>
            <a:stretch>
              <a:fillRect/>
            </a:stretch>
          </p:blipFill>
          <p:spPr>
            <a:xfrm>
              <a:off x="1836595" y="6166008"/>
              <a:ext cx="1006142" cy="691992"/>
            </a:xfrm>
            <a:prstGeom prst="rect">
              <a:avLst/>
            </a:prstGeom>
            <a:ln w="19050">
              <a:solidFill>
                <a:schemeClr val="tx1"/>
              </a:solidFill>
            </a:ln>
          </p:spPr>
        </p:pic>
      </p:grpSp>
      <p:sp>
        <p:nvSpPr>
          <p:cNvPr id="12" name="TextBox 11"/>
          <p:cNvSpPr txBox="1"/>
          <p:nvPr/>
        </p:nvSpPr>
        <p:spPr>
          <a:xfrm>
            <a:off x="3040509" y="38168"/>
            <a:ext cx="6060381" cy="6760825"/>
          </a:xfrm>
          <a:prstGeom prst="rect">
            <a:avLst/>
          </a:prstGeom>
          <a:solidFill>
            <a:schemeClr val="bg1">
              <a:lumMod val="85000"/>
            </a:schemeClr>
          </a:solidFill>
          <a:ln w="25400">
            <a:solidFill>
              <a:schemeClr val="tx1"/>
            </a:solidFill>
          </a:ln>
        </p:spPr>
        <p:txBody>
          <a:bodyPr wrap="square" rtlCol="0">
            <a:spAutoFit/>
          </a:bodyPr>
          <a:lstStyle/>
          <a:p>
            <a:pPr marL="171450" indent="-171450" algn="just">
              <a:spcBef>
                <a:spcPts val="225"/>
              </a:spcBef>
              <a:buAutoNum type="arabicPeriod"/>
              <a:defRPr/>
            </a:pPr>
            <a:r>
              <a:rPr lang="en-GB" sz="900" dirty="0">
                <a:solidFill>
                  <a:srgbClr val="000000"/>
                </a:solidFill>
                <a:latin typeface="Times New Roman" panose="02020603050405020304" pitchFamily="18" charset="0"/>
                <a:cs typeface="Times New Roman" panose="02020603050405020304" pitchFamily="18" charset="0"/>
              </a:rPr>
              <a:t>Terziyan, V., Gryshko, S., &amp; Golovianko, M. (2018). </a:t>
            </a:r>
            <a:r>
              <a:rPr lang="en-US" sz="900" b="1" u="sng" dirty="0">
                <a:solidFill>
                  <a:srgbClr val="000000"/>
                </a:solidFill>
                <a:latin typeface="Times New Roman" panose="02020603050405020304" pitchFamily="18" charset="0"/>
                <a:cs typeface="Times New Roman" panose="02020603050405020304" pitchFamily="18" charset="0"/>
                <a:hlinkClick r:id="rId7"/>
              </a:rPr>
              <a:t>Patented Intelligence: Cloning Human Decision Models for Industry 4.0</a:t>
            </a:r>
            <a:r>
              <a:rPr lang="en-US" sz="900" dirty="0">
                <a:solidFill>
                  <a:srgbClr val="000000"/>
                </a:solidFill>
                <a:latin typeface="Times New Roman" panose="02020603050405020304" pitchFamily="18" charset="0"/>
                <a:cs typeface="Times New Roman" panose="02020603050405020304" pitchFamily="18" charset="0"/>
              </a:rPr>
              <a:t>. </a:t>
            </a:r>
            <a:r>
              <a:rPr lang="en-US" sz="900" i="1" u="sng" dirty="0">
                <a:solidFill>
                  <a:srgbClr val="000000"/>
                </a:solidFill>
                <a:latin typeface="Times New Roman" panose="02020603050405020304" pitchFamily="18" charset="0"/>
                <a:cs typeface="Times New Roman" panose="02020603050405020304" pitchFamily="18" charset="0"/>
                <a:hlinkClick r:id="rId8"/>
              </a:rPr>
              <a:t>Journal of Manufacturing Systems</a:t>
            </a:r>
            <a:r>
              <a:rPr lang="en-US" sz="900" dirty="0">
                <a:solidFill>
                  <a:srgbClr val="000000"/>
                </a:solidFill>
                <a:latin typeface="Times New Roman" panose="02020603050405020304" pitchFamily="18" charset="0"/>
                <a:cs typeface="Times New Roman" panose="02020603050405020304" pitchFamily="18" charset="0"/>
              </a:rPr>
              <a:t>, </a:t>
            </a:r>
            <a:r>
              <a:rPr lang="en-US" sz="900" i="1" dirty="0">
                <a:solidFill>
                  <a:srgbClr val="000000"/>
                </a:solidFill>
                <a:latin typeface="Times New Roman" panose="02020603050405020304" pitchFamily="18" charset="0"/>
                <a:cs typeface="Times New Roman" panose="02020603050405020304" pitchFamily="18" charset="0"/>
              </a:rPr>
              <a:t>48</a:t>
            </a:r>
            <a:r>
              <a:rPr lang="en-US" sz="900" dirty="0">
                <a:solidFill>
                  <a:srgbClr val="000000"/>
                </a:solidFill>
                <a:latin typeface="Times New Roman" panose="02020603050405020304" pitchFamily="18" charset="0"/>
                <a:cs typeface="Times New Roman" panose="02020603050405020304" pitchFamily="18" charset="0"/>
              </a:rPr>
              <a:t> (Part C), 204-217. Elsevier. doi:10.1016/j.jmsy.2018.04.019</a:t>
            </a:r>
          </a:p>
          <a:p>
            <a:pPr marL="171450" indent="-171450" algn="just">
              <a:spcBef>
                <a:spcPts val="225"/>
              </a:spcBef>
              <a:buAutoNum type="arabicPeriod"/>
              <a:defRPr/>
            </a:pPr>
            <a:r>
              <a:rPr lang="en-US" sz="900" dirty="0">
                <a:solidFill>
                  <a:srgbClr val="000000"/>
                </a:solidFill>
                <a:latin typeface="Times New Roman" panose="02020603050405020304" pitchFamily="18" charset="0"/>
                <a:cs typeface="Times New Roman" panose="02020603050405020304" pitchFamily="18" charset="0"/>
              </a:rPr>
              <a:t>Terziyan, V., Golovianko, M., &amp; Gryshko, S. (2018</a:t>
            </a:r>
            <a:r>
              <a:rPr lang="en-US" sz="900" b="1" dirty="0">
                <a:solidFill>
                  <a:srgbClr val="000000"/>
                </a:solidFill>
                <a:latin typeface="Times New Roman" panose="02020603050405020304" pitchFamily="18" charset="0"/>
                <a:cs typeface="Times New Roman" panose="02020603050405020304" pitchFamily="18" charset="0"/>
              </a:rPr>
              <a:t>). </a:t>
            </a:r>
            <a:r>
              <a:rPr lang="en-US" sz="900" b="1" u="sng" dirty="0">
                <a:solidFill>
                  <a:srgbClr val="000000"/>
                </a:solidFill>
                <a:latin typeface="Times New Roman" panose="02020603050405020304" pitchFamily="18" charset="0"/>
                <a:cs typeface="Times New Roman" panose="02020603050405020304" pitchFamily="18" charset="0"/>
                <a:hlinkClick r:id="rId9"/>
              </a:rPr>
              <a:t>Industry 4.0 Intelligence under Attack: From Cognitive Hack to Data Poisoning</a:t>
            </a:r>
            <a:r>
              <a:rPr lang="en-US" sz="900" dirty="0">
                <a:solidFill>
                  <a:srgbClr val="000000"/>
                </a:solidFill>
                <a:latin typeface="Times New Roman" panose="02020603050405020304" pitchFamily="18" charset="0"/>
                <a:cs typeface="Times New Roman" panose="02020603050405020304" pitchFamily="18" charset="0"/>
              </a:rPr>
              <a:t>. In: K. Dimitrov (Ed.), </a:t>
            </a:r>
            <a:r>
              <a:rPr lang="en-US" sz="900" i="1" dirty="0">
                <a:solidFill>
                  <a:srgbClr val="000000"/>
                </a:solidFill>
                <a:latin typeface="Times New Roman" panose="02020603050405020304" pitchFamily="18" charset="0"/>
                <a:cs typeface="Times New Roman" panose="02020603050405020304" pitchFamily="18" charset="0"/>
              </a:rPr>
              <a:t>Cyber Defence in Industry 4.0 Systems and Related Logistics and IT Infrastructure</a:t>
            </a:r>
            <a:r>
              <a:rPr lang="en-US" sz="900" dirty="0">
                <a:solidFill>
                  <a:srgbClr val="000000"/>
                </a:solidFill>
                <a:latin typeface="Times New Roman" panose="02020603050405020304" pitchFamily="18" charset="0"/>
                <a:cs typeface="Times New Roman" panose="02020603050405020304" pitchFamily="18" charset="0"/>
              </a:rPr>
              <a:t> </a:t>
            </a:r>
            <a:r>
              <a:rPr lang="en-US" sz="900" i="1" dirty="0">
                <a:solidFill>
                  <a:srgbClr val="000000"/>
                </a:solidFill>
                <a:latin typeface="Times New Roman" panose="02020603050405020304" pitchFamily="18" charset="0"/>
                <a:cs typeface="Times New Roman" panose="02020603050405020304" pitchFamily="18" charset="0"/>
              </a:rPr>
              <a:t>(</a:t>
            </a:r>
            <a:r>
              <a:rPr lang="en-US" sz="900" i="1" u="sng" dirty="0">
                <a:solidFill>
                  <a:srgbClr val="000000"/>
                </a:solidFill>
                <a:latin typeface="Times New Roman" panose="02020603050405020304" pitchFamily="18" charset="0"/>
                <a:cs typeface="Times New Roman" panose="02020603050405020304" pitchFamily="18" charset="0"/>
                <a:hlinkClick r:id="rId10"/>
              </a:rPr>
              <a:t>NATO Science for Peace and Security Series D: Information and Communication Security</a:t>
            </a:r>
            <a:r>
              <a:rPr lang="en-US" sz="900" dirty="0">
                <a:solidFill>
                  <a:srgbClr val="000000"/>
                </a:solidFill>
                <a:latin typeface="Times New Roman" panose="02020603050405020304" pitchFamily="18" charset="0"/>
                <a:cs typeface="Times New Roman" panose="02020603050405020304" pitchFamily="18" charset="0"/>
              </a:rPr>
              <a:t>, Vol. 51, pp. 110-125). IOS Press. </a:t>
            </a:r>
            <a:r>
              <a:rPr lang="fi-FI" sz="900" dirty="0">
                <a:latin typeface="Times New Roman" panose="02020603050405020304" pitchFamily="18" charset="0"/>
                <a:cs typeface="Times New Roman" panose="02020603050405020304" pitchFamily="18" charset="0"/>
                <a:hlinkClick r:id="rId11"/>
              </a:rPr>
              <a:t>https://doi.org/</a:t>
            </a:r>
            <a:r>
              <a:rPr lang="en-US" sz="900" dirty="0">
                <a:solidFill>
                  <a:srgbClr val="000000"/>
                </a:solidFill>
                <a:latin typeface="Times New Roman" panose="02020603050405020304" pitchFamily="18" charset="0"/>
                <a:cs typeface="Times New Roman" panose="02020603050405020304" pitchFamily="18" charset="0"/>
                <a:hlinkClick r:id="rId11"/>
              </a:rPr>
              <a:t>10.3233/978-1-61499-888-4-110</a:t>
            </a:r>
            <a:r>
              <a:rPr lang="en-US" sz="900" dirty="0">
                <a:solidFill>
                  <a:srgbClr val="000000"/>
                </a:solidFill>
                <a:latin typeface="Times New Roman" panose="02020603050405020304" pitchFamily="18" charset="0"/>
                <a:cs typeface="Times New Roman" panose="02020603050405020304" pitchFamily="18" charset="0"/>
              </a:rPr>
              <a:t> </a:t>
            </a:r>
          </a:p>
          <a:p>
            <a:pPr marL="171450" indent="-171450" algn="just">
              <a:spcBef>
                <a:spcPts val="225"/>
              </a:spcBef>
              <a:buFontTx/>
              <a:buAutoNum type="arabicPeriod"/>
              <a:defRPr/>
            </a:pPr>
            <a:r>
              <a:rPr lang="en-GB" sz="900" dirty="0">
                <a:solidFill>
                  <a:prstClr val="black"/>
                </a:solidFill>
                <a:latin typeface="Times New Roman" panose="02020603050405020304" pitchFamily="18" charset="0"/>
                <a:cs typeface="Times New Roman" panose="02020603050405020304" pitchFamily="18" charset="0"/>
              </a:rPr>
              <a:t>Terziyan, V., &amp; Nikulin, A. (2019). </a:t>
            </a:r>
            <a:r>
              <a:rPr lang="en-US" sz="900" b="1" u="sng" dirty="0">
                <a:solidFill>
                  <a:srgbClr val="0070C0"/>
                </a:solidFill>
                <a:latin typeface="Times New Roman" panose="02020603050405020304" pitchFamily="18" charset="0"/>
                <a:cs typeface="Times New Roman" panose="02020603050405020304" pitchFamily="18" charset="0"/>
              </a:rPr>
              <a:t>Ignorance-Aware Approaches and Algorithms for Prototype Selection in Machine Learning</a:t>
            </a:r>
            <a:r>
              <a:rPr lang="en-US" sz="900" dirty="0">
                <a:solidFill>
                  <a:prstClr val="black"/>
                </a:solidFill>
                <a:latin typeface="Times New Roman" panose="02020603050405020304" pitchFamily="18" charset="0"/>
                <a:cs typeface="Times New Roman" panose="02020603050405020304" pitchFamily="18" charset="0"/>
              </a:rPr>
              <a:t>. </a:t>
            </a:r>
            <a:r>
              <a:rPr lang="fi-FI" sz="900" dirty="0">
                <a:solidFill>
                  <a:prstClr val="black"/>
                </a:solidFill>
                <a:latin typeface="Times New Roman" panose="02020603050405020304" pitchFamily="18" charset="0"/>
                <a:cs typeface="Times New Roman" panose="02020603050405020304" pitchFamily="18" charset="0"/>
                <a:hlinkClick r:id="rId12"/>
              </a:rPr>
              <a:t>arXiv:1905.06054</a:t>
            </a:r>
            <a:r>
              <a:rPr lang="en-US" sz="900" dirty="0">
                <a:solidFill>
                  <a:prstClr val="black"/>
                </a:solidFill>
                <a:latin typeface="Times New Roman" panose="02020603050405020304" pitchFamily="18" charset="0"/>
                <a:cs typeface="Times New Roman" panose="02020603050405020304" pitchFamily="18" charset="0"/>
              </a:rPr>
              <a:t>.</a:t>
            </a:r>
          </a:p>
          <a:p>
            <a:pPr marL="171450" indent="-171450" algn="just">
              <a:spcBef>
                <a:spcPts val="225"/>
              </a:spcBef>
              <a:buFontTx/>
              <a:buAutoNum type="arabicPeriod"/>
              <a:defRPr/>
            </a:pPr>
            <a:r>
              <a:rPr lang="en-US" sz="900" dirty="0">
                <a:solidFill>
                  <a:prstClr val="black"/>
                </a:solidFill>
                <a:latin typeface="Times New Roman" panose="02020603050405020304" pitchFamily="18" charset="0"/>
                <a:cs typeface="Times New Roman" panose="02020603050405020304" pitchFamily="18" charset="0"/>
              </a:rPr>
              <a:t>Terziyan, V., &amp; Nikulin, A. (2021). </a:t>
            </a:r>
            <a:r>
              <a:rPr lang="en-US" sz="900" b="1" dirty="0">
                <a:solidFill>
                  <a:srgbClr val="FF0000"/>
                </a:solidFill>
                <a:latin typeface="Times New Roman" panose="02020603050405020304" pitchFamily="18" charset="0"/>
                <a:cs typeface="Times New Roman" panose="02020603050405020304" pitchFamily="18" charset="0"/>
                <a:hlinkClick r:id="rId13"/>
              </a:rPr>
              <a:t>Semantics of Voids within Data: Ignorance-Aware Machine Learning</a:t>
            </a:r>
            <a:r>
              <a:rPr lang="en-US" sz="900" i="1" dirty="0">
                <a:solidFill>
                  <a:prstClr val="black"/>
                </a:solidFill>
                <a:latin typeface="Times New Roman" panose="02020603050405020304" pitchFamily="18" charset="0"/>
                <a:cs typeface="Times New Roman" panose="02020603050405020304" pitchFamily="18" charset="0"/>
              </a:rPr>
              <a:t>. </a:t>
            </a:r>
            <a:r>
              <a:rPr lang="en-US" sz="900" i="1" dirty="0">
                <a:solidFill>
                  <a:srgbClr val="000000"/>
                </a:solidFill>
                <a:latin typeface="Times New Roman" panose="02020603050405020304" pitchFamily="18" charset="0"/>
                <a:cs typeface="Times New Roman" panose="02020603050405020304" pitchFamily="18" charset="0"/>
                <a:hlinkClick r:id="rId14"/>
              </a:rPr>
              <a:t>ISPRS International Journal of Geo-Information</a:t>
            </a:r>
            <a:r>
              <a:rPr lang="en-US" sz="900" i="1" dirty="0">
                <a:solidFill>
                  <a:srgbClr val="000000"/>
                </a:solidFill>
                <a:latin typeface="Times New Roman" panose="02020603050405020304" pitchFamily="18" charset="0"/>
                <a:cs typeface="Times New Roman" panose="02020603050405020304" pitchFamily="18" charset="0"/>
              </a:rPr>
              <a:t>, 10</a:t>
            </a:r>
            <a:r>
              <a:rPr lang="en-US" sz="900" dirty="0">
                <a:solidFill>
                  <a:srgbClr val="000000"/>
                </a:solidFill>
                <a:latin typeface="Times New Roman" panose="02020603050405020304" pitchFamily="18" charset="0"/>
                <a:cs typeface="Times New Roman" panose="02020603050405020304" pitchFamily="18" charset="0"/>
              </a:rPr>
              <a:t>(4), 246. </a:t>
            </a:r>
            <a:r>
              <a:rPr lang="en-US" sz="900" dirty="0">
                <a:solidFill>
                  <a:srgbClr val="000000"/>
                </a:solidFill>
                <a:latin typeface="Times New Roman" panose="02020603050405020304" pitchFamily="18" charset="0"/>
                <a:cs typeface="Times New Roman" panose="02020603050405020304" pitchFamily="18" charset="0"/>
                <a:hlinkClick r:id="rId13"/>
              </a:rPr>
              <a:t>https://doi.org/10.3390/ijgi10040246</a:t>
            </a:r>
            <a:endParaRPr lang="en-US" sz="900" dirty="0">
              <a:solidFill>
                <a:srgbClr val="000000"/>
              </a:solidFill>
              <a:latin typeface="Times New Roman" panose="02020603050405020304" pitchFamily="18" charset="0"/>
              <a:cs typeface="Times New Roman" panose="02020603050405020304" pitchFamily="18" charset="0"/>
            </a:endParaRPr>
          </a:p>
          <a:p>
            <a:pPr marL="171450" indent="-171450" algn="just">
              <a:spcBef>
                <a:spcPts val="225"/>
              </a:spcBef>
              <a:buAutoNum type="arabicPeriod"/>
              <a:defRPr/>
            </a:pP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Gavriushenko, M., Kaikova, O., &amp; Terziyan, V. (2020). </a:t>
            </a:r>
            <a:r>
              <a:rPr lang="en-US" sz="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15"/>
              </a:rPr>
              <a:t>Bridging Human and Machine Learning for the Needs of Collective Intelligence Development</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00" i="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6"/>
              </a:rPr>
              <a:t>Procedia Manufacturing</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42</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302-306. Elsevier. </a:t>
            </a:r>
            <a:r>
              <a:rPr lang="fi-FI" sz="900" dirty="0">
                <a:latin typeface="Times New Roman" panose="02020603050405020304" pitchFamily="18" charset="0"/>
                <a:cs typeface="Times New Roman" panose="02020603050405020304" pitchFamily="18" charset="0"/>
                <a:hlinkClick r:id="rId17"/>
              </a:rPr>
              <a:t>https://doi.org/</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17"/>
              </a:rPr>
              <a:t>10.1016/j.promfg.2020.02.092</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171450" indent="-171450" algn="just">
              <a:spcBef>
                <a:spcPts val="225"/>
              </a:spcBef>
              <a:buAutoNum type="arabicPeriod"/>
              <a:defRPr/>
            </a:pPr>
            <a:r>
              <a:rPr lang="fi-FI" sz="900" dirty="0">
                <a:solidFill>
                  <a:srgbClr val="000000"/>
                </a:solidFill>
                <a:latin typeface="Times New Roman" panose="02020603050405020304" pitchFamily="18" charset="0"/>
                <a:cs typeface="Times New Roman" panose="02020603050405020304" pitchFamily="18" charset="0"/>
              </a:rPr>
              <a:t>Terziyan, V., Gavriushenko, M., Girka, A., Gontarenko, A., &amp; Kaikova, O. (2021).</a:t>
            </a:r>
            <a:r>
              <a:rPr lang="fi-FI" sz="900" dirty="0">
                <a:solidFill>
                  <a:srgbClr val="000000"/>
                </a:solidFill>
                <a:latin typeface="Times New Roman" panose="02020603050405020304" pitchFamily="18" charset="0"/>
                <a:cs typeface="Times New Roman" panose="02020603050405020304" pitchFamily="18" charset="0"/>
                <a:hlinkClick r:id="rId18"/>
              </a:rPr>
              <a:t> </a:t>
            </a:r>
            <a:r>
              <a:rPr lang="en-US" sz="900" b="1" dirty="0">
                <a:solidFill>
                  <a:srgbClr val="FF0000"/>
                </a:solidFill>
                <a:latin typeface="Times New Roman" panose="02020603050405020304" pitchFamily="18" charset="0"/>
                <a:cs typeface="Times New Roman" panose="02020603050405020304" pitchFamily="18" charset="0"/>
                <a:hlinkClick r:id="rId18"/>
              </a:rPr>
              <a:t>Cloning and Training Collective Intelligence with Generative Adversarial Networks</a:t>
            </a:r>
            <a:r>
              <a:rPr lang="en-US" sz="900" dirty="0">
                <a:solidFill>
                  <a:srgbClr val="000000"/>
                </a:solidFill>
                <a:latin typeface="Times New Roman" panose="02020603050405020304" pitchFamily="18" charset="0"/>
                <a:cs typeface="Times New Roman" panose="02020603050405020304" pitchFamily="18" charset="0"/>
              </a:rPr>
              <a:t>. </a:t>
            </a:r>
            <a:r>
              <a:rPr lang="en-US" sz="900" i="1" u="sng" dirty="0">
                <a:solidFill>
                  <a:srgbClr val="000000"/>
                </a:solidFill>
                <a:latin typeface="Times New Roman" panose="02020603050405020304" pitchFamily="18" charset="0"/>
                <a:cs typeface="Times New Roman" panose="02020603050405020304" pitchFamily="18" charset="0"/>
                <a:hlinkClick r:id="rId19"/>
              </a:rPr>
              <a:t>IET Collaborative Intelligent Manufacturing</a:t>
            </a:r>
            <a:r>
              <a:rPr lang="en-US" sz="900" dirty="0">
                <a:solidFill>
                  <a:srgbClr val="000000"/>
                </a:solidFill>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3</a:t>
            </a:r>
            <a:r>
              <a:rPr lang="en-US" sz="900" dirty="0">
                <a:latin typeface="Times New Roman" panose="02020603050405020304" pitchFamily="18" charset="0"/>
                <a:cs typeface="Times New Roman" panose="02020603050405020304" pitchFamily="18" charset="0"/>
              </a:rPr>
              <a:t>(1), 64-74. John Wiley and Sons Ltd. </a:t>
            </a:r>
            <a:r>
              <a:rPr lang="fi-FI" sz="900" dirty="0">
                <a:latin typeface="Times New Roman" panose="02020603050405020304" pitchFamily="18" charset="0"/>
                <a:cs typeface="Times New Roman" panose="02020603050405020304" pitchFamily="18" charset="0"/>
                <a:hlinkClick r:id="rId20"/>
              </a:rPr>
              <a:t>https://doi.org/10.1049/cim2.12008</a:t>
            </a:r>
            <a:r>
              <a:rPr lang="fi-FI" sz="900" dirty="0">
                <a:latin typeface="Times New Roman" panose="02020603050405020304" pitchFamily="18" charset="0"/>
                <a:cs typeface="Times New Roman" panose="02020603050405020304" pitchFamily="18" charset="0"/>
              </a:rPr>
              <a:t> </a:t>
            </a:r>
            <a:endParaRPr lang="en-US" sz="900" dirty="0">
              <a:solidFill>
                <a:srgbClr val="000000"/>
              </a:solidFill>
              <a:latin typeface="Times New Roman" panose="02020603050405020304" pitchFamily="18" charset="0"/>
              <a:cs typeface="Times New Roman" panose="02020603050405020304" pitchFamily="18" charset="0"/>
            </a:endParaRPr>
          </a:p>
          <a:p>
            <a:pPr marL="171450" indent="-171450" algn="just">
              <a:spcBef>
                <a:spcPts val="225"/>
              </a:spcBef>
              <a:buAutoNum type="arabicPeriod"/>
              <a:defRPr/>
            </a:pPr>
            <a:r>
              <a:rPr lang="fi-FI"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Girka, A., Terziyan, V., Gavriushenko, M., &amp; Gontarenko, A. (2021). </a:t>
            </a:r>
            <a:r>
              <a:rPr lang="en-US" sz="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1"/>
              </a:rPr>
              <a:t>Anonymization as Homeomorphic data Space Transformation for Privacy-Preserving Deep Learning</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00" i="1" u="sng" dirty="0">
                <a:latin typeface="Times New Roman" panose="02020603050405020304" pitchFamily="18" charset="0"/>
                <a:cs typeface="Times New Roman" panose="02020603050405020304" pitchFamily="18" charset="0"/>
                <a:hlinkClick r:id="rId22"/>
              </a:rPr>
              <a:t>Procedia Computer Science</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180</a:t>
            </a:r>
            <a:r>
              <a:rPr lang="en-US" sz="900" dirty="0">
                <a:latin typeface="Times New Roman" panose="02020603050405020304" pitchFamily="18" charset="0"/>
                <a:cs typeface="Times New Roman" panose="02020603050405020304" pitchFamily="18" charset="0"/>
              </a:rPr>
              <a:t>, </a:t>
            </a:r>
            <a:r>
              <a:rPr lang="ru-RU" sz="900" dirty="0">
                <a:latin typeface="Times New Roman" panose="02020603050405020304" pitchFamily="18" charset="0"/>
                <a:cs typeface="Times New Roman" panose="02020603050405020304" pitchFamily="18" charset="0"/>
              </a:rPr>
              <a:t>867-876</a:t>
            </a:r>
            <a:r>
              <a:rPr lang="en-US" sz="900" dirty="0">
                <a:latin typeface="Times New Roman" panose="02020603050405020304" pitchFamily="18" charset="0"/>
                <a:cs typeface="Times New Roman" panose="02020603050405020304" pitchFamily="18" charset="0"/>
              </a:rPr>
              <a:t>. Elsevier. </a:t>
            </a:r>
            <a:r>
              <a:rPr lang="fi-FI" sz="900" u="sng" dirty="0">
                <a:latin typeface="Times New Roman" panose="02020603050405020304" pitchFamily="18" charset="0"/>
                <a:cs typeface="Times New Roman" panose="02020603050405020304" pitchFamily="18" charset="0"/>
                <a:hlinkClick r:id="rId23" tooltip="Persistent link using digital object identifier"/>
              </a:rPr>
              <a:t>https://doi.org/10.1016/j.procs.2021.01.337</a:t>
            </a:r>
            <a:endPar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lgn="just">
              <a:spcBef>
                <a:spcPts val="225"/>
              </a:spcBef>
              <a:buFontTx/>
              <a:buAutoNum type="arabicPeriod"/>
              <a:defRPr/>
            </a:pPr>
            <a:r>
              <a:rPr lang="fi-FI"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Terziyan, V., Gryshko, S., &amp; Golovianko, M. (2021). </a:t>
            </a:r>
            <a:r>
              <a:rPr lang="en-US" sz="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4"/>
              </a:rPr>
              <a:t>Taxonomy of Generative Adversarial Networks for Digital Immunity of Industry 4.0 Systems</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00" i="1" u="sng" dirty="0">
                <a:latin typeface="Times New Roman" panose="02020603050405020304" pitchFamily="18" charset="0"/>
                <a:cs typeface="Times New Roman" panose="02020603050405020304" pitchFamily="18" charset="0"/>
                <a:hlinkClick r:id="rId22"/>
              </a:rPr>
              <a:t>Procedia Computer Science</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180</a:t>
            </a:r>
            <a:r>
              <a:rPr lang="en-US" sz="900" dirty="0">
                <a:latin typeface="Times New Roman" panose="02020603050405020304" pitchFamily="18" charset="0"/>
                <a:cs typeface="Times New Roman" panose="02020603050405020304" pitchFamily="18" charset="0"/>
              </a:rPr>
              <a:t>, </a:t>
            </a:r>
            <a:r>
              <a:rPr lang="ru-RU" sz="900" dirty="0">
                <a:latin typeface="Times New Roman" panose="02020603050405020304" pitchFamily="18" charset="0"/>
                <a:cs typeface="Times New Roman" panose="02020603050405020304" pitchFamily="18" charset="0"/>
              </a:rPr>
              <a:t>676-685</a:t>
            </a:r>
            <a:r>
              <a:rPr lang="en-US" sz="900" dirty="0">
                <a:latin typeface="Times New Roman" panose="02020603050405020304" pitchFamily="18" charset="0"/>
                <a:cs typeface="Times New Roman" panose="02020603050405020304" pitchFamily="18" charset="0"/>
              </a:rPr>
              <a:t>. Elsevier. </a:t>
            </a:r>
            <a:r>
              <a:rPr lang="fi-FI" sz="900" u="sng" dirty="0">
                <a:latin typeface="Times New Roman" panose="02020603050405020304" pitchFamily="18" charset="0"/>
                <a:cs typeface="Times New Roman" panose="02020603050405020304" pitchFamily="18" charset="0"/>
                <a:hlinkClick r:id="rId25" tooltip="Persistent link using digital object identifier"/>
              </a:rPr>
              <a:t>https://doi.org/10.1016/j.procs.2021.01.290</a:t>
            </a:r>
            <a:endParaRPr lang="en-US" sz="900" dirty="0">
              <a:solidFill>
                <a:srgbClr val="000000"/>
              </a:solidFill>
              <a:latin typeface="Times New Roman" panose="02020603050405020304" pitchFamily="18" charset="0"/>
              <a:cs typeface="Times New Roman" panose="02020603050405020304" pitchFamily="18" charset="0"/>
            </a:endParaRPr>
          </a:p>
          <a:p>
            <a:pPr marL="171450" indent="-171450" algn="just">
              <a:spcBef>
                <a:spcPts val="225"/>
              </a:spcBef>
              <a:buAutoNum type="arabicPeriod"/>
              <a:defRPr/>
            </a:pPr>
            <a:r>
              <a:rPr lang="fi-FI"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Golovianko, M., Gryshko, S., Terziyan, V., &amp; Tuunanen, T. (2021). </a:t>
            </a:r>
            <a:r>
              <a:rPr lang="en-US" sz="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6"/>
              </a:rPr>
              <a:t>Towards Digital Cognitive Clones for the Decision-Makers: Adversarial Training Experiments</a:t>
            </a: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9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00" i="1" u="sng" dirty="0">
                <a:latin typeface="Times New Roman" panose="02020603050405020304" pitchFamily="18" charset="0"/>
                <a:cs typeface="Times New Roman" panose="02020603050405020304" pitchFamily="18" charset="0"/>
                <a:hlinkClick r:id="rId22"/>
              </a:rPr>
              <a:t>Procedia Computer Science</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180</a:t>
            </a:r>
            <a:r>
              <a:rPr lang="en-US" sz="900" dirty="0">
                <a:latin typeface="Times New Roman" panose="02020603050405020304" pitchFamily="18" charset="0"/>
                <a:cs typeface="Times New Roman" panose="02020603050405020304" pitchFamily="18" charset="0"/>
              </a:rPr>
              <a:t>, 180-189. Elsevier. </a:t>
            </a:r>
            <a:r>
              <a:rPr lang="fi-FI" sz="900" u="sng" dirty="0">
                <a:latin typeface="Times New Roman" panose="02020603050405020304" pitchFamily="18" charset="0"/>
                <a:cs typeface="Times New Roman" panose="02020603050405020304" pitchFamily="18" charset="0"/>
                <a:hlinkClick r:id="rId27" tooltip="Persistent link using digital object identifier"/>
              </a:rPr>
              <a:t>https://doi.org/10.1016/j.procs.2021.01.155</a:t>
            </a:r>
            <a:endPar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lgn="just">
              <a:spcBef>
                <a:spcPts val="225"/>
              </a:spcBef>
              <a:buFontTx/>
              <a:buAutoNum type="arabicPeriod"/>
              <a:defRPr/>
            </a:pPr>
            <a:r>
              <a:rPr lang="it-IT" sz="900" dirty="0">
                <a:latin typeface="Times New Roman" panose="02020603050405020304" pitchFamily="18" charset="0"/>
                <a:cs typeface="Times New Roman" panose="02020603050405020304" pitchFamily="18" charset="0"/>
              </a:rPr>
              <a:t>Semenets, V., Terziyan, V., Gryshko, S., &amp; Golovianko, M. (2021). </a:t>
            </a:r>
            <a:r>
              <a:rPr lang="en-US" sz="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8"/>
              </a:rPr>
              <a:t>Assessment and Decision-Making in Universities: Analytics of the Administration-Staff Compromises</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arXiv preprint </a:t>
            </a:r>
            <a:r>
              <a:rPr lang="en-US" sz="900" i="1" u="sng" dirty="0">
                <a:latin typeface="Times New Roman" panose="02020603050405020304" pitchFamily="18" charset="0"/>
                <a:cs typeface="Times New Roman" panose="02020603050405020304" pitchFamily="18" charset="0"/>
                <a:hlinkClick r:id="rId29"/>
              </a:rPr>
              <a:t>arXiv:2105.10560</a:t>
            </a:r>
            <a:r>
              <a:rPr lang="en-US" sz="900" dirty="0">
                <a:latin typeface="Times New Roman" panose="02020603050405020304" pitchFamily="18" charset="0"/>
                <a:cs typeface="Times New Roman" panose="02020603050405020304" pitchFamily="18" charset="0"/>
              </a:rPr>
              <a:t>. </a:t>
            </a:r>
            <a:endParaRPr lang="it-IT" sz="900" dirty="0">
              <a:latin typeface="Times New Roman" panose="02020603050405020304" pitchFamily="18" charset="0"/>
              <a:cs typeface="Times New Roman" panose="02020603050405020304" pitchFamily="18" charset="0"/>
            </a:endParaRPr>
          </a:p>
          <a:p>
            <a:pPr marL="171450" indent="-171450" algn="just">
              <a:spcBef>
                <a:spcPts val="225"/>
              </a:spcBef>
              <a:buFontTx/>
              <a:buAutoNum type="arabicPeriod"/>
              <a:defRPr/>
            </a:pPr>
            <a:r>
              <a:rPr lang="it-IT" sz="900" dirty="0">
                <a:latin typeface="Times New Roman" panose="02020603050405020304" pitchFamily="18" charset="0"/>
                <a:cs typeface="Times New Roman" panose="02020603050405020304" pitchFamily="18" charset="0"/>
              </a:rPr>
              <a:t>Semenets, V., Gryshko, S., Golovianko, M., Shevchenko, O., Titova, L., Kaikova, O., Terziyan, V., &amp; Tiihonen, T. (2021). </a:t>
            </a:r>
            <a:r>
              <a:rPr lang="en-US" sz="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30"/>
              </a:rPr>
              <a:t>How the University Portal Inspired Changes in the Academic Assessment Culture</a:t>
            </a:r>
            <a:r>
              <a:rPr lang="en-US" sz="900" dirty="0">
                <a:latin typeface="Times New Roman" panose="02020603050405020304" pitchFamily="18" charset="0"/>
                <a:cs typeface="Times New Roman" panose="02020603050405020304" pitchFamily="18" charset="0"/>
              </a:rPr>
              <a:t>.</a:t>
            </a:r>
            <a:r>
              <a:rPr lang="en-US" sz="900" i="1" dirty="0">
                <a:latin typeface="Times New Roman" panose="02020603050405020304" pitchFamily="18" charset="0"/>
                <a:cs typeface="Times New Roman" panose="02020603050405020304" pitchFamily="18" charset="0"/>
              </a:rPr>
              <a:t> arXiv preprint</a:t>
            </a:r>
            <a:r>
              <a:rPr lang="en-US" sz="900" dirty="0">
                <a:latin typeface="Times New Roman" panose="02020603050405020304" pitchFamily="18" charset="0"/>
                <a:cs typeface="Times New Roman" panose="02020603050405020304" pitchFamily="18" charset="0"/>
              </a:rPr>
              <a:t> </a:t>
            </a:r>
            <a:r>
              <a:rPr lang="en-US" sz="900" i="1" u="sng" dirty="0">
                <a:latin typeface="Times New Roman" panose="02020603050405020304" pitchFamily="18" charset="0"/>
                <a:cs typeface="Times New Roman" panose="02020603050405020304" pitchFamily="18" charset="0"/>
                <a:hlinkClick r:id="rId31"/>
              </a:rPr>
              <a:t>arXiv:2105.14154</a:t>
            </a:r>
            <a:endParaRPr lang="en-US" sz="900" dirty="0">
              <a:solidFill>
                <a:srgbClr val="000000"/>
              </a:solidFill>
              <a:latin typeface="Times New Roman" panose="02020603050405020304" pitchFamily="18" charset="0"/>
              <a:cs typeface="Times New Roman" panose="02020603050405020304" pitchFamily="18" charset="0"/>
            </a:endParaRPr>
          </a:p>
          <a:p>
            <a:pPr marL="171450" indent="-171450" algn="just">
              <a:spcBef>
                <a:spcPts val="225"/>
              </a:spcBef>
              <a:buAutoNum type="arabicPeriod"/>
              <a:defRPr/>
            </a:pPr>
            <a:r>
              <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Terziyan, V., &amp; Kaikova, O. (2021). </a:t>
            </a:r>
            <a:r>
              <a:rPr lang="en-US" sz="9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hlinkClick r:id="rId32"/>
              </a:rPr>
              <a:t>Neural Networks with Disabilities: An Introduction to Complementary Artificial Intelligence</a:t>
            </a:r>
            <a:r>
              <a:rPr lang="en-US" sz="9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00" i="1" u="sng" dirty="0">
                <a:solidFill>
                  <a:srgbClr val="0070C0"/>
                </a:solidFill>
                <a:latin typeface="Times New Roman" panose="02020603050405020304" pitchFamily="18" charset="0"/>
                <a:cs typeface="Times New Roman" panose="02020603050405020304" pitchFamily="18" charset="0"/>
                <a:hlinkClick r:id="rId33"/>
              </a:rPr>
              <a:t>Neural Comput</a:t>
            </a:r>
            <a:r>
              <a:rPr lang="en-US" sz="900" i="1" u="sng" dirty="0">
                <a:solidFill>
                  <a:srgbClr val="0070C0"/>
                </a:solidFill>
                <a:latin typeface="Times New Roman" panose="02020603050405020304" pitchFamily="18" charset="0"/>
                <a:cs typeface="Times New Roman" panose="02020603050405020304" pitchFamily="18" charset="0"/>
              </a:rPr>
              <a:t>ation</a:t>
            </a:r>
            <a:r>
              <a:rPr lang="en-US" sz="900" dirty="0">
                <a:solidFill>
                  <a:srgbClr val="000000"/>
                </a:solidFill>
                <a:latin typeface="Times New Roman" panose="02020603050405020304" pitchFamily="18" charset="0"/>
                <a:ea typeface="Times New Roman" panose="02020603050405020304" pitchFamily="18" charset="0"/>
              </a:rPr>
              <a:t>, </a:t>
            </a:r>
            <a:r>
              <a:rPr lang="en-US" sz="900" i="1" dirty="0">
                <a:solidFill>
                  <a:srgbClr val="000000"/>
                </a:solidFill>
                <a:latin typeface="Times New Roman" panose="02020603050405020304" pitchFamily="18" charset="0"/>
                <a:ea typeface="Times New Roman" panose="02020603050405020304" pitchFamily="18" charset="0"/>
              </a:rPr>
              <a:t>33,</a:t>
            </a:r>
            <a:r>
              <a:rPr lang="en-US" sz="900" dirty="0">
                <a:solidFill>
                  <a:srgbClr val="000000"/>
                </a:solidFill>
                <a:latin typeface="Times New Roman" panose="02020603050405020304" pitchFamily="18" charset="0"/>
                <a:ea typeface="Times New Roman" panose="02020603050405020304" pitchFamily="18" charset="0"/>
              </a:rPr>
              <a:t> 1-36. MIT Press. </a:t>
            </a:r>
            <a:r>
              <a:rPr lang="en-US" sz="900" dirty="0">
                <a:solidFill>
                  <a:srgbClr val="000000"/>
                </a:solidFill>
                <a:latin typeface="Times New Roman" panose="02020603050405020304" pitchFamily="18" charset="0"/>
                <a:ea typeface="Times New Roman" panose="02020603050405020304" pitchFamily="18" charset="0"/>
                <a:hlinkClick r:id="rId32"/>
              </a:rPr>
              <a:t>https://doi.org/10.1162/neco_a_01449</a:t>
            </a:r>
            <a:r>
              <a:rPr lang="en-US" sz="900" dirty="0">
                <a:solidFill>
                  <a:srgbClr val="000000"/>
                </a:solidFill>
                <a:latin typeface="Times New Roman" panose="02020603050405020304" pitchFamily="18" charset="0"/>
                <a:ea typeface="Times New Roman" panose="02020603050405020304" pitchFamily="18" charset="0"/>
              </a:rPr>
              <a:t> </a:t>
            </a:r>
            <a:endPar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lgn="just">
              <a:spcBef>
                <a:spcPts val="225"/>
              </a:spcBef>
              <a:buAutoNum type="arabicPeriod"/>
              <a:defRPr/>
            </a:pPr>
            <a:r>
              <a:rPr lang="en-US" sz="900" dirty="0">
                <a:latin typeface="Times New Roman" panose="02020603050405020304" pitchFamily="18" charset="0"/>
                <a:cs typeface="Times New Roman" panose="02020603050405020304" pitchFamily="18" charset="0"/>
              </a:rPr>
              <a:t>Terziyan, V., Golovianko, M., Branytskyi, V., Malyk, D., &amp; Gryshko, S. (2021). </a:t>
            </a:r>
            <a:r>
              <a:rPr lang="en-US" sz="900" b="1" u="sng" dirty="0">
                <a:latin typeface="Times New Roman" panose="02020603050405020304" pitchFamily="18" charset="0"/>
                <a:cs typeface="Times New Roman" panose="02020603050405020304" pitchFamily="18" charset="0"/>
                <a:hlinkClick r:id="rId34"/>
              </a:rPr>
              <a:t>Implementing and Training the Immune System (Attack Detector</a:t>
            </a:r>
            <a:r>
              <a:rPr lang="en-US" sz="900" u="sng" dirty="0">
                <a:latin typeface="Times New Roman" panose="02020603050405020304" pitchFamily="18" charset="0"/>
                <a:cs typeface="Times New Roman" panose="02020603050405020304" pitchFamily="18" charset="0"/>
                <a:hlinkClick r:id="rId34"/>
              </a:rPr>
              <a:t>)</a:t>
            </a:r>
            <a:r>
              <a:rPr lang="en-US" sz="900"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Technical Report</a:t>
            </a:r>
            <a:r>
              <a:rPr lang="en-US" sz="900" dirty="0">
                <a:latin typeface="Times New Roman" panose="02020603050405020304" pitchFamily="18" charset="0"/>
                <a:cs typeface="Times New Roman" panose="02020603050405020304" pitchFamily="18" charset="0"/>
              </a:rPr>
              <a:t> (Annex 3, Deliverable 3, pp. 1-19). NATO SPS G511 Project IMMUNE: “Cyber-Defence for Intelligent Systems”. </a:t>
            </a:r>
            <a:r>
              <a:rPr lang="en-US" sz="900" u="sng" dirty="0">
                <a:latin typeface="Times New Roman" panose="02020603050405020304" pitchFamily="18" charset="0"/>
                <a:cs typeface="Times New Roman" panose="02020603050405020304" pitchFamily="18" charset="0"/>
                <a:hlinkClick r:id="rId34"/>
              </a:rPr>
              <a:t>http://recode.bg/natog5511/wp-content/uploads/2021/05/ANNEX-3-Deliverable-3_NURE-and-JYU-G5511.pdf</a:t>
            </a:r>
            <a:r>
              <a:rPr lang="en-US" sz="900" dirty="0">
                <a:latin typeface="Times New Roman" panose="02020603050405020304" pitchFamily="18" charset="0"/>
                <a:cs typeface="Times New Roman" panose="02020603050405020304" pitchFamily="18" charset="0"/>
              </a:rPr>
              <a:t> .</a:t>
            </a:r>
          </a:p>
          <a:p>
            <a:pPr marL="171450" indent="-171450" algn="just">
              <a:spcBef>
                <a:spcPts val="225"/>
              </a:spcBef>
              <a:buFontTx/>
              <a:buAutoNum type="arabicPeriod"/>
              <a:defRPr/>
            </a:pPr>
            <a:r>
              <a:rPr lang="en-GB" sz="900" dirty="0">
                <a:solidFill>
                  <a:srgbClr val="000000"/>
                </a:solidFill>
                <a:latin typeface="Times New Roman" panose="02020603050405020304" pitchFamily="18" charset="0"/>
                <a:cs typeface="Times New Roman" panose="02020603050405020304" pitchFamily="18" charset="0"/>
              </a:rPr>
              <a:t>Branytskyi, V., </a:t>
            </a:r>
            <a:r>
              <a:rPr lang="fi-FI" sz="900" dirty="0">
                <a:solidFill>
                  <a:srgbClr val="000000"/>
                </a:solidFill>
                <a:latin typeface="Times New Roman" panose="02020603050405020304" pitchFamily="18" charset="0"/>
                <a:cs typeface="Times New Roman" panose="02020603050405020304" pitchFamily="18" charset="0"/>
              </a:rPr>
              <a:t>Golovianko, M., Gryshko, S., </a:t>
            </a:r>
            <a:r>
              <a:rPr lang="fi-FI" sz="900" dirty="0" err="1">
                <a:solidFill>
                  <a:srgbClr val="000000"/>
                </a:solidFill>
                <a:latin typeface="Times New Roman" panose="02020603050405020304" pitchFamily="18" charset="0"/>
                <a:cs typeface="Times New Roman" panose="02020603050405020304" pitchFamily="18" charset="0"/>
              </a:rPr>
              <a:t>Malyk</a:t>
            </a:r>
            <a:r>
              <a:rPr lang="fi-FI" sz="900" dirty="0">
                <a:solidFill>
                  <a:srgbClr val="000000"/>
                </a:solidFill>
                <a:latin typeface="Times New Roman" panose="02020603050405020304" pitchFamily="18" charset="0"/>
                <a:cs typeface="Times New Roman" panose="02020603050405020304" pitchFamily="18" charset="0"/>
              </a:rPr>
              <a:t>, D., Terziyan, V., &amp; Tuunanen, T. (2021). </a:t>
            </a:r>
            <a:r>
              <a:rPr lang="en-GB" sz="900" b="1" dirty="0">
                <a:solidFill>
                  <a:srgbClr val="FF0000"/>
                </a:solidFill>
                <a:latin typeface="Times New Roman" panose="02020603050405020304" pitchFamily="18" charset="0"/>
                <a:cs typeface="Times New Roman" panose="02020603050405020304" pitchFamily="18" charset="0"/>
              </a:rPr>
              <a:t>Digital Clones and Digital Immunity: Adversarial Training </a:t>
            </a:r>
            <a:r>
              <a:rPr lang="en-US" sz="900" b="1" dirty="0">
                <a:solidFill>
                  <a:srgbClr val="FF0000"/>
                </a:solidFill>
                <a:latin typeface="Times New Roman" panose="02020603050405020304" pitchFamily="18" charset="0"/>
                <a:cs typeface="Times New Roman" panose="02020603050405020304" pitchFamily="18" charset="0"/>
              </a:rPr>
              <a:t>Handles</a:t>
            </a:r>
            <a:r>
              <a:rPr lang="en-GB" sz="900" b="1" dirty="0">
                <a:solidFill>
                  <a:srgbClr val="FF0000"/>
                </a:solidFill>
                <a:latin typeface="Times New Roman" panose="02020603050405020304" pitchFamily="18" charset="0"/>
                <a:cs typeface="Times New Roman" panose="02020603050405020304" pitchFamily="18" charset="0"/>
              </a:rPr>
              <a:t> Both</a:t>
            </a:r>
            <a:r>
              <a:rPr lang="en-US" sz="900" dirty="0">
                <a:solidFill>
                  <a:srgbClr val="000000"/>
                </a:solidFill>
                <a:latin typeface="Times New Roman" panose="02020603050405020304" pitchFamily="18" charset="0"/>
                <a:cs typeface="Times New Roman" panose="02020603050405020304" pitchFamily="18" charset="0"/>
              </a:rPr>
              <a:t>. </a:t>
            </a:r>
            <a:r>
              <a:rPr lang="en-US" sz="900" i="1" u="sng" dirty="0">
                <a:solidFill>
                  <a:srgbClr val="0070C0"/>
                </a:solidFill>
                <a:latin typeface="Times New Roman" panose="02020603050405020304" pitchFamily="18" charset="0"/>
                <a:cs typeface="Times New Roman" panose="02020603050405020304" pitchFamily="18" charset="0"/>
                <a:hlinkClick r:id="rId35"/>
              </a:rPr>
              <a:t>International Journal of Simulation and Process Modelling</a:t>
            </a:r>
            <a:r>
              <a:rPr lang="en-US" sz="900" dirty="0">
                <a:solidFill>
                  <a:srgbClr val="000000"/>
                </a:solidFill>
                <a:latin typeface="Times New Roman" panose="02020603050405020304" pitchFamily="18" charset="0"/>
                <a:cs typeface="Times New Roman" panose="02020603050405020304" pitchFamily="18" charset="0"/>
              </a:rPr>
              <a:t>. (To appear).</a:t>
            </a:r>
          </a:p>
          <a:p>
            <a:pPr marL="171450" indent="-171450" algn="just">
              <a:spcBef>
                <a:spcPts val="225"/>
              </a:spcBef>
              <a:buFontTx/>
              <a:buAutoNum type="arabicPeriod"/>
              <a:defRPr/>
            </a:pPr>
            <a:r>
              <a:rPr lang="en-US" sz="900" dirty="0">
                <a:latin typeface="Times New Roman" panose="02020603050405020304" pitchFamily="18" charset="0"/>
                <a:cs typeface="Times New Roman" panose="02020603050405020304" pitchFamily="18" charset="0"/>
              </a:rPr>
              <a:t>Kumpulainen, S., &amp; Terziyan, V. (2022). </a:t>
            </a:r>
            <a:r>
              <a:rPr lang="en-US" sz="900" b="1" dirty="0">
                <a:solidFill>
                  <a:srgbClr val="FF0000"/>
                </a:solidFill>
                <a:latin typeface="Times New Roman" panose="02020603050405020304" pitchFamily="18" charset="0"/>
                <a:cs typeface="Times New Roman" panose="02020603050405020304" pitchFamily="18" charset="0"/>
              </a:rPr>
              <a:t>Artificial General Intelligence vs. Industry 4.0: Do They Need Each Other?</a:t>
            </a:r>
            <a:r>
              <a:rPr lang="en-US" sz="900" i="1" dirty="0">
                <a:latin typeface="Times New Roman" panose="02020603050405020304" pitchFamily="18" charset="0"/>
                <a:cs typeface="Times New Roman" panose="02020603050405020304" pitchFamily="18" charset="0"/>
              </a:rPr>
              <a:t> </a:t>
            </a:r>
            <a:r>
              <a:rPr lang="en-US" sz="900" i="1" u="sng" dirty="0">
                <a:latin typeface="Times New Roman" panose="02020603050405020304" pitchFamily="18" charset="0"/>
                <a:cs typeface="Times New Roman" panose="02020603050405020304" pitchFamily="18" charset="0"/>
                <a:hlinkClick r:id="rId22"/>
              </a:rPr>
              <a:t>Procedia Computer Science</a:t>
            </a:r>
            <a:r>
              <a:rPr lang="en-US" sz="900" dirty="0">
                <a:latin typeface="Times New Roman" panose="02020603050405020304" pitchFamily="18" charset="0"/>
                <a:cs typeface="Times New Roman" panose="02020603050405020304" pitchFamily="18" charset="0"/>
              </a:rPr>
              <a:t>. Elsevier. (To appear).</a:t>
            </a:r>
          </a:p>
          <a:p>
            <a:pPr marL="171450" indent="-171450" algn="just">
              <a:spcBef>
                <a:spcPts val="225"/>
              </a:spcBef>
              <a:buFontTx/>
              <a:buAutoNum type="arabicPeriod"/>
              <a:defRPr/>
            </a:pPr>
            <a:r>
              <a:rPr lang="en-US" sz="900" dirty="0">
                <a:latin typeface="Times New Roman" panose="02020603050405020304" pitchFamily="18" charset="0"/>
                <a:cs typeface="Times New Roman" panose="02020603050405020304" pitchFamily="18" charset="0"/>
              </a:rPr>
              <a:t>Terziyan, V., &amp; Vitko, O. (2022). </a:t>
            </a:r>
            <a:r>
              <a:rPr lang="en-US" sz="900" b="1" dirty="0">
                <a:solidFill>
                  <a:srgbClr val="FF0000"/>
                </a:solidFill>
                <a:latin typeface="Times New Roman" panose="02020603050405020304" pitchFamily="18" charset="0"/>
                <a:cs typeface="Times New Roman" panose="02020603050405020304" pitchFamily="18" charset="0"/>
              </a:rPr>
              <a:t>Explainable AI for Industry 4.0: Semantic Representation of Deep Learning Models.</a:t>
            </a:r>
            <a:r>
              <a:rPr lang="en-US" sz="900" i="1" dirty="0">
                <a:latin typeface="Times New Roman" panose="02020603050405020304" pitchFamily="18" charset="0"/>
                <a:cs typeface="Times New Roman" panose="02020603050405020304" pitchFamily="18" charset="0"/>
              </a:rPr>
              <a:t> </a:t>
            </a:r>
            <a:r>
              <a:rPr lang="en-US" sz="900" i="1" u="sng" dirty="0">
                <a:latin typeface="Times New Roman" panose="02020603050405020304" pitchFamily="18" charset="0"/>
                <a:cs typeface="Times New Roman" panose="02020603050405020304" pitchFamily="18" charset="0"/>
                <a:hlinkClick r:id="rId22"/>
              </a:rPr>
              <a:t>Procedia Computer Science</a:t>
            </a:r>
            <a:r>
              <a:rPr lang="en-US" sz="900" dirty="0">
                <a:latin typeface="Times New Roman" panose="02020603050405020304" pitchFamily="18" charset="0"/>
                <a:cs typeface="Times New Roman" panose="02020603050405020304" pitchFamily="18" charset="0"/>
              </a:rPr>
              <a:t>. Elsevier. (To appear).</a:t>
            </a:r>
            <a:endParaRPr lang="en-U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lgn="just">
              <a:spcBef>
                <a:spcPts val="225"/>
              </a:spcBef>
              <a:buFontTx/>
              <a:buAutoNum type="arabicPeriod"/>
              <a:defRPr/>
            </a:pPr>
            <a:r>
              <a:rPr lang="it-IT" sz="900" dirty="0">
                <a:latin typeface="Times New Roman" panose="02020603050405020304" pitchFamily="18" charset="0"/>
                <a:cs typeface="Times New Roman" panose="02020603050405020304" pitchFamily="18" charset="0"/>
              </a:rPr>
              <a:t>Branytskyi, V., Golovianko, M., Malyk, D., </a:t>
            </a:r>
            <a:r>
              <a:rPr lang="en-US" sz="900" dirty="0">
                <a:latin typeface="Times New Roman" panose="02020603050405020304" pitchFamily="18" charset="0"/>
                <a:cs typeface="Times New Roman" panose="02020603050405020304" pitchFamily="18" charset="0"/>
              </a:rPr>
              <a:t>&amp; Terziyan, V. (2022). </a:t>
            </a:r>
            <a:r>
              <a:rPr lang="en-US" sz="900" b="1" dirty="0">
                <a:solidFill>
                  <a:srgbClr val="FF0000"/>
                </a:solidFill>
                <a:latin typeface="Times New Roman" panose="02020603050405020304" pitchFamily="18" charset="0"/>
                <a:cs typeface="Times New Roman" panose="02020603050405020304" pitchFamily="18" charset="0"/>
              </a:rPr>
              <a:t>Generative Adversarial Networks with Bio-Inspired Primary Visual Cortex for Industry 4.0</a:t>
            </a:r>
            <a:r>
              <a:rPr lang="en-US" sz="900" dirty="0">
                <a:latin typeface="Times New Roman" panose="02020603050405020304" pitchFamily="18" charset="0"/>
                <a:cs typeface="Times New Roman" panose="02020603050405020304" pitchFamily="18" charset="0"/>
              </a:rPr>
              <a:t>.</a:t>
            </a:r>
            <a:r>
              <a:rPr lang="en-US" sz="900" i="1" dirty="0">
                <a:latin typeface="Times New Roman" panose="02020603050405020304" pitchFamily="18" charset="0"/>
                <a:cs typeface="Times New Roman" panose="02020603050405020304" pitchFamily="18" charset="0"/>
              </a:rPr>
              <a:t> </a:t>
            </a:r>
            <a:r>
              <a:rPr lang="en-US" sz="900" i="1" u="sng" dirty="0">
                <a:latin typeface="Times New Roman" panose="02020603050405020304" pitchFamily="18" charset="0"/>
                <a:cs typeface="Times New Roman" panose="02020603050405020304" pitchFamily="18" charset="0"/>
                <a:hlinkClick r:id="rId22"/>
              </a:rPr>
              <a:t>Procedia Computer Science</a:t>
            </a:r>
            <a:r>
              <a:rPr lang="en-US" sz="900" dirty="0">
                <a:latin typeface="Times New Roman" panose="02020603050405020304" pitchFamily="18" charset="0"/>
                <a:cs typeface="Times New Roman" panose="02020603050405020304" pitchFamily="18" charset="0"/>
              </a:rPr>
              <a:t>. Elsevier. (To appear).</a:t>
            </a:r>
            <a:endParaRPr lang="en-US" sz="900" dirty="0">
              <a:solidFill>
                <a:srgbClr val="000000"/>
              </a:solidFill>
              <a:latin typeface="Times New Roman" panose="02020603050405020304" pitchFamily="18" charset="0"/>
              <a:cs typeface="Times New Roman" panose="02020603050405020304" pitchFamily="18" charset="0"/>
            </a:endParaRPr>
          </a:p>
          <a:p>
            <a:pPr marL="171450" indent="-171450" algn="just">
              <a:spcBef>
                <a:spcPts val="225"/>
              </a:spcBef>
              <a:buFontTx/>
              <a:buAutoNum type="arabicPeriod"/>
              <a:defRPr/>
            </a:pPr>
            <a:r>
              <a:rPr lang="fi-FI" sz="900" dirty="0">
                <a:solidFill>
                  <a:srgbClr val="000000"/>
                </a:solidFill>
                <a:latin typeface="Times New Roman" panose="02020603050405020304" pitchFamily="18" charset="0"/>
                <a:cs typeface="Times New Roman" panose="02020603050405020304" pitchFamily="18" charset="0"/>
              </a:rPr>
              <a:t>Golovianko, M., Gryshko, S., Terziyan, V., &amp; Tuunanen, T. (202</a:t>
            </a:r>
            <a:r>
              <a:rPr lang="fi-FI" sz="900" b="1" dirty="0">
                <a:solidFill>
                  <a:srgbClr val="FF0000"/>
                </a:solidFill>
                <a:latin typeface="Times New Roman" panose="02020603050405020304" pitchFamily="18" charset="0"/>
                <a:cs typeface="Times New Roman" panose="02020603050405020304" pitchFamily="18" charset="0"/>
              </a:rPr>
              <a:t>2</a:t>
            </a:r>
            <a:r>
              <a:rPr lang="fi-FI" sz="900" dirty="0">
                <a:solidFill>
                  <a:srgbClr val="000000"/>
                </a:solidFill>
                <a:latin typeface="Times New Roman" panose="02020603050405020304" pitchFamily="18" charset="0"/>
                <a:cs typeface="Times New Roman" panose="02020603050405020304" pitchFamily="18" charset="0"/>
              </a:rPr>
              <a:t>). </a:t>
            </a:r>
            <a:r>
              <a:rPr lang="en-US" sz="900" b="1" dirty="0">
                <a:solidFill>
                  <a:srgbClr val="FF0000"/>
                </a:solidFill>
                <a:latin typeface="Times New Roman" panose="02020603050405020304" pitchFamily="18" charset="0"/>
                <a:cs typeface="Times New Roman" panose="02020603050405020304" pitchFamily="18" charset="0"/>
              </a:rPr>
              <a:t>Responsible Cognitive Digital Clones as Decision Makers:</a:t>
            </a:r>
            <a:r>
              <a:rPr lang="fi-FI" sz="900" b="1" dirty="0">
                <a:solidFill>
                  <a:srgbClr val="FF0000"/>
                </a:solidFill>
                <a:latin typeface="Times New Roman" panose="02020603050405020304" pitchFamily="18" charset="0"/>
                <a:cs typeface="Times New Roman" panose="02020603050405020304" pitchFamily="18" charset="0"/>
              </a:rPr>
              <a:t> </a:t>
            </a:r>
            <a:r>
              <a:rPr lang="en-US" sz="900" b="1" dirty="0">
                <a:solidFill>
                  <a:srgbClr val="FF0000"/>
                </a:solidFill>
                <a:latin typeface="Times New Roman" panose="02020603050405020304" pitchFamily="18" charset="0"/>
                <a:cs typeface="Times New Roman" panose="02020603050405020304" pitchFamily="18" charset="0"/>
              </a:rPr>
              <a:t>A Design Science Research Study</a:t>
            </a:r>
            <a:r>
              <a:rPr lang="en-US" sz="900" dirty="0">
                <a:solidFill>
                  <a:srgbClr val="000000"/>
                </a:solidFill>
                <a:latin typeface="Times New Roman" panose="02020603050405020304" pitchFamily="18" charset="0"/>
                <a:cs typeface="Times New Roman" panose="02020603050405020304" pitchFamily="18" charset="0"/>
              </a:rPr>
              <a:t>. </a:t>
            </a:r>
            <a:r>
              <a:rPr lang="en-US" sz="900" i="1" u="sng" dirty="0">
                <a:solidFill>
                  <a:srgbClr val="000000"/>
                </a:solidFill>
                <a:latin typeface="Times New Roman" panose="02020603050405020304" pitchFamily="18" charset="0"/>
                <a:cs typeface="Times New Roman" panose="02020603050405020304" pitchFamily="18" charset="0"/>
                <a:hlinkClick r:id="rId36"/>
              </a:rPr>
              <a:t>European Journal of Information Systems</a:t>
            </a:r>
            <a:r>
              <a:rPr lang="en-US" sz="900" dirty="0">
                <a:solidFill>
                  <a:srgbClr val="000000"/>
                </a:solidFill>
                <a:latin typeface="Times New Roman" panose="02020603050405020304" pitchFamily="18" charset="0"/>
                <a:cs typeface="Times New Roman" panose="02020603050405020304" pitchFamily="18" charset="0"/>
              </a:rPr>
              <a:t>. Submitted (under review).</a:t>
            </a:r>
          </a:p>
        </p:txBody>
      </p:sp>
      <p:grpSp>
        <p:nvGrpSpPr>
          <p:cNvPr id="16" name="Group 15"/>
          <p:cNvGrpSpPr/>
          <p:nvPr/>
        </p:nvGrpSpPr>
        <p:grpSpPr>
          <a:xfrm>
            <a:off x="301450" y="1713956"/>
            <a:ext cx="2504627" cy="2164743"/>
            <a:chOff x="267562" y="1378242"/>
            <a:chExt cx="3339503" cy="2886324"/>
          </a:xfrm>
        </p:grpSpPr>
        <p:grpSp>
          <p:nvGrpSpPr>
            <p:cNvPr id="10" name="Group 9"/>
            <p:cNvGrpSpPr/>
            <p:nvPr/>
          </p:nvGrpSpPr>
          <p:grpSpPr>
            <a:xfrm>
              <a:off x="267562" y="1378242"/>
              <a:ext cx="3318476" cy="2886324"/>
              <a:chOff x="4948747" y="1080040"/>
              <a:chExt cx="5798305" cy="4690875"/>
            </a:xfrm>
          </p:grpSpPr>
          <p:grpSp>
            <p:nvGrpSpPr>
              <p:cNvPr id="8" name="Group 7"/>
              <p:cNvGrpSpPr/>
              <p:nvPr/>
            </p:nvGrpSpPr>
            <p:grpSpPr>
              <a:xfrm rot="1029527">
                <a:off x="5296059" y="1795651"/>
                <a:ext cx="5450993" cy="3975264"/>
                <a:chOff x="4110037" y="1804987"/>
                <a:chExt cx="4500563" cy="3248025"/>
              </a:xfrm>
            </p:grpSpPr>
            <p:pic>
              <p:nvPicPr>
                <p:cNvPr id="5" name="Picture 4"/>
                <p:cNvPicPr>
                  <a:picLocks noChangeAspect="1"/>
                </p:cNvPicPr>
                <p:nvPr/>
              </p:nvPicPr>
              <p:blipFill>
                <a:blip r:embed="rId37"/>
                <a:stretch>
                  <a:fillRect/>
                </a:stretch>
              </p:blipFill>
              <p:spPr>
                <a:xfrm>
                  <a:off x="4110037" y="1804987"/>
                  <a:ext cx="4500563" cy="3248025"/>
                </a:xfrm>
                <a:prstGeom prst="rect">
                  <a:avLst/>
                </a:prstGeom>
              </p:spPr>
            </p:pic>
            <p:pic>
              <p:nvPicPr>
                <p:cNvPr id="6" name="Picture 5"/>
                <p:cNvPicPr>
                  <a:picLocks noChangeAspect="1"/>
                </p:cNvPicPr>
                <p:nvPr/>
              </p:nvPicPr>
              <p:blipFill>
                <a:blip r:embed="rId38">
                  <a:clrChange>
                    <a:clrFrom>
                      <a:srgbClr val="F3F3F3"/>
                    </a:clrFrom>
                    <a:clrTo>
                      <a:srgbClr val="F3F3F3">
                        <a:alpha val="0"/>
                      </a:srgbClr>
                    </a:clrTo>
                  </a:clrChange>
                </a:blip>
                <a:stretch>
                  <a:fillRect/>
                </a:stretch>
              </p:blipFill>
              <p:spPr>
                <a:xfrm>
                  <a:off x="4191000" y="2343150"/>
                  <a:ext cx="4321968" cy="2643187"/>
                </a:xfrm>
                <a:prstGeom prst="rect">
                  <a:avLst/>
                </a:prstGeom>
              </p:spPr>
            </p:pic>
          </p:grpSp>
          <p:pic>
            <p:nvPicPr>
              <p:cNvPr id="9" name="Picture 8"/>
              <p:cNvPicPr>
                <a:picLocks noChangeAspect="1"/>
              </p:cNvPicPr>
              <p:nvPr/>
            </p:nvPicPr>
            <p:blipFill>
              <a:blip r:embed="rId39">
                <a:clrChange>
                  <a:clrFrom>
                    <a:srgbClr val="FFFFFF"/>
                  </a:clrFrom>
                  <a:clrTo>
                    <a:srgbClr val="FFFFFF">
                      <a:alpha val="0"/>
                    </a:srgbClr>
                  </a:clrTo>
                </a:clrChange>
              </a:blip>
              <a:stretch>
                <a:fillRect/>
              </a:stretch>
            </p:blipFill>
            <p:spPr>
              <a:xfrm>
                <a:off x="4948747" y="1080040"/>
                <a:ext cx="1709600" cy="1386162"/>
              </a:xfrm>
              <a:prstGeom prst="rect">
                <a:avLst/>
              </a:prstGeom>
            </p:spPr>
          </p:pic>
        </p:grpSp>
        <p:sp>
          <p:nvSpPr>
            <p:cNvPr id="21" name="Rectangle 20"/>
            <p:cNvSpPr/>
            <p:nvPr/>
          </p:nvSpPr>
          <p:spPr>
            <a:xfrm rot="1170983">
              <a:off x="782786" y="2197997"/>
              <a:ext cx="2824279" cy="923329"/>
            </a:xfrm>
            <a:prstGeom prst="rect">
              <a:avLst/>
            </a:prstGeom>
            <a:noFill/>
          </p:spPr>
          <p:txBody>
            <a:bodyPr wrap="none" lIns="68580" tIns="34290" rIns="68580" bIns="34290">
              <a:spAutoFit/>
            </a:bodyPr>
            <a:lstStyle/>
            <a:p>
              <a:pPr algn="ctr"/>
              <a:r>
                <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IMMUNE</a:t>
              </a:r>
            </a:p>
          </p:txBody>
        </p:sp>
        <p:sp>
          <p:nvSpPr>
            <p:cNvPr id="15" name="Rectangle 14"/>
            <p:cNvSpPr/>
            <p:nvPr/>
          </p:nvSpPr>
          <p:spPr>
            <a:xfrm rot="1170983">
              <a:off x="686725" y="3229391"/>
              <a:ext cx="2043723" cy="923329"/>
            </a:xfrm>
            <a:prstGeom prst="rect">
              <a:avLst/>
            </a:prstGeom>
            <a:noFill/>
          </p:spPr>
          <p:txBody>
            <a:bodyPr wrap="none" lIns="68580" tIns="34290" rIns="68580" bIns="34290">
              <a:spAutoFit/>
            </a:bodyPr>
            <a:lstStyle/>
            <a:p>
              <a:pPr algn="ctr"/>
              <a:r>
                <a:rPr lang="en-US" sz="40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WARN</a:t>
              </a:r>
            </a:p>
          </p:txBody>
        </p:sp>
        <p:sp>
          <p:nvSpPr>
            <p:cNvPr id="2" name="Down Arrow 1"/>
            <p:cNvSpPr/>
            <p:nvPr/>
          </p:nvSpPr>
          <p:spPr>
            <a:xfrm rot="1412622">
              <a:off x="1670875" y="3040386"/>
              <a:ext cx="609600" cy="42899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5418977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1960" y="2343694"/>
            <a:ext cx="4863192" cy="445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4624"/>
            <a:ext cx="91440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How can we do all these?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Now it is time to brainstorm together!</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3"/>
          <a:stretch>
            <a:fillRect/>
          </a:stretch>
        </p:blipFill>
        <p:spPr>
          <a:xfrm>
            <a:off x="251520" y="1376911"/>
            <a:ext cx="5038527" cy="1446493"/>
          </a:xfrm>
          <a:prstGeom prst="rect">
            <a:avLst/>
          </a:prstGeom>
        </p:spPr>
      </p:pic>
      <p:sp>
        <p:nvSpPr>
          <p:cNvPr id="17" name="Rounded Rectangular Callout 16"/>
          <p:cNvSpPr/>
          <p:nvPr/>
        </p:nvSpPr>
        <p:spPr>
          <a:xfrm>
            <a:off x="251520" y="3496176"/>
            <a:ext cx="3743399" cy="1363893"/>
          </a:xfrm>
          <a:prstGeom prst="wedgeRoundRectCallout">
            <a:avLst>
              <a:gd name="adj1" fmla="val 75837"/>
              <a:gd name="adj2" fmla="val -442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am one among the best experts worldwide,…, I am working for WARN project !</a:t>
            </a:r>
            <a:endParaRPr lang="fi-FI" sz="2000" dirty="0"/>
          </a:p>
        </p:txBody>
      </p:sp>
      <p:sp>
        <p:nvSpPr>
          <p:cNvPr id="6" name="Rounded Rectangular Callout 5"/>
          <p:cNvSpPr/>
          <p:nvPr/>
        </p:nvSpPr>
        <p:spPr>
          <a:xfrm>
            <a:off x="251521" y="4941168"/>
            <a:ext cx="3743398" cy="1512168"/>
          </a:xfrm>
          <a:prstGeom prst="wedgeRoundRectCallout">
            <a:avLst>
              <a:gd name="adj1" fmla="val 89545"/>
              <a:gd name="adj2" fmla="val -7719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All of us are </a:t>
            </a:r>
            <a:r>
              <a:rPr lang="en-US" sz="2000" b="1" i="1" dirty="0">
                <a:solidFill>
                  <a:schemeClr val="tx1"/>
                </a:solidFill>
              </a:rPr>
              <a:t>Change Agents</a:t>
            </a:r>
            <a:r>
              <a:rPr lang="en-US" sz="2000" dirty="0">
                <a:solidFill>
                  <a:schemeClr val="tx1"/>
                </a:solidFill>
              </a:rPr>
              <a:t>, which means “</a:t>
            </a:r>
            <a:r>
              <a:rPr lang="en-US" sz="2000" dirty="0">
                <a:hlinkClick r:id="rId4"/>
              </a:rPr>
              <a:t>Warriors of Light &amp; Warriors of Good</a:t>
            </a:r>
            <a:r>
              <a:rPr lang="en-US" sz="2000" dirty="0">
                <a:solidFill>
                  <a:schemeClr val="tx1"/>
                </a:solidFill>
              </a:rPr>
              <a:t>”</a:t>
            </a:r>
          </a:p>
          <a:p>
            <a:pPr algn="ctr"/>
            <a:r>
              <a:rPr lang="en-US" sz="2000" dirty="0">
                <a:solidFill>
                  <a:schemeClr val="tx1"/>
                </a:solidFill>
              </a:rPr>
              <a:t>(“</a:t>
            </a:r>
            <a:r>
              <a:rPr lang="az-Cyrl-AZ" sz="2000" dirty="0">
                <a:hlinkClick r:id="rId4"/>
              </a:rPr>
              <a:t>воины света, воины добра</a:t>
            </a:r>
            <a:r>
              <a:rPr lang="en-US" sz="2000" dirty="0">
                <a:solidFill>
                  <a:schemeClr val="tx1"/>
                </a:solidFill>
              </a:rPr>
              <a:t>”) !</a:t>
            </a:r>
            <a:endParaRPr lang="fi-FI" sz="2000" dirty="0">
              <a:solidFill>
                <a:schemeClr val="tx1"/>
              </a:solidFill>
            </a:endParaRPr>
          </a:p>
        </p:txBody>
      </p:sp>
    </p:spTree>
    <p:extLst>
      <p:ext uri="{BB962C8B-B14F-4D97-AF65-F5344CB8AC3E}">
        <p14:creationId xmlns:p14="http://schemas.microsoft.com/office/powerpoint/2010/main" val="21399253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17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539552" y="404664"/>
            <a:ext cx="8158964" cy="954107"/>
          </a:xfrm>
          <a:prstGeom prst="rect">
            <a:avLst/>
          </a:prstGeom>
          <a:noFill/>
        </p:spPr>
        <p:txBody>
          <a:bodyPr wrap="none" lIns="91440" tIns="45720" rIns="91440" bIns="45720">
            <a:spAutoFit/>
          </a:bodyPr>
          <a:lstStyle/>
          <a:p>
            <a:pPr algn="ctr"/>
            <a:r>
              <a:rPr lang="ru-RU"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Есть ценности, которые нельзя предавать никогда!</a:t>
            </a: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There are values that can never be betrayed!</a:t>
            </a:r>
          </a:p>
        </p:txBody>
      </p:sp>
      <p:pic>
        <p:nvPicPr>
          <p:cNvPr id="6" name="D8HqRH5cHPo"/>
          <p:cNvPicPr>
            <a:picLocks noRot="1" noChangeAspect="1"/>
          </p:cNvPicPr>
          <p:nvPr>
            <a:videoFile r:link="rId1"/>
          </p:nvPr>
        </p:nvPicPr>
        <p:blipFill>
          <a:blip r:embed="rId3"/>
          <a:stretch>
            <a:fillRect/>
          </a:stretch>
        </p:blipFill>
        <p:spPr>
          <a:xfrm>
            <a:off x="0" y="1717283"/>
            <a:ext cx="9144000" cy="5143500"/>
          </a:xfrm>
          <a:prstGeom prst="rect">
            <a:avLst/>
          </a:prstGeom>
        </p:spPr>
      </p:pic>
      <p:sp>
        <p:nvSpPr>
          <p:cNvPr id="7" name="Rectangle 6"/>
          <p:cNvSpPr/>
          <p:nvPr/>
        </p:nvSpPr>
        <p:spPr>
          <a:xfrm rot="19646069">
            <a:off x="2593134" y="2693064"/>
            <a:ext cx="3857146" cy="1323439"/>
          </a:xfrm>
          <a:prstGeom prst="rect">
            <a:avLst/>
          </a:prstGeom>
          <a:noFill/>
        </p:spPr>
        <p:txBody>
          <a:bodyPr wrap="none" lIns="91440" tIns="45720" rIns="91440" bIns="45720">
            <a:spAutoFit/>
          </a:bodyPr>
          <a:lstStyle/>
          <a:p>
            <a:pPr algn="ctr"/>
            <a:r>
              <a:rPr lang="en-US" sz="8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W A R N</a:t>
            </a:r>
          </a:p>
        </p:txBody>
      </p:sp>
      <p:pic>
        <p:nvPicPr>
          <p:cNvPr id="8" name="Picture 7"/>
          <p:cNvPicPr>
            <a:picLocks noChangeAspect="1"/>
          </p:cNvPicPr>
          <p:nvPr/>
        </p:nvPicPr>
        <p:blipFill>
          <a:blip r:embed="rId4"/>
          <a:stretch>
            <a:fillRect/>
          </a:stretch>
        </p:blipFill>
        <p:spPr>
          <a:xfrm>
            <a:off x="244995" y="5094735"/>
            <a:ext cx="8676367" cy="1581879"/>
          </a:xfrm>
          <a:prstGeom prst="rect">
            <a:avLst/>
          </a:prstGeom>
        </p:spPr>
      </p:pic>
    </p:spTree>
    <p:extLst>
      <p:ext uri="{BB962C8B-B14F-4D97-AF65-F5344CB8AC3E}">
        <p14:creationId xmlns:p14="http://schemas.microsoft.com/office/powerpoint/2010/main" val="16233237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684188" y="4600426"/>
            <a:ext cx="4606484" cy="1926521"/>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212372" y="620688"/>
            <a:ext cx="3960440" cy="4153408"/>
          </a:xfrm>
          <a:prstGeom prst="rect">
            <a:avLst/>
          </a:prstGeom>
        </p:spPr>
      </p:pic>
      <p:sp>
        <p:nvSpPr>
          <p:cNvPr id="7" name="Rectangle 6"/>
          <p:cNvSpPr/>
          <p:nvPr/>
        </p:nvSpPr>
        <p:spPr>
          <a:xfrm rot="19375434">
            <a:off x="2234427" y="3348877"/>
            <a:ext cx="2040943" cy="707886"/>
          </a:xfrm>
          <a:prstGeom prst="rect">
            <a:avLst/>
          </a:prstGeom>
          <a:solidFill>
            <a:schemeClr val="tx1"/>
          </a:solidFill>
        </p:spPr>
        <p:txBody>
          <a:bodyPr wrap="none" lIns="91440" tIns="45720" rIns="91440" bIns="45720">
            <a:spAutoFit/>
          </a:bodyPr>
          <a:lstStyle/>
          <a:p>
            <a:pPr algn="ctr"/>
            <a:r>
              <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W A R N</a:t>
            </a:r>
          </a:p>
        </p:txBody>
      </p:sp>
    </p:spTree>
    <p:extLst>
      <p:ext uri="{BB962C8B-B14F-4D97-AF65-F5344CB8AC3E}">
        <p14:creationId xmlns:p14="http://schemas.microsoft.com/office/powerpoint/2010/main" val="311266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5816" y="23600"/>
            <a:ext cx="6205776" cy="2431435"/>
          </a:xfrm>
          <a:prstGeom prst="rect">
            <a:avLst/>
          </a:prstGeom>
        </p:spPr>
        <p:txBody>
          <a:bodyPr wrap="square">
            <a:spAutoFit/>
          </a:bodyPr>
          <a:lstStyle/>
          <a:p>
            <a:pPr lvl="1" algn="just"/>
            <a:r>
              <a:rPr lang="en-US" sz="1400" b="1" dirty="0"/>
              <a:t>Correspondent (question): </a:t>
            </a:r>
            <a:r>
              <a:rPr lang="en-US" sz="1200" i="1" dirty="0"/>
              <a:t>“… is hybrid warfare really a new type of military strategy …?”</a:t>
            </a:r>
          </a:p>
          <a:p>
            <a:endParaRPr lang="en-US" sz="1000" dirty="0"/>
          </a:p>
          <a:p>
            <a:pPr lvl="1" algn="just"/>
            <a:r>
              <a:rPr lang="en-US" sz="1400" b="1" dirty="0"/>
              <a:t>Mark Voyger (answer): </a:t>
            </a:r>
            <a:r>
              <a:rPr lang="en-US" sz="1200" b="1" dirty="0"/>
              <a:t>“</a:t>
            </a:r>
            <a:r>
              <a:rPr lang="en-US" sz="1200" i="1" dirty="0"/>
              <a:t>… hybrid warfare Russian-style is as old, if not older than the United States of America, as your Eastern neighbor has been using methods that can be described as 'hybrid' since at least the 18th century. … What is interesting, it can be traced back exactly to the first </a:t>
            </a:r>
            <a:r>
              <a:rPr lang="en-US" sz="1400" b="1" i="1" dirty="0"/>
              <a:t>annexation of Crimea</a:t>
            </a:r>
            <a:r>
              <a:rPr lang="en-US" sz="1200" i="1" dirty="0"/>
              <a:t> by the Russian Empire under Empress Catherine the Great. … In her Manifest of </a:t>
            </a:r>
            <a:r>
              <a:rPr lang="en-US" sz="1400" b="1" i="1" dirty="0"/>
              <a:t>19 April 1783 </a:t>
            </a:r>
            <a:r>
              <a:rPr lang="en-US" sz="1200" i="1" dirty="0"/>
              <a:t>she used the same justification and … the same range of tools used to annex the peninsula – political, diplomatic, legal, cultural, economic and intelligence – that were used by President Putin in March of 2014. In a way, that date can be considered the </a:t>
            </a:r>
            <a:r>
              <a:rPr lang="en-US" sz="1400" b="1" i="1" dirty="0"/>
              <a:t>birthday of Russian hybrid warfare</a:t>
            </a:r>
            <a:r>
              <a:rPr lang="en-US" sz="1200" i="1" dirty="0"/>
              <a:t>.”</a:t>
            </a:r>
          </a:p>
        </p:txBody>
      </p:sp>
      <p:sp>
        <p:nvSpPr>
          <p:cNvPr id="4" name="TextBox 3"/>
          <p:cNvSpPr txBox="1"/>
          <p:nvPr/>
        </p:nvSpPr>
        <p:spPr>
          <a:xfrm>
            <a:off x="92136" y="104572"/>
            <a:ext cx="3039704" cy="2339102"/>
          </a:xfrm>
          <a:prstGeom prst="rect">
            <a:avLst/>
          </a:prstGeom>
          <a:noFill/>
        </p:spPr>
        <p:txBody>
          <a:bodyPr wrap="square" rtlCol="0">
            <a:spAutoFit/>
          </a:bodyPr>
          <a:lstStyle/>
          <a:p>
            <a:pPr algn="just"/>
            <a:r>
              <a:rPr lang="en-US" sz="2400" b="1" dirty="0"/>
              <a:t>19 April 2021 </a:t>
            </a:r>
            <a:r>
              <a:rPr lang="en-US" dirty="0"/>
              <a:t>–</a:t>
            </a:r>
          </a:p>
          <a:p>
            <a:pPr algn="just"/>
            <a:endParaRPr lang="en-US" sz="1400" dirty="0"/>
          </a:p>
          <a:p>
            <a:pPr algn="ctr"/>
            <a:r>
              <a:rPr lang="en-US" sz="2000" b="1" dirty="0">
                <a:ln w="0"/>
                <a:effectLst>
                  <a:outerShdw blurRad="38100" dist="19050" dir="2700000" algn="tl" rotWithShape="0">
                    <a:schemeClr val="dk1">
                      <a:alpha val="40000"/>
                    </a:schemeClr>
                  </a:outerShdw>
                </a:effectLst>
              </a:rPr>
              <a:t>238</a:t>
            </a:r>
            <a:r>
              <a:rPr lang="en-US" sz="2000" dirty="0">
                <a:ln w="0"/>
                <a:effectLst>
                  <a:outerShdw blurRad="38100" dist="19050" dir="2700000" algn="tl" rotWithShape="0">
                    <a:schemeClr val="dk1">
                      <a:alpha val="40000"/>
                    </a:schemeClr>
                  </a:outerShdw>
                </a:effectLst>
              </a:rPr>
              <a:t> years anniversary of Russian hybrid warfare … since its birthday:</a:t>
            </a:r>
          </a:p>
          <a:p>
            <a:pPr algn="just"/>
            <a:endParaRPr lang="en-US" sz="1200" dirty="0"/>
          </a:p>
          <a:p>
            <a:pPr algn="just"/>
            <a:r>
              <a:rPr lang="en-US" sz="3600" b="1" dirty="0">
                <a:solidFill>
                  <a:srgbClr val="FF0000"/>
                </a:solidFill>
              </a:rPr>
              <a:t>19 April 1783</a:t>
            </a:r>
            <a:endParaRPr lang="fi-FI" sz="3600" b="1" dirty="0">
              <a:solidFill>
                <a:srgbClr val="FF0000"/>
              </a:solidFill>
            </a:endParaRPr>
          </a:p>
        </p:txBody>
      </p:sp>
      <p:grpSp>
        <p:nvGrpSpPr>
          <p:cNvPr id="8" name="Group 7"/>
          <p:cNvGrpSpPr/>
          <p:nvPr/>
        </p:nvGrpSpPr>
        <p:grpSpPr>
          <a:xfrm>
            <a:off x="92136" y="2659117"/>
            <a:ext cx="5760640" cy="4052839"/>
            <a:chOff x="3203848" y="2708920"/>
            <a:chExt cx="5760640" cy="4052839"/>
          </a:xfrm>
        </p:grpSpPr>
        <p:grpSp>
          <p:nvGrpSpPr>
            <p:cNvPr id="6" name="Group 5"/>
            <p:cNvGrpSpPr/>
            <p:nvPr/>
          </p:nvGrpSpPr>
          <p:grpSpPr>
            <a:xfrm>
              <a:off x="3203848" y="2708920"/>
              <a:ext cx="5760640" cy="4052839"/>
              <a:chOff x="3383360" y="2776978"/>
              <a:chExt cx="5760640" cy="4052839"/>
            </a:xfrm>
          </p:grpSpPr>
          <p:pic>
            <p:nvPicPr>
              <p:cNvPr id="3" name="Picture 2"/>
              <p:cNvPicPr>
                <a:picLocks noChangeAspect="1"/>
              </p:cNvPicPr>
              <p:nvPr/>
            </p:nvPicPr>
            <p:blipFill>
              <a:blip r:embed="rId2"/>
              <a:stretch>
                <a:fillRect/>
              </a:stretch>
            </p:blipFill>
            <p:spPr>
              <a:xfrm>
                <a:off x="3383360" y="2776978"/>
                <a:ext cx="5760640" cy="4052839"/>
              </a:xfrm>
              <a:prstGeom prst="rect">
                <a:avLst/>
              </a:prstGeom>
              <a:ln w="25400">
                <a:solidFill>
                  <a:schemeClr val="tx1"/>
                </a:solidFill>
              </a:ln>
            </p:spPr>
          </p:pic>
          <p:pic>
            <p:nvPicPr>
              <p:cNvPr id="5" name="Picture 4"/>
              <p:cNvPicPr>
                <a:picLocks noChangeAspect="1"/>
              </p:cNvPicPr>
              <p:nvPr/>
            </p:nvPicPr>
            <p:blipFill>
              <a:blip r:embed="rId3"/>
              <a:stretch>
                <a:fillRect/>
              </a:stretch>
            </p:blipFill>
            <p:spPr>
              <a:xfrm>
                <a:off x="4351569" y="2924944"/>
                <a:ext cx="4646281" cy="844778"/>
              </a:xfrm>
              <a:prstGeom prst="rect">
                <a:avLst/>
              </a:prstGeom>
            </p:spPr>
          </p:pic>
        </p:grpSp>
        <p:pic>
          <p:nvPicPr>
            <p:cNvPr id="7" name="Picture 6"/>
            <p:cNvPicPr>
              <a:picLocks noChangeAspect="1"/>
            </p:cNvPicPr>
            <p:nvPr/>
          </p:nvPicPr>
          <p:blipFill>
            <a:blip r:embed="rId4"/>
            <a:stretch>
              <a:fillRect/>
            </a:stretch>
          </p:blipFill>
          <p:spPr>
            <a:xfrm>
              <a:off x="3275856" y="5733256"/>
              <a:ext cx="2926719" cy="514153"/>
            </a:xfrm>
            <a:prstGeom prst="rect">
              <a:avLst/>
            </a:prstGeom>
          </p:spPr>
        </p:pic>
      </p:grpSp>
      <p:pic>
        <p:nvPicPr>
          <p:cNvPr id="9" name="Picture 8"/>
          <p:cNvPicPr>
            <a:picLocks noChangeAspect="1"/>
          </p:cNvPicPr>
          <p:nvPr/>
        </p:nvPicPr>
        <p:blipFill>
          <a:blip r:embed="rId5"/>
          <a:stretch>
            <a:fillRect/>
          </a:stretch>
        </p:blipFill>
        <p:spPr>
          <a:xfrm>
            <a:off x="7164288" y="2443674"/>
            <a:ext cx="1913245" cy="2058187"/>
          </a:xfrm>
          <a:prstGeom prst="rect">
            <a:avLst/>
          </a:prstGeom>
          <a:ln w="19050">
            <a:solidFill>
              <a:schemeClr val="tx1"/>
            </a:solidFill>
          </a:ln>
        </p:spPr>
      </p:pic>
      <p:pic>
        <p:nvPicPr>
          <p:cNvPr id="10" name="Picture 9"/>
          <p:cNvPicPr>
            <a:picLocks noChangeAspect="1"/>
          </p:cNvPicPr>
          <p:nvPr/>
        </p:nvPicPr>
        <p:blipFill>
          <a:blip r:embed="rId6"/>
          <a:stretch>
            <a:fillRect/>
          </a:stretch>
        </p:blipFill>
        <p:spPr>
          <a:xfrm>
            <a:off x="6427450" y="4677893"/>
            <a:ext cx="2694142" cy="2011120"/>
          </a:xfrm>
          <a:prstGeom prst="rect">
            <a:avLst/>
          </a:prstGeom>
          <a:ln w="25400">
            <a:solidFill>
              <a:schemeClr val="tx1"/>
            </a:solidFill>
          </a:ln>
        </p:spPr>
      </p:pic>
      <p:sp>
        <p:nvSpPr>
          <p:cNvPr id="12" name="Rectangle 11"/>
          <p:cNvSpPr/>
          <p:nvPr/>
        </p:nvSpPr>
        <p:spPr>
          <a:xfrm>
            <a:off x="5896502" y="2592886"/>
            <a:ext cx="1987866" cy="677108"/>
          </a:xfrm>
          <a:prstGeom prst="rect">
            <a:avLst/>
          </a:prstGeom>
          <a:solidFill>
            <a:schemeClr val="bg1">
              <a:lumMod val="95000"/>
            </a:schemeClr>
          </a:solidFill>
          <a:ln w="12700">
            <a:solidFill>
              <a:schemeClr val="tx1"/>
            </a:solidFill>
          </a:ln>
        </p:spPr>
        <p:txBody>
          <a:bodyPr wrap="square">
            <a:spAutoFit/>
          </a:bodyPr>
          <a:lstStyle/>
          <a:p>
            <a:pPr algn="r"/>
            <a:r>
              <a:rPr lang="en-US" sz="1400" b="1" dirty="0"/>
              <a:t>Mark Voyger</a:t>
            </a:r>
            <a:r>
              <a:rPr lang="en-US" sz="1400" dirty="0"/>
              <a:t> - </a:t>
            </a:r>
            <a:r>
              <a:rPr lang="en-US" sz="1200" dirty="0"/>
              <a:t>Former Commanding General of US Army Europe</a:t>
            </a:r>
          </a:p>
        </p:txBody>
      </p:sp>
      <p:sp>
        <p:nvSpPr>
          <p:cNvPr id="13" name="Left Arrow 12"/>
          <p:cNvSpPr/>
          <p:nvPr/>
        </p:nvSpPr>
        <p:spPr>
          <a:xfrm rot="10800000">
            <a:off x="5745331" y="4869160"/>
            <a:ext cx="825440" cy="320712"/>
          </a:xfrm>
          <a:prstGeom prst="leftArrow">
            <a:avLst>
              <a:gd name="adj1" fmla="val 50000"/>
              <a:gd name="adj2" fmla="val 120512"/>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824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217" y="5229200"/>
            <a:ext cx="3064902" cy="1354217"/>
          </a:xfrm>
          <a:prstGeom prst="rect">
            <a:avLst/>
          </a:prstGeom>
          <a:noFill/>
        </p:spPr>
        <p:txBody>
          <a:bodyPr wrap="square" rtlCol="0">
            <a:spAutoFit/>
          </a:bodyPr>
          <a:lstStyle/>
          <a:p>
            <a:pPr algn="just"/>
            <a:r>
              <a:rPr lang="en-US" sz="2400" b="1" dirty="0"/>
              <a:t>19 April 1783 </a:t>
            </a:r>
            <a:r>
              <a:rPr lang="en-US" dirty="0"/>
              <a:t>–</a:t>
            </a:r>
          </a:p>
          <a:p>
            <a:pPr algn="just"/>
            <a:endParaRPr lang="en-US" dirty="0"/>
          </a:p>
          <a:p>
            <a:pPr algn="just"/>
            <a:r>
              <a:rPr lang="en-US" sz="2000" dirty="0"/>
              <a:t>the </a:t>
            </a:r>
            <a:r>
              <a:rPr lang="en-US" sz="2000" b="1" dirty="0"/>
              <a:t>birthday of Russian hybrid warfare</a:t>
            </a:r>
            <a:endParaRPr lang="fi-FI" sz="2000" b="1" dirty="0"/>
          </a:p>
        </p:txBody>
      </p:sp>
      <p:grpSp>
        <p:nvGrpSpPr>
          <p:cNvPr id="8" name="Group 7"/>
          <p:cNvGrpSpPr/>
          <p:nvPr/>
        </p:nvGrpSpPr>
        <p:grpSpPr>
          <a:xfrm>
            <a:off x="3303740" y="2724288"/>
            <a:ext cx="5760640" cy="4052839"/>
            <a:chOff x="3203848" y="2708920"/>
            <a:chExt cx="5760640" cy="4052839"/>
          </a:xfrm>
        </p:grpSpPr>
        <p:grpSp>
          <p:nvGrpSpPr>
            <p:cNvPr id="6" name="Group 5"/>
            <p:cNvGrpSpPr/>
            <p:nvPr/>
          </p:nvGrpSpPr>
          <p:grpSpPr>
            <a:xfrm>
              <a:off x="3203848" y="2708920"/>
              <a:ext cx="5760640" cy="4052839"/>
              <a:chOff x="3383360" y="2776978"/>
              <a:chExt cx="5760640" cy="4052839"/>
            </a:xfrm>
          </p:grpSpPr>
          <p:pic>
            <p:nvPicPr>
              <p:cNvPr id="3" name="Picture 2"/>
              <p:cNvPicPr>
                <a:picLocks noChangeAspect="1"/>
              </p:cNvPicPr>
              <p:nvPr/>
            </p:nvPicPr>
            <p:blipFill>
              <a:blip r:embed="rId2"/>
              <a:stretch>
                <a:fillRect/>
              </a:stretch>
            </p:blipFill>
            <p:spPr>
              <a:xfrm>
                <a:off x="3383360" y="2776978"/>
                <a:ext cx="5760640" cy="4052839"/>
              </a:xfrm>
              <a:prstGeom prst="rect">
                <a:avLst/>
              </a:prstGeom>
              <a:ln w="25400">
                <a:solidFill>
                  <a:schemeClr val="tx1"/>
                </a:solidFill>
              </a:ln>
            </p:spPr>
          </p:pic>
          <p:pic>
            <p:nvPicPr>
              <p:cNvPr id="5" name="Picture 4"/>
              <p:cNvPicPr>
                <a:picLocks noChangeAspect="1"/>
              </p:cNvPicPr>
              <p:nvPr/>
            </p:nvPicPr>
            <p:blipFill>
              <a:blip r:embed="rId3"/>
              <a:stretch>
                <a:fillRect/>
              </a:stretch>
            </p:blipFill>
            <p:spPr>
              <a:xfrm>
                <a:off x="4351569" y="2924944"/>
                <a:ext cx="4646281" cy="844778"/>
              </a:xfrm>
              <a:prstGeom prst="rect">
                <a:avLst/>
              </a:prstGeom>
            </p:spPr>
          </p:pic>
        </p:grpSp>
        <p:pic>
          <p:nvPicPr>
            <p:cNvPr id="7" name="Picture 6"/>
            <p:cNvPicPr>
              <a:picLocks noChangeAspect="1"/>
            </p:cNvPicPr>
            <p:nvPr/>
          </p:nvPicPr>
          <p:blipFill>
            <a:blip r:embed="rId4"/>
            <a:stretch>
              <a:fillRect/>
            </a:stretch>
          </p:blipFill>
          <p:spPr>
            <a:xfrm>
              <a:off x="3275856" y="5733256"/>
              <a:ext cx="2926719" cy="514153"/>
            </a:xfrm>
            <a:prstGeom prst="rect">
              <a:avLst/>
            </a:prstGeom>
          </p:spPr>
        </p:pic>
      </p:grpSp>
      <p:sp>
        <p:nvSpPr>
          <p:cNvPr id="11" name="Rectangle 10"/>
          <p:cNvSpPr/>
          <p:nvPr/>
        </p:nvSpPr>
        <p:spPr>
          <a:xfrm>
            <a:off x="2833976" y="37707"/>
            <a:ext cx="6300192" cy="2677656"/>
          </a:xfrm>
          <a:prstGeom prst="rect">
            <a:avLst/>
          </a:prstGeom>
          <a:solidFill>
            <a:schemeClr val="tx1"/>
          </a:solidFill>
        </p:spPr>
        <p:txBody>
          <a:bodyPr wrap="square">
            <a:spAutoFit/>
          </a:bodyPr>
          <a:lstStyle/>
          <a:p>
            <a:r>
              <a:rPr lang="en-US" sz="2000" dirty="0">
                <a:solidFill>
                  <a:schemeClr val="bg1"/>
                </a:solidFill>
                <a:latin typeface="Arial" panose="020B0604020202020204" pitchFamily="34" charset="0"/>
              </a:rPr>
              <a:t>In March 1783, </a:t>
            </a:r>
            <a:r>
              <a:rPr lang="en-US" sz="2000" b="1" dirty="0">
                <a:solidFill>
                  <a:schemeClr val="bg1"/>
                </a:solidFill>
                <a:latin typeface="Arial" panose="020B0604020202020204" pitchFamily="34" charset="0"/>
              </a:rPr>
              <a:t>Prince Potemkin </a:t>
            </a:r>
            <a:r>
              <a:rPr lang="en-US" sz="2000" dirty="0">
                <a:solidFill>
                  <a:schemeClr val="bg1"/>
                </a:solidFill>
                <a:latin typeface="Arial" panose="020B0604020202020204" pitchFamily="34" charset="0"/>
              </a:rPr>
              <a:t>made a rhetorical push to encourage Empress </a:t>
            </a:r>
            <a:r>
              <a:rPr lang="en-US" sz="2000" b="1" dirty="0">
                <a:solidFill>
                  <a:schemeClr val="bg1"/>
                </a:solidFill>
                <a:latin typeface="Arial" panose="020B0604020202020204" pitchFamily="34" charset="0"/>
              </a:rPr>
              <a:t>Catherine II </a:t>
            </a:r>
            <a:r>
              <a:rPr lang="en-US" sz="2000" dirty="0">
                <a:solidFill>
                  <a:schemeClr val="bg1"/>
                </a:solidFill>
                <a:latin typeface="Arial" panose="020B0604020202020204" pitchFamily="34" charset="0"/>
              </a:rPr>
              <a:t>to annex Crimea. Having just returned from Crimea, he told her that many “</a:t>
            </a:r>
            <a:r>
              <a:rPr lang="en-US" sz="2000" i="1" dirty="0">
                <a:solidFill>
                  <a:schemeClr val="bg1"/>
                </a:solidFill>
                <a:latin typeface="Arial" panose="020B0604020202020204" pitchFamily="34" charset="0"/>
              </a:rPr>
              <a:t>Crimeans would happily submit to Russian rule</a:t>
            </a:r>
            <a:r>
              <a:rPr lang="en-US" sz="2000" dirty="0">
                <a:solidFill>
                  <a:schemeClr val="bg1"/>
                </a:solidFill>
                <a:latin typeface="Arial" panose="020B0604020202020204" pitchFamily="34" charset="0"/>
              </a:rPr>
              <a:t>”    </a:t>
            </a:r>
            <a:r>
              <a:rPr lang="en-US" sz="2400" b="1" dirty="0">
                <a:solidFill>
                  <a:schemeClr val="bg1"/>
                </a:solidFill>
                <a:latin typeface="Arial" panose="020B0604020202020204" pitchFamily="34" charset="0"/>
              </a:rPr>
              <a:t>(“</a:t>
            </a:r>
            <a:r>
              <a:rPr lang="ru-RU" sz="2400" b="1" i="1" dirty="0">
                <a:solidFill>
                  <a:schemeClr val="bg1"/>
                </a:solidFill>
                <a:latin typeface="Arial" panose="020B0604020202020204" pitchFamily="34" charset="0"/>
              </a:rPr>
              <a:t>крымчане будут счастливы подчиняться российской власти</a:t>
            </a:r>
            <a:r>
              <a:rPr lang="en-US" sz="2400" b="1" dirty="0">
                <a:solidFill>
                  <a:schemeClr val="bg1"/>
                </a:solidFill>
                <a:latin typeface="Arial" panose="020B0604020202020204" pitchFamily="34" charset="0"/>
              </a:rPr>
              <a:t>”</a:t>
            </a:r>
            <a:r>
              <a:rPr lang="en-US" sz="2400" dirty="0">
                <a:solidFill>
                  <a:schemeClr val="bg1"/>
                </a:solidFill>
                <a:latin typeface="Arial" panose="020B0604020202020204" pitchFamily="34" charset="0"/>
              </a:rPr>
              <a:t>)</a:t>
            </a:r>
            <a:r>
              <a:rPr lang="en-US" sz="2000" dirty="0">
                <a:solidFill>
                  <a:schemeClr val="bg1"/>
                </a:solidFill>
                <a:latin typeface="Arial" panose="020B0604020202020204" pitchFamily="34" charset="0"/>
              </a:rPr>
              <a:t>. Encouraged by this news, Empress Catherine issued a formal proclamation of annexation on 19 April 1783.</a:t>
            </a:r>
            <a:endParaRPr lang="en-US" sz="2000" dirty="0">
              <a:solidFill>
                <a:schemeClr val="bg1"/>
              </a:solidFill>
            </a:endParaRPr>
          </a:p>
        </p:txBody>
      </p:sp>
      <p:pic>
        <p:nvPicPr>
          <p:cNvPr id="12" name="Picture 11"/>
          <p:cNvPicPr>
            <a:picLocks noChangeAspect="1"/>
          </p:cNvPicPr>
          <p:nvPr/>
        </p:nvPicPr>
        <p:blipFill>
          <a:blip r:embed="rId5"/>
          <a:stretch>
            <a:fillRect/>
          </a:stretch>
        </p:blipFill>
        <p:spPr>
          <a:xfrm>
            <a:off x="1003641" y="2575350"/>
            <a:ext cx="1776607" cy="2381684"/>
          </a:xfrm>
          <a:prstGeom prst="rect">
            <a:avLst/>
          </a:prstGeom>
          <a:ln w="19050">
            <a:solidFill>
              <a:schemeClr val="tx1"/>
            </a:solidFill>
          </a:ln>
        </p:spPr>
      </p:pic>
      <p:pic>
        <p:nvPicPr>
          <p:cNvPr id="13" name="Picture 12"/>
          <p:cNvPicPr>
            <a:picLocks noChangeAspect="1"/>
          </p:cNvPicPr>
          <p:nvPr/>
        </p:nvPicPr>
        <p:blipFill>
          <a:blip r:embed="rId6"/>
          <a:stretch>
            <a:fillRect/>
          </a:stretch>
        </p:blipFill>
        <p:spPr>
          <a:xfrm>
            <a:off x="8588" y="8211"/>
            <a:ext cx="1846189" cy="2426242"/>
          </a:xfrm>
          <a:prstGeom prst="rect">
            <a:avLst/>
          </a:prstGeom>
          <a:ln w="19050">
            <a:solidFill>
              <a:schemeClr val="tx1"/>
            </a:solidFill>
          </a:ln>
        </p:spPr>
      </p:pic>
      <p:sp>
        <p:nvSpPr>
          <p:cNvPr id="14" name="Bent Arrow 13"/>
          <p:cNvSpPr/>
          <p:nvPr/>
        </p:nvSpPr>
        <p:spPr>
          <a:xfrm rot="5400000">
            <a:off x="1803304" y="1580546"/>
            <a:ext cx="1044116" cy="847173"/>
          </a:xfrm>
          <a:prstGeom prst="bentArrow">
            <a:avLst>
              <a:gd name="adj1" fmla="val 25000"/>
              <a:gd name="adj2" fmla="val 25000"/>
              <a:gd name="adj3" fmla="val 44861"/>
              <a:gd name="adj4" fmla="val 4375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4455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4" y="39792"/>
            <a:ext cx="5285450" cy="3893264"/>
          </a:xfrm>
          <a:prstGeom prst="rect">
            <a:avLst/>
          </a:prstGeom>
        </p:spPr>
      </p:pic>
      <p:sp>
        <p:nvSpPr>
          <p:cNvPr id="4" name="Rectangle 3"/>
          <p:cNvSpPr/>
          <p:nvPr/>
        </p:nvSpPr>
        <p:spPr>
          <a:xfrm>
            <a:off x="41834" y="4113403"/>
            <a:ext cx="4752528" cy="738664"/>
          </a:xfrm>
          <a:prstGeom prst="rect">
            <a:avLst/>
          </a:prstGeom>
        </p:spPr>
        <p:txBody>
          <a:bodyPr wrap="square">
            <a:spAutoFit/>
          </a:bodyPr>
          <a:lstStyle/>
          <a:p>
            <a:r>
              <a:rPr lang="fi-FI" sz="1400" dirty="0"/>
              <a:t>Source:</a:t>
            </a:r>
          </a:p>
          <a:p>
            <a:r>
              <a:rPr lang="fi-FI" sz="1400" dirty="0">
                <a:hlinkClick r:id="rId3"/>
              </a:rPr>
              <a:t>https://news.postimees.ee/4505726/mark-voyger-russian-hybrid-warfare-can-still-bring-surprises-in-the-future</a:t>
            </a:r>
            <a:r>
              <a:rPr lang="fi-FI" sz="1400" dirty="0"/>
              <a:t>  </a:t>
            </a:r>
          </a:p>
        </p:txBody>
      </p:sp>
      <p:sp>
        <p:nvSpPr>
          <p:cNvPr id="5" name="TextBox 4"/>
          <p:cNvSpPr txBox="1"/>
          <p:nvPr/>
        </p:nvSpPr>
        <p:spPr>
          <a:xfrm>
            <a:off x="1688828" y="5274888"/>
            <a:ext cx="7249786" cy="1323439"/>
          </a:xfrm>
          <a:prstGeom prst="rect">
            <a:avLst/>
          </a:prstGeom>
          <a:noFill/>
        </p:spPr>
        <p:txBody>
          <a:bodyPr wrap="square" rtlCol="0">
            <a:spAutoFit/>
          </a:bodyPr>
          <a:lstStyle/>
          <a:p>
            <a:pPr algn="just"/>
            <a:r>
              <a:rPr lang="en-US" sz="1600" b="1" dirty="0"/>
              <a:t>Mark Voyger</a:t>
            </a:r>
            <a:r>
              <a:rPr lang="en-US" sz="1600" dirty="0"/>
              <a:t>, former special advisor to retired Lieutenant-General Ben Hodges, former Commanding General of US Army Europe, says in an </a:t>
            </a:r>
            <a:r>
              <a:rPr lang="en-US" sz="1600" b="1" i="1" dirty="0"/>
              <a:t>interview</a:t>
            </a:r>
            <a:r>
              <a:rPr lang="en-US" sz="1600" dirty="0"/>
              <a:t> that calling hybrid warfare a completely new type of war would be incorrect. “We are dealing with the same devil, which we have already seen in the past, only this time it is using new high-tech tools and methods.”</a:t>
            </a:r>
          </a:p>
        </p:txBody>
      </p:sp>
      <p:sp>
        <p:nvSpPr>
          <p:cNvPr id="7" name="TextBox 6"/>
          <p:cNvSpPr txBox="1"/>
          <p:nvPr/>
        </p:nvSpPr>
        <p:spPr>
          <a:xfrm>
            <a:off x="6126508" y="594323"/>
            <a:ext cx="2925905" cy="4401205"/>
          </a:xfrm>
          <a:prstGeom prst="rect">
            <a:avLst/>
          </a:prstGeom>
          <a:solidFill>
            <a:schemeClr val="bg1"/>
          </a:solidFill>
          <a:ln w="25400">
            <a:solidFill>
              <a:schemeClr val="tx1"/>
            </a:solidFill>
          </a:ln>
        </p:spPr>
        <p:txBody>
          <a:bodyPr wrap="square" rtlCol="0">
            <a:spAutoFit/>
          </a:bodyPr>
          <a:lstStyle/>
          <a:p>
            <a:pPr algn="just"/>
            <a:r>
              <a:rPr lang="en-US" sz="1400" dirty="0"/>
              <a:t>“Russian hybrid warfare can be compared to a “hydra”, an ancient mythological monster – it has a political 'head' and multiple tentacles. As early as the 1920s Soviet military strategists, such as [Alexander] </a:t>
            </a:r>
            <a:r>
              <a:rPr lang="en-US" sz="1400" dirty="0" err="1"/>
              <a:t>Svechin</a:t>
            </a:r>
            <a:r>
              <a:rPr lang="en-US" sz="1400" dirty="0"/>
              <a:t> and others elaborated on the concept of political warfare, as the centerpiece of modern warfare. Russian hybrid warfare ‘hydra’ uses also legal, diplomatic, intelligence, socio-cultural, economic, financial, energy and infrastructure tools, as well as organized crime, and conventional and covert military actions, to target both adversary nations or the Russian population, domestically and abroad. ”</a:t>
            </a:r>
            <a:endParaRPr lang="fi-FI" sz="1400" dirty="0"/>
          </a:p>
        </p:txBody>
      </p:sp>
      <p:sp>
        <p:nvSpPr>
          <p:cNvPr id="8" name="Rounded Rectangular Callout 7"/>
          <p:cNvSpPr/>
          <p:nvPr/>
        </p:nvSpPr>
        <p:spPr>
          <a:xfrm>
            <a:off x="4552868" y="836712"/>
            <a:ext cx="1512168" cy="1214184"/>
          </a:xfrm>
          <a:prstGeom prst="wedgeRoundRectCallout">
            <a:avLst>
              <a:gd name="adj1" fmla="val -50951"/>
              <a:gd name="adj2" fmla="val 93730"/>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800" b="1" dirty="0"/>
              <a:t>Covert operations </a:t>
            </a:r>
            <a:r>
              <a:rPr lang="en-US" sz="800" dirty="0"/>
              <a:t>aim to secretly fulfill their mission objectives without anyone knowing who sponsored or carried out the operation, or in some cases, without anyone knowing that the operation has even occurred. </a:t>
            </a:r>
            <a:endParaRPr lang="fi-FI" sz="800" dirty="0"/>
          </a:p>
        </p:txBody>
      </p:sp>
      <p:pic>
        <p:nvPicPr>
          <p:cNvPr id="9" name="Picture 8"/>
          <p:cNvPicPr>
            <a:picLocks noChangeAspect="1"/>
          </p:cNvPicPr>
          <p:nvPr/>
        </p:nvPicPr>
        <p:blipFill>
          <a:blip r:embed="rId4"/>
          <a:stretch>
            <a:fillRect/>
          </a:stretch>
        </p:blipFill>
        <p:spPr>
          <a:xfrm>
            <a:off x="107504" y="5034277"/>
            <a:ext cx="1584176" cy="1704189"/>
          </a:xfrm>
          <a:prstGeom prst="rect">
            <a:avLst/>
          </a:prstGeom>
          <a:ln w="19050">
            <a:solidFill>
              <a:schemeClr val="tx1"/>
            </a:solidFill>
          </a:ln>
        </p:spPr>
      </p:pic>
    </p:spTree>
    <p:extLst>
      <p:ext uri="{BB962C8B-B14F-4D97-AF65-F5344CB8AC3E}">
        <p14:creationId xmlns:p14="http://schemas.microsoft.com/office/powerpoint/2010/main" val="2880023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908720"/>
            <a:ext cx="8028651" cy="5262979"/>
          </a:xfrm>
          <a:prstGeom prst="rect">
            <a:avLst/>
          </a:prstGeom>
          <a:noFill/>
        </p:spPr>
        <p:txBody>
          <a:bodyPr wrap="square" lIns="91440" tIns="45720" rIns="91440" bIns="45720">
            <a:spAutoFit/>
          </a:bodyPr>
          <a:lstStyle/>
          <a:p>
            <a:pPr algn="ctr"/>
            <a:r>
              <a:rPr lang="en-US" sz="4800" b="1" i="1" dirty="0">
                <a:ln/>
                <a:solidFill>
                  <a:schemeClr val="bg1">
                    <a:lumMod val="75000"/>
                  </a:schemeClr>
                </a:solidFill>
                <a:effectLst>
                  <a:outerShdw blurRad="38100" dist="19050" dir="2700000" algn="tl" rotWithShape="0">
                    <a:schemeClr val="dk1">
                      <a:lumMod val="50000"/>
                      <a:alpha val="40000"/>
                    </a:schemeClr>
                  </a:outerShdw>
                </a:effectLst>
              </a:rPr>
              <a:t>“Russian” </a:t>
            </a:r>
            <a:r>
              <a:rPr lang="en-US" sz="4800" b="1" i="1" cap="none" spc="0" dirty="0">
                <a:ln/>
                <a:solidFill>
                  <a:schemeClr val="bg1">
                    <a:lumMod val="75000"/>
                  </a:schemeClr>
                </a:solidFill>
                <a:effectLst>
                  <a:outerShdw blurRad="38100" dist="19050" dir="2700000" algn="tl" rotWithShape="0">
                    <a:schemeClr val="dk1">
                      <a:lumMod val="50000"/>
                      <a:alpha val="40000"/>
                    </a:schemeClr>
                  </a:outerShdw>
                </a:effectLst>
              </a:rPr>
              <a:t>has been chosen </a:t>
            </a:r>
            <a:r>
              <a:rPr lang="en-US" sz="4800" b="1" i="1" dirty="0">
                <a:ln/>
                <a:solidFill>
                  <a:schemeClr val="bg1">
                    <a:lumMod val="75000"/>
                  </a:schemeClr>
                </a:solidFill>
                <a:effectLst>
                  <a:outerShdw blurRad="38100" dist="19050" dir="2700000" algn="tl" rotWithShape="0">
                    <a:schemeClr val="dk1">
                      <a:lumMod val="50000"/>
                      <a:alpha val="40000"/>
                    </a:schemeClr>
                  </a:outerShdw>
                </a:effectLst>
              </a:rPr>
              <a:t>as a language for this speech as well as for being a backup language for “English” in some slides of this presentation </a:t>
            </a:r>
            <a:r>
              <a:rPr lang="en-US" sz="4800" b="1" i="1" cap="none" spc="0" dirty="0">
                <a:ln/>
                <a:solidFill>
                  <a:schemeClr val="bg1">
                    <a:lumMod val="75000"/>
                  </a:schemeClr>
                </a:solidFill>
                <a:effectLst>
                  <a:outerShdw blurRad="38100" dist="19050" dir="2700000" algn="tl" rotWithShape="0">
                    <a:schemeClr val="dk1">
                      <a:lumMod val="50000"/>
                      <a:alpha val="40000"/>
                    </a:schemeClr>
                  </a:outerShdw>
                </a:effectLst>
              </a:rPr>
              <a:t>… After few slides you will understand why …</a:t>
            </a:r>
          </a:p>
        </p:txBody>
      </p:sp>
    </p:spTree>
    <p:extLst>
      <p:ext uri="{BB962C8B-B14F-4D97-AF65-F5344CB8AC3E}">
        <p14:creationId xmlns:p14="http://schemas.microsoft.com/office/powerpoint/2010/main" val="1246152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3">
                <a:shade val="45000"/>
                <a:satMod val="135000"/>
              </a:schemeClr>
              <a:prstClr val="white"/>
            </a:duotone>
          </a:blip>
          <a:stretch>
            <a:fillRect/>
          </a:stretch>
        </p:blipFill>
        <p:spPr>
          <a:xfrm>
            <a:off x="192528" y="1040000"/>
            <a:ext cx="7144511" cy="5262649"/>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146829" y="5085184"/>
            <a:ext cx="1944844" cy="1683039"/>
          </a:xfrm>
          <a:prstGeom prst="rect">
            <a:avLst/>
          </a:prstGeom>
        </p:spPr>
      </p:pic>
      <p:sp>
        <p:nvSpPr>
          <p:cNvPr id="3" name="Curved Up Arrow 2"/>
          <p:cNvSpPr/>
          <p:nvPr/>
        </p:nvSpPr>
        <p:spPr>
          <a:xfrm rot="18699295">
            <a:off x="5018541" y="4613866"/>
            <a:ext cx="1997695" cy="663769"/>
          </a:xfrm>
          <a:prstGeom prst="curvedUpArrow">
            <a:avLst>
              <a:gd name="adj1" fmla="val 47560"/>
              <a:gd name="adj2" fmla="val 115518"/>
              <a:gd name="adj3" fmla="val 6309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 name="Right Arrow 5"/>
          <p:cNvSpPr/>
          <p:nvPr/>
        </p:nvSpPr>
        <p:spPr>
          <a:xfrm>
            <a:off x="1979712" y="3632288"/>
            <a:ext cx="2520280" cy="432048"/>
          </a:xfrm>
          <a:prstGeom prst="rightArrow">
            <a:avLst>
              <a:gd name="adj1" fmla="val 50000"/>
              <a:gd name="adj2" fmla="val 8023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INFORMATION</a:t>
            </a:r>
            <a:endParaRPr lang="fi-FI" sz="1400" b="1" dirty="0">
              <a:solidFill>
                <a:schemeClr val="tx1"/>
              </a:solidFill>
            </a:endParaRPr>
          </a:p>
        </p:txBody>
      </p:sp>
      <p:sp>
        <p:nvSpPr>
          <p:cNvPr id="11" name="Rectangle 10"/>
          <p:cNvSpPr/>
          <p:nvPr/>
        </p:nvSpPr>
        <p:spPr>
          <a:xfrm>
            <a:off x="5062504" y="5655265"/>
            <a:ext cx="936104" cy="301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COVERT</a:t>
            </a:r>
            <a:endParaRPr lang="fi-FI" sz="1400" b="1" dirty="0">
              <a:solidFill>
                <a:schemeClr val="tx1"/>
              </a:solidFill>
            </a:endParaRPr>
          </a:p>
        </p:txBody>
      </p:sp>
      <p:sp>
        <p:nvSpPr>
          <p:cNvPr id="12" name="TextBox 11"/>
          <p:cNvSpPr txBox="1"/>
          <p:nvPr/>
        </p:nvSpPr>
        <p:spPr>
          <a:xfrm>
            <a:off x="6228184" y="2505107"/>
            <a:ext cx="2808312" cy="1200329"/>
          </a:xfrm>
          <a:prstGeom prst="rect">
            <a:avLst/>
          </a:prstGeom>
          <a:solidFill>
            <a:srgbClr val="FFFF00"/>
          </a:solidFill>
          <a:ln w="25400">
            <a:solidFill>
              <a:schemeClr val="tx1"/>
            </a:solidFill>
          </a:ln>
        </p:spPr>
        <p:txBody>
          <a:bodyPr wrap="square" rtlCol="0">
            <a:spAutoFit/>
          </a:bodyPr>
          <a:lstStyle/>
          <a:p>
            <a:pPr algn="just"/>
            <a:r>
              <a:rPr lang="en-US" dirty="0"/>
              <a:t>Information attacks aim to “awaken” hidden internal forces that may lead a nation to self-destruction</a:t>
            </a:r>
            <a:endParaRPr lang="fi-FI" dirty="0"/>
          </a:p>
        </p:txBody>
      </p:sp>
      <p:cxnSp>
        <p:nvCxnSpPr>
          <p:cNvPr id="13" name="Straight Arrow Connector 12"/>
          <p:cNvCxnSpPr/>
          <p:nvPr/>
        </p:nvCxnSpPr>
        <p:spPr>
          <a:xfrm>
            <a:off x="5998608" y="3334648"/>
            <a:ext cx="320355" cy="1161736"/>
          </a:xfrm>
          <a:prstGeom prst="straightConnector1">
            <a:avLst/>
          </a:prstGeom>
          <a:ln w="31750">
            <a:solidFill>
              <a:srgbClr val="0070C0"/>
            </a:solidFill>
            <a:prstDash val="sysDash"/>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211960" y="3202252"/>
            <a:ext cx="2107003" cy="646060"/>
          </a:xfrm>
          <a:prstGeom prst="straightConnector1">
            <a:avLst/>
          </a:prstGeom>
          <a:ln w="31750">
            <a:solidFill>
              <a:srgbClr val="0070C0"/>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774752" y="4272013"/>
            <a:ext cx="2232248" cy="2308324"/>
          </a:xfrm>
          <a:prstGeom prst="rect">
            <a:avLst/>
          </a:prstGeom>
          <a:solidFill>
            <a:srgbClr val="FFFF00"/>
          </a:solidFill>
          <a:ln w="25400">
            <a:solidFill>
              <a:schemeClr val="tx1"/>
            </a:solidFill>
          </a:ln>
        </p:spPr>
        <p:txBody>
          <a:bodyPr wrap="square">
            <a:spAutoFit/>
          </a:bodyPr>
          <a:lstStyle/>
          <a:p>
            <a:r>
              <a:rPr lang="ru-RU" dirty="0"/>
              <a:t>Информационные атаки направлены на «пробуждение» скрытых внутренних сил, которые могут привести нацию к самоуничтожению.</a:t>
            </a:r>
          </a:p>
        </p:txBody>
      </p:sp>
      <p:sp>
        <p:nvSpPr>
          <p:cNvPr id="14" name="Left Arrow 13"/>
          <p:cNvSpPr/>
          <p:nvPr/>
        </p:nvSpPr>
        <p:spPr>
          <a:xfrm rot="16200000">
            <a:off x="7436840" y="3910787"/>
            <a:ext cx="596073" cy="299865"/>
          </a:xfrm>
          <a:prstGeom prst="leftArrow">
            <a:avLst>
              <a:gd name="adj1" fmla="val 50000"/>
              <a:gd name="adj2" fmla="val 9756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0511" y="-9362"/>
            <a:ext cx="5959231" cy="1077218"/>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Key hybrid threat: Provoking self-destruction by information</a:t>
            </a:r>
          </a:p>
        </p:txBody>
      </p:sp>
      <p:pic>
        <p:nvPicPr>
          <p:cNvPr id="7" name="Picture 6"/>
          <p:cNvPicPr>
            <a:picLocks noChangeAspect="1"/>
          </p:cNvPicPr>
          <p:nvPr/>
        </p:nvPicPr>
        <p:blipFill>
          <a:blip r:embed="rId4"/>
          <a:stretch>
            <a:fillRect/>
          </a:stretch>
        </p:blipFill>
        <p:spPr>
          <a:xfrm>
            <a:off x="6749223" y="112026"/>
            <a:ext cx="2257777" cy="2227471"/>
          </a:xfrm>
          <a:prstGeom prst="rect">
            <a:avLst/>
          </a:prstGeom>
        </p:spPr>
      </p:pic>
    </p:spTree>
    <p:extLst>
      <p:ext uri="{BB962C8B-B14F-4D97-AF65-F5344CB8AC3E}">
        <p14:creationId xmlns:p14="http://schemas.microsoft.com/office/powerpoint/2010/main" val="56649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293"/>
            <a:ext cx="3851920" cy="403187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Artificial Intelligence (AI) and Hybrid Threats (HT):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 - AI as source of HT;</a:t>
            </a:r>
          </a:p>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 AI as target of HT;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 - AI</a:t>
            </a:r>
            <a:r>
              <a:rPr kumimoji="0" lang="en-US" sz="2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 as instrument of HT;</a:t>
            </a:r>
          </a:p>
          <a:p>
            <a:pPr marL="0" marR="0" lvl="0" indent="0" defTabSz="914400" rtl="0" eaLnBrk="1" fontAlgn="auto" latinLnBrk="0" hangingPunct="1">
              <a:lnSpc>
                <a:spcPct val="100000"/>
              </a:lnSpc>
              <a:spcBef>
                <a:spcPts val="0"/>
              </a:spcBef>
              <a:spcAft>
                <a:spcPts val="0"/>
              </a:spcAft>
              <a:buClrTx/>
              <a:buSzTx/>
              <a:buFontTx/>
              <a:buNone/>
              <a:tabLst/>
              <a:defRPr/>
            </a:pPr>
            <a:r>
              <a:rPr lang="en-US" sz="2800" b="1" baseline="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 AI</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as defence from HT</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ndParaRPr>
          </a:p>
        </p:txBody>
      </p:sp>
      <p:sp>
        <p:nvSpPr>
          <p:cNvPr id="7" name="TextBox 6"/>
          <p:cNvSpPr txBox="1"/>
          <p:nvPr/>
        </p:nvSpPr>
        <p:spPr>
          <a:xfrm>
            <a:off x="1" y="4079270"/>
            <a:ext cx="9125162" cy="2769989"/>
          </a:xfrm>
          <a:prstGeom prst="rect">
            <a:avLst/>
          </a:prstGeom>
          <a:solidFill>
            <a:schemeClr val="tx1"/>
          </a:solidFill>
          <a:ln w="25400">
            <a:solidFill>
              <a:schemeClr val="tx1"/>
            </a:solidFill>
          </a:ln>
        </p:spPr>
        <p:txBody>
          <a:bodyPr wrap="square" rtlCol="0">
            <a:spAutoFit/>
          </a:bodyPr>
          <a:lstStyle/>
          <a:p>
            <a:pPr algn="ctr">
              <a:spcBef>
                <a:spcPts val="1200"/>
              </a:spcBef>
              <a:spcAft>
                <a:spcPts val="1200"/>
              </a:spcAft>
            </a:pPr>
            <a:r>
              <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Artificial Intelligence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may be used and is used to enhance hybrid threats</a:t>
            </a:r>
          </a:p>
        </p:txBody>
      </p:sp>
      <p:pic>
        <p:nvPicPr>
          <p:cNvPr id="9" name="Picture 8"/>
          <p:cNvPicPr>
            <a:picLocks noChangeAspect="1"/>
          </p:cNvPicPr>
          <p:nvPr/>
        </p:nvPicPr>
        <p:blipFill>
          <a:blip r:embed="rId2"/>
          <a:stretch>
            <a:fillRect/>
          </a:stretch>
        </p:blipFill>
        <p:spPr>
          <a:xfrm>
            <a:off x="3870264" y="7293"/>
            <a:ext cx="5234351" cy="4071977"/>
          </a:xfrm>
          <a:prstGeom prst="rect">
            <a:avLst/>
          </a:prstGeom>
          <a:ln w="22225">
            <a:solidFill>
              <a:schemeClr val="tx1"/>
            </a:solidFill>
          </a:ln>
        </p:spPr>
      </p:pic>
      <p:pic>
        <p:nvPicPr>
          <p:cNvPr id="10" name="Picture 9"/>
          <p:cNvPicPr>
            <a:picLocks noChangeAspect="1"/>
          </p:cNvPicPr>
          <p:nvPr/>
        </p:nvPicPr>
        <p:blipFill>
          <a:blip r:embed="rId3"/>
          <a:stretch>
            <a:fillRect/>
          </a:stretch>
        </p:blipFill>
        <p:spPr>
          <a:xfrm>
            <a:off x="7129240" y="188583"/>
            <a:ext cx="1656989" cy="2257594"/>
          </a:xfrm>
          <a:prstGeom prst="rect">
            <a:avLst/>
          </a:prstGeom>
        </p:spPr>
      </p:pic>
    </p:spTree>
    <p:extLst>
      <p:ext uri="{BB962C8B-B14F-4D97-AF65-F5344CB8AC3E}">
        <p14:creationId xmlns:p14="http://schemas.microsoft.com/office/powerpoint/2010/main" val="2221359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747" y="2832934"/>
            <a:ext cx="8551637" cy="3829801"/>
          </a:xfrm>
          <a:prstGeom prst="rect">
            <a:avLst/>
          </a:prstGeom>
        </p:spPr>
      </p:pic>
      <p:pic>
        <p:nvPicPr>
          <p:cNvPr id="8" name="Picture 7"/>
          <p:cNvPicPr>
            <a:picLocks noChangeAspect="1"/>
          </p:cNvPicPr>
          <p:nvPr/>
        </p:nvPicPr>
        <p:blipFill>
          <a:blip r:embed="rId3"/>
          <a:stretch>
            <a:fillRect/>
          </a:stretch>
        </p:blipFill>
        <p:spPr>
          <a:xfrm>
            <a:off x="72793" y="980728"/>
            <a:ext cx="4264127" cy="1584176"/>
          </a:xfrm>
          <a:prstGeom prst="rect">
            <a:avLst/>
          </a:prstGeom>
        </p:spPr>
      </p:pic>
      <p:pic>
        <p:nvPicPr>
          <p:cNvPr id="9" name="Picture 8"/>
          <p:cNvPicPr>
            <a:picLocks noChangeAspect="1"/>
          </p:cNvPicPr>
          <p:nvPr/>
        </p:nvPicPr>
        <p:blipFill>
          <a:blip r:embed="rId4"/>
          <a:stretch>
            <a:fillRect/>
          </a:stretch>
        </p:blipFill>
        <p:spPr>
          <a:xfrm>
            <a:off x="4412970" y="1027220"/>
            <a:ext cx="4625564" cy="635512"/>
          </a:xfrm>
          <a:prstGeom prst="rect">
            <a:avLst/>
          </a:prstGeom>
        </p:spPr>
      </p:pic>
      <p:sp>
        <p:nvSpPr>
          <p:cNvPr id="10" name="Rectangle 9"/>
          <p:cNvSpPr/>
          <p:nvPr/>
        </p:nvSpPr>
        <p:spPr>
          <a:xfrm>
            <a:off x="4412970" y="1709224"/>
            <a:ext cx="4657672" cy="1077218"/>
          </a:xfrm>
          <a:prstGeom prst="rect">
            <a:avLst/>
          </a:prstGeom>
          <a:solidFill>
            <a:schemeClr val="bg1">
              <a:lumMod val="85000"/>
            </a:schemeClr>
          </a:solidFill>
          <a:ln w="19050">
            <a:solidFill>
              <a:schemeClr val="tx1"/>
            </a:solidFill>
          </a:ln>
        </p:spPr>
        <p:txBody>
          <a:bodyPr wrap="square">
            <a:spAutoFit/>
          </a:bodyPr>
          <a:lstStyle/>
          <a:p>
            <a:pPr algn="just"/>
            <a:r>
              <a:rPr lang="en-US" sz="1600" dirty="0">
                <a:solidFill>
                  <a:srgbClr val="222222"/>
                </a:solidFill>
                <a:latin typeface="Arial" panose="020B0604020202020204" pitchFamily="34" charset="0"/>
              </a:rPr>
              <a:t>Gonçalves, C. P. (2019). </a:t>
            </a:r>
            <a:r>
              <a:rPr lang="en-US" sz="1600" b="1" dirty="0">
                <a:solidFill>
                  <a:srgbClr val="FF0000"/>
                </a:solidFill>
                <a:latin typeface="Arial" panose="020B0604020202020204" pitchFamily="34" charset="0"/>
              </a:rPr>
              <a:t>Cyberspace and Artificial Intelligence: The New Face of Cyber-Enhanced Hybrid Threats</a:t>
            </a:r>
            <a:r>
              <a:rPr lang="en-US" sz="1600" dirty="0">
                <a:solidFill>
                  <a:srgbClr val="222222"/>
                </a:solidFill>
                <a:latin typeface="Arial" panose="020B0604020202020204" pitchFamily="34" charset="0"/>
              </a:rPr>
              <a:t>. In </a:t>
            </a:r>
            <a:r>
              <a:rPr lang="en-US" sz="1600" i="1" dirty="0">
                <a:solidFill>
                  <a:srgbClr val="222222"/>
                </a:solidFill>
                <a:latin typeface="Arial" panose="020B0604020202020204" pitchFamily="34" charset="0"/>
                <a:hlinkClick r:id="rId5"/>
              </a:rPr>
              <a:t>Cyberspace</a:t>
            </a:r>
            <a:r>
              <a:rPr lang="en-US" sz="1600" dirty="0">
                <a:solidFill>
                  <a:srgbClr val="222222"/>
                </a:solidFill>
                <a:latin typeface="Arial" panose="020B0604020202020204" pitchFamily="34" charset="0"/>
              </a:rPr>
              <a:t>. IntechOpen. </a:t>
            </a:r>
            <a:r>
              <a:rPr lang="fi-FI" sz="1600" dirty="0">
                <a:solidFill>
                  <a:srgbClr val="000000"/>
                </a:solidFill>
              </a:rPr>
              <a:t>doi:10.5772/intechopen.88648</a:t>
            </a:r>
            <a:endParaRPr lang="en-US" sz="1600" dirty="0"/>
          </a:p>
        </p:txBody>
      </p:sp>
      <p:sp>
        <p:nvSpPr>
          <p:cNvPr id="11" name="Rectangle 10"/>
          <p:cNvSpPr/>
          <p:nvPr/>
        </p:nvSpPr>
        <p:spPr>
          <a:xfrm>
            <a:off x="1331640" y="111919"/>
            <a:ext cx="6878504"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AI and Hybrid Threats</a:t>
            </a:r>
          </a:p>
        </p:txBody>
      </p:sp>
    </p:spTree>
    <p:extLst>
      <p:ext uri="{BB962C8B-B14F-4D97-AF65-F5344CB8AC3E}">
        <p14:creationId xmlns:p14="http://schemas.microsoft.com/office/powerpoint/2010/main" val="366225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intechopen.com/media/chapter/68561/media/F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681" y="2055995"/>
            <a:ext cx="3563303" cy="29414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832945" y="875582"/>
            <a:ext cx="4657672" cy="1077218"/>
          </a:xfrm>
          <a:prstGeom prst="rect">
            <a:avLst/>
          </a:prstGeom>
          <a:solidFill>
            <a:schemeClr val="bg1">
              <a:lumMod val="85000"/>
            </a:schemeClr>
          </a:solidFill>
          <a:ln w="19050">
            <a:solidFill>
              <a:schemeClr val="tx1"/>
            </a:solidFill>
          </a:ln>
        </p:spPr>
        <p:txBody>
          <a:bodyPr wrap="square">
            <a:spAutoFit/>
          </a:bodyPr>
          <a:lstStyle/>
          <a:p>
            <a:pPr algn="just"/>
            <a:r>
              <a:rPr lang="en-US" sz="1600" dirty="0">
                <a:solidFill>
                  <a:srgbClr val="222222"/>
                </a:solidFill>
                <a:latin typeface="Arial" panose="020B0604020202020204" pitchFamily="34" charset="0"/>
              </a:rPr>
              <a:t>Gonçalves, C. P. (2019). </a:t>
            </a:r>
            <a:r>
              <a:rPr lang="en-US" sz="1600" b="1" dirty="0">
                <a:solidFill>
                  <a:srgbClr val="FF0000"/>
                </a:solidFill>
                <a:latin typeface="Arial" panose="020B0604020202020204" pitchFamily="34" charset="0"/>
              </a:rPr>
              <a:t>Cyberspace and Artificial Intelligence: The New Face of Cyber-Enhanced Hybrid Threats</a:t>
            </a:r>
            <a:r>
              <a:rPr lang="en-US" sz="1600" dirty="0">
                <a:solidFill>
                  <a:srgbClr val="222222"/>
                </a:solidFill>
                <a:latin typeface="Arial" panose="020B0604020202020204" pitchFamily="34" charset="0"/>
              </a:rPr>
              <a:t>. In </a:t>
            </a:r>
            <a:r>
              <a:rPr lang="en-US" sz="1600" i="1" dirty="0">
                <a:solidFill>
                  <a:srgbClr val="222222"/>
                </a:solidFill>
                <a:latin typeface="Arial" panose="020B0604020202020204" pitchFamily="34" charset="0"/>
                <a:hlinkClick r:id="rId3"/>
              </a:rPr>
              <a:t>Cyberspace</a:t>
            </a:r>
            <a:r>
              <a:rPr lang="en-US" sz="1600" dirty="0">
                <a:solidFill>
                  <a:srgbClr val="222222"/>
                </a:solidFill>
                <a:latin typeface="Arial" panose="020B0604020202020204" pitchFamily="34" charset="0"/>
              </a:rPr>
              <a:t>. IntechOpen. </a:t>
            </a:r>
            <a:r>
              <a:rPr lang="fi-FI" sz="1600" dirty="0">
                <a:solidFill>
                  <a:srgbClr val="000000"/>
                </a:solidFill>
              </a:rPr>
              <a:t>doi:10.5772/intechopen.88648</a:t>
            </a:r>
            <a:endParaRPr lang="en-US" sz="1600" dirty="0"/>
          </a:p>
        </p:txBody>
      </p:sp>
      <p:sp>
        <p:nvSpPr>
          <p:cNvPr id="11" name="Rectangle 10"/>
          <p:cNvSpPr/>
          <p:nvPr/>
        </p:nvSpPr>
        <p:spPr>
          <a:xfrm>
            <a:off x="3563887" y="39854"/>
            <a:ext cx="5570929"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AI and Hybrid Threats</a:t>
            </a:r>
          </a:p>
        </p:txBody>
      </p:sp>
      <p:pic>
        <p:nvPicPr>
          <p:cNvPr id="2" name="Picture 1"/>
          <p:cNvPicPr>
            <a:picLocks noChangeAspect="1"/>
          </p:cNvPicPr>
          <p:nvPr/>
        </p:nvPicPr>
        <p:blipFill>
          <a:blip r:embed="rId4"/>
          <a:stretch>
            <a:fillRect/>
          </a:stretch>
        </p:blipFill>
        <p:spPr>
          <a:xfrm>
            <a:off x="48610" y="8727"/>
            <a:ext cx="3515278" cy="2014486"/>
          </a:xfrm>
          <a:prstGeom prst="rect">
            <a:avLst/>
          </a:prstGeom>
        </p:spPr>
      </p:pic>
      <p:sp>
        <p:nvSpPr>
          <p:cNvPr id="4" name="Rectangle 3"/>
          <p:cNvSpPr/>
          <p:nvPr/>
        </p:nvSpPr>
        <p:spPr>
          <a:xfrm>
            <a:off x="48610" y="2035769"/>
            <a:ext cx="5603511" cy="2585323"/>
          </a:xfrm>
          <a:prstGeom prst="rect">
            <a:avLst/>
          </a:prstGeom>
        </p:spPr>
        <p:txBody>
          <a:bodyPr wrap="square">
            <a:spAutoFit/>
          </a:bodyPr>
          <a:lstStyle/>
          <a:p>
            <a:pPr algn="just"/>
            <a:r>
              <a:rPr lang="en-US" dirty="0">
                <a:solidFill>
                  <a:srgbClr val="000000"/>
                </a:solidFill>
                <a:latin typeface="+mj-lt"/>
              </a:rPr>
              <a:t>Media, platforms, … social networks, the manipulation of contents, and </a:t>
            </a:r>
            <a:r>
              <a:rPr lang="en-US" b="1" i="1" dirty="0">
                <a:solidFill>
                  <a:srgbClr val="000000"/>
                </a:solidFill>
                <a:latin typeface="+mj-lt"/>
              </a:rPr>
              <a:t>the use of AI, ML, and data science to manipulate people’s behavior</a:t>
            </a:r>
            <a:r>
              <a:rPr lang="en-US" dirty="0">
                <a:solidFill>
                  <a:srgbClr val="000000"/>
                </a:solidFill>
                <a:latin typeface="+mj-lt"/>
              </a:rPr>
              <a:t>, </a:t>
            </a:r>
            <a:r>
              <a:rPr lang="en-US" b="1" i="1" dirty="0">
                <a:solidFill>
                  <a:srgbClr val="000000"/>
                </a:solidFill>
                <a:latin typeface="+mj-lt"/>
              </a:rPr>
              <a:t>online and offline, are a major component in hybrid campaigns. </a:t>
            </a:r>
            <a:r>
              <a:rPr lang="en-US" dirty="0">
                <a:latin typeface="+mj-lt"/>
              </a:rPr>
              <a:t>The three types of operations can all target the three weaknesses, authority, resilience, and legitimacy, amplifying state instability and leading a country into a crisis situation that may, in the limit, produce the fall of a government …</a:t>
            </a:r>
          </a:p>
        </p:txBody>
      </p:sp>
      <p:sp>
        <p:nvSpPr>
          <p:cNvPr id="5" name="Rectangle 4"/>
          <p:cNvSpPr/>
          <p:nvPr/>
        </p:nvSpPr>
        <p:spPr>
          <a:xfrm>
            <a:off x="2898" y="4593890"/>
            <a:ext cx="5649224" cy="1200329"/>
          </a:xfrm>
          <a:prstGeom prst="rect">
            <a:avLst/>
          </a:prstGeom>
        </p:spPr>
        <p:txBody>
          <a:bodyPr wrap="square">
            <a:spAutoFit/>
          </a:bodyPr>
          <a:lstStyle/>
          <a:p>
            <a:pPr algn="just"/>
            <a:r>
              <a:rPr lang="en-US" b="1" i="1" dirty="0">
                <a:solidFill>
                  <a:srgbClr val="000000"/>
                </a:solidFill>
                <a:latin typeface="+mj-lt"/>
              </a:rPr>
              <a:t>Behavioral hacking </a:t>
            </a:r>
            <a:r>
              <a:rPr lang="en-US" dirty="0">
                <a:solidFill>
                  <a:srgbClr val="000000"/>
                </a:solidFill>
                <a:latin typeface="+mj-lt"/>
              </a:rPr>
              <a:t>is a major hybrid threat and can take advantage of the impact of fake contents, propaganda, disinformation, as well as strategic leaks of critical data, in order to affect people’s behaviors ...</a:t>
            </a:r>
            <a:endParaRPr lang="en-US" dirty="0">
              <a:latin typeface="+mj-lt"/>
            </a:endParaRPr>
          </a:p>
        </p:txBody>
      </p:sp>
      <p:sp>
        <p:nvSpPr>
          <p:cNvPr id="6" name="Rectangle 5"/>
          <p:cNvSpPr/>
          <p:nvPr/>
        </p:nvSpPr>
        <p:spPr>
          <a:xfrm>
            <a:off x="2897" y="5792248"/>
            <a:ext cx="6800208" cy="923330"/>
          </a:xfrm>
          <a:prstGeom prst="rect">
            <a:avLst/>
          </a:prstGeom>
        </p:spPr>
        <p:txBody>
          <a:bodyPr wrap="square">
            <a:spAutoFit/>
          </a:bodyPr>
          <a:lstStyle/>
          <a:p>
            <a:pPr algn="just"/>
            <a:r>
              <a:rPr lang="en-US" dirty="0">
                <a:solidFill>
                  <a:srgbClr val="000000"/>
                </a:solidFill>
                <a:latin typeface="+mj-lt"/>
              </a:rPr>
              <a:t>There is an urgent need for … </a:t>
            </a:r>
            <a:r>
              <a:rPr lang="en-US" b="1" i="1" dirty="0">
                <a:solidFill>
                  <a:srgbClr val="000000"/>
                </a:solidFill>
                <a:latin typeface="+mj-lt"/>
              </a:rPr>
              <a:t>hybrid resilience</a:t>
            </a:r>
            <a:r>
              <a:rPr lang="en-US" dirty="0">
                <a:solidFill>
                  <a:srgbClr val="000000"/>
                </a:solidFill>
                <a:latin typeface="+mj-lt"/>
              </a:rPr>
              <a:t>, of which </a:t>
            </a:r>
            <a:r>
              <a:rPr lang="en-US" i="1" dirty="0">
                <a:solidFill>
                  <a:srgbClr val="000000"/>
                </a:solidFill>
                <a:latin typeface="+mj-lt"/>
              </a:rPr>
              <a:t>cyber resilience</a:t>
            </a:r>
            <a:r>
              <a:rPr lang="en-US" dirty="0">
                <a:solidFill>
                  <a:srgbClr val="000000"/>
                </a:solidFill>
                <a:latin typeface="+mj-lt"/>
              </a:rPr>
              <a:t> is just an aspect.</a:t>
            </a:r>
            <a:r>
              <a:rPr lang="en-US" dirty="0">
                <a:latin typeface="+mj-lt"/>
              </a:rPr>
              <a:t> The concept of hybrid resilience as the ability to resist and recover from hybrid campaigns ...</a:t>
            </a:r>
          </a:p>
        </p:txBody>
      </p:sp>
      <p:pic>
        <p:nvPicPr>
          <p:cNvPr id="7" name="Picture 6"/>
          <p:cNvPicPr>
            <a:picLocks noChangeAspect="1"/>
          </p:cNvPicPr>
          <p:nvPr/>
        </p:nvPicPr>
        <p:blipFill>
          <a:blip r:embed="rId5"/>
          <a:stretch>
            <a:fillRect/>
          </a:stretch>
        </p:blipFill>
        <p:spPr>
          <a:xfrm>
            <a:off x="6793272" y="5085185"/>
            <a:ext cx="2331711" cy="1718102"/>
          </a:xfrm>
          <a:prstGeom prst="rect">
            <a:avLst/>
          </a:prstGeom>
        </p:spPr>
      </p:pic>
    </p:spTree>
    <p:extLst>
      <p:ext uri="{BB962C8B-B14F-4D97-AF65-F5344CB8AC3E}">
        <p14:creationId xmlns:p14="http://schemas.microsoft.com/office/powerpoint/2010/main" val="352727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78" y="5335"/>
            <a:ext cx="9137921" cy="6853441"/>
          </a:xfrm>
          <a:prstGeom prst="rect">
            <a:avLst/>
          </a:prstGeom>
        </p:spPr>
      </p:pic>
      <p:sp>
        <p:nvSpPr>
          <p:cNvPr id="2" name="Rectangle 1"/>
          <p:cNvSpPr/>
          <p:nvPr/>
        </p:nvSpPr>
        <p:spPr>
          <a:xfrm>
            <a:off x="5364088" y="4149080"/>
            <a:ext cx="3600400" cy="1815882"/>
          </a:xfrm>
          <a:prstGeom prst="rect">
            <a:avLst/>
          </a:prstGeom>
          <a:solidFill>
            <a:schemeClr val="tx1"/>
          </a:solidFill>
          <a:ln>
            <a:solidFill>
              <a:schemeClr val="tx1"/>
            </a:solidFill>
          </a:ln>
        </p:spPr>
        <p:txBody>
          <a:bodyPr wrap="square">
            <a:spAutoFit/>
          </a:bodyPr>
          <a:lstStyle/>
          <a:p>
            <a:pPr>
              <a:spcBef>
                <a:spcPts val="1200"/>
              </a:spcBef>
              <a:spcAft>
                <a:spcPts val="1200"/>
              </a:spcAft>
            </a:pPr>
            <a:r>
              <a:rPr lang="en-US" sz="2800" b="1" dirty="0">
                <a:solidFill>
                  <a:schemeClr val="bg1"/>
                </a:solidFill>
                <a:latin typeface="+mj-lt"/>
              </a:rPr>
              <a:t>Putin says: the nation that leads in AI “will become the ruler of the world”</a:t>
            </a:r>
          </a:p>
        </p:txBody>
      </p:sp>
      <p:pic>
        <p:nvPicPr>
          <p:cNvPr id="3" name="Picture 2"/>
          <p:cNvPicPr>
            <a:picLocks noChangeAspect="1"/>
          </p:cNvPicPr>
          <p:nvPr/>
        </p:nvPicPr>
        <p:blipFill>
          <a:blip r:embed="rId3"/>
          <a:stretch>
            <a:fillRect/>
          </a:stretch>
        </p:blipFill>
        <p:spPr>
          <a:xfrm>
            <a:off x="121543" y="3501008"/>
            <a:ext cx="4640250" cy="3238619"/>
          </a:xfrm>
          <a:prstGeom prst="rect">
            <a:avLst/>
          </a:prstGeom>
        </p:spPr>
      </p:pic>
    </p:spTree>
    <p:extLst>
      <p:ext uri="{BB962C8B-B14F-4D97-AF65-F5344CB8AC3E}">
        <p14:creationId xmlns:p14="http://schemas.microsoft.com/office/powerpoint/2010/main" val="85713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218" y="917209"/>
            <a:ext cx="5918526" cy="5640349"/>
          </a:xfrm>
          <a:prstGeom prst="rect">
            <a:avLst/>
          </a:prstGeom>
        </p:spPr>
      </p:pic>
      <p:sp>
        <p:nvSpPr>
          <p:cNvPr id="3" name="Rectangle 2"/>
          <p:cNvSpPr/>
          <p:nvPr/>
        </p:nvSpPr>
        <p:spPr>
          <a:xfrm>
            <a:off x="117050" y="25816"/>
            <a:ext cx="8929254" cy="869469"/>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“Russia”, “Artificial Intelligence” vs. “Hybrid Threats”:</a:t>
            </a:r>
          </a:p>
          <a:p>
            <a:pPr algn="ctr" defTabSz="685800">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a:t>
            </a:r>
            <a:r>
              <a:rPr lang="en-US" sz="21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Google Scholar Gap Analysis</a:t>
            </a:r>
          </a:p>
        </p:txBody>
      </p:sp>
      <p:sp>
        <p:nvSpPr>
          <p:cNvPr id="2" name="TextBox 1"/>
          <p:cNvSpPr txBox="1"/>
          <p:nvPr/>
        </p:nvSpPr>
        <p:spPr>
          <a:xfrm>
            <a:off x="6025744" y="1116414"/>
            <a:ext cx="3024336" cy="1631216"/>
          </a:xfrm>
          <a:prstGeom prst="rect">
            <a:avLst/>
          </a:prstGeom>
          <a:solidFill>
            <a:schemeClr val="bg1">
              <a:lumMod val="85000"/>
            </a:schemeClr>
          </a:solidFill>
          <a:ln w="25400">
            <a:solidFill>
              <a:schemeClr val="tx1"/>
            </a:solidFill>
          </a:ln>
        </p:spPr>
        <p:txBody>
          <a:bodyPr wrap="square" rtlCol="0">
            <a:spAutoFit/>
          </a:bodyPr>
          <a:lstStyle/>
          <a:p>
            <a:pPr algn="just" defTabSz="685800"/>
            <a:r>
              <a:rPr lang="en-US" sz="2000" dirty="0">
                <a:solidFill>
                  <a:prstClr val="black"/>
                </a:solidFill>
                <a:latin typeface="Calibri" panose="020F0502020204030204"/>
              </a:rPr>
              <a:t>“</a:t>
            </a:r>
            <a:r>
              <a:rPr lang="en-US" sz="2000" b="1" dirty="0">
                <a:solidFill>
                  <a:srgbClr val="FF0000"/>
                </a:solidFill>
                <a:latin typeface="Calibri" panose="020F0502020204030204"/>
              </a:rPr>
              <a:t>Artificial Intelligence</a:t>
            </a:r>
            <a:r>
              <a:rPr lang="en-US" sz="2000" dirty="0">
                <a:solidFill>
                  <a:prstClr val="black"/>
                </a:solidFill>
                <a:latin typeface="Calibri" panose="020F0502020204030204"/>
              </a:rPr>
              <a:t>” and “</a:t>
            </a:r>
            <a:r>
              <a:rPr lang="en-US" sz="2000" b="1" dirty="0">
                <a:solidFill>
                  <a:srgbClr val="FF0000"/>
                </a:solidFill>
                <a:latin typeface="Calibri" panose="020F0502020204030204"/>
              </a:rPr>
              <a:t>Hybrid Threats</a:t>
            </a:r>
            <a:r>
              <a:rPr lang="en-US" sz="2000" dirty="0">
                <a:solidFill>
                  <a:prstClr val="black"/>
                </a:solidFill>
                <a:latin typeface="Calibri" panose="020F0502020204030204"/>
              </a:rPr>
              <a:t>” concepts are more and more often appear together in published studies</a:t>
            </a:r>
          </a:p>
        </p:txBody>
      </p:sp>
      <p:sp>
        <p:nvSpPr>
          <p:cNvPr id="5" name="TextBox 4"/>
          <p:cNvSpPr txBox="1"/>
          <p:nvPr/>
        </p:nvSpPr>
        <p:spPr>
          <a:xfrm>
            <a:off x="6025744" y="3111470"/>
            <a:ext cx="3024336" cy="1323439"/>
          </a:xfrm>
          <a:prstGeom prst="rect">
            <a:avLst/>
          </a:prstGeom>
          <a:solidFill>
            <a:schemeClr val="bg1">
              <a:lumMod val="85000"/>
            </a:schemeClr>
          </a:solidFill>
          <a:ln w="25400">
            <a:solidFill>
              <a:schemeClr val="tx1"/>
            </a:solidFill>
          </a:ln>
        </p:spPr>
        <p:txBody>
          <a:bodyPr wrap="square" rtlCol="0">
            <a:spAutoFit/>
          </a:bodyPr>
          <a:lstStyle/>
          <a:p>
            <a:pPr algn="just" defTabSz="685800"/>
            <a:r>
              <a:rPr lang="en-US" sz="2000" dirty="0">
                <a:solidFill>
                  <a:prstClr val="black"/>
                </a:solidFill>
                <a:latin typeface="Calibri" panose="020F0502020204030204"/>
              </a:rPr>
              <a:t>“</a:t>
            </a:r>
            <a:r>
              <a:rPr lang="en-US" sz="2000" b="1" dirty="0">
                <a:solidFill>
                  <a:srgbClr val="FF0000"/>
                </a:solidFill>
                <a:latin typeface="Calibri" panose="020F0502020204030204"/>
              </a:rPr>
              <a:t>Hybrid Threats</a:t>
            </a:r>
            <a:r>
              <a:rPr lang="en-US" sz="2000" dirty="0">
                <a:solidFill>
                  <a:prstClr val="black"/>
                </a:solidFill>
                <a:latin typeface="Calibri" panose="020F0502020204030204"/>
              </a:rPr>
              <a:t>” concept is more and more associated with “</a:t>
            </a:r>
            <a:r>
              <a:rPr lang="en-US" sz="2000" b="1" dirty="0">
                <a:solidFill>
                  <a:srgbClr val="FF0000"/>
                </a:solidFill>
                <a:latin typeface="Calibri" panose="020F0502020204030204"/>
              </a:rPr>
              <a:t>Russia</a:t>
            </a:r>
            <a:r>
              <a:rPr lang="en-US" sz="2000" dirty="0">
                <a:solidFill>
                  <a:prstClr val="black"/>
                </a:solidFill>
                <a:latin typeface="Calibri" panose="020F0502020204030204"/>
              </a:rPr>
              <a:t>” in published studies</a:t>
            </a:r>
          </a:p>
        </p:txBody>
      </p:sp>
      <p:sp>
        <p:nvSpPr>
          <p:cNvPr id="6" name="TextBox 5"/>
          <p:cNvSpPr txBox="1"/>
          <p:nvPr/>
        </p:nvSpPr>
        <p:spPr>
          <a:xfrm>
            <a:off x="6025744" y="4977908"/>
            <a:ext cx="3024336" cy="1323439"/>
          </a:xfrm>
          <a:prstGeom prst="rect">
            <a:avLst/>
          </a:prstGeom>
          <a:solidFill>
            <a:schemeClr val="bg1">
              <a:lumMod val="85000"/>
            </a:schemeClr>
          </a:solidFill>
          <a:ln w="25400">
            <a:solidFill>
              <a:schemeClr val="tx1"/>
            </a:solidFill>
          </a:ln>
        </p:spPr>
        <p:txBody>
          <a:bodyPr wrap="square" rtlCol="0">
            <a:spAutoFit/>
          </a:bodyPr>
          <a:lstStyle/>
          <a:p>
            <a:pPr algn="just" defTabSz="685800"/>
            <a:r>
              <a:rPr lang="en-US" sz="2000" dirty="0">
                <a:solidFill>
                  <a:prstClr val="black"/>
                </a:solidFill>
                <a:latin typeface="Calibri" panose="020F0502020204030204"/>
              </a:rPr>
              <a:t>“</a:t>
            </a:r>
            <a:r>
              <a:rPr lang="en-US" sz="2000" b="1" dirty="0">
                <a:solidFill>
                  <a:srgbClr val="FF0000"/>
                </a:solidFill>
                <a:latin typeface="Calibri" panose="020F0502020204030204"/>
              </a:rPr>
              <a:t>Artificial Intelligence</a:t>
            </a:r>
            <a:r>
              <a:rPr lang="en-US" sz="2000" dirty="0">
                <a:solidFill>
                  <a:prstClr val="black"/>
                </a:solidFill>
                <a:latin typeface="Calibri" panose="020F0502020204030204"/>
              </a:rPr>
              <a:t>” concept is more and more associated with “</a:t>
            </a:r>
            <a:r>
              <a:rPr lang="en-US" sz="2000" b="1" dirty="0">
                <a:solidFill>
                  <a:srgbClr val="FF0000"/>
                </a:solidFill>
                <a:latin typeface="Calibri" panose="020F0502020204030204"/>
              </a:rPr>
              <a:t>Russia</a:t>
            </a:r>
            <a:r>
              <a:rPr lang="en-US" sz="2000" dirty="0">
                <a:solidFill>
                  <a:prstClr val="black"/>
                </a:solidFill>
                <a:latin typeface="Calibri" panose="020F0502020204030204"/>
              </a:rPr>
              <a:t>” in published studies</a:t>
            </a:r>
          </a:p>
        </p:txBody>
      </p:sp>
    </p:spTree>
    <p:extLst>
      <p:ext uri="{BB962C8B-B14F-4D97-AF65-F5344CB8AC3E}">
        <p14:creationId xmlns:p14="http://schemas.microsoft.com/office/powerpoint/2010/main" val="7614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113" y="476672"/>
            <a:ext cx="4015261" cy="1915909"/>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Google Scholar Gap Analysis? How?</a:t>
            </a:r>
          </a:p>
        </p:txBody>
      </p:sp>
      <p:pic>
        <p:nvPicPr>
          <p:cNvPr id="8" name="Picture 7"/>
          <p:cNvPicPr>
            <a:picLocks noChangeAspect="1"/>
          </p:cNvPicPr>
          <p:nvPr/>
        </p:nvPicPr>
        <p:blipFill>
          <a:blip r:embed="rId2"/>
          <a:stretch>
            <a:fillRect/>
          </a:stretch>
        </p:blipFill>
        <p:spPr>
          <a:xfrm>
            <a:off x="100453" y="2749572"/>
            <a:ext cx="6743780" cy="3703764"/>
          </a:xfrm>
          <a:prstGeom prst="rect">
            <a:avLst/>
          </a:prstGeom>
        </p:spPr>
      </p:pic>
      <p:pic>
        <p:nvPicPr>
          <p:cNvPr id="9" name="Picture 8"/>
          <p:cNvPicPr>
            <a:picLocks noChangeAspect="1"/>
          </p:cNvPicPr>
          <p:nvPr/>
        </p:nvPicPr>
        <p:blipFill>
          <a:blip r:embed="rId3"/>
          <a:stretch>
            <a:fillRect/>
          </a:stretch>
        </p:blipFill>
        <p:spPr>
          <a:xfrm>
            <a:off x="6844233" y="2768532"/>
            <a:ext cx="2267667" cy="1899274"/>
          </a:xfrm>
          <a:prstGeom prst="rect">
            <a:avLst/>
          </a:prstGeom>
        </p:spPr>
      </p:pic>
      <p:pic>
        <p:nvPicPr>
          <p:cNvPr id="7" name="Picture 6"/>
          <p:cNvPicPr>
            <a:picLocks noChangeAspect="1"/>
          </p:cNvPicPr>
          <p:nvPr/>
        </p:nvPicPr>
        <p:blipFill>
          <a:blip r:embed="rId4"/>
          <a:stretch>
            <a:fillRect/>
          </a:stretch>
        </p:blipFill>
        <p:spPr>
          <a:xfrm>
            <a:off x="4145317" y="260648"/>
            <a:ext cx="4966583" cy="2475471"/>
          </a:xfrm>
          <a:prstGeom prst="rect">
            <a:avLst/>
          </a:prstGeom>
        </p:spPr>
      </p:pic>
    </p:spTree>
    <p:extLst>
      <p:ext uri="{BB962C8B-B14F-4D97-AF65-F5344CB8AC3E}">
        <p14:creationId xmlns:p14="http://schemas.microsoft.com/office/powerpoint/2010/main" val="2357252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3651" y="26763"/>
            <a:ext cx="3535200"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Cyber-Physical-Social Systems</a:t>
            </a:r>
          </a:p>
        </p:txBody>
      </p:sp>
      <p:sp>
        <p:nvSpPr>
          <p:cNvPr id="11" name="Rectangle 17"/>
          <p:cNvSpPr/>
          <p:nvPr/>
        </p:nvSpPr>
        <p:spPr bwMode="auto">
          <a:xfrm>
            <a:off x="6448435"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Collective Intelligence</a:t>
            </a:r>
          </a:p>
        </p:txBody>
      </p:sp>
      <p:grpSp>
        <p:nvGrpSpPr>
          <p:cNvPr id="26" name="Group 25"/>
          <p:cNvGrpSpPr/>
          <p:nvPr/>
        </p:nvGrpSpPr>
        <p:grpSpPr>
          <a:xfrm>
            <a:off x="6733330"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689" y="3639542"/>
            <a:ext cx="4187956" cy="3140968"/>
          </a:xfrm>
          <a:prstGeom prst="rect">
            <a:avLst/>
          </a:prstGeom>
        </p:spPr>
      </p:pic>
      <p:sp>
        <p:nvSpPr>
          <p:cNvPr id="32" name="Rectangle 31"/>
          <p:cNvSpPr/>
          <p:nvPr/>
        </p:nvSpPr>
        <p:spPr bwMode="auto">
          <a:xfrm>
            <a:off x="3431061" y="3165515"/>
            <a:ext cx="3046540"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Critical Infrastructure</a:t>
            </a: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3039" y="2204864"/>
            <a:ext cx="3744416"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2637447" y="542226"/>
            <a:ext cx="4051841" cy="1631216"/>
          </a:xfrm>
          <a:prstGeom prst="rect">
            <a:avLst/>
          </a:prstGeom>
          <a:noFill/>
        </p:spPr>
        <p:txBody>
          <a:bodyPr wrap="square" rtlCol="0">
            <a:spAutoFit/>
          </a:bodyPr>
          <a:lstStyle/>
          <a:p>
            <a:pPr lvl="0"/>
            <a:r>
              <a:rPr kumimoji="0" lang="en-US" sz="2000" b="1" i="0" u="none" strike="noStrike" kern="1200" cap="none" spc="0" normalizeH="0" baseline="0" noProof="0" dirty="0">
                <a:ln>
                  <a:noFill/>
                </a:ln>
                <a:solidFill>
                  <a:prstClr val="black"/>
                </a:solidFill>
                <a:effectLst/>
                <a:uLnTx/>
                <a:uFillTx/>
                <a:latin typeface="Calibri"/>
                <a:ea typeface="+mn-ea"/>
                <a:cs typeface="+mn-cs"/>
              </a:rPr>
              <a:t>Critical Infrastructure </a:t>
            </a:r>
            <a:r>
              <a:rPr kumimoji="0" lang="en-US" sz="2000" b="0" i="0" u="none" strike="noStrike" kern="1200" cap="none" spc="0" normalizeH="0" baseline="0" noProof="0" dirty="0">
                <a:ln>
                  <a:noFill/>
                </a:ln>
                <a:solidFill>
                  <a:prstClr val="black"/>
                </a:solidFill>
                <a:effectLst/>
                <a:uLnTx/>
                <a:uFillTx/>
                <a:latin typeface="Calibri"/>
                <a:ea typeface="+mn-ea"/>
                <a:cs typeface="+mn-cs"/>
              </a:rPr>
              <a:t>is about Cyber-Physical-Social Systems populated and controlled by the Collective Intelligence </a:t>
            </a:r>
            <a:r>
              <a:rPr lang="en-US" sz="2000" dirty="0"/>
              <a:t>that are essential for the functioning of a society and economy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ounded Rectangular Callout 1"/>
          <p:cNvSpPr/>
          <p:nvPr/>
        </p:nvSpPr>
        <p:spPr>
          <a:xfrm>
            <a:off x="131684" y="4504083"/>
            <a:ext cx="2352084" cy="2016224"/>
          </a:xfrm>
          <a:prstGeom prst="wedgeRoundRectCallout">
            <a:avLst>
              <a:gd name="adj1" fmla="val 25496"/>
              <a:gd name="adj2" fmla="val -707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Flexible infrastructure of heterogeneous systems, facilities, assets, technologies, networks and processes</a:t>
            </a:r>
          </a:p>
        </p:txBody>
      </p:sp>
      <p:sp>
        <p:nvSpPr>
          <p:cNvPr id="17" name="Rounded Rectangular Callout 16"/>
          <p:cNvSpPr/>
          <p:nvPr/>
        </p:nvSpPr>
        <p:spPr>
          <a:xfrm>
            <a:off x="7138938" y="3861048"/>
            <a:ext cx="1862477" cy="869578"/>
          </a:xfrm>
          <a:prstGeom prst="wedgeRoundRectCallout">
            <a:avLst>
              <a:gd name="adj1" fmla="val -29008"/>
              <a:gd name="adj2" fmla="val -1286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Humans and artificial decision makers</a:t>
            </a:r>
          </a:p>
        </p:txBody>
      </p:sp>
      <p:sp>
        <p:nvSpPr>
          <p:cNvPr id="18" name="Rectangle 17"/>
          <p:cNvSpPr/>
          <p:nvPr/>
        </p:nvSpPr>
        <p:spPr>
          <a:xfrm>
            <a:off x="4952470" y="6520307"/>
            <a:ext cx="1986441" cy="246221"/>
          </a:xfrm>
          <a:prstGeom prst="rect">
            <a:avLst/>
          </a:prstGeom>
          <a:solidFill>
            <a:srgbClr val="FFFF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hlinkClick r:id="rId7"/>
              </a:rPr>
              <a:t>https://bt3gl.github.io/index.html</a:t>
            </a:r>
            <a:r>
              <a:rPr kumimoji="0" lang="en-US" sz="1000" b="0" i="0" u="none" strike="noStrike" kern="1200" cap="none" spc="0" normalizeH="0" baseline="0" noProof="0" dirty="0">
                <a:ln>
                  <a:noFill/>
                </a:ln>
                <a:solidFill>
                  <a:prstClr val="white"/>
                </a:solidFill>
                <a:effectLst/>
                <a:uLnTx/>
                <a:uFillTx/>
                <a:latin typeface="Calibri"/>
                <a:ea typeface="+mn-ea"/>
                <a:cs typeface="+mn-cs"/>
              </a:rPr>
              <a:t> </a:t>
            </a: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228" y="3046648"/>
            <a:ext cx="2468880" cy="997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9"/>
          <a:stretch>
            <a:fillRect/>
          </a:stretch>
        </p:blipFill>
        <p:spPr>
          <a:xfrm>
            <a:off x="128371" y="2097585"/>
            <a:ext cx="2468880" cy="914247"/>
          </a:xfrm>
          <a:prstGeom prst="rect">
            <a:avLst/>
          </a:prstGeom>
          <a:ln w="25400">
            <a:solidFill>
              <a:schemeClr val="tx1"/>
            </a:solidFill>
          </a:ln>
        </p:spPr>
      </p:pic>
      <p:pic>
        <p:nvPicPr>
          <p:cNvPr id="5" name="Picture 4"/>
          <p:cNvPicPr>
            <a:picLocks noChangeAspect="1"/>
          </p:cNvPicPr>
          <p:nvPr/>
        </p:nvPicPr>
        <p:blipFill>
          <a:blip r:embed="rId10"/>
          <a:stretch>
            <a:fillRect/>
          </a:stretch>
        </p:blipFill>
        <p:spPr>
          <a:xfrm>
            <a:off x="131684" y="567995"/>
            <a:ext cx="2468880" cy="1497798"/>
          </a:xfrm>
          <a:prstGeom prst="rect">
            <a:avLst/>
          </a:prstGeom>
          <a:noFill/>
          <a:ln w="25400">
            <a:solidFill>
              <a:schemeClr val="tx1"/>
            </a:solidFill>
          </a:ln>
        </p:spPr>
      </p:pic>
    </p:spTree>
    <p:extLst>
      <p:ext uri="{BB962C8B-B14F-4D97-AF65-F5344CB8AC3E}">
        <p14:creationId xmlns:p14="http://schemas.microsoft.com/office/powerpoint/2010/main" val="4168954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62813" y="46427"/>
            <a:ext cx="3535200"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Cyber-Physical-Social Systems</a:t>
            </a:r>
          </a:p>
        </p:txBody>
      </p:sp>
      <p:sp>
        <p:nvSpPr>
          <p:cNvPr id="11" name="Rectangle 17"/>
          <p:cNvSpPr/>
          <p:nvPr/>
        </p:nvSpPr>
        <p:spPr bwMode="auto">
          <a:xfrm>
            <a:off x="6448435"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Collective Intelligence</a:t>
            </a:r>
          </a:p>
        </p:txBody>
      </p:sp>
      <p:grpSp>
        <p:nvGrpSpPr>
          <p:cNvPr id="26" name="Group 25"/>
          <p:cNvGrpSpPr/>
          <p:nvPr/>
        </p:nvGrpSpPr>
        <p:grpSpPr>
          <a:xfrm>
            <a:off x="6733330"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5" y="3639542"/>
            <a:ext cx="4187956" cy="3140968"/>
          </a:xfrm>
          <a:prstGeom prst="rect">
            <a:avLst/>
          </a:prstGeom>
        </p:spPr>
      </p:pic>
      <p:sp>
        <p:nvSpPr>
          <p:cNvPr id="32" name="Rectangle 31"/>
          <p:cNvSpPr/>
          <p:nvPr/>
        </p:nvSpPr>
        <p:spPr bwMode="auto">
          <a:xfrm>
            <a:off x="3224587" y="3185179"/>
            <a:ext cx="3046540"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Critical Infrastructure</a:t>
            </a: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3039" y="2204864"/>
            <a:ext cx="3744416"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2840787" y="348501"/>
            <a:ext cx="365414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Which of these is more vulnerable for a hacker attack: infrastructure or intelligence?</a:t>
            </a:r>
            <a:endParaRPr kumimoji="0" lang="en-US" sz="28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8" name="TextBox 17"/>
          <p:cNvSpPr txBox="1"/>
          <p:nvPr/>
        </p:nvSpPr>
        <p:spPr>
          <a:xfrm>
            <a:off x="54740" y="4461928"/>
            <a:ext cx="2357019" cy="2092881"/>
          </a:xfrm>
          <a:prstGeom prst="rect">
            <a:avLst/>
          </a:prstGeom>
          <a:solidFill>
            <a:schemeClr val="bg1">
              <a:lumMod val="85000"/>
            </a:schemeClr>
          </a:solidFill>
          <a:ln w="1905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mn-cs"/>
              </a:rPr>
              <a:t>“Only amateurs attack machines…”</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rPr>
              <a:t>[B. Schneier (2000). </a:t>
            </a:r>
            <a:r>
              <a:rPr kumimoji="0" lang="en-US" sz="1000" b="0" i="0" u="sng" strike="noStrike" kern="1200" cap="none" spc="0" normalizeH="0" baseline="0" noProof="0" dirty="0">
                <a:ln>
                  <a:noFill/>
                </a:ln>
                <a:solidFill>
                  <a:prstClr val="black"/>
                </a:solidFill>
                <a:effectLst/>
                <a:uLnTx/>
                <a:uFillTx/>
                <a:latin typeface="Times New Roman" pitchFamily="18" charset="0"/>
                <a:ea typeface="+mn-ea"/>
                <a:cs typeface="+mn-cs"/>
                <a:hlinkClick r:id="rId7"/>
              </a:rPr>
              <a:t>Semantic Attacks</a:t>
            </a:r>
            <a:r>
              <a:rPr kumimoji="0" lang="en-US" sz="1000" b="0" i="0" u="sng"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19" name="TextBox 18"/>
          <p:cNvSpPr txBox="1"/>
          <p:nvPr/>
        </p:nvSpPr>
        <p:spPr>
          <a:xfrm>
            <a:off x="6804249" y="4869160"/>
            <a:ext cx="2301260" cy="1815882"/>
          </a:xfrm>
          <a:prstGeom prst="rect">
            <a:avLst/>
          </a:prstGeom>
          <a:solidFill>
            <a:schemeClr val="bg1">
              <a:lumMod val="85000"/>
            </a:schemeClr>
          </a:solidFill>
          <a:ln w="1905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mn-cs"/>
              </a:rPr>
              <a:t>“… professionals target people”</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rPr>
              <a:t>[B. Schneier (2000). </a:t>
            </a:r>
            <a:r>
              <a:rPr kumimoji="0" lang="en-US" sz="1000" b="0" i="0" u="sng" strike="noStrike" kern="1200" cap="none" spc="0" normalizeH="0" baseline="0" noProof="0" dirty="0">
                <a:ln>
                  <a:noFill/>
                </a:ln>
                <a:solidFill>
                  <a:prstClr val="black"/>
                </a:solidFill>
                <a:effectLst/>
                <a:uLnTx/>
                <a:uFillTx/>
                <a:latin typeface="Times New Roman" pitchFamily="18" charset="0"/>
                <a:ea typeface="+mn-ea"/>
                <a:cs typeface="+mn-cs"/>
                <a:hlinkClick r:id="rId7"/>
              </a:rPr>
              <a:t>Semantic Attacks</a:t>
            </a:r>
            <a:r>
              <a:rPr kumimoji="0" lang="en-US" sz="1000" b="0" i="0" u="sng"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1" name="Down Arrow 20"/>
          <p:cNvSpPr/>
          <p:nvPr/>
        </p:nvSpPr>
        <p:spPr>
          <a:xfrm rot="10800000">
            <a:off x="8028384" y="3157453"/>
            <a:ext cx="432048" cy="219185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228" y="3046648"/>
            <a:ext cx="2468880" cy="9974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28"/>
          <p:cNvPicPr>
            <a:picLocks noChangeAspect="1"/>
          </p:cNvPicPr>
          <p:nvPr/>
        </p:nvPicPr>
        <p:blipFill>
          <a:blip r:embed="rId9"/>
          <a:stretch>
            <a:fillRect/>
          </a:stretch>
        </p:blipFill>
        <p:spPr>
          <a:xfrm>
            <a:off x="128371" y="2097585"/>
            <a:ext cx="2468880" cy="914247"/>
          </a:xfrm>
          <a:prstGeom prst="rect">
            <a:avLst/>
          </a:prstGeom>
          <a:ln w="25400">
            <a:solidFill>
              <a:schemeClr val="tx1"/>
            </a:solidFill>
          </a:ln>
        </p:spPr>
      </p:pic>
      <p:pic>
        <p:nvPicPr>
          <p:cNvPr id="31" name="Picture 30"/>
          <p:cNvPicPr>
            <a:picLocks noChangeAspect="1"/>
          </p:cNvPicPr>
          <p:nvPr/>
        </p:nvPicPr>
        <p:blipFill>
          <a:blip r:embed="rId10"/>
          <a:stretch>
            <a:fillRect/>
          </a:stretch>
        </p:blipFill>
        <p:spPr>
          <a:xfrm>
            <a:off x="131684" y="567995"/>
            <a:ext cx="2468880" cy="1497798"/>
          </a:xfrm>
          <a:prstGeom prst="rect">
            <a:avLst/>
          </a:prstGeom>
          <a:noFill/>
          <a:ln w="25400">
            <a:solidFill>
              <a:schemeClr val="tx1"/>
            </a:solidFill>
          </a:ln>
        </p:spPr>
      </p:pic>
      <p:sp>
        <p:nvSpPr>
          <p:cNvPr id="20" name="Down Arrow 19"/>
          <p:cNvSpPr/>
          <p:nvPr/>
        </p:nvSpPr>
        <p:spPr>
          <a:xfrm rot="10800000">
            <a:off x="1204978" y="3992687"/>
            <a:ext cx="432048" cy="876472"/>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7319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9531" y="3805892"/>
            <a:ext cx="3352344" cy="2808872"/>
            <a:chOff x="445542" y="1647861"/>
            <a:chExt cx="3078708" cy="2209764"/>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542" y="1647861"/>
              <a:ext cx="3078708" cy="220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917" y="2645569"/>
              <a:ext cx="869126" cy="92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159" y="3672977"/>
            <a:ext cx="4325592" cy="312403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280" y="1328738"/>
            <a:ext cx="394335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81431" y="1023589"/>
            <a:ext cx="3133269" cy="2163177"/>
            <a:chOff x="28574" y="3857625"/>
            <a:chExt cx="3267075" cy="2276475"/>
          </a:xfrm>
        </p:grpSpPr>
        <p:grpSp>
          <p:nvGrpSpPr>
            <p:cNvPr id="5" name="Group 4"/>
            <p:cNvGrpSpPr/>
            <p:nvPr/>
          </p:nvGrpSpPr>
          <p:grpSpPr>
            <a:xfrm>
              <a:off x="445542" y="4205288"/>
              <a:ext cx="2657475" cy="1652587"/>
              <a:chOff x="445542" y="4205288"/>
              <a:chExt cx="2657475" cy="1781175"/>
            </a:xfrm>
          </p:grpSpPr>
          <p:pic>
            <p:nvPicPr>
              <p:cNvPr id="5126" name="Picture 6"/>
              <p:cNvPicPr>
                <a:picLocks noChangeAspect="1" noChangeArrowheads="1"/>
              </p:cNvPicPr>
              <p:nvPr/>
            </p:nvPicPr>
            <p:blipFill>
              <a:blip r:embed="rId6">
                <a:clrChange>
                  <a:clrFrom>
                    <a:srgbClr val="E7EEF4"/>
                  </a:clrFrom>
                  <a:clrTo>
                    <a:srgbClr val="E7EEF4">
                      <a:alpha val="0"/>
                    </a:srgbClr>
                  </a:clrTo>
                </a:clrChange>
                <a:extLst>
                  <a:ext uri="{28A0092B-C50C-407E-A947-70E740481C1C}">
                    <a14:useLocalDpi xmlns:a14="http://schemas.microsoft.com/office/drawing/2010/main" val="0"/>
                  </a:ext>
                </a:extLst>
              </a:blip>
              <a:srcRect/>
              <a:stretch>
                <a:fillRect/>
              </a:stretch>
            </p:blipFill>
            <p:spPr bwMode="auto">
              <a:xfrm>
                <a:off x="445542" y="4205288"/>
                <a:ext cx="26574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190955" y="5106019"/>
                <a:ext cx="1241768" cy="38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8"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4" y="3857625"/>
              <a:ext cx="32670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Up-Down Arrow 6"/>
          <p:cNvSpPr/>
          <p:nvPr/>
        </p:nvSpPr>
        <p:spPr>
          <a:xfrm>
            <a:off x="6647830" y="2763253"/>
            <a:ext cx="323850" cy="771656"/>
          </a:xfrm>
          <a:prstGeom prst="upDownArrow">
            <a:avLst>
              <a:gd name="adj1" fmla="val 50000"/>
              <a:gd name="adj2" fmla="val 62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own Arrow 7"/>
          <p:cNvSpPr/>
          <p:nvPr/>
        </p:nvSpPr>
        <p:spPr>
          <a:xfrm>
            <a:off x="1748065" y="3181001"/>
            <a:ext cx="281265" cy="561975"/>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Down Arrow 15"/>
          <p:cNvSpPr/>
          <p:nvPr/>
        </p:nvSpPr>
        <p:spPr>
          <a:xfrm rot="14504995">
            <a:off x="4109630" y="2419452"/>
            <a:ext cx="233192" cy="1987963"/>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78987" y="-48960"/>
            <a:ext cx="8549392"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Simple scenario: human observes context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and updates the control model accordingly</a:t>
            </a:r>
          </a:p>
        </p:txBody>
      </p:sp>
    </p:spTree>
    <p:extLst>
      <p:ext uri="{BB962C8B-B14F-4D97-AF65-F5344CB8AC3E}">
        <p14:creationId xmlns:p14="http://schemas.microsoft.com/office/powerpoint/2010/main" val="248710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427438" y="1090284"/>
            <a:ext cx="4617021"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fontAlgn="base">
              <a:spcAft>
                <a:spcPct val="0"/>
              </a:spcAft>
              <a:buClr>
                <a:srgbClr val="578963"/>
              </a:buClr>
              <a:buFont typeface="Wingdings" pitchFamily="2" charset="2"/>
              <a:buChar char="q"/>
              <a:defRPr/>
            </a:pPr>
            <a:r>
              <a:rPr lang="en-GB" altLang="en-US" sz="2400" b="1" dirty="0">
                <a:solidFill>
                  <a:srgbClr val="0033CC"/>
                </a:solidFill>
                <a:cs typeface="Arial" pitchFamily="34" charset="0"/>
              </a:rPr>
              <a:t>Vagan Terziyan</a:t>
            </a:r>
          </a:p>
          <a:p>
            <a:pPr fontAlgn="base">
              <a:spcAft>
                <a:spcPct val="0"/>
              </a:spcAft>
              <a:buClr>
                <a:srgbClr val="578963"/>
              </a:buClr>
              <a:buFont typeface="Wingdings" pitchFamily="2" charset="2"/>
              <a:buChar char="q"/>
              <a:defRPr/>
            </a:pPr>
            <a:r>
              <a:rPr lang="en-GB" altLang="en-US" sz="2400" dirty="0">
                <a:solidFill>
                  <a:srgbClr val="333333"/>
                </a:solidFill>
                <a:cs typeface="Arial" pitchFamily="34" charset="0"/>
              </a:rPr>
              <a:t>Professor:</a:t>
            </a:r>
            <a:r>
              <a:rPr lang="en-GB" altLang="en-US" sz="2800" dirty="0">
                <a:solidFill>
                  <a:srgbClr val="333333"/>
                </a:solidFill>
                <a:cs typeface="Arial" pitchFamily="34" charset="0"/>
              </a:rPr>
              <a:t> </a:t>
            </a:r>
            <a:r>
              <a:rPr lang="en-GB" altLang="en-US" sz="2000" dirty="0">
                <a:solidFill>
                  <a:srgbClr val="0033CC"/>
                </a:solidFill>
                <a:cs typeface="Arial" pitchFamily="34" charset="0"/>
              </a:rPr>
              <a:t>Distributed Systems (University of Jyväskylä)</a:t>
            </a:r>
            <a:r>
              <a:rPr lang="en-US" altLang="en-US" sz="2000" dirty="0">
                <a:solidFill>
                  <a:srgbClr val="0033CC"/>
                </a:solidFill>
                <a:cs typeface="Arial" pitchFamily="34" charset="0"/>
              </a:rPr>
              <a:t>;</a:t>
            </a:r>
            <a:endParaRPr lang="en-GB" altLang="en-US" sz="2000" dirty="0">
              <a:solidFill>
                <a:srgbClr val="0033CC"/>
              </a:solidFill>
              <a:cs typeface="Arial" pitchFamily="34" charset="0"/>
            </a:endParaRPr>
          </a:p>
          <a:p>
            <a:pPr fontAlgn="base">
              <a:spcAft>
                <a:spcPct val="0"/>
              </a:spcAft>
              <a:buClr>
                <a:srgbClr val="578963"/>
              </a:buClr>
              <a:buFont typeface="Wingdings" pitchFamily="2" charset="2"/>
              <a:buChar char="q"/>
              <a:defRPr/>
            </a:pPr>
            <a:r>
              <a:rPr lang="en-GB" altLang="en-US" sz="2400" dirty="0">
                <a:solidFill>
                  <a:srgbClr val="333333"/>
                </a:solidFill>
                <a:cs typeface="Arial" pitchFamily="34" charset="0"/>
              </a:rPr>
              <a:t>Visiting Professor:</a:t>
            </a:r>
            <a:r>
              <a:rPr lang="en-GB" altLang="en-US" sz="2800" dirty="0">
                <a:solidFill>
                  <a:srgbClr val="333333"/>
                </a:solidFill>
                <a:cs typeface="Arial" pitchFamily="34" charset="0"/>
              </a:rPr>
              <a:t> </a:t>
            </a:r>
            <a:r>
              <a:rPr lang="en-GB" altLang="en-US" sz="2000" dirty="0">
                <a:solidFill>
                  <a:srgbClr val="0033CC"/>
                </a:solidFill>
                <a:cs typeface="Arial" pitchFamily="34" charset="0"/>
              </a:rPr>
              <a:t>Artificial Intelligence (Kharkiv National University of Radioelectronics)</a:t>
            </a:r>
            <a:r>
              <a:rPr lang="en-US" altLang="en-US" sz="2000" dirty="0">
                <a:solidFill>
                  <a:srgbClr val="0033CC"/>
                </a:solidFill>
                <a:cs typeface="Arial" pitchFamily="34" charset="0"/>
              </a:rPr>
              <a:t>;</a:t>
            </a:r>
            <a:endParaRPr lang="en-GB" altLang="en-US" sz="2000" dirty="0">
              <a:solidFill>
                <a:srgbClr val="0033CC"/>
              </a:solidFill>
              <a:cs typeface="Arial" pitchFamily="34" charset="0"/>
            </a:endParaRPr>
          </a:p>
          <a:p>
            <a:pPr fontAlgn="base">
              <a:spcAft>
                <a:spcPct val="0"/>
              </a:spcAft>
              <a:buClr>
                <a:srgbClr val="578963"/>
              </a:buClr>
              <a:buFont typeface="Wingdings" pitchFamily="2" charset="2"/>
              <a:buChar char="q"/>
              <a:defRPr/>
            </a:pPr>
            <a:r>
              <a:rPr lang="en-GB" altLang="en-US" sz="2400" dirty="0">
                <a:solidFill>
                  <a:srgbClr val="333333"/>
                </a:solidFill>
                <a:cs typeface="Arial" pitchFamily="34" charset="0"/>
              </a:rPr>
              <a:t>Head of Master Programs:</a:t>
            </a:r>
          </a:p>
          <a:p>
            <a:pPr fontAlgn="base">
              <a:spcAft>
                <a:spcPct val="0"/>
              </a:spcAft>
              <a:buClr>
                <a:srgbClr val="578963"/>
              </a:buClr>
              <a:buFont typeface="Arial" panose="020B0604020202020204" pitchFamily="34" charset="0"/>
              <a:buChar char="•"/>
              <a:defRPr/>
            </a:pPr>
            <a:r>
              <a:rPr lang="en-GB" altLang="en-US" sz="2000" dirty="0">
                <a:solidFill>
                  <a:srgbClr val="0033CC"/>
                </a:solidFill>
                <a:cs typeface="Arial" pitchFamily="34" charset="0"/>
              </a:rPr>
              <a:t>WISE: “Web Intelligence and Service Engineering”</a:t>
            </a:r>
          </a:p>
          <a:p>
            <a:pPr fontAlgn="base">
              <a:spcAft>
                <a:spcPct val="0"/>
              </a:spcAft>
              <a:buClr>
                <a:srgbClr val="578963"/>
              </a:buClr>
              <a:buFont typeface="Arial" panose="020B0604020202020204" pitchFamily="34" charset="0"/>
              <a:buChar char="•"/>
              <a:defRPr/>
            </a:pPr>
            <a:r>
              <a:rPr lang="en-US" sz="2000" dirty="0">
                <a:solidFill>
                  <a:srgbClr val="0033CC"/>
                </a:solidFill>
                <a:cs typeface="Arial" pitchFamily="34" charset="0"/>
              </a:rPr>
              <a:t>COIN: “Cognitive Computing and Collective Intelligence”</a:t>
            </a:r>
            <a:endParaRPr lang="en-GB" altLang="en-US" sz="2000" dirty="0">
              <a:solidFill>
                <a:srgbClr val="0033CC"/>
              </a:solidFill>
              <a:cs typeface="Arial" pitchFamily="34" charset="0"/>
            </a:endParaRPr>
          </a:p>
          <a:p>
            <a:pPr fontAlgn="base">
              <a:spcAft>
                <a:spcPct val="0"/>
              </a:spcAft>
              <a:buClr>
                <a:srgbClr val="578963"/>
              </a:buClr>
              <a:buFont typeface="Wingdings" pitchFamily="2" charset="2"/>
              <a:buChar char="q"/>
              <a:defRPr/>
            </a:pPr>
            <a:r>
              <a:rPr lang="en-GB" altLang="en-US" sz="2400" dirty="0">
                <a:solidFill>
                  <a:srgbClr val="333333"/>
                </a:solidFill>
                <a:cs typeface="Arial" pitchFamily="34" charset="0"/>
              </a:rPr>
              <a:t>Background:</a:t>
            </a:r>
            <a:r>
              <a:rPr lang="en-GB" altLang="en-US" sz="2800" dirty="0">
                <a:solidFill>
                  <a:srgbClr val="333333"/>
                </a:solidFill>
                <a:cs typeface="Arial" pitchFamily="34" charset="0"/>
              </a:rPr>
              <a:t> </a:t>
            </a:r>
            <a:r>
              <a:rPr lang="en-GB" altLang="en-US" sz="2000" dirty="0">
                <a:solidFill>
                  <a:srgbClr val="0033CC"/>
                </a:solidFill>
                <a:cs typeface="Arial" pitchFamily="34" charset="0"/>
              </a:rPr>
              <a:t>Applied Mathematics; Artificial Intelligence </a:t>
            </a:r>
            <a:r>
              <a:rPr lang="en-GB" altLang="en-US" sz="1400" dirty="0">
                <a:solidFill>
                  <a:srgbClr val="0033CC"/>
                </a:solidFill>
                <a:cs typeface="Arial" pitchFamily="34" charset="0"/>
              </a:rPr>
              <a:t>(40+ years of experience)</a:t>
            </a:r>
          </a:p>
          <a:p>
            <a:pPr fontAlgn="base">
              <a:spcAft>
                <a:spcPct val="0"/>
              </a:spcAft>
              <a:buClr>
                <a:srgbClr val="578963"/>
              </a:buClr>
              <a:buFont typeface="Wingdings" pitchFamily="2" charset="2"/>
              <a:buChar char="q"/>
              <a:defRPr/>
            </a:pPr>
            <a:r>
              <a:rPr lang="en-GB" altLang="en-US" sz="2400" dirty="0">
                <a:solidFill>
                  <a:srgbClr val="333333"/>
                </a:solidFill>
                <a:cs typeface="Arial" pitchFamily="34" charset="0"/>
              </a:rPr>
              <a:t>Interest: </a:t>
            </a:r>
            <a:r>
              <a:rPr lang="en-GB" altLang="en-US" sz="2000" dirty="0">
                <a:solidFill>
                  <a:srgbClr val="0033CC"/>
                </a:solidFill>
                <a:cs typeface="Arial" pitchFamily="34" charset="0"/>
              </a:rPr>
              <a:t>Artificial Intelligence …</a:t>
            </a:r>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1090284"/>
            <a:ext cx="4363938" cy="43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5454221"/>
            <a:ext cx="4363938" cy="1347539"/>
          </a:xfrm>
          <a:prstGeom prst="rect">
            <a:avLst/>
          </a:prstGeom>
          <a:solidFill>
            <a:schemeClr val="bg1">
              <a:lumMod val="65000"/>
            </a:schemeClr>
          </a:solidFill>
          <a:ln>
            <a:noFill/>
          </a:ln>
        </p:spPr>
      </p:pic>
      <p:sp>
        <p:nvSpPr>
          <p:cNvPr id="7" name="Rectangle 2"/>
          <p:cNvSpPr>
            <a:spLocks noChangeArrowheads="1"/>
          </p:cNvSpPr>
          <p:nvPr/>
        </p:nvSpPr>
        <p:spPr bwMode="auto">
          <a:xfrm>
            <a:off x="647700" y="47625"/>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fontAlgn="base">
              <a:spcBef>
                <a:spcPct val="0"/>
              </a:spcBef>
              <a:spcAft>
                <a:spcPct val="0"/>
              </a:spcAft>
              <a:buClrTx/>
              <a:buFontTx/>
              <a:buNone/>
              <a:defRPr/>
            </a:pPr>
            <a:r>
              <a:rPr lang="en-GB" altLang="en-US" sz="4400" dirty="0">
                <a:solidFill>
                  <a:srgbClr val="004C2B"/>
                </a:solidFill>
                <a:cs typeface="Arial" pitchFamily="34" charset="0"/>
              </a:rPr>
              <a:t>The lecturer</a:t>
            </a: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4860038"/>
            <a:ext cx="921873" cy="35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202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159" y="3672977"/>
            <a:ext cx="4325592" cy="312403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280" y="1328738"/>
            <a:ext cx="394335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81431" y="600075"/>
            <a:ext cx="3133269" cy="2163177"/>
            <a:chOff x="28574" y="3857625"/>
            <a:chExt cx="3267075" cy="2276475"/>
          </a:xfrm>
        </p:grpSpPr>
        <p:grpSp>
          <p:nvGrpSpPr>
            <p:cNvPr id="5" name="Group 4"/>
            <p:cNvGrpSpPr/>
            <p:nvPr/>
          </p:nvGrpSpPr>
          <p:grpSpPr>
            <a:xfrm>
              <a:off x="445542" y="4205288"/>
              <a:ext cx="2657475" cy="1652587"/>
              <a:chOff x="445542" y="4205288"/>
              <a:chExt cx="2657475" cy="1781175"/>
            </a:xfrm>
          </p:grpSpPr>
          <p:pic>
            <p:nvPicPr>
              <p:cNvPr id="5126" name="Picture 6"/>
              <p:cNvPicPr>
                <a:picLocks noChangeAspect="1" noChangeArrowheads="1"/>
              </p:cNvPicPr>
              <p:nvPr/>
            </p:nvPicPr>
            <p:blipFill>
              <a:blip r:embed="rId4">
                <a:clrChange>
                  <a:clrFrom>
                    <a:srgbClr val="E7EEF4"/>
                  </a:clrFrom>
                  <a:clrTo>
                    <a:srgbClr val="E7EEF4">
                      <a:alpha val="0"/>
                    </a:srgbClr>
                  </a:clrTo>
                </a:clrChange>
                <a:extLst>
                  <a:ext uri="{28A0092B-C50C-407E-A947-70E740481C1C}">
                    <a14:useLocalDpi xmlns:a14="http://schemas.microsoft.com/office/drawing/2010/main" val="0"/>
                  </a:ext>
                </a:extLst>
              </a:blip>
              <a:srcRect/>
              <a:stretch>
                <a:fillRect/>
              </a:stretch>
            </p:blipFill>
            <p:spPr bwMode="auto">
              <a:xfrm>
                <a:off x="445542" y="4205288"/>
                <a:ext cx="26574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1190955" y="5106019"/>
                <a:ext cx="1241768" cy="38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8"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4" y="3857625"/>
              <a:ext cx="32670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Up-Down Arrow 6"/>
          <p:cNvSpPr/>
          <p:nvPr/>
        </p:nvSpPr>
        <p:spPr>
          <a:xfrm>
            <a:off x="6647830" y="2763253"/>
            <a:ext cx="323850" cy="771656"/>
          </a:xfrm>
          <a:prstGeom prst="upDownArrow">
            <a:avLst>
              <a:gd name="adj1" fmla="val 50000"/>
              <a:gd name="adj2" fmla="val 62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p:cNvGrpSpPr/>
          <p:nvPr/>
        </p:nvGrpSpPr>
        <p:grpSpPr>
          <a:xfrm>
            <a:off x="113679" y="3881436"/>
            <a:ext cx="3659852" cy="2214564"/>
            <a:chOff x="199404" y="4014786"/>
            <a:chExt cx="3659852" cy="2214564"/>
          </a:xfrm>
        </p:grpSpPr>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99404" y="4014786"/>
              <a:ext cx="3659852" cy="221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7426" y="4069180"/>
              <a:ext cx="1492958" cy="116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Down Arrow 15"/>
          <p:cNvSpPr/>
          <p:nvPr/>
        </p:nvSpPr>
        <p:spPr>
          <a:xfrm rot="13920000">
            <a:off x="4080128" y="2402736"/>
            <a:ext cx="235703" cy="2063329"/>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own Arrow 7"/>
          <p:cNvSpPr/>
          <p:nvPr/>
        </p:nvSpPr>
        <p:spPr>
          <a:xfrm>
            <a:off x="2243951" y="2801353"/>
            <a:ext cx="281265" cy="1246771"/>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152450" y="66232"/>
            <a:ext cx="690509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assume the control</a:t>
            </a:r>
            <a:r>
              <a:rPr kumimoji="0" lang="en-US" sz="36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is automated</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Tree>
    <p:extLst>
      <p:ext uri="{BB962C8B-B14F-4D97-AF65-F5344CB8AC3E}">
        <p14:creationId xmlns:p14="http://schemas.microsoft.com/office/powerpoint/2010/main" val="961294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9165" y="946268"/>
            <a:ext cx="1926640" cy="1258298"/>
          </a:xfrm>
          <a:prstGeom prst="rect">
            <a:avLst/>
          </a:prstGeom>
        </p:spPr>
      </p:pic>
      <p:grpSp>
        <p:nvGrpSpPr>
          <p:cNvPr id="2" name="Group 1"/>
          <p:cNvGrpSpPr/>
          <p:nvPr/>
        </p:nvGrpSpPr>
        <p:grpSpPr>
          <a:xfrm>
            <a:off x="184734" y="3583705"/>
            <a:ext cx="3562360" cy="2216726"/>
            <a:chOff x="199404" y="4014786"/>
            <a:chExt cx="3659852" cy="2214564"/>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9404" y="4014786"/>
              <a:ext cx="3659852" cy="221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426" y="4069180"/>
              <a:ext cx="1492958" cy="116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Down Arrow 7"/>
          <p:cNvSpPr/>
          <p:nvPr/>
        </p:nvSpPr>
        <p:spPr>
          <a:xfrm rot="-4320000">
            <a:off x="4521392" y="4650418"/>
            <a:ext cx="249262" cy="1693405"/>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5063226" y="106243"/>
            <a:ext cx="3694153" cy="35394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Intelligent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(i.e., Neural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of the control 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requires</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a:t>
            </a:r>
            <a:r>
              <a:rPr kumimoji="0" lang="en-US" sz="2800" b="1" i="1"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training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testing</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Learning).</a:t>
            </a:r>
            <a:r>
              <a:rPr kumimoji="0" lang="en-US" sz="2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Training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is needed.</a:t>
            </a:r>
            <a:r>
              <a:rPr kumimoji="0" lang="en-US" sz="2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Do we 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the sources</a:t>
            </a:r>
            <a:r>
              <a:rPr kumimoji="0" lang="en-US" sz="28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of it?</a:t>
            </a:r>
          </a:p>
        </p:txBody>
      </p:sp>
      <p:pic>
        <p:nvPicPr>
          <p:cNvPr id="3" name="Picture 2"/>
          <p:cNvPicPr>
            <a:picLocks noChangeAspect="1"/>
          </p:cNvPicPr>
          <p:nvPr/>
        </p:nvPicPr>
        <p:blipFill>
          <a:blip r:embed="rId5"/>
          <a:stretch>
            <a:fillRect/>
          </a:stretch>
        </p:blipFill>
        <p:spPr>
          <a:xfrm>
            <a:off x="5486400" y="4136096"/>
            <a:ext cx="3513221" cy="2441708"/>
          </a:xfrm>
          <a:prstGeom prst="rect">
            <a:avLst/>
          </a:prstGeom>
        </p:spPr>
      </p:pic>
      <p:sp>
        <p:nvSpPr>
          <p:cNvPr id="4" name="Rectangle 3"/>
          <p:cNvSpPr/>
          <p:nvPr/>
        </p:nvSpPr>
        <p:spPr>
          <a:xfrm>
            <a:off x="4649661" y="6200062"/>
            <a:ext cx="262802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Trained model</a:t>
            </a:r>
          </a:p>
        </p:txBody>
      </p:sp>
      <p:sp>
        <p:nvSpPr>
          <p:cNvPr id="18" name="Rectangle 17"/>
          <p:cNvSpPr/>
          <p:nvPr/>
        </p:nvSpPr>
        <p:spPr>
          <a:xfrm>
            <a:off x="66819" y="5763049"/>
            <a:ext cx="3678059" cy="107721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Training and testing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of the control model</a:t>
            </a:r>
          </a:p>
        </p:txBody>
      </p:sp>
      <p:sp>
        <p:nvSpPr>
          <p:cNvPr id="9" name="Rectangle 8"/>
          <p:cNvSpPr/>
          <p:nvPr/>
        </p:nvSpPr>
        <p:spPr>
          <a:xfrm>
            <a:off x="1191483" y="212436"/>
            <a:ext cx="858982" cy="7296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Source 1</a:t>
            </a:r>
          </a:p>
        </p:txBody>
      </p:sp>
      <p:sp>
        <p:nvSpPr>
          <p:cNvPr id="20" name="Rectangle 19"/>
          <p:cNvSpPr/>
          <p:nvPr/>
        </p:nvSpPr>
        <p:spPr>
          <a:xfrm>
            <a:off x="2276756" y="212436"/>
            <a:ext cx="858982" cy="7296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Source 2</a:t>
            </a:r>
          </a:p>
        </p:txBody>
      </p:sp>
      <p:sp>
        <p:nvSpPr>
          <p:cNvPr id="21" name="Rectangle 20"/>
          <p:cNvSpPr/>
          <p:nvPr/>
        </p:nvSpPr>
        <p:spPr>
          <a:xfrm>
            <a:off x="3968753" y="212436"/>
            <a:ext cx="858982" cy="7296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Source n</a:t>
            </a:r>
          </a:p>
        </p:txBody>
      </p:sp>
      <p:sp>
        <p:nvSpPr>
          <p:cNvPr id="10" name="TextBox 9"/>
          <p:cNvSpPr txBox="1"/>
          <p:nvPr/>
        </p:nvSpPr>
        <p:spPr>
          <a:xfrm>
            <a:off x="3192719" y="212436"/>
            <a:ext cx="7282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1" name="Flowchart: Magnetic Disk 10"/>
          <p:cNvSpPr/>
          <p:nvPr/>
        </p:nvSpPr>
        <p:spPr>
          <a:xfrm>
            <a:off x="2276756" y="1330651"/>
            <a:ext cx="1316184" cy="637309"/>
          </a:xfrm>
          <a:prstGeom prst="flowChartMagneticDisk">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Data</a:t>
            </a:r>
          </a:p>
        </p:txBody>
      </p:sp>
      <p:sp>
        <p:nvSpPr>
          <p:cNvPr id="12" name="Flowchart: Magnetic Disk 11"/>
          <p:cNvSpPr/>
          <p:nvPr/>
        </p:nvSpPr>
        <p:spPr>
          <a:xfrm>
            <a:off x="2401451" y="2495357"/>
            <a:ext cx="1046007" cy="74660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Training set</a:t>
            </a:r>
          </a:p>
        </p:txBody>
      </p:sp>
      <p:sp>
        <p:nvSpPr>
          <p:cNvPr id="27" name="Flowchart: Magnetic Disk 26"/>
          <p:cNvSpPr/>
          <p:nvPr/>
        </p:nvSpPr>
        <p:spPr>
          <a:xfrm>
            <a:off x="3698601" y="2495356"/>
            <a:ext cx="916699" cy="746609"/>
          </a:xfrm>
          <a:prstGeom prst="flowChartMagneticDis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Test set</a:t>
            </a:r>
          </a:p>
        </p:txBody>
      </p:sp>
      <p:sp>
        <p:nvSpPr>
          <p:cNvPr id="28" name="Down Arrow 27"/>
          <p:cNvSpPr/>
          <p:nvPr/>
        </p:nvSpPr>
        <p:spPr>
          <a:xfrm rot="1920000">
            <a:off x="3587306" y="3248264"/>
            <a:ext cx="147548" cy="622219"/>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Down Arrow 28"/>
          <p:cNvSpPr/>
          <p:nvPr/>
        </p:nvSpPr>
        <p:spPr>
          <a:xfrm rot="-420000">
            <a:off x="3029653" y="3260527"/>
            <a:ext cx="147548" cy="622219"/>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Down Arrow 29"/>
          <p:cNvSpPr/>
          <p:nvPr/>
        </p:nvSpPr>
        <p:spPr>
          <a:xfrm>
            <a:off x="2836869" y="2025182"/>
            <a:ext cx="183600" cy="416050"/>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30"/>
          <p:cNvSpPr/>
          <p:nvPr/>
        </p:nvSpPr>
        <p:spPr>
          <a:xfrm rot="-2280000">
            <a:off x="3447510" y="1959496"/>
            <a:ext cx="147548" cy="622219"/>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Down Arrow 31"/>
          <p:cNvSpPr/>
          <p:nvPr/>
        </p:nvSpPr>
        <p:spPr>
          <a:xfrm rot="-2280000">
            <a:off x="1959867" y="935793"/>
            <a:ext cx="147548" cy="622219"/>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own Arrow 32"/>
          <p:cNvSpPr/>
          <p:nvPr/>
        </p:nvSpPr>
        <p:spPr>
          <a:xfrm>
            <a:off x="2582808" y="974797"/>
            <a:ext cx="177775" cy="337382"/>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Down Arrow 33"/>
          <p:cNvSpPr/>
          <p:nvPr/>
        </p:nvSpPr>
        <p:spPr>
          <a:xfrm rot="2880000">
            <a:off x="3836688" y="923724"/>
            <a:ext cx="147548" cy="622219"/>
          </a:xfrm>
          <a:prstGeom prst="downArrow">
            <a:avLst>
              <a:gd name="adj1" fmla="val 50000"/>
              <a:gd name="adj2" fmla="val 83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089" y="2409360"/>
            <a:ext cx="1361675" cy="103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786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2" y="7684"/>
            <a:ext cx="913561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All intelligent models are</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vulnerable to sophisticated data evasion and data poisoning attacks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2579" y="1003333"/>
            <a:ext cx="225292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Remember?</a:t>
            </a:r>
          </a:p>
        </p:txBody>
      </p:sp>
      <p:pic>
        <p:nvPicPr>
          <p:cNvPr id="6" name="Picture 5"/>
          <p:cNvPicPr>
            <a:picLocks noChangeAspect="1"/>
          </p:cNvPicPr>
          <p:nvPr/>
        </p:nvPicPr>
        <p:blipFill>
          <a:blip r:embed="rId2"/>
          <a:stretch>
            <a:fillRect/>
          </a:stretch>
        </p:blipFill>
        <p:spPr>
          <a:xfrm>
            <a:off x="2484583" y="1108603"/>
            <a:ext cx="6508171" cy="4895035"/>
          </a:xfrm>
          <a:prstGeom prst="rect">
            <a:avLst/>
          </a:prstGeom>
          <a:ln w="25400">
            <a:solidFill>
              <a:schemeClr val="accent1"/>
            </a:solidFill>
          </a:ln>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214" y="1588108"/>
            <a:ext cx="1259998" cy="118420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4"/>
          <a:stretch>
            <a:fillRect/>
          </a:stretch>
        </p:blipFill>
        <p:spPr>
          <a:xfrm>
            <a:off x="442673" y="4313733"/>
            <a:ext cx="1311544" cy="1307818"/>
          </a:xfrm>
          <a:prstGeom prst="rect">
            <a:avLst/>
          </a:prstGeom>
          <a:ln>
            <a:solidFill>
              <a:schemeClr val="accent1"/>
            </a:solidFill>
          </a:ln>
        </p:spPr>
      </p:pic>
      <p:pic>
        <p:nvPicPr>
          <p:cNvPr id="9" name="Picture 8"/>
          <p:cNvPicPr>
            <a:picLocks noChangeAspect="1"/>
          </p:cNvPicPr>
          <p:nvPr/>
        </p:nvPicPr>
        <p:blipFill>
          <a:blip r:embed="rId5"/>
          <a:stretch>
            <a:fillRect/>
          </a:stretch>
        </p:blipFill>
        <p:spPr>
          <a:xfrm>
            <a:off x="442673" y="2838584"/>
            <a:ext cx="1311544" cy="1315239"/>
          </a:xfrm>
          <a:prstGeom prst="rect">
            <a:avLst/>
          </a:prstGeom>
          <a:ln>
            <a:solidFill>
              <a:schemeClr val="accent1"/>
            </a:solidFill>
          </a:ln>
        </p:spPr>
      </p:pic>
      <p:sp>
        <p:nvSpPr>
          <p:cNvPr id="10" name="Rectangle 9"/>
          <p:cNvSpPr/>
          <p:nvPr/>
        </p:nvSpPr>
        <p:spPr>
          <a:xfrm>
            <a:off x="179512" y="6237312"/>
            <a:ext cx="861231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How to protect the intelligence (both artificial and human) against new attacks?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450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0745" y="4829085"/>
            <a:ext cx="1856584" cy="17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9747" y="1154624"/>
            <a:ext cx="5002409" cy="501012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285731" y="6153219"/>
            <a:ext cx="5688632" cy="0"/>
          </a:xfrm>
          <a:prstGeom prst="straightConnector1">
            <a:avLst/>
          </a:prstGeom>
          <a:ln w="50800">
            <a:tailEnd type="stealth"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29747" y="764704"/>
            <a:ext cx="8384" cy="5540915"/>
          </a:xfrm>
          <a:prstGeom prst="straightConnector1">
            <a:avLst/>
          </a:prstGeom>
          <a:ln w="50800">
            <a:tailEnd type="stealth" w="med"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606284" y="6124049"/>
            <a:ext cx="41069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X</a:t>
            </a:r>
          </a:p>
        </p:txBody>
      </p:sp>
      <p:sp>
        <p:nvSpPr>
          <p:cNvPr id="12" name="Rectangle 11"/>
          <p:cNvSpPr/>
          <p:nvPr/>
        </p:nvSpPr>
        <p:spPr>
          <a:xfrm>
            <a:off x="449390" y="526559"/>
            <a:ext cx="397866"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Y</a:t>
            </a:r>
          </a:p>
        </p:txBody>
      </p:sp>
      <p:sp>
        <p:nvSpPr>
          <p:cNvPr id="13"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An example of simple 2D decision space</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5" name="Oval 24"/>
          <p:cNvSpPr/>
          <p:nvPr/>
        </p:nvSpPr>
        <p:spPr>
          <a:xfrm>
            <a:off x="1403648" y="4541053"/>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3406641" y="2956302"/>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p:cNvSpPr/>
          <p:nvPr/>
        </p:nvSpPr>
        <p:spPr>
          <a:xfrm>
            <a:off x="449451" y="1642820"/>
            <a:ext cx="4223288" cy="4502258"/>
          </a:xfrm>
          <a:custGeom>
            <a:avLst/>
            <a:gdLst>
              <a:gd name="connsiteX0" fmla="*/ 0 w 4223288"/>
              <a:gd name="connsiteY0" fmla="*/ 0 h 4502258"/>
              <a:gd name="connsiteX1" fmla="*/ 15498 w 4223288"/>
              <a:gd name="connsiteY1" fmla="*/ 4502258 h 4502258"/>
              <a:gd name="connsiteX2" fmla="*/ 4223288 w 4223288"/>
              <a:gd name="connsiteY2" fmla="*/ 4486760 h 4502258"/>
              <a:gd name="connsiteX3" fmla="*/ 0 w 4223288"/>
              <a:gd name="connsiteY3" fmla="*/ 0 h 4502258"/>
            </a:gdLst>
            <a:ahLst/>
            <a:cxnLst>
              <a:cxn ang="0">
                <a:pos x="connsiteX0" y="connsiteY0"/>
              </a:cxn>
              <a:cxn ang="0">
                <a:pos x="connsiteX1" y="connsiteY1"/>
              </a:cxn>
              <a:cxn ang="0">
                <a:pos x="connsiteX2" y="connsiteY2"/>
              </a:cxn>
              <a:cxn ang="0">
                <a:pos x="connsiteX3" y="connsiteY3"/>
              </a:cxn>
            </a:cxnLst>
            <a:rect l="l" t="t" r="r" b="b"/>
            <a:pathLst>
              <a:path w="4223288" h="4502258">
                <a:moveTo>
                  <a:pt x="0" y="0"/>
                </a:moveTo>
                <a:lnTo>
                  <a:pt x="15498" y="4502258"/>
                </a:lnTo>
                <a:lnTo>
                  <a:pt x="4223288" y="4486760"/>
                </a:lnTo>
                <a:lnTo>
                  <a:pt x="0" y="0"/>
                </a:lnTo>
                <a:close/>
              </a:path>
            </a:pathLst>
          </a:cu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32"/>
          <p:cNvSpPr/>
          <p:nvPr/>
        </p:nvSpPr>
        <p:spPr>
          <a:xfrm>
            <a:off x="457200" y="1162373"/>
            <a:ext cx="4974956" cy="4967206"/>
          </a:xfrm>
          <a:custGeom>
            <a:avLst/>
            <a:gdLst>
              <a:gd name="connsiteX0" fmla="*/ 7749 w 4974956"/>
              <a:gd name="connsiteY0" fmla="*/ 441701 h 4967206"/>
              <a:gd name="connsiteX1" fmla="*/ 0 w 4974956"/>
              <a:gd name="connsiteY1" fmla="*/ 0 h 4967206"/>
              <a:gd name="connsiteX2" fmla="*/ 4974956 w 4974956"/>
              <a:gd name="connsiteY2" fmla="*/ 7749 h 4967206"/>
              <a:gd name="connsiteX3" fmla="*/ 4974956 w 4974956"/>
              <a:gd name="connsiteY3" fmla="*/ 4967206 h 4967206"/>
              <a:gd name="connsiteX4" fmla="*/ 4223288 w 4974956"/>
              <a:gd name="connsiteY4" fmla="*/ 4967206 h 4967206"/>
              <a:gd name="connsiteX5" fmla="*/ 7749 w 4974956"/>
              <a:gd name="connsiteY5" fmla="*/ 441701 h 49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956" h="4967206">
                <a:moveTo>
                  <a:pt x="7749" y="441701"/>
                </a:moveTo>
                <a:lnTo>
                  <a:pt x="0" y="0"/>
                </a:lnTo>
                <a:lnTo>
                  <a:pt x="4974956" y="7749"/>
                </a:lnTo>
                <a:lnTo>
                  <a:pt x="4974956" y="4967206"/>
                </a:lnTo>
                <a:lnTo>
                  <a:pt x="4223288" y="4967206"/>
                </a:lnTo>
                <a:lnTo>
                  <a:pt x="7749" y="441701"/>
                </a:lnTo>
                <a:close/>
              </a:path>
            </a:pathLst>
          </a:cu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401068" y="4538473"/>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3411810" y="2961471"/>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7" name="Straight Connector 36"/>
          <p:cNvCxnSpPr/>
          <p:nvPr/>
        </p:nvCxnSpPr>
        <p:spPr>
          <a:xfrm>
            <a:off x="433939" y="4682489"/>
            <a:ext cx="976471" cy="258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4" idx="4"/>
          </p:cNvCxnSpPr>
          <p:nvPr/>
        </p:nvCxnSpPr>
        <p:spPr>
          <a:xfrm>
            <a:off x="1545068" y="4826505"/>
            <a:ext cx="0" cy="132274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55810" y="3232578"/>
            <a:ext cx="40043" cy="293216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49451" y="3100318"/>
            <a:ext cx="2941717" cy="774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6143" y="1579252"/>
            <a:ext cx="4266626" cy="456999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5615642" y="1106031"/>
            <a:ext cx="3384376" cy="3582897"/>
            <a:chOff x="5724128" y="1268760"/>
            <a:chExt cx="3384376" cy="3582897"/>
          </a:xfrm>
        </p:grpSpPr>
        <p:sp>
          <p:nvSpPr>
            <p:cNvPr id="58" name="Rounded Rectangle 57"/>
            <p:cNvSpPr/>
            <p:nvPr/>
          </p:nvSpPr>
          <p:spPr>
            <a:xfrm>
              <a:off x="5724128" y="1268760"/>
              <a:ext cx="3384376" cy="3582897"/>
            </a:xfrm>
            <a:prstGeom prst="roundRect">
              <a:avLst>
                <a:gd name="adj" fmla="val 500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929308" y="1308037"/>
              <a:ext cx="2952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 Y - attributes of a decision</a:t>
              </a:r>
            </a:p>
          </p:txBody>
        </p:sp>
        <p:sp>
          <p:nvSpPr>
            <p:cNvPr id="15" name="TextBox 14"/>
            <p:cNvSpPr txBox="1"/>
            <p:nvPr/>
          </p:nvSpPr>
          <p:spPr>
            <a:xfrm>
              <a:off x="5895555" y="1827430"/>
              <a:ext cx="30963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 y</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 (x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 y</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 – values of the attributes of the two samples of the decisions in the figure</a:t>
              </a:r>
            </a:p>
          </p:txBody>
        </p:sp>
        <p:sp>
          <p:nvSpPr>
            <p:cNvPr id="16" name="Oval 15"/>
            <p:cNvSpPr/>
            <p:nvPr/>
          </p:nvSpPr>
          <p:spPr>
            <a:xfrm>
              <a:off x="5974363" y="2911713"/>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5990909" y="3535161"/>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6268247" y="2871063"/>
              <a:ext cx="2706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 training sample of the “YES” decision</a:t>
              </a:r>
            </a:p>
          </p:txBody>
        </p:sp>
        <p:sp>
          <p:nvSpPr>
            <p:cNvPr id="19" name="TextBox 18"/>
            <p:cNvSpPr txBox="1"/>
            <p:nvPr/>
          </p:nvSpPr>
          <p:spPr>
            <a:xfrm>
              <a:off x="6300732" y="3502260"/>
              <a:ext cx="25875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 training sample of the “NO” decision</a:t>
              </a:r>
            </a:p>
          </p:txBody>
        </p:sp>
        <p:sp>
          <p:nvSpPr>
            <p:cNvPr id="24" name="TextBox 23"/>
            <p:cNvSpPr txBox="1"/>
            <p:nvPr/>
          </p:nvSpPr>
          <p:spPr>
            <a:xfrm>
              <a:off x="6308482" y="4251999"/>
              <a:ext cx="24800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decision boundary</a:t>
              </a:r>
            </a:p>
          </p:txBody>
        </p:sp>
        <p:cxnSp>
          <p:nvCxnSpPr>
            <p:cNvPr id="46" name="Straight Connector 45"/>
            <p:cNvCxnSpPr/>
            <p:nvPr/>
          </p:nvCxnSpPr>
          <p:spPr>
            <a:xfrm>
              <a:off x="5891823" y="4216214"/>
              <a:ext cx="489193" cy="4963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Rounded Rectangular Callout 48"/>
          <p:cNvSpPr/>
          <p:nvPr/>
        </p:nvSpPr>
        <p:spPr>
          <a:xfrm>
            <a:off x="1742082" y="5873571"/>
            <a:ext cx="1576082" cy="864096"/>
          </a:xfrm>
          <a:prstGeom prst="wedgeRoundRectCallout">
            <a:avLst>
              <a:gd name="adj1" fmla="val -7066"/>
              <a:gd name="adj2" fmla="val -83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Area of “NO” decisions</a:t>
            </a:r>
          </a:p>
        </p:txBody>
      </p:sp>
      <p:sp>
        <p:nvSpPr>
          <p:cNvPr id="51" name="Rectangle 50"/>
          <p:cNvSpPr/>
          <p:nvPr/>
        </p:nvSpPr>
        <p:spPr>
          <a:xfrm>
            <a:off x="1387231" y="6089957"/>
            <a:ext cx="3626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Rectangle 51"/>
          <p:cNvSpPr/>
          <p:nvPr/>
        </p:nvSpPr>
        <p:spPr>
          <a:xfrm>
            <a:off x="3450710" y="6091785"/>
            <a:ext cx="3626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x</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Rectangle 52"/>
          <p:cNvSpPr/>
          <p:nvPr/>
        </p:nvSpPr>
        <p:spPr>
          <a:xfrm>
            <a:off x="96682" y="4482325"/>
            <a:ext cx="3674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a:t>
            </a:r>
            <a:r>
              <a:rPr kumimoji="0" lang="en-US" sz="1800" b="0" i="0" u="none" strike="noStrike" kern="1200" cap="none" spc="0" normalizeH="0" baseline="-25000" noProof="0" dirty="0">
                <a:ln>
                  <a:noFill/>
                </a:ln>
                <a:solidFill>
                  <a:prstClr val="black"/>
                </a:solidFill>
                <a:effectLst/>
                <a:uLnTx/>
                <a:uFillTx/>
                <a:latin typeface="Calibri"/>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Rectangle 53"/>
          <p:cNvSpPr/>
          <p:nvPr/>
        </p:nvSpPr>
        <p:spPr>
          <a:xfrm>
            <a:off x="99899" y="2878744"/>
            <a:ext cx="3674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a:t>
            </a:r>
            <a:r>
              <a:rPr kumimoji="0" lang="en-US" sz="1800" b="0" i="0" u="none" strike="noStrike" kern="1200" cap="none" spc="0" normalizeH="0" baseline="-25000" noProof="0" dirty="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ounded Rectangular Callout 54"/>
          <p:cNvSpPr/>
          <p:nvPr/>
        </p:nvSpPr>
        <p:spPr>
          <a:xfrm>
            <a:off x="3450710" y="2159317"/>
            <a:ext cx="1769362" cy="594797"/>
          </a:xfrm>
          <a:prstGeom prst="wedgeRoundRectCallout">
            <a:avLst>
              <a:gd name="adj1" fmla="val -38147"/>
              <a:gd name="adj2" fmla="val 812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Training data sample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(x</a:t>
            </a:r>
            <a:r>
              <a:rPr kumimoji="0" lang="en-US" sz="1800" b="0" i="0" u="none" strike="noStrike" kern="1200" cap="none" spc="0" normalizeH="0" baseline="-25000" noProof="0" dirty="0">
                <a:ln>
                  <a:noFill/>
                </a:ln>
                <a:solidFill>
                  <a:prstClr val="white"/>
                </a:solidFill>
                <a:effectLst/>
                <a:uLnTx/>
                <a:uFillTx/>
                <a:latin typeface="Calibri"/>
                <a:ea typeface="+mn-ea"/>
                <a:cs typeface="+mn-cs"/>
              </a:rPr>
              <a:t>2</a:t>
            </a:r>
            <a:r>
              <a:rPr kumimoji="0" lang="en-US" sz="1800" b="0" i="0" u="none" strike="noStrike" kern="1200" cap="none" spc="0" normalizeH="0" baseline="0" noProof="0" dirty="0">
                <a:ln>
                  <a:noFill/>
                </a:ln>
                <a:solidFill>
                  <a:prstClr val="white"/>
                </a:solidFill>
                <a:effectLst/>
                <a:uLnTx/>
                <a:uFillTx/>
                <a:latin typeface="Calibri"/>
                <a:ea typeface="+mn-ea"/>
                <a:cs typeface="+mn-cs"/>
              </a:rPr>
              <a:t>, y</a:t>
            </a:r>
            <a:r>
              <a:rPr kumimoji="0" lang="en-US" sz="1800" b="0" i="0" u="none" strike="noStrike" kern="1200" cap="none" spc="0" normalizeH="0" baseline="-25000" noProof="0" dirty="0">
                <a:ln>
                  <a:noFill/>
                </a:ln>
                <a:solidFill>
                  <a:prstClr val="white"/>
                </a:solidFill>
                <a:effectLst/>
                <a:uLnTx/>
                <a:uFillTx/>
                <a:latin typeface="Calibri"/>
                <a:ea typeface="+mn-ea"/>
                <a:cs typeface="+mn-cs"/>
              </a:rPr>
              <a:t>2</a:t>
            </a:r>
            <a:r>
              <a:rPr kumimoji="0" lang="en-US" sz="1800" b="0" i="0" u="none" strike="noStrike" kern="1200" cap="none" spc="0" normalizeH="0" baseline="0" noProof="0" dirty="0">
                <a:ln>
                  <a:noFill/>
                </a:ln>
                <a:solidFill>
                  <a:prstClr val="white"/>
                </a:solidFill>
                <a:effectLst/>
                <a:uLnTx/>
                <a:uFillTx/>
                <a:latin typeface="Calibri"/>
                <a:ea typeface="+mn-ea"/>
                <a:cs typeface="+mn-cs"/>
              </a:rPr>
              <a:t>) → “YES”</a:t>
            </a:r>
          </a:p>
        </p:txBody>
      </p:sp>
      <p:sp>
        <p:nvSpPr>
          <p:cNvPr id="56" name="Rounded Rectangular Callout 55"/>
          <p:cNvSpPr/>
          <p:nvPr/>
        </p:nvSpPr>
        <p:spPr>
          <a:xfrm>
            <a:off x="530237" y="3659684"/>
            <a:ext cx="1769362" cy="594797"/>
          </a:xfrm>
          <a:prstGeom prst="wedgeRoundRectCallout">
            <a:avLst>
              <a:gd name="adj1" fmla="val 13971"/>
              <a:gd name="adj2" fmla="val 942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Training data sample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(x</a:t>
            </a:r>
            <a:r>
              <a:rPr kumimoji="0" lang="en-US" sz="1800" b="0" i="0" u="none" strike="noStrike" kern="1200" cap="none" spc="0" normalizeH="0" baseline="-25000" noProof="0" dirty="0">
                <a:ln>
                  <a:noFill/>
                </a:ln>
                <a:solidFill>
                  <a:prstClr val="white"/>
                </a:solidFill>
                <a:effectLst/>
                <a:uLnTx/>
                <a:uFillTx/>
                <a:latin typeface="Calibri"/>
                <a:ea typeface="+mn-ea"/>
                <a:cs typeface="+mn-cs"/>
              </a:rPr>
              <a:t>1</a:t>
            </a:r>
            <a:r>
              <a:rPr kumimoji="0" lang="en-US" sz="1800" b="0" i="0" u="none" strike="noStrike" kern="1200" cap="none" spc="0" normalizeH="0" baseline="0" noProof="0" dirty="0">
                <a:ln>
                  <a:noFill/>
                </a:ln>
                <a:solidFill>
                  <a:prstClr val="white"/>
                </a:solidFill>
                <a:effectLst/>
                <a:uLnTx/>
                <a:uFillTx/>
                <a:latin typeface="Calibri"/>
                <a:ea typeface="+mn-ea"/>
                <a:cs typeface="+mn-cs"/>
              </a:rPr>
              <a:t>, y</a:t>
            </a:r>
            <a:r>
              <a:rPr kumimoji="0" lang="en-US" sz="1800" b="0" i="0" u="none" strike="noStrike" kern="1200" cap="none" spc="0" normalizeH="0" baseline="-25000" noProof="0" dirty="0">
                <a:ln>
                  <a:noFill/>
                </a:ln>
                <a:solidFill>
                  <a:prstClr val="white"/>
                </a:solidFill>
                <a:effectLst/>
                <a:uLnTx/>
                <a:uFillTx/>
                <a:latin typeface="Calibri"/>
                <a:ea typeface="+mn-ea"/>
                <a:cs typeface="+mn-cs"/>
              </a:rPr>
              <a:t>1</a:t>
            </a:r>
            <a:r>
              <a:rPr kumimoji="0" lang="en-US" sz="1800" b="0" i="0" u="none" strike="noStrike" kern="1200" cap="none" spc="0" normalizeH="0" baseline="0" noProof="0" dirty="0">
                <a:ln>
                  <a:noFill/>
                </a:ln>
                <a:solidFill>
                  <a:prstClr val="white"/>
                </a:solidFill>
                <a:effectLst/>
                <a:uLnTx/>
                <a:uFillTx/>
                <a:latin typeface="Calibri"/>
                <a:ea typeface="+mn-ea"/>
                <a:cs typeface="+mn-cs"/>
              </a:rPr>
              <a:t>) → “NO”</a:t>
            </a:r>
          </a:p>
        </p:txBody>
      </p:sp>
      <p:sp>
        <p:nvSpPr>
          <p:cNvPr id="57" name="Rounded Rectangular Callout 56"/>
          <p:cNvSpPr/>
          <p:nvPr/>
        </p:nvSpPr>
        <p:spPr>
          <a:xfrm>
            <a:off x="3995936" y="4089697"/>
            <a:ext cx="1265628" cy="902711"/>
          </a:xfrm>
          <a:prstGeom prst="wedgeRoundRectCallout">
            <a:avLst>
              <a:gd name="adj1" fmla="val -47552"/>
              <a:gd name="adj2" fmla="val 915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Learned decision boundary</a:t>
            </a:r>
          </a:p>
        </p:txBody>
      </p:sp>
      <p:sp>
        <p:nvSpPr>
          <p:cNvPr id="48" name="Rounded Rectangular Callout 47"/>
          <p:cNvSpPr/>
          <p:nvPr/>
        </p:nvSpPr>
        <p:spPr>
          <a:xfrm>
            <a:off x="1480561" y="908720"/>
            <a:ext cx="1576082" cy="864096"/>
          </a:xfrm>
          <a:prstGeom prst="wedgeRoundRectCallout">
            <a:avLst>
              <a:gd name="adj1" fmla="val 2276"/>
              <a:gd name="adj2" fmla="val 929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Area of “YES” decisions</a:t>
            </a:r>
          </a:p>
        </p:txBody>
      </p:sp>
      <p:sp>
        <p:nvSpPr>
          <p:cNvPr id="39" name="Oval 38"/>
          <p:cNvSpPr/>
          <p:nvPr/>
        </p:nvSpPr>
        <p:spPr>
          <a:xfrm>
            <a:off x="4356934" y="2956302"/>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3378710" y="1645126"/>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p:cNvSpPr/>
          <p:nvPr/>
        </p:nvSpPr>
        <p:spPr>
          <a:xfrm>
            <a:off x="4788024" y="5343875"/>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42"/>
          <p:cNvSpPr/>
          <p:nvPr/>
        </p:nvSpPr>
        <p:spPr>
          <a:xfrm>
            <a:off x="1043608" y="1642820"/>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p:cNvSpPr/>
          <p:nvPr/>
        </p:nvSpPr>
        <p:spPr>
          <a:xfrm>
            <a:off x="2825510" y="3463161"/>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p:cNvSpPr/>
          <p:nvPr/>
        </p:nvSpPr>
        <p:spPr>
          <a:xfrm>
            <a:off x="5148072" y="5861622"/>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p:cNvSpPr/>
          <p:nvPr/>
        </p:nvSpPr>
        <p:spPr>
          <a:xfrm>
            <a:off x="5013406" y="1359816"/>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Oval 59"/>
          <p:cNvSpPr/>
          <p:nvPr/>
        </p:nvSpPr>
        <p:spPr>
          <a:xfrm>
            <a:off x="3056643" y="2129915"/>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p:cNvSpPr/>
          <p:nvPr/>
        </p:nvSpPr>
        <p:spPr>
          <a:xfrm>
            <a:off x="1743667" y="2054366"/>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p:cNvSpPr/>
          <p:nvPr/>
        </p:nvSpPr>
        <p:spPr>
          <a:xfrm>
            <a:off x="5004072" y="3300432"/>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p:cNvSpPr/>
          <p:nvPr/>
        </p:nvSpPr>
        <p:spPr>
          <a:xfrm>
            <a:off x="4177478" y="1306864"/>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p:cNvSpPr/>
          <p:nvPr/>
        </p:nvSpPr>
        <p:spPr>
          <a:xfrm>
            <a:off x="778174" y="5652122"/>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p:cNvSpPr/>
          <p:nvPr/>
        </p:nvSpPr>
        <p:spPr>
          <a:xfrm>
            <a:off x="576323" y="217807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Oval 65"/>
          <p:cNvSpPr/>
          <p:nvPr/>
        </p:nvSpPr>
        <p:spPr>
          <a:xfrm>
            <a:off x="4033478" y="5933335"/>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Oval 66"/>
          <p:cNvSpPr/>
          <p:nvPr/>
        </p:nvSpPr>
        <p:spPr>
          <a:xfrm>
            <a:off x="2458123" y="4040651"/>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Oval 67"/>
          <p:cNvSpPr/>
          <p:nvPr/>
        </p:nvSpPr>
        <p:spPr>
          <a:xfrm>
            <a:off x="1069758" y="2636334"/>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Oval 68"/>
          <p:cNvSpPr/>
          <p:nvPr/>
        </p:nvSpPr>
        <p:spPr>
          <a:xfrm>
            <a:off x="706174" y="3326333"/>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979712" y="492040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3123827" y="492040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24415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0" name="Freeform 29"/>
          <p:cNvSpPr/>
          <p:nvPr/>
        </p:nvSpPr>
        <p:spPr>
          <a:xfrm>
            <a:off x="766916" y="403123"/>
            <a:ext cx="5820697" cy="5938683"/>
          </a:xfrm>
          <a:custGeom>
            <a:avLst/>
            <a:gdLst>
              <a:gd name="connsiteX0" fmla="*/ 0 w 5820697"/>
              <a:gd name="connsiteY0" fmla="*/ 5938683 h 5938683"/>
              <a:gd name="connsiteX1" fmla="*/ 9832 w 5820697"/>
              <a:gd name="connsiteY1" fmla="*/ 9832 h 5938683"/>
              <a:gd name="connsiteX2" fmla="*/ 5820697 w 5820697"/>
              <a:gd name="connsiteY2" fmla="*/ 0 h 5938683"/>
              <a:gd name="connsiteX3" fmla="*/ 0 w 5820697"/>
              <a:gd name="connsiteY3" fmla="*/ 5938683 h 5938683"/>
            </a:gdLst>
            <a:ahLst/>
            <a:cxnLst>
              <a:cxn ang="0">
                <a:pos x="connsiteX0" y="connsiteY0"/>
              </a:cxn>
              <a:cxn ang="0">
                <a:pos x="connsiteX1" y="connsiteY1"/>
              </a:cxn>
              <a:cxn ang="0">
                <a:pos x="connsiteX2" y="connsiteY2"/>
              </a:cxn>
              <a:cxn ang="0">
                <a:pos x="connsiteX3" y="connsiteY3"/>
              </a:cxn>
            </a:cxnLst>
            <a:rect l="l" t="t" r="r" b="b"/>
            <a:pathLst>
              <a:path w="5820697" h="5938683">
                <a:moveTo>
                  <a:pt x="0" y="5938683"/>
                </a:moveTo>
                <a:cubicBezTo>
                  <a:pt x="3277" y="3962399"/>
                  <a:pt x="6555" y="1986116"/>
                  <a:pt x="9832" y="9832"/>
                </a:cubicBezTo>
                <a:lnTo>
                  <a:pt x="5820697" y="0"/>
                </a:lnTo>
                <a:lnTo>
                  <a:pt x="0" y="5938683"/>
                </a:lnTo>
                <a:close/>
              </a:path>
            </a:pathLst>
          </a:cu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8875591">
            <a:off x="1155011" y="1920301"/>
            <a:ext cx="2981009" cy="1323439"/>
          </a:xfrm>
          <a:prstGeom prst="rect">
            <a:avLst/>
          </a:prstGeom>
          <a:solidFill>
            <a:schemeClr val="bg1"/>
          </a:solidFill>
        </p:spPr>
        <p:txBody>
          <a:bodyPr wrap="none" lIns="91440" tIns="45720" rIns="91440" bIns="45720">
            <a:spAutoFit/>
          </a:bodyPr>
          <a:lstStyle/>
          <a:p>
            <a:pPr algn="ctr"/>
            <a:r>
              <a:rPr lang="en-US" sz="8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Skinny</a:t>
            </a:r>
          </a:p>
        </p:txBody>
      </p:sp>
      <p:sp>
        <p:nvSpPr>
          <p:cNvPr id="31" name="Freeform 30"/>
          <p:cNvSpPr/>
          <p:nvPr/>
        </p:nvSpPr>
        <p:spPr>
          <a:xfrm>
            <a:off x="776748" y="393290"/>
            <a:ext cx="5879691" cy="5968181"/>
          </a:xfrm>
          <a:custGeom>
            <a:avLst/>
            <a:gdLst>
              <a:gd name="connsiteX0" fmla="*/ 0 w 5879691"/>
              <a:gd name="connsiteY0" fmla="*/ 5968181 h 5968181"/>
              <a:gd name="connsiteX1" fmla="*/ 5869858 w 5879691"/>
              <a:gd name="connsiteY1" fmla="*/ 0 h 5968181"/>
              <a:gd name="connsiteX2" fmla="*/ 5879691 w 5879691"/>
              <a:gd name="connsiteY2" fmla="*/ 5938684 h 5968181"/>
              <a:gd name="connsiteX3" fmla="*/ 0 w 5879691"/>
              <a:gd name="connsiteY3" fmla="*/ 5968181 h 5968181"/>
            </a:gdLst>
            <a:ahLst/>
            <a:cxnLst>
              <a:cxn ang="0">
                <a:pos x="connsiteX0" y="connsiteY0"/>
              </a:cxn>
              <a:cxn ang="0">
                <a:pos x="connsiteX1" y="connsiteY1"/>
              </a:cxn>
              <a:cxn ang="0">
                <a:pos x="connsiteX2" y="connsiteY2"/>
              </a:cxn>
              <a:cxn ang="0">
                <a:pos x="connsiteX3" y="connsiteY3"/>
              </a:cxn>
            </a:cxnLst>
            <a:rect l="l" t="t" r="r" b="b"/>
            <a:pathLst>
              <a:path w="5879691" h="5968181">
                <a:moveTo>
                  <a:pt x="0" y="5968181"/>
                </a:moveTo>
                <a:lnTo>
                  <a:pt x="5869858" y="0"/>
                </a:lnTo>
                <a:cubicBezTo>
                  <a:pt x="5873136" y="1979561"/>
                  <a:pt x="5876413" y="3959123"/>
                  <a:pt x="5879691" y="5938684"/>
                </a:cubicBezTo>
                <a:lnTo>
                  <a:pt x="0" y="5968181"/>
                </a:lnTo>
                <a:close/>
              </a:path>
            </a:pathLst>
          </a:custGeom>
          <a:solidFill>
            <a:srgbClr val="FF00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8904743">
            <a:off x="2267599" y="3402676"/>
            <a:ext cx="4280659" cy="1107996"/>
          </a:xfrm>
          <a:prstGeom prst="rect">
            <a:avLst/>
          </a:prstGeom>
          <a:solidFill>
            <a:schemeClr val="bg1"/>
          </a:solidFill>
        </p:spPr>
        <p:txBody>
          <a:bodyPr wrap="none" lIns="91440" tIns="45720" rIns="91440" bIns="45720">
            <a:spAutoFit/>
          </a:bodyPr>
          <a:lstStyle/>
          <a:p>
            <a:pPr algn="ctr"/>
            <a:r>
              <a:rPr lang="en-US" sz="6600" b="1" dirty="0">
                <a:ln w="22225">
                  <a:solidFill>
                    <a:schemeClr val="accent2"/>
                  </a:solidFill>
                  <a:prstDash val="solid"/>
                </a:ln>
                <a:solidFill>
                  <a:schemeClr val="accent2">
                    <a:lumMod val="40000"/>
                    <a:lumOff val="60000"/>
                  </a:schemeClr>
                </a:solidFill>
              </a:rPr>
              <a:t>Overweight</a:t>
            </a:r>
          </a:p>
        </p:txBody>
      </p:sp>
      <p:cxnSp>
        <p:nvCxnSpPr>
          <p:cNvPr id="21" name="Straight Connector 20"/>
          <p:cNvCxnSpPr/>
          <p:nvPr/>
        </p:nvCxnSpPr>
        <p:spPr>
          <a:xfrm flipH="1">
            <a:off x="726410" y="404664"/>
            <a:ext cx="5904656" cy="5943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ounded Rectangular Callout 32"/>
          <p:cNvSpPr/>
          <p:nvPr/>
        </p:nvSpPr>
        <p:spPr>
          <a:xfrm>
            <a:off x="6908478" y="2420888"/>
            <a:ext cx="2159044" cy="1185138"/>
          </a:xfrm>
          <a:prstGeom prst="wedgeRoundRectCallout">
            <a:avLst>
              <a:gd name="adj1" fmla="val -100724"/>
              <a:gd name="adj2" fmla="val -1392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decision boundary (machine learning objective)</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35" name="Picture 34"/>
          <p:cNvPicPr>
            <a:picLocks noChangeAspect="1"/>
          </p:cNvPicPr>
          <p:nvPr/>
        </p:nvPicPr>
        <p:blipFill>
          <a:blip r:embed="rId3"/>
          <a:stretch>
            <a:fillRect/>
          </a:stretch>
        </p:blipFill>
        <p:spPr>
          <a:xfrm>
            <a:off x="6715017" y="3848563"/>
            <a:ext cx="2382001" cy="2316741"/>
          </a:xfrm>
          <a:prstGeom prst="rect">
            <a:avLst/>
          </a:prstGeom>
        </p:spPr>
      </p:pic>
    </p:spTree>
    <p:extLst>
      <p:ext uri="{BB962C8B-B14F-4D97-AF65-F5344CB8AC3E}">
        <p14:creationId xmlns:p14="http://schemas.microsoft.com/office/powerpoint/2010/main" val="339672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61878676"/>
              </p:ext>
            </p:extLst>
          </p:nvPr>
        </p:nvGraphicFramePr>
        <p:xfrm>
          <a:off x="2051720" y="2420888"/>
          <a:ext cx="3960443" cy="259588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67</a:t>
                      </a:r>
                    </a:p>
                  </a:txBody>
                  <a:tcPr/>
                </a:tc>
                <a:tc>
                  <a:txBody>
                    <a:bodyPr/>
                    <a:lstStyle/>
                    <a:p>
                      <a:pPr algn="ctr"/>
                      <a:r>
                        <a:rPr lang="en-US" b="1" dirty="0"/>
                        <a:t>175</a:t>
                      </a:r>
                    </a:p>
                  </a:txBody>
                  <a:tcPr/>
                </a:tc>
                <a:tc>
                  <a:txBody>
                    <a:bodyPr/>
                    <a:lstStyle/>
                    <a:p>
                      <a:pPr algn="ctr"/>
                      <a:r>
                        <a:rPr lang="en-US" b="1" dirty="0"/>
                        <a:t>skinny</a:t>
                      </a:r>
                    </a:p>
                  </a:txBody>
                  <a:tcPr/>
                </a:tc>
                <a:extLst>
                  <a:ext uri="{0D108BD9-81ED-4DB2-BD59-A6C34878D82A}">
                    <a16:rowId xmlns:a16="http://schemas.microsoft.com/office/drawing/2014/main" val="3879067765"/>
                  </a:ext>
                </a:extLst>
              </a:tr>
              <a:tr h="370840">
                <a:tc>
                  <a:txBody>
                    <a:bodyPr/>
                    <a:lstStyle/>
                    <a:p>
                      <a:pPr algn="ctr"/>
                      <a:r>
                        <a:rPr lang="en-US" b="1" dirty="0"/>
                        <a:t>77</a:t>
                      </a:r>
                    </a:p>
                  </a:txBody>
                  <a:tcPr/>
                </a:tc>
                <a:tc>
                  <a:txBody>
                    <a:bodyPr/>
                    <a:lstStyle/>
                    <a:p>
                      <a:pPr algn="ctr"/>
                      <a:r>
                        <a:rPr lang="en-US" b="1" dirty="0"/>
                        <a:t>182</a:t>
                      </a:r>
                    </a:p>
                  </a:txBody>
                  <a:tcPr/>
                </a:tc>
                <a:tc>
                  <a:txBody>
                    <a:bodyPr/>
                    <a:lstStyle/>
                    <a:p>
                      <a:pPr algn="ctr"/>
                      <a:r>
                        <a:rPr lang="en-US" b="1" dirty="0"/>
                        <a:t>skinny</a:t>
                      </a:r>
                    </a:p>
                  </a:txBody>
                  <a:tcPr/>
                </a:tc>
                <a:extLst>
                  <a:ext uri="{0D108BD9-81ED-4DB2-BD59-A6C34878D82A}">
                    <a16:rowId xmlns:a16="http://schemas.microsoft.com/office/drawing/2014/main" val="3671632880"/>
                  </a:ext>
                </a:extLst>
              </a:tr>
              <a:tr h="370840">
                <a:tc>
                  <a:txBody>
                    <a:bodyPr/>
                    <a:lstStyle/>
                    <a:p>
                      <a:pPr algn="ctr"/>
                      <a:r>
                        <a:rPr lang="en-US" b="1" dirty="0"/>
                        <a:t>82</a:t>
                      </a:r>
                    </a:p>
                  </a:txBody>
                  <a:tcPr/>
                </a:tc>
                <a:tc>
                  <a:txBody>
                    <a:bodyPr/>
                    <a:lstStyle/>
                    <a:p>
                      <a:pPr algn="ctr"/>
                      <a:r>
                        <a:rPr lang="en-US" b="1" dirty="0"/>
                        <a:t>198</a:t>
                      </a:r>
                    </a:p>
                  </a:txBody>
                  <a:tcPr/>
                </a:tc>
                <a:tc>
                  <a:txBody>
                    <a:bodyPr/>
                    <a:lstStyle/>
                    <a:p>
                      <a:pPr algn="ctr"/>
                      <a:r>
                        <a:rPr lang="en-US" b="1" dirty="0"/>
                        <a:t>skinny</a:t>
                      </a:r>
                    </a:p>
                  </a:txBody>
                  <a:tcPr/>
                </a:tc>
                <a:extLst>
                  <a:ext uri="{0D108BD9-81ED-4DB2-BD59-A6C34878D82A}">
                    <a16:rowId xmlns:a16="http://schemas.microsoft.com/office/drawing/2014/main" val="2465113581"/>
                  </a:ext>
                </a:extLst>
              </a:tr>
              <a:tr h="370840">
                <a:tc>
                  <a:txBody>
                    <a:bodyPr/>
                    <a:lstStyle/>
                    <a:p>
                      <a:pPr algn="ctr"/>
                      <a:r>
                        <a:rPr lang="en-US" b="1" dirty="0"/>
                        <a:t>76</a:t>
                      </a:r>
                    </a:p>
                  </a:txBody>
                  <a:tcPr/>
                </a:tc>
                <a:tc>
                  <a:txBody>
                    <a:bodyPr/>
                    <a:lstStyle/>
                    <a:p>
                      <a:pPr algn="ctr"/>
                      <a:r>
                        <a:rPr lang="en-US" b="1" dirty="0"/>
                        <a:t>164</a:t>
                      </a:r>
                    </a:p>
                  </a:txBody>
                  <a:tcPr/>
                </a:tc>
                <a:tc>
                  <a:txBody>
                    <a:bodyPr/>
                    <a:lstStyle/>
                    <a:p>
                      <a:pPr algn="ctr"/>
                      <a:r>
                        <a:rPr lang="en-US" b="1" dirty="0"/>
                        <a:t>overweight</a:t>
                      </a:r>
                    </a:p>
                  </a:txBody>
                  <a:tcPr/>
                </a:tc>
                <a:extLst>
                  <a:ext uri="{0D108BD9-81ED-4DB2-BD59-A6C34878D82A}">
                    <a16:rowId xmlns:a16="http://schemas.microsoft.com/office/drawing/2014/main" val="3152816289"/>
                  </a:ext>
                </a:extLst>
              </a:tr>
              <a:tr h="370840">
                <a:tc>
                  <a:txBody>
                    <a:bodyPr/>
                    <a:lstStyle/>
                    <a:p>
                      <a:pPr algn="ctr"/>
                      <a:r>
                        <a:rPr lang="en-US" b="1" dirty="0"/>
                        <a:t>91</a:t>
                      </a:r>
                    </a:p>
                  </a:txBody>
                  <a:tcPr/>
                </a:tc>
                <a:tc>
                  <a:txBody>
                    <a:bodyPr/>
                    <a:lstStyle/>
                    <a:p>
                      <a:pPr algn="ctr"/>
                      <a:r>
                        <a:rPr lang="en-US" b="1" dirty="0"/>
                        <a:t>167</a:t>
                      </a:r>
                    </a:p>
                  </a:txBody>
                  <a:tcPr/>
                </a:tc>
                <a:tc>
                  <a:txBody>
                    <a:bodyPr/>
                    <a:lstStyle/>
                    <a:p>
                      <a:pPr algn="ctr"/>
                      <a:r>
                        <a:rPr lang="en-US" b="1" dirty="0"/>
                        <a:t>overweight</a:t>
                      </a:r>
                    </a:p>
                  </a:txBody>
                  <a:tcPr/>
                </a:tc>
                <a:extLst>
                  <a:ext uri="{0D108BD9-81ED-4DB2-BD59-A6C34878D82A}">
                    <a16:rowId xmlns:a16="http://schemas.microsoft.com/office/drawing/2014/main" val="1096687297"/>
                  </a:ext>
                </a:extLst>
              </a:tr>
              <a:tr h="370840">
                <a:tc>
                  <a:txBody>
                    <a:bodyPr/>
                    <a:lstStyle/>
                    <a:p>
                      <a:pPr algn="ctr"/>
                      <a:r>
                        <a:rPr lang="en-US" b="1" dirty="0"/>
                        <a:t>98</a:t>
                      </a:r>
                    </a:p>
                  </a:txBody>
                  <a:tcPr/>
                </a:tc>
                <a:tc>
                  <a:txBody>
                    <a:bodyPr/>
                    <a:lstStyle/>
                    <a:p>
                      <a:pPr algn="ctr"/>
                      <a:r>
                        <a:rPr lang="en-US" b="1" dirty="0"/>
                        <a:t>180</a:t>
                      </a:r>
                    </a:p>
                  </a:txBody>
                  <a:tcPr/>
                </a:tc>
                <a:tc>
                  <a:txBody>
                    <a:bodyPr/>
                    <a:lstStyle/>
                    <a:p>
                      <a:pPr algn="ctr"/>
                      <a:r>
                        <a:rPr lang="en-US" b="1" dirty="0"/>
                        <a:t>overweight</a:t>
                      </a:r>
                    </a:p>
                  </a:txBody>
                  <a:tcPr/>
                </a:tc>
                <a:extLst>
                  <a:ext uri="{0D108BD9-81ED-4DB2-BD59-A6C34878D82A}">
                    <a16:rowId xmlns:a16="http://schemas.microsoft.com/office/drawing/2014/main" val="3492906110"/>
                  </a:ext>
                </a:extLst>
              </a:tr>
            </a:tbl>
          </a:graphicData>
        </a:graphic>
      </p:graphicFrame>
      <p:sp>
        <p:nvSpPr>
          <p:cNvPr id="6" name="標題 1"/>
          <p:cNvSpPr>
            <a:spLocks noGrp="1"/>
          </p:cNvSpPr>
          <p:nvPr>
            <p:ph type="title"/>
          </p:nvPr>
        </p:nvSpPr>
        <p:spPr>
          <a:xfrm>
            <a:off x="1187625" y="404664"/>
            <a:ext cx="5688632" cy="1224136"/>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 Training set for supervised learning</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5" name="Picture 4"/>
          <p:cNvPicPr>
            <a:picLocks noChangeAspect="1"/>
          </p:cNvPicPr>
          <p:nvPr/>
        </p:nvPicPr>
        <p:blipFill>
          <a:blip r:embed="rId2"/>
          <a:stretch>
            <a:fillRect/>
          </a:stretch>
        </p:blipFill>
        <p:spPr>
          <a:xfrm>
            <a:off x="6012163" y="2388646"/>
            <a:ext cx="1872205" cy="2621087"/>
          </a:xfrm>
          <a:prstGeom prst="rect">
            <a:avLst/>
          </a:prstGeom>
        </p:spPr>
      </p:pic>
      <p:sp>
        <p:nvSpPr>
          <p:cNvPr id="7" name="Rectangle 6"/>
          <p:cNvSpPr/>
          <p:nvPr/>
        </p:nvSpPr>
        <p:spPr>
          <a:xfrm>
            <a:off x="2051720" y="2420888"/>
            <a:ext cx="3960443" cy="258884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816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ular Callout 29"/>
          <p:cNvSpPr/>
          <p:nvPr/>
        </p:nvSpPr>
        <p:spPr>
          <a:xfrm>
            <a:off x="6746436" y="1484783"/>
            <a:ext cx="2357126" cy="1754519"/>
          </a:xfrm>
          <a:prstGeom prst="wedgeRoundRectCallout">
            <a:avLst>
              <a:gd name="adj1" fmla="val -65754"/>
              <a:gd name="adj2" fmla="val 413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“Training Samples” on top of the “Decision Space”</a:t>
            </a:r>
          </a:p>
        </p:txBody>
      </p:sp>
      <p:sp>
        <p:nvSpPr>
          <p:cNvPr id="31" name="Rounded Rectangular Callout 30"/>
          <p:cNvSpPr/>
          <p:nvPr/>
        </p:nvSpPr>
        <p:spPr>
          <a:xfrm>
            <a:off x="6751761" y="1487290"/>
            <a:ext cx="2357126" cy="1754519"/>
          </a:xfrm>
          <a:prstGeom prst="wedgeRoundRectCallout">
            <a:avLst>
              <a:gd name="adj1" fmla="val -152934"/>
              <a:gd name="adj2" fmla="val -903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“Training Samples” on top of the “Decision Space”</a:t>
            </a:r>
          </a:p>
        </p:txBody>
      </p:sp>
    </p:spTree>
    <p:extLst>
      <p:ext uri="{BB962C8B-B14F-4D97-AF65-F5344CB8AC3E}">
        <p14:creationId xmlns:p14="http://schemas.microsoft.com/office/powerpoint/2010/main" val="2781082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7" name="Oval 26"/>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37419" y="393290"/>
            <a:ext cx="3588775" cy="4041058"/>
          </a:xfrm>
          <a:custGeom>
            <a:avLst/>
            <a:gdLst>
              <a:gd name="connsiteX0" fmla="*/ 0 w 3588775"/>
              <a:gd name="connsiteY0" fmla="*/ 3834581 h 4041058"/>
              <a:gd name="connsiteX1" fmla="*/ 570271 w 3588775"/>
              <a:gd name="connsiteY1" fmla="*/ 3991897 h 4041058"/>
              <a:gd name="connsiteX2" fmla="*/ 845575 w 3588775"/>
              <a:gd name="connsiteY2" fmla="*/ 4041058 h 4041058"/>
              <a:gd name="connsiteX3" fmla="*/ 1170039 w 3588775"/>
              <a:gd name="connsiteY3" fmla="*/ 4021394 h 4041058"/>
              <a:gd name="connsiteX4" fmla="*/ 1474839 w 3588775"/>
              <a:gd name="connsiteY4" fmla="*/ 3854245 h 4041058"/>
              <a:gd name="connsiteX5" fmla="*/ 1966452 w 3588775"/>
              <a:gd name="connsiteY5" fmla="*/ 3510116 h 4041058"/>
              <a:gd name="connsiteX6" fmla="*/ 2821858 w 3588775"/>
              <a:gd name="connsiteY6" fmla="*/ 2792362 h 4041058"/>
              <a:gd name="connsiteX7" fmla="*/ 3008671 w 3588775"/>
              <a:gd name="connsiteY7" fmla="*/ 2330245 h 4041058"/>
              <a:gd name="connsiteX8" fmla="*/ 3185652 w 3588775"/>
              <a:gd name="connsiteY8" fmla="*/ 1966452 h 4041058"/>
              <a:gd name="connsiteX9" fmla="*/ 3342968 w 3588775"/>
              <a:gd name="connsiteY9" fmla="*/ 1347020 h 4041058"/>
              <a:gd name="connsiteX10" fmla="*/ 3441291 w 3588775"/>
              <a:gd name="connsiteY10" fmla="*/ 993058 h 4041058"/>
              <a:gd name="connsiteX11" fmla="*/ 3510116 w 3588775"/>
              <a:gd name="connsiteY11" fmla="*/ 639097 h 4041058"/>
              <a:gd name="connsiteX12" fmla="*/ 3578942 w 3588775"/>
              <a:gd name="connsiteY12" fmla="*/ 344129 h 4041058"/>
              <a:gd name="connsiteX13" fmla="*/ 3588775 w 3588775"/>
              <a:gd name="connsiteY13" fmla="*/ 137652 h 4041058"/>
              <a:gd name="connsiteX14" fmla="*/ 3569110 w 3588775"/>
              <a:gd name="connsiteY14" fmla="*/ 9833 h 4041058"/>
              <a:gd name="connsiteX15" fmla="*/ 0 w 3588775"/>
              <a:gd name="connsiteY15" fmla="*/ 0 h 4041058"/>
              <a:gd name="connsiteX16" fmla="*/ 0 w 3588775"/>
              <a:gd name="connsiteY16" fmla="*/ 3834581 h 40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8775" h="4041058">
                <a:moveTo>
                  <a:pt x="0" y="3834581"/>
                </a:moveTo>
                <a:lnTo>
                  <a:pt x="570271" y="3991897"/>
                </a:lnTo>
                <a:lnTo>
                  <a:pt x="845575" y="4041058"/>
                </a:lnTo>
                <a:lnTo>
                  <a:pt x="1170039" y="4021394"/>
                </a:lnTo>
                <a:lnTo>
                  <a:pt x="1474839" y="3854245"/>
                </a:lnTo>
                <a:lnTo>
                  <a:pt x="1966452" y="3510116"/>
                </a:lnTo>
                <a:lnTo>
                  <a:pt x="2821858" y="2792362"/>
                </a:lnTo>
                <a:lnTo>
                  <a:pt x="3008671" y="2330245"/>
                </a:lnTo>
                <a:lnTo>
                  <a:pt x="3185652" y="1966452"/>
                </a:lnTo>
                <a:lnTo>
                  <a:pt x="3342968" y="1347020"/>
                </a:lnTo>
                <a:lnTo>
                  <a:pt x="3441291" y="993058"/>
                </a:lnTo>
                <a:lnTo>
                  <a:pt x="3510116" y="639097"/>
                </a:lnTo>
                <a:lnTo>
                  <a:pt x="3578942" y="344129"/>
                </a:lnTo>
                <a:lnTo>
                  <a:pt x="3588775" y="137652"/>
                </a:lnTo>
                <a:lnTo>
                  <a:pt x="3569110" y="9833"/>
                </a:lnTo>
                <a:lnTo>
                  <a:pt x="0" y="0"/>
                </a:lnTo>
                <a:cubicBezTo>
                  <a:pt x="3278" y="1278194"/>
                  <a:pt x="6555" y="2556387"/>
                  <a:pt x="0" y="3834581"/>
                </a:cubicBezTo>
                <a:close/>
              </a:path>
            </a:pathLst>
          </a:custGeom>
          <a:solidFill>
            <a:srgbClr val="96FA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ular Callout 30"/>
          <p:cNvSpPr/>
          <p:nvPr/>
        </p:nvSpPr>
        <p:spPr>
          <a:xfrm>
            <a:off x="6758885" y="1201024"/>
            <a:ext cx="2357126" cy="2749689"/>
          </a:xfrm>
          <a:prstGeom prst="wedgeRoundRectCallout">
            <a:avLst>
              <a:gd name="adj1" fmla="val -207578"/>
              <a:gd name="adj2" fmla="val -141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Area of relative certainty: for any point (a new test person) within this area we could be more or less certain that the person is “Skinny”</a:t>
            </a:r>
          </a:p>
        </p:txBody>
      </p:sp>
      <p:sp>
        <p:nvSpPr>
          <p:cNvPr id="33" name="Oval 32"/>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021046" y="847081"/>
            <a:ext cx="1586011"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Skinny</a:t>
            </a:r>
          </a:p>
        </p:txBody>
      </p:sp>
    </p:spTree>
    <p:extLst>
      <p:ext uri="{BB962C8B-B14F-4D97-AF65-F5344CB8AC3E}">
        <p14:creationId xmlns:p14="http://schemas.microsoft.com/office/powerpoint/2010/main" val="3269414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742292" y="423159"/>
            <a:ext cx="3864077" cy="5928852"/>
          </a:xfrm>
          <a:custGeom>
            <a:avLst/>
            <a:gdLst>
              <a:gd name="connsiteX0" fmla="*/ 0 w 3864077"/>
              <a:gd name="connsiteY0" fmla="*/ 5928852 h 5928852"/>
              <a:gd name="connsiteX1" fmla="*/ 0 w 3864077"/>
              <a:gd name="connsiteY1" fmla="*/ 5486400 h 5928852"/>
              <a:gd name="connsiteX2" fmla="*/ 68826 w 3864077"/>
              <a:gd name="connsiteY2" fmla="*/ 5319252 h 5928852"/>
              <a:gd name="connsiteX3" fmla="*/ 196645 w 3864077"/>
              <a:gd name="connsiteY3" fmla="*/ 5102942 h 5928852"/>
              <a:gd name="connsiteX4" fmla="*/ 550606 w 3864077"/>
              <a:gd name="connsiteY4" fmla="*/ 4994787 h 5928852"/>
              <a:gd name="connsiteX5" fmla="*/ 904568 w 3864077"/>
              <a:gd name="connsiteY5" fmla="*/ 4925961 h 5928852"/>
              <a:gd name="connsiteX6" fmla="*/ 1258529 w 3864077"/>
              <a:gd name="connsiteY6" fmla="*/ 4886632 h 5928852"/>
              <a:gd name="connsiteX7" fmla="*/ 1582994 w 3864077"/>
              <a:gd name="connsiteY7" fmla="*/ 4807974 h 5928852"/>
              <a:gd name="connsiteX8" fmla="*/ 1779639 w 3864077"/>
              <a:gd name="connsiteY8" fmla="*/ 4739148 h 5928852"/>
              <a:gd name="connsiteX9" fmla="*/ 2084439 w 3864077"/>
              <a:gd name="connsiteY9" fmla="*/ 4709652 h 5928852"/>
              <a:gd name="connsiteX10" fmla="*/ 2261419 w 3864077"/>
              <a:gd name="connsiteY10" fmla="*/ 4552336 h 5928852"/>
              <a:gd name="connsiteX11" fmla="*/ 2438400 w 3864077"/>
              <a:gd name="connsiteY11" fmla="*/ 4306529 h 5928852"/>
              <a:gd name="connsiteX12" fmla="*/ 2595716 w 3864077"/>
              <a:gd name="connsiteY12" fmla="*/ 4109884 h 5928852"/>
              <a:gd name="connsiteX13" fmla="*/ 2753032 w 3864077"/>
              <a:gd name="connsiteY13" fmla="*/ 3903407 h 5928852"/>
              <a:gd name="connsiteX14" fmla="*/ 2861187 w 3864077"/>
              <a:gd name="connsiteY14" fmla="*/ 3657600 h 5928852"/>
              <a:gd name="connsiteX15" fmla="*/ 2969342 w 3864077"/>
              <a:gd name="connsiteY15" fmla="*/ 3441290 h 5928852"/>
              <a:gd name="connsiteX16" fmla="*/ 3097161 w 3864077"/>
              <a:gd name="connsiteY16" fmla="*/ 3234813 h 5928852"/>
              <a:gd name="connsiteX17" fmla="*/ 3215148 w 3864077"/>
              <a:gd name="connsiteY17" fmla="*/ 2949678 h 5928852"/>
              <a:gd name="connsiteX18" fmla="*/ 3352800 w 3864077"/>
              <a:gd name="connsiteY18" fmla="*/ 2762865 h 5928852"/>
              <a:gd name="connsiteX19" fmla="*/ 3500284 w 3864077"/>
              <a:gd name="connsiteY19" fmla="*/ 2654710 h 5928852"/>
              <a:gd name="connsiteX20" fmla="*/ 3687097 w 3864077"/>
              <a:gd name="connsiteY20" fmla="*/ 2526890 h 5928852"/>
              <a:gd name="connsiteX21" fmla="*/ 3864077 w 3864077"/>
              <a:gd name="connsiteY21" fmla="*/ 2408903 h 5928852"/>
              <a:gd name="connsiteX22" fmla="*/ 3864077 w 3864077"/>
              <a:gd name="connsiteY22" fmla="*/ 0 h 5928852"/>
              <a:gd name="connsiteX23" fmla="*/ 3864077 w 3864077"/>
              <a:gd name="connsiteY23" fmla="*/ 0 h 5928852"/>
              <a:gd name="connsiteX24" fmla="*/ 3854245 w 3864077"/>
              <a:gd name="connsiteY24" fmla="*/ 2320413 h 5928852"/>
              <a:gd name="connsiteX25" fmla="*/ 3854245 w 3864077"/>
              <a:gd name="connsiteY25" fmla="*/ 5899355 h 5928852"/>
              <a:gd name="connsiteX26" fmla="*/ 0 w 3864077"/>
              <a:gd name="connsiteY26" fmla="*/ 5928852 h 592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4077" h="5928852">
                <a:moveTo>
                  <a:pt x="0" y="5928852"/>
                </a:moveTo>
                <a:lnTo>
                  <a:pt x="0" y="5486400"/>
                </a:lnTo>
                <a:lnTo>
                  <a:pt x="68826" y="5319252"/>
                </a:lnTo>
                <a:lnTo>
                  <a:pt x="196645" y="5102942"/>
                </a:lnTo>
                <a:lnTo>
                  <a:pt x="550606" y="4994787"/>
                </a:lnTo>
                <a:lnTo>
                  <a:pt x="904568" y="4925961"/>
                </a:lnTo>
                <a:lnTo>
                  <a:pt x="1258529" y="4886632"/>
                </a:lnTo>
                <a:lnTo>
                  <a:pt x="1582994" y="4807974"/>
                </a:lnTo>
                <a:lnTo>
                  <a:pt x="1779639" y="4739148"/>
                </a:lnTo>
                <a:lnTo>
                  <a:pt x="2084439" y="4709652"/>
                </a:lnTo>
                <a:lnTo>
                  <a:pt x="2261419" y="4552336"/>
                </a:lnTo>
                <a:lnTo>
                  <a:pt x="2438400" y="4306529"/>
                </a:lnTo>
                <a:lnTo>
                  <a:pt x="2595716" y="4109884"/>
                </a:lnTo>
                <a:lnTo>
                  <a:pt x="2753032" y="3903407"/>
                </a:lnTo>
                <a:lnTo>
                  <a:pt x="2861187" y="3657600"/>
                </a:lnTo>
                <a:lnTo>
                  <a:pt x="2969342" y="3441290"/>
                </a:lnTo>
                <a:lnTo>
                  <a:pt x="3097161" y="3234813"/>
                </a:lnTo>
                <a:lnTo>
                  <a:pt x="3215148" y="2949678"/>
                </a:lnTo>
                <a:lnTo>
                  <a:pt x="3352800" y="2762865"/>
                </a:lnTo>
                <a:lnTo>
                  <a:pt x="3500284" y="2654710"/>
                </a:lnTo>
                <a:lnTo>
                  <a:pt x="3687097" y="2526890"/>
                </a:lnTo>
                <a:lnTo>
                  <a:pt x="3864077" y="2408903"/>
                </a:lnTo>
                <a:lnTo>
                  <a:pt x="3864077" y="0"/>
                </a:lnTo>
                <a:lnTo>
                  <a:pt x="3864077" y="0"/>
                </a:lnTo>
                <a:cubicBezTo>
                  <a:pt x="3860800" y="773471"/>
                  <a:pt x="3857522" y="1546942"/>
                  <a:pt x="3854245" y="2320413"/>
                </a:cubicBezTo>
                <a:lnTo>
                  <a:pt x="3854245" y="5899355"/>
                </a:lnTo>
                <a:lnTo>
                  <a:pt x="0" y="5928852"/>
                </a:lnTo>
                <a:close/>
              </a:path>
            </a:pathLst>
          </a:custGeom>
          <a:solidFill>
            <a:srgbClr val="FA96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1" name="Rounded Rectangular Callout 30"/>
          <p:cNvSpPr/>
          <p:nvPr/>
        </p:nvSpPr>
        <p:spPr>
          <a:xfrm>
            <a:off x="6760156" y="2798955"/>
            <a:ext cx="2274223" cy="2876048"/>
          </a:xfrm>
          <a:prstGeom prst="wedgeRoundRectCallout">
            <a:avLst>
              <a:gd name="adj1" fmla="val -82439"/>
              <a:gd name="adj2" fmla="val 118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Another area of relative certainty: for any point (a new test person) within this area we could be more or less certain that the person is “Overweight”</a:t>
            </a:r>
          </a:p>
        </p:txBody>
      </p:sp>
      <p:sp>
        <p:nvSpPr>
          <p:cNvPr id="32" name="Oval 31"/>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405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25322" y="418615"/>
            <a:ext cx="5943600" cy="5943600"/>
          </a:xfrm>
          <a:prstGeom prst="rect">
            <a:avLst/>
          </a:prstGeom>
          <a:solidFill>
            <a:schemeClr val="bg1">
              <a:lumMod val="65000"/>
            </a:schemeClr>
          </a:solidFill>
          <a:ln>
            <a:solidFill>
              <a:schemeClr val="tx1"/>
            </a:solidFill>
          </a:ln>
        </p:spPr>
      </p:pic>
      <p:cxnSp>
        <p:nvCxnSpPr>
          <p:cNvPr id="7" name="Straight Connector 6"/>
          <p:cNvCxnSpPr>
            <a:stCxn id="5" idx="0"/>
            <a:endCxn id="5" idx="2"/>
          </p:cNvCxnSpPr>
          <p:nvPr/>
        </p:nvCxnSpPr>
        <p:spPr>
          <a:xfrm>
            <a:off x="3697122" y="418615"/>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25322" y="3390415"/>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45744" y="404664"/>
            <a:ext cx="5904656" cy="5943600"/>
          </a:xfrm>
          <a:prstGeom prst="rect">
            <a:avLst/>
          </a:prstGeom>
          <a:solidFill>
            <a:schemeClr val="bg1">
              <a:lumMod val="5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4" name="Freeform 23"/>
          <p:cNvSpPr/>
          <p:nvPr/>
        </p:nvSpPr>
        <p:spPr>
          <a:xfrm>
            <a:off x="737419" y="393290"/>
            <a:ext cx="3588775" cy="4041058"/>
          </a:xfrm>
          <a:custGeom>
            <a:avLst/>
            <a:gdLst>
              <a:gd name="connsiteX0" fmla="*/ 0 w 3588775"/>
              <a:gd name="connsiteY0" fmla="*/ 3834581 h 4041058"/>
              <a:gd name="connsiteX1" fmla="*/ 570271 w 3588775"/>
              <a:gd name="connsiteY1" fmla="*/ 3991897 h 4041058"/>
              <a:gd name="connsiteX2" fmla="*/ 845575 w 3588775"/>
              <a:gd name="connsiteY2" fmla="*/ 4041058 h 4041058"/>
              <a:gd name="connsiteX3" fmla="*/ 1170039 w 3588775"/>
              <a:gd name="connsiteY3" fmla="*/ 4021394 h 4041058"/>
              <a:gd name="connsiteX4" fmla="*/ 1474839 w 3588775"/>
              <a:gd name="connsiteY4" fmla="*/ 3854245 h 4041058"/>
              <a:gd name="connsiteX5" fmla="*/ 1966452 w 3588775"/>
              <a:gd name="connsiteY5" fmla="*/ 3510116 h 4041058"/>
              <a:gd name="connsiteX6" fmla="*/ 2821858 w 3588775"/>
              <a:gd name="connsiteY6" fmla="*/ 2792362 h 4041058"/>
              <a:gd name="connsiteX7" fmla="*/ 3008671 w 3588775"/>
              <a:gd name="connsiteY7" fmla="*/ 2330245 h 4041058"/>
              <a:gd name="connsiteX8" fmla="*/ 3185652 w 3588775"/>
              <a:gd name="connsiteY8" fmla="*/ 1966452 h 4041058"/>
              <a:gd name="connsiteX9" fmla="*/ 3342968 w 3588775"/>
              <a:gd name="connsiteY9" fmla="*/ 1347020 h 4041058"/>
              <a:gd name="connsiteX10" fmla="*/ 3441291 w 3588775"/>
              <a:gd name="connsiteY10" fmla="*/ 993058 h 4041058"/>
              <a:gd name="connsiteX11" fmla="*/ 3510116 w 3588775"/>
              <a:gd name="connsiteY11" fmla="*/ 639097 h 4041058"/>
              <a:gd name="connsiteX12" fmla="*/ 3578942 w 3588775"/>
              <a:gd name="connsiteY12" fmla="*/ 344129 h 4041058"/>
              <a:gd name="connsiteX13" fmla="*/ 3588775 w 3588775"/>
              <a:gd name="connsiteY13" fmla="*/ 137652 h 4041058"/>
              <a:gd name="connsiteX14" fmla="*/ 3569110 w 3588775"/>
              <a:gd name="connsiteY14" fmla="*/ 9833 h 4041058"/>
              <a:gd name="connsiteX15" fmla="*/ 0 w 3588775"/>
              <a:gd name="connsiteY15" fmla="*/ 0 h 4041058"/>
              <a:gd name="connsiteX16" fmla="*/ 0 w 3588775"/>
              <a:gd name="connsiteY16" fmla="*/ 3834581 h 404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8775" h="4041058">
                <a:moveTo>
                  <a:pt x="0" y="3834581"/>
                </a:moveTo>
                <a:lnTo>
                  <a:pt x="570271" y="3991897"/>
                </a:lnTo>
                <a:lnTo>
                  <a:pt x="845575" y="4041058"/>
                </a:lnTo>
                <a:lnTo>
                  <a:pt x="1170039" y="4021394"/>
                </a:lnTo>
                <a:lnTo>
                  <a:pt x="1474839" y="3854245"/>
                </a:lnTo>
                <a:lnTo>
                  <a:pt x="1966452" y="3510116"/>
                </a:lnTo>
                <a:lnTo>
                  <a:pt x="2821858" y="2792362"/>
                </a:lnTo>
                <a:lnTo>
                  <a:pt x="3008671" y="2330245"/>
                </a:lnTo>
                <a:lnTo>
                  <a:pt x="3185652" y="1966452"/>
                </a:lnTo>
                <a:lnTo>
                  <a:pt x="3342968" y="1347020"/>
                </a:lnTo>
                <a:lnTo>
                  <a:pt x="3441291" y="993058"/>
                </a:lnTo>
                <a:lnTo>
                  <a:pt x="3510116" y="639097"/>
                </a:lnTo>
                <a:lnTo>
                  <a:pt x="3578942" y="344129"/>
                </a:lnTo>
                <a:lnTo>
                  <a:pt x="3588775" y="137652"/>
                </a:lnTo>
                <a:lnTo>
                  <a:pt x="3569110" y="9833"/>
                </a:lnTo>
                <a:lnTo>
                  <a:pt x="0" y="0"/>
                </a:lnTo>
                <a:cubicBezTo>
                  <a:pt x="3278" y="1278194"/>
                  <a:pt x="6555" y="2556387"/>
                  <a:pt x="0" y="3834581"/>
                </a:cubicBezTo>
                <a:close/>
              </a:path>
            </a:pathLst>
          </a:custGeom>
          <a:solidFill>
            <a:srgbClr val="96FA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8834781">
            <a:off x="164731" y="3123829"/>
            <a:ext cx="7536230" cy="584775"/>
          </a:xfrm>
          <a:prstGeom prst="rect">
            <a:avLst/>
          </a:prstGeom>
          <a:noFill/>
        </p:spPr>
        <p:txBody>
          <a:bodyPr wrap="none" lIns="91440" tIns="45720" rIns="91440" bIns="45720">
            <a:spAutoFit/>
          </a:bodyPr>
          <a:lstStyle/>
          <a:p>
            <a:pPr algn="ct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“GREY” (IGNORANCE or CONFUSION) ZONE</a:t>
            </a:r>
          </a:p>
        </p:txBody>
      </p:sp>
      <p:sp>
        <p:nvSpPr>
          <p:cNvPr id="31" name="Freeform 30"/>
          <p:cNvSpPr/>
          <p:nvPr/>
        </p:nvSpPr>
        <p:spPr>
          <a:xfrm>
            <a:off x="2742292" y="423159"/>
            <a:ext cx="3864077" cy="5928852"/>
          </a:xfrm>
          <a:custGeom>
            <a:avLst/>
            <a:gdLst>
              <a:gd name="connsiteX0" fmla="*/ 0 w 3864077"/>
              <a:gd name="connsiteY0" fmla="*/ 5928852 h 5928852"/>
              <a:gd name="connsiteX1" fmla="*/ 0 w 3864077"/>
              <a:gd name="connsiteY1" fmla="*/ 5486400 h 5928852"/>
              <a:gd name="connsiteX2" fmla="*/ 68826 w 3864077"/>
              <a:gd name="connsiteY2" fmla="*/ 5319252 h 5928852"/>
              <a:gd name="connsiteX3" fmla="*/ 196645 w 3864077"/>
              <a:gd name="connsiteY3" fmla="*/ 5102942 h 5928852"/>
              <a:gd name="connsiteX4" fmla="*/ 550606 w 3864077"/>
              <a:gd name="connsiteY4" fmla="*/ 4994787 h 5928852"/>
              <a:gd name="connsiteX5" fmla="*/ 904568 w 3864077"/>
              <a:gd name="connsiteY5" fmla="*/ 4925961 h 5928852"/>
              <a:gd name="connsiteX6" fmla="*/ 1258529 w 3864077"/>
              <a:gd name="connsiteY6" fmla="*/ 4886632 h 5928852"/>
              <a:gd name="connsiteX7" fmla="*/ 1582994 w 3864077"/>
              <a:gd name="connsiteY7" fmla="*/ 4807974 h 5928852"/>
              <a:gd name="connsiteX8" fmla="*/ 1779639 w 3864077"/>
              <a:gd name="connsiteY8" fmla="*/ 4739148 h 5928852"/>
              <a:gd name="connsiteX9" fmla="*/ 2084439 w 3864077"/>
              <a:gd name="connsiteY9" fmla="*/ 4709652 h 5928852"/>
              <a:gd name="connsiteX10" fmla="*/ 2261419 w 3864077"/>
              <a:gd name="connsiteY10" fmla="*/ 4552336 h 5928852"/>
              <a:gd name="connsiteX11" fmla="*/ 2438400 w 3864077"/>
              <a:gd name="connsiteY11" fmla="*/ 4306529 h 5928852"/>
              <a:gd name="connsiteX12" fmla="*/ 2595716 w 3864077"/>
              <a:gd name="connsiteY12" fmla="*/ 4109884 h 5928852"/>
              <a:gd name="connsiteX13" fmla="*/ 2753032 w 3864077"/>
              <a:gd name="connsiteY13" fmla="*/ 3903407 h 5928852"/>
              <a:gd name="connsiteX14" fmla="*/ 2861187 w 3864077"/>
              <a:gd name="connsiteY14" fmla="*/ 3657600 h 5928852"/>
              <a:gd name="connsiteX15" fmla="*/ 2969342 w 3864077"/>
              <a:gd name="connsiteY15" fmla="*/ 3441290 h 5928852"/>
              <a:gd name="connsiteX16" fmla="*/ 3097161 w 3864077"/>
              <a:gd name="connsiteY16" fmla="*/ 3234813 h 5928852"/>
              <a:gd name="connsiteX17" fmla="*/ 3215148 w 3864077"/>
              <a:gd name="connsiteY17" fmla="*/ 2949678 h 5928852"/>
              <a:gd name="connsiteX18" fmla="*/ 3352800 w 3864077"/>
              <a:gd name="connsiteY18" fmla="*/ 2762865 h 5928852"/>
              <a:gd name="connsiteX19" fmla="*/ 3500284 w 3864077"/>
              <a:gd name="connsiteY19" fmla="*/ 2654710 h 5928852"/>
              <a:gd name="connsiteX20" fmla="*/ 3687097 w 3864077"/>
              <a:gd name="connsiteY20" fmla="*/ 2526890 h 5928852"/>
              <a:gd name="connsiteX21" fmla="*/ 3864077 w 3864077"/>
              <a:gd name="connsiteY21" fmla="*/ 2408903 h 5928852"/>
              <a:gd name="connsiteX22" fmla="*/ 3864077 w 3864077"/>
              <a:gd name="connsiteY22" fmla="*/ 0 h 5928852"/>
              <a:gd name="connsiteX23" fmla="*/ 3864077 w 3864077"/>
              <a:gd name="connsiteY23" fmla="*/ 0 h 5928852"/>
              <a:gd name="connsiteX24" fmla="*/ 3854245 w 3864077"/>
              <a:gd name="connsiteY24" fmla="*/ 2320413 h 5928852"/>
              <a:gd name="connsiteX25" fmla="*/ 3854245 w 3864077"/>
              <a:gd name="connsiteY25" fmla="*/ 5899355 h 5928852"/>
              <a:gd name="connsiteX26" fmla="*/ 0 w 3864077"/>
              <a:gd name="connsiteY26" fmla="*/ 5928852 h 592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4077" h="5928852">
                <a:moveTo>
                  <a:pt x="0" y="5928852"/>
                </a:moveTo>
                <a:lnTo>
                  <a:pt x="0" y="5486400"/>
                </a:lnTo>
                <a:lnTo>
                  <a:pt x="68826" y="5319252"/>
                </a:lnTo>
                <a:lnTo>
                  <a:pt x="196645" y="5102942"/>
                </a:lnTo>
                <a:lnTo>
                  <a:pt x="550606" y="4994787"/>
                </a:lnTo>
                <a:lnTo>
                  <a:pt x="904568" y="4925961"/>
                </a:lnTo>
                <a:lnTo>
                  <a:pt x="1258529" y="4886632"/>
                </a:lnTo>
                <a:lnTo>
                  <a:pt x="1582994" y="4807974"/>
                </a:lnTo>
                <a:lnTo>
                  <a:pt x="1779639" y="4739148"/>
                </a:lnTo>
                <a:lnTo>
                  <a:pt x="2084439" y="4709652"/>
                </a:lnTo>
                <a:lnTo>
                  <a:pt x="2261419" y="4552336"/>
                </a:lnTo>
                <a:lnTo>
                  <a:pt x="2438400" y="4306529"/>
                </a:lnTo>
                <a:lnTo>
                  <a:pt x="2595716" y="4109884"/>
                </a:lnTo>
                <a:lnTo>
                  <a:pt x="2753032" y="3903407"/>
                </a:lnTo>
                <a:lnTo>
                  <a:pt x="2861187" y="3657600"/>
                </a:lnTo>
                <a:lnTo>
                  <a:pt x="2969342" y="3441290"/>
                </a:lnTo>
                <a:lnTo>
                  <a:pt x="3097161" y="3234813"/>
                </a:lnTo>
                <a:lnTo>
                  <a:pt x="3215148" y="2949678"/>
                </a:lnTo>
                <a:lnTo>
                  <a:pt x="3352800" y="2762865"/>
                </a:lnTo>
                <a:lnTo>
                  <a:pt x="3500284" y="2654710"/>
                </a:lnTo>
                <a:lnTo>
                  <a:pt x="3687097" y="2526890"/>
                </a:lnTo>
                <a:lnTo>
                  <a:pt x="3864077" y="2408903"/>
                </a:lnTo>
                <a:lnTo>
                  <a:pt x="3864077" y="0"/>
                </a:lnTo>
                <a:lnTo>
                  <a:pt x="3864077" y="0"/>
                </a:lnTo>
                <a:cubicBezTo>
                  <a:pt x="3860800" y="773471"/>
                  <a:pt x="3857522" y="1546942"/>
                  <a:pt x="3854245" y="2320413"/>
                </a:cubicBezTo>
                <a:lnTo>
                  <a:pt x="3854245" y="5899355"/>
                </a:lnTo>
                <a:lnTo>
                  <a:pt x="0" y="5928852"/>
                </a:lnTo>
                <a:close/>
              </a:path>
            </a:pathLst>
          </a:custGeom>
          <a:solidFill>
            <a:srgbClr val="FA9696"/>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6804248" y="1484783"/>
            <a:ext cx="2230489" cy="2664297"/>
          </a:xfrm>
          <a:prstGeom prst="wedgeRoundRectCallout">
            <a:avLst>
              <a:gd name="adj1" fmla="val -95583"/>
              <a:gd name="adj2" fmla="val -138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“GREY ZONE”: Somewhere within this area we have the hidden “decision boundary” between the two options, which we are going to learn</a:t>
            </a:r>
          </a:p>
        </p:txBody>
      </p:sp>
      <p:sp>
        <p:nvSpPr>
          <p:cNvPr id="38" name="Oval 37"/>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021046" y="847081"/>
            <a:ext cx="1586011"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Skinny</a:t>
            </a:r>
          </a:p>
        </p:txBody>
      </p:sp>
      <p:sp>
        <p:nvSpPr>
          <p:cNvPr id="42" name="Oval 41"/>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901634" y="5574485"/>
            <a:ext cx="2666819"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Overweight</a:t>
            </a:r>
          </a:p>
        </p:txBody>
      </p:sp>
      <p:sp>
        <p:nvSpPr>
          <p:cNvPr id="46" name="Oval 45"/>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780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11187" y="2348880"/>
            <a:ext cx="7973609" cy="2303384"/>
          </a:xfrm>
          <a:prstGeom prst="rect">
            <a:avLst/>
          </a:prstGeom>
          <a:solidFill>
            <a:schemeClr val="accent1"/>
          </a:solidFill>
          <a:ln w="25400">
            <a:solidFill>
              <a:schemeClr val="tx1"/>
            </a:solidFill>
          </a:ln>
        </p:spPr>
        <p:txBody>
          <a:bodyPr>
            <a:normAutofit fontScale="92500" lnSpcReduction="20000"/>
          </a:bodyPr>
          <a:lst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marL="0" indent="0">
              <a:buNone/>
              <a:defRPr/>
            </a:pPr>
            <a:r>
              <a:rPr lang="en-US" altLang="en-US" sz="3800" b="1" kern="0" dirty="0">
                <a:solidFill>
                  <a:schemeClr val="bg1"/>
                </a:solidFill>
              </a:rPr>
              <a:t>I am </a:t>
            </a:r>
            <a:r>
              <a:rPr lang="en-US" sz="3800" b="1" kern="0" dirty="0">
                <a:solidFill>
                  <a:schemeClr val="bg1"/>
                </a:solidFill>
              </a:rPr>
              <a:t>grateful to the anonymous photographers and artists, whose photos and pictures (or their fragments) posted on the Internet, have been used in the presentation.</a:t>
            </a:r>
            <a:endParaRPr lang="en-US" altLang="en-US" sz="3800" b="1" kern="0" dirty="0">
              <a:solidFill>
                <a:schemeClr val="bg1"/>
              </a:solidFill>
            </a:endParaRPr>
          </a:p>
          <a:p>
            <a:pPr marL="0" indent="0">
              <a:buFont typeface="Monotype Sorts" charset="0"/>
              <a:buNone/>
              <a:defRPr/>
            </a:pPr>
            <a:endParaRPr lang="en-US" kern="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398484"/>
            <a:ext cx="7973609" cy="121111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13627" y="-1"/>
            <a:ext cx="9130373" cy="1772818"/>
            <a:chOff x="13627" y="-1"/>
            <a:chExt cx="9130373" cy="1772818"/>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862" y="-1"/>
              <a:ext cx="5751582" cy="177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stretch>
              <a:fillRect/>
            </a:stretch>
          </p:blipFill>
          <p:spPr>
            <a:xfrm>
              <a:off x="13627" y="1"/>
              <a:ext cx="1877573" cy="1772816"/>
            </a:xfrm>
            <a:prstGeom prst="rect">
              <a:avLst/>
            </a:prstGeom>
          </p:spPr>
        </p:pic>
        <p:pic>
          <p:nvPicPr>
            <p:cNvPr id="8" name="Picture 7"/>
            <p:cNvPicPr>
              <a:picLocks noChangeAspect="1"/>
            </p:cNvPicPr>
            <p:nvPr/>
          </p:nvPicPr>
          <p:blipFill>
            <a:blip r:embed="rId5"/>
            <a:stretch>
              <a:fillRect/>
            </a:stretch>
          </p:blipFill>
          <p:spPr>
            <a:xfrm>
              <a:off x="7640444" y="0"/>
              <a:ext cx="1503556" cy="1772817"/>
            </a:xfrm>
            <a:prstGeom prst="rect">
              <a:avLst/>
            </a:prstGeom>
          </p:spPr>
        </p:pic>
      </p:grpSp>
    </p:spTree>
    <p:extLst>
      <p:ext uri="{BB962C8B-B14F-4D97-AF65-F5344CB8AC3E}">
        <p14:creationId xmlns:p14="http://schemas.microsoft.com/office/powerpoint/2010/main" val="2117889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3" name="Picture 2"/>
          <p:cNvPicPr>
            <a:picLocks noChangeAspect="1"/>
          </p:cNvPicPr>
          <p:nvPr/>
        </p:nvPicPr>
        <p:blipFill>
          <a:blip r:embed="rId3"/>
          <a:stretch>
            <a:fillRect/>
          </a:stretch>
        </p:blipFill>
        <p:spPr>
          <a:xfrm>
            <a:off x="6991960" y="1160703"/>
            <a:ext cx="1972527" cy="1969256"/>
          </a:xfrm>
          <a:prstGeom prst="rect">
            <a:avLst/>
          </a:prstGeom>
        </p:spPr>
      </p:pic>
      <p:cxnSp>
        <p:nvCxnSpPr>
          <p:cNvPr id="6" name="Straight Connector 5"/>
          <p:cNvCxnSpPr/>
          <p:nvPr/>
        </p:nvCxnSpPr>
        <p:spPr>
          <a:xfrm flipH="1">
            <a:off x="1719511" y="398610"/>
            <a:ext cx="4572432"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6730224" y="3306278"/>
            <a:ext cx="2367573" cy="728484"/>
          </a:xfrm>
          <a:prstGeom prst="rect">
            <a:avLst/>
          </a:prstGeom>
        </p:spPr>
      </p:pic>
      <p:sp>
        <p:nvSpPr>
          <p:cNvPr id="4" name="Rectangle 3"/>
          <p:cNvSpPr/>
          <p:nvPr/>
        </p:nvSpPr>
        <p:spPr>
          <a:xfrm>
            <a:off x="7137703" y="4739014"/>
            <a:ext cx="1772300"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Machine Learning model</a:t>
            </a:r>
          </a:p>
        </p:txBody>
      </p:sp>
      <p:sp>
        <p:nvSpPr>
          <p:cNvPr id="8" name="Up Arrow 7"/>
          <p:cNvSpPr/>
          <p:nvPr/>
        </p:nvSpPr>
        <p:spPr>
          <a:xfrm>
            <a:off x="7668344" y="4118995"/>
            <a:ext cx="504056" cy="6321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66916" y="403122"/>
            <a:ext cx="5456903" cy="5899355"/>
          </a:xfrm>
          <a:custGeom>
            <a:avLst/>
            <a:gdLst>
              <a:gd name="connsiteX0" fmla="*/ 0 w 5456903"/>
              <a:gd name="connsiteY0" fmla="*/ 29497 h 5899355"/>
              <a:gd name="connsiteX1" fmla="*/ 0 w 5456903"/>
              <a:gd name="connsiteY1" fmla="*/ 5899355 h 5899355"/>
              <a:gd name="connsiteX2" fmla="*/ 894736 w 5456903"/>
              <a:gd name="connsiteY2" fmla="*/ 5899355 h 5899355"/>
              <a:gd name="connsiteX3" fmla="*/ 5456903 w 5456903"/>
              <a:gd name="connsiteY3" fmla="*/ 0 h 5899355"/>
              <a:gd name="connsiteX4" fmla="*/ 0 w 5456903"/>
              <a:gd name="connsiteY4" fmla="*/ 29497 h 589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903" h="5899355">
                <a:moveTo>
                  <a:pt x="0" y="29497"/>
                </a:moveTo>
                <a:lnTo>
                  <a:pt x="0" y="5899355"/>
                </a:lnTo>
                <a:lnTo>
                  <a:pt x="894736" y="5899355"/>
                </a:lnTo>
                <a:lnTo>
                  <a:pt x="5456903" y="0"/>
                </a:lnTo>
                <a:lnTo>
                  <a:pt x="0" y="29497"/>
                </a:lnTo>
                <a:close/>
              </a:path>
            </a:pathLst>
          </a:custGeom>
          <a:solidFill>
            <a:srgbClr val="96FA9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799304" y="412955"/>
            <a:ext cx="4827638" cy="5909187"/>
          </a:xfrm>
          <a:custGeom>
            <a:avLst/>
            <a:gdLst>
              <a:gd name="connsiteX0" fmla="*/ 0 w 4827638"/>
              <a:gd name="connsiteY0" fmla="*/ 5909187 h 5909187"/>
              <a:gd name="connsiteX1" fmla="*/ 4513006 w 4827638"/>
              <a:gd name="connsiteY1" fmla="*/ 0 h 5909187"/>
              <a:gd name="connsiteX2" fmla="*/ 4827638 w 4827638"/>
              <a:gd name="connsiteY2" fmla="*/ 0 h 5909187"/>
              <a:gd name="connsiteX3" fmla="*/ 4817806 w 4827638"/>
              <a:gd name="connsiteY3" fmla="*/ 5899355 h 5909187"/>
              <a:gd name="connsiteX4" fmla="*/ 0 w 4827638"/>
              <a:gd name="connsiteY4" fmla="*/ 5909187 h 590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638" h="5909187">
                <a:moveTo>
                  <a:pt x="0" y="5909187"/>
                </a:moveTo>
                <a:lnTo>
                  <a:pt x="4513006" y="0"/>
                </a:lnTo>
                <a:lnTo>
                  <a:pt x="4827638" y="0"/>
                </a:lnTo>
                <a:cubicBezTo>
                  <a:pt x="4824361" y="1966452"/>
                  <a:pt x="4821083" y="3932903"/>
                  <a:pt x="4817806" y="5899355"/>
                </a:cubicBezTo>
                <a:lnTo>
                  <a:pt x="0" y="5909187"/>
                </a:lnTo>
                <a:close/>
              </a:path>
            </a:pathLst>
          </a:custGeom>
          <a:solidFill>
            <a:srgbClr val="FA9696"/>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ular Callout 37"/>
          <p:cNvSpPr/>
          <p:nvPr/>
        </p:nvSpPr>
        <p:spPr>
          <a:xfrm>
            <a:off x="4204848" y="3768825"/>
            <a:ext cx="2159044" cy="1185138"/>
          </a:xfrm>
          <a:prstGeom prst="wedgeRoundRectCallout">
            <a:avLst>
              <a:gd name="adj1" fmla="val -91616"/>
              <a:gd name="adj2" fmla="val -23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Learned decision boundary (from the training samples)</a:t>
            </a:r>
          </a:p>
        </p:txBody>
      </p:sp>
      <p:sp>
        <p:nvSpPr>
          <p:cNvPr id="39" name="Oval 38"/>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021046" y="847081"/>
            <a:ext cx="1586011"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Skinny</a:t>
            </a:r>
          </a:p>
        </p:txBody>
      </p:sp>
      <p:sp>
        <p:nvSpPr>
          <p:cNvPr id="45" name="Rectangle 44"/>
          <p:cNvSpPr/>
          <p:nvPr/>
        </p:nvSpPr>
        <p:spPr>
          <a:xfrm>
            <a:off x="3664447" y="5485511"/>
            <a:ext cx="2666820" cy="707886"/>
          </a:xfrm>
          <a:prstGeom prst="rect">
            <a:avLst/>
          </a:prstGeom>
          <a:noFill/>
        </p:spPr>
        <p:txBody>
          <a:bodyPr wrap="none" lIns="91440" tIns="45720" rIns="91440" bIns="45720">
            <a:spAutoFit/>
          </a:bodyPr>
          <a:lstStyle/>
          <a:p>
            <a:pPr algn="ctr"/>
            <a:r>
              <a:rPr lang="en-US" sz="4000" b="1" dirty="0">
                <a:ln w="12700">
                  <a:solidFill>
                    <a:schemeClr val="accent3">
                      <a:lumMod val="50000"/>
                    </a:schemeClr>
                  </a:solidFill>
                  <a:prstDash val="solid"/>
                </a:ln>
                <a:effectLst>
                  <a:innerShdw blurRad="177800">
                    <a:schemeClr val="accent3">
                      <a:lumMod val="50000"/>
                    </a:schemeClr>
                  </a:innerShdw>
                </a:effectLst>
              </a:rPr>
              <a:t>Overweight</a:t>
            </a:r>
          </a:p>
        </p:txBody>
      </p:sp>
    </p:spTree>
    <p:extLst>
      <p:ext uri="{BB962C8B-B14F-4D97-AF65-F5344CB8AC3E}">
        <p14:creationId xmlns:p14="http://schemas.microsoft.com/office/powerpoint/2010/main" val="4085477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ular Callout 35"/>
          <p:cNvSpPr/>
          <p:nvPr/>
        </p:nvSpPr>
        <p:spPr>
          <a:xfrm>
            <a:off x="912790" y="1579670"/>
            <a:ext cx="2079083" cy="1185138"/>
          </a:xfrm>
          <a:prstGeom prst="wedgeRoundRectCallout">
            <a:avLst>
              <a:gd name="adj1" fmla="val 36214"/>
              <a:gd name="adj2" fmla="val 1834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37" name="Rounded Rectangular Callout 36"/>
          <p:cNvSpPr/>
          <p:nvPr/>
        </p:nvSpPr>
        <p:spPr>
          <a:xfrm>
            <a:off x="4312720" y="3788646"/>
            <a:ext cx="2645298" cy="1185138"/>
          </a:xfrm>
          <a:prstGeom prst="wedgeRoundRectCallout">
            <a:avLst>
              <a:gd name="adj1" fmla="val -91616"/>
              <a:gd name="adj2" fmla="val -23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Actually learned decision boundary (machine learning outcome based on training samples)</a:t>
            </a:r>
          </a:p>
        </p:txBody>
      </p:sp>
      <p:cxnSp>
        <p:nvCxnSpPr>
          <p:cNvPr id="32" name="Straight Connector 31"/>
          <p:cNvCxnSpPr/>
          <p:nvPr/>
        </p:nvCxnSpPr>
        <p:spPr>
          <a:xfrm flipH="1">
            <a:off x="726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719511" y="398610"/>
            <a:ext cx="4572432"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4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7252" y="1917290"/>
            <a:ext cx="4365522" cy="4434349"/>
          </a:xfrm>
          <a:custGeom>
            <a:avLst/>
            <a:gdLst>
              <a:gd name="connsiteX0" fmla="*/ 0 w 4365522"/>
              <a:gd name="connsiteY0" fmla="*/ 4434349 h 4434349"/>
              <a:gd name="connsiteX1" fmla="*/ 4365522 w 4365522"/>
              <a:gd name="connsiteY1" fmla="*/ 0 h 4434349"/>
              <a:gd name="connsiteX2" fmla="*/ 963561 w 4365522"/>
              <a:gd name="connsiteY2" fmla="*/ 4404852 h 4434349"/>
              <a:gd name="connsiteX3" fmla="*/ 0 w 4365522"/>
              <a:gd name="connsiteY3" fmla="*/ 4434349 h 4434349"/>
            </a:gdLst>
            <a:ahLst/>
            <a:cxnLst>
              <a:cxn ang="0">
                <a:pos x="connsiteX0" y="connsiteY0"/>
              </a:cxn>
              <a:cxn ang="0">
                <a:pos x="connsiteX1" y="connsiteY1"/>
              </a:cxn>
              <a:cxn ang="0">
                <a:pos x="connsiteX2" y="connsiteY2"/>
              </a:cxn>
              <a:cxn ang="0">
                <a:pos x="connsiteX3" y="connsiteY3"/>
              </a:cxn>
            </a:cxnLst>
            <a:rect l="l" t="t" r="r" b="b"/>
            <a:pathLst>
              <a:path w="4365522" h="4434349">
                <a:moveTo>
                  <a:pt x="0" y="4434349"/>
                </a:moveTo>
                <a:lnTo>
                  <a:pt x="4365522" y="0"/>
                </a:lnTo>
                <a:lnTo>
                  <a:pt x="963561" y="4404852"/>
                </a:lnTo>
                <a:lnTo>
                  <a:pt x="0" y="4434349"/>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07742" y="393290"/>
            <a:ext cx="1170039" cy="1189704"/>
          </a:xfrm>
          <a:custGeom>
            <a:avLst/>
            <a:gdLst>
              <a:gd name="connsiteX0" fmla="*/ 1170039 w 1170039"/>
              <a:gd name="connsiteY0" fmla="*/ 19665 h 1189704"/>
              <a:gd name="connsiteX1" fmla="*/ 914400 w 1170039"/>
              <a:gd name="connsiteY1" fmla="*/ 0 h 1189704"/>
              <a:gd name="connsiteX2" fmla="*/ 0 w 1170039"/>
              <a:gd name="connsiteY2" fmla="*/ 1189704 h 1189704"/>
              <a:gd name="connsiteX3" fmla="*/ 1170039 w 1170039"/>
              <a:gd name="connsiteY3" fmla="*/ 19665 h 1189704"/>
            </a:gdLst>
            <a:ahLst/>
            <a:cxnLst>
              <a:cxn ang="0">
                <a:pos x="connsiteX0" y="connsiteY0"/>
              </a:cxn>
              <a:cxn ang="0">
                <a:pos x="connsiteX1" y="connsiteY1"/>
              </a:cxn>
              <a:cxn ang="0">
                <a:pos x="connsiteX2" y="connsiteY2"/>
              </a:cxn>
              <a:cxn ang="0">
                <a:pos x="connsiteX3" y="connsiteY3"/>
              </a:cxn>
            </a:cxnLst>
            <a:rect l="l" t="t" r="r" b="b"/>
            <a:pathLst>
              <a:path w="1170039" h="1189704">
                <a:moveTo>
                  <a:pt x="1170039" y="19665"/>
                </a:moveTo>
                <a:lnTo>
                  <a:pt x="914400" y="0"/>
                </a:lnTo>
                <a:lnTo>
                  <a:pt x="0" y="1189704"/>
                </a:lnTo>
                <a:lnTo>
                  <a:pt x="1170039" y="19665"/>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726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719511" y="398610"/>
            <a:ext cx="4572432"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ounded Rectangular Callout 37"/>
          <p:cNvSpPr/>
          <p:nvPr/>
        </p:nvSpPr>
        <p:spPr>
          <a:xfrm>
            <a:off x="80268" y="4407874"/>
            <a:ext cx="1725959" cy="668027"/>
          </a:xfrm>
          <a:prstGeom prst="wedgeRoundRectCallout">
            <a:avLst>
              <a:gd name="adj1" fmla="val 66182"/>
              <a:gd name="adj2" fmla="val 100652"/>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Vulnerability zone</a:t>
            </a:r>
          </a:p>
        </p:txBody>
      </p:sp>
      <p:sp>
        <p:nvSpPr>
          <p:cNvPr id="30" name="Rounded Rectangular Callout 29"/>
          <p:cNvSpPr/>
          <p:nvPr/>
        </p:nvSpPr>
        <p:spPr>
          <a:xfrm>
            <a:off x="912790" y="1579670"/>
            <a:ext cx="2096331" cy="1185138"/>
          </a:xfrm>
          <a:prstGeom prst="wedgeRoundRectCallout">
            <a:avLst>
              <a:gd name="adj1" fmla="val 34151"/>
              <a:gd name="adj2" fmla="val 1842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31" name="Rounded Rectangular Callout 30"/>
          <p:cNvSpPr/>
          <p:nvPr/>
        </p:nvSpPr>
        <p:spPr>
          <a:xfrm>
            <a:off x="4312720" y="3788646"/>
            <a:ext cx="2645298" cy="1185138"/>
          </a:xfrm>
          <a:prstGeom prst="wedgeRoundRectCallout">
            <a:avLst>
              <a:gd name="adj1" fmla="val -91616"/>
              <a:gd name="adj2" fmla="val -23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Actually learned decision boundary (machine learning outcome based on training samples)</a:t>
            </a:r>
          </a:p>
        </p:txBody>
      </p:sp>
      <p:sp>
        <p:nvSpPr>
          <p:cNvPr id="3" name="Rectangle 2"/>
          <p:cNvSpPr/>
          <p:nvPr/>
        </p:nvSpPr>
        <p:spPr>
          <a:xfrm>
            <a:off x="7010198" y="1514415"/>
            <a:ext cx="2087599" cy="4801314"/>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b="1" cap="none" spc="0" dirty="0">
                <a:ln w="0"/>
                <a:solidFill>
                  <a:schemeClr val="tx1"/>
                </a:solidFill>
                <a:effectLst>
                  <a:outerShdw blurRad="38100" dist="19050" dir="2700000" algn="tl" rotWithShape="0">
                    <a:schemeClr val="dk1">
                      <a:alpha val="40000"/>
                    </a:schemeClr>
                  </a:outerShdw>
                </a:effectLst>
              </a:rPr>
              <a:t>Vulnerability zone</a:t>
            </a:r>
            <a:r>
              <a:rPr lang="en-US" b="0" cap="none" spc="0" dirty="0">
                <a:ln w="0"/>
                <a:solidFill>
                  <a:schemeClr val="tx1"/>
                </a:solidFill>
                <a:effectLst>
                  <a:outerShdw blurRad="38100" dist="19050" dir="2700000" algn="tl" rotWithShape="0">
                    <a:schemeClr val="dk1">
                      <a:alpha val="40000"/>
                    </a:schemeClr>
                  </a:outerShdw>
                </a:effectLst>
              </a:rPr>
              <a:t>: area of potentially incorrect decisions by the target model and, at the same time, this is the space (“window of opportunity”) for the attackers aiming further “poisoning” the target decision model and, therefore, making the situation with the decision-making correctness even worth …</a:t>
            </a:r>
          </a:p>
        </p:txBody>
      </p:sp>
    </p:spTree>
    <p:extLst>
      <p:ext uri="{BB962C8B-B14F-4D97-AF65-F5344CB8AC3E}">
        <p14:creationId xmlns:p14="http://schemas.microsoft.com/office/powerpoint/2010/main" val="3780370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5685364"/>
              </p:ext>
            </p:extLst>
          </p:nvPr>
        </p:nvGraphicFramePr>
        <p:xfrm>
          <a:off x="3985482" y="1430957"/>
          <a:ext cx="3960443" cy="259588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67</a:t>
                      </a:r>
                    </a:p>
                  </a:txBody>
                  <a:tcPr/>
                </a:tc>
                <a:tc>
                  <a:txBody>
                    <a:bodyPr/>
                    <a:lstStyle/>
                    <a:p>
                      <a:pPr algn="ctr"/>
                      <a:r>
                        <a:rPr lang="en-US" b="1" dirty="0"/>
                        <a:t>175</a:t>
                      </a:r>
                    </a:p>
                  </a:txBody>
                  <a:tcPr/>
                </a:tc>
                <a:tc>
                  <a:txBody>
                    <a:bodyPr/>
                    <a:lstStyle/>
                    <a:p>
                      <a:pPr algn="ctr"/>
                      <a:r>
                        <a:rPr lang="en-US" b="1" dirty="0"/>
                        <a:t>skinny</a:t>
                      </a:r>
                    </a:p>
                  </a:txBody>
                  <a:tcPr/>
                </a:tc>
                <a:extLst>
                  <a:ext uri="{0D108BD9-81ED-4DB2-BD59-A6C34878D82A}">
                    <a16:rowId xmlns:a16="http://schemas.microsoft.com/office/drawing/2014/main" val="3879067765"/>
                  </a:ext>
                </a:extLst>
              </a:tr>
              <a:tr h="370840">
                <a:tc>
                  <a:txBody>
                    <a:bodyPr/>
                    <a:lstStyle/>
                    <a:p>
                      <a:pPr algn="ctr"/>
                      <a:r>
                        <a:rPr lang="en-US" b="1" dirty="0"/>
                        <a:t>77</a:t>
                      </a:r>
                    </a:p>
                  </a:txBody>
                  <a:tcPr/>
                </a:tc>
                <a:tc>
                  <a:txBody>
                    <a:bodyPr/>
                    <a:lstStyle/>
                    <a:p>
                      <a:pPr algn="ctr"/>
                      <a:r>
                        <a:rPr lang="en-US" b="1" dirty="0"/>
                        <a:t>182</a:t>
                      </a:r>
                    </a:p>
                  </a:txBody>
                  <a:tcPr/>
                </a:tc>
                <a:tc>
                  <a:txBody>
                    <a:bodyPr/>
                    <a:lstStyle/>
                    <a:p>
                      <a:pPr algn="ctr"/>
                      <a:r>
                        <a:rPr lang="en-US" b="1" dirty="0"/>
                        <a:t>skinny</a:t>
                      </a:r>
                    </a:p>
                  </a:txBody>
                  <a:tcPr/>
                </a:tc>
                <a:extLst>
                  <a:ext uri="{0D108BD9-81ED-4DB2-BD59-A6C34878D82A}">
                    <a16:rowId xmlns:a16="http://schemas.microsoft.com/office/drawing/2014/main" val="3671632880"/>
                  </a:ext>
                </a:extLst>
              </a:tr>
              <a:tr h="370840">
                <a:tc>
                  <a:txBody>
                    <a:bodyPr/>
                    <a:lstStyle/>
                    <a:p>
                      <a:pPr algn="ctr"/>
                      <a:r>
                        <a:rPr lang="en-US" b="1" dirty="0"/>
                        <a:t>82</a:t>
                      </a:r>
                    </a:p>
                  </a:txBody>
                  <a:tcPr/>
                </a:tc>
                <a:tc>
                  <a:txBody>
                    <a:bodyPr/>
                    <a:lstStyle/>
                    <a:p>
                      <a:pPr algn="ctr"/>
                      <a:r>
                        <a:rPr lang="en-US" b="1" dirty="0"/>
                        <a:t>198</a:t>
                      </a:r>
                    </a:p>
                  </a:txBody>
                  <a:tcPr/>
                </a:tc>
                <a:tc>
                  <a:txBody>
                    <a:bodyPr/>
                    <a:lstStyle/>
                    <a:p>
                      <a:pPr algn="ctr"/>
                      <a:r>
                        <a:rPr lang="en-US" b="1" dirty="0"/>
                        <a:t>skinny</a:t>
                      </a:r>
                    </a:p>
                  </a:txBody>
                  <a:tcPr/>
                </a:tc>
                <a:extLst>
                  <a:ext uri="{0D108BD9-81ED-4DB2-BD59-A6C34878D82A}">
                    <a16:rowId xmlns:a16="http://schemas.microsoft.com/office/drawing/2014/main" val="2465113581"/>
                  </a:ext>
                </a:extLst>
              </a:tr>
              <a:tr h="370840">
                <a:tc>
                  <a:txBody>
                    <a:bodyPr/>
                    <a:lstStyle/>
                    <a:p>
                      <a:pPr algn="ctr"/>
                      <a:r>
                        <a:rPr lang="en-US" b="1" dirty="0"/>
                        <a:t>76</a:t>
                      </a:r>
                    </a:p>
                  </a:txBody>
                  <a:tcPr/>
                </a:tc>
                <a:tc>
                  <a:txBody>
                    <a:bodyPr/>
                    <a:lstStyle/>
                    <a:p>
                      <a:pPr algn="ctr"/>
                      <a:r>
                        <a:rPr lang="en-US" b="1" dirty="0"/>
                        <a:t>164</a:t>
                      </a:r>
                    </a:p>
                  </a:txBody>
                  <a:tcPr/>
                </a:tc>
                <a:tc>
                  <a:txBody>
                    <a:bodyPr/>
                    <a:lstStyle/>
                    <a:p>
                      <a:pPr algn="ctr"/>
                      <a:r>
                        <a:rPr lang="en-US" b="1" dirty="0"/>
                        <a:t>overweight</a:t>
                      </a:r>
                    </a:p>
                  </a:txBody>
                  <a:tcPr/>
                </a:tc>
                <a:extLst>
                  <a:ext uri="{0D108BD9-81ED-4DB2-BD59-A6C34878D82A}">
                    <a16:rowId xmlns:a16="http://schemas.microsoft.com/office/drawing/2014/main" val="3152816289"/>
                  </a:ext>
                </a:extLst>
              </a:tr>
              <a:tr h="370840">
                <a:tc>
                  <a:txBody>
                    <a:bodyPr/>
                    <a:lstStyle/>
                    <a:p>
                      <a:pPr algn="ctr"/>
                      <a:r>
                        <a:rPr lang="en-US" b="1" dirty="0"/>
                        <a:t>91</a:t>
                      </a:r>
                    </a:p>
                  </a:txBody>
                  <a:tcPr/>
                </a:tc>
                <a:tc>
                  <a:txBody>
                    <a:bodyPr/>
                    <a:lstStyle/>
                    <a:p>
                      <a:pPr algn="ctr"/>
                      <a:r>
                        <a:rPr lang="en-US" b="1" dirty="0"/>
                        <a:t>167</a:t>
                      </a:r>
                    </a:p>
                  </a:txBody>
                  <a:tcPr/>
                </a:tc>
                <a:tc>
                  <a:txBody>
                    <a:bodyPr/>
                    <a:lstStyle/>
                    <a:p>
                      <a:pPr algn="ctr"/>
                      <a:r>
                        <a:rPr lang="en-US" b="1" dirty="0"/>
                        <a:t>overweight</a:t>
                      </a:r>
                    </a:p>
                  </a:txBody>
                  <a:tcPr/>
                </a:tc>
                <a:extLst>
                  <a:ext uri="{0D108BD9-81ED-4DB2-BD59-A6C34878D82A}">
                    <a16:rowId xmlns:a16="http://schemas.microsoft.com/office/drawing/2014/main" val="1096687297"/>
                  </a:ext>
                </a:extLst>
              </a:tr>
              <a:tr h="370840">
                <a:tc>
                  <a:txBody>
                    <a:bodyPr/>
                    <a:lstStyle/>
                    <a:p>
                      <a:pPr algn="ctr"/>
                      <a:r>
                        <a:rPr lang="en-US" b="1" dirty="0"/>
                        <a:t>98</a:t>
                      </a:r>
                    </a:p>
                  </a:txBody>
                  <a:tcPr/>
                </a:tc>
                <a:tc>
                  <a:txBody>
                    <a:bodyPr/>
                    <a:lstStyle/>
                    <a:p>
                      <a:pPr algn="ctr"/>
                      <a:r>
                        <a:rPr lang="en-US" b="1" dirty="0"/>
                        <a:t>180</a:t>
                      </a:r>
                    </a:p>
                  </a:txBody>
                  <a:tcPr/>
                </a:tc>
                <a:tc>
                  <a:txBody>
                    <a:bodyPr/>
                    <a:lstStyle/>
                    <a:p>
                      <a:pPr algn="ctr"/>
                      <a:r>
                        <a:rPr lang="en-US" b="1" dirty="0"/>
                        <a:t>overweight</a:t>
                      </a:r>
                    </a:p>
                  </a:txBody>
                  <a:tcPr/>
                </a:tc>
                <a:extLst>
                  <a:ext uri="{0D108BD9-81ED-4DB2-BD59-A6C34878D82A}">
                    <a16:rowId xmlns:a16="http://schemas.microsoft.com/office/drawing/2014/main" val="3492906110"/>
                  </a:ext>
                </a:extLst>
              </a:tr>
            </a:tbl>
          </a:graphicData>
        </a:graphic>
      </p:graphicFrame>
      <p:sp>
        <p:nvSpPr>
          <p:cNvPr id="6" name="標題 1"/>
          <p:cNvSpPr>
            <a:spLocks noGrp="1"/>
          </p:cNvSpPr>
          <p:nvPr>
            <p:ph type="title"/>
          </p:nvPr>
        </p:nvSpPr>
        <p:spPr>
          <a:xfrm>
            <a:off x="3850546" y="62805"/>
            <a:ext cx="4104455" cy="1224136"/>
          </a:xfrm>
        </p:spPr>
        <p:txBody>
          <a:bodyPr>
            <a:noAutofit/>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 Training set for supervised learning</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5" name="Picture 4"/>
          <p:cNvPicPr>
            <a:picLocks noChangeAspect="1"/>
          </p:cNvPicPr>
          <p:nvPr/>
        </p:nvPicPr>
        <p:blipFill>
          <a:blip r:embed="rId2"/>
          <a:stretch>
            <a:fillRect/>
          </a:stretch>
        </p:blipFill>
        <p:spPr>
          <a:xfrm>
            <a:off x="7986439" y="2446365"/>
            <a:ext cx="1115616" cy="1561863"/>
          </a:xfrm>
          <a:prstGeom prst="rect">
            <a:avLst/>
          </a:prstGeom>
        </p:spPr>
      </p:pic>
      <p:sp>
        <p:nvSpPr>
          <p:cNvPr id="7" name="Rectangle 6"/>
          <p:cNvSpPr/>
          <p:nvPr/>
        </p:nvSpPr>
        <p:spPr>
          <a:xfrm>
            <a:off x="3985482" y="1430957"/>
            <a:ext cx="3960443" cy="258884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標題 1"/>
          <p:cNvSpPr txBox="1">
            <a:spLocks/>
          </p:cNvSpPr>
          <p:nvPr/>
        </p:nvSpPr>
        <p:spPr>
          <a:xfrm>
            <a:off x="107504" y="4163818"/>
            <a:ext cx="4104455"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000" b="1" dirty="0">
                <a:ln w="11430"/>
                <a:solidFill>
                  <a:srgbClr val="7030A0"/>
                </a:solidFill>
                <a:effectLst>
                  <a:outerShdw blurRad="50800" dist="39000" dir="5460000" algn="tl">
                    <a:srgbClr val="000000">
                      <a:alpha val="38000"/>
                    </a:srgbClr>
                  </a:outerShdw>
                </a:effectLst>
                <a:latin typeface="+mn-lt"/>
                <a:ea typeface="+mn-ea"/>
                <a:cs typeface="+mn-cs"/>
              </a:rPr>
              <a:t>Example: Poisoned samples</a:t>
            </a:r>
            <a:endParaRPr lang="zh-TW" altLang="en-US" sz="4000" b="1" dirty="0">
              <a:ln w="11430"/>
              <a:solidFill>
                <a:srgbClr val="7030A0"/>
              </a:solidFill>
              <a:effectLst>
                <a:outerShdw blurRad="50800" dist="39000" dir="5460000" algn="tl">
                  <a:srgbClr val="000000">
                    <a:alpha val="38000"/>
                  </a:srgbClr>
                </a:outerShdw>
              </a:effectLst>
              <a:latin typeface="+mn-lt"/>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645424537"/>
              </p:ext>
            </p:extLst>
          </p:nvPr>
        </p:nvGraphicFramePr>
        <p:xfrm>
          <a:off x="257785" y="5478256"/>
          <a:ext cx="3960443" cy="1112520"/>
        </p:xfrm>
        <a:graphic>
          <a:graphicData uri="http://schemas.openxmlformats.org/drawingml/2006/table">
            <a:tbl>
              <a:tblPr firstRow="1" bandRow="1">
                <a:tableStyleId>{5C22544A-7EE6-4342-B048-85BDC9FD1C3A}</a:tableStyleId>
              </a:tblPr>
              <a:tblGrid>
                <a:gridCol w="1296147">
                  <a:extLst>
                    <a:ext uri="{9D8B030D-6E8A-4147-A177-3AD203B41FA5}">
                      <a16:colId xmlns:a16="http://schemas.microsoft.com/office/drawing/2014/main" val="1920596540"/>
                    </a:ext>
                  </a:extLst>
                </a:gridCol>
                <a:gridCol w="1368152">
                  <a:extLst>
                    <a:ext uri="{9D8B030D-6E8A-4147-A177-3AD203B41FA5}">
                      <a16:colId xmlns:a16="http://schemas.microsoft.com/office/drawing/2014/main" val="1977055234"/>
                    </a:ext>
                  </a:extLst>
                </a:gridCol>
                <a:gridCol w="1296144">
                  <a:extLst>
                    <a:ext uri="{9D8B030D-6E8A-4147-A177-3AD203B41FA5}">
                      <a16:colId xmlns:a16="http://schemas.microsoft.com/office/drawing/2014/main" val="2529642855"/>
                    </a:ext>
                  </a:extLst>
                </a:gridCol>
              </a:tblGrid>
              <a:tr h="370840">
                <a:tc>
                  <a:txBody>
                    <a:bodyPr/>
                    <a:lstStyle/>
                    <a:p>
                      <a:pPr algn="ctr"/>
                      <a:r>
                        <a:rPr lang="en-US" dirty="0"/>
                        <a:t>Weight (kg)</a:t>
                      </a:r>
                    </a:p>
                  </a:txBody>
                  <a:tcPr anchor="ctr"/>
                </a:tc>
                <a:tc>
                  <a:txBody>
                    <a:bodyPr/>
                    <a:lstStyle/>
                    <a:p>
                      <a:pPr algn="ctr"/>
                      <a:r>
                        <a:rPr lang="en-US" dirty="0"/>
                        <a:t>Height (sm)</a:t>
                      </a:r>
                    </a:p>
                  </a:txBody>
                  <a:tcPr anchor="ctr"/>
                </a:tc>
                <a:tc>
                  <a:txBody>
                    <a:bodyPr/>
                    <a:lstStyle/>
                    <a:p>
                      <a:pPr algn="ctr"/>
                      <a:r>
                        <a:rPr lang="en-US" dirty="0"/>
                        <a:t>Decision</a:t>
                      </a:r>
                    </a:p>
                  </a:txBody>
                  <a:tcPr anchor="ctr"/>
                </a:tc>
                <a:extLst>
                  <a:ext uri="{0D108BD9-81ED-4DB2-BD59-A6C34878D82A}">
                    <a16:rowId xmlns:a16="http://schemas.microsoft.com/office/drawing/2014/main" val="2537542663"/>
                  </a:ext>
                </a:extLst>
              </a:tr>
              <a:tr h="370840">
                <a:tc>
                  <a:txBody>
                    <a:bodyPr/>
                    <a:lstStyle/>
                    <a:p>
                      <a:pPr algn="ctr"/>
                      <a:r>
                        <a:rPr lang="en-US" b="1" dirty="0"/>
                        <a:t>96</a:t>
                      </a:r>
                    </a:p>
                  </a:txBody>
                  <a:tcPr/>
                </a:tc>
                <a:tc>
                  <a:txBody>
                    <a:bodyPr/>
                    <a:lstStyle/>
                    <a:p>
                      <a:pPr algn="ctr"/>
                      <a:r>
                        <a:rPr lang="en-US" b="1" dirty="0"/>
                        <a:t>199</a:t>
                      </a:r>
                    </a:p>
                  </a:txBody>
                  <a:tcPr/>
                </a:tc>
                <a:tc>
                  <a:txBody>
                    <a:bodyPr/>
                    <a:lstStyle/>
                    <a:p>
                      <a:pPr algn="ctr"/>
                      <a:r>
                        <a:rPr lang="en-US" b="1" dirty="0"/>
                        <a:t>overweight</a:t>
                      </a:r>
                    </a:p>
                  </a:txBody>
                  <a:tcPr/>
                </a:tc>
                <a:extLst>
                  <a:ext uri="{0D108BD9-81ED-4DB2-BD59-A6C34878D82A}">
                    <a16:rowId xmlns:a16="http://schemas.microsoft.com/office/drawing/2014/main" val="3879067765"/>
                  </a:ext>
                </a:extLst>
              </a:tr>
              <a:tr h="370840">
                <a:tc>
                  <a:txBody>
                    <a:bodyPr/>
                    <a:lstStyle/>
                    <a:p>
                      <a:pPr algn="ctr"/>
                      <a:r>
                        <a:rPr lang="en-US" b="1" dirty="0"/>
                        <a:t>64</a:t>
                      </a:r>
                    </a:p>
                  </a:txBody>
                  <a:tcPr/>
                </a:tc>
                <a:tc>
                  <a:txBody>
                    <a:bodyPr/>
                    <a:lstStyle/>
                    <a:p>
                      <a:pPr algn="ctr"/>
                      <a:r>
                        <a:rPr lang="en-US" b="1" dirty="0"/>
                        <a:t>162</a:t>
                      </a:r>
                    </a:p>
                  </a:txBody>
                  <a:tcPr/>
                </a:tc>
                <a:tc>
                  <a:txBody>
                    <a:bodyPr/>
                    <a:lstStyle/>
                    <a:p>
                      <a:pPr algn="ctr"/>
                      <a:r>
                        <a:rPr lang="en-US" b="1" dirty="0"/>
                        <a:t>skinny</a:t>
                      </a:r>
                    </a:p>
                  </a:txBody>
                  <a:tcPr/>
                </a:tc>
                <a:extLst>
                  <a:ext uri="{0D108BD9-81ED-4DB2-BD59-A6C34878D82A}">
                    <a16:rowId xmlns:a16="http://schemas.microsoft.com/office/drawing/2014/main" val="3415592473"/>
                  </a:ext>
                </a:extLst>
              </a:tr>
            </a:tbl>
          </a:graphicData>
        </a:graphic>
      </p:graphicFrame>
      <p:sp>
        <p:nvSpPr>
          <p:cNvPr id="10" name="Rectangle 9"/>
          <p:cNvSpPr/>
          <p:nvPr/>
        </p:nvSpPr>
        <p:spPr>
          <a:xfrm>
            <a:off x="257784" y="5494399"/>
            <a:ext cx="3960443" cy="109637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427984" y="4797152"/>
            <a:ext cx="4032448" cy="1842024"/>
            <a:chOff x="4427984" y="5217966"/>
            <a:chExt cx="3232092" cy="142121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5221974"/>
              <a:ext cx="1719924" cy="1401910"/>
            </a:xfrm>
            <a:prstGeom prst="rect">
              <a:avLst/>
            </a:prstGeom>
            <a:ln w="25400">
              <a:solidFill>
                <a:schemeClr val="tx1"/>
              </a:solidFill>
            </a:ln>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5217966"/>
              <a:ext cx="1512168" cy="142121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3" name="Picture 12"/>
          <p:cNvPicPr>
            <a:picLocks noChangeAspect="1"/>
          </p:cNvPicPr>
          <p:nvPr/>
        </p:nvPicPr>
        <p:blipFill>
          <a:blip r:embed="rId5">
            <a:clrChange>
              <a:clrFrom>
                <a:srgbClr val="000000"/>
              </a:clrFrom>
              <a:clrTo>
                <a:srgbClr val="000000">
                  <a:alpha val="0"/>
                </a:srgbClr>
              </a:clrTo>
            </a:clrChange>
          </a:blip>
          <a:stretch>
            <a:fillRect/>
          </a:stretch>
        </p:blipFill>
        <p:spPr>
          <a:xfrm rot="2885584">
            <a:off x="686678" y="1757486"/>
            <a:ext cx="909357" cy="1696635"/>
          </a:xfrm>
          <a:prstGeom prst="rect">
            <a:avLst/>
          </a:prstGeom>
        </p:spPr>
      </p:pic>
      <p:sp>
        <p:nvSpPr>
          <p:cNvPr id="14" name="標題 1"/>
          <p:cNvSpPr txBox="1">
            <a:spLocks/>
          </p:cNvSpPr>
          <p:nvPr/>
        </p:nvSpPr>
        <p:spPr>
          <a:xfrm>
            <a:off x="0" y="313691"/>
            <a:ext cx="2691343"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DATA POISONING ATTACK</a:t>
            </a:r>
            <a:endParaRPr lang="zh-TW" alt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72557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755576" y="404664"/>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13" name="Rectangle 12"/>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5" name="Rectangle 14"/>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548680"/>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endParaRPr lang="zh-TW" alt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 name="Oval 1"/>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3855162" y="3759582"/>
            <a:ext cx="2697677" cy="1185138"/>
          </a:xfrm>
          <a:prstGeom prst="wedgeRoundRectCallout">
            <a:avLst>
              <a:gd name="adj1" fmla="val -65010"/>
              <a:gd name="adj2" fmla="val 5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Re-trained model: decision boundary (from training samples + new poisoned samples)</a:t>
            </a:r>
          </a:p>
        </p:txBody>
      </p:sp>
      <p:pic>
        <p:nvPicPr>
          <p:cNvPr id="3" name="Picture 2"/>
          <p:cNvPicPr>
            <a:picLocks noChangeAspect="1"/>
          </p:cNvPicPr>
          <p:nvPr/>
        </p:nvPicPr>
        <p:blipFill>
          <a:blip r:embed="rId3"/>
          <a:stretch>
            <a:fillRect/>
          </a:stretch>
        </p:blipFill>
        <p:spPr>
          <a:xfrm>
            <a:off x="6883096" y="1519021"/>
            <a:ext cx="2224855" cy="2228538"/>
          </a:xfrm>
          <a:prstGeom prst="rect">
            <a:avLst/>
          </a:prstGeom>
        </p:spPr>
      </p:pic>
      <p:sp>
        <p:nvSpPr>
          <p:cNvPr id="22" name="Freeform 21"/>
          <p:cNvSpPr/>
          <p:nvPr/>
        </p:nvSpPr>
        <p:spPr>
          <a:xfrm>
            <a:off x="733518" y="2623380"/>
            <a:ext cx="3706761" cy="3726425"/>
          </a:xfrm>
          <a:custGeom>
            <a:avLst/>
            <a:gdLst>
              <a:gd name="connsiteX0" fmla="*/ 0 w 3706761"/>
              <a:gd name="connsiteY0" fmla="*/ 3726425 h 3726425"/>
              <a:gd name="connsiteX1" fmla="*/ 3706761 w 3706761"/>
              <a:gd name="connsiteY1" fmla="*/ 0 h 3726425"/>
              <a:gd name="connsiteX2" fmla="*/ 1514167 w 3706761"/>
              <a:gd name="connsiteY2" fmla="*/ 3716593 h 3726425"/>
              <a:gd name="connsiteX3" fmla="*/ 0 w 3706761"/>
              <a:gd name="connsiteY3" fmla="*/ 3726425 h 3726425"/>
            </a:gdLst>
            <a:ahLst/>
            <a:cxnLst>
              <a:cxn ang="0">
                <a:pos x="connsiteX0" y="connsiteY0"/>
              </a:cxn>
              <a:cxn ang="0">
                <a:pos x="connsiteX1" y="connsiteY1"/>
              </a:cxn>
              <a:cxn ang="0">
                <a:pos x="connsiteX2" y="connsiteY2"/>
              </a:cxn>
              <a:cxn ang="0">
                <a:pos x="connsiteX3" y="connsiteY3"/>
              </a:cxn>
            </a:cxnLst>
            <a:rect l="l" t="t" r="r" b="b"/>
            <a:pathLst>
              <a:path w="3706761" h="3726425">
                <a:moveTo>
                  <a:pt x="0" y="3726425"/>
                </a:moveTo>
                <a:lnTo>
                  <a:pt x="3706761" y="0"/>
                </a:lnTo>
                <a:lnTo>
                  <a:pt x="1514167" y="3716593"/>
                </a:lnTo>
                <a:lnTo>
                  <a:pt x="0" y="372642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484048" y="402961"/>
            <a:ext cx="2094271" cy="2094271"/>
          </a:xfrm>
          <a:custGeom>
            <a:avLst/>
            <a:gdLst>
              <a:gd name="connsiteX0" fmla="*/ 1238864 w 2094271"/>
              <a:gd name="connsiteY0" fmla="*/ 19665 h 2094271"/>
              <a:gd name="connsiteX1" fmla="*/ 0 w 2094271"/>
              <a:gd name="connsiteY1" fmla="*/ 2094271 h 2094271"/>
              <a:gd name="connsiteX2" fmla="*/ 2094271 w 2094271"/>
              <a:gd name="connsiteY2" fmla="*/ 0 h 2094271"/>
              <a:gd name="connsiteX3" fmla="*/ 1238864 w 2094271"/>
              <a:gd name="connsiteY3" fmla="*/ 19665 h 2094271"/>
            </a:gdLst>
            <a:ahLst/>
            <a:cxnLst>
              <a:cxn ang="0">
                <a:pos x="connsiteX0" y="connsiteY0"/>
              </a:cxn>
              <a:cxn ang="0">
                <a:pos x="connsiteX1" y="connsiteY1"/>
              </a:cxn>
              <a:cxn ang="0">
                <a:pos x="connsiteX2" y="connsiteY2"/>
              </a:cxn>
              <a:cxn ang="0">
                <a:pos x="connsiteX3" y="connsiteY3"/>
              </a:cxn>
            </a:cxnLst>
            <a:rect l="l" t="t" r="r" b="b"/>
            <a:pathLst>
              <a:path w="2094271" h="2094271">
                <a:moveTo>
                  <a:pt x="1238864" y="19665"/>
                </a:moveTo>
                <a:lnTo>
                  <a:pt x="0" y="2094271"/>
                </a:lnTo>
                <a:lnTo>
                  <a:pt x="2094271" y="0"/>
                </a:lnTo>
                <a:lnTo>
                  <a:pt x="1238864" y="1966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2267745" y="418274"/>
            <a:ext cx="3456383" cy="59241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26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6163107" y="39642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ular Callout 38"/>
          <p:cNvSpPr/>
          <p:nvPr/>
        </p:nvSpPr>
        <p:spPr>
          <a:xfrm>
            <a:off x="2543946" y="1097070"/>
            <a:ext cx="2159044" cy="383753"/>
          </a:xfrm>
          <a:prstGeom prst="wedgeRoundRectCallout">
            <a:avLst>
              <a:gd name="adj1" fmla="val 118323"/>
              <a:gd name="adj2" fmla="val -1915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a:t>
            </a:r>
          </a:p>
        </p:txBody>
      </p:sp>
      <p:sp>
        <p:nvSpPr>
          <p:cNvPr id="38" name="Rounded Rectangular Callout 37"/>
          <p:cNvSpPr/>
          <p:nvPr/>
        </p:nvSpPr>
        <p:spPr>
          <a:xfrm>
            <a:off x="80268" y="4407874"/>
            <a:ext cx="1725959" cy="668027"/>
          </a:xfrm>
          <a:prstGeom prst="wedgeRoundRectCallout">
            <a:avLst>
              <a:gd name="adj1" fmla="val 66182"/>
              <a:gd name="adj2" fmla="val 100652"/>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zone (expands)</a:t>
            </a:r>
          </a:p>
        </p:txBody>
      </p:sp>
      <p:sp>
        <p:nvSpPr>
          <p:cNvPr id="33" name="Oval 32"/>
          <p:cNvSpPr/>
          <p:nvPr/>
        </p:nvSpPr>
        <p:spPr>
          <a:xfrm>
            <a:off x="1308234" y="593629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ular Callout 39"/>
          <p:cNvSpPr/>
          <p:nvPr/>
        </p:nvSpPr>
        <p:spPr>
          <a:xfrm>
            <a:off x="3499594" y="5833853"/>
            <a:ext cx="2159044" cy="383753"/>
          </a:xfrm>
          <a:prstGeom prst="wedgeRoundRectCallout">
            <a:avLst>
              <a:gd name="adj1" fmla="val -134879"/>
              <a:gd name="adj2" fmla="val 15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a:t>
            </a:r>
          </a:p>
        </p:txBody>
      </p:sp>
      <p:pic>
        <p:nvPicPr>
          <p:cNvPr id="4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1763" y="493692"/>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8133" y="5306107"/>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ounded Rectangular Callout 42"/>
          <p:cNvSpPr/>
          <p:nvPr/>
        </p:nvSpPr>
        <p:spPr>
          <a:xfrm>
            <a:off x="912790" y="1579670"/>
            <a:ext cx="2101684" cy="1185138"/>
          </a:xfrm>
          <a:prstGeom prst="wedgeRoundRectCallout">
            <a:avLst>
              <a:gd name="adj1" fmla="val 31948"/>
              <a:gd name="adj2" fmla="val 1784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44" name="Rectangle 43"/>
          <p:cNvSpPr/>
          <p:nvPr/>
        </p:nvSpPr>
        <p:spPr>
          <a:xfrm>
            <a:off x="6699456" y="4435426"/>
            <a:ext cx="2427838" cy="1754326"/>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b="1" cap="none" spc="0" dirty="0">
                <a:ln w="0"/>
                <a:solidFill>
                  <a:schemeClr val="tx1"/>
                </a:solidFill>
                <a:effectLst>
                  <a:outerShdw blurRad="38100" dist="19050" dir="2700000" algn="tl" rotWithShape="0">
                    <a:schemeClr val="dk1">
                      <a:alpha val="40000"/>
                    </a:schemeClr>
                  </a:outerShdw>
                </a:effectLst>
              </a:rPr>
              <a:t>Result of poisoning: larger vulnerability zone, which also means more opportunities for the attackers in further poisoning …</a:t>
            </a:r>
            <a:endParaRPr lang="en-US"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67745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duotone>
              <a:schemeClr val="bg2">
                <a:shade val="45000"/>
                <a:satMod val="135000"/>
              </a:schemeClr>
              <a:prstClr val="white"/>
            </a:duotone>
          </a:blip>
          <a:stretch>
            <a:fillRect/>
          </a:stretch>
        </p:blipFill>
        <p:spPr>
          <a:xfrm>
            <a:off x="818904" y="349861"/>
            <a:ext cx="5943600" cy="5943600"/>
          </a:xfrm>
          <a:prstGeom prst="rect">
            <a:avLst/>
          </a:prstGeom>
        </p:spPr>
      </p:pic>
      <p:cxnSp>
        <p:nvCxnSpPr>
          <p:cNvPr id="7" name="Straight Connector 6"/>
          <p:cNvCxnSpPr>
            <a:stCxn id="5" idx="0"/>
            <a:endCxn id="5" idx="2"/>
          </p:cNvCxnSpPr>
          <p:nvPr/>
        </p:nvCxnSpPr>
        <p:spPr>
          <a:xfrm>
            <a:off x="3727376" y="404664"/>
            <a:ext cx="0" cy="5943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3"/>
            <a:endCxn id="5" idx="1"/>
          </p:cNvCxnSpPr>
          <p:nvPr/>
        </p:nvCxnSpPr>
        <p:spPr>
          <a:xfrm flipH="1">
            <a:off x="755576" y="3376464"/>
            <a:ext cx="5943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4262" y="112277"/>
            <a:ext cx="80983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200</a:t>
            </a:r>
          </a:p>
        </p:txBody>
      </p:sp>
      <p:sp>
        <p:nvSpPr>
          <p:cNvPr id="16" name="Rectangle 15"/>
          <p:cNvSpPr/>
          <p:nvPr/>
        </p:nvSpPr>
        <p:spPr>
          <a:xfrm>
            <a:off x="755576" y="404664"/>
            <a:ext cx="5904656" cy="59436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26254" y="6273225"/>
            <a:ext cx="809838"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100</a:t>
            </a:r>
          </a:p>
        </p:txBody>
      </p:sp>
      <p:sp>
        <p:nvSpPr>
          <p:cNvPr id="19" name="Rectangle 18"/>
          <p:cNvSpPr/>
          <p:nvPr/>
        </p:nvSpPr>
        <p:spPr>
          <a:xfrm>
            <a:off x="4091033" y="6299104"/>
            <a:ext cx="2100704"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Weight (kg)</a:t>
            </a:r>
          </a:p>
        </p:txBody>
      </p:sp>
      <p:sp>
        <p:nvSpPr>
          <p:cNvPr id="20" name="Rectangle 19"/>
          <p:cNvSpPr/>
          <p:nvPr/>
        </p:nvSpPr>
        <p:spPr>
          <a:xfrm rot="16200000">
            <a:off x="-639194" y="1598176"/>
            <a:ext cx="2115708" cy="584775"/>
          </a:xfrm>
          <a:prstGeom prst="rect">
            <a:avLst/>
          </a:prstGeom>
          <a:noFill/>
        </p:spPr>
        <p:txBody>
          <a:bodyPr wrap="none" lIns="91440" tIns="45720" rIns="91440" bIns="45720">
            <a:spAutoFit/>
          </a:bodyPr>
          <a:lstStyle/>
          <a:p>
            <a:pPr algn="ctr"/>
            <a:r>
              <a:rPr lang="en-US" sz="3200" b="0" cap="none" spc="0" dirty="0">
                <a:ln w="0"/>
                <a:solidFill>
                  <a:schemeClr val="accent6">
                    <a:lumMod val="50000"/>
                  </a:schemeClr>
                </a:solidFill>
                <a:effectLst>
                  <a:outerShdw blurRad="38100" dist="25400" dir="5400000" algn="ctr" rotWithShape="0">
                    <a:srgbClr val="6E747A">
                      <a:alpha val="43000"/>
                    </a:srgbClr>
                  </a:outerShdw>
                </a:effectLst>
              </a:rPr>
              <a:t>Height (sm)</a:t>
            </a:r>
          </a:p>
        </p:txBody>
      </p:sp>
      <p:sp>
        <p:nvSpPr>
          <p:cNvPr id="34" name="標題 1"/>
          <p:cNvSpPr>
            <a:spLocks noGrp="1"/>
          </p:cNvSpPr>
          <p:nvPr>
            <p:ph type="title"/>
          </p:nvPr>
        </p:nvSpPr>
        <p:spPr>
          <a:xfrm>
            <a:off x="6677611" y="403123"/>
            <a:ext cx="2420186" cy="1941932"/>
          </a:xfrm>
        </p:spPr>
        <p:txBody>
          <a:bodyPr>
            <a:noAutofit/>
          </a:bodyPr>
          <a:lstStyle/>
          <a:p>
            <a: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Example:</a:t>
            </a:r>
            <a:br>
              <a:rPr lang="en-US" altLang="zh-TW"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impact of more poisoning</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3" name="Oval 22"/>
          <p:cNvSpPr/>
          <p:nvPr/>
        </p:nvSpPr>
        <p:spPr>
          <a:xfrm>
            <a:off x="3138865" y="2933993"/>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243718" y="323930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07785" y="515719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2775920" y="403123"/>
            <a:ext cx="1530609" cy="594514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26410" y="404664"/>
            <a:ext cx="5904656" cy="594360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266" y="411270"/>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8133" y="5306107"/>
            <a:ext cx="831964" cy="81229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Rounded Rectangular Callout 42"/>
          <p:cNvSpPr/>
          <p:nvPr/>
        </p:nvSpPr>
        <p:spPr>
          <a:xfrm>
            <a:off x="912790" y="1628830"/>
            <a:ext cx="2101684" cy="1185138"/>
          </a:xfrm>
          <a:prstGeom prst="wedgeRoundRectCallout">
            <a:avLst>
              <a:gd name="adj1" fmla="val 31948"/>
              <a:gd name="adj2" fmla="val 1784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Hidden “correct” decision boundary (machine learning objective)</a:t>
            </a:r>
          </a:p>
        </p:txBody>
      </p:sp>
      <p:sp>
        <p:nvSpPr>
          <p:cNvPr id="44" name="Rectangle 43"/>
          <p:cNvSpPr/>
          <p:nvPr/>
        </p:nvSpPr>
        <p:spPr>
          <a:xfrm>
            <a:off x="6708409" y="2791688"/>
            <a:ext cx="2427838" cy="2585323"/>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just"/>
            <a:r>
              <a:rPr lang="en-US" b="1" cap="none" spc="0" dirty="0">
                <a:ln w="0"/>
                <a:solidFill>
                  <a:schemeClr val="tx1"/>
                </a:solidFill>
                <a:effectLst>
                  <a:outerShdw blurRad="38100" dist="19050" dir="2700000" algn="tl" rotWithShape="0">
                    <a:schemeClr val="dk1">
                      <a:alpha val="40000"/>
                    </a:schemeClr>
                  </a:outerShdw>
                </a:effectLst>
              </a:rPr>
              <a:t>Result of poisoning: larger vulnerability zone, which means incorrect decision-making in larger areas and which also means more opportunities for the attackers in further poisoning …</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7" name="Rounded Rectangular Callout 36"/>
          <p:cNvSpPr/>
          <p:nvPr/>
        </p:nvSpPr>
        <p:spPr>
          <a:xfrm>
            <a:off x="3855162" y="3759582"/>
            <a:ext cx="2697677" cy="1185138"/>
          </a:xfrm>
          <a:prstGeom prst="wedgeRoundRectCallout">
            <a:avLst>
              <a:gd name="adj1" fmla="val -69384"/>
              <a:gd name="adj2" fmla="val -164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Re-trained model: decision boundary (from training samples + new poisoned samples)</a:t>
            </a:r>
          </a:p>
        </p:txBody>
      </p:sp>
      <p:sp>
        <p:nvSpPr>
          <p:cNvPr id="51" name="Rectangle 50"/>
          <p:cNvSpPr/>
          <p:nvPr/>
        </p:nvSpPr>
        <p:spPr>
          <a:xfrm>
            <a:off x="3426652" y="6238659"/>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80</a:t>
            </a:r>
          </a:p>
        </p:txBody>
      </p:sp>
      <p:sp>
        <p:nvSpPr>
          <p:cNvPr id="52" name="Rectangle 51"/>
          <p:cNvSpPr/>
          <p:nvPr/>
        </p:nvSpPr>
        <p:spPr>
          <a:xfrm>
            <a:off x="-34843" y="3084076"/>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180</a:t>
            </a:r>
          </a:p>
        </p:txBody>
      </p:sp>
      <p:sp>
        <p:nvSpPr>
          <p:cNvPr id="53" name="Rectangle 52"/>
          <p:cNvSpPr/>
          <p:nvPr/>
        </p:nvSpPr>
        <p:spPr>
          <a:xfrm>
            <a:off x="-34843" y="6001074"/>
            <a:ext cx="809838" cy="584775"/>
          </a:xfrm>
          <a:prstGeom prst="rect">
            <a:avLst/>
          </a:prstGeom>
          <a:noFill/>
        </p:spPr>
        <p:txBody>
          <a:bodyPr wrap="none" lIns="91440" tIns="45720" rIns="91440" bIns="45720">
            <a:spAutoFit/>
          </a:bodyPr>
          <a:lstStyle/>
          <a:p>
            <a:pPr algn="ctr"/>
            <a:r>
              <a:rPr lang="en-US" sz="3200" dirty="0">
                <a:ln w="0"/>
                <a:solidFill>
                  <a:schemeClr val="accent6">
                    <a:lumMod val="50000"/>
                  </a:schemeClr>
                </a:solidFill>
                <a:effectLst>
                  <a:outerShdw blurRad="38100" dist="25400" dir="5400000" algn="ctr" rotWithShape="0">
                    <a:srgbClr val="6E747A">
                      <a:alpha val="43000"/>
                    </a:srgbClr>
                  </a:outerShdw>
                </a:effectLst>
              </a:rPr>
              <a:t>160</a:t>
            </a:r>
          </a:p>
        </p:txBody>
      </p:sp>
      <p:sp>
        <p:nvSpPr>
          <p:cNvPr id="54" name="Rectangle 53"/>
          <p:cNvSpPr/>
          <p:nvPr/>
        </p:nvSpPr>
        <p:spPr>
          <a:xfrm>
            <a:off x="507330" y="6244301"/>
            <a:ext cx="601447"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60</a:t>
            </a:r>
          </a:p>
        </p:txBody>
      </p:sp>
      <p:sp>
        <p:nvSpPr>
          <p:cNvPr id="62" name="Freeform 61"/>
          <p:cNvSpPr/>
          <p:nvPr/>
        </p:nvSpPr>
        <p:spPr>
          <a:xfrm>
            <a:off x="796413" y="3667432"/>
            <a:ext cx="2644877" cy="2674374"/>
          </a:xfrm>
          <a:custGeom>
            <a:avLst/>
            <a:gdLst>
              <a:gd name="connsiteX0" fmla="*/ 0 w 2644877"/>
              <a:gd name="connsiteY0" fmla="*/ 2674374 h 2674374"/>
              <a:gd name="connsiteX1" fmla="*/ 2644877 w 2644877"/>
              <a:gd name="connsiteY1" fmla="*/ 0 h 2674374"/>
              <a:gd name="connsiteX2" fmla="*/ 1936955 w 2644877"/>
              <a:gd name="connsiteY2" fmla="*/ 2664542 h 2674374"/>
              <a:gd name="connsiteX3" fmla="*/ 0 w 2644877"/>
              <a:gd name="connsiteY3" fmla="*/ 2674374 h 2674374"/>
            </a:gdLst>
            <a:ahLst/>
            <a:cxnLst>
              <a:cxn ang="0">
                <a:pos x="connsiteX0" y="connsiteY0"/>
              </a:cxn>
              <a:cxn ang="0">
                <a:pos x="connsiteX1" y="connsiteY1"/>
              </a:cxn>
              <a:cxn ang="0">
                <a:pos x="connsiteX2" y="connsiteY2"/>
              </a:cxn>
              <a:cxn ang="0">
                <a:pos x="connsiteX3" y="connsiteY3"/>
              </a:cxn>
            </a:cxnLst>
            <a:rect l="l" t="t" r="r" b="b"/>
            <a:pathLst>
              <a:path w="2644877" h="2674374">
                <a:moveTo>
                  <a:pt x="0" y="2674374"/>
                </a:moveTo>
                <a:lnTo>
                  <a:pt x="2644877" y="0"/>
                </a:lnTo>
                <a:lnTo>
                  <a:pt x="1936955" y="2664542"/>
                </a:lnTo>
                <a:lnTo>
                  <a:pt x="0" y="2674374"/>
                </a:lnTo>
                <a:close/>
              </a:path>
            </a:pathLst>
          </a:custGeom>
          <a:solidFill>
            <a:srgbClr val="CCC1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ular Callout 48"/>
          <p:cNvSpPr/>
          <p:nvPr/>
        </p:nvSpPr>
        <p:spPr>
          <a:xfrm>
            <a:off x="3506785" y="5828266"/>
            <a:ext cx="2159044" cy="383753"/>
          </a:xfrm>
          <a:prstGeom prst="wedgeRoundRectCallout">
            <a:avLst>
              <a:gd name="adj1" fmla="val -73400"/>
              <a:gd name="adj2" fmla="val -317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samples</a:t>
            </a:r>
          </a:p>
        </p:txBody>
      </p:sp>
      <p:sp>
        <p:nvSpPr>
          <p:cNvPr id="40" name="Rounded Rectangular Callout 39"/>
          <p:cNvSpPr/>
          <p:nvPr/>
        </p:nvSpPr>
        <p:spPr>
          <a:xfrm>
            <a:off x="3499594" y="5833853"/>
            <a:ext cx="2159044" cy="383753"/>
          </a:xfrm>
          <a:prstGeom prst="wedgeRoundRectCallout">
            <a:avLst>
              <a:gd name="adj1" fmla="val -134879"/>
              <a:gd name="adj2" fmla="val 15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samples</a:t>
            </a:r>
          </a:p>
        </p:txBody>
      </p:sp>
      <p:sp>
        <p:nvSpPr>
          <p:cNvPr id="63" name="Oval 62"/>
          <p:cNvSpPr/>
          <p:nvPr/>
        </p:nvSpPr>
        <p:spPr>
          <a:xfrm>
            <a:off x="1649168" y="396265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991873" y="5603573"/>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308234" y="593629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874359" y="4467999"/>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umming Junction 66"/>
          <p:cNvSpPr/>
          <p:nvPr/>
        </p:nvSpPr>
        <p:spPr>
          <a:xfrm>
            <a:off x="1305021" y="5943861"/>
            <a:ext cx="274320" cy="274320"/>
          </a:xfrm>
          <a:prstGeom prst="flowChartSummingJunction">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Summing Junction 67"/>
          <p:cNvSpPr/>
          <p:nvPr/>
        </p:nvSpPr>
        <p:spPr>
          <a:xfrm>
            <a:off x="2873342" y="4466409"/>
            <a:ext cx="274320" cy="274320"/>
          </a:xfrm>
          <a:prstGeom prst="flowChartSummingJunction">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ular Callout 56"/>
          <p:cNvSpPr/>
          <p:nvPr/>
        </p:nvSpPr>
        <p:spPr>
          <a:xfrm>
            <a:off x="80268" y="4407874"/>
            <a:ext cx="1725959" cy="668027"/>
          </a:xfrm>
          <a:prstGeom prst="wedgeRoundRectCallout">
            <a:avLst>
              <a:gd name="adj1" fmla="val 74727"/>
              <a:gd name="adj2" fmla="val 122730"/>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zone (expands)</a:t>
            </a:r>
          </a:p>
        </p:txBody>
      </p:sp>
      <p:sp>
        <p:nvSpPr>
          <p:cNvPr id="31" name="Freeform 30"/>
          <p:cNvSpPr/>
          <p:nvPr/>
        </p:nvSpPr>
        <p:spPr>
          <a:xfrm>
            <a:off x="3569110" y="403123"/>
            <a:ext cx="3008671" cy="3008671"/>
          </a:xfrm>
          <a:custGeom>
            <a:avLst/>
            <a:gdLst>
              <a:gd name="connsiteX0" fmla="*/ 0 w 3008671"/>
              <a:gd name="connsiteY0" fmla="*/ 3008671 h 3008671"/>
              <a:gd name="connsiteX1" fmla="*/ 766916 w 3008671"/>
              <a:gd name="connsiteY1" fmla="*/ 0 h 3008671"/>
              <a:gd name="connsiteX2" fmla="*/ 3008671 w 3008671"/>
              <a:gd name="connsiteY2" fmla="*/ 0 h 3008671"/>
              <a:gd name="connsiteX3" fmla="*/ 0 w 3008671"/>
              <a:gd name="connsiteY3" fmla="*/ 3008671 h 3008671"/>
            </a:gdLst>
            <a:ahLst/>
            <a:cxnLst>
              <a:cxn ang="0">
                <a:pos x="connsiteX0" y="connsiteY0"/>
              </a:cxn>
              <a:cxn ang="0">
                <a:pos x="connsiteX1" y="connsiteY1"/>
              </a:cxn>
              <a:cxn ang="0">
                <a:pos x="connsiteX2" y="connsiteY2"/>
              </a:cxn>
              <a:cxn ang="0">
                <a:pos x="connsiteX3" y="connsiteY3"/>
              </a:cxn>
            </a:cxnLst>
            <a:rect l="l" t="t" r="r" b="b"/>
            <a:pathLst>
              <a:path w="3008671" h="3008671">
                <a:moveTo>
                  <a:pt x="0" y="3008671"/>
                </a:moveTo>
                <a:lnTo>
                  <a:pt x="766916" y="0"/>
                </a:lnTo>
                <a:lnTo>
                  <a:pt x="3008671" y="0"/>
                </a:lnTo>
                <a:lnTo>
                  <a:pt x="0" y="3008671"/>
                </a:lnTo>
                <a:close/>
              </a:path>
            </a:pathLst>
          </a:custGeom>
          <a:solidFill>
            <a:srgbClr val="CCC1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871275" y="579556"/>
            <a:ext cx="274320" cy="27432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163107" y="396422"/>
            <a:ext cx="274320" cy="2743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p:cNvSpPr/>
          <p:nvPr/>
        </p:nvSpPr>
        <p:spPr>
          <a:xfrm>
            <a:off x="6162049" y="393236"/>
            <a:ext cx="274320" cy="274320"/>
          </a:xfrm>
          <a:prstGeom prst="flowChartSummingJunction">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p:cNvSpPr/>
          <p:nvPr/>
        </p:nvSpPr>
        <p:spPr>
          <a:xfrm>
            <a:off x="4127815" y="1666035"/>
            <a:ext cx="274320" cy="274320"/>
          </a:xfrm>
          <a:prstGeom prst="flowChartSummingJunction">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ular Callout 49"/>
          <p:cNvSpPr/>
          <p:nvPr/>
        </p:nvSpPr>
        <p:spPr>
          <a:xfrm>
            <a:off x="1892986" y="1112830"/>
            <a:ext cx="2159044" cy="383753"/>
          </a:xfrm>
          <a:prstGeom prst="wedgeRoundRectCallout">
            <a:avLst>
              <a:gd name="adj1" fmla="val 51835"/>
              <a:gd name="adj2" fmla="val 1184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samples</a:t>
            </a:r>
          </a:p>
        </p:txBody>
      </p:sp>
      <p:sp>
        <p:nvSpPr>
          <p:cNvPr id="39" name="Rounded Rectangular Callout 38"/>
          <p:cNvSpPr/>
          <p:nvPr/>
        </p:nvSpPr>
        <p:spPr>
          <a:xfrm>
            <a:off x="1887456" y="1108832"/>
            <a:ext cx="2159044" cy="383753"/>
          </a:xfrm>
          <a:prstGeom prst="wedgeRoundRectCallout">
            <a:avLst>
              <a:gd name="adj1" fmla="val 144736"/>
              <a:gd name="adj2" fmla="val -1967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Poisoned sample</a:t>
            </a:r>
          </a:p>
        </p:txBody>
      </p:sp>
    </p:spTree>
    <p:extLst>
      <p:ext uri="{BB962C8B-B14F-4D97-AF65-F5344CB8AC3E}">
        <p14:creationId xmlns:p14="http://schemas.microsoft.com/office/powerpoint/2010/main" val="2975372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066" y="484421"/>
            <a:ext cx="885698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http://cs.stanford.edu/people/karpathy/convnetjs/demo/classify2d.html</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36" name="Group 35"/>
          <p:cNvGrpSpPr/>
          <p:nvPr/>
        </p:nvGrpSpPr>
        <p:grpSpPr>
          <a:xfrm>
            <a:off x="4188283" y="1504445"/>
            <a:ext cx="4700021" cy="2958857"/>
            <a:chOff x="4436251" y="721796"/>
            <a:chExt cx="4700021" cy="2958857"/>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554" y="721796"/>
              <a:ext cx="3925910" cy="240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8176934" y="1985222"/>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8173469" y="1577439"/>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p:nvPr/>
          </p:nvCxnSpPr>
          <p:spPr>
            <a:xfrm>
              <a:off x="5129986" y="1721455"/>
              <a:ext cx="351656" cy="40778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129986" y="1369868"/>
              <a:ext cx="351656" cy="35158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29986" y="1721455"/>
              <a:ext cx="35165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35919" y="1729204"/>
              <a:ext cx="345723" cy="79279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35919" y="2129238"/>
              <a:ext cx="35165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40362" y="1369868"/>
              <a:ext cx="347213" cy="75937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29986" y="1721455"/>
              <a:ext cx="351656" cy="4077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29986" y="2129239"/>
              <a:ext cx="351656" cy="39275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7" idx="2"/>
            </p:cNvCxnSpPr>
            <p:nvPr/>
          </p:nvCxnSpPr>
          <p:spPr>
            <a:xfrm>
              <a:off x="7922165" y="1516639"/>
              <a:ext cx="251304" cy="20481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7" idx="2"/>
            </p:cNvCxnSpPr>
            <p:nvPr/>
          </p:nvCxnSpPr>
          <p:spPr>
            <a:xfrm flipV="1">
              <a:off x="7922165" y="1721455"/>
              <a:ext cx="251304" cy="20389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71989" y="1530689"/>
              <a:ext cx="301480" cy="59491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7" idx="2"/>
            </p:cNvCxnSpPr>
            <p:nvPr/>
          </p:nvCxnSpPr>
          <p:spPr>
            <a:xfrm flipV="1">
              <a:off x="7922165" y="1721455"/>
              <a:ext cx="251304" cy="60416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22165" y="1925347"/>
              <a:ext cx="251304" cy="2002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922165" y="2125600"/>
              <a:ext cx="251304" cy="20001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505945" y="1917687"/>
              <a:ext cx="3449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y</a:t>
              </a:r>
              <a:r>
                <a:rPr kumimoji="0" lang="en-US" sz="1800" b="0" i="1"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mn-cs"/>
                </a:rPr>
                <a:t>i</a:t>
              </a:r>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8" name="Rectangle 37"/>
            <p:cNvSpPr/>
            <p:nvPr/>
          </p:nvSpPr>
          <p:spPr>
            <a:xfrm>
              <a:off x="4487506" y="1485608"/>
              <a:ext cx="340158" cy="4468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x</a:t>
              </a:r>
              <a:r>
                <a:rPr kumimoji="0" lang="en-US" sz="1800" b="0" i="1"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mn-cs"/>
                </a:rPr>
                <a:t>i</a:t>
              </a:r>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9" name="Rectangle 38"/>
            <p:cNvSpPr/>
            <p:nvPr/>
          </p:nvSpPr>
          <p:spPr>
            <a:xfrm>
              <a:off x="8459484" y="1532137"/>
              <a:ext cx="6767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“YES”</a:t>
              </a:r>
            </a:p>
          </p:txBody>
        </p:sp>
        <p:sp>
          <p:nvSpPr>
            <p:cNvPr id="41" name="Rectangle 40"/>
            <p:cNvSpPr/>
            <p:nvPr/>
          </p:nvSpPr>
          <p:spPr>
            <a:xfrm>
              <a:off x="8472683" y="1955870"/>
              <a:ext cx="6126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“NO”</a:t>
              </a:r>
            </a:p>
          </p:txBody>
        </p:sp>
        <p:sp>
          <p:nvSpPr>
            <p:cNvPr id="34" name="Rectangle 33"/>
            <p:cNvSpPr/>
            <p:nvPr/>
          </p:nvSpPr>
          <p:spPr>
            <a:xfrm rot="16200000">
              <a:off x="4363542" y="2789608"/>
              <a:ext cx="1218282"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Input layer</a:t>
              </a:r>
            </a:p>
          </p:txBody>
        </p:sp>
        <p:sp>
          <p:nvSpPr>
            <p:cNvPr id="43" name="Rectangle 42"/>
            <p:cNvSpPr/>
            <p:nvPr/>
          </p:nvSpPr>
          <p:spPr>
            <a:xfrm rot="16200000">
              <a:off x="7701919" y="2799482"/>
              <a:ext cx="1393010"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Output layer</a:t>
              </a:r>
            </a:p>
          </p:txBody>
        </p:sp>
        <p:sp>
          <p:nvSpPr>
            <p:cNvPr id="44" name="Rectangle 43"/>
            <p:cNvSpPr/>
            <p:nvPr/>
          </p:nvSpPr>
          <p:spPr>
            <a:xfrm>
              <a:off x="5910927" y="3131643"/>
              <a:ext cx="1483163"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Hidden layers</a:t>
              </a:r>
            </a:p>
          </p:txBody>
        </p:sp>
        <p:sp>
          <p:nvSpPr>
            <p:cNvPr id="45" name="Rectangle 44"/>
            <p:cNvSpPr/>
            <p:nvPr/>
          </p:nvSpPr>
          <p:spPr>
            <a:xfrm>
              <a:off x="4436251" y="752421"/>
              <a:ext cx="1427723" cy="64633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Deep Neural Network</a:t>
              </a:r>
            </a:p>
          </p:txBody>
        </p:sp>
      </p:grpSp>
      <p:sp>
        <p:nvSpPr>
          <p:cNvPr id="47"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For a simple experiment and the visualizations, we used:</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37" name="Group 36"/>
          <p:cNvGrpSpPr/>
          <p:nvPr/>
        </p:nvGrpSpPr>
        <p:grpSpPr>
          <a:xfrm>
            <a:off x="107504" y="1268760"/>
            <a:ext cx="3886200" cy="3876675"/>
            <a:chOff x="335808" y="2636912"/>
            <a:chExt cx="3886200" cy="3876675"/>
          </a:xfrm>
        </p:grpSpPr>
        <p:pic>
          <p:nvPicPr>
            <p:cNvPr id="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8" name="Straight Connector 47"/>
            <p:cNvCxnSpPr/>
            <p:nvPr/>
          </p:nvCxnSpPr>
          <p:spPr>
            <a:xfrm>
              <a:off x="968382" y="2636912"/>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ounded Rectangular Callout 50"/>
          <p:cNvSpPr/>
          <p:nvPr/>
        </p:nvSpPr>
        <p:spPr>
          <a:xfrm>
            <a:off x="74103" y="4820399"/>
            <a:ext cx="7498246" cy="864096"/>
          </a:xfrm>
          <a:prstGeom prst="wedgeRoundRectCallout">
            <a:avLst>
              <a:gd name="adj1" fmla="val -6578"/>
              <a:gd name="adj2" fmla="val -92646"/>
              <a:gd name="adj3" fmla="val 16667"/>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This decision boundary has been computed on the basis of 5 training samples of the decisions by the Deep Neural Network with the following architecture:</a:t>
            </a:r>
          </a:p>
        </p:txBody>
      </p:sp>
      <p:pic>
        <p:nvPicPr>
          <p:cNvPr id="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333" y="580526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3" name="Rounded Rectangular Callout 52"/>
          <p:cNvSpPr/>
          <p:nvPr/>
        </p:nvSpPr>
        <p:spPr>
          <a:xfrm>
            <a:off x="6830756" y="5925745"/>
            <a:ext cx="2219919" cy="864096"/>
          </a:xfrm>
          <a:prstGeom prst="wedgeRoundRectCallout">
            <a:avLst>
              <a:gd name="adj1" fmla="val -67987"/>
              <a:gd name="adj2" fmla="val -36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This Neural Network has 2 hidden layers with 4 neurons each</a:t>
            </a:r>
          </a:p>
        </p:txBody>
      </p:sp>
      <p:grpSp>
        <p:nvGrpSpPr>
          <p:cNvPr id="5" name="Group 4"/>
          <p:cNvGrpSpPr/>
          <p:nvPr/>
        </p:nvGrpSpPr>
        <p:grpSpPr>
          <a:xfrm>
            <a:off x="271967" y="5774268"/>
            <a:ext cx="1840629" cy="1050287"/>
            <a:chOff x="271967" y="5774268"/>
            <a:chExt cx="1840629" cy="1050287"/>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cxnSp>
        <p:nvCxnSpPr>
          <p:cNvPr id="40" name="Straight Arrow Connector 39"/>
          <p:cNvCxnSpPr/>
          <p:nvPr/>
        </p:nvCxnSpPr>
        <p:spPr>
          <a:xfrm flipH="1">
            <a:off x="1619673" y="6067782"/>
            <a:ext cx="555660" cy="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533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632715"/>
            <a:ext cx="38766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731877" y="4108068"/>
            <a:ext cx="252000" cy="252000"/>
          </a:xfrm>
          <a:prstGeom prst="ellipse">
            <a:avLst/>
          </a:prstGeom>
          <a:no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one extra “NO” 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p:cNvCxnSpPr/>
          <p:nvPr/>
        </p:nvCxnSpPr>
        <p:spPr>
          <a:xfrm flipH="1">
            <a:off x="5857877" y="2030548"/>
            <a:ext cx="370308" cy="207752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03848" y="2030548"/>
            <a:ext cx="2088232" cy="327066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4732043" y="4238578"/>
            <a:ext cx="3621544" cy="2216466"/>
          </a:xfrm>
          <a:custGeom>
            <a:avLst/>
            <a:gdLst>
              <a:gd name="connsiteX0" fmla="*/ 3621544 w 3621544"/>
              <a:gd name="connsiteY0" fmla="*/ 2216466 h 2216466"/>
              <a:gd name="connsiteX1" fmla="*/ 2218947 w 3621544"/>
              <a:gd name="connsiteY1" fmla="*/ 333422 h 2216466"/>
              <a:gd name="connsiteX2" fmla="*/ 2017469 w 3621544"/>
              <a:gd name="connsiteY2" fmla="*/ 124195 h 2216466"/>
              <a:gd name="connsiteX3" fmla="*/ 1870235 w 3621544"/>
              <a:gd name="connsiteY3" fmla="*/ 209 h 2216466"/>
              <a:gd name="connsiteX4" fmla="*/ 1723001 w 3621544"/>
              <a:gd name="connsiteY4" fmla="*/ 100948 h 2216466"/>
              <a:gd name="connsiteX5" fmla="*/ 1568018 w 3621544"/>
              <a:gd name="connsiteY5" fmla="*/ 325673 h 2216466"/>
              <a:gd name="connsiteX6" fmla="*/ 1203808 w 3621544"/>
              <a:gd name="connsiteY6" fmla="*/ 651137 h 2216466"/>
              <a:gd name="connsiteX7" fmla="*/ 638120 w 3621544"/>
              <a:gd name="connsiteY7" fmla="*/ 1054093 h 2216466"/>
              <a:gd name="connsiteX8" fmla="*/ 343652 w 3621544"/>
              <a:gd name="connsiteY8" fmla="*/ 1224575 h 2216466"/>
              <a:gd name="connsiteX9" fmla="*/ 41435 w 3621544"/>
              <a:gd name="connsiteY9" fmla="*/ 1418304 h 2216466"/>
              <a:gd name="connsiteX10" fmla="*/ 10439 w 3621544"/>
              <a:gd name="connsiteY10" fmla="*/ 1441551 h 221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544" h="2216466">
                <a:moveTo>
                  <a:pt x="3621544" y="2216466"/>
                </a:moveTo>
                <a:lnTo>
                  <a:pt x="2218947" y="333422"/>
                </a:lnTo>
                <a:cubicBezTo>
                  <a:pt x="1951601" y="-15290"/>
                  <a:pt x="2075588" y="179730"/>
                  <a:pt x="2017469" y="124195"/>
                </a:cubicBezTo>
                <a:cubicBezTo>
                  <a:pt x="1959350" y="68660"/>
                  <a:pt x="1919313" y="4084"/>
                  <a:pt x="1870235" y="209"/>
                </a:cubicBezTo>
                <a:cubicBezTo>
                  <a:pt x="1821157" y="-3666"/>
                  <a:pt x="1773370" y="46704"/>
                  <a:pt x="1723001" y="100948"/>
                </a:cubicBezTo>
                <a:cubicBezTo>
                  <a:pt x="1672632" y="155192"/>
                  <a:pt x="1654550" y="233975"/>
                  <a:pt x="1568018" y="325673"/>
                </a:cubicBezTo>
                <a:cubicBezTo>
                  <a:pt x="1481486" y="417371"/>
                  <a:pt x="1358791" y="529734"/>
                  <a:pt x="1203808" y="651137"/>
                </a:cubicBezTo>
                <a:cubicBezTo>
                  <a:pt x="1048825" y="772540"/>
                  <a:pt x="781479" y="958520"/>
                  <a:pt x="638120" y="1054093"/>
                </a:cubicBezTo>
                <a:cubicBezTo>
                  <a:pt x="494761" y="1149666"/>
                  <a:pt x="443099" y="1163873"/>
                  <a:pt x="343652" y="1224575"/>
                </a:cubicBezTo>
                <a:cubicBezTo>
                  <a:pt x="244205" y="1285277"/>
                  <a:pt x="96970" y="1382141"/>
                  <a:pt x="41435" y="1418304"/>
                </a:cubicBezTo>
                <a:cubicBezTo>
                  <a:pt x="-14101" y="1454467"/>
                  <a:pt x="-1831" y="1448009"/>
                  <a:pt x="10439" y="1441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2" name="Rectangle 21"/>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2533500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7243" y="1185412"/>
            <a:ext cx="1840629" cy="1050287"/>
            <a:chOff x="271967" y="5774268"/>
            <a:chExt cx="1840629" cy="1050287"/>
          </a:xfrm>
        </p:grpSpPr>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632715"/>
            <a:ext cx="3876675" cy="385762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4732043" y="4238578"/>
            <a:ext cx="3621544" cy="2216466"/>
          </a:xfrm>
          <a:custGeom>
            <a:avLst/>
            <a:gdLst>
              <a:gd name="connsiteX0" fmla="*/ 3621544 w 3621544"/>
              <a:gd name="connsiteY0" fmla="*/ 2216466 h 2216466"/>
              <a:gd name="connsiteX1" fmla="*/ 2218947 w 3621544"/>
              <a:gd name="connsiteY1" fmla="*/ 333422 h 2216466"/>
              <a:gd name="connsiteX2" fmla="*/ 2017469 w 3621544"/>
              <a:gd name="connsiteY2" fmla="*/ 124195 h 2216466"/>
              <a:gd name="connsiteX3" fmla="*/ 1870235 w 3621544"/>
              <a:gd name="connsiteY3" fmla="*/ 209 h 2216466"/>
              <a:gd name="connsiteX4" fmla="*/ 1723001 w 3621544"/>
              <a:gd name="connsiteY4" fmla="*/ 100948 h 2216466"/>
              <a:gd name="connsiteX5" fmla="*/ 1568018 w 3621544"/>
              <a:gd name="connsiteY5" fmla="*/ 325673 h 2216466"/>
              <a:gd name="connsiteX6" fmla="*/ 1203808 w 3621544"/>
              <a:gd name="connsiteY6" fmla="*/ 651137 h 2216466"/>
              <a:gd name="connsiteX7" fmla="*/ 638120 w 3621544"/>
              <a:gd name="connsiteY7" fmla="*/ 1054093 h 2216466"/>
              <a:gd name="connsiteX8" fmla="*/ 343652 w 3621544"/>
              <a:gd name="connsiteY8" fmla="*/ 1224575 h 2216466"/>
              <a:gd name="connsiteX9" fmla="*/ 41435 w 3621544"/>
              <a:gd name="connsiteY9" fmla="*/ 1418304 h 2216466"/>
              <a:gd name="connsiteX10" fmla="*/ 10439 w 3621544"/>
              <a:gd name="connsiteY10" fmla="*/ 1441551 h 221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544" h="2216466">
                <a:moveTo>
                  <a:pt x="3621544" y="2216466"/>
                </a:moveTo>
                <a:lnTo>
                  <a:pt x="2218947" y="333422"/>
                </a:lnTo>
                <a:cubicBezTo>
                  <a:pt x="1951601" y="-15290"/>
                  <a:pt x="2075588" y="179730"/>
                  <a:pt x="2017469" y="124195"/>
                </a:cubicBezTo>
                <a:cubicBezTo>
                  <a:pt x="1959350" y="68660"/>
                  <a:pt x="1919313" y="4084"/>
                  <a:pt x="1870235" y="209"/>
                </a:cubicBezTo>
                <a:cubicBezTo>
                  <a:pt x="1821157" y="-3666"/>
                  <a:pt x="1773370" y="46704"/>
                  <a:pt x="1723001" y="100948"/>
                </a:cubicBezTo>
                <a:cubicBezTo>
                  <a:pt x="1672632" y="155192"/>
                  <a:pt x="1654550" y="233975"/>
                  <a:pt x="1568018" y="325673"/>
                </a:cubicBezTo>
                <a:cubicBezTo>
                  <a:pt x="1481486" y="417371"/>
                  <a:pt x="1358791" y="529734"/>
                  <a:pt x="1203808" y="651137"/>
                </a:cubicBezTo>
                <a:cubicBezTo>
                  <a:pt x="1048825" y="772540"/>
                  <a:pt x="781479" y="958520"/>
                  <a:pt x="638120" y="1054093"/>
                </a:cubicBezTo>
                <a:cubicBezTo>
                  <a:pt x="494761" y="1149666"/>
                  <a:pt x="443099" y="1163873"/>
                  <a:pt x="343652" y="1224575"/>
                </a:cubicBezTo>
                <a:cubicBezTo>
                  <a:pt x="244205" y="1285277"/>
                  <a:pt x="96970" y="1382141"/>
                  <a:pt x="41435" y="1418304"/>
                </a:cubicBezTo>
                <a:cubicBezTo>
                  <a:pt x="-14101" y="1454467"/>
                  <a:pt x="-1831" y="1448009"/>
                  <a:pt x="10439" y="1441551"/>
                </a:cubicBezTo>
              </a:path>
            </a:pathLst>
          </a:custGeom>
          <a:noFill/>
          <a:ln w="5080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Connector 7"/>
          <p:cNvCxnSpPr/>
          <p:nvPr/>
        </p:nvCxnSpPr>
        <p:spPr>
          <a:xfrm>
            <a:off x="5323958" y="2634332"/>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4757980" y="2650210"/>
            <a:ext cx="1883044" cy="3006671"/>
          </a:xfrm>
          <a:custGeom>
            <a:avLst/>
            <a:gdLst>
              <a:gd name="connsiteX0" fmla="*/ 0 w 1883044"/>
              <a:gd name="connsiteY0" fmla="*/ 3006671 h 3006671"/>
              <a:gd name="connsiteX1" fmla="*/ 15498 w 1883044"/>
              <a:gd name="connsiteY1" fmla="*/ 0 h 3006671"/>
              <a:gd name="connsiteX2" fmla="*/ 596684 w 1883044"/>
              <a:gd name="connsiteY2" fmla="*/ 0 h 3006671"/>
              <a:gd name="connsiteX3" fmla="*/ 1883044 w 1883044"/>
              <a:gd name="connsiteY3" fmla="*/ 1580827 h 3006671"/>
              <a:gd name="connsiteX4" fmla="*/ 1790054 w 1883044"/>
              <a:gd name="connsiteY4" fmla="*/ 1588576 h 3006671"/>
              <a:gd name="connsiteX5" fmla="*/ 1735810 w 1883044"/>
              <a:gd name="connsiteY5" fmla="*/ 1642821 h 3006671"/>
              <a:gd name="connsiteX6" fmla="*/ 1689315 w 1883044"/>
              <a:gd name="connsiteY6" fmla="*/ 1689315 h 3006671"/>
              <a:gd name="connsiteX7" fmla="*/ 1642820 w 1883044"/>
              <a:gd name="connsiteY7" fmla="*/ 1766807 h 3006671"/>
              <a:gd name="connsiteX8" fmla="*/ 1588576 w 1883044"/>
              <a:gd name="connsiteY8" fmla="*/ 1867546 h 3006671"/>
              <a:gd name="connsiteX9" fmla="*/ 1472339 w 1883044"/>
              <a:gd name="connsiteY9" fmla="*/ 1999282 h 3006671"/>
              <a:gd name="connsiteX10" fmla="*/ 1356101 w 1883044"/>
              <a:gd name="connsiteY10" fmla="*/ 2100021 h 3006671"/>
              <a:gd name="connsiteX11" fmla="*/ 1239864 w 1883044"/>
              <a:gd name="connsiteY11" fmla="*/ 2193010 h 3006671"/>
              <a:gd name="connsiteX12" fmla="*/ 1162373 w 1883044"/>
              <a:gd name="connsiteY12" fmla="*/ 2270502 h 3006671"/>
              <a:gd name="connsiteX13" fmla="*/ 898901 w 1883044"/>
              <a:gd name="connsiteY13" fmla="*/ 2464231 h 3006671"/>
              <a:gd name="connsiteX14" fmla="*/ 689674 w 1883044"/>
              <a:gd name="connsiteY14" fmla="*/ 2611465 h 3006671"/>
              <a:gd name="connsiteX15" fmla="*/ 511444 w 1883044"/>
              <a:gd name="connsiteY15" fmla="*/ 2712204 h 3006671"/>
              <a:gd name="connsiteX16" fmla="*/ 333213 w 1883044"/>
              <a:gd name="connsiteY16" fmla="*/ 2828441 h 3006671"/>
              <a:gd name="connsiteX17" fmla="*/ 123986 w 1883044"/>
              <a:gd name="connsiteY17" fmla="*/ 2944678 h 3006671"/>
              <a:gd name="connsiteX18" fmla="*/ 0 w 1883044"/>
              <a:gd name="connsiteY18" fmla="*/ 3006671 h 300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3044" h="3006671">
                <a:moveTo>
                  <a:pt x="0" y="3006671"/>
                </a:moveTo>
                <a:lnTo>
                  <a:pt x="15498" y="0"/>
                </a:lnTo>
                <a:lnTo>
                  <a:pt x="596684" y="0"/>
                </a:lnTo>
                <a:lnTo>
                  <a:pt x="1883044" y="1580827"/>
                </a:lnTo>
                <a:lnTo>
                  <a:pt x="1790054" y="1588576"/>
                </a:lnTo>
                <a:lnTo>
                  <a:pt x="1735810" y="1642821"/>
                </a:lnTo>
                <a:lnTo>
                  <a:pt x="1689315" y="1689315"/>
                </a:lnTo>
                <a:lnTo>
                  <a:pt x="1642820" y="1766807"/>
                </a:lnTo>
                <a:lnTo>
                  <a:pt x="1588576" y="1867546"/>
                </a:lnTo>
                <a:lnTo>
                  <a:pt x="1472339" y="1999282"/>
                </a:lnTo>
                <a:lnTo>
                  <a:pt x="1356101" y="2100021"/>
                </a:lnTo>
                <a:lnTo>
                  <a:pt x="1239864" y="2193010"/>
                </a:lnTo>
                <a:lnTo>
                  <a:pt x="1162373" y="2270502"/>
                </a:lnTo>
                <a:lnTo>
                  <a:pt x="898901" y="2464231"/>
                </a:lnTo>
                <a:lnTo>
                  <a:pt x="689674" y="2611465"/>
                </a:lnTo>
                <a:lnTo>
                  <a:pt x="511444" y="2712204"/>
                </a:lnTo>
                <a:lnTo>
                  <a:pt x="333213" y="2828441"/>
                </a:lnTo>
                <a:lnTo>
                  <a:pt x="123986" y="2944678"/>
                </a:lnTo>
                <a:lnTo>
                  <a:pt x="0" y="3006671"/>
                </a:lnTo>
                <a:close/>
              </a:path>
            </a:pathLst>
          </a:custGeom>
          <a:solidFill>
            <a:srgbClr val="7030A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p:cNvSpPr/>
          <p:nvPr/>
        </p:nvSpPr>
        <p:spPr>
          <a:xfrm>
            <a:off x="5731877" y="4108068"/>
            <a:ext cx="252000" cy="25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7260956" y="4998203"/>
            <a:ext cx="1255363" cy="1495587"/>
          </a:xfrm>
          <a:custGeom>
            <a:avLst/>
            <a:gdLst>
              <a:gd name="connsiteX0" fmla="*/ 1100380 w 1255363"/>
              <a:gd name="connsiteY0" fmla="*/ 1472339 h 1495587"/>
              <a:gd name="connsiteX1" fmla="*/ 0 w 1255363"/>
              <a:gd name="connsiteY1" fmla="*/ 0 h 1495587"/>
              <a:gd name="connsiteX2" fmla="*/ 1255363 w 1255363"/>
              <a:gd name="connsiteY2" fmla="*/ 1495587 h 1495587"/>
              <a:gd name="connsiteX3" fmla="*/ 1100380 w 1255363"/>
              <a:gd name="connsiteY3" fmla="*/ 1472339 h 1495587"/>
            </a:gdLst>
            <a:ahLst/>
            <a:cxnLst>
              <a:cxn ang="0">
                <a:pos x="connsiteX0" y="connsiteY0"/>
              </a:cxn>
              <a:cxn ang="0">
                <a:pos x="connsiteX1" y="connsiteY1"/>
              </a:cxn>
              <a:cxn ang="0">
                <a:pos x="connsiteX2" y="connsiteY2"/>
              </a:cxn>
              <a:cxn ang="0">
                <a:pos x="connsiteX3" y="connsiteY3"/>
              </a:cxn>
            </a:cxnLst>
            <a:rect l="l" t="t" r="r" b="b"/>
            <a:pathLst>
              <a:path w="1255363" h="1495587">
                <a:moveTo>
                  <a:pt x="1100380" y="1472339"/>
                </a:moveTo>
                <a:lnTo>
                  <a:pt x="0" y="0"/>
                </a:lnTo>
                <a:lnTo>
                  <a:pt x="1255363" y="1495587"/>
                </a:lnTo>
                <a:lnTo>
                  <a:pt x="1100380" y="1472339"/>
                </a:lnTo>
                <a:close/>
              </a:path>
            </a:pathLst>
          </a:custGeom>
          <a:solidFill>
            <a:srgbClr val="7030A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p:cNvCxnSpPr/>
          <p:nvPr/>
        </p:nvCxnSpPr>
        <p:spPr>
          <a:xfrm flipH="1">
            <a:off x="5857877" y="2030548"/>
            <a:ext cx="370308" cy="207752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2771800" y="692696"/>
            <a:ext cx="2808312" cy="1805904"/>
          </a:xfrm>
          <a:prstGeom prst="wedgeRoundRectCallout">
            <a:avLst>
              <a:gd name="adj1" fmla="val 31541"/>
              <a:gd name="adj2" fmla="val 1402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cxnSp>
        <p:nvCxnSpPr>
          <p:cNvPr id="14" name="Straight Connector 13"/>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4744961" y="4243747"/>
            <a:ext cx="3621544" cy="2216466"/>
          </a:xfrm>
          <a:custGeom>
            <a:avLst/>
            <a:gdLst>
              <a:gd name="connsiteX0" fmla="*/ 3621544 w 3621544"/>
              <a:gd name="connsiteY0" fmla="*/ 2216466 h 2216466"/>
              <a:gd name="connsiteX1" fmla="*/ 2218947 w 3621544"/>
              <a:gd name="connsiteY1" fmla="*/ 333422 h 2216466"/>
              <a:gd name="connsiteX2" fmla="*/ 2017469 w 3621544"/>
              <a:gd name="connsiteY2" fmla="*/ 124195 h 2216466"/>
              <a:gd name="connsiteX3" fmla="*/ 1870235 w 3621544"/>
              <a:gd name="connsiteY3" fmla="*/ 209 h 2216466"/>
              <a:gd name="connsiteX4" fmla="*/ 1723001 w 3621544"/>
              <a:gd name="connsiteY4" fmla="*/ 100948 h 2216466"/>
              <a:gd name="connsiteX5" fmla="*/ 1568018 w 3621544"/>
              <a:gd name="connsiteY5" fmla="*/ 325673 h 2216466"/>
              <a:gd name="connsiteX6" fmla="*/ 1203808 w 3621544"/>
              <a:gd name="connsiteY6" fmla="*/ 651137 h 2216466"/>
              <a:gd name="connsiteX7" fmla="*/ 638120 w 3621544"/>
              <a:gd name="connsiteY7" fmla="*/ 1054093 h 2216466"/>
              <a:gd name="connsiteX8" fmla="*/ 343652 w 3621544"/>
              <a:gd name="connsiteY8" fmla="*/ 1224575 h 2216466"/>
              <a:gd name="connsiteX9" fmla="*/ 41435 w 3621544"/>
              <a:gd name="connsiteY9" fmla="*/ 1418304 h 2216466"/>
              <a:gd name="connsiteX10" fmla="*/ 10439 w 3621544"/>
              <a:gd name="connsiteY10" fmla="*/ 1441551 h 221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544" h="2216466">
                <a:moveTo>
                  <a:pt x="3621544" y="2216466"/>
                </a:moveTo>
                <a:lnTo>
                  <a:pt x="2218947" y="333422"/>
                </a:lnTo>
                <a:cubicBezTo>
                  <a:pt x="1951601" y="-15290"/>
                  <a:pt x="2075588" y="179730"/>
                  <a:pt x="2017469" y="124195"/>
                </a:cubicBezTo>
                <a:cubicBezTo>
                  <a:pt x="1959350" y="68660"/>
                  <a:pt x="1919313" y="4084"/>
                  <a:pt x="1870235" y="209"/>
                </a:cubicBezTo>
                <a:cubicBezTo>
                  <a:pt x="1821157" y="-3666"/>
                  <a:pt x="1773370" y="46704"/>
                  <a:pt x="1723001" y="100948"/>
                </a:cubicBezTo>
                <a:cubicBezTo>
                  <a:pt x="1672632" y="155192"/>
                  <a:pt x="1654550" y="233975"/>
                  <a:pt x="1568018" y="325673"/>
                </a:cubicBezTo>
                <a:cubicBezTo>
                  <a:pt x="1481486" y="417371"/>
                  <a:pt x="1358791" y="529734"/>
                  <a:pt x="1203808" y="651137"/>
                </a:cubicBezTo>
                <a:cubicBezTo>
                  <a:pt x="1048825" y="772540"/>
                  <a:pt x="781479" y="958520"/>
                  <a:pt x="638120" y="1054093"/>
                </a:cubicBezTo>
                <a:cubicBezTo>
                  <a:pt x="494761" y="1149666"/>
                  <a:pt x="443099" y="1163873"/>
                  <a:pt x="343652" y="1224575"/>
                </a:cubicBezTo>
                <a:cubicBezTo>
                  <a:pt x="244205" y="1285277"/>
                  <a:pt x="96970" y="1382141"/>
                  <a:pt x="41435" y="1418304"/>
                </a:cubicBezTo>
                <a:cubicBezTo>
                  <a:pt x="-14101" y="1454467"/>
                  <a:pt x="-1831" y="1448009"/>
                  <a:pt x="10439" y="1441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Straight Connector 15"/>
          <p:cNvCxnSpPr/>
          <p:nvPr/>
        </p:nvCxnSpPr>
        <p:spPr>
          <a:xfrm>
            <a:off x="5367234" y="2642565"/>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4360068"/>
            <a:ext cx="810207" cy="79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5" name="Rectangle 24"/>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4093923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927" y="2642822"/>
            <a:ext cx="383857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943396" y="4732893"/>
            <a:ext cx="252000" cy="252000"/>
          </a:xfrm>
          <a:prstGeom prst="ellipse">
            <a:avLst/>
          </a:prstGeom>
          <a:no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2"/>
          <p:cNvSpPr/>
          <p:nvPr/>
        </p:nvSpPr>
        <p:spPr>
          <a:xfrm>
            <a:off x="4874217" y="3347634"/>
            <a:ext cx="3812583" cy="2089124"/>
          </a:xfrm>
          <a:custGeom>
            <a:avLst/>
            <a:gdLst>
              <a:gd name="connsiteX0" fmla="*/ 0 w 3812583"/>
              <a:gd name="connsiteY0" fmla="*/ 0 h 2089124"/>
              <a:gd name="connsiteX1" fmla="*/ 255722 w 3812583"/>
              <a:gd name="connsiteY1" fmla="*/ 100739 h 2089124"/>
              <a:gd name="connsiteX2" fmla="*/ 488197 w 3812583"/>
              <a:gd name="connsiteY2" fmla="*/ 201478 h 2089124"/>
              <a:gd name="connsiteX3" fmla="*/ 774915 w 3812583"/>
              <a:gd name="connsiteY3" fmla="*/ 286719 h 2089124"/>
              <a:gd name="connsiteX4" fmla="*/ 1139125 w 3812583"/>
              <a:gd name="connsiteY4" fmla="*/ 449451 h 2089124"/>
              <a:gd name="connsiteX5" fmla="*/ 1379349 w 3812583"/>
              <a:gd name="connsiteY5" fmla="*/ 472698 h 2089124"/>
              <a:gd name="connsiteX6" fmla="*/ 1619573 w 3812583"/>
              <a:gd name="connsiteY6" fmla="*/ 612183 h 2089124"/>
              <a:gd name="connsiteX7" fmla="*/ 1805552 w 3812583"/>
              <a:gd name="connsiteY7" fmla="*/ 743919 h 2089124"/>
              <a:gd name="connsiteX8" fmla="*/ 2038027 w 3812583"/>
              <a:gd name="connsiteY8" fmla="*/ 976393 h 2089124"/>
              <a:gd name="connsiteX9" fmla="*/ 2270502 w 3812583"/>
              <a:gd name="connsiteY9" fmla="*/ 1348352 h 2089124"/>
              <a:gd name="connsiteX10" fmla="*/ 2433234 w 3812583"/>
              <a:gd name="connsiteY10" fmla="*/ 1588576 h 2089124"/>
              <a:gd name="connsiteX11" fmla="*/ 2549471 w 3812583"/>
              <a:gd name="connsiteY11" fmla="*/ 1728061 h 2089124"/>
              <a:gd name="connsiteX12" fmla="*/ 2696705 w 3812583"/>
              <a:gd name="connsiteY12" fmla="*/ 1890793 h 2089124"/>
              <a:gd name="connsiteX13" fmla="*/ 2774197 w 3812583"/>
              <a:gd name="connsiteY13" fmla="*/ 2030278 h 2089124"/>
              <a:gd name="connsiteX14" fmla="*/ 2843939 w 3812583"/>
              <a:gd name="connsiteY14" fmla="*/ 2076773 h 2089124"/>
              <a:gd name="connsiteX15" fmla="*/ 2898183 w 3812583"/>
              <a:gd name="connsiteY15" fmla="*/ 2084522 h 2089124"/>
              <a:gd name="connsiteX16" fmla="*/ 2921430 w 3812583"/>
              <a:gd name="connsiteY16" fmla="*/ 2014780 h 2089124"/>
              <a:gd name="connsiteX17" fmla="*/ 2913681 w 3812583"/>
              <a:gd name="connsiteY17" fmla="*/ 1890793 h 2089124"/>
              <a:gd name="connsiteX18" fmla="*/ 2859437 w 3812583"/>
              <a:gd name="connsiteY18" fmla="*/ 1611824 h 2089124"/>
              <a:gd name="connsiteX19" fmla="*/ 2828441 w 3812583"/>
              <a:gd name="connsiteY19" fmla="*/ 1472339 h 2089124"/>
              <a:gd name="connsiteX20" fmla="*/ 2781946 w 3812583"/>
              <a:gd name="connsiteY20" fmla="*/ 1332854 h 2089124"/>
              <a:gd name="connsiteX21" fmla="*/ 2774197 w 3812583"/>
              <a:gd name="connsiteY21" fmla="*/ 1224366 h 2089124"/>
              <a:gd name="connsiteX22" fmla="*/ 2820691 w 3812583"/>
              <a:gd name="connsiteY22" fmla="*/ 1146874 h 2089124"/>
              <a:gd name="connsiteX23" fmla="*/ 2890434 w 3812583"/>
              <a:gd name="connsiteY23" fmla="*/ 1162373 h 2089124"/>
              <a:gd name="connsiteX24" fmla="*/ 2998922 w 3812583"/>
              <a:gd name="connsiteY24" fmla="*/ 1185620 h 2089124"/>
              <a:gd name="connsiteX25" fmla="*/ 3184902 w 3812583"/>
              <a:gd name="connsiteY25" fmla="*/ 1278610 h 2089124"/>
              <a:gd name="connsiteX26" fmla="*/ 3332136 w 3812583"/>
              <a:gd name="connsiteY26" fmla="*/ 1332854 h 2089124"/>
              <a:gd name="connsiteX27" fmla="*/ 3471620 w 3812583"/>
              <a:gd name="connsiteY27" fmla="*/ 1418095 h 2089124"/>
              <a:gd name="connsiteX28" fmla="*/ 3595607 w 3812583"/>
              <a:gd name="connsiteY28" fmla="*/ 1464590 h 2089124"/>
              <a:gd name="connsiteX29" fmla="*/ 3688597 w 3812583"/>
              <a:gd name="connsiteY29" fmla="*/ 1487837 h 2089124"/>
              <a:gd name="connsiteX30" fmla="*/ 3812583 w 3812583"/>
              <a:gd name="connsiteY30" fmla="*/ 1518834 h 208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2583" h="2089124">
                <a:moveTo>
                  <a:pt x="0" y="0"/>
                </a:moveTo>
                <a:lnTo>
                  <a:pt x="255722" y="100739"/>
                </a:lnTo>
                <a:cubicBezTo>
                  <a:pt x="337088" y="134319"/>
                  <a:pt x="401665" y="170481"/>
                  <a:pt x="488197" y="201478"/>
                </a:cubicBezTo>
                <a:cubicBezTo>
                  <a:pt x="574729" y="232475"/>
                  <a:pt x="666427" y="245390"/>
                  <a:pt x="774915" y="286719"/>
                </a:cubicBezTo>
                <a:cubicBezTo>
                  <a:pt x="883403" y="328048"/>
                  <a:pt x="1038386" y="418455"/>
                  <a:pt x="1139125" y="449451"/>
                </a:cubicBezTo>
                <a:cubicBezTo>
                  <a:pt x="1239864" y="480448"/>
                  <a:pt x="1299274" y="445576"/>
                  <a:pt x="1379349" y="472698"/>
                </a:cubicBezTo>
                <a:cubicBezTo>
                  <a:pt x="1459424" y="499820"/>
                  <a:pt x="1548539" y="566980"/>
                  <a:pt x="1619573" y="612183"/>
                </a:cubicBezTo>
                <a:cubicBezTo>
                  <a:pt x="1690607" y="657386"/>
                  <a:pt x="1735810" y="683217"/>
                  <a:pt x="1805552" y="743919"/>
                </a:cubicBezTo>
                <a:cubicBezTo>
                  <a:pt x="1875294" y="804621"/>
                  <a:pt x="1960535" y="875654"/>
                  <a:pt x="2038027" y="976393"/>
                </a:cubicBezTo>
                <a:cubicBezTo>
                  <a:pt x="2115519" y="1077132"/>
                  <a:pt x="2204634" y="1246322"/>
                  <a:pt x="2270502" y="1348352"/>
                </a:cubicBezTo>
                <a:cubicBezTo>
                  <a:pt x="2336370" y="1450382"/>
                  <a:pt x="2386739" y="1525291"/>
                  <a:pt x="2433234" y="1588576"/>
                </a:cubicBezTo>
                <a:cubicBezTo>
                  <a:pt x="2479729" y="1651861"/>
                  <a:pt x="2505559" y="1677692"/>
                  <a:pt x="2549471" y="1728061"/>
                </a:cubicBezTo>
                <a:cubicBezTo>
                  <a:pt x="2593383" y="1778430"/>
                  <a:pt x="2659251" y="1840424"/>
                  <a:pt x="2696705" y="1890793"/>
                </a:cubicBezTo>
                <a:cubicBezTo>
                  <a:pt x="2734159" y="1941163"/>
                  <a:pt x="2749658" y="1999281"/>
                  <a:pt x="2774197" y="2030278"/>
                </a:cubicBezTo>
                <a:cubicBezTo>
                  <a:pt x="2798736" y="2061275"/>
                  <a:pt x="2823275" y="2067732"/>
                  <a:pt x="2843939" y="2076773"/>
                </a:cubicBezTo>
                <a:cubicBezTo>
                  <a:pt x="2864603" y="2085814"/>
                  <a:pt x="2885268" y="2094854"/>
                  <a:pt x="2898183" y="2084522"/>
                </a:cubicBezTo>
                <a:cubicBezTo>
                  <a:pt x="2911098" y="2074190"/>
                  <a:pt x="2918847" y="2047068"/>
                  <a:pt x="2921430" y="2014780"/>
                </a:cubicBezTo>
                <a:cubicBezTo>
                  <a:pt x="2924013" y="1982492"/>
                  <a:pt x="2924013" y="1957952"/>
                  <a:pt x="2913681" y="1890793"/>
                </a:cubicBezTo>
                <a:cubicBezTo>
                  <a:pt x="2903349" y="1823634"/>
                  <a:pt x="2873644" y="1681566"/>
                  <a:pt x="2859437" y="1611824"/>
                </a:cubicBezTo>
                <a:cubicBezTo>
                  <a:pt x="2845230" y="1542082"/>
                  <a:pt x="2841356" y="1518834"/>
                  <a:pt x="2828441" y="1472339"/>
                </a:cubicBezTo>
                <a:cubicBezTo>
                  <a:pt x="2815526" y="1425844"/>
                  <a:pt x="2790987" y="1374183"/>
                  <a:pt x="2781946" y="1332854"/>
                </a:cubicBezTo>
                <a:cubicBezTo>
                  <a:pt x="2772905" y="1291525"/>
                  <a:pt x="2767739" y="1255363"/>
                  <a:pt x="2774197" y="1224366"/>
                </a:cubicBezTo>
                <a:cubicBezTo>
                  <a:pt x="2780655" y="1193369"/>
                  <a:pt x="2801318" y="1157206"/>
                  <a:pt x="2820691" y="1146874"/>
                </a:cubicBezTo>
                <a:cubicBezTo>
                  <a:pt x="2840064" y="1136542"/>
                  <a:pt x="2890434" y="1162373"/>
                  <a:pt x="2890434" y="1162373"/>
                </a:cubicBezTo>
                <a:cubicBezTo>
                  <a:pt x="2920139" y="1168831"/>
                  <a:pt x="2949844" y="1166247"/>
                  <a:pt x="2998922" y="1185620"/>
                </a:cubicBezTo>
                <a:cubicBezTo>
                  <a:pt x="3048000" y="1204993"/>
                  <a:pt x="3129366" y="1254071"/>
                  <a:pt x="3184902" y="1278610"/>
                </a:cubicBezTo>
                <a:cubicBezTo>
                  <a:pt x="3240438" y="1303149"/>
                  <a:pt x="3284350" y="1309607"/>
                  <a:pt x="3332136" y="1332854"/>
                </a:cubicBezTo>
                <a:cubicBezTo>
                  <a:pt x="3379922" y="1356101"/>
                  <a:pt x="3427708" y="1396139"/>
                  <a:pt x="3471620" y="1418095"/>
                </a:cubicBezTo>
                <a:cubicBezTo>
                  <a:pt x="3515532" y="1440051"/>
                  <a:pt x="3559444" y="1452966"/>
                  <a:pt x="3595607" y="1464590"/>
                </a:cubicBezTo>
                <a:cubicBezTo>
                  <a:pt x="3631770" y="1476214"/>
                  <a:pt x="3688597" y="1487837"/>
                  <a:pt x="3688597" y="1487837"/>
                </a:cubicBezTo>
                <a:lnTo>
                  <a:pt x="3812583" y="1518834"/>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標題 1"/>
          <p:cNvSpPr>
            <a:spLocks noGrp="1"/>
          </p:cNvSpPr>
          <p:nvPr>
            <p:ph type="title"/>
          </p:nvPr>
        </p:nvSpPr>
        <p:spPr>
          <a:xfrm>
            <a:off x="107504" y="1"/>
            <a:ext cx="8921467"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one extra “YES” 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p:cNvCxnSpPr>
            <a:endCxn id="2" idx="1"/>
          </p:cNvCxnSpPr>
          <p:nvPr/>
        </p:nvCxnSpPr>
        <p:spPr>
          <a:xfrm>
            <a:off x="6228186" y="2030548"/>
            <a:ext cx="1752115" cy="273925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3" idx="2"/>
          </p:cNvCxnSpPr>
          <p:nvPr/>
        </p:nvCxnSpPr>
        <p:spPr>
          <a:xfrm>
            <a:off x="4569202" y="2030548"/>
            <a:ext cx="793212" cy="151856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1" name="Rectangle 20"/>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377582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641" y="1916832"/>
            <a:ext cx="3960812" cy="39608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ular Callout 5"/>
          <p:cNvSpPr>
            <a:spLocks noChangeArrowheads="1"/>
          </p:cNvSpPr>
          <p:nvPr/>
        </p:nvSpPr>
        <p:spPr bwMode="auto">
          <a:xfrm>
            <a:off x="3203848" y="116632"/>
            <a:ext cx="5839693" cy="4559763"/>
          </a:xfrm>
          <a:prstGeom prst="wedgeRoundRectCallout">
            <a:avLst>
              <a:gd name="adj1" fmla="val -64931"/>
              <a:gd name="adj2" fmla="val 15462"/>
              <a:gd name="adj3" fmla="val 16667"/>
            </a:avLst>
          </a:prstGeom>
          <a:solidFill>
            <a:schemeClr val="bg1">
              <a:lumMod val="85000"/>
            </a:schemeClr>
          </a:solidFill>
          <a:ln w="25400" algn="ctr">
            <a:solidFill>
              <a:schemeClr val="tx1"/>
            </a:solidFill>
            <a:round/>
            <a:headEnd/>
            <a:tailEnd/>
          </a:ln>
        </p:spPr>
        <p:txBody>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just">
              <a:spcBef>
                <a:spcPts val="0"/>
              </a:spcBef>
              <a:buNone/>
            </a:pPr>
            <a:r>
              <a:rPr kumimoji="0" lang="en-US" altLang="en-US" sz="2000" b="1" i="1" dirty="0">
                <a:solidFill>
                  <a:srgbClr val="333333"/>
                </a:solidFill>
              </a:rPr>
              <a:t>"</a:t>
            </a:r>
            <a:r>
              <a:rPr kumimoji="0" lang="ru-RU" sz="2000" b="1" i="1" dirty="0">
                <a:solidFill>
                  <a:srgbClr val="0070C0"/>
                </a:solidFill>
              </a:rPr>
              <a:t>Совесть</a:t>
            </a:r>
            <a:r>
              <a:rPr kumimoji="0" lang="ru-RU" sz="2000" b="1" i="1" dirty="0">
                <a:solidFill>
                  <a:srgbClr val="333333"/>
                </a:solidFill>
              </a:rPr>
              <a:t> - это устойчивая</a:t>
            </a:r>
            <a:r>
              <a:rPr kumimoji="0" lang="en-US" sz="2000" b="1" i="1" dirty="0">
                <a:solidFill>
                  <a:srgbClr val="333333"/>
                </a:solidFill>
              </a:rPr>
              <a:t> </a:t>
            </a:r>
            <a:r>
              <a:rPr kumimoji="0" lang="ru-RU" sz="2000" b="1" i="1" dirty="0">
                <a:solidFill>
                  <a:srgbClr val="333333"/>
                </a:solidFill>
              </a:rPr>
              <a:t>эмоция, пропорциональная абсолютной величине разности между собственной (задекларированной для самого себя) </a:t>
            </a:r>
            <a:r>
              <a:rPr kumimoji="0" lang="ru-RU" sz="2000" b="1" i="1" dirty="0">
                <a:solidFill>
                  <a:srgbClr val="0070C0"/>
                </a:solidFill>
              </a:rPr>
              <a:t>системой ценностей</a:t>
            </a:r>
            <a:r>
              <a:rPr kumimoji="0" lang="ru-RU" sz="2000" b="1" i="1" dirty="0">
                <a:solidFill>
                  <a:srgbClr val="333333"/>
                </a:solidFill>
              </a:rPr>
              <a:t> и той, которая в реальности лежит в основе твоих поступков.</a:t>
            </a:r>
            <a:r>
              <a:rPr kumimoji="0" lang="en-US" sz="2000" b="1" i="1" dirty="0">
                <a:solidFill>
                  <a:srgbClr val="333333"/>
                </a:solidFill>
              </a:rPr>
              <a:t>”  </a:t>
            </a:r>
            <a:r>
              <a:rPr kumimoji="0" lang="az-Cyrl-AZ" sz="1400" b="1" i="1" dirty="0">
                <a:solidFill>
                  <a:srgbClr val="333333"/>
                </a:solidFill>
              </a:rPr>
              <a:t>Ваган Терзиян</a:t>
            </a:r>
            <a:r>
              <a:rPr kumimoji="0" lang="en-US" sz="1400" b="1" i="1" dirty="0">
                <a:solidFill>
                  <a:srgbClr val="333333"/>
                </a:solidFill>
              </a:rPr>
              <a:t> (4 </a:t>
            </a:r>
            <a:r>
              <a:rPr kumimoji="0" lang="az-Cyrl-AZ" sz="1400" b="1" i="1" dirty="0">
                <a:solidFill>
                  <a:srgbClr val="333333"/>
                </a:solidFill>
              </a:rPr>
              <a:t>декабря</a:t>
            </a:r>
            <a:r>
              <a:rPr kumimoji="0" lang="en-US" sz="1400" b="1" i="1" dirty="0">
                <a:solidFill>
                  <a:srgbClr val="333333"/>
                </a:solidFill>
              </a:rPr>
              <a:t>, 2019)</a:t>
            </a:r>
          </a:p>
          <a:p>
            <a:pPr algn="just">
              <a:buNone/>
            </a:pPr>
            <a:endParaRPr kumimoji="0" lang="en-US" sz="800" b="1" i="1" dirty="0">
              <a:solidFill>
                <a:srgbClr val="333333"/>
              </a:solidFill>
            </a:endParaRPr>
          </a:p>
          <a:p>
            <a:pPr algn="just">
              <a:buNone/>
            </a:pPr>
            <a:r>
              <a:rPr kumimoji="0" lang="en-US" sz="2000" b="1" i="1" dirty="0">
                <a:solidFill>
                  <a:srgbClr val="333333"/>
                </a:solidFill>
              </a:rPr>
              <a:t>“</a:t>
            </a:r>
            <a:r>
              <a:rPr kumimoji="0" lang="en-US" sz="2000" b="1" i="1" dirty="0">
                <a:solidFill>
                  <a:srgbClr val="0070C0"/>
                </a:solidFill>
              </a:rPr>
              <a:t>Conscience</a:t>
            </a:r>
            <a:r>
              <a:rPr kumimoji="0" lang="en-US" sz="2000" b="1" i="1" dirty="0">
                <a:solidFill>
                  <a:srgbClr val="333333"/>
                </a:solidFill>
              </a:rPr>
              <a:t> is a sustainable emotion proportional to an absolute value of the difference between your own (declared for yourself) </a:t>
            </a:r>
            <a:r>
              <a:rPr kumimoji="0" lang="en-US" sz="2000" b="1" i="1" dirty="0">
                <a:solidFill>
                  <a:srgbClr val="0070C0"/>
                </a:solidFill>
              </a:rPr>
              <a:t>value system </a:t>
            </a:r>
            <a:r>
              <a:rPr kumimoji="0" lang="en-US" sz="2000" b="1" i="1" dirty="0">
                <a:solidFill>
                  <a:srgbClr val="333333"/>
                </a:solidFill>
              </a:rPr>
              <a:t>and the one that in reality underlies your actions.” </a:t>
            </a:r>
            <a:r>
              <a:rPr kumimoji="0" lang="en-US" sz="1400" b="1" i="1" dirty="0">
                <a:solidFill>
                  <a:srgbClr val="333333"/>
                </a:solidFill>
              </a:rPr>
              <a:t>Vagan Terziyan (4 December, 2019)</a:t>
            </a:r>
          </a:p>
          <a:p>
            <a:pPr algn="r">
              <a:buNone/>
            </a:pPr>
            <a:r>
              <a:rPr kumimoji="0" lang="en-US" sz="800" b="1" i="1" dirty="0">
                <a:solidFill>
                  <a:srgbClr val="333333"/>
                </a:solidFill>
              </a:rPr>
              <a:t> </a:t>
            </a:r>
          </a:p>
          <a:p>
            <a:pPr algn="ctr">
              <a:buNone/>
            </a:pPr>
            <a:r>
              <a:rPr kumimoji="0" lang="en-US" sz="1200" b="1" i="1" dirty="0">
                <a:solidFill>
                  <a:srgbClr val="333333"/>
                </a:solidFill>
              </a:rPr>
              <a:t>          Do not confuse conscience (</a:t>
            </a:r>
            <a:r>
              <a:rPr kumimoji="0" lang="ru-RU" sz="1200" b="1" i="1" dirty="0">
                <a:solidFill>
                  <a:srgbClr val="333333"/>
                </a:solidFill>
              </a:rPr>
              <a:t>совесть</a:t>
            </a:r>
            <a:r>
              <a:rPr kumimoji="0" lang="en-US" sz="1200" b="1" i="1" dirty="0">
                <a:solidFill>
                  <a:srgbClr val="333333"/>
                </a:solidFill>
              </a:rPr>
              <a:t>) with consciousness (</a:t>
            </a:r>
            <a:r>
              <a:rPr kumimoji="0" lang="az-Cyrl-AZ" sz="1200" b="1" i="1" dirty="0">
                <a:solidFill>
                  <a:srgbClr val="333333"/>
                </a:solidFill>
              </a:rPr>
              <a:t>сознание</a:t>
            </a:r>
            <a:r>
              <a:rPr kumimoji="0" lang="en-US" sz="1200" b="1" i="1" dirty="0">
                <a:solidFill>
                  <a:srgbClr val="333333"/>
                </a:solidFill>
              </a:rPr>
              <a:t>)</a:t>
            </a:r>
            <a:endParaRPr kumimoji="0" lang="en-US" altLang="en-US" sz="1200" b="1" i="1" dirty="0">
              <a:solidFill>
                <a:srgbClr val="333333"/>
              </a:solidFill>
            </a:endParaRPr>
          </a:p>
        </p:txBody>
      </p:sp>
      <p:sp>
        <p:nvSpPr>
          <p:cNvPr id="7" name="Rectangle 6"/>
          <p:cNvSpPr/>
          <p:nvPr/>
        </p:nvSpPr>
        <p:spPr>
          <a:xfrm>
            <a:off x="112641" y="1062636"/>
            <a:ext cx="1956754" cy="830997"/>
          </a:xfrm>
          <a:prstGeom prst="rect">
            <a:avLst/>
          </a:prstGeom>
        </p:spPr>
        <p:txBody>
          <a:bodyPr wrap="none">
            <a:spAutoFit/>
          </a:bodyPr>
          <a:lstStyle/>
          <a:p>
            <a:r>
              <a:rPr kumimoji="1" lang="ru-RU" sz="2400" dirty="0">
                <a:solidFill>
                  <a:srgbClr val="004C2B"/>
                </a:solidFill>
                <a:latin typeface="Times New Roman" pitchFamily="18" charset="0"/>
                <a:cs typeface="Arial" pitchFamily="34" charset="0"/>
              </a:rPr>
              <a:t>(вместо</a:t>
            </a:r>
          </a:p>
          <a:p>
            <a:r>
              <a:rPr kumimoji="1" lang="ru-RU" sz="2400" dirty="0">
                <a:solidFill>
                  <a:srgbClr val="004C2B"/>
                </a:solidFill>
                <a:latin typeface="Times New Roman" pitchFamily="18" charset="0"/>
                <a:cs typeface="Arial" pitchFamily="34" charset="0"/>
              </a:rPr>
              <a:t>предисловия)</a:t>
            </a:r>
          </a:p>
        </p:txBody>
      </p:sp>
      <p:sp>
        <p:nvSpPr>
          <p:cNvPr id="8" name="Rectangle 7"/>
          <p:cNvSpPr/>
          <p:nvPr/>
        </p:nvSpPr>
        <p:spPr>
          <a:xfrm>
            <a:off x="86344" y="3631"/>
            <a:ext cx="2557110" cy="1200329"/>
          </a:xfrm>
          <a:prstGeom prst="rect">
            <a:avLst/>
          </a:prstGeom>
        </p:spPr>
        <p:txBody>
          <a:bodyPr wrap="none">
            <a:spAutoFit/>
          </a:bodyPr>
          <a:lstStyle/>
          <a:p>
            <a:r>
              <a:rPr kumimoji="1" lang="en-US" sz="3600" dirty="0">
                <a:solidFill>
                  <a:srgbClr val="004C2B"/>
                </a:solidFill>
                <a:latin typeface="Times New Roman" pitchFamily="18" charset="0"/>
                <a:cs typeface="Arial" pitchFamily="34" charset="0"/>
              </a:rPr>
              <a:t>Instead of</a:t>
            </a:r>
          </a:p>
          <a:p>
            <a:r>
              <a:rPr kumimoji="1" lang="en-US" sz="3600" dirty="0">
                <a:solidFill>
                  <a:srgbClr val="004C2B"/>
                </a:solidFill>
                <a:latin typeface="Times New Roman" pitchFamily="18" charset="0"/>
                <a:cs typeface="Arial" pitchFamily="34" charset="0"/>
              </a:rPr>
              <a:t>the foreword</a:t>
            </a:r>
          </a:p>
        </p:txBody>
      </p:sp>
      <p:sp>
        <p:nvSpPr>
          <p:cNvPr id="9" name="Rounded Rectangular Callout 8"/>
          <p:cNvSpPr>
            <a:spLocks noChangeArrowheads="1"/>
          </p:cNvSpPr>
          <p:nvPr/>
        </p:nvSpPr>
        <p:spPr bwMode="auto">
          <a:xfrm>
            <a:off x="1969503" y="5065440"/>
            <a:ext cx="6957990" cy="1670806"/>
          </a:xfrm>
          <a:prstGeom prst="wedgeRoundRectCallout">
            <a:avLst>
              <a:gd name="adj1" fmla="val -46114"/>
              <a:gd name="adj2" fmla="val -142948"/>
              <a:gd name="adj3" fmla="val 16667"/>
            </a:avLst>
          </a:prstGeom>
          <a:solidFill>
            <a:schemeClr val="accent1">
              <a:lumMod val="20000"/>
              <a:lumOff val="80000"/>
            </a:schemeClr>
          </a:solidFill>
          <a:ln w="25400" algn="ctr">
            <a:solidFill>
              <a:schemeClr val="tx1"/>
            </a:solidFill>
            <a:round/>
            <a:headEnd/>
            <a:tailEnd/>
          </a:ln>
        </p:spPr>
        <p:txBody>
          <a:bodyPr/>
          <a:lstStyle>
            <a:lvl1pPr>
              <a:spcBef>
                <a:spcPct val="20000"/>
              </a:spcBef>
              <a:buClr>
                <a:schemeClr val="bg2"/>
              </a:buClr>
              <a:buFont typeface="Monotype Sorts"/>
              <a:buChar char="§"/>
              <a:defRPr kumimoji="1" sz="3200">
                <a:solidFill>
                  <a:schemeClr val="tx1"/>
                </a:solidFill>
                <a:latin typeface="Times New Roman" panose="02020603050405020304" pitchFamily="18" charset="0"/>
              </a:defRPr>
            </a:lvl1pPr>
            <a:lvl2pPr marL="742950" indent="-285750">
              <a:spcBef>
                <a:spcPct val="20000"/>
              </a:spcBef>
              <a:buClr>
                <a:schemeClr val="bg2"/>
              </a:buClr>
              <a:buSzPct val="50000"/>
              <a:buFont typeface="Monotype Sorts"/>
              <a:buChar char="l"/>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just">
              <a:buNone/>
            </a:pPr>
            <a:r>
              <a:rPr kumimoji="0" lang="en-US" altLang="en-US" sz="2000" b="1" i="1" dirty="0">
                <a:solidFill>
                  <a:srgbClr val="333333"/>
                </a:solidFill>
              </a:rPr>
              <a:t>"</a:t>
            </a:r>
            <a:r>
              <a:rPr kumimoji="0" lang="ru-RU" sz="2000" b="1" i="1" dirty="0">
                <a:solidFill>
                  <a:srgbClr val="333333"/>
                </a:solidFill>
              </a:rPr>
              <a:t>Научись любить и защищать свою совесть - сбережешь и самого себя</a:t>
            </a:r>
            <a:r>
              <a:rPr kumimoji="0" lang="en-US" sz="2000" b="1" i="1" dirty="0">
                <a:solidFill>
                  <a:srgbClr val="333333"/>
                </a:solidFill>
              </a:rPr>
              <a:t>,</a:t>
            </a:r>
            <a:r>
              <a:rPr kumimoji="0" lang="ru-RU" sz="2000" b="1" i="1" dirty="0">
                <a:solidFill>
                  <a:srgbClr val="333333"/>
                </a:solidFill>
              </a:rPr>
              <a:t> и свою страну</a:t>
            </a:r>
            <a:r>
              <a:rPr kumimoji="0" lang="en-US" sz="2000" b="1" i="1" dirty="0">
                <a:solidFill>
                  <a:srgbClr val="333333"/>
                </a:solidFill>
              </a:rPr>
              <a:t>”  </a:t>
            </a:r>
            <a:r>
              <a:rPr kumimoji="0" lang="az-Cyrl-AZ" sz="1400" b="1" i="1" dirty="0">
                <a:solidFill>
                  <a:srgbClr val="333333"/>
                </a:solidFill>
              </a:rPr>
              <a:t>Ваган Терзиян</a:t>
            </a:r>
            <a:r>
              <a:rPr kumimoji="0" lang="en-US" sz="1400" b="1" i="1" dirty="0">
                <a:solidFill>
                  <a:srgbClr val="333333"/>
                </a:solidFill>
              </a:rPr>
              <a:t> (27 </a:t>
            </a:r>
            <a:r>
              <a:rPr kumimoji="0" lang="az-Cyrl-AZ" sz="1400" b="1" i="1" dirty="0">
                <a:solidFill>
                  <a:srgbClr val="333333"/>
                </a:solidFill>
              </a:rPr>
              <a:t>февраля</a:t>
            </a:r>
            <a:r>
              <a:rPr kumimoji="0" lang="en-US" sz="1400" b="1" i="1" dirty="0">
                <a:solidFill>
                  <a:srgbClr val="333333"/>
                </a:solidFill>
              </a:rPr>
              <a:t>, 2020)</a:t>
            </a:r>
          </a:p>
          <a:p>
            <a:pPr algn="just">
              <a:buNone/>
            </a:pPr>
            <a:endParaRPr kumimoji="0" lang="en-US" sz="800" b="1" i="1" dirty="0">
              <a:solidFill>
                <a:srgbClr val="333333"/>
              </a:solidFill>
            </a:endParaRPr>
          </a:p>
          <a:p>
            <a:pPr algn="just">
              <a:buNone/>
            </a:pPr>
            <a:r>
              <a:rPr kumimoji="0" lang="en-US" sz="2000" b="1" i="1" dirty="0">
                <a:solidFill>
                  <a:srgbClr val="333333"/>
                </a:solidFill>
              </a:rPr>
              <a:t>“Learn to love and protect your conscience - you will save both yourself and your country” </a:t>
            </a:r>
            <a:r>
              <a:rPr kumimoji="0" lang="en-US" sz="1400" b="1" i="1" dirty="0">
                <a:solidFill>
                  <a:srgbClr val="333333"/>
                </a:solidFill>
              </a:rPr>
              <a:t>Vagan Terziyan (27 February, 2020)</a:t>
            </a:r>
          </a:p>
        </p:txBody>
      </p:sp>
      <p:pic>
        <p:nvPicPr>
          <p:cNvPr id="1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4" y="2068788"/>
            <a:ext cx="1296144" cy="25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422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927" y="2642822"/>
            <a:ext cx="383857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4874217" y="3347634"/>
            <a:ext cx="3812583" cy="2089124"/>
          </a:xfrm>
          <a:custGeom>
            <a:avLst/>
            <a:gdLst>
              <a:gd name="connsiteX0" fmla="*/ 0 w 3812583"/>
              <a:gd name="connsiteY0" fmla="*/ 0 h 2089124"/>
              <a:gd name="connsiteX1" fmla="*/ 255722 w 3812583"/>
              <a:gd name="connsiteY1" fmla="*/ 100739 h 2089124"/>
              <a:gd name="connsiteX2" fmla="*/ 488197 w 3812583"/>
              <a:gd name="connsiteY2" fmla="*/ 201478 h 2089124"/>
              <a:gd name="connsiteX3" fmla="*/ 774915 w 3812583"/>
              <a:gd name="connsiteY3" fmla="*/ 286719 h 2089124"/>
              <a:gd name="connsiteX4" fmla="*/ 1139125 w 3812583"/>
              <a:gd name="connsiteY4" fmla="*/ 449451 h 2089124"/>
              <a:gd name="connsiteX5" fmla="*/ 1379349 w 3812583"/>
              <a:gd name="connsiteY5" fmla="*/ 472698 h 2089124"/>
              <a:gd name="connsiteX6" fmla="*/ 1619573 w 3812583"/>
              <a:gd name="connsiteY6" fmla="*/ 612183 h 2089124"/>
              <a:gd name="connsiteX7" fmla="*/ 1805552 w 3812583"/>
              <a:gd name="connsiteY7" fmla="*/ 743919 h 2089124"/>
              <a:gd name="connsiteX8" fmla="*/ 2038027 w 3812583"/>
              <a:gd name="connsiteY8" fmla="*/ 976393 h 2089124"/>
              <a:gd name="connsiteX9" fmla="*/ 2270502 w 3812583"/>
              <a:gd name="connsiteY9" fmla="*/ 1348352 h 2089124"/>
              <a:gd name="connsiteX10" fmla="*/ 2433234 w 3812583"/>
              <a:gd name="connsiteY10" fmla="*/ 1588576 h 2089124"/>
              <a:gd name="connsiteX11" fmla="*/ 2549471 w 3812583"/>
              <a:gd name="connsiteY11" fmla="*/ 1728061 h 2089124"/>
              <a:gd name="connsiteX12" fmla="*/ 2696705 w 3812583"/>
              <a:gd name="connsiteY12" fmla="*/ 1890793 h 2089124"/>
              <a:gd name="connsiteX13" fmla="*/ 2774197 w 3812583"/>
              <a:gd name="connsiteY13" fmla="*/ 2030278 h 2089124"/>
              <a:gd name="connsiteX14" fmla="*/ 2843939 w 3812583"/>
              <a:gd name="connsiteY14" fmla="*/ 2076773 h 2089124"/>
              <a:gd name="connsiteX15" fmla="*/ 2898183 w 3812583"/>
              <a:gd name="connsiteY15" fmla="*/ 2084522 h 2089124"/>
              <a:gd name="connsiteX16" fmla="*/ 2921430 w 3812583"/>
              <a:gd name="connsiteY16" fmla="*/ 2014780 h 2089124"/>
              <a:gd name="connsiteX17" fmla="*/ 2913681 w 3812583"/>
              <a:gd name="connsiteY17" fmla="*/ 1890793 h 2089124"/>
              <a:gd name="connsiteX18" fmla="*/ 2859437 w 3812583"/>
              <a:gd name="connsiteY18" fmla="*/ 1611824 h 2089124"/>
              <a:gd name="connsiteX19" fmla="*/ 2828441 w 3812583"/>
              <a:gd name="connsiteY19" fmla="*/ 1472339 h 2089124"/>
              <a:gd name="connsiteX20" fmla="*/ 2781946 w 3812583"/>
              <a:gd name="connsiteY20" fmla="*/ 1332854 h 2089124"/>
              <a:gd name="connsiteX21" fmla="*/ 2774197 w 3812583"/>
              <a:gd name="connsiteY21" fmla="*/ 1224366 h 2089124"/>
              <a:gd name="connsiteX22" fmla="*/ 2820691 w 3812583"/>
              <a:gd name="connsiteY22" fmla="*/ 1146874 h 2089124"/>
              <a:gd name="connsiteX23" fmla="*/ 2890434 w 3812583"/>
              <a:gd name="connsiteY23" fmla="*/ 1162373 h 2089124"/>
              <a:gd name="connsiteX24" fmla="*/ 2998922 w 3812583"/>
              <a:gd name="connsiteY24" fmla="*/ 1185620 h 2089124"/>
              <a:gd name="connsiteX25" fmla="*/ 3184902 w 3812583"/>
              <a:gd name="connsiteY25" fmla="*/ 1278610 h 2089124"/>
              <a:gd name="connsiteX26" fmla="*/ 3332136 w 3812583"/>
              <a:gd name="connsiteY26" fmla="*/ 1332854 h 2089124"/>
              <a:gd name="connsiteX27" fmla="*/ 3471620 w 3812583"/>
              <a:gd name="connsiteY27" fmla="*/ 1418095 h 2089124"/>
              <a:gd name="connsiteX28" fmla="*/ 3595607 w 3812583"/>
              <a:gd name="connsiteY28" fmla="*/ 1464590 h 2089124"/>
              <a:gd name="connsiteX29" fmla="*/ 3688597 w 3812583"/>
              <a:gd name="connsiteY29" fmla="*/ 1487837 h 2089124"/>
              <a:gd name="connsiteX30" fmla="*/ 3812583 w 3812583"/>
              <a:gd name="connsiteY30" fmla="*/ 1518834 h 208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2583" h="2089124">
                <a:moveTo>
                  <a:pt x="0" y="0"/>
                </a:moveTo>
                <a:lnTo>
                  <a:pt x="255722" y="100739"/>
                </a:lnTo>
                <a:cubicBezTo>
                  <a:pt x="337088" y="134319"/>
                  <a:pt x="401665" y="170481"/>
                  <a:pt x="488197" y="201478"/>
                </a:cubicBezTo>
                <a:cubicBezTo>
                  <a:pt x="574729" y="232475"/>
                  <a:pt x="666427" y="245390"/>
                  <a:pt x="774915" y="286719"/>
                </a:cubicBezTo>
                <a:cubicBezTo>
                  <a:pt x="883403" y="328048"/>
                  <a:pt x="1038386" y="418455"/>
                  <a:pt x="1139125" y="449451"/>
                </a:cubicBezTo>
                <a:cubicBezTo>
                  <a:pt x="1239864" y="480448"/>
                  <a:pt x="1299274" y="445576"/>
                  <a:pt x="1379349" y="472698"/>
                </a:cubicBezTo>
                <a:cubicBezTo>
                  <a:pt x="1459424" y="499820"/>
                  <a:pt x="1548539" y="566980"/>
                  <a:pt x="1619573" y="612183"/>
                </a:cubicBezTo>
                <a:cubicBezTo>
                  <a:pt x="1690607" y="657386"/>
                  <a:pt x="1735810" y="683217"/>
                  <a:pt x="1805552" y="743919"/>
                </a:cubicBezTo>
                <a:cubicBezTo>
                  <a:pt x="1875294" y="804621"/>
                  <a:pt x="1960535" y="875654"/>
                  <a:pt x="2038027" y="976393"/>
                </a:cubicBezTo>
                <a:cubicBezTo>
                  <a:pt x="2115519" y="1077132"/>
                  <a:pt x="2204634" y="1246322"/>
                  <a:pt x="2270502" y="1348352"/>
                </a:cubicBezTo>
                <a:cubicBezTo>
                  <a:pt x="2336370" y="1450382"/>
                  <a:pt x="2386739" y="1525291"/>
                  <a:pt x="2433234" y="1588576"/>
                </a:cubicBezTo>
                <a:cubicBezTo>
                  <a:pt x="2479729" y="1651861"/>
                  <a:pt x="2505559" y="1677692"/>
                  <a:pt x="2549471" y="1728061"/>
                </a:cubicBezTo>
                <a:cubicBezTo>
                  <a:pt x="2593383" y="1778430"/>
                  <a:pt x="2659251" y="1840424"/>
                  <a:pt x="2696705" y="1890793"/>
                </a:cubicBezTo>
                <a:cubicBezTo>
                  <a:pt x="2734159" y="1941163"/>
                  <a:pt x="2749658" y="1999281"/>
                  <a:pt x="2774197" y="2030278"/>
                </a:cubicBezTo>
                <a:cubicBezTo>
                  <a:pt x="2798736" y="2061275"/>
                  <a:pt x="2823275" y="2067732"/>
                  <a:pt x="2843939" y="2076773"/>
                </a:cubicBezTo>
                <a:cubicBezTo>
                  <a:pt x="2864603" y="2085814"/>
                  <a:pt x="2885268" y="2094854"/>
                  <a:pt x="2898183" y="2084522"/>
                </a:cubicBezTo>
                <a:cubicBezTo>
                  <a:pt x="2911098" y="2074190"/>
                  <a:pt x="2918847" y="2047068"/>
                  <a:pt x="2921430" y="2014780"/>
                </a:cubicBezTo>
                <a:cubicBezTo>
                  <a:pt x="2924013" y="1982492"/>
                  <a:pt x="2924013" y="1957952"/>
                  <a:pt x="2913681" y="1890793"/>
                </a:cubicBezTo>
                <a:cubicBezTo>
                  <a:pt x="2903349" y="1823634"/>
                  <a:pt x="2873644" y="1681566"/>
                  <a:pt x="2859437" y="1611824"/>
                </a:cubicBezTo>
                <a:cubicBezTo>
                  <a:pt x="2845230" y="1542082"/>
                  <a:pt x="2841356" y="1518834"/>
                  <a:pt x="2828441" y="1472339"/>
                </a:cubicBezTo>
                <a:cubicBezTo>
                  <a:pt x="2815526" y="1425844"/>
                  <a:pt x="2790987" y="1374183"/>
                  <a:pt x="2781946" y="1332854"/>
                </a:cubicBezTo>
                <a:cubicBezTo>
                  <a:pt x="2772905" y="1291525"/>
                  <a:pt x="2767739" y="1255363"/>
                  <a:pt x="2774197" y="1224366"/>
                </a:cubicBezTo>
                <a:cubicBezTo>
                  <a:pt x="2780655" y="1193369"/>
                  <a:pt x="2801318" y="1157206"/>
                  <a:pt x="2820691" y="1146874"/>
                </a:cubicBezTo>
                <a:cubicBezTo>
                  <a:pt x="2840064" y="1136542"/>
                  <a:pt x="2890434" y="1162373"/>
                  <a:pt x="2890434" y="1162373"/>
                </a:cubicBezTo>
                <a:cubicBezTo>
                  <a:pt x="2920139" y="1168831"/>
                  <a:pt x="2949844" y="1166247"/>
                  <a:pt x="2998922" y="1185620"/>
                </a:cubicBezTo>
                <a:cubicBezTo>
                  <a:pt x="3048000" y="1204993"/>
                  <a:pt x="3129366" y="1254071"/>
                  <a:pt x="3184902" y="1278610"/>
                </a:cubicBezTo>
                <a:cubicBezTo>
                  <a:pt x="3240438" y="1303149"/>
                  <a:pt x="3284350" y="1309607"/>
                  <a:pt x="3332136" y="1332854"/>
                </a:cubicBezTo>
                <a:cubicBezTo>
                  <a:pt x="3379922" y="1356101"/>
                  <a:pt x="3427708" y="1396139"/>
                  <a:pt x="3471620" y="1418095"/>
                </a:cubicBezTo>
                <a:cubicBezTo>
                  <a:pt x="3515532" y="1440051"/>
                  <a:pt x="3559444" y="1452966"/>
                  <a:pt x="3595607" y="1464590"/>
                </a:cubicBezTo>
                <a:cubicBezTo>
                  <a:pt x="3631770" y="1476214"/>
                  <a:pt x="3688597" y="1487837"/>
                  <a:pt x="3688597" y="1487837"/>
                </a:cubicBezTo>
                <a:lnTo>
                  <a:pt x="3812583" y="1518834"/>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a:off x="5471189" y="263433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4858719" y="2657959"/>
            <a:ext cx="1790054" cy="1379349"/>
          </a:xfrm>
          <a:custGeom>
            <a:avLst/>
            <a:gdLst>
              <a:gd name="connsiteX0" fmla="*/ 0 w 1790054"/>
              <a:gd name="connsiteY0" fmla="*/ 681926 h 1379349"/>
              <a:gd name="connsiteX1" fmla="*/ 7749 w 1790054"/>
              <a:gd name="connsiteY1" fmla="*/ 15499 h 1379349"/>
              <a:gd name="connsiteX2" fmla="*/ 627681 w 1790054"/>
              <a:gd name="connsiteY2" fmla="*/ 0 h 1379349"/>
              <a:gd name="connsiteX3" fmla="*/ 1790054 w 1790054"/>
              <a:gd name="connsiteY3" fmla="*/ 1379349 h 1379349"/>
              <a:gd name="connsiteX4" fmla="*/ 1503335 w 1790054"/>
              <a:gd name="connsiteY4" fmla="*/ 1224366 h 1379349"/>
              <a:gd name="connsiteX5" fmla="*/ 1418095 w 1790054"/>
              <a:gd name="connsiteY5" fmla="*/ 1177872 h 1379349"/>
              <a:gd name="connsiteX6" fmla="*/ 1340603 w 1790054"/>
              <a:gd name="connsiteY6" fmla="*/ 1170122 h 1379349"/>
              <a:gd name="connsiteX7" fmla="*/ 1247613 w 1790054"/>
              <a:gd name="connsiteY7" fmla="*/ 1177872 h 1379349"/>
              <a:gd name="connsiteX8" fmla="*/ 1146874 w 1790054"/>
              <a:gd name="connsiteY8" fmla="*/ 1131377 h 1379349"/>
              <a:gd name="connsiteX9" fmla="*/ 1046135 w 1790054"/>
              <a:gd name="connsiteY9" fmla="*/ 1100380 h 1379349"/>
              <a:gd name="connsiteX10" fmla="*/ 805912 w 1790054"/>
              <a:gd name="connsiteY10" fmla="*/ 991892 h 1379349"/>
              <a:gd name="connsiteX11" fmla="*/ 712922 w 1790054"/>
              <a:gd name="connsiteY11" fmla="*/ 960895 h 1379349"/>
              <a:gd name="connsiteX12" fmla="*/ 511444 w 1790054"/>
              <a:gd name="connsiteY12" fmla="*/ 898902 h 1379349"/>
              <a:gd name="connsiteX13" fmla="*/ 294467 w 1790054"/>
              <a:gd name="connsiteY13" fmla="*/ 798163 h 1379349"/>
              <a:gd name="connsiteX14" fmla="*/ 185979 w 1790054"/>
              <a:gd name="connsiteY14" fmla="*/ 751668 h 1379349"/>
              <a:gd name="connsiteX15" fmla="*/ 0 w 1790054"/>
              <a:gd name="connsiteY15" fmla="*/ 681926 h 137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0054" h="1379349">
                <a:moveTo>
                  <a:pt x="0" y="681926"/>
                </a:moveTo>
                <a:lnTo>
                  <a:pt x="7749" y="15499"/>
                </a:lnTo>
                <a:lnTo>
                  <a:pt x="627681" y="0"/>
                </a:lnTo>
                <a:lnTo>
                  <a:pt x="1790054" y="1379349"/>
                </a:lnTo>
                <a:lnTo>
                  <a:pt x="1503335" y="1224366"/>
                </a:lnTo>
                <a:lnTo>
                  <a:pt x="1418095" y="1177872"/>
                </a:lnTo>
                <a:lnTo>
                  <a:pt x="1340603" y="1170122"/>
                </a:lnTo>
                <a:lnTo>
                  <a:pt x="1247613" y="1177872"/>
                </a:lnTo>
                <a:lnTo>
                  <a:pt x="1146874" y="1131377"/>
                </a:lnTo>
                <a:lnTo>
                  <a:pt x="1046135" y="1100380"/>
                </a:lnTo>
                <a:lnTo>
                  <a:pt x="805912" y="991892"/>
                </a:lnTo>
                <a:lnTo>
                  <a:pt x="712922" y="960895"/>
                </a:lnTo>
                <a:lnTo>
                  <a:pt x="511444" y="898902"/>
                </a:lnTo>
                <a:lnTo>
                  <a:pt x="294467" y="798163"/>
                </a:lnTo>
                <a:lnTo>
                  <a:pt x="185979" y="751668"/>
                </a:lnTo>
                <a:lnTo>
                  <a:pt x="0" y="681926"/>
                </a:lnTo>
                <a:close/>
              </a:path>
            </a:pathLst>
          </a:custGeom>
          <a:solidFill>
            <a:srgbClr val="7030A0">
              <a:alpha val="7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7648414" y="4471261"/>
            <a:ext cx="1030637" cy="2007031"/>
          </a:xfrm>
          <a:custGeom>
            <a:avLst/>
            <a:gdLst>
              <a:gd name="connsiteX0" fmla="*/ 1015139 w 1030637"/>
              <a:gd name="connsiteY0" fmla="*/ 2007031 h 2007031"/>
              <a:gd name="connsiteX1" fmla="*/ 1030637 w 1030637"/>
              <a:gd name="connsiteY1" fmla="*/ 426203 h 2007031"/>
              <a:gd name="connsiteX2" fmla="*/ 743918 w 1030637"/>
              <a:gd name="connsiteY2" fmla="*/ 309966 h 2007031"/>
              <a:gd name="connsiteX3" fmla="*/ 627681 w 1030637"/>
              <a:gd name="connsiteY3" fmla="*/ 247973 h 2007031"/>
              <a:gd name="connsiteX4" fmla="*/ 534691 w 1030637"/>
              <a:gd name="connsiteY4" fmla="*/ 209227 h 2007031"/>
              <a:gd name="connsiteX5" fmla="*/ 457200 w 1030637"/>
              <a:gd name="connsiteY5" fmla="*/ 178231 h 2007031"/>
              <a:gd name="connsiteX6" fmla="*/ 371959 w 1030637"/>
              <a:gd name="connsiteY6" fmla="*/ 131736 h 2007031"/>
              <a:gd name="connsiteX7" fmla="*/ 232474 w 1030637"/>
              <a:gd name="connsiteY7" fmla="*/ 54244 h 2007031"/>
              <a:gd name="connsiteX8" fmla="*/ 154983 w 1030637"/>
              <a:gd name="connsiteY8" fmla="*/ 54244 h 2007031"/>
              <a:gd name="connsiteX9" fmla="*/ 61993 w 1030637"/>
              <a:gd name="connsiteY9" fmla="*/ 0 h 2007031"/>
              <a:gd name="connsiteX10" fmla="*/ 0 w 1030637"/>
              <a:gd name="connsiteY10" fmla="*/ 85241 h 2007031"/>
              <a:gd name="connsiteX11" fmla="*/ 30996 w 1030637"/>
              <a:gd name="connsiteY11" fmla="*/ 209227 h 2007031"/>
              <a:gd name="connsiteX12" fmla="*/ 77491 w 1030637"/>
              <a:gd name="connsiteY12" fmla="*/ 348712 h 2007031"/>
              <a:gd name="connsiteX13" fmla="*/ 108488 w 1030637"/>
              <a:gd name="connsiteY13" fmla="*/ 480447 h 2007031"/>
              <a:gd name="connsiteX14" fmla="*/ 131735 w 1030637"/>
              <a:gd name="connsiteY14" fmla="*/ 588936 h 2007031"/>
              <a:gd name="connsiteX15" fmla="*/ 139484 w 1030637"/>
              <a:gd name="connsiteY15" fmla="*/ 689675 h 2007031"/>
              <a:gd name="connsiteX16" fmla="*/ 170481 w 1030637"/>
              <a:gd name="connsiteY16" fmla="*/ 782664 h 2007031"/>
              <a:gd name="connsiteX17" fmla="*/ 170481 w 1030637"/>
              <a:gd name="connsiteY17" fmla="*/ 852407 h 2007031"/>
              <a:gd name="connsiteX18" fmla="*/ 139484 w 1030637"/>
              <a:gd name="connsiteY18" fmla="*/ 945397 h 2007031"/>
              <a:gd name="connsiteX19" fmla="*/ 1015139 w 1030637"/>
              <a:gd name="connsiteY19" fmla="*/ 2007031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0637" h="2007031">
                <a:moveTo>
                  <a:pt x="1015139" y="2007031"/>
                </a:moveTo>
                <a:lnTo>
                  <a:pt x="1030637" y="426203"/>
                </a:lnTo>
                <a:lnTo>
                  <a:pt x="743918" y="309966"/>
                </a:lnTo>
                <a:lnTo>
                  <a:pt x="627681" y="247973"/>
                </a:lnTo>
                <a:lnTo>
                  <a:pt x="534691" y="209227"/>
                </a:lnTo>
                <a:lnTo>
                  <a:pt x="457200" y="178231"/>
                </a:lnTo>
                <a:lnTo>
                  <a:pt x="371959" y="131736"/>
                </a:lnTo>
                <a:lnTo>
                  <a:pt x="232474" y="54244"/>
                </a:lnTo>
                <a:lnTo>
                  <a:pt x="154983" y="54244"/>
                </a:lnTo>
                <a:lnTo>
                  <a:pt x="61993" y="0"/>
                </a:lnTo>
                <a:lnTo>
                  <a:pt x="0" y="85241"/>
                </a:lnTo>
                <a:lnTo>
                  <a:pt x="30996" y="209227"/>
                </a:lnTo>
                <a:lnTo>
                  <a:pt x="77491" y="348712"/>
                </a:lnTo>
                <a:lnTo>
                  <a:pt x="108488" y="480447"/>
                </a:lnTo>
                <a:lnTo>
                  <a:pt x="131735" y="588936"/>
                </a:lnTo>
                <a:lnTo>
                  <a:pt x="139484" y="689675"/>
                </a:lnTo>
                <a:lnTo>
                  <a:pt x="170481" y="782664"/>
                </a:lnTo>
                <a:lnTo>
                  <a:pt x="170481" y="852407"/>
                </a:lnTo>
                <a:lnTo>
                  <a:pt x="139484" y="945397"/>
                </a:lnTo>
                <a:lnTo>
                  <a:pt x="1015139" y="2007031"/>
                </a:lnTo>
                <a:close/>
              </a:path>
            </a:pathLst>
          </a:custGeom>
          <a:solidFill>
            <a:srgbClr val="7030A0">
              <a:alpha val="9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p:cNvSpPr/>
          <p:nvPr/>
        </p:nvSpPr>
        <p:spPr>
          <a:xfrm>
            <a:off x="7943396" y="4732893"/>
            <a:ext cx="252000" cy="25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13" name="Rectangle 1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grpSp>
        <p:nvGrpSpPr>
          <p:cNvPr id="14" name="Group 13"/>
          <p:cNvGrpSpPr/>
          <p:nvPr/>
        </p:nvGrpSpPr>
        <p:grpSpPr>
          <a:xfrm>
            <a:off x="67243" y="1185412"/>
            <a:ext cx="1840629" cy="1050287"/>
            <a:chOff x="271967" y="5774268"/>
            <a:chExt cx="1840629" cy="1050287"/>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Rounded Rectangular Callout 18"/>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sp>
        <p:nvSpPr>
          <p:cNvPr id="20"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259" y="304049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7934" y="5373216"/>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6228185" y="2030548"/>
            <a:ext cx="1800199" cy="276660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772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287" y="2624966"/>
            <a:ext cx="38766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lowchart: Summing Junction 2"/>
          <p:cNvSpPr/>
          <p:nvPr/>
        </p:nvSpPr>
        <p:spPr>
          <a:xfrm>
            <a:off x="7320201" y="4696861"/>
            <a:ext cx="288032" cy="288032"/>
          </a:xfrm>
          <a:prstGeom prst="flowChartSummingJunc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p:cNvCxnSpPr/>
          <p:nvPr/>
        </p:nvCxnSpPr>
        <p:spPr>
          <a:xfrm>
            <a:off x="4871287" y="2996952"/>
            <a:ext cx="3836649" cy="23335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標題 1"/>
          <p:cNvSpPr>
            <a:spLocks noGrp="1"/>
          </p:cNvSpPr>
          <p:nvPr>
            <p:ph type="title"/>
          </p:nvPr>
        </p:nvSpPr>
        <p:spPr>
          <a:xfrm>
            <a:off x="107504" y="1"/>
            <a:ext cx="8921467"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removing one “NO” 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5" name="Straight Arrow Connector 14"/>
          <p:cNvCxnSpPr/>
          <p:nvPr/>
        </p:nvCxnSpPr>
        <p:spPr>
          <a:xfrm>
            <a:off x="6228186" y="2030548"/>
            <a:ext cx="1092015" cy="266631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69202" y="2030548"/>
            <a:ext cx="866894" cy="133315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0" name="Rectangle 19"/>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3556168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871287" y="2624966"/>
            <a:ext cx="3876675" cy="3870543"/>
            <a:chOff x="4871287" y="2624966"/>
            <a:chExt cx="3876675" cy="3870543"/>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287" y="2624966"/>
              <a:ext cx="38766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4871287" y="2996952"/>
              <a:ext cx="3836649" cy="2333511"/>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86687" y="2649830"/>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4889715" y="2650210"/>
              <a:ext cx="1797804" cy="1464590"/>
            </a:xfrm>
            <a:custGeom>
              <a:avLst/>
              <a:gdLst>
                <a:gd name="connsiteX0" fmla="*/ 7749 w 1797804"/>
                <a:gd name="connsiteY0" fmla="*/ 364210 h 1464590"/>
                <a:gd name="connsiteX1" fmla="*/ 0 w 1797804"/>
                <a:gd name="connsiteY1" fmla="*/ 0 h 1464590"/>
                <a:gd name="connsiteX2" fmla="*/ 612183 w 1797804"/>
                <a:gd name="connsiteY2" fmla="*/ 0 h 1464590"/>
                <a:gd name="connsiteX3" fmla="*/ 1797804 w 1797804"/>
                <a:gd name="connsiteY3" fmla="*/ 1464590 h 1464590"/>
                <a:gd name="connsiteX4" fmla="*/ 7749 w 1797804"/>
                <a:gd name="connsiteY4" fmla="*/ 364210 h 146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804" h="1464590">
                  <a:moveTo>
                    <a:pt x="7749" y="364210"/>
                  </a:moveTo>
                  <a:lnTo>
                    <a:pt x="0" y="0"/>
                  </a:lnTo>
                  <a:lnTo>
                    <a:pt x="612183" y="0"/>
                  </a:lnTo>
                  <a:lnTo>
                    <a:pt x="1797804" y="1464590"/>
                  </a:lnTo>
                  <a:lnTo>
                    <a:pt x="7749" y="364210"/>
                  </a:lnTo>
                  <a:close/>
                </a:path>
              </a:pathLst>
            </a:custGeom>
            <a:solidFill>
              <a:srgbClr val="7030A0">
                <a:alpha val="72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p:cNvSpPr/>
            <p:nvPr/>
          </p:nvSpPr>
          <p:spPr>
            <a:xfrm>
              <a:off x="6710766" y="4122549"/>
              <a:ext cx="2007031" cy="2363492"/>
            </a:xfrm>
            <a:custGeom>
              <a:avLst/>
              <a:gdLst>
                <a:gd name="connsiteX0" fmla="*/ 0 w 2007031"/>
                <a:gd name="connsiteY0" fmla="*/ 0 h 2363492"/>
                <a:gd name="connsiteX1" fmla="*/ 1960536 w 2007031"/>
                <a:gd name="connsiteY1" fmla="*/ 2363492 h 2363492"/>
                <a:gd name="connsiteX2" fmla="*/ 2007031 w 2007031"/>
                <a:gd name="connsiteY2" fmla="*/ 2355743 h 2363492"/>
                <a:gd name="connsiteX3" fmla="*/ 1991532 w 2007031"/>
                <a:gd name="connsiteY3" fmla="*/ 433953 h 2363492"/>
                <a:gd name="connsiteX4" fmla="*/ 1999281 w 2007031"/>
                <a:gd name="connsiteY4" fmla="*/ 2340244 h 2363492"/>
                <a:gd name="connsiteX5" fmla="*/ 1983783 w 2007031"/>
                <a:gd name="connsiteY5" fmla="*/ 1201119 h 2363492"/>
                <a:gd name="connsiteX6" fmla="*/ 0 w 2007031"/>
                <a:gd name="connsiteY6" fmla="*/ 0 h 236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031" h="2363492">
                  <a:moveTo>
                    <a:pt x="0" y="0"/>
                  </a:moveTo>
                  <a:lnTo>
                    <a:pt x="1960536" y="2363492"/>
                  </a:lnTo>
                  <a:lnTo>
                    <a:pt x="2007031" y="2355743"/>
                  </a:lnTo>
                  <a:lnTo>
                    <a:pt x="1991532" y="433953"/>
                  </a:lnTo>
                  <a:lnTo>
                    <a:pt x="1999281" y="2340244"/>
                  </a:lnTo>
                  <a:lnTo>
                    <a:pt x="1983783" y="1201119"/>
                  </a:lnTo>
                  <a:lnTo>
                    <a:pt x="0" y="0"/>
                  </a:lnTo>
                  <a:close/>
                </a:path>
              </a:pathLst>
            </a:custGeom>
            <a:solidFill>
              <a:srgbClr val="7030A0">
                <a:alpha val="85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Summing Junction 2"/>
            <p:cNvSpPr/>
            <p:nvPr/>
          </p:nvSpPr>
          <p:spPr>
            <a:xfrm>
              <a:off x="7320201" y="4696861"/>
              <a:ext cx="288032" cy="288032"/>
            </a:xfrm>
            <a:prstGeom prst="flowChartSummingJunc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224" y="4463429"/>
              <a:ext cx="119461" cy="82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8388424" y="5118447"/>
              <a:ext cx="339512" cy="2214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7243" y="1185412"/>
            <a:ext cx="1840629" cy="1050287"/>
            <a:chOff x="271967" y="5774268"/>
            <a:chExt cx="1840629" cy="1050287"/>
          </a:xfrm>
        </p:grpSpPr>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Rounded Rectangular Callout 21"/>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729" y="296300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9189" y="5373216"/>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a:endCxn id="3" idx="1"/>
          </p:cNvCxnSpPr>
          <p:nvPr/>
        </p:nvCxnSpPr>
        <p:spPr>
          <a:xfrm>
            <a:off x="6228185" y="2030548"/>
            <a:ext cx="1134197" cy="270849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8"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9" name="Rectangle 28"/>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30" name="Rectangle 29"/>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2253508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388" y="2639291"/>
            <a:ext cx="386715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300806" y="4701897"/>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a:off x="4862388" y="3140968"/>
            <a:ext cx="3867150" cy="20454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5" name="Straight Arrow Connector 14"/>
          <p:cNvCxnSpPr>
            <a:endCxn id="2" idx="0"/>
          </p:cNvCxnSpPr>
          <p:nvPr/>
        </p:nvCxnSpPr>
        <p:spPr>
          <a:xfrm>
            <a:off x="6228186" y="2030548"/>
            <a:ext cx="1198620" cy="2671349"/>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69202" y="2030548"/>
            <a:ext cx="866894" cy="133315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8" name="標題 1"/>
          <p:cNvSpPr>
            <a:spLocks noGrp="1"/>
          </p:cNvSpPr>
          <p:nvPr>
            <p:ph type="title"/>
          </p:nvPr>
        </p:nvSpPr>
        <p:spPr>
          <a:xfrm>
            <a:off x="107505" y="154981"/>
            <a:ext cx="8064896" cy="548680"/>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“recoloring” one point from “NO” to “YES”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19" name="Rectangle 18"/>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0" name="Rectangle 19"/>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4066619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388" y="2639291"/>
            <a:ext cx="386715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4862388" y="3140968"/>
            <a:ext cx="3867150" cy="20454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40193" y="2626583"/>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874217" y="2642461"/>
            <a:ext cx="1805552" cy="1464590"/>
          </a:xfrm>
          <a:custGeom>
            <a:avLst/>
            <a:gdLst>
              <a:gd name="connsiteX0" fmla="*/ 7749 w 1805552"/>
              <a:gd name="connsiteY0" fmla="*/ 503695 h 1464590"/>
              <a:gd name="connsiteX1" fmla="*/ 0 w 1805552"/>
              <a:gd name="connsiteY1" fmla="*/ 23247 h 1464590"/>
              <a:gd name="connsiteX2" fmla="*/ 612183 w 1805552"/>
              <a:gd name="connsiteY2" fmla="*/ 0 h 1464590"/>
              <a:gd name="connsiteX3" fmla="*/ 1805552 w 1805552"/>
              <a:gd name="connsiteY3" fmla="*/ 1464590 h 1464590"/>
              <a:gd name="connsiteX4" fmla="*/ 7749 w 1805552"/>
              <a:gd name="connsiteY4" fmla="*/ 503695 h 146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552" h="1464590">
                <a:moveTo>
                  <a:pt x="7749" y="503695"/>
                </a:moveTo>
                <a:lnTo>
                  <a:pt x="0" y="23247"/>
                </a:lnTo>
                <a:lnTo>
                  <a:pt x="612183" y="0"/>
                </a:lnTo>
                <a:lnTo>
                  <a:pt x="1805552" y="1464590"/>
                </a:lnTo>
                <a:lnTo>
                  <a:pt x="7749" y="503695"/>
                </a:lnTo>
                <a:close/>
              </a:path>
            </a:pathLst>
          </a:custGeom>
          <a:solidFill>
            <a:srgbClr val="7030A0">
              <a:alpha val="4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p:cNvSpPr/>
          <p:nvPr/>
        </p:nvSpPr>
        <p:spPr>
          <a:xfrm>
            <a:off x="6672020" y="4099302"/>
            <a:ext cx="2030278" cy="2386739"/>
          </a:xfrm>
          <a:custGeom>
            <a:avLst/>
            <a:gdLst>
              <a:gd name="connsiteX0" fmla="*/ 0 w 2030278"/>
              <a:gd name="connsiteY0" fmla="*/ 0 h 2386739"/>
              <a:gd name="connsiteX1" fmla="*/ 1976034 w 2030278"/>
              <a:gd name="connsiteY1" fmla="*/ 2386739 h 2386739"/>
              <a:gd name="connsiteX2" fmla="*/ 2030278 w 2030278"/>
              <a:gd name="connsiteY2" fmla="*/ 2371240 h 2386739"/>
              <a:gd name="connsiteX3" fmla="*/ 2030278 w 2030278"/>
              <a:gd name="connsiteY3" fmla="*/ 1084881 h 2386739"/>
              <a:gd name="connsiteX4" fmla="*/ 0 w 2030278"/>
              <a:gd name="connsiteY4" fmla="*/ 0 h 2386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278" h="2386739">
                <a:moveTo>
                  <a:pt x="0" y="0"/>
                </a:moveTo>
                <a:lnTo>
                  <a:pt x="1976034" y="2386739"/>
                </a:lnTo>
                <a:lnTo>
                  <a:pt x="2030278" y="2371240"/>
                </a:lnTo>
                <a:lnTo>
                  <a:pt x="2030278" y="1084881"/>
                </a:lnTo>
                <a:lnTo>
                  <a:pt x="0" y="0"/>
                </a:lnTo>
                <a:close/>
              </a:path>
            </a:pathLst>
          </a:custGeom>
          <a:solidFill>
            <a:srgbClr val="7030A0">
              <a:alpha val="6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p:cNvSpPr/>
          <p:nvPr/>
        </p:nvSpPr>
        <p:spPr>
          <a:xfrm>
            <a:off x="7300555" y="4701897"/>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13" name="Rectangle 1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grpSp>
        <p:nvGrpSpPr>
          <p:cNvPr id="14" name="Group 13"/>
          <p:cNvGrpSpPr/>
          <p:nvPr/>
        </p:nvGrpSpPr>
        <p:grpSpPr>
          <a:xfrm>
            <a:off x="67243" y="1185412"/>
            <a:ext cx="1840629" cy="1050287"/>
            <a:chOff x="271967" y="5774268"/>
            <a:chExt cx="1840629" cy="1050287"/>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ounded Rectangular Callout 17"/>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729" y="296300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cxnSp>
        <p:nvCxnSpPr>
          <p:cNvPr id="22" name="Straight Arrow Connector 21"/>
          <p:cNvCxnSpPr/>
          <p:nvPr/>
        </p:nvCxnSpPr>
        <p:spPr>
          <a:xfrm>
            <a:off x="6228185" y="2030548"/>
            <a:ext cx="1134197" cy="270849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pic>
        <p:nvPicPr>
          <p:cNvPr id="23"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8384" y="5186447"/>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207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622" y="2629766"/>
            <a:ext cx="387667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077657" y="4917921"/>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4905214" y="3130658"/>
            <a:ext cx="3833658" cy="2288603"/>
          </a:xfrm>
          <a:custGeom>
            <a:avLst/>
            <a:gdLst>
              <a:gd name="connsiteX0" fmla="*/ 0 w 3833658"/>
              <a:gd name="connsiteY0" fmla="*/ 0 h 2288603"/>
              <a:gd name="connsiteX1" fmla="*/ 650928 w 3833658"/>
              <a:gd name="connsiteY1" fmla="*/ 325464 h 2288603"/>
              <a:gd name="connsiteX2" fmla="*/ 1046135 w 3833658"/>
              <a:gd name="connsiteY2" fmla="*/ 526942 h 2288603"/>
              <a:gd name="connsiteX3" fmla="*/ 1441342 w 3833658"/>
              <a:gd name="connsiteY3" fmla="*/ 705173 h 2288603"/>
              <a:gd name="connsiteX4" fmla="*/ 1759057 w 3833658"/>
              <a:gd name="connsiteY4" fmla="*/ 844657 h 2288603"/>
              <a:gd name="connsiteX5" fmla="*/ 1960535 w 3833658"/>
              <a:gd name="connsiteY5" fmla="*/ 968644 h 2288603"/>
              <a:gd name="connsiteX6" fmla="*/ 2100020 w 3833658"/>
              <a:gd name="connsiteY6" fmla="*/ 1131376 h 2288603"/>
              <a:gd name="connsiteX7" fmla="*/ 2131017 w 3833658"/>
              <a:gd name="connsiteY7" fmla="*/ 1340603 h 2288603"/>
              <a:gd name="connsiteX8" fmla="*/ 2092271 w 3833658"/>
              <a:gd name="connsiteY8" fmla="*/ 1511084 h 2288603"/>
              <a:gd name="connsiteX9" fmla="*/ 2038027 w 3833658"/>
              <a:gd name="connsiteY9" fmla="*/ 1689315 h 2288603"/>
              <a:gd name="connsiteX10" fmla="*/ 1976033 w 3833658"/>
              <a:gd name="connsiteY10" fmla="*/ 1852047 h 2288603"/>
              <a:gd name="connsiteX11" fmla="*/ 1906291 w 3833658"/>
              <a:gd name="connsiteY11" fmla="*/ 2084522 h 2288603"/>
              <a:gd name="connsiteX12" fmla="*/ 1898542 w 3833658"/>
              <a:gd name="connsiteY12" fmla="*/ 2255003 h 2288603"/>
              <a:gd name="connsiteX13" fmla="*/ 1991532 w 3833658"/>
              <a:gd name="connsiteY13" fmla="*/ 2286000 h 2288603"/>
              <a:gd name="connsiteX14" fmla="*/ 2131017 w 3833658"/>
              <a:gd name="connsiteY14" fmla="*/ 2216257 h 2288603"/>
              <a:gd name="connsiteX15" fmla="*/ 2409986 w 3833658"/>
              <a:gd name="connsiteY15" fmla="*/ 2069023 h 2288603"/>
              <a:gd name="connsiteX16" fmla="*/ 2634711 w 3833658"/>
              <a:gd name="connsiteY16" fmla="*/ 1937288 h 2288603"/>
              <a:gd name="connsiteX17" fmla="*/ 2944678 w 3833658"/>
              <a:gd name="connsiteY17" fmla="*/ 1844298 h 2288603"/>
              <a:gd name="connsiteX18" fmla="*/ 3394128 w 3833658"/>
              <a:gd name="connsiteY18" fmla="*/ 1828800 h 2288603"/>
              <a:gd name="connsiteX19" fmla="*/ 3657600 w 3833658"/>
              <a:gd name="connsiteY19" fmla="*/ 1867545 h 2288603"/>
              <a:gd name="connsiteX20" fmla="*/ 3820332 w 3833658"/>
              <a:gd name="connsiteY20" fmla="*/ 1906291 h 2288603"/>
              <a:gd name="connsiteX21" fmla="*/ 3812583 w 3833658"/>
              <a:gd name="connsiteY21" fmla="*/ 1890793 h 228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3658" h="2288603">
                <a:moveTo>
                  <a:pt x="0" y="0"/>
                </a:moveTo>
                <a:lnTo>
                  <a:pt x="650928" y="325464"/>
                </a:lnTo>
                <a:cubicBezTo>
                  <a:pt x="825284" y="413288"/>
                  <a:pt x="914399" y="463657"/>
                  <a:pt x="1046135" y="526942"/>
                </a:cubicBezTo>
                <a:cubicBezTo>
                  <a:pt x="1177871" y="590227"/>
                  <a:pt x="1441342" y="705173"/>
                  <a:pt x="1441342" y="705173"/>
                </a:cubicBezTo>
                <a:cubicBezTo>
                  <a:pt x="1560162" y="758125"/>
                  <a:pt x="1672525" y="800745"/>
                  <a:pt x="1759057" y="844657"/>
                </a:cubicBezTo>
                <a:cubicBezTo>
                  <a:pt x="1845589" y="888569"/>
                  <a:pt x="1903708" y="920858"/>
                  <a:pt x="1960535" y="968644"/>
                </a:cubicBezTo>
                <a:cubicBezTo>
                  <a:pt x="2017362" y="1016430"/>
                  <a:pt x="2071606" y="1069383"/>
                  <a:pt x="2100020" y="1131376"/>
                </a:cubicBezTo>
                <a:cubicBezTo>
                  <a:pt x="2128434" y="1193369"/>
                  <a:pt x="2132308" y="1277318"/>
                  <a:pt x="2131017" y="1340603"/>
                </a:cubicBezTo>
                <a:cubicBezTo>
                  <a:pt x="2129726" y="1403888"/>
                  <a:pt x="2107769" y="1452965"/>
                  <a:pt x="2092271" y="1511084"/>
                </a:cubicBezTo>
                <a:cubicBezTo>
                  <a:pt x="2076773" y="1569203"/>
                  <a:pt x="2057400" y="1632488"/>
                  <a:pt x="2038027" y="1689315"/>
                </a:cubicBezTo>
                <a:cubicBezTo>
                  <a:pt x="2018654" y="1746142"/>
                  <a:pt x="1997989" y="1786179"/>
                  <a:pt x="1976033" y="1852047"/>
                </a:cubicBezTo>
                <a:cubicBezTo>
                  <a:pt x="1954077" y="1917915"/>
                  <a:pt x="1919206" y="2017363"/>
                  <a:pt x="1906291" y="2084522"/>
                </a:cubicBezTo>
                <a:cubicBezTo>
                  <a:pt x="1893376" y="2151681"/>
                  <a:pt x="1884335" y="2221423"/>
                  <a:pt x="1898542" y="2255003"/>
                </a:cubicBezTo>
                <a:cubicBezTo>
                  <a:pt x="1912749" y="2288583"/>
                  <a:pt x="1952786" y="2292458"/>
                  <a:pt x="1991532" y="2286000"/>
                </a:cubicBezTo>
                <a:cubicBezTo>
                  <a:pt x="2030278" y="2279542"/>
                  <a:pt x="2131017" y="2216257"/>
                  <a:pt x="2131017" y="2216257"/>
                </a:cubicBezTo>
                <a:cubicBezTo>
                  <a:pt x="2200759" y="2180094"/>
                  <a:pt x="2326037" y="2115518"/>
                  <a:pt x="2409986" y="2069023"/>
                </a:cubicBezTo>
                <a:cubicBezTo>
                  <a:pt x="2493935" y="2022528"/>
                  <a:pt x="2545596" y="1974742"/>
                  <a:pt x="2634711" y="1937288"/>
                </a:cubicBezTo>
                <a:cubicBezTo>
                  <a:pt x="2723826" y="1899834"/>
                  <a:pt x="2818109" y="1862379"/>
                  <a:pt x="2944678" y="1844298"/>
                </a:cubicBezTo>
                <a:cubicBezTo>
                  <a:pt x="3071247" y="1826217"/>
                  <a:pt x="3275308" y="1824926"/>
                  <a:pt x="3394128" y="1828800"/>
                </a:cubicBezTo>
                <a:cubicBezTo>
                  <a:pt x="3512948" y="1832674"/>
                  <a:pt x="3586566" y="1854630"/>
                  <a:pt x="3657600" y="1867545"/>
                </a:cubicBezTo>
                <a:cubicBezTo>
                  <a:pt x="3728634" y="1880460"/>
                  <a:pt x="3794502" y="1902416"/>
                  <a:pt x="3820332" y="1906291"/>
                </a:cubicBezTo>
                <a:cubicBezTo>
                  <a:pt x="3846162" y="1910166"/>
                  <a:pt x="3829372" y="1900479"/>
                  <a:pt x="3812583" y="1890793"/>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6" name="Straight Arrow Connector 15"/>
          <p:cNvCxnSpPr/>
          <p:nvPr/>
        </p:nvCxnSpPr>
        <p:spPr>
          <a:xfrm>
            <a:off x="6559969" y="2030548"/>
            <a:ext cx="604319" cy="288737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69202" y="2030548"/>
            <a:ext cx="866894" cy="133315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標題 1"/>
          <p:cNvSpPr>
            <a:spLocks noGrp="1"/>
          </p:cNvSpPr>
          <p:nvPr>
            <p:ph type="title"/>
          </p:nvPr>
        </p:nvSpPr>
        <p:spPr>
          <a:xfrm>
            <a:off x="107505" y="154981"/>
            <a:ext cx="8064896" cy="548680"/>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“recoloring” one point from “YES” to “NO”</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2" name="Rectangle 2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3" name="Rectangle 2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953938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622" y="2629766"/>
            <a:ext cx="387667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4905214" y="3130658"/>
            <a:ext cx="3833658" cy="2288603"/>
          </a:xfrm>
          <a:custGeom>
            <a:avLst/>
            <a:gdLst>
              <a:gd name="connsiteX0" fmla="*/ 0 w 3833658"/>
              <a:gd name="connsiteY0" fmla="*/ 0 h 2288603"/>
              <a:gd name="connsiteX1" fmla="*/ 650928 w 3833658"/>
              <a:gd name="connsiteY1" fmla="*/ 325464 h 2288603"/>
              <a:gd name="connsiteX2" fmla="*/ 1046135 w 3833658"/>
              <a:gd name="connsiteY2" fmla="*/ 526942 h 2288603"/>
              <a:gd name="connsiteX3" fmla="*/ 1441342 w 3833658"/>
              <a:gd name="connsiteY3" fmla="*/ 705173 h 2288603"/>
              <a:gd name="connsiteX4" fmla="*/ 1759057 w 3833658"/>
              <a:gd name="connsiteY4" fmla="*/ 844657 h 2288603"/>
              <a:gd name="connsiteX5" fmla="*/ 1960535 w 3833658"/>
              <a:gd name="connsiteY5" fmla="*/ 968644 h 2288603"/>
              <a:gd name="connsiteX6" fmla="*/ 2100020 w 3833658"/>
              <a:gd name="connsiteY6" fmla="*/ 1131376 h 2288603"/>
              <a:gd name="connsiteX7" fmla="*/ 2131017 w 3833658"/>
              <a:gd name="connsiteY7" fmla="*/ 1340603 h 2288603"/>
              <a:gd name="connsiteX8" fmla="*/ 2092271 w 3833658"/>
              <a:gd name="connsiteY8" fmla="*/ 1511084 h 2288603"/>
              <a:gd name="connsiteX9" fmla="*/ 2038027 w 3833658"/>
              <a:gd name="connsiteY9" fmla="*/ 1689315 h 2288603"/>
              <a:gd name="connsiteX10" fmla="*/ 1976033 w 3833658"/>
              <a:gd name="connsiteY10" fmla="*/ 1852047 h 2288603"/>
              <a:gd name="connsiteX11" fmla="*/ 1906291 w 3833658"/>
              <a:gd name="connsiteY11" fmla="*/ 2084522 h 2288603"/>
              <a:gd name="connsiteX12" fmla="*/ 1898542 w 3833658"/>
              <a:gd name="connsiteY12" fmla="*/ 2255003 h 2288603"/>
              <a:gd name="connsiteX13" fmla="*/ 1991532 w 3833658"/>
              <a:gd name="connsiteY13" fmla="*/ 2286000 h 2288603"/>
              <a:gd name="connsiteX14" fmla="*/ 2131017 w 3833658"/>
              <a:gd name="connsiteY14" fmla="*/ 2216257 h 2288603"/>
              <a:gd name="connsiteX15" fmla="*/ 2409986 w 3833658"/>
              <a:gd name="connsiteY15" fmla="*/ 2069023 h 2288603"/>
              <a:gd name="connsiteX16" fmla="*/ 2634711 w 3833658"/>
              <a:gd name="connsiteY16" fmla="*/ 1937288 h 2288603"/>
              <a:gd name="connsiteX17" fmla="*/ 2944678 w 3833658"/>
              <a:gd name="connsiteY17" fmla="*/ 1844298 h 2288603"/>
              <a:gd name="connsiteX18" fmla="*/ 3394128 w 3833658"/>
              <a:gd name="connsiteY18" fmla="*/ 1828800 h 2288603"/>
              <a:gd name="connsiteX19" fmla="*/ 3657600 w 3833658"/>
              <a:gd name="connsiteY19" fmla="*/ 1867545 h 2288603"/>
              <a:gd name="connsiteX20" fmla="*/ 3820332 w 3833658"/>
              <a:gd name="connsiteY20" fmla="*/ 1906291 h 2288603"/>
              <a:gd name="connsiteX21" fmla="*/ 3812583 w 3833658"/>
              <a:gd name="connsiteY21" fmla="*/ 1890793 h 228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3658" h="2288603">
                <a:moveTo>
                  <a:pt x="0" y="0"/>
                </a:moveTo>
                <a:lnTo>
                  <a:pt x="650928" y="325464"/>
                </a:lnTo>
                <a:cubicBezTo>
                  <a:pt x="825284" y="413288"/>
                  <a:pt x="914399" y="463657"/>
                  <a:pt x="1046135" y="526942"/>
                </a:cubicBezTo>
                <a:cubicBezTo>
                  <a:pt x="1177871" y="590227"/>
                  <a:pt x="1441342" y="705173"/>
                  <a:pt x="1441342" y="705173"/>
                </a:cubicBezTo>
                <a:cubicBezTo>
                  <a:pt x="1560162" y="758125"/>
                  <a:pt x="1672525" y="800745"/>
                  <a:pt x="1759057" y="844657"/>
                </a:cubicBezTo>
                <a:cubicBezTo>
                  <a:pt x="1845589" y="888569"/>
                  <a:pt x="1903708" y="920858"/>
                  <a:pt x="1960535" y="968644"/>
                </a:cubicBezTo>
                <a:cubicBezTo>
                  <a:pt x="2017362" y="1016430"/>
                  <a:pt x="2071606" y="1069383"/>
                  <a:pt x="2100020" y="1131376"/>
                </a:cubicBezTo>
                <a:cubicBezTo>
                  <a:pt x="2128434" y="1193369"/>
                  <a:pt x="2132308" y="1277318"/>
                  <a:pt x="2131017" y="1340603"/>
                </a:cubicBezTo>
                <a:cubicBezTo>
                  <a:pt x="2129726" y="1403888"/>
                  <a:pt x="2107769" y="1452965"/>
                  <a:pt x="2092271" y="1511084"/>
                </a:cubicBezTo>
                <a:cubicBezTo>
                  <a:pt x="2076773" y="1569203"/>
                  <a:pt x="2057400" y="1632488"/>
                  <a:pt x="2038027" y="1689315"/>
                </a:cubicBezTo>
                <a:cubicBezTo>
                  <a:pt x="2018654" y="1746142"/>
                  <a:pt x="1997989" y="1786179"/>
                  <a:pt x="1976033" y="1852047"/>
                </a:cubicBezTo>
                <a:cubicBezTo>
                  <a:pt x="1954077" y="1917915"/>
                  <a:pt x="1919206" y="2017363"/>
                  <a:pt x="1906291" y="2084522"/>
                </a:cubicBezTo>
                <a:cubicBezTo>
                  <a:pt x="1893376" y="2151681"/>
                  <a:pt x="1884335" y="2221423"/>
                  <a:pt x="1898542" y="2255003"/>
                </a:cubicBezTo>
                <a:cubicBezTo>
                  <a:pt x="1912749" y="2288583"/>
                  <a:pt x="1952786" y="2292458"/>
                  <a:pt x="1991532" y="2286000"/>
                </a:cubicBezTo>
                <a:cubicBezTo>
                  <a:pt x="2030278" y="2279542"/>
                  <a:pt x="2131017" y="2216257"/>
                  <a:pt x="2131017" y="2216257"/>
                </a:cubicBezTo>
                <a:cubicBezTo>
                  <a:pt x="2200759" y="2180094"/>
                  <a:pt x="2326037" y="2115518"/>
                  <a:pt x="2409986" y="2069023"/>
                </a:cubicBezTo>
                <a:cubicBezTo>
                  <a:pt x="2493935" y="2022528"/>
                  <a:pt x="2545596" y="1974742"/>
                  <a:pt x="2634711" y="1937288"/>
                </a:cubicBezTo>
                <a:cubicBezTo>
                  <a:pt x="2723826" y="1899834"/>
                  <a:pt x="2818109" y="1862379"/>
                  <a:pt x="2944678" y="1844298"/>
                </a:cubicBezTo>
                <a:cubicBezTo>
                  <a:pt x="3071247" y="1826217"/>
                  <a:pt x="3275308" y="1824926"/>
                  <a:pt x="3394128" y="1828800"/>
                </a:cubicBezTo>
                <a:cubicBezTo>
                  <a:pt x="3512948" y="1832674"/>
                  <a:pt x="3586566" y="1854630"/>
                  <a:pt x="3657600" y="1867545"/>
                </a:cubicBezTo>
                <a:cubicBezTo>
                  <a:pt x="3728634" y="1880460"/>
                  <a:pt x="3794502" y="1902416"/>
                  <a:pt x="3820332" y="1906291"/>
                </a:cubicBezTo>
                <a:cubicBezTo>
                  <a:pt x="3846162" y="1910166"/>
                  <a:pt x="3829372" y="1900479"/>
                  <a:pt x="3812583" y="1890793"/>
                </a:cubicBezTo>
              </a:path>
            </a:pathLst>
          </a:custGeom>
          <a:noFill/>
          <a:ln w="50800">
            <a:solidFill>
              <a:schemeClr val="accent1">
                <a:shade val="5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a:off x="5478938" y="2618834"/>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920712" y="2650210"/>
            <a:ext cx="1650569" cy="1286359"/>
          </a:xfrm>
          <a:custGeom>
            <a:avLst/>
            <a:gdLst>
              <a:gd name="connsiteX0" fmla="*/ 7749 w 1650569"/>
              <a:gd name="connsiteY0" fmla="*/ 472698 h 1286359"/>
              <a:gd name="connsiteX1" fmla="*/ 0 w 1650569"/>
              <a:gd name="connsiteY1" fmla="*/ 7749 h 1286359"/>
              <a:gd name="connsiteX2" fmla="*/ 588935 w 1650569"/>
              <a:gd name="connsiteY2" fmla="*/ 0 h 1286359"/>
              <a:gd name="connsiteX3" fmla="*/ 1650569 w 1650569"/>
              <a:gd name="connsiteY3" fmla="*/ 1286359 h 1286359"/>
              <a:gd name="connsiteX4" fmla="*/ 7749 w 1650569"/>
              <a:gd name="connsiteY4" fmla="*/ 472698 h 1286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569" h="1286359">
                <a:moveTo>
                  <a:pt x="7749" y="472698"/>
                </a:moveTo>
                <a:lnTo>
                  <a:pt x="0" y="7749"/>
                </a:lnTo>
                <a:lnTo>
                  <a:pt x="588935" y="0"/>
                </a:lnTo>
                <a:lnTo>
                  <a:pt x="1650569" y="1286359"/>
                </a:lnTo>
                <a:lnTo>
                  <a:pt x="7749" y="472698"/>
                </a:lnTo>
                <a:close/>
              </a:path>
            </a:pathLst>
          </a:custGeom>
          <a:solidFill>
            <a:srgbClr val="7030A0">
              <a:alpha val="45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p:cNvSpPr/>
          <p:nvPr/>
        </p:nvSpPr>
        <p:spPr>
          <a:xfrm>
            <a:off x="6571281" y="3928820"/>
            <a:ext cx="480448" cy="588936"/>
          </a:xfrm>
          <a:custGeom>
            <a:avLst/>
            <a:gdLst>
              <a:gd name="connsiteX0" fmla="*/ 0 w 480448"/>
              <a:gd name="connsiteY0" fmla="*/ 0 h 588936"/>
              <a:gd name="connsiteX1" fmla="*/ 480448 w 480448"/>
              <a:gd name="connsiteY1" fmla="*/ 588936 h 588936"/>
              <a:gd name="connsiteX2" fmla="*/ 480448 w 480448"/>
              <a:gd name="connsiteY2" fmla="*/ 495946 h 588936"/>
              <a:gd name="connsiteX3" fmla="*/ 472699 w 480448"/>
              <a:gd name="connsiteY3" fmla="*/ 402956 h 588936"/>
              <a:gd name="connsiteX4" fmla="*/ 441702 w 480448"/>
              <a:gd name="connsiteY4" fmla="*/ 348712 h 588936"/>
              <a:gd name="connsiteX5" fmla="*/ 402956 w 480448"/>
              <a:gd name="connsiteY5" fmla="*/ 286719 h 588936"/>
              <a:gd name="connsiteX6" fmla="*/ 356461 w 480448"/>
              <a:gd name="connsiteY6" fmla="*/ 216977 h 588936"/>
              <a:gd name="connsiteX7" fmla="*/ 317716 w 480448"/>
              <a:gd name="connsiteY7" fmla="*/ 170482 h 588936"/>
              <a:gd name="connsiteX8" fmla="*/ 271221 w 480448"/>
              <a:gd name="connsiteY8" fmla="*/ 139485 h 588936"/>
              <a:gd name="connsiteX9" fmla="*/ 271221 w 480448"/>
              <a:gd name="connsiteY9" fmla="*/ 139485 h 588936"/>
              <a:gd name="connsiteX10" fmla="*/ 185980 w 480448"/>
              <a:gd name="connsiteY10" fmla="*/ 77492 h 588936"/>
              <a:gd name="connsiteX11" fmla="*/ 154983 w 480448"/>
              <a:gd name="connsiteY11" fmla="*/ 61994 h 588936"/>
              <a:gd name="connsiteX12" fmla="*/ 85241 w 480448"/>
              <a:gd name="connsiteY12" fmla="*/ 30997 h 588936"/>
              <a:gd name="connsiteX13" fmla="*/ 61994 w 480448"/>
              <a:gd name="connsiteY13" fmla="*/ 30997 h 588936"/>
              <a:gd name="connsiteX14" fmla="*/ 0 w 480448"/>
              <a:gd name="connsiteY14" fmla="*/ 0 h 5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448" h="588936">
                <a:moveTo>
                  <a:pt x="0" y="0"/>
                </a:moveTo>
                <a:lnTo>
                  <a:pt x="480448" y="588936"/>
                </a:lnTo>
                <a:lnTo>
                  <a:pt x="480448" y="495946"/>
                </a:lnTo>
                <a:lnTo>
                  <a:pt x="472699" y="402956"/>
                </a:lnTo>
                <a:lnTo>
                  <a:pt x="441702" y="348712"/>
                </a:lnTo>
                <a:lnTo>
                  <a:pt x="402956" y="286719"/>
                </a:lnTo>
                <a:lnTo>
                  <a:pt x="356461" y="216977"/>
                </a:lnTo>
                <a:lnTo>
                  <a:pt x="317716" y="170482"/>
                </a:lnTo>
                <a:lnTo>
                  <a:pt x="271221" y="139485"/>
                </a:lnTo>
                <a:lnTo>
                  <a:pt x="271221" y="139485"/>
                </a:lnTo>
                <a:lnTo>
                  <a:pt x="185980" y="77492"/>
                </a:lnTo>
                <a:lnTo>
                  <a:pt x="154983" y="61994"/>
                </a:lnTo>
                <a:lnTo>
                  <a:pt x="85241" y="30997"/>
                </a:lnTo>
                <a:lnTo>
                  <a:pt x="61994" y="30997"/>
                </a:lnTo>
                <a:lnTo>
                  <a:pt x="0" y="0"/>
                </a:lnTo>
                <a:close/>
              </a:path>
            </a:pathLst>
          </a:custGeom>
          <a:solidFill>
            <a:srgbClr val="7030A0">
              <a:alpha val="81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6796007" y="4502258"/>
            <a:ext cx="743918" cy="929898"/>
          </a:xfrm>
          <a:custGeom>
            <a:avLst/>
            <a:gdLst>
              <a:gd name="connsiteX0" fmla="*/ 255722 w 743918"/>
              <a:gd name="connsiteY0" fmla="*/ 0 h 929898"/>
              <a:gd name="connsiteX1" fmla="*/ 216976 w 743918"/>
              <a:gd name="connsiteY1" fmla="*/ 139484 h 929898"/>
              <a:gd name="connsiteX2" fmla="*/ 193729 w 743918"/>
              <a:gd name="connsiteY2" fmla="*/ 209227 h 929898"/>
              <a:gd name="connsiteX3" fmla="*/ 170481 w 743918"/>
              <a:gd name="connsiteY3" fmla="*/ 271220 h 929898"/>
              <a:gd name="connsiteX4" fmla="*/ 139485 w 743918"/>
              <a:gd name="connsiteY4" fmla="*/ 348711 h 929898"/>
              <a:gd name="connsiteX5" fmla="*/ 116237 w 743918"/>
              <a:gd name="connsiteY5" fmla="*/ 441701 h 929898"/>
              <a:gd name="connsiteX6" fmla="*/ 92990 w 743918"/>
              <a:gd name="connsiteY6" fmla="*/ 488196 h 929898"/>
              <a:gd name="connsiteX7" fmla="*/ 77491 w 743918"/>
              <a:gd name="connsiteY7" fmla="*/ 565688 h 929898"/>
              <a:gd name="connsiteX8" fmla="*/ 61993 w 743918"/>
              <a:gd name="connsiteY8" fmla="*/ 604434 h 929898"/>
              <a:gd name="connsiteX9" fmla="*/ 38746 w 743918"/>
              <a:gd name="connsiteY9" fmla="*/ 650928 h 929898"/>
              <a:gd name="connsiteX10" fmla="*/ 30996 w 743918"/>
              <a:gd name="connsiteY10" fmla="*/ 720671 h 929898"/>
              <a:gd name="connsiteX11" fmla="*/ 0 w 743918"/>
              <a:gd name="connsiteY11" fmla="*/ 829159 h 929898"/>
              <a:gd name="connsiteX12" fmla="*/ 15498 w 743918"/>
              <a:gd name="connsiteY12" fmla="*/ 883403 h 929898"/>
              <a:gd name="connsiteX13" fmla="*/ 61993 w 743918"/>
              <a:gd name="connsiteY13" fmla="*/ 929898 h 929898"/>
              <a:gd name="connsiteX14" fmla="*/ 123986 w 743918"/>
              <a:gd name="connsiteY14" fmla="*/ 922149 h 929898"/>
              <a:gd name="connsiteX15" fmla="*/ 123986 w 743918"/>
              <a:gd name="connsiteY15" fmla="*/ 922149 h 929898"/>
              <a:gd name="connsiteX16" fmla="*/ 255722 w 743918"/>
              <a:gd name="connsiteY16" fmla="*/ 852406 h 929898"/>
              <a:gd name="connsiteX17" fmla="*/ 317715 w 743918"/>
              <a:gd name="connsiteY17" fmla="*/ 829159 h 929898"/>
              <a:gd name="connsiteX18" fmla="*/ 433952 w 743918"/>
              <a:gd name="connsiteY18" fmla="*/ 767166 h 929898"/>
              <a:gd name="connsiteX19" fmla="*/ 495946 w 743918"/>
              <a:gd name="connsiteY19" fmla="*/ 736169 h 929898"/>
              <a:gd name="connsiteX20" fmla="*/ 581186 w 743918"/>
              <a:gd name="connsiteY20" fmla="*/ 681925 h 929898"/>
              <a:gd name="connsiteX21" fmla="*/ 635430 w 743918"/>
              <a:gd name="connsiteY21" fmla="*/ 643179 h 929898"/>
              <a:gd name="connsiteX22" fmla="*/ 705173 w 743918"/>
              <a:gd name="connsiteY22" fmla="*/ 612183 h 929898"/>
              <a:gd name="connsiteX23" fmla="*/ 743918 w 743918"/>
              <a:gd name="connsiteY23" fmla="*/ 581186 h 929898"/>
              <a:gd name="connsiteX24" fmla="*/ 255722 w 743918"/>
              <a:gd name="connsiteY24" fmla="*/ 0 h 92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3918" h="929898">
                <a:moveTo>
                  <a:pt x="255722" y="0"/>
                </a:moveTo>
                <a:lnTo>
                  <a:pt x="216976" y="139484"/>
                </a:lnTo>
                <a:lnTo>
                  <a:pt x="193729" y="209227"/>
                </a:lnTo>
                <a:lnTo>
                  <a:pt x="170481" y="271220"/>
                </a:lnTo>
                <a:lnTo>
                  <a:pt x="139485" y="348711"/>
                </a:lnTo>
                <a:lnTo>
                  <a:pt x="116237" y="441701"/>
                </a:lnTo>
                <a:lnTo>
                  <a:pt x="92990" y="488196"/>
                </a:lnTo>
                <a:lnTo>
                  <a:pt x="77491" y="565688"/>
                </a:lnTo>
                <a:lnTo>
                  <a:pt x="61993" y="604434"/>
                </a:lnTo>
                <a:lnTo>
                  <a:pt x="38746" y="650928"/>
                </a:lnTo>
                <a:lnTo>
                  <a:pt x="30996" y="720671"/>
                </a:lnTo>
                <a:lnTo>
                  <a:pt x="0" y="829159"/>
                </a:lnTo>
                <a:lnTo>
                  <a:pt x="15498" y="883403"/>
                </a:lnTo>
                <a:lnTo>
                  <a:pt x="61993" y="929898"/>
                </a:lnTo>
                <a:lnTo>
                  <a:pt x="123986" y="922149"/>
                </a:lnTo>
                <a:lnTo>
                  <a:pt x="123986" y="922149"/>
                </a:lnTo>
                <a:lnTo>
                  <a:pt x="255722" y="852406"/>
                </a:lnTo>
                <a:lnTo>
                  <a:pt x="317715" y="829159"/>
                </a:lnTo>
                <a:lnTo>
                  <a:pt x="433952" y="767166"/>
                </a:lnTo>
                <a:lnTo>
                  <a:pt x="495946" y="736169"/>
                </a:lnTo>
                <a:lnTo>
                  <a:pt x="581186" y="681925"/>
                </a:lnTo>
                <a:lnTo>
                  <a:pt x="635430" y="643179"/>
                </a:lnTo>
                <a:lnTo>
                  <a:pt x="705173" y="612183"/>
                </a:lnTo>
                <a:lnTo>
                  <a:pt x="743918" y="581186"/>
                </a:lnTo>
                <a:lnTo>
                  <a:pt x="255722" y="0"/>
                </a:lnTo>
                <a:close/>
              </a:path>
            </a:pathLst>
          </a:custGeom>
          <a:solidFill>
            <a:srgbClr val="7030A0">
              <a:alpha val="3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7539925" y="4959458"/>
            <a:ext cx="1193370" cy="1503335"/>
          </a:xfrm>
          <a:custGeom>
            <a:avLst/>
            <a:gdLst>
              <a:gd name="connsiteX0" fmla="*/ 1123628 w 1193370"/>
              <a:gd name="connsiteY0" fmla="*/ 1503335 h 1503335"/>
              <a:gd name="connsiteX1" fmla="*/ 1193370 w 1193370"/>
              <a:gd name="connsiteY1" fmla="*/ 1503335 h 1503335"/>
              <a:gd name="connsiteX2" fmla="*/ 1193370 w 1193370"/>
              <a:gd name="connsiteY2" fmla="*/ 92989 h 1503335"/>
              <a:gd name="connsiteX3" fmla="*/ 1092631 w 1193370"/>
              <a:gd name="connsiteY3" fmla="*/ 54244 h 1503335"/>
              <a:gd name="connsiteX4" fmla="*/ 999641 w 1193370"/>
              <a:gd name="connsiteY4" fmla="*/ 38745 h 1503335"/>
              <a:gd name="connsiteX5" fmla="*/ 914400 w 1193370"/>
              <a:gd name="connsiteY5" fmla="*/ 23247 h 1503335"/>
              <a:gd name="connsiteX6" fmla="*/ 860156 w 1193370"/>
              <a:gd name="connsiteY6" fmla="*/ 7749 h 1503335"/>
              <a:gd name="connsiteX7" fmla="*/ 798163 w 1193370"/>
              <a:gd name="connsiteY7" fmla="*/ 7749 h 1503335"/>
              <a:gd name="connsiteX8" fmla="*/ 705173 w 1193370"/>
              <a:gd name="connsiteY8" fmla="*/ 15498 h 1503335"/>
              <a:gd name="connsiteX9" fmla="*/ 612183 w 1193370"/>
              <a:gd name="connsiteY9" fmla="*/ 7749 h 1503335"/>
              <a:gd name="connsiteX10" fmla="*/ 519194 w 1193370"/>
              <a:gd name="connsiteY10" fmla="*/ 7749 h 1503335"/>
              <a:gd name="connsiteX11" fmla="*/ 433953 w 1193370"/>
              <a:gd name="connsiteY11" fmla="*/ 0 h 1503335"/>
              <a:gd name="connsiteX12" fmla="*/ 356461 w 1193370"/>
              <a:gd name="connsiteY12" fmla="*/ 7749 h 1503335"/>
              <a:gd name="connsiteX13" fmla="*/ 232475 w 1193370"/>
              <a:gd name="connsiteY13" fmla="*/ 54244 h 1503335"/>
              <a:gd name="connsiteX14" fmla="*/ 154983 w 1193370"/>
              <a:gd name="connsiteY14" fmla="*/ 46495 h 1503335"/>
              <a:gd name="connsiteX15" fmla="*/ 0 w 1193370"/>
              <a:gd name="connsiteY15" fmla="*/ 123986 h 1503335"/>
              <a:gd name="connsiteX16" fmla="*/ 1123628 w 1193370"/>
              <a:gd name="connsiteY16" fmla="*/ 1503335 h 150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370" h="1503335">
                <a:moveTo>
                  <a:pt x="1123628" y="1503335"/>
                </a:moveTo>
                <a:lnTo>
                  <a:pt x="1193370" y="1503335"/>
                </a:lnTo>
                <a:lnTo>
                  <a:pt x="1193370" y="92989"/>
                </a:lnTo>
                <a:lnTo>
                  <a:pt x="1092631" y="54244"/>
                </a:lnTo>
                <a:lnTo>
                  <a:pt x="999641" y="38745"/>
                </a:lnTo>
                <a:lnTo>
                  <a:pt x="914400" y="23247"/>
                </a:lnTo>
                <a:lnTo>
                  <a:pt x="860156" y="7749"/>
                </a:lnTo>
                <a:lnTo>
                  <a:pt x="798163" y="7749"/>
                </a:lnTo>
                <a:lnTo>
                  <a:pt x="705173" y="15498"/>
                </a:lnTo>
                <a:lnTo>
                  <a:pt x="612183" y="7749"/>
                </a:lnTo>
                <a:lnTo>
                  <a:pt x="519194" y="7749"/>
                </a:lnTo>
                <a:lnTo>
                  <a:pt x="433953" y="0"/>
                </a:lnTo>
                <a:lnTo>
                  <a:pt x="356461" y="7749"/>
                </a:lnTo>
                <a:lnTo>
                  <a:pt x="232475" y="54244"/>
                </a:lnTo>
                <a:lnTo>
                  <a:pt x="154983" y="46495"/>
                </a:lnTo>
                <a:lnTo>
                  <a:pt x="0" y="123986"/>
                </a:lnTo>
                <a:lnTo>
                  <a:pt x="1123628" y="1503335"/>
                </a:lnTo>
                <a:close/>
              </a:path>
            </a:pathLst>
          </a:custGeom>
          <a:solidFill>
            <a:srgbClr val="7030A0">
              <a:alpha val="78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p:cNvSpPr/>
          <p:nvPr/>
        </p:nvSpPr>
        <p:spPr>
          <a:xfrm>
            <a:off x="7067227" y="4900156"/>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729" y="296300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3250" y="5415305"/>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094" y="5122849"/>
            <a:ext cx="215926" cy="21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3130" y="4116902"/>
            <a:ext cx="215927" cy="21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6559969" y="2030548"/>
            <a:ext cx="604319" cy="288737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7243" y="1185412"/>
            <a:ext cx="1840629" cy="1050287"/>
            <a:chOff x="271967" y="5774268"/>
            <a:chExt cx="1840629" cy="1050287"/>
          </a:xfrm>
        </p:grpSpPr>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Rounded Rectangular Callout 22"/>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pic>
        <p:nvPicPr>
          <p:cNvPr id="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5"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6" name="Rectangle 25"/>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7" name="Rectangle 26"/>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1055963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2" y="2629163"/>
            <a:ext cx="386715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151559" y="3820036"/>
            <a:ext cx="252000" cy="252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p:cNvCxnSpPr/>
          <p:nvPr/>
        </p:nvCxnSpPr>
        <p:spPr>
          <a:xfrm flipV="1">
            <a:off x="6815782" y="4035131"/>
            <a:ext cx="395929" cy="516871"/>
          </a:xfrm>
          <a:prstGeom prst="straightConnector1">
            <a:avLst/>
          </a:prstGeom>
          <a:ln w="25400">
            <a:solidFill>
              <a:srgbClr val="FF0000"/>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4858719" y="3229016"/>
            <a:ext cx="3823211" cy="1958149"/>
          </a:xfrm>
          <a:custGeom>
            <a:avLst/>
            <a:gdLst>
              <a:gd name="connsiteX0" fmla="*/ 0 w 3823211"/>
              <a:gd name="connsiteY0" fmla="*/ 1296489 h 1958149"/>
              <a:gd name="connsiteX1" fmla="*/ 658678 w 3823211"/>
              <a:gd name="connsiteY1" fmla="*/ 1280991 h 1958149"/>
              <a:gd name="connsiteX2" fmla="*/ 1077132 w 3823211"/>
              <a:gd name="connsiteY2" fmla="*/ 1126008 h 1958149"/>
              <a:gd name="connsiteX3" fmla="*/ 1604074 w 3823211"/>
              <a:gd name="connsiteY3" fmla="*/ 862537 h 1958149"/>
              <a:gd name="connsiteX4" fmla="*/ 1991532 w 3823211"/>
              <a:gd name="connsiteY4" fmla="*/ 606815 h 1958149"/>
              <a:gd name="connsiteX5" fmla="*/ 2448732 w 3823211"/>
              <a:gd name="connsiteY5" fmla="*/ 327845 h 1958149"/>
              <a:gd name="connsiteX6" fmla="*/ 2797444 w 3823211"/>
              <a:gd name="connsiteY6" fmla="*/ 134116 h 1958149"/>
              <a:gd name="connsiteX7" fmla="*/ 3006671 w 3823211"/>
              <a:gd name="connsiteY7" fmla="*/ 33377 h 1958149"/>
              <a:gd name="connsiteX8" fmla="*/ 3177152 w 3823211"/>
              <a:gd name="connsiteY8" fmla="*/ 2381 h 1958149"/>
              <a:gd name="connsiteX9" fmla="*/ 3200400 w 3823211"/>
              <a:gd name="connsiteY9" fmla="*/ 87621 h 1958149"/>
              <a:gd name="connsiteX10" fmla="*/ 3215898 w 3823211"/>
              <a:gd name="connsiteY10" fmla="*/ 211608 h 1958149"/>
              <a:gd name="connsiteX11" fmla="*/ 3153905 w 3823211"/>
              <a:gd name="connsiteY11" fmla="*/ 351092 h 1958149"/>
              <a:gd name="connsiteX12" fmla="*/ 2929179 w 3823211"/>
              <a:gd name="connsiteY12" fmla="*/ 661059 h 1958149"/>
              <a:gd name="connsiteX13" fmla="*/ 2797444 w 3823211"/>
              <a:gd name="connsiteY13" fmla="*/ 831540 h 1958149"/>
              <a:gd name="connsiteX14" fmla="*/ 2696705 w 3823211"/>
              <a:gd name="connsiteY14" fmla="*/ 978774 h 1958149"/>
              <a:gd name="connsiteX15" fmla="*/ 2557220 w 3823211"/>
              <a:gd name="connsiteY15" fmla="*/ 1126008 h 1958149"/>
              <a:gd name="connsiteX16" fmla="*/ 2471979 w 3823211"/>
              <a:gd name="connsiteY16" fmla="*/ 1265492 h 1958149"/>
              <a:gd name="connsiteX17" fmla="*/ 2378989 w 3823211"/>
              <a:gd name="connsiteY17" fmla="*/ 1389479 h 1958149"/>
              <a:gd name="connsiteX18" fmla="*/ 2301498 w 3823211"/>
              <a:gd name="connsiteY18" fmla="*/ 1528964 h 1958149"/>
              <a:gd name="connsiteX19" fmla="*/ 2316996 w 3823211"/>
              <a:gd name="connsiteY19" fmla="*/ 1614204 h 1958149"/>
              <a:gd name="connsiteX20" fmla="*/ 2363491 w 3823211"/>
              <a:gd name="connsiteY20" fmla="*/ 1714943 h 1958149"/>
              <a:gd name="connsiteX21" fmla="*/ 2580467 w 3823211"/>
              <a:gd name="connsiteY21" fmla="*/ 1776937 h 1958149"/>
              <a:gd name="connsiteX22" fmla="*/ 2859437 w 3823211"/>
              <a:gd name="connsiteY22" fmla="*/ 1807933 h 1958149"/>
              <a:gd name="connsiteX23" fmla="*/ 3200400 w 3823211"/>
              <a:gd name="connsiteY23" fmla="*/ 1869926 h 1958149"/>
              <a:gd name="connsiteX24" fmla="*/ 3332135 w 3823211"/>
              <a:gd name="connsiteY24" fmla="*/ 1885425 h 1958149"/>
              <a:gd name="connsiteX25" fmla="*/ 3580108 w 3823211"/>
              <a:gd name="connsiteY25" fmla="*/ 1924170 h 1958149"/>
              <a:gd name="connsiteX26" fmla="*/ 3789335 w 3823211"/>
              <a:gd name="connsiteY26" fmla="*/ 1955167 h 1958149"/>
              <a:gd name="connsiteX27" fmla="*/ 3820332 w 3823211"/>
              <a:gd name="connsiteY27" fmla="*/ 1955167 h 195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23211" h="1958149">
                <a:moveTo>
                  <a:pt x="0" y="1296489"/>
                </a:moveTo>
                <a:lnTo>
                  <a:pt x="658678" y="1280991"/>
                </a:lnTo>
                <a:cubicBezTo>
                  <a:pt x="838200" y="1252578"/>
                  <a:pt x="919566" y="1195750"/>
                  <a:pt x="1077132" y="1126008"/>
                </a:cubicBezTo>
                <a:cubicBezTo>
                  <a:pt x="1234698" y="1056266"/>
                  <a:pt x="1451674" y="949069"/>
                  <a:pt x="1604074" y="862537"/>
                </a:cubicBezTo>
                <a:cubicBezTo>
                  <a:pt x="1756474" y="776005"/>
                  <a:pt x="1850756" y="695930"/>
                  <a:pt x="1991532" y="606815"/>
                </a:cubicBezTo>
                <a:cubicBezTo>
                  <a:pt x="2132308" y="517700"/>
                  <a:pt x="2314413" y="406628"/>
                  <a:pt x="2448732" y="327845"/>
                </a:cubicBezTo>
                <a:cubicBezTo>
                  <a:pt x="2583051" y="249062"/>
                  <a:pt x="2704454" y="183194"/>
                  <a:pt x="2797444" y="134116"/>
                </a:cubicBezTo>
                <a:cubicBezTo>
                  <a:pt x="2890434" y="85038"/>
                  <a:pt x="2943386" y="55333"/>
                  <a:pt x="3006671" y="33377"/>
                </a:cubicBezTo>
                <a:cubicBezTo>
                  <a:pt x="3069956" y="11421"/>
                  <a:pt x="3144864" y="-6660"/>
                  <a:pt x="3177152" y="2381"/>
                </a:cubicBezTo>
                <a:cubicBezTo>
                  <a:pt x="3209440" y="11422"/>
                  <a:pt x="3193942" y="52750"/>
                  <a:pt x="3200400" y="87621"/>
                </a:cubicBezTo>
                <a:cubicBezTo>
                  <a:pt x="3206858" y="122492"/>
                  <a:pt x="3223647" y="167696"/>
                  <a:pt x="3215898" y="211608"/>
                </a:cubicBezTo>
                <a:cubicBezTo>
                  <a:pt x="3208149" y="255520"/>
                  <a:pt x="3201691" y="276184"/>
                  <a:pt x="3153905" y="351092"/>
                </a:cubicBezTo>
                <a:cubicBezTo>
                  <a:pt x="3106119" y="426000"/>
                  <a:pt x="2988589" y="580984"/>
                  <a:pt x="2929179" y="661059"/>
                </a:cubicBezTo>
                <a:cubicBezTo>
                  <a:pt x="2869769" y="741134"/>
                  <a:pt x="2836190" y="778588"/>
                  <a:pt x="2797444" y="831540"/>
                </a:cubicBezTo>
                <a:cubicBezTo>
                  <a:pt x="2758698" y="884492"/>
                  <a:pt x="2736742" y="929696"/>
                  <a:pt x="2696705" y="978774"/>
                </a:cubicBezTo>
                <a:cubicBezTo>
                  <a:pt x="2656668" y="1027852"/>
                  <a:pt x="2594674" y="1078222"/>
                  <a:pt x="2557220" y="1126008"/>
                </a:cubicBezTo>
                <a:cubicBezTo>
                  <a:pt x="2519766" y="1173794"/>
                  <a:pt x="2501684" y="1221580"/>
                  <a:pt x="2471979" y="1265492"/>
                </a:cubicBezTo>
                <a:cubicBezTo>
                  <a:pt x="2442274" y="1309404"/>
                  <a:pt x="2407403" y="1345567"/>
                  <a:pt x="2378989" y="1389479"/>
                </a:cubicBezTo>
                <a:cubicBezTo>
                  <a:pt x="2350576" y="1433391"/>
                  <a:pt x="2311830" y="1491510"/>
                  <a:pt x="2301498" y="1528964"/>
                </a:cubicBezTo>
                <a:cubicBezTo>
                  <a:pt x="2291166" y="1566418"/>
                  <a:pt x="2306664" y="1583208"/>
                  <a:pt x="2316996" y="1614204"/>
                </a:cubicBezTo>
                <a:cubicBezTo>
                  <a:pt x="2327328" y="1645200"/>
                  <a:pt x="2319579" y="1687821"/>
                  <a:pt x="2363491" y="1714943"/>
                </a:cubicBezTo>
                <a:cubicBezTo>
                  <a:pt x="2407403" y="1742065"/>
                  <a:pt x="2497809" y="1761439"/>
                  <a:pt x="2580467" y="1776937"/>
                </a:cubicBezTo>
                <a:cubicBezTo>
                  <a:pt x="2663125" y="1792435"/>
                  <a:pt x="2756115" y="1792435"/>
                  <a:pt x="2859437" y="1807933"/>
                </a:cubicBezTo>
                <a:cubicBezTo>
                  <a:pt x="2962759" y="1823431"/>
                  <a:pt x="3121617" y="1857011"/>
                  <a:pt x="3200400" y="1869926"/>
                </a:cubicBezTo>
                <a:cubicBezTo>
                  <a:pt x="3279183" y="1882841"/>
                  <a:pt x="3268850" y="1876384"/>
                  <a:pt x="3332135" y="1885425"/>
                </a:cubicBezTo>
                <a:cubicBezTo>
                  <a:pt x="3395420" y="1894466"/>
                  <a:pt x="3580108" y="1924170"/>
                  <a:pt x="3580108" y="1924170"/>
                </a:cubicBezTo>
                <a:lnTo>
                  <a:pt x="3789335" y="1955167"/>
                </a:lnTo>
                <a:cubicBezTo>
                  <a:pt x="3829372" y="1960333"/>
                  <a:pt x="3824852" y="1957750"/>
                  <a:pt x="3820332" y="1955167"/>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Arrow Connector 16"/>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5" idx="2"/>
          </p:cNvCxnSpPr>
          <p:nvPr/>
        </p:nvCxnSpPr>
        <p:spPr>
          <a:xfrm>
            <a:off x="4569202" y="2030548"/>
            <a:ext cx="1366649" cy="232447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標題 1"/>
          <p:cNvSpPr>
            <a:spLocks noGrp="1"/>
          </p:cNvSpPr>
          <p:nvPr>
            <p:ph type="title"/>
          </p:nvPr>
        </p:nvSpPr>
        <p:spPr>
          <a:xfrm>
            <a:off x="107505" y="154981"/>
            <a:ext cx="7560839" cy="548680"/>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“changing location” of one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“YES”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cxnSp>
        <p:nvCxnSpPr>
          <p:cNvPr id="20" name="Straight Arrow Connector 19"/>
          <p:cNvCxnSpPr>
            <a:endCxn id="2" idx="1"/>
          </p:cNvCxnSpPr>
          <p:nvPr/>
        </p:nvCxnSpPr>
        <p:spPr>
          <a:xfrm>
            <a:off x="6228184" y="1883614"/>
            <a:ext cx="960280" cy="1973327"/>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730786" y="4544253"/>
            <a:ext cx="108000" cy="108000"/>
          </a:xfrm>
          <a:prstGeom prst="ellipse">
            <a:avLst/>
          </a:prstGeom>
          <a:solidFill>
            <a:schemeClr val="bg1">
              <a:lumMod val="95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23" name="Rectangle 2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2716830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2" y="2629163"/>
            <a:ext cx="386715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eeform 14"/>
          <p:cNvSpPr/>
          <p:nvPr/>
        </p:nvSpPr>
        <p:spPr>
          <a:xfrm>
            <a:off x="4858719" y="3229016"/>
            <a:ext cx="3823211" cy="1958149"/>
          </a:xfrm>
          <a:custGeom>
            <a:avLst/>
            <a:gdLst>
              <a:gd name="connsiteX0" fmla="*/ 0 w 3823211"/>
              <a:gd name="connsiteY0" fmla="*/ 1296489 h 1958149"/>
              <a:gd name="connsiteX1" fmla="*/ 658678 w 3823211"/>
              <a:gd name="connsiteY1" fmla="*/ 1280991 h 1958149"/>
              <a:gd name="connsiteX2" fmla="*/ 1077132 w 3823211"/>
              <a:gd name="connsiteY2" fmla="*/ 1126008 h 1958149"/>
              <a:gd name="connsiteX3" fmla="*/ 1604074 w 3823211"/>
              <a:gd name="connsiteY3" fmla="*/ 862537 h 1958149"/>
              <a:gd name="connsiteX4" fmla="*/ 1991532 w 3823211"/>
              <a:gd name="connsiteY4" fmla="*/ 606815 h 1958149"/>
              <a:gd name="connsiteX5" fmla="*/ 2448732 w 3823211"/>
              <a:gd name="connsiteY5" fmla="*/ 327845 h 1958149"/>
              <a:gd name="connsiteX6" fmla="*/ 2797444 w 3823211"/>
              <a:gd name="connsiteY6" fmla="*/ 134116 h 1958149"/>
              <a:gd name="connsiteX7" fmla="*/ 3006671 w 3823211"/>
              <a:gd name="connsiteY7" fmla="*/ 33377 h 1958149"/>
              <a:gd name="connsiteX8" fmla="*/ 3177152 w 3823211"/>
              <a:gd name="connsiteY8" fmla="*/ 2381 h 1958149"/>
              <a:gd name="connsiteX9" fmla="*/ 3200400 w 3823211"/>
              <a:gd name="connsiteY9" fmla="*/ 87621 h 1958149"/>
              <a:gd name="connsiteX10" fmla="*/ 3215898 w 3823211"/>
              <a:gd name="connsiteY10" fmla="*/ 211608 h 1958149"/>
              <a:gd name="connsiteX11" fmla="*/ 3153905 w 3823211"/>
              <a:gd name="connsiteY11" fmla="*/ 351092 h 1958149"/>
              <a:gd name="connsiteX12" fmla="*/ 2929179 w 3823211"/>
              <a:gd name="connsiteY12" fmla="*/ 661059 h 1958149"/>
              <a:gd name="connsiteX13" fmla="*/ 2797444 w 3823211"/>
              <a:gd name="connsiteY13" fmla="*/ 831540 h 1958149"/>
              <a:gd name="connsiteX14" fmla="*/ 2696705 w 3823211"/>
              <a:gd name="connsiteY14" fmla="*/ 978774 h 1958149"/>
              <a:gd name="connsiteX15" fmla="*/ 2557220 w 3823211"/>
              <a:gd name="connsiteY15" fmla="*/ 1126008 h 1958149"/>
              <a:gd name="connsiteX16" fmla="*/ 2471979 w 3823211"/>
              <a:gd name="connsiteY16" fmla="*/ 1265492 h 1958149"/>
              <a:gd name="connsiteX17" fmla="*/ 2378989 w 3823211"/>
              <a:gd name="connsiteY17" fmla="*/ 1389479 h 1958149"/>
              <a:gd name="connsiteX18" fmla="*/ 2301498 w 3823211"/>
              <a:gd name="connsiteY18" fmla="*/ 1528964 h 1958149"/>
              <a:gd name="connsiteX19" fmla="*/ 2316996 w 3823211"/>
              <a:gd name="connsiteY19" fmla="*/ 1614204 h 1958149"/>
              <a:gd name="connsiteX20" fmla="*/ 2363491 w 3823211"/>
              <a:gd name="connsiteY20" fmla="*/ 1714943 h 1958149"/>
              <a:gd name="connsiteX21" fmla="*/ 2580467 w 3823211"/>
              <a:gd name="connsiteY21" fmla="*/ 1776937 h 1958149"/>
              <a:gd name="connsiteX22" fmla="*/ 2859437 w 3823211"/>
              <a:gd name="connsiteY22" fmla="*/ 1807933 h 1958149"/>
              <a:gd name="connsiteX23" fmla="*/ 3200400 w 3823211"/>
              <a:gd name="connsiteY23" fmla="*/ 1869926 h 1958149"/>
              <a:gd name="connsiteX24" fmla="*/ 3332135 w 3823211"/>
              <a:gd name="connsiteY24" fmla="*/ 1885425 h 1958149"/>
              <a:gd name="connsiteX25" fmla="*/ 3580108 w 3823211"/>
              <a:gd name="connsiteY25" fmla="*/ 1924170 h 1958149"/>
              <a:gd name="connsiteX26" fmla="*/ 3789335 w 3823211"/>
              <a:gd name="connsiteY26" fmla="*/ 1955167 h 1958149"/>
              <a:gd name="connsiteX27" fmla="*/ 3820332 w 3823211"/>
              <a:gd name="connsiteY27" fmla="*/ 1955167 h 195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23211" h="1958149">
                <a:moveTo>
                  <a:pt x="0" y="1296489"/>
                </a:moveTo>
                <a:lnTo>
                  <a:pt x="658678" y="1280991"/>
                </a:lnTo>
                <a:cubicBezTo>
                  <a:pt x="838200" y="1252578"/>
                  <a:pt x="919566" y="1195750"/>
                  <a:pt x="1077132" y="1126008"/>
                </a:cubicBezTo>
                <a:cubicBezTo>
                  <a:pt x="1234698" y="1056266"/>
                  <a:pt x="1451674" y="949069"/>
                  <a:pt x="1604074" y="862537"/>
                </a:cubicBezTo>
                <a:cubicBezTo>
                  <a:pt x="1756474" y="776005"/>
                  <a:pt x="1850756" y="695930"/>
                  <a:pt x="1991532" y="606815"/>
                </a:cubicBezTo>
                <a:cubicBezTo>
                  <a:pt x="2132308" y="517700"/>
                  <a:pt x="2314413" y="406628"/>
                  <a:pt x="2448732" y="327845"/>
                </a:cubicBezTo>
                <a:cubicBezTo>
                  <a:pt x="2583051" y="249062"/>
                  <a:pt x="2704454" y="183194"/>
                  <a:pt x="2797444" y="134116"/>
                </a:cubicBezTo>
                <a:cubicBezTo>
                  <a:pt x="2890434" y="85038"/>
                  <a:pt x="2943386" y="55333"/>
                  <a:pt x="3006671" y="33377"/>
                </a:cubicBezTo>
                <a:cubicBezTo>
                  <a:pt x="3069956" y="11421"/>
                  <a:pt x="3144864" y="-6660"/>
                  <a:pt x="3177152" y="2381"/>
                </a:cubicBezTo>
                <a:cubicBezTo>
                  <a:pt x="3209440" y="11422"/>
                  <a:pt x="3193942" y="52750"/>
                  <a:pt x="3200400" y="87621"/>
                </a:cubicBezTo>
                <a:cubicBezTo>
                  <a:pt x="3206858" y="122492"/>
                  <a:pt x="3223647" y="167696"/>
                  <a:pt x="3215898" y="211608"/>
                </a:cubicBezTo>
                <a:cubicBezTo>
                  <a:pt x="3208149" y="255520"/>
                  <a:pt x="3201691" y="276184"/>
                  <a:pt x="3153905" y="351092"/>
                </a:cubicBezTo>
                <a:cubicBezTo>
                  <a:pt x="3106119" y="426000"/>
                  <a:pt x="2988589" y="580984"/>
                  <a:pt x="2929179" y="661059"/>
                </a:cubicBezTo>
                <a:cubicBezTo>
                  <a:pt x="2869769" y="741134"/>
                  <a:pt x="2836190" y="778588"/>
                  <a:pt x="2797444" y="831540"/>
                </a:cubicBezTo>
                <a:cubicBezTo>
                  <a:pt x="2758698" y="884492"/>
                  <a:pt x="2736742" y="929696"/>
                  <a:pt x="2696705" y="978774"/>
                </a:cubicBezTo>
                <a:cubicBezTo>
                  <a:pt x="2656668" y="1027852"/>
                  <a:pt x="2594674" y="1078222"/>
                  <a:pt x="2557220" y="1126008"/>
                </a:cubicBezTo>
                <a:cubicBezTo>
                  <a:pt x="2519766" y="1173794"/>
                  <a:pt x="2501684" y="1221580"/>
                  <a:pt x="2471979" y="1265492"/>
                </a:cubicBezTo>
                <a:cubicBezTo>
                  <a:pt x="2442274" y="1309404"/>
                  <a:pt x="2407403" y="1345567"/>
                  <a:pt x="2378989" y="1389479"/>
                </a:cubicBezTo>
                <a:cubicBezTo>
                  <a:pt x="2350576" y="1433391"/>
                  <a:pt x="2311830" y="1491510"/>
                  <a:pt x="2301498" y="1528964"/>
                </a:cubicBezTo>
                <a:cubicBezTo>
                  <a:pt x="2291166" y="1566418"/>
                  <a:pt x="2306664" y="1583208"/>
                  <a:pt x="2316996" y="1614204"/>
                </a:cubicBezTo>
                <a:cubicBezTo>
                  <a:pt x="2327328" y="1645200"/>
                  <a:pt x="2319579" y="1687821"/>
                  <a:pt x="2363491" y="1714943"/>
                </a:cubicBezTo>
                <a:cubicBezTo>
                  <a:pt x="2407403" y="1742065"/>
                  <a:pt x="2497809" y="1761439"/>
                  <a:pt x="2580467" y="1776937"/>
                </a:cubicBezTo>
                <a:cubicBezTo>
                  <a:pt x="2663125" y="1792435"/>
                  <a:pt x="2756115" y="1792435"/>
                  <a:pt x="2859437" y="1807933"/>
                </a:cubicBezTo>
                <a:cubicBezTo>
                  <a:pt x="2962759" y="1823431"/>
                  <a:pt x="3121617" y="1857011"/>
                  <a:pt x="3200400" y="1869926"/>
                </a:cubicBezTo>
                <a:cubicBezTo>
                  <a:pt x="3279183" y="1882841"/>
                  <a:pt x="3268850" y="1876384"/>
                  <a:pt x="3332135" y="1885425"/>
                </a:cubicBezTo>
                <a:cubicBezTo>
                  <a:pt x="3395420" y="1894466"/>
                  <a:pt x="3580108" y="1924170"/>
                  <a:pt x="3580108" y="1924170"/>
                </a:cubicBezTo>
                <a:lnTo>
                  <a:pt x="3789335" y="1955167"/>
                </a:lnTo>
                <a:cubicBezTo>
                  <a:pt x="3829372" y="1960333"/>
                  <a:pt x="3824852" y="1957750"/>
                  <a:pt x="3820332" y="1955167"/>
                </a:cubicBezTo>
              </a:path>
            </a:pathLst>
          </a:custGeom>
          <a:noFill/>
          <a:ln w="50800">
            <a:solidFill>
              <a:schemeClr val="accent1">
                <a:shade val="50000"/>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p:cNvCxnSpPr/>
          <p:nvPr/>
        </p:nvCxnSpPr>
        <p:spPr>
          <a:xfrm>
            <a:off x="5432444" y="2657579"/>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850969" y="2657959"/>
            <a:ext cx="1720312" cy="1859797"/>
          </a:xfrm>
          <a:custGeom>
            <a:avLst/>
            <a:gdLst>
              <a:gd name="connsiteX0" fmla="*/ 7750 w 1720312"/>
              <a:gd name="connsiteY0" fmla="*/ 1859797 h 1859797"/>
              <a:gd name="connsiteX1" fmla="*/ 317716 w 1720312"/>
              <a:gd name="connsiteY1" fmla="*/ 1859797 h 1859797"/>
              <a:gd name="connsiteX2" fmla="*/ 433953 w 1720312"/>
              <a:gd name="connsiteY2" fmla="*/ 1852048 h 1859797"/>
              <a:gd name="connsiteX3" fmla="*/ 604434 w 1720312"/>
              <a:gd name="connsiteY3" fmla="*/ 1852048 h 1859797"/>
              <a:gd name="connsiteX4" fmla="*/ 697424 w 1720312"/>
              <a:gd name="connsiteY4" fmla="*/ 1844299 h 1859797"/>
              <a:gd name="connsiteX5" fmla="*/ 821411 w 1720312"/>
              <a:gd name="connsiteY5" fmla="*/ 1828800 h 1859797"/>
              <a:gd name="connsiteX6" fmla="*/ 945397 w 1720312"/>
              <a:gd name="connsiteY6" fmla="*/ 1774556 h 1859797"/>
              <a:gd name="connsiteX7" fmla="*/ 1053885 w 1720312"/>
              <a:gd name="connsiteY7" fmla="*/ 1743560 h 1859797"/>
              <a:gd name="connsiteX8" fmla="*/ 1154624 w 1720312"/>
              <a:gd name="connsiteY8" fmla="*/ 1704814 h 1859797"/>
              <a:gd name="connsiteX9" fmla="*/ 1301858 w 1720312"/>
              <a:gd name="connsiteY9" fmla="*/ 1619573 h 1859797"/>
              <a:gd name="connsiteX10" fmla="*/ 1441343 w 1720312"/>
              <a:gd name="connsiteY10" fmla="*/ 1549831 h 1859797"/>
              <a:gd name="connsiteX11" fmla="*/ 1511085 w 1720312"/>
              <a:gd name="connsiteY11" fmla="*/ 1503336 h 1859797"/>
              <a:gd name="connsiteX12" fmla="*/ 1596326 w 1720312"/>
              <a:gd name="connsiteY12" fmla="*/ 1449092 h 1859797"/>
              <a:gd name="connsiteX13" fmla="*/ 1666068 w 1720312"/>
              <a:gd name="connsiteY13" fmla="*/ 1410346 h 1859797"/>
              <a:gd name="connsiteX14" fmla="*/ 1720312 w 1720312"/>
              <a:gd name="connsiteY14" fmla="*/ 1371600 h 1859797"/>
              <a:gd name="connsiteX15" fmla="*/ 596685 w 1720312"/>
              <a:gd name="connsiteY15" fmla="*/ 0 h 1859797"/>
              <a:gd name="connsiteX16" fmla="*/ 0 w 1720312"/>
              <a:gd name="connsiteY16" fmla="*/ 0 h 1859797"/>
              <a:gd name="connsiteX17" fmla="*/ 7750 w 1720312"/>
              <a:gd name="connsiteY17" fmla="*/ 1859797 h 185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0312" h="1859797">
                <a:moveTo>
                  <a:pt x="7750" y="1859797"/>
                </a:moveTo>
                <a:lnTo>
                  <a:pt x="317716" y="1859797"/>
                </a:lnTo>
                <a:lnTo>
                  <a:pt x="433953" y="1852048"/>
                </a:lnTo>
                <a:lnTo>
                  <a:pt x="604434" y="1852048"/>
                </a:lnTo>
                <a:lnTo>
                  <a:pt x="697424" y="1844299"/>
                </a:lnTo>
                <a:lnTo>
                  <a:pt x="821411" y="1828800"/>
                </a:lnTo>
                <a:lnTo>
                  <a:pt x="945397" y="1774556"/>
                </a:lnTo>
                <a:lnTo>
                  <a:pt x="1053885" y="1743560"/>
                </a:lnTo>
                <a:lnTo>
                  <a:pt x="1154624" y="1704814"/>
                </a:lnTo>
                <a:lnTo>
                  <a:pt x="1301858" y="1619573"/>
                </a:lnTo>
                <a:lnTo>
                  <a:pt x="1441343" y="1549831"/>
                </a:lnTo>
                <a:lnTo>
                  <a:pt x="1511085" y="1503336"/>
                </a:lnTo>
                <a:lnTo>
                  <a:pt x="1596326" y="1449092"/>
                </a:lnTo>
                <a:lnTo>
                  <a:pt x="1666068" y="1410346"/>
                </a:lnTo>
                <a:lnTo>
                  <a:pt x="1720312" y="1371600"/>
                </a:lnTo>
                <a:lnTo>
                  <a:pt x="596685" y="0"/>
                </a:lnTo>
                <a:lnTo>
                  <a:pt x="0" y="0"/>
                </a:lnTo>
                <a:cubicBezTo>
                  <a:pt x="2583" y="619932"/>
                  <a:pt x="5167" y="1239865"/>
                  <a:pt x="7750" y="1859797"/>
                </a:cubicBezTo>
                <a:close/>
              </a:path>
            </a:pathLst>
          </a:custGeom>
          <a:solidFill>
            <a:srgbClr val="7030A0">
              <a:alpha val="74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p:cNvSpPr/>
          <p:nvPr/>
        </p:nvSpPr>
        <p:spPr>
          <a:xfrm>
            <a:off x="6594529" y="3254644"/>
            <a:ext cx="1495586" cy="1487837"/>
          </a:xfrm>
          <a:custGeom>
            <a:avLst/>
            <a:gdLst>
              <a:gd name="connsiteX0" fmla="*/ 0 w 1495586"/>
              <a:gd name="connsiteY0" fmla="*/ 774915 h 1487837"/>
              <a:gd name="connsiteX1" fmla="*/ 116237 w 1495586"/>
              <a:gd name="connsiteY1" fmla="*/ 650929 h 1487837"/>
              <a:gd name="connsiteX2" fmla="*/ 240224 w 1495586"/>
              <a:gd name="connsiteY2" fmla="*/ 581187 h 1487837"/>
              <a:gd name="connsiteX3" fmla="*/ 348712 w 1495586"/>
              <a:gd name="connsiteY3" fmla="*/ 542441 h 1487837"/>
              <a:gd name="connsiteX4" fmla="*/ 472698 w 1495586"/>
              <a:gd name="connsiteY4" fmla="*/ 449451 h 1487837"/>
              <a:gd name="connsiteX5" fmla="*/ 612183 w 1495586"/>
              <a:gd name="connsiteY5" fmla="*/ 356461 h 1487837"/>
              <a:gd name="connsiteX6" fmla="*/ 728420 w 1495586"/>
              <a:gd name="connsiteY6" fmla="*/ 286719 h 1487837"/>
              <a:gd name="connsiteX7" fmla="*/ 821410 w 1495586"/>
              <a:gd name="connsiteY7" fmla="*/ 232475 h 1487837"/>
              <a:gd name="connsiteX8" fmla="*/ 929898 w 1495586"/>
              <a:gd name="connsiteY8" fmla="*/ 193729 h 1487837"/>
              <a:gd name="connsiteX9" fmla="*/ 968644 w 1495586"/>
              <a:gd name="connsiteY9" fmla="*/ 147234 h 1487837"/>
              <a:gd name="connsiteX10" fmla="*/ 1069383 w 1495586"/>
              <a:gd name="connsiteY10" fmla="*/ 108488 h 1487837"/>
              <a:gd name="connsiteX11" fmla="*/ 1139125 w 1495586"/>
              <a:gd name="connsiteY11" fmla="*/ 85241 h 1487837"/>
              <a:gd name="connsiteX12" fmla="*/ 1201118 w 1495586"/>
              <a:gd name="connsiteY12" fmla="*/ 54244 h 1487837"/>
              <a:gd name="connsiteX13" fmla="*/ 1270861 w 1495586"/>
              <a:gd name="connsiteY13" fmla="*/ 23248 h 1487837"/>
              <a:gd name="connsiteX14" fmla="*/ 1348352 w 1495586"/>
              <a:gd name="connsiteY14" fmla="*/ 0 h 1487837"/>
              <a:gd name="connsiteX15" fmla="*/ 1394847 w 1495586"/>
              <a:gd name="connsiteY15" fmla="*/ 0 h 1487837"/>
              <a:gd name="connsiteX16" fmla="*/ 1425844 w 1495586"/>
              <a:gd name="connsiteY16" fmla="*/ 0 h 1487837"/>
              <a:gd name="connsiteX17" fmla="*/ 1449091 w 1495586"/>
              <a:gd name="connsiteY17" fmla="*/ 30997 h 1487837"/>
              <a:gd name="connsiteX18" fmla="*/ 1487837 w 1495586"/>
              <a:gd name="connsiteY18" fmla="*/ 69742 h 1487837"/>
              <a:gd name="connsiteX19" fmla="*/ 1495586 w 1495586"/>
              <a:gd name="connsiteY19" fmla="*/ 162732 h 1487837"/>
              <a:gd name="connsiteX20" fmla="*/ 1487837 w 1495586"/>
              <a:gd name="connsiteY20" fmla="*/ 240224 h 1487837"/>
              <a:gd name="connsiteX21" fmla="*/ 1449091 w 1495586"/>
              <a:gd name="connsiteY21" fmla="*/ 302217 h 1487837"/>
              <a:gd name="connsiteX22" fmla="*/ 1394847 w 1495586"/>
              <a:gd name="connsiteY22" fmla="*/ 387458 h 1487837"/>
              <a:gd name="connsiteX23" fmla="*/ 1356102 w 1495586"/>
              <a:gd name="connsiteY23" fmla="*/ 457200 h 1487837"/>
              <a:gd name="connsiteX24" fmla="*/ 1294108 w 1495586"/>
              <a:gd name="connsiteY24" fmla="*/ 534692 h 1487837"/>
              <a:gd name="connsiteX25" fmla="*/ 1224366 w 1495586"/>
              <a:gd name="connsiteY25" fmla="*/ 604434 h 1487837"/>
              <a:gd name="connsiteX26" fmla="*/ 1177871 w 1495586"/>
              <a:gd name="connsiteY26" fmla="*/ 697424 h 1487837"/>
              <a:gd name="connsiteX27" fmla="*/ 1115878 w 1495586"/>
              <a:gd name="connsiteY27" fmla="*/ 774915 h 1487837"/>
              <a:gd name="connsiteX28" fmla="*/ 1046135 w 1495586"/>
              <a:gd name="connsiteY28" fmla="*/ 852407 h 1487837"/>
              <a:gd name="connsiteX29" fmla="*/ 999640 w 1495586"/>
              <a:gd name="connsiteY29" fmla="*/ 929898 h 1487837"/>
              <a:gd name="connsiteX30" fmla="*/ 945396 w 1495586"/>
              <a:gd name="connsiteY30" fmla="*/ 1007390 h 1487837"/>
              <a:gd name="connsiteX31" fmla="*/ 875654 w 1495586"/>
              <a:gd name="connsiteY31" fmla="*/ 1092631 h 1487837"/>
              <a:gd name="connsiteX32" fmla="*/ 829159 w 1495586"/>
              <a:gd name="connsiteY32" fmla="*/ 1131376 h 1487837"/>
              <a:gd name="connsiteX33" fmla="*/ 790413 w 1495586"/>
              <a:gd name="connsiteY33" fmla="*/ 1185620 h 1487837"/>
              <a:gd name="connsiteX34" fmla="*/ 743918 w 1495586"/>
              <a:gd name="connsiteY34" fmla="*/ 1239864 h 1487837"/>
              <a:gd name="connsiteX35" fmla="*/ 720671 w 1495586"/>
              <a:gd name="connsiteY35" fmla="*/ 1286359 h 1487837"/>
              <a:gd name="connsiteX36" fmla="*/ 681925 w 1495586"/>
              <a:gd name="connsiteY36" fmla="*/ 1332854 h 1487837"/>
              <a:gd name="connsiteX37" fmla="*/ 666427 w 1495586"/>
              <a:gd name="connsiteY37" fmla="*/ 1363851 h 1487837"/>
              <a:gd name="connsiteX38" fmla="*/ 627681 w 1495586"/>
              <a:gd name="connsiteY38" fmla="*/ 1402597 h 1487837"/>
              <a:gd name="connsiteX39" fmla="*/ 573437 w 1495586"/>
              <a:gd name="connsiteY39" fmla="*/ 1487837 h 1487837"/>
              <a:gd name="connsiteX40" fmla="*/ 0 w 1495586"/>
              <a:gd name="connsiteY40" fmla="*/ 774915 h 148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95586" h="1487837">
                <a:moveTo>
                  <a:pt x="0" y="774915"/>
                </a:moveTo>
                <a:lnTo>
                  <a:pt x="116237" y="650929"/>
                </a:lnTo>
                <a:lnTo>
                  <a:pt x="240224" y="581187"/>
                </a:lnTo>
                <a:lnTo>
                  <a:pt x="348712" y="542441"/>
                </a:lnTo>
                <a:lnTo>
                  <a:pt x="472698" y="449451"/>
                </a:lnTo>
                <a:lnTo>
                  <a:pt x="612183" y="356461"/>
                </a:lnTo>
                <a:lnTo>
                  <a:pt x="728420" y="286719"/>
                </a:lnTo>
                <a:lnTo>
                  <a:pt x="821410" y="232475"/>
                </a:lnTo>
                <a:lnTo>
                  <a:pt x="929898" y="193729"/>
                </a:lnTo>
                <a:lnTo>
                  <a:pt x="968644" y="147234"/>
                </a:lnTo>
                <a:lnTo>
                  <a:pt x="1069383" y="108488"/>
                </a:lnTo>
                <a:lnTo>
                  <a:pt x="1139125" y="85241"/>
                </a:lnTo>
                <a:lnTo>
                  <a:pt x="1201118" y="54244"/>
                </a:lnTo>
                <a:lnTo>
                  <a:pt x="1270861" y="23248"/>
                </a:lnTo>
                <a:lnTo>
                  <a:pt x="1348352" y="0"/>
                </a:lnTo>
                <a:lnTo>
                  <a:pt x="1394847" y="0"/>
                </a:lnTo>
                <a:lnTo>
                  <a:pt x="1425844" y="0"/>
                </a:lnTo>
                <a:lnTo>
                  <a:pt x="1449091" y="30997"/>
                </a:lnTo>
                <a:lnTo>
                  <a:pt x="1487837" y="69742"/>
                </a:lnTo>
                <a:lnTo>
                  <a:pt x="1495586" y="162732"/>
                </a:lnTo>
                <a:lnTo>
                  <a:pt x="1487837" y="240224"/>
                </a:lnTo>
                <a:lnTo>
                  <a:pt x="1449091" y="302217"/>
                </a:lnTo>
                <a:lnTo>
                  <a:pt x="1394847" y="387458"/>
                </a:lnTo>
                <a:lnTo>
                  <a:pt x="1356102" y="457200"/>
                </a:lnTo>
                <a:lnTo>
                  <a:pt x="1294108" y="534692"/>
                </a:lnTo>
                <a:lnTo>
                  <a:pt x="1224366" y="604434"/>
                </a:lnTo>
                <a:lnTo>
                  <a:pt x="1177871" y="697424"/>
                </a:lnTo>
                <a:lnTo>
                  <a:pt x="1115878" y="774915"/>
                </a:lnTo>
                <a:lnTo>
                  <a:pt x="1046135" y="852407"/>
                </a:lnTo>
                <a:lnTo>
                  <a:pt x="999640" y="929898"/>
                </a:lnTo>
                <a:lnTo>
                  <a:pt x="945396" y="1007390"/>
                </a:lnTo>
                <a:lnTo>
                  <a:pt x="875654" y="1092631"/>
                </a:lnTo>
                <a:lnTo>
                  <a:pt x="829159" y="1131376"/>
                </a:lnTo>
                <a:lnTo>
                  <a:pt x="790413" y="1185620"/>
                </a:lnTo>
                <a:lnTo>
                  <a:pt x="743918" y="1239864"/>
                </a:lnTo>
                <a:lnTo>
                  <a:pt x="720671" y="1286359"/>
                </a:lnTo>
                <a:lnTo>
                  <a:pt x="681925" y="1332854"/>
                </a:lnTo>
                <a:lnTo>
                  <a:pt x="666427" y="1363851"/>
                </a:lnTo>
                <a:lnTo>
                  <a:pt x="627681" y="1402597"/>
                </a:lnTo>
                <a:lnTo>
                  <a:pt x="573437" y="1487837"/>
                </a:lnTo>
                <a:lnTo>
                  <a:pt x="0" y="774915"/>
                </a:lnTo>
                <a:close/>
              </a:path>
            </a:pathLst>
          </a:custGeom>
          <a:solidFill>
            <a:srgbClr val="7030A0">
              <a:alpha val="72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5"/>
          <p:cNvSpPr/>
          <p:nvPr/>
        </p:nvSpPr>
        <p:spPr>
          <a:xfrm>
            <a:off x="7160217" y="4726983"/>
            <a:ext cx="232475" cy="278970"/>
          </a:xfrm>
          <a:custGeom>
            <a:avLst/>
            <a:gdLst>
              <a:gd name="connsiteX0" fmla="*/ 0 w 232475"/>
              <a:gd name="connsiteY0" fmla="*/ 0 h 278970"/>
              <a:gd name="connsiteX1" fmla="*/ 0 w 232475"/>
              <a:gd name="connsiteY1" fmla="*/ 0 h 278970"/>
              <a:gd name="connsiteX2" fmla="*/ 30997 w 232475"/>
              <a:gd name="connsiteY2" fmla="*/ 131736 h 278970"/>
              <a:gd name="connsiteX3" fmla="*/ 23247 w 232475"/>
              <a:gd name="connsiteY3" fmla="*/ 154983 h 278970"/>
              <a:gd name="connsiteX4" fmla="*/ 54244 w 232475"/>
              <a:gd name="connsiteY4" fmla="*/ 201478 h 278970"/>
              <a:gd name="connsiteX5" fmla="*/ 69742 w 232475"/>
              <a:gd name="connsiteY5" fmla="*/ 232475 h 278970"/>
              <a:gd name="connsiteX6" fmla="*/ 69742 w 232475"/>
              <a:gd name="connsiteY6" fmla="*/ 232475 h 278970"/>
              <a:gd name="connsiteX7" fmla="*/ 139485 w 232475"/>
              <a:gd name="connsiteY7" fmla="*/ 263471 h 278970"/>
              <a:gd name="connsiteX8" fmla="*/ 170481 w 232475"/>
              <a:gd name="connsiteY8" fmla="*/ 271220 h 278970"/>
              <a:gd name="connsiteX9" fmla="*/ 185980 w 232475"/>
              <a:gd name="connsiteY9" fmla="*/ 278970 h 278970"/>
              <a:gd name="connsiteX10" fmla="*/ 232475 w 232475"/>
              <a:gd name="connsiteY10" fmla="*/ 271220 h 278970"/>
              <a:gd name="connsiteX11" fmla="*/ 0 w 232475"/>
              <a:gd name="connsiteY11" fmla="*/ 0 h 27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475" h="278970">
                <a:moveTo>
                  <a:pt x="0" y="0"/>
                </a:moveTo>
                <a:lnTo>
                  <a:pt x="0" y="0"/>
                </a:lnTo>
                <a:lnTo>
                  <a:pt x="30997" y="131736"/>
                </a:lnTo>
                <a:lnTo>
                  <a:pt x="23247" y="154983"/>
                </a:lnTo>
                <a:lnTo>
                  <a:pt x="54244" y="201478"/>
                </a:lnTo>
                <a:lnTo>
                  <a:pt x="69742" y="232475"/>
                </a:lnTo>
                <a:lnTo>
                  <a:pt x="69742" y="232475"/>
                </a:lnTo>
                <a:lnTo>
                  <a:pt x="139485" y="263471"/>
                </a:lnTo>
                <a:lnTo>
                  <a:pt x="170481" y="271220"/>
                </a:lnTo>
                <a:lnTo>
                  <a:pt x="185980" y="278970"/>
                </a:lnTo>
                <a:lnTo>
                  <a:pt x="232475" y="271220"/>
                </a:lnTo>
                <a:lnTo>
                  <a:pt x="0" y="0"/>
                </a:lnTo>
                <a:close/>
              </a:path>
            </a:pathLst>
          </a:custGeom>
          <a:solidFill>
            <a:srgbClr val="7030A0">
              <a:alpha val="65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7408190" y="5005953"/>
            <a:ext cx="1270861" cy="1472339"/>
          </a:xfrm>
          <a:custGeom>
            <a:avLst/>
            <a:gdLst>
              <a:gd name="connsiteX0" fmla="*/ 0 w 1270861"/>
              <a:gd name="connsiteY0" fmla="*/ 7749 h 1472339"/>
              <a:gd name="connsiteX1" fmla="*/ 100739 w 1270861"/>
              <a:gd name="connsiteY1" fmla="*/ 7749 h 1472339"/>
              <a:gd name="connsiteX2" fmla="*/ 193729 w 1270861"/>
              <a:gd name="connsiteY2" fmla="*/ 0 h 1472339"/>
              <a:gd name="connsiteX3" fmla="*/ 263471 w 1270861"/>
              <a:gd name="connsiteY3" fmla="*/ 7749 h 1472339"/>
              <a:gd name="connsiteX4" fmla="*/ 333213 w 1270861"/>
              <a:gd name="connsiteY4" fmla="*/ 23247 h 1472339"/>
              <a:gd name="connsiteX5" fmla="*/ 395207 w 1270861"/>
              <a:gd name="connsiteY5" fmla="*/ 30996 h 1472339"/>
              <a:gd name="connsiteX6" fmla="*/ 534691 w 1270861"/>
              <a:gd name="connsiteY6" fmla="*/ 61993 h 1472339"/>
              <a:gd name="connsiteX7" fmla="*/ 650929 w 1270861"/>
              <a:gd name="connsiteY7" fmla="*/ 85240 h 1472339"/>
              <a:gd name="connsiteX8" fmla="*/ 875654 w 1270861"/>
              <a:gd name="connsiteY8" fmla="*/ 116237 h 1472339"/>
              <a:gd name="connsiteX9" fmla="*/ 1015139 w 1270861"/>
              <a:gd name="connsiteY9" fmla="*/ 147233 h 1472339"/>
              <a:gd name="connsiteX10" fmla="*/ 1270861 w 1270861"/>
              <a:gd name="connsiteY10" fmla="*/ 178230 h 1472339"/>
              <a:gd name="connsiteX11" fmla="*/ 1270861 w 1270861"/>
              <a:gd name="connsiteY11" fmla="*/ 1472339 h 1472339"/>
              <a:gd name="connsiteX12" fmla="*/ 1193369 w 1270861"/>
              <a:gd name="connsiteY12" fmla="*/ 1472339 h 1472339"/>
              <a:gd name="connsiteX13" fmla="*/ 0 w 1270861"/>
              <a:gd name="connsiteY13" fmla="*/ 7749 h 147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861" h="1472339">
                <a:moveTo>
                  <a:pt x="0" y="7749"/>
                </a:moveTo>
                <a:lnTo>
                  <a:pt x="100739" y="7749"/>
                </a:lnTo>
                <a:lnTo>
                  <a:pt x="193729" y="0"/>
                </a:lnTo>
                <a:lnTo>
                  <a:pt x="263471" y="7749"/>
                </a:lnTo>
                <a:lnTo>
                  <a:pt x="333213" y="23247"/>
                </a:lnTo>
                <a:lnTo>
                  <a:pt x="395207" y="30996"/>
                </a:lnTo>
                <a:lnTo>
                  <a:pt x="534691" y="61993"/>
                </a:lnTo>
                <a:lnTo>
                  <a:pt x="650929" y="85240"/>
                </a:lnTo>
                <a:lnTo>
                  <a:pt x="875654" y="116237"/>
                </a:lnTo>
                <a:lnTo>
                  <a:pt x="1015139" y="147233"/>
                </a:lnTo>
                <a:lnTo>
                  <a:pt x="1270861" y="178230"/>
                </a:lnTo>
                <a:lnTo>
                  <a:pt x="1270861" y="1472339"/>
                </a:lnTo>
                <a:lnTo>
                  <a:pt x="1193369" y="1472339"/>
                </a:lnTo>
                <a:lnTo>
                  <a:pt x="0" y="7749"/>
                </a:lnTo>
                <a:close/>
              </a:path>
            </a:pathLst>
          </a:custGeom>
          <a:solidFill>
            <a:srgbClr val="7030A0">
              <a:alpha val="7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p:cNvSpPr/>
          <p:nvPr/>
        </p:nvSpPr>
        <p:spPr>
          <a:xfrm>
            <a:off x="7127207" y="3840774"/>
            <a:ext cx="252000" cy="25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Arrow Connector 16"/>
          <p:cNvCxnSpPr/>
          <p:nvPr/>
        </p:nvCxnSpPr>
        <p:spPr>
          <a:xfrm flipV="1">
            <a:off x="6792535" y="4035131"/>
            <a:ext cx="395929" cy="516871"/>
          </a:xfrm>
          <a:prstGeom prst="straightConnector1">
            <a:avLst/>
          </a:prstGeom>
          <a:ln w="25400">
            <a:solidFill>
              <a:schemeClr val="bg1"/>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730786" y="4544253"/>
            <a:ext cx="108000" cy="108000"/>
          </a:xfrm>
          <a:prstGeom prst="ellipse">
            <a:avLst/>
          </a:prstGeom>
          <a:solidFill>
            <a:schemeClr val="bg1">
              <a:lumMod val="95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995" y="3355992"/>
            <a:ext cx="692130" cy="68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67243" y="1185412"/>
            <a:ext cx="1840629" cy="1050287"/>
            <a:chOff x="271967" y="5774268"/>
            <a:chExt cx="1840629" cy="1050287"/>
          </a:xfrm>
        </p:grpSpPr>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Rounded Rectangular Callout 23"/>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6" name="標題 1"/>
          <p:cNvSpPr>
            <a:spLocks noGrp="1"/>
          </p:cNvSpPr>
          <p:nvPr>
            <p:ph type="title"/>
          </p:nvPr>
        </p:nvSpPr>
        <p:spPr>
          <a:xfrm>
            <a:off x="251520" y="1"/>
            <a:ext cx="8777451" cy="548680"/>
          </a:xfrm>
        </p:spPr>
        <p:txBody>
          <a:bodyPr>
            <a:normAutofit fontScale="90000"/>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35"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2714" y="5285710"/>
            <a:ext cx="576396" cy="56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938" y="3488892"/>
            <a:ext cx="396421" cy="39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Straight Arrow Connector 36"/>
          <p:cNvCxnSpPr/>
          <p:nvPr/>
        </p:nvCxnSpPr>
        <p:spPr>
          <a:xfrm>
            <a:off x="6228184" y="1883614"/>
            <a:ext cx="960280" cy="1973327"/>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39" name="Rectangle 38"/>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spTree>
    <p:extLst>
      <p:ext uri="{BB962C8B-B14F-4D97-AF65-F5344CB8AC3E}">
        <p14:creationId xmlns:p14="http://schemas.microsoft.com/office/powerpoint/2010/main" val="4073712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9" y="2635664"/>
            <a:ext cx="3870489" cy="38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967" y="2653770"/>
            <a:ext cx="3821218" cy="387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908064"/>
            <a:ext cx="2925075" cy="56324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934812" y="6412270"/>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8" name="Rectangle 7"/>
          <p:cNvSpPr/>
          <p:nvPr/>
        </p:nvSpPr>
        <p:spPr>
          <a:xfrm>
            <a:off x="5412233" y="6399093"/>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grpSp>
        <p:nvGrpSpPr>
          <p:cNvPr id="9" name="Group 8"/>
          <p:cNvGrpSpPr/>
          <p:nvPr/>
        </p:nvGrpSpPr>
        <p:grpSpPr>
          <a:xfrm>
            <a:off x="92435" y="506342"/>
            <a:ext cx="1840629" cy="1050287"/>
            <a:chOff x="271967" y="5774268"/>
            <a:chExt cx="1840629" cy="1050287"/>
          </a:xfrm>
        </p:grpSpPr>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63" y="1614096"/>
            <a:ext cx="2880320" cy="859451"/>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7240830" y="814769"/>
            <a:ext cx="1840629" cy="1050287"/>
            <a:chOff x="271967" y="5774268"/>
            <a:chExt cx="1840629" cy="1050287"/>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sp>
        <p:nvSpPr>
          <p:cNvPr id="15" name="標題 1"/>
          <p:cNvSpPr>
            <a:spLocks noGrp="1"/>
          </p:cNvSpPr>
          <p:nvPr>
            <p:ph type="title"/>
          </p:nvPr>
        </p:nvSpPr>
        <p:spPr>
          <a:xfrm>
            <a:off x="1375867" y="54244"/>
            <a:ext cx="7821827" cy="638452"/>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consider a more complex decision problem addressed by two different decision-makers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16" name="Rectangle 15"/>
          <p:cNvSpPr/>
          <p:nvPr/>
        </p:nvSpPr>
        <p:spPr>
          <a:xfrm>
            <a:off x="1979712" y="922803"/>
            <a:ext cx="2376263" cy="64633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Deep (5 hidden layers) Neural Network</a:t>
            </a:r>
          </a:p>
        </p:txBody>
      </p:sp>
      <p:sp>
        <p:nvSpPr>
          <p:cNvPr id="17" name="Rectangle 16"/>
          <p:cNvSpPr/>
          <p:nvPr/>
        </p:nvSpPr>
        <p:spPr>
          <a:xfrm>
            <a:off x="4834393" y="1264226"/>
            <a:ext cx="2526011" cy="64633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Shallow (1 hidden layer) Neural Network</a:t>
            </a:r>
          </a:p>
        </p:txBody>
      </p:sp>
      <p:cxnSp>
        <p:nvCxnSpPr>
          <p:cNvPr id="19" name="Straight Arrow Connector 18"/>
          <p:cNvCxnSpPr/>
          <p:nvPr/>
        </p:nvCxnSpPr>
        <p:spPr>
          <a:xfrm flipH="1">
            <a:off x="7422396" y="2486804"/>
            <a:ext cx="523810" cy="95769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364210" y="3200400"/>
            <a:ext cx="3820332" cy="3308888"/>
          </a:xfrm>
          <a:custGeom>
            <a:avLst/>
            <a:gdLst>
              <a:gd name="connsiteX0" fmla="*/ 0 w 3820332"/>
              <a:gd name="connsiteY0" fmla="*/ 1309607 h 3308888"/>
              <a:gd name="connsiteX1" fmla="*/ 147234 w 3820332"/>
              <a:gd name="connsiteY1" fmla="*/ 1123627 h 3308888"/>
              <a:gd name="connsiteX2" fmla="*/ 154983 w 3820332"/>
              <a:gd name="connsiteY2" fmla="*/ 643180 h 3308888"/>
              <a:gd name="connsiteX3" fmla="*/ 255722 w 3820332"/>
              <a:gd name="connsiteY3" fmla="*/ 488197 h 3308888"/>
              <a:gd name="connsiteX4" fmla="*/ 371959 w 3820332"/>
              <a:gd name="connsiteY4" fmla="*/ 402956 h 3308888"/>
              <a:gd name="connsiteX5" fmla="*/ 488197 w 3820332"/>
              <a:gd name="connsiteY5" fmla="*/ 348712 h 3308888"/>
              <a:gd name="connsiteX6" fmla="*/ 712922 w 3820332"/>
              <a:gd name="connsiteY6" fmla="*/ 263471 h 3308888"/>
              <a:gd name="connsiteX7" fmla="*/ 999641 w 3820332"/>
              <a:gd name="connsiteY7" fmla="*/ 170481 h 3308888"/>
              <a:gd name="connsiteX8" fmla="*/ 1263112 w 3820332"/>
              <a:gd name="connsiteY8" fmla="*/ 108488 h 3308888"/>
              <a:gd name="connsiteX9" fmla="*/ 1689315 w 3820332"/>
              <a:gd name="connsiteY9" fmla="*/ 30997 h 3308888"/>
              <a:gd name="connsiteX10" fmla="*/ 2084522 w 3820332"/>
              <a:gd name="connsiteY10" fmla="*/ 0 h 3308888"/>
              <a:gd name="connsiteX11" fmla="*/ 2402237 w 3820332"/>
              <a:gd name="connsiteY11" fmla="*/ 100739 h 3308888"/>
              <a:gd name="connsiteX12" fmla="*/ 2533973 w 3820332"/>
              <a:gd name="connsiteY12" fmla="*/ 224725 h 3308888"/>
              <a:gd name="connsiteX13" fmla="*/ 2665709 w 3820332"/>
              <a:gd name="connsiteY13" fmla="*/ 356461 h 3308888"/>
              <a:gd name="connsiteX14" fmla="*/ 2766448 w 3820332"/>
              <a:gd name="connsiteY14" fmla="*/ 511444 h 3308888"/>
              <a:gd name="connsiteX15" fmla="*/ 2812943 w 3820332"/>
              <a:gd name="connsiteY15" fmla="*/ 604434 h 3308888"/>
              <a:gd name="connsiteX16" fmla="*/ 2828441 w 3820332"/>
              <a:gd name="connsiteY16" fmla="*/ 736169 h 3308888"/>
              <a:gd name="connsiteX17" fmla="*/ 2828441 w 3820332"/>
              <a:gd name="connsiteY17" fmla="*/ 860156 h 3308888"/>
              <a:gd name="connsiteX18" fmla="*/ 2781946 w 3820332"/>
              <a:gd name="connsiteY18" fmla="*/ 1046136 h 3308888"/>
              <a:gd name="connsiteX19" fmla="*/ 2735451 w 3820332"/>
              <a:gd name="connsiteY19" fmla="*/ 1170122 h 3308888"/>
              <a:gd name="connsiteX20" fmla="*/ 2719953 w 3820332"/>
              <a:gd name="connsiteY20" fmla="*/ 1309607 h 3308888"/>
              <a:gd name="connsiteX21" fmla="*/ 2696705 w 3820332"/>
              <a:gd name="connsiteY21" fmla="*/ 1425844 h 3308888"/>
              <a:gd name="connsiteX22" fmla="*/ 2650210 w 3820332"/>
              <a:gd name="connsiteY22" fmla="*/ 1503336 h 3308888"/>
              <a:gd name="connsiteX23" fmla="*/ 2479729 w 3820332"/>
              <a:gd name="connsiteY23" fmla="*/ 1627322 h 3308888"/>
              <a:gd name="connsiteX24" fmla="*/ 2278251 w 3820332"/>
              <a:gd name="connsiteY24" fmla="*/ 1712563 h 3308888"/>
              <a:gd name="connsiteX25" fmla="*/ 2084522 w 3820332"/>
              <a:gd name="connsiteY25" fmla="*/ 1751308 h 3308888"/>
              <a:gd name="connsiteX26" fmla="*/ 1952787 w 3820332"/>
              <a:gd name="connsiteY26" fmla="*/ 1751308 h 3308888"/>
              <a:gd name="connsiteX27" fmla="*/ 1906292 w 3820332"/>
              <a:gd name="connsiteY27" fmla="*/ 1720312 h 3308888"/>
              <a:gd name="connsiteX28" fmla="*/ 1898543 w 3820332"/>
              <a:gd name="connsiteY28" fmla="*/ 1642820 h 3308888"/>
              <a:gd name="connsiteX29" fmla="*/ 1898543 w 3820332"/>
              <a:gd name="connsiteY29" fmla="*/ 1549831 h 3308888"/>
              <a:gd name="connsiteX30" fmla="*/ 1875295 w 3820332"/>
              <a:gd name="connsiteY30" fmla="*/ 1084881 h 3308888"/>
              <a:gd name="connsiteX31" fmla="*/ 1790054 w 3820332"/>
              <a:gd name="connsiteY31" fmla="*/ 991892 h 3308888"/>
              <a:gd name="connsiteX32" fmla="*/ 1635071 w 3820332"/>
              <a:gd name="connsiteY32" fmla="*/ 991892 h 3308888"/>
              <a:gd name="connsiteX33" fmla="*/ 1487837 w 3820332"/>
              <a:gd name="connsiteY33" fmla="*/ 1030637 h 3308888"/>
              <a:gd name="connsiteX34" fmla="*/ 1356102 w 3820332"/>
              <a:gd name="connsiteY34" fmla="*/ 1115878 h 3308888"/>
              <a:gd name="connsiteX35" fmla="*/ 1224366 w 3820332"/>
              <a:gd name="connsiteY35" fmla="*/ 1247614 h 3308888"/>
              <a:gd name="connsiteX36" fmla="*/ 1177871 w 3820332"/>
              <a:gd name="connsiteY36" fmla="*/ 1363851 h 3308888"/>
              <a:gd name="connsiteX37" fmla="*/ 1162373 w 3820332"/>
              <a:gd name="connsiteY37" fmla="*/ 1433593 h 3308888"/>
              <a:gd name="connsiteX38" fmla="*/ 1139126 w 3820332"/>
              <a:gd name="connsiteY38" fmla="*/ 1596325 h 3308888"/>
              <a:gd name="connsiteX39" fmla="*/ 1092631 w 3820332"/>
              <a:gd name="connsiteY39" fmla="*/ 1797803 h 3308888"/>
              <a:gd name="connsiteX40" fmla="*/ 1046136 w 3820332"/>
              <a:gd name="connsiteY40" fmla="*/ 1929539 h 3308888"/>
              <a:gd name="connsiteX41" fmla="*/ 999641 w 3820332"/>
              <a:gd name="connsiteY41" fmla="*/ 2038027 h 3308888"/>
              <a:gd name="connsiteX42" fmla="*/ 968644 w 3820332"/>
              <a:gd name="connsiteY42" fmla="*/ 2154264 h 3308888"/>
              <a:gd name="connsiteX43" fmla="*/ 929898 w 3820332"/>
              <a:gd name="connsiteY43" fmla="*/ 2239505 h 3308888"/>
              <a:gd name="connsiteX44" fmla="*/ 929898 w 3820332"/>
              <a:gd name="connsiteY44" fmla="*/ 2301498 h 3308888"/>
              <a:gd name="connsiteX45" fmla="*/ 960895 w 3820332"/>
              <a:gd name="connsiteY45" fmla="*/ 2386739 h 3308888"/>
              <a:gd name="connsiteX46" fmla="*/ 1100380 w 3820332"/>
              <a:gd name="connsiteY46" fmla="*/ 2487478 h 3308888"/>
              <a:gd name="connsiteX47" fmla="*/ 1263112 w 3820332"/>
              <a:gd name="connsiteY47" fmla="*/ 2572719 h 3308888"/>
              <a:gd name="connsiteX48" fmla="*/ 1418095 w 3820332"/>
              <a:gd name="connsiteY48" fmla="*/ 2611464 h 3308888"/>
              <a:gd name="connsiteX49" fmla="*/ 1720312 w 3820332"/>
              <a:gd name="connsiteY49" fmla="*/ 2696705 h 3308888"/>
              <a:gd name="connsiteX50" fmla="*/ 2107770 w 3820332"/>
              <a:gd name="connsiteY50" fmla="*/ 2688956 h 3308888"/>
              <a:gd name="connsiteX51" fmla="*/ 2394488 w 3820332"/>
              <a:gd name="connsiteY51" fmla="*/ 2665708 h 3308888"/>
              <a:gd name="connsiteX52" fmla="*/ 2673458 w 3820332"/>
              <a:gd name="connsiteY52" fmla="*/ 2619214 h 3308888"/>
              <a:gd name="connsiteX53" fmla="*/ 2967926 w 3820332"/>
              <a:gd name="connsiteY53" fmla="*/ 2549471 h 3308888"/>
              <a:gd name="connsiteX54" fmla="*/ 3161654 w 3820332"/>
              <a:gd name="connsiteY54" fmla="*/ 2479729 h 3308888"/>
              <a:gd name="connsiteX55" fmla="*/ 3277892 w 3820332"/>
              <a:gd name="connsiteY55" fmla="*/ 2417736 h 3308888"/>
              <a:gd name="connsiteX56" fmla="*/ 3394129 w 3820332"/>
              <a:gd name="connsiteY56" fmla="*/ 2316997 h 3308888"/>
              <a:gd name="connsiteX57" fmla="*/ 3533614 w 3820332"/>
              <a:gd name="connsiteY57" fmla="*/ 2262753 h 3308888"/>
              <a:gd name="connsiteX58" fmla="*/ 3580109 w 3820332"/>
              <a:gd name="connsiteY58" fmla="*/ 2123268 h 3308888"/>
              <a:gd name="connsiteX59" fmla="*/ 3603356 w 3820332"/>
              <a:gd name="connsiteY59" fmla="*/ 2014780 h 3308888"/>
              <a:gd name="connsiteX60" fmla="*/ 3626604 w 3820332"/>
              <a:gd name="connsiteY60" fmla="*/ 1914041 h 3308888"/>
              <a:gd name="connsiteX61" fmla="*/ 3626604 w 3820332"/>
              <a:gd name="connsiteY61" fmla="*/ 1844298 h 3308888"/>
              <a:gd name="connsiteX62" fmla="*/ 3642102 w 3820332"/>
              <a:gd name="connsiteY62" fmla="*/ 1743559 h 3308888"/>
              <a:gd name="connsiteX63" fmla="*/ 3688597 w 3820332"/>
              <a:gd name="connsiteY63" fmla="*/ 1704814 h 3308888"/>
              <a:gd name="connsiteX64" fmla="*/ 3735092 w 3820332"/>
              <a:gd name="connsiteY64" fmla="*/ 1650569 h 3308888"/>
              <a:gd name="connsiteX65" fmla="*/ 3766088 w 3820332"/>
              <a:gd name="connsiteY65" fmla="*/ 1619573 h 3308888"/>
              <a:gd name="connsiteX66" fmla="*/ 3804834 w 3820332"/>
              <a:gd name="connsiteY66" fmla="*/ 1596325 h 3308888"/>
              <a:gd name="connsiteX67" fmla="*/ 3820332 w 3820332"/>
              <a:gd name="connsiteY67" fmla="*/ 1588576 h 3308888"/>
              <a:gd name="connsiteX68" fmla="*/ 3820332 w 3820332"/>
              <a:gd name="connsiteY68" fmla="*/ 3285641 h 3308888"/>
              <a:gd name="connsiteX69" fmla="*/ 0 w 3820332"/>
              <a:gd name="connsiteY69" fmla="*/ 3308888 h 3308888"/>
              <a:gd name="connsiteX70" fmla="*/ 0 w 3820332"/>
              <a:gd name="connsiteY70" fmla="*/ 1309607 h 330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20332" h="3308888">
                <a:moveTo>
                  <a:pt x="0" y="1309607"/>
                </a:moveTo>
                <a:lnTo>
                  <a:pt x="147234" y="1123627"/>
                </a:lnTo>
                <a:lnTo>
                  <a:pt x="154983" y="643180"/>
                </a:lnTo>
                <a:lnTo>
                  <a:pt x="255722" y="488197"/>
                </a:lnTo>
                <a:lnTo>
                  <a:pt x="371959" y="402956"/>
                </a:lnTo>
                <a:lnTo>
                  <a:pt x="488197" y="348712"/>
                </a:lnTo>
                <a:lnTo>
                  <a:pt x="712922" y="263471"/>
                </a:lnTo>
                <a:lnTo>
                  <a:pt x="999641" y="170481"/>
                </a:lnTo>
                <a:lnTo>
                  <a:pt x="1263112" y="108488"/>
                </a:lnTo>
                <a:lnTo>
                  <a:pt x="1689315" y="30997"/>
                </a:lnTo>
                <a:lnTo>
                  <a:pt x="2084522" y="0"/>
                </a:lnTo>
                <a:lnTo>
                  <a:pt x="2402237" y="100739"/>
                </a:lnTo>
                <a:lnTo>
                  <a:pt x="2533973" y="224725"/>
                </a:lnTo>
                <a:lnTo>
                  <a:pt x="2665709" y="356461"/>
                </a:lnTo>
                <a:lnTo>
                  <a:pt x="2766448" y="511444"/>
                </a:lnTo>
                <a:lnTo>
                  <a:pt x="2812943" y="604434"/>
                </a:lnTo>
                <a:lnTo>
                  <a:pt x="2828441" y="736169"/>
                </a:lnTo>
                <a:lnTo>
                  <a:pt x="2828441" y="860156"/>
                </a:lnTo>
                <a:lnTo>
                  <a:pt x="2781946" y="1046136"/>
                </a:lnTo>
                <a:lnTo>
                  <a:pt x="2735451" y="1170122"/>
                </a:lnTo>
                <a:lnTo>
                  <a:pt x="2719953" y="1309607"/>
                </a:lnTo>
                <a:lnTo>
                  <a:pt x="2696705" y="1425844"/>
                </a:lnTo>
                <a:lnTo>
                  <a:pt x="2650210" y="1503336"/>
                </a:lnTo>
                <a:lnTo>
                  <a:pt x="2479729" y="1627322"/>
                </a:lnTo>
                <a:lnTo>
                  <a:pt x="2278251" y="1712563"/>
                </a:lnTo>
                <a:lnTo>
                  <a:pt x="2084522" y="1751308"/>
                </a:lnTo>
                <a:lnTo>
                  <a:pt x="1952787" y="1751308"/>
                </a:lnTo>
                <a:lnTo>
                  <a:pt x="1906292" y="1720312"/>
                </a:lnTo>
                <a:lnTo>
                  <a:pt x="1898543" y="1642820"/>
                </a:lnTo>
                <a:lnTo>
                  <a:pt x="1898543" y="1549831"/>
                </a:lnTo>
                <a:lnTo>
                  <a:pt x="1875295" y="1084881"/>
                </a:lnTo>
                <a:lnTo>
                  <a:pt x="1790054" y="991892"/>
                </a:lnTo>
                <a:lnTo>
                  <a:pt x="1635071" y="991892"/>
                </a:lnTo>
                <a:lnTo>
                  <a:pt x="1487837" y="1030637"/>
                </a:lnTo>
                <a:lnTo>
                  <a:pt x="1356102" y="1115878"/>
                </a:lnTo>
                <a:lnTo>
                  <a:pt x="1224366" y="1247614"/>
                </a:lnTo>
                <a:lnTo>
                  <a:pt x="1177871" y="1363851"/>
                </a:lnTo>
                <a:lnTo>
                  <a:pt x="1162373" y="1433593"/>
                </a:lnTo>
                <a:lnTo>
                  <a:pt x="1139126" y="1596325"/>
                </a:lnTo>
                <a:lnTo>
                  <a:pt x="1092631" y="1797803"/>
                </a:lnTo>
                <a:lnTo>
                  <a:pt x="1046136" y="1929539"/>
                </a:lnTo>
                <a:lnTo>
                  <a:pt x="999641" y="2038027"/>
                </a:lnTo>
                <a:lnTo>
                  <a:pt x="968644" y="2154264"/>
                </a:lnTo>
                <a:lnTo>
                  <a:pt x="929898" y="2239505"/>
                </a:lnTo>
                <a:lnTo>
                  <a:pt x="929898" y="2301498"/>
                </a:lnTo>
                <a:lnTo>
                  <a:pt x="960895" y="2386739"/>
                </a:lnTo>
                <a:lnTo>
                  <a:pt x="1100380" y="2487478"/>
                </a:lnTo>
                <a:lnTo>
                  <a:pt x="1263112" y="2572719"/>
                </a:lnTo>
                <a:lnTo>
                  <a:pt x="1418095" y="2611464"/>
                </a:lnTo>
                <a:lnTo>
                  <a:pt x="1720312" y="2696705"/>
                </a:lnTo>
                <a:lnTo>
                  <a:pt x="2107770" y="2688956"/>
                </a:lnTo>
                <a:lnTo>
                  <a:pt x="2394488" y="2665708"/>
                </a:lnTo>
                <a:lnTo>
                  <a:pt x="2673458" y="2619214"/>
                </a:lnTo>
                <a:lnTo>
                  <a:pt x="2967926" y="2549471"/>
                </a:lnTo>
                <a:lnTo>
                  <a:pt x="3161654" y="2479729"/>
                </a:lnTo>
                <a:lnTo>
                  <a:pt x="3277892" y="2417736"/>
                </a:lnTo>
                <a:lnTo>
                  <a:pt x="3394129" y="2316997"/>
                </a:lnTo>
                <a:lnTo>
                  <a:pt x="3533614" y="2262753"/>
                </a:lnTo>
                <a:lnTo>
                  <a:pt x="3580109" y="2123268"/>
                </a:lnTo>
                <a:lnTo>
                  <a:pt x="3603356" y="2014780"/>
                </a:lnTo>
                <a:lnTo>
                  <a:pt x="3626604" y="1914041"/>
                </a:lnTo>
                <a:lnTo>
                  <a:pt x="3626604" y="1844298"/>
                </a:lnTo>
                <a:lnTo>
                  <a:pt x="3642102" y="1743559"/>
                </a:lnTo>
                <a:lnTo>
                  <a:pt x="3688597" y="1704814"/>
                </a:lnTo>
                <a:lnTo>
                  <a:pt x="3735092" y="1650569"/>
                </a:lnTo>
                <a:lnTo>
                  <a:pt x="3766088" y="1619573"/>
                </a:lnTo>
                <a:lnTo>
                  <a:pt x="3804834" y="1596325"/>
                </a:lnTo>
                <a:lnTo>
                  <a:pt x="3820332" y="1588576"/>
                </a:lnTo>
                <a:lnTo>
                  <a:pt x="3820332" y="3285641"/>
                </a:lnTo>
                <a:lnTo>
                  <a:pt x="0" y="3308888"/>
                </a:lnTo>
                <a:lnTo>
                  <a:pt x="0" y="1309607"/>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Arrow Connector 17"/>
          <p:cNvCxnSpPr/>
          <p:nvPr/>
        </p:nvCxnSpPr>
        <p:spPr>
          <a:xfrm flipH="1">
            <a:off x="2058352" y="2321437"/>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881966" y="2936929"/>
            <a:ext cx="3789336" cy="3564610"/>
          </a:xfrm>
          <a:custGeom>
            <a:avLst/>
            <a:gdLst>
              <a:gd name="connsiteX0" fmla="*/ 7749 w 3789336"/>
              <a:gd name="connsiteY0" fmla="*/ 1464590 h 3564610"/>
              <a:gd name="connsiteX1" fmla="*/ 92990 w 3789336"/>
              <a:gd name="connsiteY1" fmla="*/ 1371600 h 3564610"/>
              <a:gd name="connsiteX2" fmla="*/ 139485 w 3789336"/>
              <a:gd name="connsiteY2" fmla="*/ 1255363 h 3564610"/>
              <a:gd name="connsiteX3" fmla="*/ 139485 w 3789336"/>
              <a:gd name="connsiteY3" fmla="*/ 1162373 h 3564610"/>
              <a:gd name="connsiteX4" fmla="*/ 193729 w 3789336"/>
              <a:gd name="connsiteY4" fmla="*/ 1069383 h 3564610"/>
              <a:gd name="connsiteX5" fmla="*/ 278970 w 3789336"/>
              <a:gd name="connsiteY5" fmla="*/ 914400 h 3564610"/>
              <a:gd name="connsiteX6" fmla="*/ 410705 w 3789336"/>
              <a:gd name="connsiteY6" fmla="*/ 782664 h 3564610"/>
              <a:gd name="connsiteX7" fmla="*/ 573437 w 3789336"/>
              <a:gd name="connsiteY7" fmla="*/ 635430 h 3564610"/>
              <a:gd name="connsiteX8" fmla="*/ 798163 w 3789336"/>
              <a:gd name="connsiteY8" fmla="*/ 449451 h 3564610"/>
              <a:gd name="connsiteX9" fmla="*/ 1077132 w 3789336"/>
              <a:gd name="connsiteY9" fmla="*/ 325464 h 3564610"/>
              <a:gd name="connsiteX10" fmla="*/ 1286359 w 3789336"/>
              <a:gd name="connsiteY10" fmla="*/ 224725 h 3564610"/>
              <a:gd name="connsiteX11" fmla="*/ 1588576 w 3789336"/>
              <a:gd name="connsiteY11" fmla="*/ 178230 h 3564610"/>
              <a:gd name="connsiteX12" fmla="*/ 1875295 w 3789336"/>
              <a:gd name="connsiteY12" fmla="*/ 178230 h 3564610"/>
              <a:gd name="connsiteX13" fmla="*/ 2030278 w 3789336"/>
              <a:gd name="connsiteY13" fmla="*/ 193729 h 3564610"/>
              <a:gd name="connsiteX14" fmla="*/ 2107770 w 3789336"/>
              <a:gd name="connsiteY14" fmla="*/ 139485 h 3564610"/>
              <a:gd name="connsiteX15" fmla="*/ 2138766 w 3789336"/>
              <a:gd name="connsiteY15" fmla="*/ 100739 h 3564610"/>
              <a:gd name="connsiteX16" fmla="*/ 2162014 w 3789336"/>
              <a:gd name="connsiteY16" fmla="*/ 61993 h 3564610"/>
              <a:gd name="connsiteX17" fmla="*/ 2185261 w 3789336"/>
              <a:gd name="connsiteY17" fmla="*/ 23247 h 3564610"/>
              <a:gd name="connsiteX18" fmla="*/ 2278251 w 3789336"/>
              <a:gd name="connsiteY18" fmla="*/ 0 h 3564610"/>
              <a:gd name="connsiteX19" fmla="*/ 2309248 w 3789336"/>
              <a:gd name="connsiteY19" fmla="*/ 54244 h 3564610"/>
              <a:gd name="connsiteX20" fmla="*/ 2347993 w 3789336"/>
              <a:gd name="connsiteY20" fmla="*/ 193729 h 3564610"/>
              <a:gd name="connsiteX21" fmla="*/ 2340244 w 3789336"/>
              <a:gd name="connsiteY21" fmla="*/ 294468 h 3564610"/>
              <a:gd name="connsiteX22" fmla="*/ 2355742 w 3789336"/>
              <a:gd name="connsiteY22" fmla="*/ 371959 h 3564610"/>
              <a:gd name="connsiteX23" fmla="*/ 2378990 w 3789336"/>
              <a:gd name="connsiteY23" fmla="*/ 464949 h 3564610"/>
              <a:gd name="connsiteX24" fmla="*/ 2386739 w 3789336"/>
              <a:gd name="connsiteY24" fmla="*/ 519193 h 3564610"/>
              <a:gd name="connsiteX25" fmla="*/ 2487478 w 3789336"/>
              <a:gd name="connsiteY25" fmla="*/ 526942 h 3564610"/>
              <a:gd name="connsiteX26" fmla="*/ 2541722 w 3789336"/>
              <a:gd name="connsiteY26" fmla="*/ 612183 h 3564610"/>
              <a:gd name="connsiteX27" fmla="*/ 2564970 w 3789336"/>
              <a:gd name="connsiteY27" fmla="*/ 712922 h 3564610"/>
              <a:gd name="connsiteX28" fmla="*/ 2549471 w 3789336"/>
              <a:gd name="connsiteY28" fmla="*/ 743918 h 3564610"/>
              <a:gd name="connsiteX29" fmla="*/ 2665709 w 3789336"/>
              <a:gd name="connsiteY29" fmla="*/ 798163 h 3564610"/>
              <a:gd name="connsiteX30" fmla="*/ 2774197 w 3789336"/>
              <a:gd name="connsiteY30" fmla="*/ 798163 h 3564610"/>
              <a:gd name="connsiteX31" fmla="*/ 2851688 w 3789336"/>
              <a:gd name="connsiteY31" fmla="*/ 821410 h 3564610"/>
              <a:gd name="connsiteX32" fmla="*/ 2867187 w 3789336"/>
              <a:gd name="connsiteY32" fmla="*/ 984142 h 3564610"/>
              <a:gd name="connsiteX33" fmla="*/ 2797444 w 3789336"/>
              <a:gd name="connsiteY33" fmla="*/ 1270861 h 3564610"/>
              <a:gd name="connsiteX34" fmla="*/ 2727702 w 3789336"/>
              <a:gd name="connsiteY34" fmla="*/ 1518834 h 3564610"/>
              <a:gd name="connsiteX35" fmla="*/ 2417736 w 3789336"/>
              <a:gd name="connsiteY35" fmla="*/ 1828800 h 3564610"/>
              <a:gd name="connsiteX36" fmla="*/ 2177512 w 3789336"/>
              <a:gd name="connsiteY36" fmla="*/ 2030278 h 3564610"/>
              <a:gd name="connsiteX37" fmla="*/ 1983783 w 3789336"/>
              <a:gd name="connsiteY37" fmla="*/ 2053525 h 3564610"/>
              <a:gd name="connsiteX38" fmla="*/ 1921790 w 3789336"/>
              <a:gd name="connsiteY38" fmla="*/ 2045776 h 3564610"/>
              <a:gd name="connsiteX39" fmla="*/ 1890793 w 3789336"/>
              <a:gd name="connsiteY39" fmla="*/ 1999281 h 3564610"/>
              <a:gd name="connsiteX40" fmla="*/ 1859797 w 3789336"/>
              <a:gd name="connsiteY40" fmla="*/ 1937288 h 3564610"/>
              <a:gd name="connsiteX41" fmla="*/ 1836549 w 3789336"/>
              <a:gd name="connsiteY41" fmla="*/ 1867546 h 3564610"/>
              <a:gd name="connsiteX42" fmla="*/ 1836549 w 3789336"/>
              <a:gd name="connsiteY42" fmla="*/ 1782305 h 3564610"/>
              <a:gd name="connsiteX43" fmla="*/ 1875295 w 3789336"/>
              <a:gd name="connsiteY43" fmla="*/ 1712563 h 3564610"/>
              <a:gd name="connsiteX44" fmla="*/ 1914041 w 3789336"/>
              <a:gd name="connsiteY44" fmla="*/ 1394847 h 3564610"/>
              <a:gd name="connsiteX45" fmla="*/ 1859797 w 3789336"/>
              <a:gd name="connsiteY45" fmla="*/ 1263112 h 3564610"/>
              <a:gd name="connsiteX46" fmla="*/ 1782305 w 3789336"/>
              <a:gd name="connsiteY46" fmla="*/ 1216617 h 3564610"/>
              <a:gd name="connsiteX47" fmla="*/ 1666068 w 3789336"/>
              <a:gd name="connsiteY47" fmla="*/ 1224366 h 3564610"/>
              <a:gd name="connsiteX48" fmla="*/ 1480088 w 3789336"/>
              <a:gd name="connsiteY48" fmla="*/ 1317356 h 3564610"/>
              <a:gd name="connsiteX49" fmla="*/ 1255363 w 3789336"/>
              <a:gd name="connsiteY49" fmla="*/ 1511085 h 3564610"/>
              <a:gd name="connsiteX50" fmla="*/ 1108129 w 3789336"/>
              <a:gd name="connsiteY50" fmla="*/ 1743559 h 3564610"/>
              <a:gd name="connsiteX51" fmla="*/ 960895 w 3789336"/>
              <a:gd name="connsiteY51" fmla="*/ 2038027 h 3564610"/>
              <a:gd name="connsiteX52" fmla="*/ 945397 w 3789336"/>
              <a:gd name="connsiteY52" fmla="*/ 2200759 h 3564610"/>
              <a:gd name="connsiteX53" fmla="*/ 960895 w 3789336"/>
              <a:gd name="connsiteY53" fmla="*/ 2293749 h 3564610"/>
              <a:gd name="connsiteX54" fmla="*/ 922149 w 3789336"/>
              <a:gd name="connsiteY54" fmla="*/ 2309247 h 3564610"/>
              <a:gd name="connsiteX55" fmla="*/ 914400 w 3789336"/>
              <a:gd name="connsiteY55" fmla="*/ 2402237 h 3564610"/>
              <a:gd name="connsiteX56" fmla="*/ 968644 w 3789336"/>
              <a:gd name="connsiteY56" fmla="*/ 2456481 h 3564610"/>
              <a:gd name="connsiteX57" fmla="*/ 991892 w 3789336"/>
              <a:gd name="connsiteY57" fmla="*/ 2510725 h 3564610"/>
              <a:gd name="connsiteX58" fmla="*/ 1030637 w 3789336"/>
              <a:gd name="connsiteY58" fmla="*/ 2533973 h 3564610"/>
              <a:gd name="connsiteX59" fmla="*/ 1053885 w 3789336"/>
              <a:gd name="connsiteY59" fmla="*/ 2510725 h 3564610"/>
              <a:gd name="connsiteX60" fmla="*/ 1146875 w 3789336"/>
              <a:gd name="connsiteY60" fmla="*/ 2487478 h 3564610"/>
              <a:gd name="connsiteX61" fmla="*/ 1185620 w 3789336"/>
              <a:gd name="connsiteY61" fmla="*/ 2487478 h 3564610"/>
              <a:gd name="connsiteX62" fmla="*/ 1216617 w 3789336"/>
              <a:gd name="connsiteY62" fmla="*/ 2549471 h 3564610"/>
              <a:gd name="connsiteX63" fmla="*/ 1247614 w 3789336"/>
              <a:gd name="connsiteY63" fmla="*/ 2588217 h 3564610"/>
              <a:gd name="connsiteX64" fmla="*/ 1263112 w 3789336"/>
              <a:gd name="connsiteY64" fmla="*/ 2673457 h 3564610"/>
              <a:gd name="connsiteX65" fmla="*/ 1270861 w 3789336"/>
              <a:gd name="connsiteY65" fmla="*/ 2789695 h 3564610"/>
              <a:gd name="connsiteX66" fmla="*/ 1441342 w 3789336"/>
              <a:gd name="connsiteY66" fmla="*/ 2828440 h 3564610"/>
              <a:gd name="connsiteX67" fmla="*/ 1418095 w 3789336"/>
              <a:gd name="connsiteY67" fmla="*/ 2905932 h 3564610"/>
              <a:gd name="connsiteX68" fmla="*/ 1456841 w 3789336"/>
              <a:gd name="connsiteY68" fmla="*/ 3037668 h 3564610"/>
              <a:gd name="connsiteX69" fmla="*/ 1495587 w 3789336"/>
              <a:gd name="connsiteY69" fmla="*/ 3161654 h 3564610"/>
              <a:gd name="connsiteX70" fmla="*/ 1627322 w 3789336"/>
              <a:gd name="connsiteY70" fmla="*/ 3138407 h 3564610"/>
              <a:gd name="connsiteX71" fmla="*/ 1666068 w 3789336"/>
              <a:gd name="connsiteY71" fmla="*/ 3084163 h 3564610"/>
              <a:gd name="connsiteX72" fmla="*/ 1813302 w 3789336"/>
              <a:gd name="connsiteY72" fmla="*/ 3076413 h 3564610"/>
              <a:gd name="connsiteX73" fmla="*/ 1867546 w 3789336"/>
              <a:gd name="connsiteY73" fmla="*/ 3146156 h 3564610"/>
              <a:gd name="connsiteX74" fmla="*/ 1991532 w 3789336"/>
              <a:gd name="connsiteY74" fmla="*/ 3107410 h 3564610"/>
              <a:gd name="connsiteX75" fmla="*/ 2216258 w 3789336"/>
              <a:gd name="connsiteY75" fmla="*/ 3107410 h 3564610"/>
              <a:gd name="connsiteX76" fmla="*/ 2402237 w 3789336"/>
              <a:gd name="connsiteY76" fmla="*/ 3122908 h 3564610"/>
              <a:gd name="connsiteX77" fmla="*/ 2650210 w 3789336"/>
              <a:gd name="connsiteY77" fmla="*/ 2975674 h 3564610"/>
              <a:gd name="connsiteX78" fmla="*/ 2929180 w 3789336"/>
              <a:gd name="connsiteY78" fmla="*/ 2851688 h 3564610"/>
              <a:gd name="connsiteX79" fmla="*/ 3130658 w 3789336"/>
              <a:gd name="connsiteY79" fmla="*/ 2704454 h 3564610"/>
              <a:gd name="connsiteX80" fmla="*/ 3285641 w 3789336"/>
              <a:gd name="connsiteY80" fmla="*/ 2572718 h 3564610"/>
              <a:gd name="connsiteX81" fmla="*/ 3471620 w 3789336"/>
              <a:gd name="connsiteY81" fmla="*/ 2394488 h 3564610"/>
              <a:gd name="connsiteX82" fmla="*/ 3572359 w 3789336"/>
              <a:gd name="connsiteY82" fmla="*/ 2224007 h 3564610"/>
              <a:gd name="connsiteX83" fmla="*/ 3657600 w 3789336"/>
              <a:gd name="connsiteY83" fmla="*/ 2069024 h 3564610"/>
              <a:gd name="connsiteX84" fmla="*/ 3719593 w 3789336"/>
              <a:gd name="connsiteY84" fmla="*/ 1952786 h 3564610"/>
              <a:gd name="connsiteX85" fmla="*/ 3781587 w 3789336"/>
              <a:gd name="connsiteY85" fmla="*/ 1890793 h 3564610"/>
              <a:gd name="connsiteX86" fmla="*/ 3789336 w 3789336"/>
              <a:gd name="connsiteY86" fmla="*/ 3564610 h 3564610"/>
              <a:gd name="connsiteX87" fmla="*/ 0 w 3789336"/>
              <a:gd name="connsiteY87" fmla="*/ 3556861 h 3564610"/>
              <a:gd name="connsiteX88" fmla="*/ 7749 w 3789336"/>
              <a:gd name="connsiteY88" fmla="*/ 1464590 h 35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789336" h="3564610">
                <a:moveTo>
                  <a:pt x="7749" y="1464590"/>
                </a:moveTo>
                <a:lnTo>
                  <a:pt x="92990" y="1371600"/>
                </a:lnTo>
                <a:lnTo>
                  <a:pt x="139485" y="1255363"/>
                </a:lnTo>
                <a:lnTo>
                  <a:pt x="139485" y="1162373"/>
                </a:lnTo>
                <a:lnTo>
                  <a:pt x="193729" y="1069383"/>
                </a:lnTo>
                <a:lnTo>
                  <a:pt x="278970" y="914400"/>
                </a:lnTo>
                <a:lnTo>
                  <a:pt x="410705" y="782664"/>
                </a:lnTo>
                <a:lnTo>
                  <a:pt x="573437" y="635430"/>
                </a:lnTo>
                <a:lnTo>
                  <a:pt x="798163" y="449451"/>
                </a:lnTo>
                <a:lnTo>
                  <a:pt x="1077132" y="325464"/>
                </a:lnTo>
                <a:lnTo>
                  <a:pt x="1286359" y="224725"/>
                </a:lnTo>
                <a:lnTo>
                  <a:pt x="1588576" y="178230"/>
                </a:lnTo>
                <a:lnTo>
                  <a:pt x="1875295" y="178230"/>
                </a:lnTo>
                <a:lnTo>
                  <a:pt x="2030278" y="193729"/>
                </a:lnTo>
                <a:lnTo>
                  <a:pt x="2107770" y="139485"/>
                </a:lnTo>
                <a:lnTo>
                  <a:pt x="2138766" y="100739"/>
                </a:lnTo>
                <a:lnTo>
                  <a:pt x="2162014" y="61993"/>
                </a:lnTo>
                <a:lnTo>
                  <a:pt x="2185261" y="23247"/>
                </a:lnTo>
                <a:lnTo>
                  <a:pt x="2278251" y="0"/>
                </a:lnTo>
                <a:lnTo>
                  <a:pt x="2309248" y="54244"/>
                </a:lnTo>
                <a:lnTo>
                  <a:pt x="2347993" y="193729"/>
                </a:lnTo>
                <a:lnTo>
                  <a:pt x="2340244" y="294468"/>
                </a:lnTo>
                <a:lnTo>
                  <a:pt x="2355742" y="371959"/>
                </a:lnTo>
                <a:lnTo>
                  <a:pt x="2378990" y="464949"/>
                </a:lnTo>
                <a:lnTo>
                  <a:pt x="2386739" y="519193"/>
                </a:lnTo>
                <a:lnTo>
                  <a:pt x="2487478" y="526942"/>
                </a:lnTo>
                <a:lnTo>
                  <a:pt x="2541722" y="612183"/>
                </a:lnTo>
                <a:lnTo>
                  <a:pt x="2564970" y="712922"/>
                </a:lnTo>
                <a:lnTo>
                  <a:pt x="2549471" y="743918"/>
                </a:lnTo>
                <a:lnTo>
                  <a:pt x="2665709" y="798163"/>
                </a:lnTo>
                <a:lnTo>
                  <a:pt x="2774197" y="798163"/>
                </a:lnTo>
                <a:lnTo>
                  <a:pt x="2851688" y="821410"/>
                </a:lnTo>
                <a:lnTo>
                  <a:pt x="2867187" y="984142"/>
                </a:lnTo>
                <a:lnTo>
                  <a:pt x="2797444" y="1270861"/>
                </a:lnTo>
                <a:lnTo>
                  <a:pt x="2727702" y="1518834"/>
                </a:lnTo>
                <a:lnTo>
                  <a:pt x="2417736" y="1828800"/>
                </a:lnTo>
                <a:lnTo>
                  <a:pt x="2177512" y="2030278"/>
                </a:lnTo>
                <a:lnTo>
                  <a:pt x="1983783" y="2053525"/>
                </a:lnTo>
                <a:lnTo>
                  <a:pt x="1921790" y="2045776"/>
                </a:lnTo>
                <a:lnTo>
                  <a:pt x="1890793" y="1999281"/>
                </a:lnTo>
                <a:lnTo>
                  <a:pt x="1859797" y="1937288"/>
                </a:lnTo>
                <a:lnTo>
                  <a:pt x="1836549" y="1867546"/>
                </a:lnTo>
                <a:lnTo>
                  <a:pt x="1836549" y="1782305"/>
                </a:lnTo>
                <a:lnTo>
                  <a:pt x="1875295" y="1712563"/>
                </a:lnTo>
                <a:lnTo>
                  <a:pt x="1914041" y="1394847"/>
                </a:lnTo>
                <a:lnTo>
                  <a:pt x="1859797" y="1263112"/>
                </a:lnTo>
                <a:lnTo>
                  <a:pt x="1782305" y="1216617"/>
                </a:lnTo>
                <a:lnTo>
                  <a:pt x="1666068" y="1224366"/>
                </a:lnTo>
                <a:lnTo>
                  <a:pt x="1480088" y="1317356"/>
                </a:lnTo>
                <a:lnTo>
                  <a:pt x="1255363" y="1511085"/>
                </a:lnTo>
                <a:lnTo>
                  <a:pt x="1108129" y="1743559"/>
                </a:lnTo>
                <a:lnTo>
                  <a:pt x="960895" y="2038027"/>
                </a:lnTo>
                <a:lnTo>
                  <a:pt x="945397" y="2200759"/>
                </a:lnTo>
                <a:lnTo>
                  <a:pt x="960895" y="2293749"/>
                </a:lnTo>
                <a:lnTo>
                  <a:pt x="922149" y="2309247"/>
                </a:lnTo>
                <a:lnTo>
                  <a:pt x="914400" y="2402237"/>
                </a:lnTo>
                <a:lnTo>
                  <a:pt x="968644" y="2456481"/>
                </a:lnTo>
                <a:lnTo>
                  <a:pt x="991892" y="2510725"/>
                </a:lnTo>
                <a:lnTo>
                  <a:pt x="1030637" y="2533973"/>
                </a:lnTo>
                <a:lnTo>
                  <a:pt x="1053885" y="2510725"/>
                </a:lnTo>
                <a:lnTo>
                  <a:pt x="1146875" y="2487478"/>
                </a:lnTo>
                <a:lnTo>
                  <a:pt x="1185620" y="2487478"/>
                </a:lnTo>
                <a:lnTo>
                  <a:pt x="1216617" y="2549471"/>
                </a:lnTo>
                <a:lnTo>
                  <a:pt x="1247614" y="2588217"/>
                </a:lnTo>
                <a:lnTo>
                  <a:pt x="1263112" y="2673457"/>
                </a:lnTo>
                <a:lnTo>
                  <a:pt x="1270861" y="2789695"/>
                </a:lnTo>
                <a:lnTo>
                  <a:pt x="1441342" y="2828440"/>
                </a:lnTo>
                <a:lnTo>
                  <a:pt x="1418095" y="2905932"/>
                </a:lnTo>
                <a:lnTo>
                  <a:pt x="1456841" y="3037668"/>
                </a:lnTo>
                <a:lnTo>
                  <a:pt x="1495587" y="3161654"/>
                </a:lnTo>
                <a:lnTo>
                  <a:pt x="1627322" y="3138407"/>
                </a:lnTo>
                <a:lnTo>
                  <a:pt x="1666068" y="3084163"/>
                </a:lnTo>
                <a:lnTo>
                  <a:pt x="1813302" y="3076413"/>
                </a:lnTo>
                <a:lnTo>
                  <a:pt x="1867546" y="3146156"/>
                </a:lnTo>
                <a:lnTo>
                  <a:pt x="1991532" y="3107410"/>
                </a:lnTo>
                <a:lnTo>
                  <a:pt x="2216258" y="3107410"/>
                </a:lnTo>
                <a:lnTo>
                  <a:pt x="2402237" y="3122908"/>
                </a:lnTo>
                <a:lnTo>
                  <a:pt x="2650210" y="2975674"/>
                </a:lnTo>
                <a:lnTo>
                  <a:pt x="2929180" y="2851688"/>
                </a:lnTo>
                <a:lnTo>
                  <a:pt x="3130658" y="2704454"/>
                </a:lnTo>
                <a:lnTo>
                  <a:pt x="3285641" y="2572718"/>
                </a:lnTo>
                <a:lnTo>
                  <a:pt x="3471620" y="2394488"/>
                </a:lnTo>
                <a:lnTo>
                  <a:pt x="3572359" y="2224007"/>
                </a:lnTo>
                <a:lnTo>
                  <a:pt x="3657600" y="2069024"/>
                </a:lnTo>
                <a:lnTo>
                  <a:pt x="3719593" y="1952786"/>
                </a:lnTo>
                <a:lnTo>
                  <a:pt x="3781587" y="1890793"/>
                </a:lnTo>
                <a:lnTo>
                  <a:pt x="3789336" y="3564610"/>
                </a:lnTo>
                <a:lnTo>
                  <a:pt x="0" y="3556861"/>
                </a:lnTo>
                <a:lnTo>
                  <a:pt x="7749" y="1464590"/>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9143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878144" cy="1077218"/>
          </a:xfrm>
          <a:prstGeom prst="rect">
            <a:avLst/>
          </a:prstGeom>
        </p:spPr>
        <p:txBody>
          <a:bodyPr wrap="square">
            <a:spAutoFit/>
          </a:bodyPr>
          <a:lstStyle/>
          <a:p>
            <a:pPr algn="ctr"/>
            <a:r>
              <a:rPr kumimoji="1" lang="en-US" sz="3600" dirty="0">
                <a:solidFill>
                  <a:srgbClr val="004C2B"/>
                </a:solidFill>
                <a:latin typeface="Times New Roman" pitchFamily="18" charset="0"/>
                <a:cs typeface="Arial" pitchFamily="34" charset="0"/>
              </a:rPr>
              <a:t>We will be talking about Hybrid Threats (HT). </a:t>
            </a:r>
            <a:r>
              <a:rPr kumimoji="1" lang="en-US" sz="2800" dirty="0">
                <a:solidFill>
                  <a:srgbClr val="004C2B"/>
                </a:solidFill>
                <a:latin typeface="Times New Roman" pitchFamily="18" charset="0"/>
                <a:cs typeface="Arial" pitchFamily="34" charset="0"/>
              </a:rPr>
              <a:t>What is the key aspect of HT and WARN team concern? </a:t>
            </a:r>
          </a:p>
        </p:txBody>
      </p:sp>
      <p:pic>
        <p:nvPicPr>
          <p:cNvPr id="8" name="Picture 7"/>
          <p:cNvPicPr>
            <a:picLocks noChangeAspect="1"/>
          </p:cNvPicPr>
          <p:nvPr/>
        </p:nvPicPr>
        <p:blipFill>
          <a:blip r:embed="rId2"/>
          <a:stretch>
            <a:fillRect/>
          </a:stretch>
        </p:blipFill>
        <p:spPr>
          <a:xfrm>
            <a:off x="467545" y="1870957"/>
            <a:ext cx="8463110" cy="4925103"/>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rot="10800000" flipV="1">
            <a:off x="251519" y="1193850"/>
            <a:ext cx="3132055" cy="1731094"/>
          </a:xfrm>
          <a:prstGeom prst="rect">
            <a:avLst/>
          </a:prstGeom>
        </p:spPr>
      </p:pic>
      <p:pic>
        <p:nvPicPr>
          <p:cNvPr id="7" name="Picture 6"/>
          <p:cNvPicPr>
            <a:picLocks noChangeAspect="1"/>
          </p:cNvPicPr>
          <p:nvPr/>
        </p:nvPicPr>
        <p:blipFill>
          <a:blip r:embed="rId4"/>
          <a:stretch>
            <a:fillRect/>
          </a:stretch>
        </p:blipFill>
        <p:spPr>
          <a:xfrm>
            <a:off x="557889" y="4807426"/>
            <a:ext cx="2751745" cy="1899619"/>
          </a:xfrm>
          <a:prstGeom prst="rect">
            <a:avLst/>
          </a:prstGeom>
        </p:spPr>
      </p:pic>
      <p:pic>
        <p:nvPicPr>
          <p:cNvPr id="5" name="Picture 4"/>
          <p:cNvPicPr>
            <a:picLocks noChangeAspect="1"/>
          </p:cNvPicPr>
          <p:nvPr/>
        </p:nvPicPr>
        <p:blipFill>
          <a:blip r:embed="rId5"/>
          <a:stretch>
            <a:fillRect/>
          </a:stretch>
        </p:blipFill>
        <p:spPr>
          <a:xfrm>
            <a:off x="5220072" y="4327609"/>
            <a:ext cx="1108910" cy="959634"/>
          </a:xfrm>
          <a:prstGeom prst="rect">
            <a:avLst/>
          </a:prstGeom>
        </p:spPr>
      </p:pic>
    </p:spTree>
    <p:extLst>
      <p:ext uri="{BB962C8B-B14F-4D97-AF65-F5344CB8AC3E}">
        <p14:creationId xmlns:p14="http://schemas.microsoft.com/office/powerpoint/2010/main" val="4218210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20" y="2653770"/>
            <a:ext cx="3821218" cy="387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105" y="2666567"/>
            <a:ext cx="3838129" cy="383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927063" y="6420019"/>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11" name="Rectangle 10"/>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207" y="98072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標題 1"/>
          <p:cNvSpPr>
            <a:spLocks noGrp="1"/>
          </p:cNvSpPr>
          <p:nvPr>
            <p:ph type="title"/>
          </p:nvPr>
        </p:nvSpPr>
        <p:spPr>
          <a:xfrm>
            <a:off x="107505" y="100738"/>
            <a:ext cx="8856983" cy="548680"/>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three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points:</a:t>
            </a:r>
            <a:b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Intended impact – “broken”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7" y="1974049"/>
            <a:ext cx="2925075" cy="56324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19" name="Group 18"/>
          <p:cNvGrpSpPr/>
          <p:nvPr/>
        </p:nvGrpSpPr>
        <p:grpSpPr>
          <a:xfrm>
            <a:off x="179512" y="869056"/>
            <a:ext cx="1840629" cy="1050287"/>
            <a:chOff x="271967" y="5774268"/>
            <a:chExt cx="1840629" cy="1050287"/>
          </a:xfrm>
        </p:grpSpPr>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sp>
        <p:nvSpPr>
          <p:cNvPr id="22" name="Rectangle 21"/>
          <p:cNvSpPr/>
          <p:nvPr/>
        </p:nvSpPr>
        <p:spPr>
          <a:xfrm>
            <a:off x="2020141" y="996465"/>
            <a:ext cx="3631971"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Shallow (1 hidden layer) Neural Network</a:t>
            </a:r>
          </a:p>
        </p:txBody>
      </p:sp>
      <p:sp>
        <p:nvSpPr>
          <p:cNvPr id="24" name="Freeform 23"/>
          <p:cNvSpPr/>
          <p:nvPr/>
        </p:nvSpPr>
        <p:spPr>
          <a:xfrm>
            <a:off x="372048" y="2936929"/>
            <a:ext cx="3789336" cy="3564610"/>
          </a:xfrm>
          <a:custGeom>
            <a:avLst/>
            <a:gdLst>
              <a:gd name="connsiteX0" fmla="*/ 7749 w 3789336"/>
              <a:gd name="connsiteY0" fmla="*/ 1464590 h 3564610"/>
              <a:gd name="connsiteX1" fmla="*/ 92990 w 3789336"/>
              <a:gd name="connsiteY1" fmla="*/ 1371600 h 3564610"/>
              <a:gd name="connsiteX2" fmla="*/ 139485 w 3789336"/>
              <a:gd name="connsiteY2" fmla="*/ 1255363 h 3564610"/>
              <a:gd name="connsiteX3" fmla="*/ 139485 w 3789336"/>
              <a:gd name="connsiteY3" fmla="*/ 1162373 h 3564610"/>
              <a:gd name="connsiteX4" fmla="*/ 193729 w 3789336"/>
              <a:gd name="connsiteY4" fmla="*/ 1069383 h 3564610"/>
              <a:gd name="connsiteX5" fmla="*/ 278970 w 3789336"/>
              <a:gd name="connsiteY5" fmla="*/ 914400 h 3564610"/>
              <a:gd name="connsiteX6" fmla="*/ 410705 w 3789336"/>
              <a:gd name="connsiteY6" fmla="*/ 782664 h 3564610"/>
              <a:gd name="connsiteX7" fmla="*/ 573437 w 3789336"/>
              <a:gd name="connsiteY7" fmla="*/ 635430 h 3564610"/>
              <a:gd name="connsiteX8" fmla="*/ 798163 w 3789336"/>
              <a:gd name="connsiteY8" fmla="*/ 449451 h 3564610"/>
              <a:gd name="connsiteX9" fmla="*/ 1077132 w 3789336"/>
              <a:gd name="connsiteY9" fmla="*/ 325464 h 3564610"/>
              <a:gd name="connsiteX10" fmla="*/ 1286359 w 3789336"/>
              <a:gd name="connsiteY10" fmla="*/ 224725 h 3564610"/>
              <a:gd name="connsiteX11" fmla="*/ 1588576 w 3789336"/>
              <a:gd name="connsiteY11" fmla="*/ 178230 h 3564610"/>
              <a:gd name="connsiteX12" fmla="*/ 1875295 w 3789336"/>
              <a:gd name="connsiteY12" fmla="*/ 178230 h 3564610"/>
              <a:gd name="connsiteX13" fmla="*/ 2030278 w 3789336"/>
              <a:gd name="connsiteY13" fmla="*/ 193729 h 3564610"/>
              <a:gd name="connsiteX14" fmla="*/ 2107770 w 3789336"/>
              <a:gd name="connsiteY14" fmla="*/ 139485 h 3564610"/>
              <a:gd name="connsiteX15" fmla="*/ 2138766 w 3789336"/>
              <a:gd name="connsiteY15" fmla="*/ 100739 h 3564610"/>
              <a:gd name="connsiteX16" fmla="*/ 2162014 w 3789336"/>
              <a:gd name="connsiteY16" fmla="*/ 61993 h 3564610"/>
              <a:gd name="connsiteX17" fmla="*/ 2185261 w 3789336"/>
              <a:gd name="connsiteY17" fmla="*/ 23247 h 3564610"/>
              <a:gd name="connsiteX18" fmla="*/ 2278251 w 3789336"/>
              <a:gd name="connsiteY18" fmla="*/ 0 h 3564610"/>
              <a:gd name="connsiteX19" fmla="*/ 2309248 w 3789336"/>
              <a:gd name="connsiteY19" fmla="*/ 54244 h 3564610"/>
              <a:gd name="connsiteX20" fmla="*/ 2347993 w 3789336"/>
              <a:gd name="connsiteY20" fmla="*/ 193729 h 3564610"/>
              <a:gd name="connsiteX21" fmla="*/ 2340244 w 3789336"/>
              <a:gd name="connsiteY21" fmla="*/ 294468 h 3564610"/>
              <a:gd name="connsiteX22" fmla="*/ 2355742 w 3789336"/>
              <a:gd name="connsiteY22" fmla="*/ 371959 h 3564610"/>
              <a:gd name="connsiteX23" fmla="*/ 2378990 w 3789336"/>
              <a:gd name="connsiteY23" fmla="*/ 464949 h 3564610"/>
              <a:gd name="connsiteX24" fmla="*/ 2386739 w 3789336"/>
              <a:gd name="connsiteY24" fmla="*/ 519193 h 3564610"/>
              <a:gd name="connsiteX25" fmla="*/ 2487478 w 3789336"/>
              <a:gd name="connsiteY25" fmla="*/ 526942 h 3564610"/>
              <a:gd name="connsiteX26" fmla="*/ 2541722 w 3789336"/>
              <a:gd name="connsiteY26" fmla="*/ 612183 h 3564610"/>
              <a:gd name="connsiteX27" fmla="*/ 2564970 w 3789336"/>
              <a:gd name="connsiteY27" fmla="*/ 712922 h 3564610"/>
              <a:gd name="connsiteX28" fmla="*/ 2549471 w 3789336"/>
              <a:gd name="connsiteY28" fmla="*/ 743918 h 3564610"/>
              <a:gd name="connsiteX29" fmla="*/ 2665709 w 3789336"/>
              <a:gd name="connsiteY29" fmla="*/ 798163 h 3564610"/>
              <a:gd name="connsiteX30" fmla="*/ 2774197 w 3789336"/>
              <a:gd name="connsiteY30" fmla="*/ 798163 h 3564610"/>
              <a:gd name="connsiteX31" fmla="*/ 2851688 w 3789336"/>
              <a:gd name="connsiteY31" fmla="*/ 821410 h 3564610"/>
              <a:gd name="connsiteX32" fmla="*/ 2867187 w 3789336"/>
              <a:gd name="connsiteY32" fmla="*/ 984142 h 3564610"/>
              <a:gd name="connsiteX33" fmla="*/ 2797444 w 3789336"/>
              <a:gd name="connsiteY33" fmla="*/ 1270861 h 3564610"/>
              <a:gd name="connsiteX34" fmla="*/ 2727702 w 3789336"/>
              <a:gd name="connsiteY34" fmla="*/ 1518834 h 3564610"/>
              <a:gd name="connsiteX35" fmla="*/ 2417736 w 3789336"/>
              <a:gd name="connsiteY35" fmla="*/ 1828800 h 3564610"/>
              <a:gd name="connsiteX36" fmla="*/ 2177512 w 3789336"/>
              <a:gd name="connsiteY36" fmla="*/ 2030278 h 3564610"/>
              <a:gd name="connsiteX37" fmla="*/ 1983783 w 3789336"/>
              <a:gd name="connsiteY37" fmla="*/ 2053525 h 3564610"/>
              <a:gd name="connsiteX38" fmla="*/ 1921790 w 3789336"/>
              <a:gd name="connsiteY38" fmla="*/ 2045776 h 3564610"/>
              <a:gd name="connsiteX39" fmla="*/ 1890793 w 3789336"/>
              <a:gd name="connsiteY39" fmla="*/ 1999281 h 3564610"/>
              <a:gd name="connsiteX40" fmla="*/ 1859797 w 3789336"/>
              <a:gd name="connsiteY40" fmla="*/ 1937288 h 3564610"/>
              <a:gd name="connsiteX41" fmla="*/ 1836549 w 3789336"/>
              <a:gd name="connsiteY41" fmla="*/ 1867546 h 3564610"/>
              <a:gd name="connsiteX42" fmla="*/ 1836549 w 3789336"/>
              <a:gd name="connsiteY42" fmla="*/ 1782305 h 3564610"/>
              <a:gd name="connsiteX43" fmla="*/ 1875295 w 3789336"/>
              <a:gd name="connsiteY43" fmla="*/ 1712563 h 3564610"/>
              <a:gd name="connsiteX44" fmla="*/ 1914041 w 3789336"/>
              <a:gd name="connsiteY44" fmla="*/ 1394847 h 3564610"/>
              <a:gd name="connsiteX45" fmla="*/ 1859797 w 3789336"/>
              <a:gd name="connsiteY45" fmla="*/ 1263112 h 3564610"/>
              <a:gd name="connsiteX46" fmla="*/ 1782305 w 3789336"/>
              <a:gd name="connsiteY46" fmla="*/ 1216617 h 3564610"/>
              <a:gd name="connsiteX47" fmla="*/ 1666068 w 3789336"/>
              <a:gd name="connsiteY47" fmla="*/ 1224366 h 3564610"/>
              <a:gd name="connsiteX48" fmla="*/ 1480088 w 3789336"/>
              <a:gd name="connsiteY48" fmla="*/ 1317356 h 3564610"/>
              <a:gd name="connsiteX49" fmla="*/ 1255363 w 3789336"/>
              <a:gd name="connsiteY49" fmla="*/ 1511085 h 3564610"/>
              <a:gd name="connsiteX50" fmla="*/ 1108129 w 3789336"/>
              <a:gd name="connsiteY50" fmla="*/ 1743559 h 3564610"/>
              <a:gd name="connsiteX51" fmla="*/ 960895 w 3789336"/>
              <a:gd name="connsiteY51" fmla="*/ 2038027 h 3564610"/>
              <a:gd name="connsiteX52" fmla="*/ 945397 w 3789336"/>
              <a:gd name="connsiteY52" fmla="*/ 2200759 h 3564610"/>
              <a:gd name="connsiteX53" fmla="*/ 960895 w 3789336"/>
              <a:gd name="connsiteY53" fmla="*/ 2293749 h 3564610"/>
              <a:gd name="connsiteX54" fmla="*/ 922149 w 3789336"/>
              <a:gd name="connsiteY54" fmla="*/ 2309247 h 3564610"/>
              <a:gd name="connsiteX55" fmla="*/ 914400 w 3789336"/>
              <a:gd name="connsiteY55" fmla="*/ 2402237 h 3564610"/>
              <a:gd name="connsiteX56" fmla="*/ 968644 w 3789336"/>
              <a:gd name="connsiteY56" fmla="*/ 2456481 h 3564610"/>
              <a:gd name="connsiteX57" fmla="*/ 991892 w 3789336"/>
              <a:gd name="connsiteY57" fmla="*/ 2510725 h 3564610"/>
              <a:gd name="connsiteX58" fmla="*/ 1030637 w 3789336"/>
              <a:gd name="connsiteY58" fmla="*/ 2533973 h 3564610"/>
              <a:gd name="connsiteX59" fmla="*/ 1053885 w 3789336"/>
              <a:gd name="connsiteY59" fmla="*/ 2510725 h 3564610"/>
              <a:gd name="connsiteX60" fmla="*/ 1146875 w 3789336"/>
              <a:gd name="connsiteY60" fmla="*/ 2487478 h 3564610"/>
              <a:gd name="connsiteX61" fmla="*/ 1185620 w 3789336"/>
              <a:gd name="connsiteY61" fmla="*/ 2487478 h 3564610"/>
              <a:gd name="connsiteX62" fmla="*/ 1216617 w 3789336"/>
              <a:gd name="connsiteY62" fmla="*/ 2549471 h 3564610"/>
              <a:gd name="connsiteX63" fmla="*/ 1247614 w 3789336"/>
              <a:gd name="connsiteY63" fmla="*/ 2588217 h 3564610"/>
              <a:gd name="connsiteX64" fmla="*/ 1263112 w 3789336"/>
              <a:gd name="connsiteY64" fmla="*/ 2673457 h 3564610"/>
              <a:gd name="connsiteX65" fmla="*/ 1270861 w 3789336"/>
              <a:gd name="connsiteY65" fmla="*/ 2789695 h 3564610"/>
              <a:gd name="connsiteX66" fmla="*/ 1441342 w 3789336"/>
              <a:gd name="connsiteY66" fmla="*/ 2828440 h 3564610"/>
              <a:gd name="connsiteX67" fmla="*/ 1418095 w 3789336"/>
              <a:gd name="connsiteY67" fmla="*/ 2905932 h 3564610"/>
              <a:gd name="connsiteX68" fmla="*/ 1456841 w 3789336"/>
              <a:gd name="connsiteY68" fmla="*/ 3037668 h 3564610"/>
              <a:gd name="connsiteX69" fmla="*/ 1495587 w 3789336"/>
              <a:gd name="connsiteY69" fmla="*/ 3161654 h 3564610"/>
              <a:gd name="connsiteX70" fmla="*/ 1627322 w 3789336"/>
              <a:gd name="connsiteY70" fmla="*/ 3138407 h 3564610"/>
              <a:gd name="connsiteX71" fmla="*/ 1666068 w 3789336"/>
              <a:gd name="connsiteY71" fmla="*/ 3084163 h 3564610"/>
              <a:gd name="connsiteX72" fmla="*/ 1813302 w 3789336"/>
              <a:gd name="connsiteY72" fmla="*/ 3076413 h 3564610"/>
              <a:gd name="connsiteX73" fmla="*/ 1867546 w 3789336"/>
              <a:gd name="connsiteY73" fmla="*/ 3146156 h 3564610"/>
              <a:gd name="connsiteX74" fmla="*/ 1991532 w 3789336"/>
              <a:gd name="connsiteY74" fmla="*/ 3107410 h 3564610"/>
              <a:gd name="connsiteX75" fmla="*/ 2216258 w 3789336"/>
              <a:gd name="connsiteY75" fmla="*/ 3107410 h 3564610"/>
              <a:gd name="connsiteX76" fmla="*/ 2402237 w 3789336"/>
              <a:gd name="connsiteY76" fmla="*/ 3122908 h 3564610"/>
              <a:gd name="connsiteX77" fmla="*/ 2650210 w 3789336"/>
              <a:gd name="connsiteY77" fmla="*/ 2975674 h 3564610"/>
              <a:gd name="connsiteX78" fmla="*/ 2929180 w 3789336"/>
              <a:gd name="connsiteY78" fmla="*/ 2851688 h 3564610"/>
              <a:gd name="connsiteX79" fmla="*/ 3130658 w 3789336"/>
              <a:gd name="connsiteY79" fmla="*/ 2704454 h 3564610"/>
              <a:gd name="connsiteX80" fmla="*/ 3285641 w 3789336"/>
              <a:gd name="connsiteY80" fmla="*/ 2572718 h 3564610"/>
              <a:gd name="connsiteX81" fmla="*/ 3471620 w 3789336"/>
              <a:gd name="connsiteY81" fmla="*/ 2394488 h 3564610"/>
              <a:gd name="connsiteX82" fmla="*/ 3572359 w 3789336"/>
              <a:gd name="connsiteY82" fmla="*/ 2224007 h 3564610"/>
              <a:gd name="connsiteX83" fmla="*/ 3657600 w 3789336"/>
              <a:gd name="connsiteY83" fmla="*/ 2069024 h 3564610"/>
              <a:gd name="connsiteX84" fmla="*/ 3719593 w 3789336"/>
              <a:gd name="connsiteY84" fmla="*/ 1952786 h 3564610"/>
              <a:gd name="connsiteX85" fmla="*/ 3781587 w 3789336"/>
              <a:gd name="connsiteY85" fmla="*/ 1890793 h 3564610"/>
              <a:gd name="connsiteX86" fmla="*/ 3789336 w 3789336"/>
              <a:gd name="connsiteY86" fmla="*/ 3564610 h 3564610"/>
              <a:gd name="connsiteX87" fmla="*/ 0 w 3789336"/>
              <a:gd name="connsiteY87" fmla="*/ 3556861 h 3564610"/>
              <a:gd name="connsiteX88" fmla="*/ 7749 w 3789336"/>
              <a:gd name="connsiteY88" fmla="*/ 1464590 h 35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789336" h="3564610">
                <a:moveTo>
                  <a:pt x="7749" y="1464590"/>
                </a:moveTo>
                <a:lnTo>
                  <a:pt x="92990" y="1371600"/>
                </a:lnTo>
                <a:lnTo>
                  <a:pt x="139485" y="1255363"/>
                </a:lnTo>
                <a:lnTo>
                  <a:pt x="139485" y="1162373"/>
                </a:lnTo>
                <a:lnTo>
                  <a:pt x="193729" y="1069383"/>
                </a:lnTo>
                <a:lnTo>
                  <a:pt x="278970" y="914400"/>
                </a:lnTo>
                <a:lnTo>
                  <a:pt x="410705" y="782664"/>
                </a:lnTo>
                <a:lnTo>
                  <a:pt x="573437" y="635430"/>
                </a:lnTo>
                <a:lnTo>
                  <a:pt x="798163" y="449451"/>
                </a:lnTo>
                <a:lnTo>
                  <a:pt x="1077132" y="325464"/>
                </a:lnTo>
                <a:lnTo>
                  <a:pt x="1286359" y="224725"/>
                </a:lnTo>
                <a:lnTo>
                  <a:pt x="1588576" y="178230"/>
                </a:lnTo>
                <a:lnTo>
                  <a:pt x="1875295" y="178230"/>
                </a:lnTo>
                <a:lnTo>
                  <a:pt x="2030278" y="193729"/>
                </a:lnTo>
                <a:lnTo>
                  <a:pt x="2107770" y="139485"/>
                </a:lnTo>
                <a:lnTo>
                  <a:pt x="2138766" y="100739"/>
                </a:lnTo>
                <a:lnTo>
                  <a:pt x="2162014" y="61993"/>
                </a:lnTo>
                <a:lnTo>
                  <a:pt x="2185261" y="23247"/>
                </a:lnTo>
                <a:lnTo>
                  <a:pt x="2278251" y="0"/>
                </a:lnTo>
                <a:lnTo>
                  <a:pt x="2309248" y="54244"/>
                </a:lnTo>
                <a:lnTo>
                  <a:pt x="2347993" y="193729"/>
                </a:lnTo>
                <a:lnTo>
                  <a:pt x="2340244" y="294468"/>
                </a:lnTo>
                <a:lnTo>
                  <a:pt x="2355742" y="371959"/>
                </a:lnTo>
                <a:lnTo>
                  <a:pt x="2378990" y="464949"/>
                </a:lnTo>
                <a:lnTo>
                  <a:pt x="2386739" y="519193"/>
                </a:lnTo>
                <a:lnTo>
                  <a:pt x="2487478" y="526942"/>
                </a:lnTo>
                <a:lnTo>
                  <a:pt x="2541722" y="612183"/>
                </a:lnTo>
                <a:lnTo>
                  <a:pt x="2564970" y="712922"/>
                </a:lnTo>
                <a:lnTo>
                  <a:pt x="2549471" y="743918"/>
                </a:lnTo>
                <a:lnTo>
                  <a:pt x="2665709" y="798163"/>
                </a:lnTo>
                <a:lnTo>
                  <a:pt x="2774197" y="798163"/>
                </a:lnTo>
                <a:lnTo>
                  <a:pt x="2851688" y="821410"/>
                </a:lnTo>
                <a:lnTo>
                  <a:pt x="2867187" y="984142"/>
                </a:lnTo>
                <a:lnTo>
                  <a:pt x="2797444" y="1270861"/>
                </a:lnTo>
                <a:lnTo>
                  <a:pt x="2727702" y="1518834"/>
                </a:lnTo>
                <a:lnTo>
                  <a:pt x="2417736" y="1828800"/>
                </a:lnTo>
                <a:lnTo>
                  <a:pt x="2177512" y="2030278"/>
                </a:lnTo>
                <a:lnTo>
                  <a:pt x="1983783" y="2053525"/>
                </a:lnTo>
                <a:lnTo>
                  <a:pt x="1921790" y="2045776"/>
                </a:lnTo>
                <a:lnTo>
                  <a:pt x="1890793" y="1999281"/>
                </a:lnTo>
                <a:lnTo>
                  <a:pt x="1859797" y="1937288"/>
                </a:lnTo>
                <a:lnTo>
                  <a:pt x="1836549" y="1867546"/>
                </a:lnTo>
                <a:lnTo>
                  <a:pt x="1836549" y="1782305"/>
                </a:lnTo>
                <a:lnTo>
                  <a:pt x="1875295" y="1712563"/>
                </a:lnTo>
                <a:lnTo>
                  <a:pt x="1914041" y="1394847"/>
                </a:lnTo>
                <a:lnTo>
                  <a:pt x="1859797" y="1263112"/>
                </a:lnTo>
                <a:lnTo>
                  <a:pt x="1782305" y="1216617"/>
                </a:lnTo>
                <a:lnTo>
                  <a:pt x="1666068" y="1224366"/>
                </a:lnTo>
                <a:lnTo>
                  <a:pt x="1480088" y="1317356"/>
                </a:lnTo>
                <a:lnTo>
                  <a:pt x="1255363" y="1511085"/>
                </a:lnTo>
                <a:lnTo>
                  <a:pt x="1108129" y="1743559"/>
                </a:lnTo>
                <a:lnTo>
                  <a:pt x="960895" y="2038027"/>
                </a:lnTo>
                <a:lnTo>
                  <a:pt x="945397" y="2200759"/>
                </a:lnTo>
                <a:lnTo>
                  <a:pt x="960895" y="2293749"/>
                </a:lnTo>
                <a:lnTo>
                  <a:pt x="922149" y="2309247"/>
                </a:lnTo>
                <a:lnTo>
                  <a:pt x="914400" y="2402237"/>
                </a:lnTo>
                <a:lnTo>
                  <a:pt x="968644" y="2456481"/>
                </a:lnTo>
                <a:lnTo>
                  <a:pt x="991892" y="2510725"/>
                </a:lnTo>
                <a:lnTo>
                  <a:pt x="1030637" y="2533973"/>
                </a:lnTo>
                <a:lnTo>
                  <a:pt x="1053885" y="2510725"/>
                </a:lnTo>
                <a:lnTo>
                  <a:pt x="1146875" y="2487478"/>
                </a:lnTo>
                <a:lnTo>
                  <a:pt x="1185620" y="2487478"/>
                </a:lnTo>
                <a:lnTo>
                  <a:pt x="1216617" y="2549471"/>
                </a:lnTo>
                <a:lnTo>
                  <a:pt x="1247614" y="2588217"/>
                </a:lnTo>
                <a:lnTo>
                  <a:pt x="1263112" y="2673457"/>
                </a:lnTo>
                <a:lnTo>
                  <a:pt x="1270861" y="2789695"/>
                </a:lnTo>
                <a:lnTo>
                  <a:pt x="1441342" y="2828440"/>
                </a:lnTo>
                <a:lnTo>
                  <a:pt x="1418095" y="2905932"/>
                </a:lnTo>
                <a:lnTo>
                  <a:pt x="1456841" y="3037668"/>
                </a:lnTo>
                <a:lnTo>
                  <a:pt x="1495587" y="3161654"/>
                </a:lnTo>
                <a:lnTo>
                  <a:pt x="1627322" y="3138407"/>
                </a:lnTo>
                <a:lnTo>
                  <a:pt x="1666068" y="3084163"/>
                </a:lnTo>
                <a:lnTo>
                  <a:pt x="1813302" y="3076413"/>
                </a:lnTo>
                <a:lnTo>
                  <a:pt x="1867546" y="3146156"/>
                </a:lnTo>
                <a:lnTo>
                  <a:pt x="1991532" y="3107410"/>
                </a:lnTo>
                <a:lnTo>
                  <a:pt x="2216258" y="3107410"/>
                </a:lnTo>
                <a:lnTo>
                  <a:pt x="2402237" y="3122908"/>
                </a:lnTo>
                <a:lnTo>
                  <a:pt x="2650210" y="2975674"/>
                </a:lnTo>
                <a:lnTo>
                  <a:pt x="2929180" y="2851688"/>
                </a:lnTo>
                <a:lnTo>
                  <a:pt x="3130658" y="2704454"/>
                </a:lnTo>
                <a:lnTo>
                  <a:pt x="3285641" y="2572718"/>
                </a:lnTo>
                <a:lnTo>
                  <a:pt x="3471620" y="2394488"/>
                </a:lnTo>
                <a:lnTo>
                  <a:pt x="3572359" y="2224007"/>
                </a:lnTo>
                <a:lnTo>
                  <a:pt x="3657600" y="2069024"/>
                </a:lnTo>
                <a:lnTo>
                  <a:pt x="3719593" y="1952786"/>
                </a:lnTo>
                <a:lnTo>
                  <a:pt x="3781587" y="1890793"/>
                </a:lnTo>
                <a:lnTo>
                  <a:pt x="3789336" y="3564610"/>
                </a:lnTo>
                <a:lnTo>
                  <a:pt x="0" y="3556861"/>
                </a:lnTo>
                <a:lnTo>
                  <a:pt x="7749" y="1464590"/>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2"/>
          <p:cNvSpPr/>
          <p:nvPr/>
        </p:nvSpPr>
        <p:spPr>
          <a:xfrm>
            <a:off x="5091193" y="3122908"/>
            <a:ext cx="2642461" cy="2131017"/>
          </a:xfrm>
          <a:custGeom>
            <a:avLst/>
            <a:gdLst>
              <a:gd name="connsiteX0" fmla="*/ 0 w 2642461"/>
              <a:gd name="connsiteY0" fmla="*/ 2115519 h 2131017"/>
              <a:gd name="connsiteX1" fmla="*/ 7749 w 2642461"/>
              <a:gd name="connsiteY1" fmla="*/ 1627323 h 2131017"/>
              <a:gd name="connsiteX2" fmla="*/ 46495 w 2642461"/>
              <a:gd name="connsiteY2" fmla="*/ 1580828 h 2131017"/>
              <a:gd name="connsiteX3" fmla="*/ 46495 w 2642461"/>
              <a:gd name="connsiteY3" fmla="*/ 1108129 h 2131017"/>
              <a:gd name="connsiteX4" fmla="*/ 77492 w 2642461"/>
              <a:gd name="connsiteY4" fmla="*/ 1084882 h 2131017"/>
              <a:gd name="connsiteX5" fmla="*/ 100739 w 2642461"/>
              <a:gd name="connsiteY5" fmla="*/ 767167 h 2131017"/>
              <a:gd name="connsiteX6" fmla="*/ 123987 w 2642461"/>
              <a:gd name="connsiteY6" fmla="*/ 759417 h 2131017"/>
              <a:gd name="connsiteX7" fmla="*/ 154983 w 2642461"/>
              <a:gd name="connsiteY7" fmla="*/ 526943 h 2131017"/>
              <a:gd name="connsiteX8" fmla="*/ 232475 w 2642461"/>
              <a:gd name="connsiteY8" fmla="*/ 364211 h 2131017"/>
              <a:gd name="connsiteX9" fmla="*/ 286719 w 2642461"/>
              <a:gd name="connsiteY9" fmla="*/ 271221 h 2131017"/>
              <a:gd name="connsiteX10" fmla="*/ 356461 w 2642461"/>
              <a:gd name="connsiteY10" fmla="*/ 178231 h 2131017"/>
              <a:gd name="connsiteX11" fmla="*/ 441702 w 2642461"/>
              <a:gd name="connsiteY11" fmla="*/ 139485 h 2131017"/>
              <a:gd name="connsiteX12" fmla="*/ 581187 w 2642461"/>
              <a:gd name="connsiteY12" fmla="*/ 92990 h 2131017"/>
              <a:gd name="connsiteX13" fmla="*/ 759417 w 2642461"/>
              <a:gd name="connsiteY13" fmla="*/ 92990 h 2131017"/>
              <a:gd name="connsiteX14" fmla="*/ 836909 w 2642461"/>
              <a:gd name="connsiteY14" fmla="*/ 38746 h 2131017"/>
              <a:gd name="connsiteX15" fmla="*/ 1170122 w 2642461"/>
              <a:gd name="connsiteY15" fmla="*/ 46495 h 2131017"/>
              <a:gd name="connsiteX16" fmla="*/ 1201119 w 2642461"/>
              <a:gd name="connsiteY16" fmla="*/ 38746 h 2131017"/>
              <a:gd name="connsiteX17" fmla="*/ 1309607 w 2642461"/>
              <a:gd name="connsiteY17" fmla="*/ 23248 h 2131017"/>
              <a:gd name="connsiteX18" fmla="*/ 1356102 w 2642461"/>
              <a:gd name="connsiteY18" fmla="*/ 77492 h 2131017"/>
              <a:gd name="connsiteX19" fmla="*/ 1441343 w 2642461"/>
              <a:gd name="connsiteY19" fmla="*/ 116238 h 2131017"/>
              <a:gd name="connsiteX20" fmla="*/ 1549831 w 2642461"/>
              <a:gd name="connsiteY20" fmla="*/ 147234 h 2131017"/>
              <a:gd name="connsiteX21" fmla="*/ 1604075 w 2642461"/>
              <a:gd name="connsiteY21" fmla="*/ 147234 h 2131017"/>
              <a:gd name="connsiteX22" fmla="*/ 1604075 w 2642461"/>
              <a:gd name="connsiteY22" fmla="*/ 147234 h 2131017"/>
              <a:gd name="connsiteX23" fmla="*/ 1704814 w 2642461"/>
              <a:gd name="connsiteY23" fmla="*/ 0 h 2131017"/>
              <a:gd name="connsiteX24" fmla="*/ 1774556 w 2642461"/>
              <a:gd name="connsiteY24" fmla="*/ 0 h 2131017"/>
              <a:gd name="connsiteX25" fmla="*/ 1952787 w 2642461"/>
              <a:gd name="connsiteY25" fmla="*/ 154984 h 2131017"/>
              <a:gd name="connsiteX26" fmla="*/ 2014780 w 2642461"/>
              <a:gd name="connsiteY26" fmla="*/ 232475 h 2131017"/>
              <a:gd name="connsiteX27" fmla="*/ 2084522 w 2642461"/>
              <a:gd name="connsiteY27" fmla="*/ 255723 h 2131017"/>
              <a:gd name="connsiteX28" fmla="*/ 2123268 w 2642461"/>
              <a:gd name="connsiteY28" fmla="*/ 232475 h 2131017"/>
              <a:gd name="connsiteX29" fmla="*/ 2154265 w 2642461"/>
              <a:gd name="connsiteY29" fmla="*/ 201478 h 2131017"/>
              <a:gd name="connsiteX30" fmla="*/ 2200760 w 2642461"/>
              <a:gd name="connsiteY30" fmla="*/ 170482 h 2131017"/>
              <a:gd name="connsiteX31" fmla="*/ 2247254 w 2642461"/>
              <a:gd name="connsiteY31" fmla="*/ 154984 h 2131017"/>
              <a:gd name="connsiteX32" fmla="*/ 2332495 w 2642461"/>
              <a:gd name="connsiteY32" fmla="*/ 139485 h 2131017"/>
              <a:gd name="connsiteX33" fmla="*/ 2378990 w 2642461"/>
              <a:gd name="connsiteY33" fmla="*/ 193729 h 2131017"/>
              <a:gd name="connsiteX34" fmla="*/ 2402238 w 2642461"/>
              <a:gd name="connsiteY34" fmla="*/ 271221 h 2131017"/>
              <a:gd name="connsiteX35" fmla="*/ 2363492 w 2642461"/>
              <a:gd name="connsiteY35" fmla="*/ 340963 h 2131017"/>
              <a:gd name="connsiteX36" fmla="*/ 2363492 w 2642461"/>
              <a:gd name="connsiteY36" fmla="*/ 433953 h 2131017"/>
              <a:gd name="connsiteX37" fmla="*/ 2363492 w 2642461"/>
              <a:gd name="connsiteY37" fmla="*/ 433953 h 2131017"/>
              <a:gd name="connsiteX38" fmla="*/ 2316997 w 2642461"/>
              <a:gd name="connsiteY38" fmla="*/ 526943 h 2131017"/>
              <a:gd name="connsiteX39" fmla="*/ 2316997 w 2642461"/>
              <a:gd name="connsiteY39" fmla="*/ 712923 h 2131017"/>
              <a:gd name="connsiteX40" fmla="*/ 2355743 w 2642461"/>
              <a:gd name="connsiteY40" fmla="*/ 821411 h 2131017"/>
              <a:gd name="connsiteX41" fmla="*/ 2394488 w 2642461"/>
              <a:gd name="connsiteY41" fmla="*/ 906651 h 2131017"/>
              <a:gd name="connsiteX42" fmla="*/ 2495227 w 2642461"/>
              <a:gd name="connsiteY42" fmla="*/ 906651 h 2131017"/>
              <a:gd name="connsiteX43" fmla="*/ 2557221 w 2642461"/>
              <a:gd name="connsiteY43" fmla="*/ 914400 h 2131017"/>
              <a:gd name="connsiteX44" fmla="*/ 2626963 w 2642461"/>
              <a:gd name="connsiteY44" fmla="*/ 984143 h 2131017"/>
              <a:gd name="connsiteX45" fmla="*/ 2642461 w 2642461"/>
              <a:gd name="connsiteY45" fmla="*/ 1139126 h 2131017"/>
              <a:gd name="connsiteX46" fmla="*/ 2533973 w 2642461"/>
              <a:gd name="connsiteY46" fmla="*/ 1270861 h 2131017"/>
              <a:gd name="connsiteX47" fmla="*/ 2495227 w 2642461"/>
              <a:gd name="connsiteY47" fmla="*/ 1410346 h 2131017"/>
              <a:gd name="connsiteX48" fmla="*/ 2402238 w 2642461"/>
              <a:gd name="connsiteY48" fmla="*/ 1549831 h 2131017"/>
              <a:gd name="connsiteX49" fmla="*/ 2340244 w 2642461"/>
              <a:gd name="connsiteY49" fmla="*/ 1689316 h 2131017"/>
              <a:gd name="connsiteX50" fmla="*/ 2262753 w 2642461"/>
              <a:gd name="connsiteY50" fmla="*/ 1782306 h 2131017"/>
              <a:gd name="connsiteX51" fmla="*/ 2162014 w 2642461"/>
              <a:gd name="connsiteY51" fmla="*/ 1859797 h 2131017"/>
              <a:gd name="connsiteX52" fmla="*/ 2014780 w 2642461"/>
              <a:gd name="connsiteY52" fmla="*/ 1921790 h 2131017"/>
              <a:gd name="connsiteX53" fmla="*/ 1836549 w 2642461"/>
              <a:gd name="connsiteY53" fmla="*/ 1960536 h 2131017"/>
              <a:gd name="connsiteX54" fmla="*/ 1759058 w 2642461"/>
              <a:gd name="connsiteY54" fmla="*/ 1929539 h 2131017"/>
              <a:gd name="connsiteX55" fmla="*/ 1697065 w 2642461"/>
              <a:gd name="connsiteY55" fmla="*/ 1883045 h 2131017"/>
              <a:gd name="connsiteX56" fmla="*/ 1642821 w 2642461"/>
              <a:gd name="connsiteY56" fmla="*/ 1828800 h 2131017"/>
              <a:gd name="connsiteX57" fmla="*/ 1627322 w 2642461"/>
              <a:gd name="connsiteY57" fmla="*/ 1759058 h 2131017"/>
              <a:gd name="connsiteX58" fmla="*/ 1588576 w 2642461"/>
              <a:gd name="connsiteY58" fmla="*/ 1642821 h 2131017"/>
              <a:gd name="connsiteX59" fmla="*/ 1596326 w 2642461"/>
              <a:gd name="connsiteY59" fmla="*/ 1573078 h 2131017"/>
              <a:gd name="connsiteX60" fmla="*/ 1627322 w 2642461"/>
              <a:gd name="connsiteY60" fmla="*/ 1255363 h 2131017"/>
              <a:gd name="connsiteX61" fmla="*/ 1596326 w 2642461"/>
              <a:gd name="connsiteY61" fmla="*/ 1123628 h 2131017"/>
              <a:gd name="connsiteX62" fmla="*/ 1534332 w 2642461"/>
              <a:gd name="connsiteY62" fmla="*/ 1077133 h 2131017"/>
              <a:gd name="connsiteX63" fmla="*/ 1379349 w 2642461"/>
              <a:gd name="connsiteY63" fmla="*/ 1077133 h 2131017"/>
              <a:gd name="connsiteX64" fmla="*/ 1278610 w 2642461"/>
              <a:gd name="connsiteY64" fmla="*/ 1092631 h 2131017"/>
              <a:gd name="connsiteX65" fmla="*/ 1154624 w 2642461"/>
              <a:gd name="connsiteY65" fmla="*/ 1162373 h 2131017"/>
              <a:gd name="connsiteX66" fmla="*/ 1061634 w 2642461"/>
              <a:gd name="connsiteY66" fmla="*/ 1286360 h 2131017"/>
              <a:gd name="connsiteX67" fmla="*/ 999641 w 2642461"/>
              <a:gd name="connsiteY67" fmla="*/ 1356102 h 2131017"/>
              <a:gd name="connsiteX68" fmla="*/ 953146 w 2642461"/>
              <a:gd name="connsiteY68" fmla="*/ 1433594 h 2131017"/>
              <a:gd name="connsiteX69" fmla="*/ 860156 w 2642461"/>
              <a:gd name="connsiteY69" fmla="*/ 1580828 h 2131017"/>
              <a:gd name="connsiteX70" fmla="*/ 751668 w 2642461"/>
              <a:gd name="connsiteY70" fmla="*/ 1666068 h 2131017"/>
              <a:gd name="connsiteX71" fmla="*/ 674176 w 2642461"/>
              <a:gd name="connsiteY71" fmla="*/ 1743560 h 2131017"/>
              <a:gd name="connsiteX72" fmla="*/ 604434 w 2642461"/>
              <a:gd name="connsiteY72" fmla="*/ 1828800 h 2131017"/>
              <a:gd name="connsiteX73" fmla="*/ 526943 w 2642461"/>
              <a:gd name="connsiteY73" fmla="*/ 1883045 h 2131017"/>
              <a:gd name="connsiteX74" fmla="*/ 464949 w 2642461"/>
              <a:gd name="connsiteY74" fmla="*/ 1890794 h 2131017"/>
              <a:gd name="connsiteX75" fmla="*/ 402956 w 2642461"/>
              <a:gd name="connsiteY75" fmla="*/ 1960536 h 2131017"/>
              <a:gd name="connsiteX76" fmla="*/ 309966 w 2642461"/>
              <a:gd name="connsiteY76" fmla="*/ 2053526 h 2131017"/>
              <a:gd name="connsiteX77" fmla="*/ 255722 w 2642461"/>
              <a:gd name="connsiteY77" fmla="*/ 2084523 h 2131017"/>
              <a:gd name="connsiteX78" fmla="*/ 193729 w 2642461"/>
              <a:gd name="connsiteY78" fmla="*/ 2131017 h 2131017"/>
              <a:gd name="connsiteX79" fmla="*/ 0 w 2642461"/>
              <a:gd name="connsiteY79" fmla="*/ 2115519 h 21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42461" h="2131017">
                <a:moveTo>
                  <a:pt x="0" y="2115519"/>
                </a:moveTo>
                <a:lnTo>
                  <a:pt x="7749" y="1627323"/>
                </a:lnTo>
                <a:lnTo>
                  <a:pt x="46495" y="1580828"/>
                </a:lnTo>
                <a:lnTo>
                  <a:pt x="46495" y="1108129"/>
                </a:lnTo>
                <a:lnTo>
                  <a:pt x="77492" y="1084882"/>
                </a:lnTo>
                <a:lnTo>
                  <a:pt x="100739" y="767167"/>
                </a:lnTo>
                <a:lnTo>
                  <a:pt x="123987" y="759417"/>
                </a:lnTo>
                <a:lnTo>
                  <a:pt x="154983" y="526943"/>
                </a:lnTo>
                <a:lnTo>
                  <a:pt x="232475" y="364211"/>
                </a:lnTo>
                <a:lnTo>
                  <a:pt x="286719" y="271221"/>
                </a:lnTo>
                <a:lnTo>
                  <a:pt x="356461" y="178231"/>
                </a:lnTo>
                <a:lnTo>
                  <a:pt x="441702" y="139485"/>
                </a:lnTo>
                <a:lnTo>
                  <a:pt x="581187" y="92990"/>
                </a:lnTo>
                <a:lnTo>
                  <a:pt x="759417" y="92990"/>
                </a:lnTo>
                <a:lnTo>
                  <a:pt x="836909" y="38746"/>
                </a:lnTo>
                <a:lnTo>
                  <a:pt x="1170122" y="46495"/>
                </a:lnTo>
                <a:lnTo>
                  <a:pt x="1201119" y="38746"/>
                </a:lnTo>
                <a:lnTo>
                  <a:pt x="1309607" y="23248"/>
                </a:lnTo>
                <a:lnTo>
                  <a:pt x="1356102" y="77492"/>
                </a:lnTo>
                <a:lnTo>
                  <a:pt x="1441343" y="116238"/>
                </a:lnTo>
                <a:lnTo>
                  <a:pt x="1549831" y="147234"/>
                </a:lnTo>
                <a:lnTo>
                  <a:pt x="1604075" y="147234"/>
                </a:lnTo>
                <a:lnTo>
                  <a:pt x="1604075" y="147234"/>
                </a:lnTo>
                <a:lnTo>
                  <a:pt x="1704814" y="0"/>
                </a:lnTo>
                <a:lnTo>
                  <a:pt x="1774556" y="0"/>
                </a:lnTo>
                <a:lnTo>
                  <a:pt x="1952787" y="154984"/>
                </a:lnTo>
                <a:lnTo>
                  <a:pt x="2014780" y="232475"/>
                </a:lnTo>
                <a:lnTo>
                  <a:pt x="2084522" y="255723"/>
                </a:lnTo>
                <a:lnTo>
                  <a:pt x="2123268" y="232475"/>
                </a:lnTo>
                <a:lnTo>
                  <a:pt x="2154265" y="201478"/>
                </a:lnTo>
                <a:lnTo>
                  <a:pt x="2200760" y="170482"/>
                </a:lnTo>
                <a:lnTo>
                  <a:pt x="2247254" y="154984"/>
                </a:lnTo>
                <a:lnTo>
                  <a:pt x="2332495" y="139485"/>
                </a:lnTo>
                <a:lnTo>
                  <a:pt x="2378990" y="193729"/>
                </a:lnTo>
                <a:lnTo>
                  <a:pt x="2402238" y="271221"/>
                </a:lnTo>
                <a:lnTo>
                  <a:pt x="2363492" y="340963"/>
                </a:lnTo>
                <a:lnTo>
                  <a:pt x="2363492" y="433953"/>
                </a:lnTo>
                <a:lnTo>
                  <a:pt x="2363492" y="433953"/>
                </a:lnTo>
                <a:lnTo>
                  <a:pt x="2316997" y="526943"/>
                </a:lnTo>
                <a:lnTo>
                  <a:pt x="2316997" y="712923"/>
                </a:lnTo>
                <a:lnTo>
                  <a:pt x="2355743" y="821411"/>
                </a:lnTo>
                <a:lnTo>
                  <a:pt x="2394488" y="906651"/>
                </a:lnTo>
                <a:lnTo>
                  <a:pt x="2495227" y="906651"/>
                </a:lnTo>
                <a:lnTo>
                  <a:pt x="2557221" y="914400"/>
                </a:lnTo>
                <a:lnTo>
                  <a:pt x="2626963" y="984143"/>
                </a:lnTo>
                <a:lnTo>
                  <a:pt x="2642461" y="1139126"/>
                </a:lnTo>
                <a:lnTo>
                  <a:pt x="2533973" y="1270861"/>
                </a:lnTo>
                <a:lnTo>
                  <a:pt x="2495227" y="1410346"/>
                </a:lnTo>
                <a:lnTo>
                  <a:pt x="2402238" y="1549831"/>
                </a:lnTo>
                <a:lnTo>
                  <a:pt x="2340244" y="1689316"/>
                </a:lnTo>
                <a:lnTo>
                  <a:pt x="2262753" y="1782306"/>
                </a:lnTo>
                <a:lnTo>
                  <a:pt x="2162014" y="1859797"/>
                </a:lnTo>
                <a:lnTo>
                  <a:pt x="2014780" y="1921790"/>
                </a:lnTo>
                <a:lnTo>
                  <a:pt x="1836549" y="1960536"/>
                </a:lnTo>
                <a:lnTo>
                  <a:pt x="1759058" y="1929539"/>
                </a:lnTo>
                <a:lnTo>
                  <a:pt x="1697065" y="1883045"/>
                </a:lnTo>
                <a:lnTo>
                  <a:pt x="1642821" y="1828800"/>
                </a:lnTo>
                <a:lnTo>
                  <a:pt x="1627322" y="1759058"/>
                </a:lnTo>
                <a:lnTo>
                  <a:pt x="1588576" y="1642821"/>
                </a:lnTo>
                <a:lnTo>
                  <a:pt x="1596326" y="1573078"/>
                </a:lnTo>
                <a:lnTo>
                  <a:pt x="1627322" y="1255363"/>
                </a:lnTo>
                <a:lnTo>
                  <a:pt x="1596326" y="1123628"/>
                </a:lnTo>
                <a:lnTo>
                  <a:pt x="1534332" y="1077133"/>
                </a:lnTo>
                <a:lnTo>
                  <a:pt x="1379349" y="1077133"/>
                </a:lnTo>
                <a:lnTo>
                  <a:pt x="1278610" y="1092631"/>
                </a:lnTo>
                <a:lnTo>
                  <a:pt x="1154624" y="1162373"/>
                </a:lnTo>
                <a:lnTo>
                  <a:pt x="1061634" y="1286360"/>
                </a:lnTo>
                <a:lnTo>
                  <a:pt x="999641" y="1356102"/>
                </a:lnTo>
                <a:lnTo>
                  <a:pt x="953146" y="1433594"/>
                </a:lnTo>
                <a:lnTo>
                  <a:pt x="860156" y="1580828"/>
                </a:lnTo>
                <a:lnTo>
                  <a:pt x="751668" y="1666068"/>
                </a:lnTo>
                <a:lnTo>
                  <a:pt x="674176" y="1743560"/>
                </a:lnTo>
                <a:lnTo>
                  <a:pt x="604434" y="1828800"/>
                </a:lnTo>
                <a:lnTo>
                  <a:pt x="526943" y="1883045"/>
                </a:lnTo>
                <a:lnTo>
                  <a:pt x="464949" y="1890794"/>
                </a:lnTo>
                <a:lnTo>
                  <a:pt x="402956" y="1960536"/>
                </a:lnTo>
                <a:lnTo>
                  <a:pt x="309966" y="2053526"/>
                </a:lnTo>
                <a:lnTo>
                  <a:pt x="255722" y="2084523"/>
                </a:lnTo>
                <a:lnTo>
                  <a:pt x="193729" y="2131017"/>
                </a:lnTo>
                <a:lnTo>
                  <a:pt x="0" y="2115519"/>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Straight Arrow Connector 25"/>
          <p:cNvCxnSpPr/>
          <p:nvPr/>
        </p:nvCxnSpPr>
        <p:spPr>
          <a:xfrm flipH="1">
            <a:off x="4900560" y="2255670"/>
            <a:ext cx="1615656" cy="241159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091193" y="2204864"/>
            <a:ext cx="1497031" cy="2829902"/>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7" idx="7"/>
          </p:cNvCxnSpPr>
          <p:nvPr/>
        </p:nvCxnSpPr>
        <p:spPr>
          <a:xfrm flipH="1">
            <a:off x="5435167" y="2255670"/>
            <a:ext cx="1239161" cy="2991465"/>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4835471" y="4928461"/>
            <a:ext cx="3773837" cy="1534332"/>
          </a:xfrm>
          <a:custGeom>
            <a:avLst/>
            <a:gdLst>
              <a:gd name="connsiteX0" fmla="*/ 7749 w 3773837"/>
              <a:gd name="connsiteY0" fmla="*/ 1526583 h 1534332"/>
              <a:gd name="connsiteX1" fmla="*/ 0 w 3773837"/>
              <a:gd name="connsiteY1" fmla="*/ 1084881 h 1534332"/>
              <a:gd name="connsiteX2" fmla="*/ 116237 w 3773837"/>
              <a:gd name="connsiteY2" fmla="*/ 875654 h 1534332"/>
              <a:gd name="connsiteX3" fmla="*/ 201478 w 3773837"/>
              <a:gd name="connsiteY3" fmla="*/ 774915 h 1534332"/>
              <a:gd name="connsiteX4" fmla="*/ 271221 w 3773837"/>
              <a:gd name="connsiteY4" fmla="*/ 697424 h 1534332"/>
              <a:gd name="connsiteX5" fmla="*/ 387458 w 3773837"/>
              <a:gd name="connsiteY5" fmla="*/ 604434 h 1534332"/>
              <a:gd name="connsiteX6" fmla="*/ 488197 w 3773837"/>
              <a:gd name="connsiteY6" fmla="*/ 534692 h 1534332"/>
              <a:gd name="connsiteX7" fmla="*/ 619932 w 3773837"/>
              <a:gd name="connsiteY7" fmla="*/ 457200 h 1534332"/>
              <a:gd name="connsiteX8" fmla="*/ 805912 w 3773837"/>
              <a:gd name="connsiteY8" fmla="*/ 356461 h 1534332"/>
              <a:gd name="connsiteX9" fmla="*/ 906651 w 3773837"/>
              <a:gd name="connsiteY9" fmla="*/ 325464 h 1534332"/>
              <a:gd name="connsiteX10" fmla="*/ 999641 w 3773837"/>
              <a:gd name="connsiteY10" fmla="*/ 309966 h 1534332"/>
              <a:gd name="connsiteX11" fmla="*/ 1084882 w 3773837"/>
              <a:gd name="connsiteY11" fmla="*/ 309966 h 1534332"/>
              <a:gd name="connsiteX12" fmla="*/ 1108129 w 3773837"/>
              <a:gd name="connsiteY12" fmla="*/ 395207 h 1534332"/>
              <a:gd name="connsiteX13" fmla="*/ 1139126 w 3773837"/>
              <a:gd name="connsiteY13" fmla="*/ 472698 h 1534332"/>
              <a:gd name="connsiteX14" fmla="*/ 1139126 w 3773837"/>
              <a:gd name="connsiteY14" fmla="*/ 557939 h 1534332"/>
              <a:gd name="connsiteX15" fmla="*/ 1185621 w 3773837"/>
              <a:gd name="connsiteY15" fmla="*/ 612183 h 1534332"/>
              <a:gd name="connsiteX16" fmla="*/ 1224366 w 3773837"/>
              <a:gd name="connsiteY16" fmla="*/ 697424 h 1534332"/>
              <a:gd name="connsiteX17" fmla="*/ 1286360 w 3773837"/>
              <a:gd name="connsiteY17" fmla="*/ 774915 h 1534332"/>
              <a:gd name="connsiteX18" fmla="*/ 1363851 w 3773837"/>
              <a:gd name="connsiteY18" fmla="*/ 790414 h 1534332"/>
              <a:gd name="connsiteX19" fmla="*/ 1464590 w 3773837"/>
              <a:gd name="connsiteY19" fmla="*/ 751668 h 1534332"/>
              <a:gd name="connsiteX20" fmla="*/ 1526583 w 3773837"/>
              <a:gd name="connsiteY20" fmla="*/ 790414 h 1534332"/>
              <a:gd name="connsiteX21" fmla="*/ 1557580 w 3773837"/>
              <a:gd name="connsiteY21" fmla="*/ 883403 h 1534332"/>
              <a:gd name="connsiteX22" fmla="*/ 1588576 w 3773837"/>
              <a:gd name="connsiteY22" fmla="*/ 984142 h 1534332"/>
              <a:gd name="connsiteX23" fmla="*/ 1627322 w 3773837"/>
              <a:gd name="connsiteY23" fmla="*/ 1077132 h 1534332"/>
              <a:gd name="connsiteX24" fmla="*/ 1650570 w 3773837"/>
              <a:gd name="connsiteY24" fmla="*/ 1139125 h 1534332"/>
              <a:gd name="connsiteX25" fmla="*/ 1697065 w 3773837"/>
              <a:gd name="connsiteY25" fmla="*/ 1208868 h 1534332"/>
              <a:gd name="connsiteX26" fmla="*/ 1782305 w 3773837"/>
              <a:gd name="connsiteY26" fmla="*/ 1224366 h 1534332"/>
              <a:gd name="connsiteX27" fmla="*/ 1875295 w 3773837"/>
              <a:gd name="connsiteY27" fmla="*/ 1162373 h 1534332"/>
              <a:gd name="connsiteX28" fmla="*/ 1937288 w 3773837"/>
              <a:gd name="connsiteY28" fmla="*/ 1084881 h 1534332"/>
              <a:gd name="connsiteX29" fmla="*/ 2014780 w 3773837"/>
              <a:gd name="connsiteY29" fmla="*/ 1061634 h 1534332"/>
              <a:gd name="connsiteX30" fmla="*/ 2076773 w 3773837"/>
              <a:gd name="connsiteY30" fmla="*/ 1131376 h 1534332"/>
              <a:gd name="connsiteX31" fmla="*/ 2115519 w 3773837"/>
              <a:gd name="connsiteY31" fmla="*/ 1185620 h 1534332"/>
              <a:gd name="connsiteX32" fmla="*/ 2162014 w 3773837"/>
              <a:gd name="connsiteY32" fmla="*/ 1216617 h 1534332"/>
              <a:gd name="connsiteX33" fmla="*/ 2309248 w 3773837"/>
              <a:gd name="connsiteY33" fmla="*/ 1224366 h 1534332"/>
              <a:gd name="connsiteX34" fmla="*/ 2409987 w 3773837"/>
              <a:gd name="connsiteY34" fmla="*/ 1139125 h 1534332"/>
              <a:gd name="connsiteX35" fmla="*/ 2541722 w 3773837"/>
              <a:gd name="connsiteY35" fmla="*/ 1084881 h 1534332"/>
              <a:gd name="connsiteX36" fmla="*/ 2665709 w 3773837"/>
              <a:gd name="connsiteY36" fmla="*/ 984142 h 1534332"/>
              <a:gd name="connsiteX37" fmla="*/ 2843939 w 3773837"/>
              <a:gd name="connsiteY37" fmla="*/ 898902 h 1534332"/>
              <a:gd name="connsiteX38" fmla="*/ 2929180 w 3773837"/>
              <a:gd name="connsiteY38" fmla="*/ 852407 h 1534332"/>
              <a:gd name="connsiteX39" fmla="*/ 3084163 w 3773837"/>
              <a:gd name="connsiteY39" fmla="*/ 728420 h 1534332"/>
              <a:gd name="connsiteX40" fmla="*/ 3223648 w 3773837"/>
              <a:gd name="connsiteY40" fmla="*/ 565688 h 1534332"/>
              <a:gd name="connsiteX41" fmla="*/ 3394129 w 3773837"/>
              <a:gd name="connsiteY41" fmla="*/ 402956 h 1534332"/>
              <a:gd name="connsiteX42" fmla="*/ 3549112 w 3773837"/>
              <a:gd name="connsiteY42" fmla="*/ 240224 h 1534332"/>
              <a:gd name="connsiteX43" fmla="*/ 3642102 w 3773837"/>
              <a:gd name="connsiteY43" fmla="*/ 139485 h 1534332"/>
              <a:gd name="connsiteX44" fmla="*/ 3696346 w 3773837"/>
              <a:gd name="connsiteY44" fmla="*/ 69742 h 1534332"/>
              <a:gd name="connsiteX45" fmla="*/ 3766088 w 3773837"/>
              <a:gd name="connsiteY45" fmla="*/ 0 h 1534332"/>
              <a:gd name="connsiteX46" fmla="*/ 3773837 w 3773837"/>
              <a:gd name="connsiteY46" fmla="*/ 1534332 h 1534332"/>
              <a:gd name="connsiteX47" fmla="*/ 7749 w 3773837"/>
              <a:gd name="connsiteY47" fmla="*/ 1526583 h 15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73837" h="1534332">
                <a:moveTo>
                  <a:pt x="7749" y="1526583"/>
                </a:moveTo>
                <a:lnTo>
                  <a:pt x="0" y="1084881"/>
                </a:lnTo>
                <a:lnTo>
                  <a:pt x="116237" y="875654"/>
                </a:lnTo>
                <a:lnTo>
                  <a:pt x="201478" y="774915"/>
                </a:lnTo>
                <a:lnTo>
                  <a:pt x="271221" y="697424"/>
                </a:lnTo>
                <a:lnTo>
                  <a:pt x="387458" y="604434"/>
                </a:lnTo>
                <a:lnTo>
                  <a:pt x="488197" y="534692"/>
                </a:lnTo>
                <a:lnTo>
                  <a:pt x="619932" y="457200"/>
                </a:lnTo>
                <a:lnTo>
                  <a:pt x="805912" y="356461"/>
                </a:lnTo>
                <a:lnTo>
                  <a:pt x="906651" y="325464"/>
                </a:lnTo>
                <a:lnTo>
                  <a:pt x="999641" y="309966"/>
                </a:lnTo>
                <a:lnTo>
                  <a:pt x="1084882" y="309966"/>
                </a:lnTo>
                <a:lnTo>
                  <a:pt x="1108129" y="395207"/>
                </a:lnTo>
                <a:lnTo>
                  <a:pt x="1139126" y="472698"/>
                </a:lnTo>
                <a:lnTo>
                  <a:pt x="1139126" y="557939"/>
                </a:lnTo>
                <a:lnTo>
                  <a:pt x="1185621" y="612183"/>
                </a:lnTo>
                <a:lnTo>
                  <a:pt x="1224366" y="697424"/>
                </a:lnTo>
                <a:lnTo>
                  <a:pt x="1286360" y="774915"/>
                </a:lnTo>
                <a:lnTo>
                  <a:pt x="1363851" y="790414"/>
                </a:lnTo>
                <a:lnTo>
                  <a:pt x="1464590" y="751668"/>
                </a:lnTo>
                <a:lnTo>
                  <a:pt x="1526583" y="790414"/>
                </a:lnTo>
                <a:lnTo>
                  <a:pt x="1557580" y="883403"/>
                </a:lnTo>
                <a:lnTo>
                  <a:pt x="1588576" y="984142"/>
                </a:lnTo>
                <a:lnTo>
                  <a:pt x="1627322" y="1077132"/>
                </a:lnTo>
                <a:lnTo>
                  <a:pt x="1650570" y="1139125"/>
                </a:lnTo>
                <a:lnTo>
                  <a:pt x="1697065" y="1208868"/>
                </a:lnTo>
                <a:lnTo>
                  <a:pt x="1782305" y="1224366"/>
                </a:lnTo>
                <a:lnTo>
                  <a:pt x="1875295" y="1162373"/>
                </a:lnTo>
                <a:lnTo>
                  <a:pt x="1937288" y="1084881"/>
                </a:lnTo>
                <a:lnTo>
                  <a:pt x="2014780" y="1061634"/>
                </a:lnTo>
                <a:lnTo>
                  <a:pt x="2076773" y="1131376"/>
                </a:lnTo>
                <a:lnTo>
                  <a:pt x="2115519" y="1185620"/>
                </a:lnTo>
                <a:lnTo>
                  <a:pt x="2162014" y="1216617"/>
                </a:lnTo>
                <a:lnTo>
                  <a:pt x="2309248" y="1224366"/>
                </a:lnTo>
                <a:lnTo>
                  <a:pt x="2409987" y="1139125"/>
                </a:lnTo>
                <a:lnTo>
                  <a:pt x="2541722" y="1084881"/>
                </a:lnTo>
                <a:lnTo>
                  <a:pt x="2665709" y="984142"/>
                </a:lnTo>
                <a:lnTo>
                  <a:pt x="2843939" y="898902"/>
                </a:lnTo>
                <a:lnTo>
                  <a:pt x="2929180" y="852407"/>
                </a:lnTo>
                <a:lnTo>
                  <a:pt x="3084163" y="728420"/>
                </a:lnTo>
                <a:lnTo>
                  <a:pt x="3223648" y="565688"/>
                </a:lnTo>
                <a:lnTo>
                  <a:pt x="3394129" y="402956"/>
                </a:lnTo>
                <a:lnTo>
                  <a:pt x="3549112" y="240224"/>
                </a:lnTo>
                <a:lnTo>
                  <a:pt x="3642102" y="139485"/>
                </a:lnTo>
                <a:lnTo>
                  <a:pt x="3696346" y="69742"/>
                </a:lnTo>
                <a:lnTo>
                  <a:pt x="3766088" y="0"/>
                </a:lnTo>
                <a:lnTo>
                  <a:pt x="3773837" y="1534332"/>
                </a:lnTo>
                <a:lnTo>
                  <a:pt x="7749" y="1526583"/>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5220072" y="5210230"/>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4801999" y="4644888"/>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4885488" y="4949805"/>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132" y="4830149"/>
            <a:ext cx="548114" cy="54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152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1285" y="652084"/>
            <a:ext cx="1840629" cy="1050287"/>
            <a:chOff x="271967" y="5774268"/>
            <a:chExt cx="1840629" cy="1050287"/>
          </a:xfrm>
        </p:grpSpPr>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19" y="2653770"/>
            <a:ext cx="3870489" cy="38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999" y="2653770"/>
            <a:ext cx="3896944" cy="38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927063" y="6404521"/>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11" name="Rectangle 10"/>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207" y="98072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標題 1"/>
          <p:cNvSpPr>
            <a:spLocks noGrp="1"/>
          </p:cNvSpPr>
          <p:nvPr>
            <p:ph type="title"/>
          </p:nvPr>
        </p:nvSpPr>
        <p:spPr>
          <a:xfrm>
            <a:off x="376823" y="116236"/>
            <a:ext cx="8424936" cy="548680"/>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three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points:</a:t>
            </a:r>
            <a:b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Intended impact – “broken”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18" name="Rectangle 17"/>
          <p:cNvSpPr/>
          <p:nvPr/>
        </p:nvSpPr>
        <p:spPr>
          <a:xfrm>
            <a:off x="1818667" y="918975"/>
            <a:ext cx="3066821"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Deep (5 hidden layers) Neural Network</a:t>
            </a:r>
          </a:p>
        </p:txBody>
      </p:sp>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63" y="1745829"/>
            <a:ext cx="2880320" cy="859451"/>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0" name="Freeform 19"/>
          <p:cNvSpPr/>
          <p:nvPr/>
        </p:nvSpPr>
        <p:spPr>
          <a:xfrm>
            <a:off x="364210" y="3200400"/>
            <a:ext cx="3820332" cy="3308888"/>
          </a:xfrm>
          <a:custGeom>
            <a:avLst/>
            <a:gdLst>
              <a:gd name="connsiteX0" fmla="*/ 0 w 3820332"/>
              <a:gd name="connsiteY0" fmla="*/ 1309607 h 3308888"/>
              <a:gd name="connsiteX1" fmla="*/ 147234 w 3820332"/>
              <a:gd name="connsiteY1" fmla="*/ 1123627 h 3308888"/>
              <a:gd name="connsiteX2" fmla="*/ 154983 w 3820332"/>
              <a:gd name="connsiteY2" fmla="*/ 643180 h 3308888"/>
              <a:gd name="connsiteX3" fmla="*/ 255722 w 3820332"/>
              <a:gd name="connsiteY3" fmla="*/ 488197 h 3308888"/>
              <a:gd name="connsiteX4" fmla="*/ 371959 w 3820332"/>
              <a:gd name="connsiteY4" fmla="*/ 402956 h 3308888"/>
              <a:gd name="connsiteX5" fmla="*/ 488197 w 3820332"/>
              <a:gd name="connsiteY5" fmla="*/ 348712 h 3308888"/>
              <a:gd name="connsiteX6" fmla="*/ 712922 w 3820332"/>
              <a:gd name="connsiteY6" fmla="*/ 263471 h 3308888"/>
              <a:gd name="connsiteX7" fmla="*/ 999641 w 3820332"/>
              <a:gd name="connsiteY7" fmla="*/ 170481 h 3308888"/>
              <a:gd name="connsiteX8" fmla="*/ 1263112 w 3820332"/>
              <a:gd name="connsiteY8" fmla="*/ 108488 h 3308888"/>
              <a:gd name="connsiteX9" fmla="*/ 1689315 w 3820332"/>
              <a:gd name="connsiteY9" fmla="*/ 30997 h 3308888"/>
              <a:gd name="connsiteX10" fmla="*/ 2084522 w 3820332"/>
              <a:gd name="connsiteY10" fmla="*/ 0 h 3308888"/>
              <a:gd name="connsiteX11" fmla="*/ 2402237 w 3820332"/>
              <a:gd name="connsiteY11" fmla="*/ 100739 h 3308888"/>
              <a:gd name="connsiteX12" fmla="*/ 2533973 w 3820332"/>
              <a:gd name="connsiteY12" fmla="*/ 224725 h 3308888"/>
              <a:gd name="connsiteX13" fmla="*/ 2665709 w 3820332"/>
              <a:gd name="connsiteY13" fmla="*/ 356461 h 3308888"/>
              <a:gd name="connsiteX14" fmla="*/ 2766448 w 3820332"/>
              <a:gd name="connsiteY14" fmla="*/ 511444 h 3308888"/>
              <a:gd name="connsiteX15" fmla="*/ 2812943 w 3820332"/>
              <a:gd name="connsiteY15" fmla="*/ 604434 h 3308888"/>
              <a:gd name="connsiteX16" fmla="*/ 2828441 w 3820332"/>
              <a:gd name="connsiteY16" fmla="*/ 736169 h 3308888"/>
              <a:gd name="connsiteX17" fmla="*/ 2828441 w 3820332"/>
              <a:gd name="connsiteY17" fmla="*/ 860156 h 3308888"/>
              <a:gd name="connsiteX18" fmla="*/ 2781946 w 3820332"/>
              <a:gd name="connsiteY18" fmla="*/ 1046136 h 3308888"/>
              <a:gd name="connsiteX19" fmla="*/ 2735451 w 3820332"/>
              <a:gd name="connsiteY19" fmla="*/ 1170122 h 3308888"/>
              <a:gd name="connsiteX20" fmla="*/ 2719953 w 3820332"/>
              <a:gd name="connsiteY20" fmla="*/ 1309607 h 3308888"/>
              <a:gd name="connsiteX21" fmla="*/ 2696705 w 3820332"/>
              <a:gd name="connsiteY21" fmla="*/ 1425844 h 3308888"/>
              <a:gd name="connsiteX22" fmla="*/ 2650210 w 3820332"/>
              <a:gd name="connsiteY22" fmla="*/ 1503336 h 3308888"/>
              <a:gd name="connsiteX23" fmla="*/ 2479729 w 3820332"/>
              <a:gd name="connsiteY23" fmla="*/ 1627322 h 3308888"/>
              <a:gd name="connsiteX24" fmla="*/ 2278251 w 3820332"/>
              <a:gd name="connsiteY24" fmla="*/ 1712563 h 3308888"/>
              <a:gd name="connsiteX25" fmla="*/ 2084522 w 3820332"/>
              <a:gd name="connsiteY25" fmla="*/ 1751308 h 3308888"/>
              <a:gd name="connsiteX26" fmla="*/ 1952787 w 3820332"/>
              <a:gd name="connsiteY26" fmla="*/ 1751308 h 3308888"/>
              <a:gd name="connsiteX27" fmla="*/ 1906292 w 3820332"/>
              <a:gd name="connsiteY27" fmla="*/ 1720312 h 3308888"/>
              <a:gd name="connsiteX28" fmla="*/ 1898543 w 3820332"/>
              <a:gd name="connsiteY28" fmla="*/ 1642820 h 3308888"/>
              <a:gd name="connsiteX29" fmla="*/ 1898543 w 3820332"/>
              <a:gd name="connsiteY29" fmla="*/ 1549831 h 3308888"/>
              <a:gd name="connsiteX30" fmla="*/ 1875295 w 3820332"/>
              <a:gd name="connsiteY30" fmla="*/ 1084881 h 3308888"/>
              <a:gd name="connsiteX31" fmla="*/ 1790054 w 3820332"/>
              <a:gd name="connsiteY31" fmla="*/ 991892 h 3308888"/>
              <a:gd name="connsiteX32" fmla="*/ 1635071 w 3820332"/>
              <a:gd name="connsiteY32" fmla="*/ 991892 h 3308888"/>
              <a:gd name="connsiteX33" fmla="*/ 1487837 w 3820332"/>
              <a:gd name="connsiteY33" fmla="*/ 1030637 h 3308888"/>
              <a:gd name="connsiteX34" fmla="*/ 1356102 w 3820332"/>
              <a:gd name="connsiteY34" fmla="*/ 1115878 h 3308888"/>
              <a:gd name="connsiteX35" fmla="*/ 1224366 w 3820332"/>
              <a:gd name="connsiteY35" fmla="*/ 1247614 h 3308888"/>
              <a:gd name="connsiteX36" fmla="*/ 1177871 w 3820332"/>
              <a:gd name="connsiteY36" fmla="*/ 1363851 h 3308888"/>
              <a:gd name="connsiteX37" fmla="*/ 1162373 w 3820332"/>
              <a:gd name="connsiteY37" fmla="*/ 1433593 h 3308888"/>
              <a:gd name="connsiteX38" fmla="*/ 1139126 w 3820332"/>
              <a:gd name="connsiteY38" fmla="*/ 1596325 h 3308888"/>
              <a:gd name="connsiteX39" fmla="*/ 1092631 w 3820332"/>
              <a:gd name="connsiteY39" fmla="*/ 1797803 h 3308888"/>
              <a:gd name="connsiteX40" fmla="*/ 1046136 w 3820332"/>
              <a:gd name="connsiteY40" fmla="*/ 1929539 h 3308888"/>
              <a:gd name="connsiteX41" fmla="*/ 999641 w 3820332"/>
              <a:gd name="connsiteY41" fmla="*/ 2038027 h 3308888"/>
              <a:gd name="connsiteX42" fmla="*/ 968644 w 3820332"/>
              <a:gd name="connsiteY42" fmla="*/ 2154264 h 3308888"/>
              <a:gd name="connsiteX43" fmla="*/ 929898 w 3820332"/>
              <a:gd name="connsiteY43" fmla="*/ 2239505 h 3308888"/>
              <a:gd name="connsiteX44" fmla="*/ 929898 w 3820332"/>
              <a:gd name="connsiteY44" fmla="*/ 2301498 h 3308888"/>
              <a:gd name="connsiteX45" fmla="*/ 960895 w 3820332"/>
              <a:gd name="connsiteY45" fmla="*/ 2386739 h 3308888"/>
              <a:gd name="connsiteX46" fmla="*/ 1100380 w 3820332"/>
              <a:gd name="connsiteY46" fmla="*/ 2487478 h 3308888"/>
              <a:gd name="connsiteX47" fmla="*/ 1263112 w 3820332"/>
              <a:gd name="connsiteY47" fmla="*/ 2572719 h 3308888"/>
              <a:gd name="connsiteX48" fmla="*/ 1418095 w 3820332"/>
              <a:gd name="connsiteY48" fmla="*/ 2611464 h 3308888"/>
              <a:gd name="connsiteX49" fmla="*/ 1720312 w 3820332"/>
              <a:gd name="connsiteY49" fmla="*/ 2696705 h 3308888"/>
              <a:gd name="connsiteX50" fmla="*/ 2107770 w 3820332"/>
              <a:gd name="connsiteY50" fmla="*/ 2688956 h 3308888"/>
              <a:gd name="connsiteX51" fmla="*/ 2394488 w 3820332"/>
              <a:gd name="connsiteY51" fmla="*/ 2665708 h 3308888"/>
              <a:gd name="connsiteX52" fmla="*/ 2673458 w 3820332"/>
              <a:gd name="connsiteY52" fmla="*/ 2619214 h 3308888"/>
              <a:gd name="connsiteX53" fmla="*/ 2967926 w 3820332"/>
              <a:gd name="connsiteY53" fmla="*/ 2549471 h 3308888"/>
              <a:gd name="connsiteX54" fmla="*/ 3161654 w 3820332"/>
              <a:gd name="connsiteY54" fmla="*/ 2479729 h 3308888"/>
              <a:gd name="connsiteX55" fmla="*/ 3277892 w 3820332"/>
              <a:gd name="connsiteY55" fmla="*/ 2417736 h 3308888"/>
              <a:gd name="connsiteX56" fmla="*/ 3394129 w 3820332"/>
              <a:gd name="connsiteY56" fmla="*/ 2316997 h 3308888"/>
              <a:gd name="connsiteX57" fmla="*/ 3533614 w 3820332"/>
              <a:gd name="connsiteY57" fmla="*/ 2262753 h 3308888"/>
              <a:gd name="connsiteX58" fmla="*/ 3580109 w 3820332"/>
              <a:gd name="connsiteY58" fmla="*/ 2123268 h 3308888"/>
              <a:gd name="connsiteX59" fmla="*/ 3603356 w 3820332"/>
              <a:gd name="connsiteY59" fmla="*/ 2014780 h 3308888"/>
              <a:gd name="connsiteX60" fmla="*/ 3626604 w 3820332"/>
              <a:gd name="connsiteY60" fmla="*/ 1914041 h 3308888"/>
              <a:gd name="connsiteX61" fmla="*/ 3626604 w 3820332"/>
              <a:gd name="connsiteY61" fmla="*/ 1844298 h 3308888"/>
              <a:gd name="connsiteX62" fmla="*/ 3642102 w 3820332"/>
              <a:gd name="connsiteY62" fmla="*/ 1743559 h 3308888"/>
              <a:gd name="connsiteX63" fmla="*/ 3688597 w 3820332"/>
              <a:gd name="connsiteY63" fmla="*/ 1704814 h 3308888"/>
              <a:gd name="connsiteX64" fmla="*/ 3735092 w 3820332"/>
              <a:gd name="connsiteY64" fmla="*/ 1650569 h 3308888"/>
              <a:gd name="connsiteX65" fmla="*/ 3766088 w 3820332"/>
              <a:gd name="connsiteY65" fmla="*/ 1619573 h 3308888"/>
              <a:gd name="connsiteX66" fmla="*/ 3804834 w 3820332"/>
              <a:gd name="connsiteY66" fmla="*/ 1596325 h 3308888"/>
              <a:gd name="connsiteX67" fmla="*/ 3820332 w 3820332"/>
              <a:gd name="connsiteY67" fmla="*/ 1588576 h 3308888"/>
              <a:gd name="connsiteX68" fmla="*/ 3820332 w 3820332"/>
              <a:gd name="connsiteY68" fmla="*/ 3285641 h 3308888"/>
              <a:gd name="connsiteX69" fmla="*/ 0 w 3820332"/>
              <a:gd name="connsiteY69" fmla="*/ 3308888 h 3308888"/>
              <a:gd name="connsiteX70" fmla="*/ 0 w 3820332"/>
              <a:gd name="connsiteY70" fmla="*/ 1309607 h 330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20332" h="3308888">
                <a:moveTo>
                  <a:pt x="0" y="1309607"/>
                </a:moveTo>
                <a:lnTo>
                  <a:pt x="147234" y="1123627"/>
                </a:lnTo>
                <a:lnTo>
                  <a:pt x="154983" y="643180"/>
                </a:lnTo>
                <a:lnTo>
                  <a:pt x="255722" y="488197"/>
                </a:lnTo>
                <a:lnTo>
                  <a:pt x="371959" y="402956"/>
                </a:lnTo>
                <a:lnTo>
                  <a:pt x="488197" y="348712"/>
                </a:lnTo>
                <a:lnTo>
                  <a:pt x="712922" y="263471"/>
                </a:lnTo>
                <a:lnTo>
                  <a:pt x="999641" y="170481"/>
                </a:lnTo>
                <a:lnTo>
                  <a:pt x="1263112" y="108488"/>
                </a:lnTo>
                <a:lnTo>
                  <a:pt x="1689315" y="30997"/>
                </a:lnTo>
                <a:lnTo>
                  <a:pt x="2084522" y="0"/>
                </a:lnTo>
                <a:lnTo>
                  <a:pt x="2402237" y="100739"/>
                </a:lnTo>
                <a:lnTo>
                  <a:pt x="2533973" y="224725"/>
                </a:lnTo>
                <a:lnTo>
                  <a:pt x="2665709" y="356461"/>
                </a:lnTo>
                <a:lnTo>
                  <a:pt x="2766448" y="511444"/>
                </a:lnTo>
                <a:lnTo>
                  <a:pt x="2812943" y="604434"/>
                </a:lnTo>
                <a:lnTo>
                  <a:pt x="2828441" y="736169"/>
                </a:lnTo>
                <a:lnTo>
                  <a:pt x="2828441" y="860156"/>
                </a:lnTo>
                <a:lnTo>
                  <a:pt x="2781946" y="1046136"/>
                </a:lnTo>
                <a:lnTo>
                  <a:pt x="2735451" y="1170122"/>
                </a:lnTo>
                <a:lnTo>
                  <a:pt x="2719953" y="1309607"/>
                </a:lnTo>
                <a:lnTo>
                  <a:pt x="2696705" y="1425844"/>
                </a:lnTo>
                <a:lnTo>
                  <a:pt x="2650210" y="1503336"/>
                </a:lnTo>
                <a:lnTo>
                  <a:pt x="2479729" y="1627322"/>
                </a:lnTo>
                <a:lnTo>
                  <a:pt x="2278251" y="1712563"/>
                </a:lnTo>
                <a:lnTo>
                  <a:pt x="2084522" y="1751308"/>
                </a:lnTo>
                <a:lnTo>
                  <a:pt x="1952787" y="1751308"/>
                </a:lnTo>
                <a:lnTo>
                  <a:pt x="1906292" y="1720312"/>
                </a:lnTo>
                <a:lnTo>
                  <a:pt x="1898543" y="1642820"/>
                </a:lnTo>
                <a:lnTo>
                  <a:pt x="1898543" y="1549831"/>
                </a:lnTo>
                <a:lnTo>
                  <a:pt x="1875295" y="1084881"/>
                </a:lnTo>
                <a:lnTo>
                  <a:pt x="1790054" y="991892"/>
                </a:lnTo>
                <a:lnTo>
                  <a:pt x="1635071" y="991892"/>
                </a:lnTo>
                <a:lnTo>
                  <a:pt x="1487837" y="1030637"/>
                </a:lnTo>
                <a:lnTo>
                  <a:pt x="1356102" y="1115878"/>
                </a:lnTo>
                <a:lnTo>
                  <a:pt x="1224366" y="1247614"/>
                </a:lnTo>
                <a:lnTo>
                  <a:pt x="1177871" y="1363851"/>
                </a:lnTo>
                <a:lnTo>
                  <a:pt x="1162373" y="1433593"/>
                </a:lnTo>
                <a:lnTo>
                  <a:pt x="1139126" y="1596325"/>
                </a:lnTo>
                <a:lnTo>
                  <a:pt x="1092631" y="1797803"/>
                </a:lnTo>
                <a:lnTo>
                  <a:pt x="1046136" y="1929539"/>
                </a:lnTo>
                <a:lnTo>
                  <a:pt x="999641" y="2038027"/>
                </a:lnTo>
                <a:lnTo>
                  <a:pt x="968644" y="2154264"/>
                </a:lnTo>
                <a:lnTo>
                  <a:pt x="929898" y="2239505"/>
                </a:lnTo>
                <a:lnTo>
                  <a:pt x="929898" y="2301498"/>
                </a:lnTo>
                <a:lnTo>
                  <a:pt x="960895" y="2386739"/>
                </a:lnTo>
                <a:lnTo>
                  <a:pt x="1100380" y="2487478"/>
                </a:lnTo>
                <a:lnTo>
                  <a:pt x="1263112" y="2572719"/>
                </a:lnTo>
                <a:lnTo>
                  <a:pt x="1418095" y="2611464"/>
                </a:lnTo>
                <a:lnTo>
                  <a:pt x="1720312" y="2696705"/>
                </a:lnTo>
                <a:lnTo>
                  <a:pt x="2107770" y="2688956"/>
                </a:lnTo>
                <a:lnTo>
                  <a:pt x="2394488" y="2665708"/>
                </a:lnTo>
                <a:lnTo>
                  <a:pt x="2673458" y="2619214"/>
                </a:lnTo>
                <a:lnTo>
                  <a:pt x="2967926" y="2549471"/>
                </a:lnTo>
                <a:lnTo>
                  <a:pt x="3161654" y="2479729"/>
                </a:lnTo>
                <a:lnTo>
                  <a:pt x="3277892" y="2417736"/>
                </a:lnTo>
                <a:lnTo>
                  <a:pt x="3394129" y="2316997"/>
                </a:lnTo>
                <a:lnTo>
                  <a:pt x="3533614" y="2262753"/>
                </a:lnTo>
                <a:lnTo>
                  <a:pt x="3580109" y="2123268"/>
                </a:lnTo>
                <a:lnTo>
                  <a:pt x="3603356" y="2014780"/>
                </a:lnTo>
                <a:lnTo>
                  <a:pt x="3626604" y="1914041"/>
                </a:lnTo>
                <a:lnTo>
                  <a:pt x="3626604" y="1844298"/>
                </a:lnTo>
                <a:lnTo>
                  <a:pt x="3642102" y="1743559"/>
                </a:lnTo>
                <a:lnTo>
                  <a:pt x="3688597" y="1704814"/>
                </a:lnTo>
                <a:lnTo>
                  <a:pt x="3735092" y="1650569"/>
                </a:lnTo>
                <a:lnTo>
                  <a:pt x="3766088" y="1619573"/>
                </a:lnTo>
                <a:lnTo>
                  <a:pt x="3804834" y="1596325"/>
                </a:lnTo>
                <a:lnTo>
                  <a:pt x="3820332" y="1588576"/>
                </a:lnTo>
                <a:lnTo>
                  <a:pt x="3820332" y="3285641"/>
                </a:lnTo>
                <a:lnTo>
                  <a:pt x="0" y="3308888"/>
                </a:lnTo>
                <a:lnTo>
                  <a:pt x="0" y="1309607"/>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1"/>
          <p:cNvSpPr/>
          <p:nvPr/>
        </p:nvSpPr>
        <p:spPr>
          <a:xfrm>
            <a:off x="4990454" y="2960176"/>
            <a:ext cx="2727702" cy="2433234"/>
          </a:xfrm>
          <a:custGeom>
            <a:avLst/>
            <a:gdLst>
              <a:gd name="connsiteX0" fmla="*/ 7749 w 2727702"/>
              <a:gd name="connsiteY0" fmla="*/ 2433234 h 2433234"/>
              <a:gd name="connsiteX1" fmla="*/ 0 w 2727702"/>
              <a:gd name="connsiteY1" fmla="*/ 2371241 h 2433234"/>
              <a:gd name="connsiteX2" fmla="*/ 46495 w 2727702"/>
              <a:gd name="connsiteY2" fmla="*/ 2347993 h 2433234"/>
              <a:gd name="connsiteX3" fmla="*/ 54244 w 2727702"/>
              <a:gd name="connsiteY3" fmla="*/ 2239505 h 2433234"/>
              <a:gd name="connsiteX4" fmla="*/ 100739 w 2727702"/>
              <a:gd name="connsiteY4" fmla="*/ 2177512 h 2433234"/>
              <a:gd name="connsiteX5" fmla="*/ 100739 w 2727702"/>
              <a:gd name="connsiteY5" fmla="*/ 2045777 h 2433234"/>
              <a:gd name="connsiteX6" fmla="*/ 154983 w 2727702"/>
              <a:gd name="connsiteY6" fmla="*/ 2007031 h 2433234"/>
              <a:gd name="connsiteX7" fmla="*/ 147234 w 2727702"/>
              <a:gd name="connsiteY7" fmla="*/ 1642821 h 2433234"/>
              <a:gd name="connsiteX8" fmla="*/ 116238 w 2727702"/>
              <a:gd name="connsiteY8" fmla="*/ 1596326 h 2433234"/>
              <a:gd name="connsiteX9" fmla="*/ 108488 w 2727702"/>
              <a:gd name="connsiteY9" fmla="*/ 1193370 h 2433234"/>
              <a:gd name="connsiteX10" fmla="*/ 131736 w 2727702"/>
              <a:gd name="connsiteY10" fmla="*/ 1100380 h 2433234"/>
              <a:gd name="connsiteX11" fmla="*/ 154983 w 2727702"/>
              <a:gd name="connsiteY11" fmla="*/ 1007390 h 2433234"/>
              <a:gd name="connsiteX12" fmla="*/ 433953 w 2727702"/>
              <a:gd name="connsiteY12" fmla="*/ 658678 h 2433234"/>
              <a:gd name="connsiteX13" fmla="*/ 813661 w 2727702"/>
              <a:gd name="connsiteY13" fmla="*/ 348712 h 2433234"/>
              <a:gd name="connsiteX14" fmla="*/ 1170122 w 2727702"/>
              <a:gd name="connsiteY14" fmla="*/ 139485 h 2433234"/>
              <a:gd name="connsiteX15" fmla="*/ 1565329 w 2727702"/>
              <a:gd name="connsiteY15" fmla="*/ 0 h 2433234"/>
              <a:gd name="connsiteX16" fmla="*/ 2007031 w 2727702"/>
              <a:gd name="connsiteY16" fmla="*/ 38746 h 2433234"/>
              <a:gd name="connsiteX17" fmla="*/ 2216258 w 2727702"/>
              <a:gd name="connsiteY17" fmla="*/ 162732 h 2433234"/>
              <a:gd name="connsiteX18" fmla="*/ 2293749 w 2727702"/>
              <a:gd name="connsiteY18" fmla="*/ 387458 h 2433234"/>
              <a:gd name="connsiteX19" fmla="*/ 2324746 w 2727702"/>
              <a:gd name="connsiteY19" fmla="*/ 581187 h 2433234"/>
              <a:gd name="connsiteX20" fmla="*/ 2340244 w 2727702"/>
              <a:gd name="connsiteY20" fmla="*/ 712922 h 2433234"/>
              <a:gd name="connsiteX21" fmla="*/ 2386739 w 2727702"/>
              <a:gd name="connsiteY21" fmla="*/ 867905 h 2433234"/>
              <a:gd name="connsiteX22" fmla="*/ 2464231 w 2727702"/>
              <a:gd name="connsiteY22" fmla="*/ 968644 h 2433234"/>
              <a:gd name="connsiteX23" fmla="*/ 2595966 w 2727702"/>
              <a:gd name="connsiteY23" fmla="*/ 1061634 h 2433234"/>
              <a:gd name="connsiteX24" fmla="*/ 2727702 w 2727702"/>
              <a:gd name="connsiteY24" fmla="*/ 1077132 h 2433234"/>
              <a:gd name="connsiteX25" fmla="*/ 2603715 w 2727702"/>
              <a:gd name="connsiteY25" fmla="*/ 1317356 h 2433234"/>
              <a:gd name="connsiteX26" fmla="*/ 2479729 w 2727702"/>
              <a:gd name="connsiteY26" fmla="*/ 1511085 h 2433234"/>
              <a:gd name="connsiteX27" fmla="*/ 2378990 w 2727702"/>
              <a:gd name="connsiteY27" fmla="*/ 1650570 h 2433234"/>
              <a:gd name="connsiteX28" fmla="*/ 2309248 w 2727702"/>
              <a:gd name="connsiteY28" fmla="*/ 1743560 h 2433234"/>
              <a:gd name="connsiteX29" fmla="*/ 2138766 w 2727702"/>
              <a:gd name="connsiteY29" fmla="*/ 1867546 h 2433234"/>
              <a:gd name="connsiteX30" fmla="*/ 1945038 w 2727702"/>
              <a:gd name="connsiteY30" fmla="*/ 1937288 h 2433234"/>
              <a:gd name="connsiteX31" fmla="*/ 1859797 w 2727702"/>
              <a:gd name="connsiteY31" fmla="*/ 1991532 h 2433234"/>
              <a:gd name="connsiteX32" fmla="*/ 1805553 w 2727702"/>
              <a:gd name="connsiteY32" fmla="*/ 2045777 h 2433234"/>
              <a:gd name="connsiteX33" fmla="*/ 1766807 w 2727702"/>
              <a:gd name="connsiteY33" fmla="*/ 2038027 h 2433234"/>
              <a:gd name="connsiteX34" fmla="*/ 1743560 w 2727702"/>
              <a:gd name="connsiteY34" fmla="*/ 1983783 h 2433234"/>
              <a:gd name="connsiteX35" fmla="*/ 1735810 w 2727702"/>
              <a:gd name="connsiteY35" fmla="*/ 1766807 h 2433234"/>
              <a:gd name="connsiteX36" fmla="*/ 1743560 w 2727702"/>
              <a:gd name="connsiteY36" fmla="*/ 1712563 h 2433234"/>
              <a:gd name="connsiteX37" fmla="*/ 1735810 w 2727702"/>
              <a:gd name="connsiteY37" fmla="*/ 1371600 h 2433234"/>
              <a:gd name="connsiteX38" fmla="*/ 1689315 w 2727702"/>
              <a:gd name="connsiteY38" fmla="*/ 1332855 h 2433234"/>
              <a:gd name="connsiteX39" fmla="*/ 1666068 w 2727702"/>
              <a:gd name="connsiteY39" fmla="*/ 1185621 h 2433234"/>
              <a:gd name="connsiteX40" fmla="*/ 1619573 w 2727702"/>
              <a:gd name="connsiteY40" fmla="*/ 1108129 h 2433234"/>
              <a:gd name="connsiteX41" fmla="*/ 1588577 w 2727702"/>
              <a:gd name="connsiteY41" fmla="*/ 1108129 h 2433234"/>
              <a:gd name="connsiteX42" fmla="*/ 1549831 w 2727702"/>
              <a:gd name="connsiteY42" fmla="*/ 1108129 h 2433234"/>
              <a:gd name="connsiteX43" fmla="*/ 1495587 w 2727702"/>
              <a:gd name="connsiteY43" fmla="*/ 1170122 h 2433234"/>
              <a:gd name="connsiteX44" fmla="*/ 1363851 w 2727702"/>
              <a:gd name="connsiteY44" fmla="*/ 1309607 h 243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27702" h="2433234">
                <a:moveTo>
                  <a:pt x="7749" y="2433234"/>
                </a:moveTo>
                <a:lnTo>
                  <a:pt x="0" y="2371241"/>
                </a:lnTo>
                <a:lnTo>
                  <a:pt x="46495" y="2347993"/>
                </a:lnTo>
                <a:lnTo>
                  <a:pt x="54244" y="2239505"/>
                </a:lnTo>
                <a:lnTo>
                  <a:pt x="100739" y="2177512"/>
                </a:lnTo>
                <a:lnTo>
                  <a:pt x="100739" y="2045777"/>
                </a:lnTo>
                <a:lnTo>
                  <a:pt x="154983" y="2007031"/>
                </a:lnTo>
                <a:lnTo>
                  <a:pt x="147234" y="1642821"/>
                </a:lnTo>
                <a:lnTo>
                  <a:pt x="116238" y="1596326"/>
                </a:lnTo>
                <a:lnTo>
                  <a:pt x="108488" y="1193370"/>
                </a:lnTo>
                <a:lnTo>
                  <a:pt x="131736" y="1100380"/>
                </a:lnTo>
                <a:lnTo>
                  <a:pt x="154983" y="1007390"/>
                </a:lnTo>
                <a:lnTo>
                  <a:pt x="433953" y="658678"/>
                </a:lnTo>
                <a:lnTo>
                  <a:pt x="813661" y="348712"/>
                </a:lnTo>
                <a:lnTo>
                  <a:pt x="1170122" y="139485"/>
                </a:lnTo>
                <a:lnTo>
                  <a:pt x="1565329" y="0"/>
                </a:lnTo>
                <a:lnTo>
                  <a:pt x="2007031" y="38746"/>
                </a:lnTo>
                <a:lnTo>
                  <a:pt x="2216258" y="162732"/>
                </a:lnTo>
                <a:lnTo>
                  <a:pt x="2293749" y="387458"/>
                </a:lnTo>
                <a:lnTo>
                  <a:pt x="2324746" y="581187"/>
                </a:lnTo>
                <a:lnTo>
                  <a:pt x="2340244" y="712922"/>
                </a:lnTo>
                <a:lnTo>
                  <a:pt x="2386739" y="867905"/>
                </a:lnTo>
                <a:lnTo>
                  <a:pt x="2464231" y="968644"/>
                </a:lnTo>
                <a:lnTo>
                  <a:pt x="2595966" y="1061634"/>
                </a:lnTo>
                <a:lnTo>
                  <a:pt x="2727702" y="1077132"/>
                </a:lnTo>
                <a:lnTo>
                  <a:pt x="2603715" y="1317356"/>
                </a:lnTo>
                <a:lnTo>
                  <a:pt x="2479729" y="1511085"/>
                </a:lnTo>
                <a:lnTo>
                  <a:pt x="2378990" y="1650570"/>
                </a:lnTo>
                <a:lnTo>
                  <a:pt x="2309248" y="1743560"/>
                </a:lnTo>
                <a:lnTo>
                  <a:pt x="2138766" y="1867546"/>
                </a:lnTo>
                <a:lnTo>
                  <a:pt x="1945038" y="1937288"/>
                </a:lnTo>
                <a:lnTo>
                  <a:pt x="1859797" y="1991532"/>
                </a:lnTo>
                <a:lnTo>
                  <a:pt x="1805553" y="2045777"/>
                </a:lnTo>
                <a:lnTo>
                  <a:pt x="1766807" y="2038027"/>
                </a:lnTo>
                <a:lnTo>
                  <a:pt x="1743560" y="1983783"/>
                </a:lnTo>
                <a:lnTo>
                  <a:pt x="1735810" y="1766807"/>
                </a:lnTo>
                <a:lnTo>
                  <a:pt x="1743560" y="1712563"/>
                </a:lnTo>
                <a:lnTo>
                  <a:pt x="1735810" y="1371600"/>
                </a:lnTo>
                <a:lnTo>
                  <a:pt x="1689315" y="1332855"/>
                </a:lnTo>
                <a:lnTo>
                  <a:pt x="1666068" y="1185621"/>
                </a:lnTo>
                <a:lnTo>
                  <a:pt x="1619573" y="1108129"/>
                </a:lnTo>
                <a:lnTo>
                  <a:pt x="1588577" y="1108129"/>
                </a:lnTo>
                <a:lnTo>
                  <a:pt x="1549831" y="1108129"/>
                </a:lnTo>
                <a:lnTo>
                  <a:pt x="1495587" y="1170122"/>
                </a:lnTo>
                <a:lnTo>
                  <a:pt x="1363851" y="1309607"/>
                </a:ln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2"/>
          <p:cNvSpPr/>
          <p:nvPr/>
        </p:nvSpPr>
        <p:spPr>
          <a:xfrm>
            <a:off x="4998203" y="4262034"/>
            <a:ext cx="1356102" cy="1139125"/>
          </a:xfrm>
          <a:custGeom>
            <a:avLst/>
            <a:gdLst>
              <a:gd name="connsiteX0" fmla="*/ 0 w 1356102"/>
              <a:gd name="connsiteY0" fmla="*/ 1131376 h 1139125"/>
              <a:gd name="connsiteX1" fmla="*/ 77492 w 1356102"/>
              <a:gd name="connsiteY1" fmla="*/ 1139125 h 1139125"/>
              <a:gd name="connsiteX2" fmla="*/ 162733 w 1356102"/>
              <a:gd name="connsiteY2" fmla="*/ 1084881 h 1139125"/>
              <a:gd name="connsiteX3" fmla="*/ 216977 w 1356102"/>
              <a:gd name="connsiteY3" fmla="*/ 1038386 h 1139125"/>
              <a:gd name="connsiteX4" fmla="*/ 325465 w 1356102"/>
              <a:gd name="connsiteY4" fmla="*/ 999641 h 1139125"/>
              <a:gd name="connsiteX5" fmla="*/ 379709 w 1356102"/>
              <a:gd name="connsiteY5" fmla="*/ 929898 h 1139125"/>
              <a:gd name="connsiteX6" fmla="*/ 449451 w 1356102"/>
              <a:gd name="connsiteY6" fmla="*/ 875654 h 1139125"/>
              <a:gd name="connsiteX7" fmla="*/ 526943 w 1356102"/>
              <a:gd name="connsiteY7" fmla="*/ 829159 h 1139125"/>
              <a:gd name="connsiteX8" fmla="*/ 612183 w 1356102"/>
              <a:gd name="connsiteY8" fmla="*/ 728420 h 1139125"/>
              <a:gd name="connsiteX9" fmla="*/ 728421 w 1356102"/>
              <a:gd name="connsiteY9" fmla="*/ 627681 h 1139125"/>
              <a:gd name="connsiteX10" fmla="*/ 836909 w 1356102"/>
              <a:gd name="connsiteY10" fmla="*/ 519193 h 1139125"/>
              <a:gd name="connsiteX11" fmla="*/ 968644 w 1356102"/>
              <a:gd name="connsiteY11" fmla="*/ 426203 h 1139125"/>
              <a:gd name="connsiteX12" fmla="*/ 1022889 w 1356102"/>
              <a:gd name="connsiteY12" fmla="*/ 348712 h 1139125"/>
              <a:gd name="connsiteX13" fmla="*/ 1092631 w 1356102"/>
              <a:gd name="connsiteY13" fmla="*/ 263471 h 1139125"/>
              <a:gd name="connsiteX14" fmla="*/ 1162373 w 1356102"/>
              <a:gd name="connsiteY14" fmla="*/ 178230 h 1139125"/>
              <a:gd name="connsiteX15" fmla="*/ 1270861 w 1356102"/>
              <a:gd name="connsiteY15" fmla="*/ 123986 h 1139125"/>
              <a:gd name="connsiteX16" fmla="*/ 1301858 w 1356102"/>
              <a:gd name="connsiteY16" fmla="*/ 61993 h 1139125"/>
              <a:gd name="connsiteX17" fmla="*/ 1356102 w 1356102"/>
              <a:gd name="connsiteY17" fmla="*/ 0 h 11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6102" h="1139125">
                <a:moveTo>
                  <a:pt x="0" y="1131376"/>
                </a:moveTo>
                <a:lnTo>
                  <a:pt x="77492" y="1139125"/>
                </a:lnTo>
                <a:lnTo>
                  <a:pt x="162733" y="1084881"/>
                </a:lnTo>
                <a:lnTo>
                  <a:pt x="216977" y="1038386"/>
                </a:lnTo>
                <a:lnTo>
                  <a:pt x="325465" y="999641"/>
                </a:lnTo>
                <a:lnTo>
                  <a:pt x="379709" y="929898"/>
                </a:lnTo>
                <a:lnTo>
                  <a:pt x="449451" y="875654"/>
                </a:lnTo>
                <a:lnTo>
                  <a:pt x="526943" y="829159"/>
                </a:lnTo>
                <a:lnTo>
                  <a:pt x="612183" y="728420"/>
                </a:lnTo>
                <a:lnTo>
                  <a:pt x="728421" y="627681"/>
                </a:lnTo>
                <a:lnTo>
                  <a:pt x="836909" y="519193"/>
                </a:lnTo>
                <a:lnTo>
                  <a:pt x="968644" y="426203"/>
                </a:lnTo>
                <a:lnTo>
                  <a:pt x="1022889" y="348712"/>
                </a:lnTo>
                <a:lnTo>
                  <a:pt x="1092631" y="263471"/>
                </a:lnTo>
                <a:lnTo>
                  <a:pt x="1162373" y="178230"/>
                </a:lnTo>
                <a:lnTo>
                  <a:pt x="1270861" y="123986"/>
                </a:lnTo>
                <a:lnTo>
                  <a:pt x="1301858" y="61993"/>
                </a:lnTo>
                <a:lnTo>
                  <a:pt x="1356102" y="0"/>
                </a:ln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p:cNvSpPr/>
          <p:nvPr/>
        </p:nvSpPr>
        <p:spPr>
          <a:xfrm>
            <a:off x="4827722" y="4757980"/>
            <a:ext cx="3828081" cy="1728061"/>
          </a:xfrm>
          <a:custGeom>
            <a:avLst/>
            <a:gdLst>
              <a:gd name="connsiteX0" fmla="*/ 0 w 3828081"/>
              <a:gd name="connsiteY0" fmla="*/ 906651 h 1728061"/>
              <a:gd name="connsiteX1" fmla="*/ 131736 w 3828081"/>
              <a:gd name="connsiteY1" fmla="*/ 836908 h 1728061"/>
              <a:gd name="connsiteX2" fmla="*/ 317715 w 3828081"/>
              <a:gd name="connsiteY2" fmla="*/ 751667 h 1728061"/>
              <a:gd name="connsiteX3" fmla="*/ 464949 w 3828081"/>
              <a:gd name="connsiteY3" fmla="*/ 689674 h 1728061"/>
              <a:gd name="connsiteX4" fmla="*/ 627681 w 3828081"/>
              <a:gd name="connsiteY4" fmla="*/ 643179 h 1728061"/>
              <a:gd name="connsiteX5" fmla="*/ 712922 w 3828081"/>
              <a:gd name="connsiteY5" fmla="*/ 643179 h 1728061"/>
              <a:gd name="connsiteX6" fmla="*/ 782664 w 3828081"/>
              <a:gd name="connsiteY6" fmla="*/ 619932 h 1728061"/>
              <a:gd name="connsiteX7" fmla="*/ 852407 w 3828081"/>
              <a:gd name="connsiteY7" fmla="*/ 612183 h 1728061"/>
              <a:gd name="connsiteX8" fmla="*/ 1038386 w 3828081"/>
              <a:gd name="connsiteY8" fmla="*/ 596684 h 1728061"/>
              <a:gd name="connsiteX9" fmla="*/ 1131376 w 3828081"/>
              <a:gd name="connsiteY9" fmla="*/ 619932 h 1728061"/>
              <a:gd name="connsiteX10" fmla="*/ 1208868 w 3828081"/>
              <a:gd name="connsiteY10" fmla="*/ 650928 h 1728061"/>
              <a:gd name="connsiteX11" fmla="*/ 1286359 w 3828081"/>
              <a:gd name="connsiteY11" fmla="*/ 697423 h 1728061"/>
              <a:gd name="connsiteX12" fmla="*/ 1363851 w 3828081"/>
              <a:gd name="connsiteY12" fmla="*/ 790413 h 1728061"/>
              <a:gd name="connsiteX13" fmla="*/ 1433593 w 3828081"/>
              <a:gd name="connsiteY13" fmla="*/ 883403 h 1728061"/>
              <a:gd name="connsiteX14" fmla="*/ 1549831 w 3828081"/>
              <a:gd name="connsiteY14" fmla="*/ 1022888 h 1728061"/>
              <a:gd name="connsiteX15" fmla="*/ 1635071 w 3828081"/>
              <a:gd name="connsiteY15" fmla="*/ 1115878 h 1728061"/>
              <a:gd name="connsiteX16" fmla="*/ 1689315 w 3828081"/>
              <a:gd name="connsiteY16" fmla="*/ 1201118 h 1728061"/>
              <a:gd name="connsiteX17" fmla="*/ 1751309 w 3828081"/>
              <a:gd name="connsiteY17" fmla="*/ 1255362 h 1728061"/>
              <a:gd name="connsiteX18" fmla="*/ 1805553 w 3828081"/>
              <a:gd name="connsiteY18" fmla="*/ 1270861 h 1728061"/>
              <a:gd name="connsiteX19" fmla="*/ 1898542 w 3828081"/>
              <a:gd name="connsiteY19" fmla="*/ 1247613 h 1728061"/>
              <a:gd name="connsiteX20" fmla="*/ 1952786 w 3828081"/>
              <a:gd name="connsiteY20" fmla="*/ 1131376 h 1728061"/>
              <a:gd name="connsiteX21" fmla="*/ 2030278 w 3828081"/>
              <a:gd name="connsiteY21" fmla="*/ 1092630 h 1728061"/>
              <a:gd name="connsiteX22" fmla="*/ 2061275 w 3828081"/>
              <a:gd name="connsiteY22" fmla="*/ 1139125 h 1728061"/>
              <a:gd name="connsiteX23" fmla="*/ 2107770 w 3828081"/>
              <a:gd name="connsiteY23" fmla="*/ 1216617 h 1728061"/>
              <a:gd name="connsiteX24" fmla="*/ 2231756 w 3828081"/>
              <a:gd name="connsiteY24" fmla="*/ 1201118 h 1728061"/>
              <a:gd name="connsiteX25" fmla="*/ 2409986 w 3828081"/>
              <a:gd name="connsiteY25" fmla="*/ 1123627 h 1728061"/>
              <a:gd name="connsiteX26" fmla="*/ 2549471 w 3828081"/>
              <a:gd name="connsiteY26" fmla="*/ 1084881 h 1728061"/>
              <a:gd name="connsiteX27" fmla="*/ 2719953 w 3828081"/>
              <a:gd name="connsiteY27" fmla="*/ 1038386 h 1728061"/>
              <a:gd name="connsiteX28" fmla="*/ 2898183 w 3828081"/>
              <a:gd name="connsiteY28" fmla="*/ 1030637 h 1728061"/>
              <a:gd name="connsiteX29" fmla="*/ 3006671 w 3828081"/>
              <a:gd name="connsiteY29" fmla="*/ 1015139 h 1728061"/>
              <a:gd name="connsiteX30" fmla="*/ 3231397 w 3828081"/>
              <a:gd name="connsiteY30" fmla="*/ 945396 h 1728061"/>
              <a:gd name="connsiteX31" fmla="*/ 3409627 w 3828081"/>
              <a:gd name="connsiteY31" fmla="*/ 867905 h 1728061"/>
              <a:gd name="connsiteX32" fmla="*/ 3572359 w 3828081"/>
              <a:gd name="connsiteY32" fmla="*/ 759417 h 1728061"/>
              <a:gd name="connsiteX33" fmla="*/ 3657600 w 3828081"/>
              <a:gd name="connsiteY33" fmla="*/ 635430 h 1728061"/>
              <a:gd name="connsiteX34" fmla="*/ 3704095 w 3828081"/>
              <a:gd name="connsiteY34" fmla="*/ 519193 h 1728061"/>
              <a:gd name="connsiteX35" fmla="*/ 3711844 w 3828081"/>
              <a:gd name="connsiteY35" fmla="*/ 271220 h 1728061"/>
              <a:gd name="connsiteX36" fmla="*/ 3742841 w 3828081"/>
              <a:gd name="connsiteY36" fmla="*/ 170481 h 1728061"/>
              <a:gd name="connsiteX37" fmla="*/ 3773837 w 3828081"/>
              <a:gd name="connsiteY37" fmla="*/ 69742 h 1728061"/>
              <a:gd name="connsiteX38" fmla="*/ 3828081 w 3828081"/>
              <a:gd name="connsiteY38" fmla="*/ 0 h 1728061"/>
              <a:gd name="connsiteX39" fmla="*/ 3828081 w 3828081"/>
              <a:gd name="connsiteY39" fmla="*/ 1728061 h 1728061"/>
              <a:gd name="connsiteX40" fmla="*/ 15498 w 3828081"/>
              <a:gd name="connsiteY40" fmla="*/ 1720312 h 1728061"/>
              <a:gd name="connsiteX41" fmla="*/ 0 w 3828081"/>
              <a:gd name="connsiteY41" fmla="*/ 906651 h 17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28081" h="1728061">
                <a:moveTo>
                  <a:pt x="0" y="906651"/>
                </a:moveTo>
                <a:lnTo>
                  <a:pt x="131736" y="836908"/>
                </a:lnTo>
                <a:lnTo>
                  <a:pt x="317715" y="751667"/>
                </a:lnTo>
                <a:lnTo>
                  <a:pt x="464949" y="689674"/>
                </a:lnTo>
                <a:lnTo>
                  <a:pt x="627681" y="643179"/>
                </a:lnTo>
                <a:lnTo>
                  <a:pt x="712922" y="643179"/>
                </a:lnTo>
                <a:lnTo>
                  <a:pt x="782664" y="619932"/>
                </a:lnTo>
                <a:lnTo>
                  <a:pt x="852407" y="612183"/>
                </a:lnTo>
                <a:lnTo>
                  <a:pt x="1038386" y="596684"/>
                </a:lnTo>
                <a:lnTo>
                  <a:pt x="1131376" y="619932"/>
                </a:lnTo>
                <a:lnTo>
                  <a:pt x="1208868" y="650928"/>
                </a:lnTo>
                <a:lnTo>
                  <a:pt x="1286359" y="697423"/>
                </a:lnTo>
                <a:lnTo>
                  <a:pt x="1363851" y="790413"/>
                </a:lnTo>
                <a:lnTo>
                  <a:pt x="1433593" y="883403"/>
                </a:lnTo>
                <a:lnTo>
                  <a:pt x="1549831" y="1022888"/>
                </a:lnTo>
                <a:lnTo>
                  <a:pt x="1635071" y="1115878"/>
                </a:lnTo>
                <a:lnTo>
                  <a:pt x="1689315" y="1201118"/>
                </a:lnTo>
                <a:lnTo>
                  <a:pt x="1751309" y="1255362"/>
                </a:lnTo>
                <a:lnTo>
                  <a:pt x="1805553" y="1270861"/>
                </a:lnTo>
                <a:lnTo>
                  <a:pt x="1898542" y="1247613"/>
                </a:lnTo>
                <a:lnTo>
                  <a:pt x="1952786" y="1131376"/>
                </a:lnTo>
                <a:lnTo>
                  <a:pt x="2030278" y="1092630"/>
                </a:lnTo>
                <a:lnTo>
                  <a:pt x="2061275" y="1139125"/>
                </a:lnTo>
                <a:lnTo>
                  <a:pt x="2107770" y="1216617"/>
                </a:lnTo>
                <a:lnTo>
                  <a:pt x="2231756" y="1201118"/>
                </a:lnTo>
                <a:lnTo>
                  <a:pt x="2409986" y="1123627"/>
                </a:lnTo>
                <a:lnTo>
                  <a:pt x="2549471" y="1084881"/>
                </a:lnTo>
                <a:lnTo>
                  <a:pt x="2719953" y="1038386"/>
                </a:lnTo>
                <a:lnTo>
                  <a:pt x="2898183" y="1030637"/>
                </a:lnTo>
                <a:lnTo>
                  <a:pt x="3006671" y="1015139"/>
                </a:lnTo>
                <a:lnTo>
                  <a:pt x="3231397" y="945396"/>
                </a:lnTo>
                <a:lnTo>
                  <a:pt x="3409627" y="867905"/>
                </a:lnTo>
                <a:lnTo>
                  <a:pt x="3572359" y="759417"/>
                </a:lnTo>
                <a:lnTo>
                  <a:pt x="3657600" y="635430"/>
                </a:lnTo>
                <a:lnTo>
                  <a:pt x="3704095" y="519193"/>
                </a:lnTo>
                <a:lnTo>
                  <a:pt x="3711844" y="271220"/>
                </a:lnTo>
                <a:lnTo>
                  <a:pt x="3742841" y="170481"/>
                </a:lnTo>
                <a:lnTo>
                  <a:pt x="3773837" y="69742"/>
                </a:lnTo>
                <a:lnTo>
                  <a:pt x="3828081" y="0"/>
                </a:lnTo>
                <a:lnTo>
                  <a:pt x="3828081" y="1728061"/>
                </a:lnTo>
                <a:lnTo>
                  <a:pt x="15498" y="1720312"/>
                </a:lnTo>
                <a:lnTo>
                  <a:pt x="0" y="906651"/>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5220072" y="5210230"/>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4801999" y="4644888"/>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a:off x="4885488" y="4949805"/>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p:cNvCxnSpPr/>
          <p:nvPr/>
        </p:nvCxnSpPr>
        <p:spPr>
          <a:xfrm flipH="1">
            <a:off x="4900560" y="2255670"/>
            <a:ext cx="1615656" cy="241159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091193" y="2204864"/>
            <a:ext cx="1497031" cy="2829902"/>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6" idx="7"/>
          </p:cNvCxnSpPr>
          <p:nvPr/>
        </p:nvCxnSpPr>
        <p:spPr>
          <a:xfrm flipH="1">
            <a:off x="5435167" y="2255670"/>
            <a:ext cx="1239161" cy="2991465"/>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220072" y="5210230"/>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4801999" y="4644888"/>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4885488" y="4949805"/>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132" y="4830149"/>
            <a:ext cx="548114" cy="54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059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207" y="98072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標題 1"/>
          <p:cNvSpPr>
            <a:spLocks noGrp="1"/>
          </p:cNvSpPr>
          <p:nvPr>
            <p:ph type="title"/>
          </p:nvPr>
        </p:nvSpPr>
        <p:spPr>
          <a:xfrm>
            <a:off x="107505" y="100738"/>
            <a:ext cx="8856983" cy="548680"/>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unbalanced prototype selection for learning the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6" name="Group 5"/>
          <p:cNvGrpSpPr/>
          <p:nvPr/>
        </p:nvGrpSpPr>
        <p:grpSpPr>
          <a:xfrm>
            <a:off x="179512" y="869056"/>
            <a:ext cx="1840629" cy="1050287"/>
            <a:chOff x="271967" y="5774268"/>
            <a:chExt cx="1840629" cy="1050287"/>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sp>
        <p:nvSpPr>
          <p:cNvPr id="9" name="Rectangle 8"/>
          <p:cNvSpPr/>
          <p:nvPr/>
        </p:nvSpPr>
        <p:spPr>
          <a:xfrm>
            <a:off x="2020141" y="996465"/>
            <a:ext cx="3631971"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Shallow (1 hidden layer) Neural Network</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218" y="1865562"/>
            <a:ext cx="4391997" cy="1069206"/>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46038" y="6385471"/>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00B050"/>
                </a:solidFill>
                <a:effectLst/>
                <a:uLnTx/>
                <a:uFillTx/>
                <a:latin typeface="Calibri"/>
                <a:ea typeface="+mn-ea"/>
                <a:cs typeface="+mn-cs"/>
              </a:rPr>
              <a:t>Before poisoning</a:t>
            </a:r>
          </a:p>
        </p:txBody>
      </p:sp>
      <p:sp>
        <p:nvSpPr>
          <p:cNvPr id="12" name="Rectangle 11"/>
          <p:cNvSpPr/>
          <p:nvPr/>
        </p:nvSpPr>
        <p:spPr>
          <a:xfrm>
            <a:off x="4342621" y="6381274"/>
            <a:ext cx="4685770"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Poisoning </a:t>
            </a:r>
            <a:r>
              <a:rPr kumimoji="0" lang="en-US" sz="2000" b="1" i="0" u="none" strike="noStrike" kern="1200" cap="none" spc="0" normalizeH="0" baseline="0" noProof="0" dirty="0">
                <a:ln/>
                <a:solidFill>
                  <a:srgbClr val="FF0000"/>
                </a:solidFill>
                <a:effectLst/>
                <a:uLnTx/>
                <a:uFillTx/>
                <a:latin typeface="Calibri"/>
                <a:ea typeface="+mn-ea"/>
                <a:cs typeface="+mn-cs"/>
              </a:rPr>
              <a:t>(wrong prototype selection)</a:t>
            </a:r>
          </a:p>
        </p:txBody>
      </p:sp>
      <p:grpSp>
        <p:nvGrpSpPr>
          <p:cNvPr id="16" name="Group 15"/>
          <p:cNvGrpSpPr/>
          <p:nvPr/>
        </p:nvGrpSpPr>
        <p:grpSpPr>
          <a:xfrm>
            <a:off x="150034" y="3068960"/>
            <a:ext cx="3330001" cy="3297734"/>
            <a:chOff x="150034" y="3068960"/>
            <a:chExt cx="3330001" cy="3297734"/>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34" y="3068960"/>
              <a:ext cx="3330001" cy="329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1786460" y="3097535"/>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5" name="Group 2054"/>
          <p:cNvGrpSpPr/>
          <p:nvPr/>
        </p:nvGrpSpPr>
        <p:grpSpPr>
          <a:xfrm>
            <a:off x="5020505" y="2895064"/>
            <a:ext cx="3330001" cy="3582287"/>
            <a:chOff x="5020505" y="2895064"/>
            <a:chExt cx="3330001" cy="3582287"/>
          </a:xfrm>
        </p:grpSpPr>
        <p:grpSp>
          <p:nvGrpSpPr>
            <p:cNvPr id="2054" name="Group 2053"/>
            <p:cNvGrpSpPr/>
            <p:nvPr/>
          </p:nvGrpSpPr>
          <p:grpSpPr>
            <a:xfrm>
              <a:off x="5020505" y="2895064"/>
              <a:ext cx="3330001" cy="3471630"/>
              <a:chOff x="5020505" y="2895064"/>
              <a:chExt cx="3330001" cy="3471630"/>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0505" y="3068960"/>
                <a:ext cx="3330001" cy="329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6662215" y="3097846"/>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697700">
                <a:off x="7047827" y="2895064"/>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 name="Straight Connector 24"/>
              <p:cNvCxnSpPr/>
              <p:nvPr/>
            </p:nvCxnSpPr>
            <p:spPr>
              <a:xfrm flipV="1">
                <a:off x="6789593" y="3924297"/>
                <a:ext cx="1238791" cy="18002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55299" y="3500633"/>
                <a:ext cx="941490" cy="92042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076056" y="5229200"/>
                <a:ext cx="1440160" cy="36004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64088" y="4941168"/>
                <a:ext cx="648072" cy="96716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rot="2607364">
              <a:off x="5387968" y="4345790"/>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1" name="Straight Arrow Connector 20"/>
          <p:cNvCxnSpPr/>
          <p:nvPr/>
        </p:nvCxnSpPr>
        <p:spPr>
          <a:xfrm flipH="1">
            <a:off x="6228184" y="2255670"/>
            <a:ext cx="288032" cy="241159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668616" y="2408070"/>
            <a:ext cx="639688" cy="1053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020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1107" y="107597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標題 1"/>
          <p:cNvSpPr>
            <a:spLocks noGrp="1"/>
          </p:cNvSpPr>
          <p:nvPr>
            <p:ph type="title"/>
          </p:nvPr>
        </p:nvSpPr>
        <p:spPr>
          <a:xfrm>
            <a:off x="107505" y="100738"/>
            <a:ext cx="8856983" cy="548680"/>
          </a:xfrm>
        </p:spPr>
        <p:txBody>
          <a:bodyPr>
            <a:normAutofit fontScale="90000"/>
          </a:bodyPr>
          <a:lstStyle/>
          <a:p>
            <a:pPr algn="l"/>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unbalanced prototype selection for learning the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6" name="Group 5"/>
          <p:cNvGrpSpPr/>
          <p:nvPr/>
        </p:nvGrpSpPr>
        <p:grpSpPr>
          <a:xfrm>
            <a:off x="179512" y="869056"/>
            <a:ext cx="1840629" cy="1050287"/>
            <a:chOff x="271967" y="5774268"/>
            <a:chExt cx="1840629" cy="1050287"/>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1967" y="5796980"/>
              <a:ext cx="854721" cy="73866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Artificial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maker</a:t>
              </a:r>
            </a:p>
          </p:txBody>
        </p:sp>
      </p:grpSp>
      <p:sp>
        <p:nvSpPr>
          <p:cNvPr id="12" name="Rectangle 11"/>
          <p:cNvSpPr/>
          <p:nvPr/>
        </p:nvSpPr>
        <p:spPr>
          <a:xfrm>
            <a:off x="27796" y="6381274"/>
            <a:ext cx="4685770"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Poisoning </a:t>
            </a:r>
            <a:r>
              <a:rPr kumimoji="0" lang="en-US" sz="2000" b="1" i="0" u="none" strike="noStrike" kern="1200" cap="none" spc="0" normalizeH="0" baseline="0" noProof="0" dirty="0">
                <a:ln/>
                <a:solidFill>
                  <a:srgbClr val="FF0000"/>
                </a:solidFill>
                <a:effectLst/>
                <a:uLnTx/>
                <a:uFillTx/>
                <a:latin typeface="Calibri"/>
                <a:ea typeface="+mn-ea"/>
                <a:cs typeface="+mn-cs"/>
              </a:rPr>
              <a:t>(wrong prototype selection)</a:t>
            </a:r>
          </a:p>
        </p:txBody>
      </p:sp>
      <p:grpSp>
        <p:nvGrpSpPr>
          <p:cNvPr id="2055" name="Group 2054"/>
          <p:cNvGrpSpPr/>
          <p:nvPr/>
        </p:nvGrpSpPr>
        <p:grpSpPr>
          <a:xfrm>
            <a:off x="124655" y="2895064"/>
            <a:ext cx="3330001" cy="3582287"/>
            <a:chOff x="5020505" y="2895064"/>
            <a:chExt cx="3330001" cy="3582287"/>
          </a:xfrm>
        </p:grpSpPr>
        <p:grpSp>
          <p:nvGrpSpPr>
            <p:cNvPr id="2054" name="Group 2053"/>
            <p:cNvGrpSpPr/>
            <p:nvPr/>
          </p:nvGrpSpPr>
          <p:grpSpPr>
            <a:xfrm>
              <a:off x="5020505" y="2895064"/>
              <a:ext cx="3330001" cy="3471630"/>
              <a:chOff x="5020505" y="2895064"/>
              <a:chExt cx="3330001" cy="3471630"/>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0505" y="3068960"/>
                <a:ext cx="3330001" cy="329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6662215" y="3097846"/>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697700">
                <a:off x="7047827" y="2895064"/>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 name="Straight Connector 24"/>
              <p:cNvCxnSpPr/>
              <p:nvPr/>
            </p:nvCxnSpPr>
            <p:spPr>
              <a:xfrm flipV="1">
                <a:off x="6789593" y="3924297"/>
                <a:ext cx="1238791" cy="18002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55299" y="3500633"/>
                <a:ext cx="941490" cy="92042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076056" y="5229200"/>
                <a:ext cx="1440160" cy="36004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64088" y="4941168"/>
                <a:ext cx="648072" cy="96716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rot="2607364">
              <a:off x="5387968" y="4345790"/>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Rectangle 28"/>
          <p:cNvSpPr/>
          <p:nvPr/>
        </p:nvSpPr>
        <p:spPr>
          <a:xfrm>
            <a:off x="6046069"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uLnTx/>
                <a:uFillTx/>
                <a:latin typeface="Calibri"/>
                <a:ea typeface="+mn-ea"/>
                <a:cs typeface="+mn-cs"/>
              </a:rPr>
              <a:t>After poisoning</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614" y="3097845"/>
            <a:ext cx="3325040" cy="33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Connector 29"/>
          <p:cNvCxnSpPr/>
          <p:nvPr/>
        </p:nvCxnSpPr>
        <p:spPr>
          <a:xfrm flipH="1">
            <a:off x="5662616" y="3538733"/>
            <a:ext cx="3292970" cy="230463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285575" y="3141274"/>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7286625" y="3105150"/>
            <a:ext cx="1666875" cy="1562100"/>
          </a:xfrm>
          <a:custGeom>
            <a:avLst/>
            <a:gdLst>
              <a:gd name="connsiteX0" fmla="*/ 0 w 1666875"/>
              <a:gd name="connsiteY0" fmla="*/ 0 h 1562100"/>
              <a:gd name="connsiteX1" fmla="*/ 1666875 w 1666875"/>
              <a:gd name="connsiteY1" fmla="*/ 19050 h 1562100"/>
              <a:gd name="connsiteX2" fmla="*/ 1666875 w 1666875"/>
              <a:gd name="connsiteY2" fmla="*/ 428625 h 1562100"/>
              <a:gd name="connsiteX3" fmla="*/ 28575 w 1666875"/>
              <a:gd name="connsiteY3" fmla="*/ 1562100 h 1562100"/>
              <a:gd name="connsiteX4" fmla="*/ 0 w 1666875"/>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5" h="1562100">
                <a:moveTo>
                  <a:pt x="0" y="0"/>
                </a:moveTo>
                <a:lnTo>
                  <a:pt x="1666875" y="19050"/>
                </a:lnTo>
                <a:lnTo>
                  <a:pt x="1666875" y="428625"/>
                </a:lnTo>
                <a:lnTo>
                  <a:pt x="28575" y="1562100"/>
                </a:lnTo>
                <a:lnTo>
                  <a:pt x="0" y="0"/>
                </a:lnTo>
                <a:close/>
              </a:path>
            </a:pathLst>
          </a:custGeom>
          <a:solidFill>
            <a:srgbClr val="7030A0">
              <a:alpha val="73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23"/>
          <p:cNvSpPr/>
          <p:nvPr/>
        </p:nvSpPr>
        <p:spPr>
          <a:xfrm>
            <a:off x="5686425" y="4743450"/>
            <a:ext cx="1600200" cy="1638300"/>
          </a:xfrm>
          <a:custGeom>
            <a:avLst/>
            <a:gdLst>
              <a:gd name="connsiteX0" fmla="*/ 0 w 1600200"/>
              <a:gd name="connsiteY0" fmla="*/ 1095375 h 1638300"/>
              <a:gd name="connsiteX1" fmla="*/ 19050 w 1600200"/>
              <a:gd name="connsiteY1" fmla="*/ 1638300 h 1638300"/>
              <a:gd name="connsiteX2" fmla="*/ 1590675 w 1600200"/>
              <a:gd name="connsiteY2" fmla="*/ 1638300 h 1638300"/>
              <a:gd name="connsiteX3" fmla="*/ 1600200 w 1600200"/>
              <a:gd name="connsiteY3" fmla="*/ 0 h 1638300"/>
              <a:gd name="connsiteX4" fmla="*/ 0 w 1600200"/>
              <a:gd name="connsiteY4" fmla="*/ 1095375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38300">
                <a:moveTo>
                  <a:pt x="0" y="1095375"/>
                </a:moveTo>
                <a:lnTo>
                  <a:pt x="19050" y="1638300"/>
                </a:lnTo>
                <a:lnTo>
                  <a:pt x="1590675" y="1638300"/>
                </a:lnTo>
                <a:lnTo>
                  <a:pt x="1600200" y="0"/>
                </a:lnTo>
                <a:lnTo>
                  <a:pt x="0" y="1095375"/>
                </a:lnTo>
                <a:close/>
              </a:path>
            </a:pathLst>
          </a:custGeom>
          <a:solidFill>
            <a:srgbClr val="7030A0">
              <a:alpha val="65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3306083"/>
            <a:ext cx="718727" cy="70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9252" y="5424748"/>
            <a:ext cx="718727" cy="70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ular Callout 38"/>
          <p:cNvSpPr/>
          <p:nvPr/>
        </p:nvSpPr>
        <p:spPr>
          <a:xfrm>
            <a:off x="2987824" y="1035927"/>
            <a:ext cx="2808312" cy="1805904"/>
          </a:xfrm>
          <a:prstGeom prst="wedgeRoundRectCallout">
            <a:avLst>
              <a:gd name="adj1" fmla="val 111085"/>
              <a:gd name="adj2" fmla="val 818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sp>
        <p:nvSpPr>
          <p:cNvPr id="40" name="Rounded Rectangular Callout 39"/>
          <p:cNvSpPr/>
          <p:nvPr/>
        </p:nvSpPr>
        <p:spPr>
          <a:xfrm>
            <a:off x="2983235" y="1037878"/>
            <a:ext cx="2808312" cy="1805904"/>
          </a:xfrm>
          <a:prstGeom prst="wedgeRoundRectCallout">
            <a:avLst>
              <a:gd name="adj1" fmla="val 70384"/>
              <a:gd name="adj2" fmla="val 198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Target of the attacker: “poisoned ” areas of the decision space (i.e. the area of potentially wrong decisions made by the artificial decision-maker )</a:t>
            </a:r>
          </a:p>
        </p:txBody>
      </p:sp>
      <p:sp>
        <p:nvSpPr>
          <p:cNvPr id="41" name="Rounded Rectangular Callout 40"/>
          <p:cNvSpPr/>
          <p:nvPr/>
        </p:nvSpPr>
        <p:spPr>
          <a:xfrm>
            <a:off x="186061" y="2170265"/>
            <a:ext cx="2201440" cy="687234"/>
          </a:xfrm>
          <a:prstGeom prst="wedgeRoundRectCallout">
            <a:avLst>
              <a:gd name="adj1" fmla="val 21924"/>
              <a:gd name="adj2" fmla="val 1185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Correct “balanced ” decision boundary</a:t>
            </a:r>
          </a:p>
        </p:txBody>
      </p:sp>
      <p:sp>
        <p:nvSpPr>
          <p:cNvPr id="42" name="Rounded Rectangular Callout 41"/>
          <p:cNvSpPr/>
          <p:nvPr/>
        </p:nvSpPr>
        <p:spPr>
          <a:xfrm>
            <a:off x="3484985" y="4875366"/>
            <a:ext cx="2201440" cy="687234"/>
          </a:xfrm>
          <a:prstGeom prst="wedgeRoundRectCallout">
            <a:avLst>
              <a:gd name="adj1" fmla="val 66490"/>
              <a:gd name="adj2" fmla="val 465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Incorrect “biased ” decision boundary</a:t>
            </a:r>
          </a:p>
        </p:txBody>
      </p:sp>
    </p:spTree>
    <p:extLst>
      <p:ext uri="{BB962C8B-B14F-4D97-AF65-F5344CB8AC3E}">
        <p14:creationId xmlns:p14="http://schemas.microsoft.com/office/powerpoint/2010/main" val="4069059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04183" y="0"/>
            <a:ext cx="3430246" cy="1828996"/>
          </a:xfrm>
          <a:prstGeom prst="rect">
            <a:avLst/>
          </a:prstGeom>
        </p:spPr>
      </p:pic>
      <p:pic>
        <p:nvPicPr>
          <p:cNvPr id="4" name="Picture 3"/>
          <p:cNvPicPr>
            <a:picLocks noChangeAspect="1"/>
          </p:cNvPicPr>
          <p:nvPr/>
        </p:nvPicPr>
        <p:blipFill>
          <a:blip r:embed="rId3"/>
          <a:stretch>
            <a:fillRect/>
          </a:stretch>
        </p:blipFill>
        <p:spPr>
          <a:xfrm>
            <a:off x="6358060" y="0"/>
            <a:ext cx="2778718" cy="1828996"/>
          </a:xfrm>
          <a:prstGeom prst="rect">
            <a:avLst/>
          </a:prstGeom>
        </p:spPr>
      </p:pic>
      <p:pic>
        <p:nvPicPr>
          <p:cNvPr id="5" name="Picture 4"/>
          <p:cNvPicPr>
            <a:picLocks noChangeAspect="1"/>
          </p:cNvPicPr>
          <p:nvPr/>
        </p:nvPicPr>
        <p:blipFill>
          <a:blip r:embed="rId4"/>
          <a:stretch>
            <a:fillRect/>
          </a:stretch>
        </p:blipFill>
        <p:spPr>
          <a:xfrm>
            <a:off x="11507" y="4079025"/>
            <a:ext cx="5182651" cy="2745877"/>
          </a:xfrm>
          <a:prstGeom prst="rect">
            <a:avLst/>
          </a:prstGeom>
          <a:ln w="25400">
            <a:solidFill>
              <a:schemeClr val="tx1"/>
            </a:solidFill>
          </a:ln>
        </p:spPr>
      </p:pic>
      <p:pic>
        <p:nvPicPr>
          <p:cNvPr id="3074" name="Picture 2" descr="‘When nothing is true then the dishonest person will thrive by saying what’s true is fak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8" y="0"/>
            <a:ext cx="3048324" cy="1828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5292080" y="4079025"/>
            <a:ext cx="3815202" cy="2755424"/>
          </a:xfrm>
          <a:prstGeom prst="rect">
            <a:avLst/>
          </a:prstGeom>
          <a:ln w="25400">
            <a:solidFill>
              <a:schemeClr val="tx1"/>
            </a:solidFill>
          </a:ln>
        </p:spPr>
      </p:pic>
      <p:sp>
        <p:nvSpPr>
          <p:cNvPr id="7" name="Rectangle 6"/>
          <p:cNvSpPr/>
          <p:nvPr/>
        </p:nvSpPr>
        <p:spPr>
          <a:xfrm>
            <a:off x="179512" y="2204864"/>
            <a:ext cx="8686993"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AI vs. AI: DEEPFAKE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 </a:t>
            </a:r>
            <a:r>
              <a:rPr kumimoji="0" lang="en-US" sz="28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the most harmful adversarial learning technique </a:t>
            </a:r>
          </a:p>
        </p:txBody>
      </p:sp>
    </p:spTree>
    <p:extLst>
      <p:ext uri="{BB962C8B-B14F-4D97-AF65-F5344CB8AC3E}">
        <p14:creationId xmlns:p14="http://schemas.microsoft.com/office/powerpoint/2010/main" val="2504967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972" y="6368312"/>
            <a:ext cx="51972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hlinkClick r:id="rId2"/>
              </a:rPr>
              <a:t>https://mc.ai/deepfakes-real-or-fake/</a:t>
            </a:r>
            <a:r>
              <a:rPr kumimoji="0" lang="en-US" sz="2400" b="0" i="0" u="none" strike="noStrike" kern="1200" cap="none" spc="0" normalizeH="0" baseline="0" noProof="0" dirty="0">
                <a:ln>
                  <a:noFill/>
                </a:ln>
                <a:solidFill>
                  <a:srgbClr val="000000"/>
                </a:solidFill>
                <a:effectLst/>
                <a:uLnTx/>
                <a:uFillTx/>
                <a:latin typeface="Arial"/>
                <a:ea typeface="+mn-ea"/>
                <a:cs typeface="Arial"/>
              </a:rPr>
              <a:t> </a:t>
            </a:r>
          </a:p>
        </p:txBody>
      </p:sp>
      <p:sp>
        <p:nvSpPr>
          <p:cNvPr id="4" name="Rectangle 3"/>
          <p:cNvSpPr/>
          <p:nvPr/>
        </p:nvSpPr>
        <p:spPr>
          <a:xfrm>
            <a:off x="114725" y="2909827"/>
            <a:ext cx="5236347" cy="3416320"/>
          </a:xfrm>
          <a:prstGeom prst="rect">
            <a:avLst/>
          </a:prstGeom>
          <a:solidFill>
            <a:srgbClr val="7030A0"/>
          </a:solidFill>
          <a:ln w="1905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w="22225">
                  <a:solidFill>
                    <a:srgbClr val="333399"/>
                  </a:solidFill>
                  <a:prstDash val="solid"/>
                </a:ln>
                <a:solidFill>
                  <a:srgbClr val="FFFFFF"/>
                </a:solidFill>
                <a:effectLst/>
                <a:uLnTx/>
                <a:uFillTx/>
                <a:latin typeface="Arial"/>
                <a:ea typeface="+mn-ea"/>
                <a:cs typeface="Arial"/>
              </a:rPr>
              <a:t>“… - is a technology that makes individuals believe as if anyone has said or done anything when they are not”</a:t>
            </a:r>
          </a:p>
        </p:txBody>
      </p:sp>
      <p:pic>
        <p:nvPicPr>
          <p:cNvPr id="5" name="Picture 4"/>
          <p:cNvPicPr>
            <a:picLocks noChangeAspect="1"/>
          </p:cNvPicPr>
          <p:nvPr/>
        </p:nvPicPr>
        <p:blipFill>
          <a:blip r:embed="rId3"/>
          <a:stretch>
            <a:fillRect/>
          </a:stretch>
        </p:blipFill>
        <p:spPr>
          <a:xfrm>
            <a:off x="5436097" y="1"/>
            <a:ext cx="3696028" cy="6846438"/>
          </a:xfrm>
          <a:prstGeom prst="rect">
            <a:avLst/>
          </a:prstGeom>
          <a:ln w="38100">
            <a:solidFill>
              <a:schemeClr val="tx1"/>
            </a:solidFill>
          </a:ln>
        </p:spPr>
      </p:pic>
      <p:sp>
        <p:nvSpPr>
          <p:cNvPr id="7" name="Rectangle 6"/>
          <p:cNvSpPr/>
          <p:nvPr/>
        </p:nvSpPr>
        <p:spPr>
          <a:xfrm>
            <a:off x="136679" y="1929245"/>
            <a:ext cx="414728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a:ea typeface="+mn-ea"/>
                <a:cs typeface="Arial"/>
              </a:rPr>
              <a:t>Deepfake …</a:t>
            </a:r>
          </a:p>
        </p:txBody>
      </p:sp>
      <p:grpSp>
        <p:nvGrpSpPr>
          <p:cNvPr id="9" name="Group 8"/>
          <p:cNvGrpSpPr/>
          <p:nvPr/>
        </p:nvGrpSpPr>
        <p:grpSpPr>
          <a:xfrm>
            <a:off x="26806" y="-19162"/>
            <a:ext cx="5366777" cy="1952234"/>
            <a:chOff x="26806" y="-19162"/>
            <a:chExt cx="5366777" cy="1952234"/>
          </a:xfrm>
        </p:grpSpPr>
        <p:pic>
          <p:nvPicPr>
            <p:cNvPr id="2" name="Picture 1"/>
            <p:cNvPicPr>
              <a:picLocks noChangeAspect="1"/>
            </p:cNvPicPr>
            <p:nvPr/>
          </p:nvPicPr>
          <p:blipFill>
            <a:blip r:embed="rId4"/>
            <a:stretch>
              <a:fillRect/>
            </a:stretch>
          </p:blipFill>
          <p:spPr>
            <a:xfrm>
              <a:off x="26806" y="-4783"/>
              <a:ext cx="3105034" cy="1937855"/>
            </a:xfrm>
            <a:prstGeom prst="rect">
              <a:avLst/>
            </a:prstGeom>
            <a:ln w="25400">
              <a:solidFill>
                <a:schemeClr val="tx1"/>
              </a:solidFill>
            </a:ln>
          </p:spPr>
        </p:pic>
        <p:pic>
          <p:nvPicPr>
            <p:cNvPr id="8" name="Picture 7"/>
            <p:cNvPicPr>
              <a:picLocks noChangeAspect="1"/>
            </p:cNvPicPr>
            <p:nvPr/>
          </p:nvPicPr>
          <p:blipFill>
            <a:blip r:embed="rId5"/>
            <a:stretch>
              <a:fillRect/>
            </a:stretch>
          </p:blipFill>
          <p:spPr>
            <a:xfrm>
              <a:off x="2463540" y="-19162"/>
              <a:ext cx="2930043" cy="1952234"/>
            </a:xfrm>
            <a:prstGeom prst="rect">
              <a:avLst/>
            </a:prstGeom>
            <a:ln w="25400">
              <a:solidFill>
                <a:schemeClr val="tx1"/>
              </a:solidFill>
            </a:ln>
          </p:spPr>
        </p:pic>
        <p:sp>
          <p:nvSpPr>
            <p:cNvPr id="6" name="Rectangle 5"/>
            <p:cNvSpPr/>
            <p:nvPr/>
          </p:nvSpPr>
          <p:spPr>
            <a:xfrm>
              <a:off x="2477332" y="306205"/>
              <a:ext cx="1556645"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FFFF"/>
                  </a:solidFill>
                  <a:effectLst/>
                  <a:uLnTx/>
                  <a:uFillTx/>
                  <a:latin typeface="Arial"/>
                  <a:ea typeface="+mn-ea"/>
                  <a:cs typeface="Arial"/>
                </a:rPr>
                <a:t>The dark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FFFF"/>
                  </a:solidFill>
                  <a:effectLst/>
                  <a:uLnTx/>
                  <a:uFillTx/>
                  <a:latin typeface="Arial"/>
                  <a:ea typeface="+mn-ea"/>
                  <a:cs typeface="Arial"/>
                </a:rPr>
                <a:t>side of AI</a:t>
              </a:r>
            </a:p>
          </p:txBody>
        </p:sp>
      </p:grpSp>
    </p:spTree>
    <p:extLst>
      <p:ext uri="{BB962C8B-B14F-4D97-AF65-F5344CB8AC3E}">
        <p14:creationId xmlns:p14="http://schemas.microsoft.com/office/powerpoint/2010/main" val="1653951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161" y="2129340"/>
            <a:ext cx="4203045" cy="4214466"/>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481" y="2176518"/>
            <a:ext cx="3425593" cy="416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2"/>
          <p:cNvSpPr>
            <a:spLocks noChangeArrowheads="1"/>
          </p:cNvSpPr>
          <p:nvPr/>
        </p:nvSpPr>
        <p:spPr bwMode="auto">
          <a:xfrm>
            <a:off x="3714267" y="3921756"/>
            <a:ext cx="980398" cy="600665"/>
          </a:xfrm>
          <a:prstGeom prst="rightArrow">
            <a:avLst>
              <a:gd name="adj1" fmla="val 50000"/>
              <a:gd name="adj2" fmla="val 76772"/>
            </a:avLst>
          </a:prstGeom>
          <a:solidFill>
            <a:srgbClr val="0033CC"/>
          </a:solidFill>
          <a:ln w="9525" algn="ctr">
            <a:solidFill>
              <a:schemeClr val="tx1"/>
            </a:solidFill>
            <a:round/>
            <a:headEnd/>
            <a:tailEnd/>
          </a:ln>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defTabSz="685800" eaLnBrk="1" fontAlgn="base" hangingPunct="1">
              <a:spcBef>
                <a:spcPct val="0"/>
              </a:spcBef>
              <a:spcAft>
                <a:spcPct val="0"/>
              </a:spcAft>
            </a:pPr>
            <a:endParaRPr lang="en-US" altLang="en-US" sz="1800">
              <a:solidFill>
                <a:srgbClr val="333333"/>
              </a:solidFill>
              <a:cs typeface="Arial"/>
            </a:endParaRPr>
          </a:p>
        </p:txBody>
      </p:sp>
      <p:grpSp>
        <p:nvGrpSpPr>
          <p:cNvPr id="7" name="Group 6"/>
          <p:cNvGrpSpPr/>
          <p:nvPr/>
        </p:nvGrpSpPr>
        <p:grpSpPr>
          <a:xfrm>
            <a:off x="5940152" y="116632"/>
            <a:ext cx="3078342" cy="1061829"/>
            <a:chOff x="6407517" y="618379"/>
            <a:chExt cx="4104456" cy="1415772"/>
          </a:xfrm>
        </p:grpSpPr>
        <p:sp>
          <p:nvSpPr>
            <p:cNvPr id="5" name="Rectangle 4"/>
            <p:cNvSpPr/>
            <p:nvPr/>
          </p:nvSpPr>
          <p:spPr>
            <a:xfrm>
              <a:off x="6407517" y="618379"/>
              <a:ext cx="4104456" cy="1415772"/>
            </a:xfrm>
            <a:prstGeom prst="rect">
              <a:avLst/>
            </a:prstGeom>
            <a:solidFill>
              <a:schemeClr val="bg1">
                <a:lumMod val="85000"/>
              </a:schemeClr>
            </a:solidFill>
            <a:ln w="25400">
              <a:solidFill>
                <a:schemeClr val="tx1"/>
              </a:solidFill>
            </a:ln>
          </p:spPr>
          <p:txBody>
            <a:bodyPr wrap="square">
              <a:spAutoFit/>
            </a:bodyPr>
            <a:lstStyle/>
            <a:p>
              <a:pPr defTabSz="685800" fontAlgn="base">
                <a:spcBef>
                  <a:spcPct val="0"/>
                </a:spcBef>
                <a:spcAft>
                  <a:spcPct val="0"/>
                </a:spcAft>
              </a:pPr>
              <a:endParaRPr lang="en-US" sz="2100" dirty="0">
                <a:solidFill>
                  <a:srgbClr val="333333"/>
                </a:solidFill>
                <a:latin typeface="Times New Roman" pitchFamily="18" charset="0"/>
                <a:cs typeface="Arial"/>
                <a:hlinkClick r:id="rId4"/>
              </a:endParaRPr>
            </a:p>
            <a:p>
              <a:pPr defTabSz="685800" fontAlgn="base">
                <a:spcBef>
                  <a:spcPct val="0"/>
                </a:spcBef>
                <a:spcAft>
                  <a:spcPct val="0"/>
                </a:spcAft>
              </a:pPr>
              <a:r>
                <a:rPr lang="en-US" sz="2100" dirty="0">
                  <a:solidFill>
                    <a:srgbClr val="333333"/>
                  </a:solidFill>
                  <a:latin typeface="Times New Roman" pitchFamily="18" charset="0"/>
                  <a:cs typeface="Arial"/>
                  <a:hlinkClick r:id="rId4"/>
                </a:rPr>
                <a:t>https://deepai.org/machine-learning-model/toonify</a:t>
              </a:r>
              <a:r>
                <a:rPr lang="en-US" sz="2100" dirty="0">
                  <a:solidFill>
                    <a:srgbClr val="333333"/>
                  </a:solidFill>
                  <a:latin typeface="Times New Roman" pitchFamily="18" charset="0"/>
                  <a:cs typeface="Arial"/>
                </a:rPr>
                <a:t> </a:t>
              </a:r>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7376401" y="647254"/>
              <a:ext cx="2061863" cy="488895"/>
            </a:xfrm>
            <a:prstGeom prst="rect">
              <a:avLst/>
            </a:prstGeom>
          </p:spPr>
        </p:pic>
      </p:grpSp>
      <p:sp>
        <p:nvSpPr>
          <p:cNvPr id="8" name="Rectangle 7"/>
          <p:cNvSpPr/>
          <p:nvPr/>
        </p:nvSpPr>
        <p:spPr>
          <a:xfrm>
            <a:off x="161972" y="7423"/>
            <a:ext cx="5212080" cy="2039020"/>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Let me show a simple deepfake with artificial “toonified me” (right picture).</a:t>
            </a:r>
          </a:p>
          <a:p>
            <a:pPr algn="ctr" defTabSz="685800">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Arial"/>
              </a:rPr>
              <a:t>First step: “toonify” myself …</a:t>
            </a:r>
          </a:p>
        </p:txBody>
      </p:sp>
    </p:spTree>
    <p:extLst>
      <p:ext uri="{BB962C8B-B14F-4D97-AF65-F5344CB8AC3E}">
        <p14:creationId xmlns:p14="http://schemas.microsoft.com/office/powerpoint/2010/main" val="3103439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00_All_I_Want_For_Christm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504" y="1293822"/>
            <a:ext cx="4001857" cy="4001857"/>
          </a:xfrm>
          <a:prstGeom prst="rect">
            <a:avLst/>
          </a:prstGeom>
        </p:spPr>
      </p:pic>
      <p:pic>
        <p:nvPicPr>
          <p:cNvPr id="5" name="tokkinghea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77045" y="1293822"/>
            <a:ext cx="4001857" cy="4001857"/>
          </a:xfrm>
          <a:prstGeom prst="rect">
            <a:avLst/>
          </a:prstGeom>
        </p:spPr>
      </p:pic>
      <p:sp>
        <p:nvSpPr>
          <p:cNvPr id="6" name="Rectangle 5"/>
          <p:cNvSpPr/>
          <p:nvPr/>
        </p:nvSpPr>
        <p:spPr>
          <a:xfrm>
            <a:off x="1331640" y="6093296"/>
            <a:ext cx="6814173" cy="507831"/>
          </a:xfrm>
          <a:prstGeom prst="rect">
            <a:avLst/>
          </a:prstGeom>
        </p:spPr>
        <p:txBody>
          <a:bodyPr wrap="none">
            <a:spAutoFit/>
          </a:bodyPr>
          <a:lstStyle/>
          <a:p>
            <a:pPr defTabSz="514350"/>
            <a:r>
              <a:rPr lang="en-US" sz="2700" dirty="0">
                <a:solidFill>
                  <a:prstClr val="black"/>
                </a:solidFill>
                <a:latin typeface="Calibri" panose="020F0502020204030204"/>
                <a:hlinkClick r:id="rId8"/>
              </a:rPr>
              <a:t>https://talkingheads.rosebud.ai/tokkingheads/</a:t>
            </a:r>
            <a:r>
              <a:rPr lang="en-US" sz="2700" dirty="0">
                <a:solidFill>
                  <a:prstClr val="black"/>
                </a:solidFill>
                <a:latin typeface="Calibri" panose="020F0502020204030204"/>
              </a:rPr>
              <a:t> </a:t>
            </a:r>
          </a:p>
        </p:txBody>
      </p:sp>
      <p:sp>
        <p:nvSpPr>
          <p:cNvPr id="7" name="Right Arrow 6"/>
          <p:cNvSpPr/>
          <p:nvPr/>
        </p:nvSpPr>
        <p:spPr>
          <a:xfrm>
            <a:off x="4151849" y="3191131"/>
            <a:ext cx="782706" cy="398063"/>
          </a:xfrm>
          <a:prstGeom prst="rightArrow">
            <a:avLst>
              <a:gd name="adj1" fmla="val 50000"/>
              <a:gd name="adj2" fmla="val 684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sp>
        <p:nvSpPr>
          <p:cNvPr id="8" name="Rectangle 7"/>
          <p:cNvSpPr/>
          <p:nvPr/>
        </p:nvSpPr>
        <p:spPr>
          <a:xfrm>
            <a:off x="15871" y="176445"/>
            <a:ext cx="3619084" cy="467437"/>
          </a:xfrm>
          <a:prstGeom prst="rect">
            <a:avLst/>
          </a:prstGeom>
          <a:noFill/>
        </p:spPr>
        <p:txBody>
          <a:bodyPr wrap="square" lIns="51435" tIns="25718" rIns="51435" bIns="2571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514350"/>
            <a:r>
              <a:rPr lang="en-US" sz="27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panose="020F0502020204030204"/>
              </a:rPr>
              <a:t>… Now the “deepfake”:</a:t>
            </a:r>
          </a:p>
        </p:txBody>
      </p:sp>
      <p:grpSp>
        <p:nvGrpSpPr>
          <p:cNvPr id="14" name="Group 13"/>
          <p:cNvGrpSpPr/>
          <p:nvPr/>
        </p:nvGrpSpPr>
        <p:grpSpPr>
          <a:xfrm>
            <a:off x="3779912" y="176445"/>
            <a:ext cx="5255393" cy="739443"/>
            <a:chOff x="4841508" y="73994"/>
            <a:chExt cx="7007191" cy="985924"/>
          </a:xfrm>
        </p:grpSpPr>
        <p:sp>
          <p:nvSpPr>
            <p:cNvPr id="3" name="Rounded Rectangle 2"/>
            <p:cNvSpPr/>
            <p:nvPr/>
          </p:nvSpPr>
          <p:spPr>
            <a:xfrm>
              <a:off x="4841508" y="73994"/>
              <a:ext cx="7007191" cy="969573"/>
            </a:xfrm>
            <a:prstGeom prst="round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Rectangle 8"/>
            <p:cNvSpPr/>
            <p:nvPr/>
          </p:nvSpPr>
          <p:spPr>
            <a:xfrm>
              <a:off x="4937760" y="293833"/>
              <a:ext cx="1761421" cy="400109"/>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685800" fontAlgn="base">
                <a:spcBef>
                  <a:spcPct val="0"/>
                </a:spcBef>
                <a:spcAft>
                  <a:spcPct val="0"/>
                </a:spcAft>
              </a:pPr>
              <a:r>
                <a:rPr lang="en-US" sz="1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Toonify first:</a:t>
              </a:r>
              <a:endParaRPr lang="en-US" sz="1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
          <p:nvSpPr>
            <p:cNvPr id="10" name="Right Arrow 9"/>
            <p:cNvSpPr/>
            <p:nvPr/>
          </p:nvSpPr>
          <p:spPr>
            <a:xfrm>
              <a:off x="6646783" y="438331"/>
              <a:ext cx="3296111" cy="166959"/>
            </a:xfrm>
            <a:prstGeom prst="rightArrow">
              <a:avLst>
                <a:gd name="adj1" fmla="val 50000"/>
                <a:gd name="adj2" fmla="val 684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a:solidFill>
                  <a:prstClr val="white"/>
                </a:solidFill>
                <a:latin typeface="Calibri" panose="020F0502020204030204"/>
              </a:endParaRPr>
            </a:p>
          </p:txBody>
        </p:sp>
        <p:sp>
          <p:nvSpPr>
            <p:cNvPr id="11" name="Rectangle 10"/>
            <p:cNvSpPr/>
            <p:nvPr/>
          </p:nvSpPr>
          <p:spPr>
            <a:xfrm>
              <a:off x="6785809" y="147229"/>
              <a:ext cx="3052545" cy="400109"/>
            </a:xfrm>
            <a:prstGeom prst="rect">
              <a:avLst/>
            </a:prstGeom>
          </p:spPr>
          <p:txBody>
            <a:bodyPr wrap="none">
              <a:spAutoFit/>
            </a:bodyPr>
            <a:lstStyle/>
            <a:p>
              <a:pPr defTabSz="685800" fontAlgn="base">
                <a:spcBef>
                  <a:spcPct val="0"/>
                </a:spcBef>
                <a:spcAft>
                  <a:spcPct val="0"/>
                </a:spcAft>
              </a:pPr>
              <a:r>
                <a:rPr lang="en-US" sz="1350" dirty="0">
                  <a:solidFill>
                    <a:prstClr val="black"/>
                  </a:solidFill>
                  <a:latin typeface="Times New Roman" pitchFamily="18" charset="0"/>
                  <a:hlinkClick r:id="rId9"/>
                </a:rPr>
                <a:t>https://toonify.photos/original</a:t>
              </a:r>
              <a:r>
                <a:rPr lang="en-US" sz="1350" dirty="0">
                  <a:solidFill>
                    <a:prstClr val="black"/>
                  </a:solidFill>
                  <a:latin typeface="Times New Roman" pitchFamily="18" charset="0"/>
                </a:rPr>
                <a:t> </a:t>
              </a:r>
            </a:p>
          </p:txBody>
        </p:sp>
        <p:sp>
          <p:nvSpPr>
            <p:cNvPr id="12" name="Rectangle 11"/>
            <p:cNvSpPr/>
            <p:nvPr/>
          </p:nvSpPr>
          <p:spPr>
            <a:xfrm>
              <a:off x="5159139" y="629031"/>
              <a:ext cx="4835732" cy="430887"/>
            </a:xfrm>
            <a:prstGeom prst="rect">
              <a:avLst/>
            </a:prstGeom>
          </p:spPr>
          <p:txBody>
            <a:bodyPr wrap="square">
              <a:spAutoFit/>
            </a:bodyPr>
            <a:lstStyle/>
            <a:p>
              <a:pPr defTabSz="685800" fontAlgn="base">
                <a:spcBef>
                  <a:spcPct val="0"/>
                </a:spcBef>
                <a:spcAft>
                  <a:spcPct val="0"/>
                </a:spcAft>
              </a:pPr>
              <a:r>
                <a:rPr lang="en-US" sz="1500" dirty="0">
                  <a:solidFill>
                    <a:prstClr val="black"/>
                  </a:solidFill>
                  <a:latin typeface="Times New Roman" pitchFamily="18" charset="0"/>
                  <a:hlinkClick r:id="rId8"/>
                </a:rPr>
                <a:t>https://talkingheads.rosebud.ai/tokkingheads</a:t>
              </a:r>
              <a:r>
                <a:rPr lang="en-US" sz="1500" i="1" dirty="0">
                  <a:solidFill>
                    <a:prstClr val="black"/>
                  </a:solidFill>
                  <a:latin typeface="Times New Roman" pitchFamily="18" charset="0"/>
                  <a:hlinkClick r:id="rId8"/>
                </a:rPr>
                <a:t>/</a:t>
              </a:r>
              <a:r>
                <a:rPr lang="en-US" sz="1500" i="1" dirty="0">
                  <a:solidFill>
                    <a:prstClr val="black"/>
                  </a:solidFill>
                  <a:latin typeface="Times New Roman" pitchFamily="18" charset="0"/>
                </a:rPr>
                <a:t> </a:t>
              </a:r>
            </a:p>
          </p:txBody>
        </p:sp>
        <p:pic>
          <p:nvPicPr>
            <p:cNvPr id="2" name="Picture 1"/>
            <p:cNvPicPr>
              <a:picLocks noChangeAspect="1"/>
            </p:cNvPicPr>
            <p:nvPr/>
          </p:nvPicPr>
          <p:blipFill>
            <a:blip r:embed="rId10"/>
            <a:stretch>
              <a:fillRect/>
            </a:stretch>
          </p:blipFill>
          <p:spPr>
            <a:xfrm>
              <a:off x="10108123" y="128126"/>
              <a:ext cx="1573575" cy="845281"/>
            </a:xfrm>
            <a:prstGeom prst="rect">
              <a:avLst/>
            </a:prstGeom>
          </p:spPr>
        </p:pic>
      </p:grpSp>
    </p:spTree>
    <p:extLst>
      <p:ext uri="{BB962C8B-B14F-4D97-AF65-F5344CB8AC3E}">
        <p14:creationId xmlns:p14="http://schemas.microsoft.com/office/powerpoint/2010/main" val="2530790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664" y="4230942"/>
            <a:ext cx="41216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hlinkClick r:id="rId2"/>
              </a:rPr>
              <a:t>https://deepfakedetectionchallenge.ai/</a:t>
            </a:r>
            <a:r>
              <a:rPr kumimoji="0" lang="en-US" sz="1800" b="0" i="0" u="none" strike="noStrike" kern="1200" cap="none" spc="0" normalizeH="0" baseline="0" noProof="0" dirty="0">
                <a:ln>
                  <a:noFill/>
                </a:ln>
                <a:solidFill>
                  <a:srgbClr val="000000"/>
                </a:solidFill>
                <a:effectLst/>
                <a:uLnTx/>
                <a:uFillTx/>
                <a:latin typeface="Arial"/>
                <a:ea typeface="+mn-ea"/>
                <a:cs typeface="Arial"/>
              </a:rPr>
              <a:t> </a:t>
            </a:r>
          </a:p>
        </p:txBody>
      </p:sp>
      <p:sp>
        <p:nvSpPr>
          <p:cNvPr id="3" name="Rectangle 2"/>
          <p:cNvSpPr/>
          <p:nvPr/>
        </p:nvSpPr>
        <p:spPr>
          <a:xfrm>
            <a:off x="144468" y="1705888"/>
            <a:ext cx="8496944" cy="249299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a:ea typeface="+mn-ea"/>
                <a:cs typeface="Arial"/>
              </a:rPr>
              <a:t>This is easy: </a:t>
            </a:r>
            <a:r>
              <a:rPr kumimoji="0" lang="en-US" sz="2000" b="1" i="1" u="none" strike="noStrike" kern="1200" cap="none" spc="0" normalizeH="0" baseline="0" noProof="0" dirty="0">
                <a:ln>
                  <a:noFill/>
                </a:ln>
                <a:solidFill>
                  <a:srgbClr val="FF0000"/>
                </a:solidFill>
                <a:effectLst/>
                <a:uLnTx/>
                <a:uFillTx/>
                <a:latin typeface="Arial"/>
                <a:ea typeface="+mn-ea"/>
                <a:cs typeface="Arial"/>
              </a:rPr>
              <a:t>Anybody who has a computer and access to the internet can technically produce a “</a:t>
            </a:r>
            <a:r>
              <a:rPr kumimoji="0" lang="en-US" sz="2000" b="1" i="1" u="none" strike="noStrike" kern="1200" cap="none" spc="0" normalizeH="0" baseline="0" noProof="0" dirty="0" err="1">
                <a:ln>
                  <a:noFill/>
                </a:ln>
                <a:solidFill>
                  <a:srgbClr val="FF0000"/>
                </a:solidFill>
                <a:effectLst/>
                <a:uLnTx/>
                <a:uFillTx/>
                <a:latin typeface="Arial"/>
                <a:ea typeface="+mn-ea"/>
                <a:cs typeface="Arial"/>
              </a:rPr>
              <a:t>deepfake</a:t>
            </a:r>
            <a:r>
              <a:rPr kumimoji="0" lang="en-US" sz="2000" b="1" i="1" u="none" strike="noStrike" kern="1200" cap="none" spc="0" normalizeH="0" baseline="0" noProof="0" dirty="0">
                <a:ln>
                  <a:noFill/>
                </a:ln>
                <a:solidFill>
                  <a:srgbClr val="FF0000"/>
                </a:solidFill>
                <a:effectLst/>
                <a:uLnTx/>
                <a:uFillTx/>
                <a:latin typeface="Arial"/>
                <a:ea typeface="+mn-ea"/>
                <a:cs typeface="Arial"/>
              </a:rPr>
              <a:t>” video</a:t>
            </a:r>
            <a:r>
              <a:rPr kumimoji="0" lang="en-US" sz="1800" b="0" i="1" u="none" strike="noStrike" kern="1200" cap="none" spc="0" normalizeH="0" baseline="0" noProof="0" dirty="0">
                <a:ln>
                  <a:noFill/>
                </a:ln>
                <a:solidFill>
                  <a:srgbClr val="000000"/>
                </a:solidFill>
                <a:effectLst/>
                <a:uLnTx/>
                <a:uFillTx/>
                <a:latin typeface="Arial"/>
                <a:ea typeface="+mn-ea"/>
                <a:cs typeface="Arial"/>
              </a:rPr>
              <a:t>, </a:t>
            </a:r>
            <a:r>
              <a:rPr kumimoji="0" lang="en-US" sz="1600" b="0" i="1" u="none" strike="noStrike" kern="1200" cap="none" spc="0" normalizeH="0" baseline="0" noProof="0" dirty="0">
                <a:ln>
                  <a:noFill/>
                </a:ln>
                <a:solidFill>
                  <a:srgbClr val="000000"/>
                </a:solidFill>
                <a:effectLst/>
                <a:uLnTx/>
                <a:uFillTx/>
                <a:latin typeface="Arial"/>
                <a:ea typeface="+mn-ea"/>
                <a:cs typeface="Arial"/>
              </a:rPr>
              <a:t>says John Villasenor, professor of electrical engineering at the University of California, Los Angeles.</a:t>
            </a:r>
            <a:r>
              <a:rPr kumimoji="0" lang="en-US" sz="1600" b="0" i="0" u="none" strike="noStrike" kern="1200" cap="none" spc="0" normalizeH="0" baseline="0" noProof="0" dirty="0">
                <a:ln>
                  <a:noFill/>
                </a:ln>
                <a:solidFill>
                  <a:srgbClr val="000000"/>
                </a:solidFill>
                <a:effectLst/>
                <a:uLnTx/>
                <a:uFillTx/>
                <a:latin typeface="Arial"/>
                <a:ea typeface="+mn-ea"/>
                <a:cs typeface="Arial"/>
              </a:rPr>
              <a:t> To create </a:t>
            </a:r>
            <a:r>
              <a:rPr kumimoji="0" lang="en-US" sz="1600" b="0" i="0" u="none" strike="noStrike" kern="1200" cap="none" spc="0" normalizeH="0" baseline="0" noProof="0" dirty="0" err="1">
                <a:ln>
                  <a:noFill/>
                </a:ln>
                <a:solidFill>
                  <a:srgbClr val="000000"/>
                </a:solidFill>
                <a:effectLst/>
                <a:uLnTx/>
                <a:uFillTx/>
                <a:latin typeface="Arial"/>
                <a:ea typeface="+mn-ea"/>
                <a:cs typeface="Arial"/>
              </a:rPr>
              <a:t>DeepFake</a:t>
            </a:r>
            <a:r>
              <a:rPr kumimoji="0" lang="en-US" sz="1600" b="0" i="0" u="none" strike="noStrike" kern="1200" cap="none" spc="0" normalizeH="0" baseline="0" noProof="0" dirty="0">
                <a:ln>
                  <a:noFill/>
                </a:ln>
                <a:solidFill>
                  <a:srgbClr val="000000"/>
                </a:solidFill>
                <a:effectLst/>
                <a:uLnTx/>
                <a:uFillTx/>
                <a:latin typeface="Arial"/>
                <a:ea typeface="+mn-ea"/>
                <a:cs typeface="Arial"/>
              </a:rPr>
              <a:t> videos, it encompasses deep learning models to train the huge amount of dataset to let the model understand. It uses Generative Adversarial Networks which allow two models to understand themselves. One model is being trained on the dataset and generate results while the other model check for faults and the first model again train on data to minimize the errors. This process goes on until the faults become zero. The bigger the data set is the better the results are generated and appear more realistic.</a:t>
            </a:r>
          </a:p>
        </p:txBody>
      </p:sp>
      <p:sp>
        <p:nvSpPr>
          <p:cNvPr id="4" name="Rectangle 3"/>
          <p:cNvSpPr/>
          <p:nvPr/>
        </p:nvSpPr>
        <p:spPr>
          <a:xfrm>
            <a:off x="177433" y="4797152"/>
            <a:ext cx="5042639"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a:ea typeface="+mn-ea"/>
                <a:cs typeface="Arial"/>
              </a:rPr>
              <a:t>… and dangerous: </a:t>
            </a:r>
            <a:r>
              <a:rPr kumimoji="0" lang="en-US" sz="1800" b="0" i="0" u="none" strike="noStrike" kern="1200" cap="none" spc="0" normalizeH="0" baseline="0" noProof="0" dirty="0">
                <a:ln>
                  <a:noFill/>
                </a:ln>
                <a:solidFill>
                  <a:srgbClr val="000000"/>
                </a:solidFill>
                <a:effectLst/>
                <a:uLnTx/>
                <a:uFillTx/>
                <a:latin typeface="Arial"/>
                <a:ea typeface="+mn-ea"/>
                <a:cs typeface="Arial"/>
              </a:rPr>
              <a:t>The potential security threat of realistic fake videos of people doing and saying things they never did is cause for concern as it can be a component of the hybrid threat against target person or a group. </a:t>
            </a:r>
          </a:p>
        </p:txBody>
      </p:sp>
      <p:pic>
        <p:nvPicPr>
          <p:cNvPr id="5" name="Picture 4"/>
          <p:cNvPicPr>
            <a:picLocks noChangeAspect="1"/>
          </p:cNvPicPr>
          <p:nvPr/>
        </p:nvPicPr>
        <p:blipFill>
          <a:blip r:embed="rId3"/>
          <a:stretch>
            <a:fillRect/>
          </a:stretch>
        </p:blipFill>
        <p:spPr>
          <a:xfrm>
            <a:off x="6156176" y="309686"/>
            <a:ext cx="1572245" cy="1396202"/>
          </a:xfrm>
          <a:prstGeom prst="rect">
            <a:avLst/>
          </a:prstGeom>
        </p:spPr>
      </p:pic>
      <p:sp>
        <p:nvSpPr>
          <p:cNvPr id="6" name="Rectangle 5"/>
          <p:cNvSpPr/>
          <p:nvPr/>
        </p:nvSpPr>
        <p:spPr>
          <a:xfrm>
            <a:off x="0" y="78070"/>
            <a:ext cx="595547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Deepfake: easy effort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with sufficient impact</a:t>
            </a:r>
          </a:p>
        </p:txBody>
      </p:sp>
      <p:grpSp>
        <p:nvGrpSpPr>
          <p:cNvPr id="9" name="Group 8"/>
          <p:cNvGrpSpPr/>
          <p:nvPr/>
        </p:nvGrpSpPr>
        <p:grpSpPr>
          <a:xfrm>
            <a:off x="5364088" y="4198878"/>
            <a:ext cx="3687571" cy="2591035"/>
            <a:chOff x="5364088" y="4198878"/>
            <a:chExt cx="3687571" cy="2591035"/>
          </a:xfrm>
        </p:grpSpPr>
        <p:pic>
          <p:nvPicPr>
            <p:cNvPr id="7" name="Picture 6"/>
            <p:cNvPicPr>
              <a:picLocks noChangeAspect="1"/>
            </p:cNvPicPr>
            <p:nvPr/>
          </p:nvPicPr>
          <p:blipFill>
            <a:blip r:embed="rId4"/>
            <a:stretch>
              <a:fillRect/>
            </a:stretch>
          </p:blipFill>
          <p:spPr>
            <a:xfrm>
              <a:off x="5364088" y="4198878"/>
              <a:ext cx="3667907" cy="2568634"/>
            </a:xfrm>
            <a:prstGeom prst="rect">
              <a:avLst/>
            </a:prstGeom>
            <a:ln w="25400">
              <a:solidFill>
                <a:schemeClr val="tx1"/>
              </a:solidFill>
            </a:ln>
          </p:spPr>
        </p:pic>
        <p:sp>
          <p:nvSpPr>
            <p:cNvPr id="8" name="Rectangle 7"/>
            <p:cNvSpPr/>
            <p:nvPr/>
          </p:nvSpPr>
          <p:spPr>
            <a:xfrm>
              <a:off x="7429099" y="6328248"/>
              <a:ext cx="162256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Arial"/>
                </a:rPr>
                <a:t>Blackmail</a:t>
              </a:r>
            </a:p>
          </p:txBody>
        </p:sp>
      </p:grpSp>
      <p:pic>
        <p:nvPicPr>
          <p:cNvPr id="10" name="Picture 9"/>
          <p:cNvPicPr>
            <a:picLocks noChangeAspect="1"/>
          </p:cNvPicPr>
          <p:nvPr/>
        </p:nvPicPr>
        <p:blipFill>
          <a:blip r:embed="rId5"/>
          <a:stretch>
            <a:fillRect/>
          </a:stretch>
        </p:blipFill>
        <p:spPr>
          <a:xfrm>
            <a:off x="7850465" y="29834"/>
            <a:ext cx="1171004" cy="1758749"/>
          </a:xfrm>
          <a:prstGeom prst="rect">
            <a:avLst/>
          </a:prstGeom>
        </p:spPr>
      </p:pic>
    </p:spTree>
    <p:extLst>
      <p:ext uri="{BB962C8B-B14F-4D97-AF65-F5344CB8AC3E}">
        <p14:creationId xmlns:p14="http://schemas.microsoft.com/office/powerpoint/2010/main" val="2646253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vY-Abd2FfM"/>
          <p:cNvPicPr>
            <a:picLocks noRot="1" noChangeAspect="1"/>
          </p:cNvPicPr>
          <p:nvPr>
            <a:videoFile r:link="rId1"/>
          </p:nvPr>
        </p:nvPicPr>
        <p:blipFill>
          <a:blip r:embed="rId3"/>
          <a:stretch>
            <a:fillRect/>
          </a:stretch>
        </p:blipFill>
        <p:spPr>
          <a:xfrm>
            <a:off x="323528" y="1729761"/>
            <a:ext cx="8518564" cy="4791691"/>
          </a:xfrm>
          <a:prstGeom prst="rect">
            <a:avLst/>
          </a:prstGeom>
        </p:spPr>
      </p:pic>
      <p:sp>
        <p:nvSpPr>
          <p:cNvPr id="4" name="Rectangle 3"/>
          <p:cNvSpPr/>
          <p:nvPr/>
        </p:nvSpPr>
        <p:spPr>
          <a:xfrm>
            <a:off x="107504" y="86723"/>
            <a:ext cx="4786161" cy="954107"/>
          </a:xfrm>
          <a:prstGeom prst="rect">
            <a:avLst/>
          </a:prstGeom>
        </p:spPr>
        <p:txBody>
          <a:bodyPr wrap="square">
            <a:spAutoFit/>
          </a:bodyPr>
          <a:lstStyle/>
          <a:p>
            <a:pPr defTabSz="685800" fontAlgn="base"/>
            <a:r>
              <a:rPr lang="en-US" sz="3200" b="1" dirty="0">
                <a:ln w="22225">
                  <a:solidFill>
                    <a:srgbClr val="333399"/>
                  </a:solidFill>
                  <a:prstDash val="solid"/>
                </a:ln>
                <a:solidFill>
                  <a:srgbClr val="333399">
                    <a:lumMod val="40000"/>
                    <a:lumOff val="60000"/>
                  </a:srgbClr>
                </a:solidFill>
                <a:latin typeface="Arial"/>
                <a:cs typeface="Arial"/>
              </a:rPr>
              <a:t>Deepfake Queen: 2020 </a:t>
            </a:r>
            <a:r>
              <a:rPr lang="en-US" sz="2400" b="1" dirty="0">
                <a:ln w="22225">
                  <a:solidFill>
                    <a:srgbClr val="333399"/>
                  </a:solidFill>
                  <a:prstDash val="solid"/>
                </a:ln>
                <a:solidFill>
                  <a:srgbClr val="333399">
                    <a:lumMod val="40000"/>
                    <a:lumOff val="60000"/>
                  </a:srgbClr>
                </a:solidFill>
                <a:latin typeface="Arial"/>
                <a:cs typeface="Arial"/>
              </a:rPr>
              <a:t>Alternative Christmas Message</a:t>
            </a:r>
          </a:p>
        </p:txBody>
      </p:sp>
      <p:sp>
        <p:nvSpPr>
          <p:cNvPr id="5" name="Rectangle 4"/>
          <p:cNvSpPr/>
          <p:nvPr/>
        </p:nvSpPr>
        <p:spPr>
          <a:xfrm>
            <a:off x="4974446" y="175209"/>
            <a:ext cx="4059294" cy="931024"/>
          </a:xfrm>
          <a:prstGeom prst="rect">
            <a:avLst/>
          </a:prstGeom>
          <a:noFill/>
        </p:spPr>
        <p:txBody>
          <a:bodyPr wrap="square" lIns="68580" tIns="34290" rIns="68580" bIns="34290">
            <a:spAutoFit/>
          </a:bodyPr>
          <a:lstStyle/>
          <a:p>
            <a:pPr algn="just" defTabSz="685800"/>
            <a:r>
              <a:rPr lang="en-US" sz="1200" dirty="0">
                <a:ln w="0"/>
                <a:solidFill>
                  <a:srgbClr val="000000"/>
                </a:solidFill>
                <a:effectLst>
                  <a:outerShdw blurRad="38100" dist="19050" dir="2700000" algn="tl" rotWithShape="0">
                    <a:srgbClr val="000000">
                      <a:alpha val="40000"/>
                    </a:srgbClr>
                  </a:outerShdw>
                </a:effectLst>
                <a:latin typeface="Arial"/>
                <a:cs typeface="Arial"/>
              </a:rPr>
              <a:t>Read about it:</a:t>
            </a:r>
          </a:p>
          <a:p>
            <a:pPr algn="just" defTabSz="685800"/>
            <a:endParaRPr lang="en-US" sz="1100" dirty="0">
              <a:ln w="0"/>
              <a:solidFill>
                <a:srgbClr val="000000"/>
              </a:solidFill>
              <a:effectLst>
                <a:outerShdw blurRad="38100" dist="19050" dir="2700000" algn="tl" rotWithShape="0">
                  <a:srgbClr val="000000">
                    <a:alpha val="40000"/>
                  </a:srgbClr>
                </a:outerShdw>
              </a:effectLst>
              <a:latin typeface="Arial"/>
              <a:cs typeface="Arial"/>
            </a:endParaRPr>
          </a:p>
          <a:p>
            <a:pPr algn="just" defTabSz="685800"/>
            <a:r>
              <a:rPr lang="en-US" sz="1100" dirty="0">
                <a:ln w="0"/>
                <a:solidFill>
                  <a:srgbClr val="000000"/>
                </a:solidFill>
                <a:effectLst>
                  <a:outerShdw blurRad="38100" dist="19050" dir="2700000" algn="tl" rotWithShape="0">
                    <a:srgbClr val="000000">
                      <a:alpha val="40000"/>
                    </a:srgbClr>
                  </a:outerShdw>
                </a:effectLst>
                <a:latin typeface="Arial"/>
                <a:cs typeface="Arial"/>
              </a:rPr>
              <a:t>(BBC)   </a:t>
            </a:r>
            <a:r>
              <a:rPr lang="en-US" sz="1100" dirty="0">
                <a:solidFill>
                  <a:srgbClr val="000000"/>
                </a:solidFill>
                <a:latin typeface="Arial"/>
                <a:cs typeface="Arial"/>
                <a:hlinkClick r:id="rId4"/>
              </a:rPr>
              <a:t>https://www.bbc.com/news/technology-55424730</a:t>
            </a:r>
            <a:r>
              <a:rPr lang="en-US" sz="1100" dirty="0">
                <a:solidFill>
                  <a:srgbClr val="000000"/>
                </a:solidFill>
                <a:latin typeface="Arial"/>
                <a:cs typeface="Arial"/>
              </a:rPr>
              <a:t> ;</a:t>
            </a:r>
          </a:p>
          <a:p>
            <a:pPr algn="just" defTabSz="685800"/>
            <a:r>
              <a:rPr lang="en-US" sz="1100" dirty="0">
                <a:ln w="0"/>
                <a:solidFill>
                  <a:srgbClr val="000000"/>
                </a:solidFill>
                <a:effectLst>
                  <a:outerShdw blurRad="38100" dist="19050" dir="2700000" algn="tl" rotWithShape="0">
                    <a:srgbClr val="000000">
                      <a:alpha val="40000"/>
                    </a:srgbClr>
                  </a:outerShdw>
                </a:effectLst>
                <a:latin typeface="Arial"/>
                <a:cs typeface="Arial"/>
              </a:rPr>
              <a:t>(CNN) </a:t>
            </a:r>
            <a:r>
              <a:rPr lang="en-US" sz="1100" dirty="0">
                <a:solidFill>
                  <a:srgbClr val="000000"/>
                </a:solidFill>
                <a:latin typeface="Arial"/>
                <a:cs typeface="Arial"/>
                <a:hlinkClick r:id="rId5"/>
              </a:rPr>
              <a:t>https://edition.cnn.com/2020/12/25/uk/deepfake-queen-speech-christmas-intl-gbr/index.html</a:t>
            </a:r>
            <a:r>
              <a:rPr lang="en-US" sz="1100" dirty="0">
                <a:solidFill>
                  <a:srgbClr val="000000"/>
                </a:solidFill>
                <a:latin typeface="Arial"/>
                <a:cs typeface="Arial"/>
              </a:rPr>
              <a:t> </a:t>
            </a:r>
          </a:p>
        </p:txBody>
      </p:sp>
      <p:sp>
        <p:nvSpPr>
          <p:cNvPr id="6" name="Rectangle 5"/>
          <p:cNvSpPr/>
          <p:nvPr/>
        </p:nvSpPr>
        <p:spPr>
          <a:xfrm>
            <a:off x="4788024" y="1067902"/>
            <a:ext cx="4140946" cy="253916"/>
          </a:xfrm>
          <a:prstGeom prst="rect">
            <a:avLst/>
          </a:prstGeom>
          <a:noFill/>
        </p:spPr>
        <p:txBody>
          <a:bodyPr wrap="square" lIns="68580" tIns="34290" rIns="68580" bIns="34290">
            <a:spAutoFit/>
          </a:bodyPr>
          <a:lstStyle/>
          <a:p>
            <a:pPr algn="ctr" defTabSz="685800"/>
            <a:r>
              <a:rPr lang="en-US" sz="1200" dirty="0">
                <a:ln w="0"/>
                <a:solidFill>
                  <a:srgbClr val="000000"/>
                </a:solidFill>
                <a:effectLst>
                  <a:outerShdw blurRad="38100" dist="19050" dir="2700000" algn="tl" rotWithShape="0">
                    <a:srgbClr val="000000">
                      <a:alpha val="40000"/>
                    </a:srgbClr>
                  </a:outerShdw>
                </a:effectLst>
                <a:latin typeface="Arial"/>
                <a:cs typeface="Arial"/>
              </a:rPr>
              <a:t>Watch it:    </a:t>
            </a:r>
            <a:r>
              <a:rPr lang="en-US" sz="1100" dirty="0">
                <a:solidFill>
                  <a:srgbClr val="000000"/>
                </a:solidFill>
                <a:latin typeface="Arial"/>
                <a:cs typeface="Arial"/>
                <a:hlinkClick r:id="rId6"/>
              </a:rPr>
              <a:t>https://www.youtube.com/watch?v=IvY-Abd2FfM</a:t>
            </a:r>
            <a:r>
              <a:rPr lang="en-US" sz="1100" dirty="0">
                <a:solidFill>
                  <a:srgbClr val="000000"/>
                </a:solidFill>
                <a:latin typeface="Arial"/>
                <a:cs typeface="Arial"/>
              </a:rPr>
              <a:t> </a:t>
            </a:r>
          </a:p>
        </p:txBody>
      </p:sp>
      <p:sp>
        <p:nvSpPr>
          <p:cNvPr id="7" name="Rectangle 6"/>
          <p:cNvSpPr/>
          <p:nvPr/>
        </p:nvSpPr>
        <p:spPr>
          <a:xfrm>
            <a:off x="555068" y="1283486"/>
            <a:ext cx="8890917" cy="323165"/>
          </a:xfrm>
          <a:prstGeom prst="rect">
            <a:avLst/>
          </a:prstGeom>
        </p:spPr>
        <p:txBody>
          <a:bodyPr wrap="square">
            <a:spAutoFit/>
          </a:bodyPr>
          <a:lstStyle/>
          <a:p>
            <a:pPr algn="just" defTabSz="685800"/>
            <a:r>
              <a:rPr lang="en-US" sz="1500" dirty="0">
                <a:solidFill>
                  <a:srgbClr val="3F3F42"/>
                </a:solidFill>
                <a:latin typeface="Arial"/>
                <a:cs typeface="Arial"/>
              </a:rPr>
              <a:t>The Alternative Christmas Message has been shown on Channel 4 at 15:25 GMT on 25 December.</a:t>
            </a:r>
            <a:endParaRPr lang="en-US" sz="1500" dirty="0">
              <a:solidFill>
                <a:srgbClr val="000000"/>
              </a:solidFill>
              <a:latin typeface="Arial"/>
              <a:cs typeface="Arial"/>
            </a:endParaRPr>
          </a:p>
        </p:txBody>
      </p:sp>
    </p:spTree>
    <p:extLst>
      <p:ext uri="{BB962C8B-B14F-4D97-AF65-F5344CB8AC3E}">
        <p14:creationId xmlns:p14="http://schemas.microsoft.com/office/powerpoint/2010/main" val="99967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07504" y="117526"/>
            <a:ext cx="2096285" cy="1080120"/>
          </a:xfrm>
          <a:prstGeom prst="rect">
            <a:avLst/>
          </a:prstGeom>
        </p:spPr>
      </p:pic>
      <p:sp>
        <p:nvSpPr>
          <p:cNvPr id="5" name="Rectangle 4"/>
          <p:cNvSpPr/>
          <p:nvPr/>
        </p:nvSpPr>
        <p:spPr>
          <a:xfrm>
            <a:off x="2581112" y="113817"/>
            <a:ext cx="3700999"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Terminology</a:t>
            </a:r>
          </a:p>
        </p:txBody>
      </p:sp>
      <p:pic>
        <p:nvPicPr>
          <p:cNvPr id="6" name="Picture 5"/>
          <p:cNvPicPr>
            <a:picLocks noChangeAspect="1"/>
          </p:cNvPicPr>
          <p:nvPr/>
        </p:nvPicPr>
        <p:blipFill>
          <a:blip r:embed="rId4"/>
          <a:stretch>
            <a:fillRect/>
          </a:stretch>
        </p:blipFill>
        <p:spPr>
          <a:xfrm>
            <a:off x="7092280" y="117526"/>
            <a:ext cx="1905478" cy="1279202"/>
          </a:xfrm>
          <a:prstGeom prst="rect">
            <a:avLst/>
          </a:prstGeom>
        </p:spPr>
      </p:pic>
      <p:sp>
        <p:nvSpPr>
          <p:cNvPr id="8" name="Rectangle 7"/>
          <p:cNvSpPr/>
          <p:nvPr/>
        </p:nvSpPr>
        <p:spPr>
          <a:xfrm>
            <a:off x="38348" y="2015048"/>
            <a:ext cx="9036496" cy="4832092"/>
          </a:xfrm>
          <a:prstGeom prst="rect">
            <a:avLst/>
          </a:prstGeom>
        </p:spPr>
        <p:txBody>
          <a:bodyPr wrap="square">
            <a:spAutoFit/>
          </a:bodyPr>
          <a:lstStyle/>
          <a:p>
            <a:pPr algn="just"/>
            <a:r>
              <a:rPr lang="en-US" sz="1400" dirty="0">
                <a:latin typeface="Tahoma" panose="020B0604030504040204" pitchFamily="34" charset="0"/>
                <a:ea typeface="Tahoma" panose="020B0604030504040204" pitchFamily="34" charset="0"/>
                <a:cs typeface="Tahoma" panose="020B0604030504040204" pitchFamily="34" charset="0"/>
              </a:rPr>
              <a:t>The term </a:t>
            </a:r>
            <a:r>
              <a:rPr lang="en-US" sz="1400" b="1" i="1" dirty="0">
                <a:latin typeface="Tahoma" panose="020B0604030504040204" pitchFamily="34" charset="0"/>
                <a:ea typeface="Tahoma" panose="020B0604030504040204" pitchFamily="34" charset="0"/>
                <a:cs typeface="Tahoma" panose="020B0604030504040204" pitchFamily="34" charset="0"/>
              </a:rPr>
              <a:t>“</a:t>
            </a:r>
            <a:r>
              <a:rPr lang="en-US" sz="1400" b="1" dirty="0">
                <a:latin typeface="Tahoma" panose="020B0604030504040204" pitchFamily="34" charset="0"/>
                <a:ea typeface="Tahoma" panose="020B0604030504040204" pitchFamily="34" charset="0"/>
                <a:cs typeface="Tahoma" panose="020B0604030504040204" pitchFamily="34" charset="0"/>
              </a:rPr>
              <a:t>Hybrid War</a:t>
            </a:r>
            <a:r>
              <a:rPr lang="en-US" sz="1400" b="1" i="1" dirty="0">
                <a:latin typeface="Tahoma" panose="020B0604030504040204" pitchFamily="34" charset="0"/>
                <a:ea typeface="Tahoma" panose="020B0604030504040204" pitchFamily="34" charset="0"/>
                <a:cs typeface="Tahoma" panose="020B0604030504040204" pitchFamily="34" charset="0"/>
              </a:rPr>
              <a:t>”</a:t>
            </a:r>
            <a:r>
              <a:rPr lang="en-US" sz="1400" dirty="0">
                <a:latin typeface="Tahoma" panose="020B0604030504040204" pitchFamily="34" charset="0"/>
                <a:ea typeface="Tahoma" panose="020B0604030504040204" pitchFamily="34" charset="0"/>
                <a:cs typeface="Tahoma" panose="020B0604030504040204" pitchFamily="34" charset="0"/>
              </a:rPr>
              <a:t> refers to a conflict where both/all sides involved use </a:t>
            </a:r>
            <a:r>
              <a:rPr lang="en-US" sz="1400" b="1" i="1" dirty="0">
                <a:latin typeface="Tahoma" panose="020B0604030504040204" pitchFamily="34" charset="0"/>
                <a:ea typeface="Tahoma" panose="020B0604030504040204" pitchFamily="34" charset="0"/>
                <a:cs typeface="Tahoma" panose="020B0604030504040204" pitchFamily="34" charset="0"/>
              </a:rPr>
              <a:t>“</a:t>
            </a:r>
            <a:r>
              <a:rPr lang="en-US" sz="1400" b="1" dirty="0">
                <a:latin typeface="Tahoma" panose="020B0604030504040204" pitchFamily="34" charset="0"/>
                <a:ea typeface="Tahoma" panose="020B0604030504040204" pitchFamily="34" charset="0"/>
                <a:cs typeface="Tahoma" panose="020B0604030504040204" pitchFamily="34" charset="0"/>
              </a:rPr>
              <a:t>Hybrid Warfare</a:t>
            </a:r>
            <a:r>
              <a:rPr lang="en-US" sz="1400" b="1" i="1"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that combines conventional (regular), irregular and other approaches to combat.</a:t>
            </a:r>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1400" b="1" dirty="0">
              <a:solidFill>
                <a:srgbClr val="000000"/>
              </a:solidFill>
              <a:latin typeface="Tahoma" panose="020B0604030504040204" pitchFamily="34" charset="0"/>
            </a:endParaRPr>
          </a:p>
          <a:p>
            <a:pPr algn="just"/>
            <a:r>
              <a:rPr lang="en-US" sz="1400" b="1" dirty="0">
                <a:solidFill>
                  <a:srgbClr val="000000"/>
                </a:solidFill>
                <a:latin typeface="Tahoma" panose="020B0604030504040204" pitchFamily="34" charset="0"/>
              </a:rPr>
              <a:t>Conventional (regular) warfare</a:t>
            </a:r>
            <a:r>
              <a:rPr lang="en-US" sz="1400" dirty="0">
                <a:solidFill>
                  <a:srgbClr val="000000"/>
                </a:solidFill>
                <a:latin typeface="Tahoma" panose="020B0604030504040204" pitchFamily="34" charset="0"/>
              </a:rPr>
              <a:t> is, according to NATO’s definition, warfare where regular opponents, officially enlisted by state, are engaged and regular tactics and activities are used, while respecting international treaties, conventions and laws.</a:t>
            </a:r>
          </a:p>
          <a:p>
            <a:pPr algn="just"/>
            <a:endParaRPr lang="en-US" sz="1400" dirty="0">
              <a:solidFill>
                <a:srgbClr val="000000"/>
              </a:solidFill>
              <a:latin typeface="Tahoma" panose="020B0604030504040204" pitchFamily="34" charset="0"/>
            </a:endParaRPr>
          </a:p>
          <a:p>
            <a:pPr algn="just"/>
            <a:r>
              <a:rPr lang="en-US" sz="1400" b="1" dirty="0">
                <a:solidFill>
                  <a:srgbClr val="000000"/>
                </a:solidFill>
                <a:latin typeface="Tahoma" panose="020B0604030504040204" pitchFamily="34" charset="0"/>
              </a:rPr>
              <a:t>Irregular warfare </a:t>
            </a:r>
            <a:r>
              <a:rPr lang="en-US" sz="1400" dirty="0">
                <a:solidFill>
                  <a:srgbClr val="000000"/>
                </a:solidFill>
                <a:latin typeface="Tahoma" panose="020B0604030504040204" pitchFamily="34" charset="0"/>
              </a:rPr>
              <a:t>is according to available NATO’s definitions a warfare that denotes a form of conflict, where one or more protagonists adopt irregular methods and favors indirect and asymmetric approaches, e.g., irregular troops or any combatants not formally enlisted in the armed forces of a nation-state or other legally constituted entity. These are likely to rely on local support, fight in the target place and they are often hard to distinguish from local civilians. The irregular opponents’ tactic will often include undermining and eroding target’s will and determination. The tactic also includes avoiding regular decisive deployment of national forces, and if necessary, then preferably under the terms and circumstances chosen by the irregular opponents.</a:t>
            </a:r>
          </a:p>
          <a:p>
            <a:pPr algn="just"/>
            <a:endParaRPr lang="en-US" sz="1400" dirty="0">
              <a:solidFill>
                <a:srgbClr val="000000"/>
              </a:solidFill>
              <a:latin typeface="Tahoma" panose="020B0604030504040204" pitchFamily="34" charset="0"/>
            </a:endParaRPr>
          </a:p>
          <a:p>
            <a:pPr algn="just"/>
            <a:r>
              <a:rPr lang="en-US" sz="1400" b="1" dirty="0">
                <a:solidFill>
                  <a:srgbClr val="000000"/>
                </a:solidFill>
                <a:latin typeface="Tahoma" panose="020B0604030504040204" pitchFamily="34" charset="0"/>
              </a:rPr>
              <a:t>Hybrid warfare </a:t>
            </a:r>
            <a:r>
              <a:rPr lang="en-US" sz="1400" dirty="0">
                <a:solidFill>
                  <a:srgbClr val="000000"/>
                </a:solidFill>
                <a:latin typeface="Tahoma" panose="020B0604030504040204" pitchFamily="34" charset="0"/>
              </a:rPr>
              <a:t>in NATO’s view is a violent conflict applying combination and simultaneous use of conventional and irregular warfare, involving both state and non-state actors, used adaptively in pursuit of their objectives and not limited to physical battlefield or territory. Each attack contains its own combinations and mutations of the two and targets further aspects of state and society to undermine it and reach its goals. Hybrid warfare can be employed in conflicts not only by states and armed forces but also by a variety of actors beyond the authority of states (such as separatists, terrorist, extremist or other criminal groups). Even though the phenomenon is hardly new, what is new and surprising is the “scale of use and </a:t>
            </a:r>
            <a:r>
              <a:rPr lang="en-US" sz="1400" b="1" dirty="0">
                <a:solidFill>
                  <a:srgbClr val="000000"/>
                </a:solidFill>
                <a:latin typeface="Tahoma" panose="020B0604030504040204" pitchFamily="34" charset="0"/>
              </a:rPr>
              <a:t>exploitation of old tools in new ways</a:t>
            </a:r>
            <a:r>
              <a:rPr lang="en-US" sz="1400" dirty="0">
                <a:solidFill>
                  <a:srgbClr val="000000"/>
                </a:solidFill>
                <a:latin typeface="Tahoma" panose="020B0604030504040204" pitchFamily="34" charset="0"/>
              </a:rPr>
              <a:t>.”</a:t>
            </a:r>
            <a:endParaRPr lang="fi-FI" sz="1400" dirty="0">
              <a:solidFill>
                <a:srgbClr val="000000"/>
              </a:solidFill>
              <a:latin typeface="Tahoma" panose="020B0604030504040204" pitchFamily="34" charset="0"/>
            </a:endParaRPr>
          </a:p>
        </p:txBody>
      </p:sp>
      <p:sp>
        <p:nvSpPr>
          <p:cNvPr id="9" name="Rectangle 8"/>
          <p:cNvSpPr/>
          <p:nvPr/>
        </p:nvSpPr>
        <p:spPr>
          <a:xfrm>
            <a:off x="213100" y="1443103"/>
            <a:ext cx="7506492"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War and Warfare: </a:t>
            </a:r>
            <a:r>
              <a:rPr kumimoji="0" lang="en-US" sz="2400" b="1" i="0" u="none" strike="noStrike" kern="1200" cap="none" spc="0" normalizeH="0" noProof="0" dirty="0">
                <a:ln w="11430"/>
                <a:solidFill>
                  <a:srgbClr val="0070C0"/>
                </a:solidFill>
                <a:effectLst>
                  <a:outerShdw blurRad="50800" dist="39000" dir="5460000" algn="tl">
                    <a:srgbClr val="000000">
                      <a:alpha val="38000"/>
                    </a:srgbClr>
                  </a:outerShdw>
                </a:effectLst>
                <a:uLnTx/>
                <a:uFillTx/>
                <a:latin typeface="Calibri"/>
                <a:ea typeface="+mn-ea"/>
                <a:cs typeface="+mn-cs"/>
              </a:rPr>
              <a:t>conventional vs. irregular vs. hybrid</a:t>
            </a:r>
          </a:p>
        </p:txBody>
      </p:sp>
      <p:pic>
        <p:nvPicPr>
          <p:cNvPr id="10" name="Picture 9"/>
          <p:cNvPicPr>
            <a:picLocks noChangeAspect="1"/>
          </p:cNvPicPr>
          <p:nvPr/>
        </p:nvPicPr>
        <p:blipFill>
          <a:blip r:embed="rId5"/>
          <a:stretch>
            <a:fillRect/>
          </a:stretch>
        </p:blipFill>
        <p:spPr>
          <a:xfrm>
            <a:off x="1619672" y="1057757"/>
            <a:ext cx="5311309" cy="262618"/>
          </a:xfrm>
          <a:prstGeom prst="rect">
            <a:avLst/>
          </a:prstGeom>
          <a:ln w="25400">
            <a:solidFill>
              <a:schemeClr val="tx1"/>
            </a:solidFill>
          </a:ln>
        </p:spPr>
      </p:pic>
    </p:spTree>
    <p:extLst>
      <p:ext uri="{BB962C8B-B14F-4D97-AF65-F5344CB8AC3E}">
        <p14:creationId xmlns:p14="http://schemas.microsoft.com/office/powerpoint/2010/main" val="134669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zIAixNkFI"/>
          <p:cNvPicPr>
            <a:picLocks noRot="1" noChangeAspect="1"/>
          </p:cNvPicPr>
          <p:nvPr>
            <a:videoFile r:link="rId1"/>
          </p:nvPr>
        </p:nvPicPr>
        <p:blipFill>
          <a:blip r:embed="rId3"/>
          <a:stretch>
            <a:fillRect/>
          </a:stretch>
        </p:blipFill>
        <p:spPr>
          <a:xfrm>
            <a:off x="251520" y="1268760"/>
            <a:ext cx="8576951" cy="4824536"/>
          </a:xfrm>
          <a:prstGeom prst="rect">
            <a:avLst/>
          </a:prstGeom>
        </p:spPr>
      </p:pic>
      <p:sp>
        <p:nvSpPr>
          <p:cNvPr id="3" name="Rectangle 2"/>
          <p:cNvSpPr/>
          <p:nvPr/>
        </p:nvSpPr>
        <p:spPr>
          <a:xfrm>
            <a:off x="107504" y="116632"/>
            <a:ext cx="6518710" cy="523220"/>
          </a:xfrm>
          <a:prstGeom prst="rect">
            <a:avLst/>
          </a:prstGeom>
        </p:spPr>
        <p:txBody>
          <a:bodyPr wrap="square">
            <a:spAutoFit/>
          </a:bodyPr>
          <a:lstStyle/>
          <a:p>
            <a:pPr defTabSz="685800" fontAlgn="base"/>
            <a:r>
              <a:rPr lang="en-US" sz="2800" b="1" dirty="0">
                <a:ln w="22225">
                  <a:solidFill>
                    <a:srgbClr val="333399"/>
                  </a:solidFill>
                  <a:prstDash val="solid"/>
                </a:ln>
                <a:solidFill>
                  <a:srgbClr val="333399">
                    <a:lumMod val="40000"/>
                    <a:lumOff val="60000"/>
                  </a:srgbClr>
                </a:solidFill>
                <a:latin typeface="Arial"/>
                <a:cs typeface="Arial"/>
              </a:rPr>
              <a:t>Not Only Image: </a:t>
            </a:r>
            <a:r>
              <a:rPr lang="en-US" sz="2000" b="1" dirty="0">
                <a:ln w="22225">
                  <a:solidFill>
                    <a:srgbClr val="333399"/>
                  </a:solidFill>
                  <a:prstDash val="solid"/>
                </a:ln>
                <a:solidFill>
                  <a:srgbClr val="333399">
                    <a:lumMod val="40000"/>
                    <a:lumOff val="60000"/>
                  </a:srgbClr>
                </a:solidFill>
                <a:latin typeface="Arial"/>
                <a:cs typeface="Arial"/>
              </a:rPr>
              <a:t>Deepfake Speech Synthesis</a:t>
            </a:r>
          </a:p>
        </p:txBody>
      </p:sp>
      <p:sp>
        <p:nvSpPr>
          <p:cNvPr id="4" name="Rectangle 3"/>
          <p:cNvSpPr/>
          <p:nvPr/>
        </p:nvSpPr>
        <p:spPr>
          <a:xfrm>
            <a:off x="251520" y="725549"/>
            <a:ext cx="4023602" cy="307777"/>
          </a:xfrm>
          <a:prstGeom prst="rect">
            <a:avLst/>
          </a:prstGeom>
        </p:spPr>
        <p:txBody>
          <a:bodyPr wrap="none">
            <a:spAutoFit/>
          </a:bodyPr>
          <a:lstStyle/>
          <a:p>
            <a:pPr defTabSz="685800"/>
            <a:r>
              <a:rPr lang="en-US" sz="1400" dirty="0">
                <a:solidFill>
                  <a:srgbClr val="000000"/>
                </a:solidFill>
                <a:latin typeface="Arial"/>
                <a:cs typeface="Arial"/>
                <a:hlinkClick r:id="rId4"/>
              </a:rPr>
              <a:t>https://www.youtube.com/watch?v=LEzIAixNkFI</a:t>
            </a:r>
            <a:r>
              <a:rPr lang="en-US" sz="1400" dirty="0">
                <a:solidFill>
                  <a:srgbClr val="000000"/>
                </a:solidFill>
                <a:latin typeface="Arial"/>
                <a:cs typeface="Arial"/>
              </a:rPr>
              <a:t> </a:t>
            </a:r>
          </a:p>
        </p:txBody>
      </p:sp>
      <p:sp>
        <p:nvSpPr>
          <p:cNvPr id="6" name="Rectangle 5"/>
          <p:cNvSpPr/>
          <p:nvPr/>
        </p:nvSpPr>
        <p:spPr>
          <a:xfrm>
            <a:off x="6876256" y="203654"/>
            <a:ext cx="2093107" cy="807913"/>
          </a:xfrm>
          <a:prstGeom prst="rect">
            <a:avLst/>
          </a:prstGeom>
          <a:noFill/>
        </p:spPr>
        <p:txBody>
          <a:bodyPr wrap="square" lIns="68580" tIns="34290" rIns="68580" bIns="34290">
            <a:spAutoFit/>
          </a:bodyPr>
          <a:lstStyle/>
          <a:p>
            <a:pPr algn="just" defTabSz="685800"/>
            <a:r>
              <a:rPr lang="en-US" sz="1600" dirty="0">
                <a:ln w="0"/>
                <a:solidFill>
                  <a:srgbClr val="000000"/>
                </a:solidFill>
                <a:effectLst>
                  <a:outerShdw blurRad="38100" dist="19050" dir="2700000" algn="tl" rotWithShape="0">
                    <a:srgbClr val="000000">
                      <a:alpha val="40000"/>
                    </a:srgbClr>
                  </a:outerShdw>
                </a:effectLst>
                <a:latin typeface="Arial"/>
                <a:cs typeface="Arial"/>
              </a:rPr>
              <a:t>Read about it: </a:t>
            </a:r>
            <a:r>
              <a:rPr lang="en-US" sz="1600" dirty="0">
                <a:solidFill>
                  <a:srgbClr val="000000"/>
                </a:solidFill>
                <a:latin typeface="Arial"/>
                <a:cs typeface="Arial"/>
                <a:hlinkClick r:id="rId5"/>
              </a:rPr>
              <a:t>https://www.scip.ch/en/?labs.20210318</a:t>
            </a:r>
            <a:endParaRPr lang="en-US" sz="1600" dirty="0">
              <a:ln w="0"/>
              <a:solidFill>
                <a:srgbClr val="000000"/>
              </a:solidFill>
              <a:effectLst>
                <a:outerShdw blurRad="38100" dist="19050" dir="2700000" algn="tl" rotWithShape="0">
                  <a:srgbClr val="000000">
                    <a:alpha val="40000"/>
                  </a:srgbClr>
                </a:outerShdw>
              </a:effectLst>
              <a:latin typeface="Arial"/>
              <a:cs typeface="Arial"/>
            </a:endParaRPr>
          </a:p>
        </p:txBody>
      </p:sp>
    </p:spTree>
    <p:extLst>
      <p:ext uri="{BB962C8B-B14F-4D97-AF65-F5344CB8AC3E}">
        <p14:creationId xmlns:p14="http://schemas.microsoft.com/office/powerpoint/2010/main" val="4019877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6236" y="700654"/>
            <a:ext cx="5688632" cy="3221274"/>
          </a:xfrm>
          <a:prstGeom prst="rect">
            <a:avLst/>
          </a:prstGeom>
        </p:spPr>
      </p:pic>
      <p:sp>
        <p:nvSpPr>
          <p:cNvPr id="4" name="Rectangle 3"/>
          <p:cNvSpPr/>
          <p:nvPr/>
        </p:nvSpPr>
        <p:spPr>
          <a:xfrm>
            <a:off x="4211960" y="27570"/>
            <a:ext cx="4752528" cy="646331"/>
          </a:xfrm>
          <a:prstGeom prst="rect">
            <a:avLst/>
          </a:prstGeom>
        </p:spPr>
        <p:txBody>
          <a:bodyPr wrap="square">
            <a:spAutoFit/>
          </a:bodyPr>
          <a:lstStyle/>
          <a:p>
            <a:r>
              <a:rPr lang="en-US" dirty="0">
                <a:hlinkClick r:id="rId3"/>
              </a:rPr>
              <a:t>https://www.insightsforprofessionals.com/en-us/it/security/deepfake-technology-explained</a:t>
            </a:r>
            <a:r>
              <a:rPr lang="en-US" dirty="0"/>
              <a:t> </a:t>
            </a:r>
          </a:p>
        </p:txBody>
      </p:sp>
      <p:sp>
        <p:nvSpPr>
          <p:cNvPr id="5" name="Rectangle 4"/>
          <p:cNvSpPr/>
          <p:nvPr/>
        </p:nvSpPr>
        <p:spPr>
          <a:xfrm>
            <a:off x="107504" y="49575"/>
            <a:ext cx="3059832"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Deepfakes are dangerous</a:t>
            </a:r>
          </a:p>
        </p:txBody>
      </p:sp>
      <p:pic>
        <p:nvPicPr>
          <p:cNvPr id="6" name="Picture 5"/>
          <p:cNvPicPr>
            <a:picLocks noChangeAspect="1"/>
          </p:cNvPicPr>
          <p:nvPr/>
        </p:nvPicPr>
        <p:blipFill>
          <a:blip r:embed="rId4"/>
          <a:stretch>
            <a:fillRect/>
          </a:stretch>
        </p:blipFill>
        <p:spPr>
          <a:xfrm>
            <a:off x="0" y="3645812"/>
            <a:ext cx="7488832" cy="3223927"/>
          </a:xfrm>
          <a:prstGeom prst="rect">
            <a:avLst/>
          </a:prstGeom>
        </p:spPr>
      </p:pic>
    </p:spTree>
    <p:extLst>
      <p:ext uri="{BB962C8B-B14F-4D97-AF65-F5344CB8AC3E}">
        <p14:creationId xmlns:p14="http://schemas.microsoft.com/office/powerpoint/2010/main" val="697051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rot="16200000">
            <a:off x="-1528231" y="1663306"/>
            <a:ext cx="5025797"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Deepfakes are dangerous</a:t>
            </a:r>
          </a:p>
        </p:txBody>
      </p:sp>
      <p:pic>
        <p:nvPicPr>
          <p:cNvPr id="2" name="Picture 1"/>
          <p:cNvPicPr>
            <a:picLocks noChangeAspect="1"/>
          </p:cNvPicPr>
          <p:nvPr/>
        </p:nvPicPr>
        <p:blipFill>
          <a:blip r:embed="rId2"/>
          <a:stretch>
            <a:fillRect/>
          </a:stretch>
        </p:blipFill>
        <p:spPr>
          <a:xfrm>
            <a:off x="2526280" y="49010"/>
            <a:ext cx="6588224" cy="6536704"/>
          </a:xfrm>
          <a:prstGeom prst="rect">
            <a:avLst/>
          </a:prstGeom>
        </p:spPr>
      </p:pic>
      <p:sp>
        <p:nvSpPr>
          <p:cNvPr id="7" name="Rectangle 6"/>
          <p:cNvSpPr/>
          <p:nvPr/>
        </p:nvSpPr>
        <p:spPr>
          <a:xfrm>
            <a:off x="6000" y="5053368"/>
            <a:ext cx="2520280" cy="1200329"/>
          </a:xfrm>
          <a:prstGeom prst="rect">
            <a:avLst/>
          </a:prstGeom>
        </p:spPr>
        <p:txBody>
          <a:bodyPr wrap="square">
            <a:spAutoFit/>
          </a:bodyPr>
          <a:lstStyle/>
          <a:p>
            <a:r>
              <a:rPr lang="en-US" dirty="0">
                <a:hlinkClick r:id="rId3"/>
              </a:rPr>
              <a:t>https://www.insightsforprofessionals.com/en-us/it/security/deepfake-technology-explained</a:t>
            </a:r>
            <a:r>
              <a:rPr lang="en-US" dirty="0"/>
              <a:t> </a:t>
            </a:r>
          </a:p>
        </p:txBody>
      </p:sp>
    </p:spTree>
    <p:extLst>
      <p:ext uri="{BB962C8B-B14F-4D97-AF65-F5344CB8AC3E}">
        <p14:creationId xmlns:p14="http://schemas.microsoft.com/office/powerpoint/2010/main" val="3417349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rot="16200000">
            <a:off x="-1626551" y="1663306"/>
            <a:ext cx="5025797"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Deepfakes are dangerous</a:t>
            </a:r>
          </a:p>
        </p:txBody>
      </p:sp>
      <p:sp>
        <p:nvSpPr>
          <p:cNvPr id="7" name="Rectangle 6"/>
          <p:cNvSpPr/>
          <p:nvPr/>
        </p:nvSpPr>
        <p:spPr>
          <a:xfrm>
            <a:off x="3203848" y="6021288"/>
            <a:ext cx="5472608" cy="646331"/>
          </a:xfrm>
          <a:prstGeom prst="rect">
            <a:avLst/>
          </a:prstGeom>
        </p:spPr>
        <p:txBody>
          <a:bodyPr wrap="square">
            <a:spAutoFit/>
          </a:bodyPr>
          <a:lstStyle/>
          <a:p>
            <a:r>
              <a:rPr lang="en-US" dirty="0">
                <a:hlinkClick r:id="rId2"/>
              </a:rPr>
              <a:t>https://www.insightsforprofessionals.com/en-us/it/security/deepfake-technology-explained</a:t>
            </a:r>
            <a:r>
              <a:rPr lang="en-US" dirty="0"/>
              <a:t> </a:t>
            </a:r>
          </a:p>
        </p:txBody>
      </p:sp>
      <p:pic>
        <p:nvPicPr>
          <p:cNvPr id="3" name="Picture 2"/>
          <p:cNvPicPr>
            <a:picLocks noChangeAspect="1"/>
          </p:cNvPicPr>
          <p:nvPr/>
        </p:nvPicPr>
        <p:blipFill>
          <a:blip r:embed="rId3"/>
          <a:stretch>
            <a:fillRect/>
          </a:stretch>
        </p:blipFill>
        <p:spPr>
          <a:xfrm>
            <a:off x="1831181" y="7906"/>
            <a:ext cx="7312820" cy="6013382"/>
          </a:xfrm>
          <a:prstGeom prst="rect">
            <a:avLst/>
          </a:prstGeom>
        </p:spPr>
      </p:pic>
    </p:spTree>
    <p:extLst>
      <p:ext uri="{BB962C8B-B14F-4D97-AF65-F5344CB8AC3E}">
        <p14:creationId xmlns:p14="http://schemas.microsoft.com/office/powerpoint/2010/main" val="38846117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52536" y="-23019"/>
            <a:ext cx="972694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Deepfakes are dangerous</a:t>
            </a:r>
          </a:p>
        </p:txBody>
      </p:sp>
      <p:sp>
        <p:nvSpPr>
          <p:cNvPr id="7" name="Rectangle 6"/>
          <p:cNvSpPr/>
          <p:nvPr/>
        </p:nvSpPr>
        <p:spPr>
          <a:xfrm>
            <a:off x="213481" y="817989"/>
            <a:ext cx="8606991" cy="338554"/>
          </a:xfrm>
          <a:prstGeom prst="rect">
            <a:avLst/>
          </a:prstGeom>
        </p:spPr>
        <p:txBody>
          <a:bodyPr wrap="square">
            <a:spAutoFit/>
          </a:bodyPr>
          <a:lstStyle/>
          <a:p>
            <a:r>
              <a:rPr lang="en-US" sz="1600" dirty="0">
                <a:hlinkClick r:id="rId2"/>
              </a:rPr>
              <a:t>https://www.insightsforprofessionals.com/en-us/it/security/deepfake-technology-explained</a:t>
            </a:r>
            <a:r>
              <a:rPr lang="en-US" sz="1600" dirty="0"/>
              <a:t> </a:t>
            </a:r>
          </a:p>
        </p:txBody>
      </p:sp>
      <p:pic>
        <p:nvPicPr>
          <p:cNvPr id="2" name="Picture 1"/>
          <p:cNvPicPr>
            <a:picLocks noChangeAspect="1"/>
          </p:cNvPicPr>
          <p:nvPr/>
        </p:nvPicPr>
        <p:blipFill>
          <a:blip r:embed="rId3"/>
          <a:stretch>
            <a:fillRect/>
          </a:stretch>
        </p:blipFill>
        <p:spPr>
          <a:xfrm>
            <a:off x="449454" y="1232475"/>
            <a:ext cx="8246951" cy="5554069"/>
          </a:xfrm>
          <a:prstGeom prst="rect">
            <a:avLst/>
          </a:prstGeom>
        </p:spPr>
      </p:pic>
    </p:spTree>
    <p:extLst>
      <p:ext uri="{BB962C8B-B14F-4D97-AF65-F5344CB8AC3E}">
        <p14:creationId xmlns:p14="http://schemas.microsoft.com/office/powerpoint/2010/main" val="869516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76435" y="93556"/>
            <a:ext cx="4608513"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Deepfakes are dangerous</a:t>
            </a:r>
          </a:p>
        </p:txBody>
      </p:sp>
      <p:sp>
        <p:nvSpPr>
          <p:cNvPr id="7" name="Rectangle 6"/>
          <p:cNvSpPr/>
          <p:nvPr/>
        </p:nvSpPr>
        <p:spPr>
          <a:xfrm>
            <a:off x="120569" y="1540106"/>
            <a:ext cx="4214503" cy="584775"/>
          </a:xfrm>
          <a:prstGeom prst="rect">
            <a:avLst/>
          </a:prstGeom>
        </p:spPr>
        <p:txBody>
          <a:bodyPr wrap="square">
            <a:spAutoFit/>
          </a:bodyPr>
          <a:lstStyle/>
          <a:p>
            <a:r>
              <a:rPr lang="en-US" sz="1600" dirty="0">
                <a:hlinkClick r:id="rId2"/>
              </a:rPr>
              <a:t>https://www.insightsforprofessionals.com/en-us/it/security/deepfake-technology-explained</a:t>
            </a:r>
            <a:r>
              <a:rPr lang="en-US" sz="1600" dirty="0"/>
              <a:t> </a:t>
            </a:r>
          </a:p>
        </p:txBody>
      </p:sp>
      <p:pic>
        <p:nvPicPr>
          <p:cNvPr id="3" name="Picture 2"/>
          <p:cNvPicPr>
            <a:picLocks noChangeAspect="1"/>
          </p:cNvPicPr>
          <p:nvPr/>
        </p:nvPicPr>
        <p:blipFill>
          <a:blip r:embed="rId3"/>
          <a:stretch>
            <a:fillRect/>
          </a:stretch>
        </p:blipFill>
        <p:spPr>
          <a:xfrm>
            <a:off x="5009348" y="51218"/>
            <a:ext cx="4092290" cy="6667302"/>
          </a:xfrm>
          <a:prstGeom prst="rect">
            <a:avLst/>
          </a:prstGeom>
        </p:spPr>
      </p:pic>
      <p:sp>
        <p:nvSpPr>
          <p:cNvPr id="4" name="TextBox 3"/>
          <p:cNvSpPr txBox="1"/>
          <p:nvPr/>
        </p:nvSpPr>
        <p:spPr>
          <a:xfrm>
            <a:off x="54891" y="2342232"/>
            <a:ext cx="4877149" cy="3970318"/>
          </a:xfrm>
          <a:prstGeom prst="rect">
            <a:avLst/>
          </a:prstGeom>
          <a:solidFill>
            <a:schemeClr val="bg1">
              <a:lumMod val="85000"/>
            </a:schemeClr>
          </a:solidFill>
          <a:ln w="19050">
            <a:solidFill>
              <a:schemeClr val="tx1"/>
            </a:solidFill>
          </a:ln>
        </p:spPr>
        <p:txBody>
          <a:bodyPr wrap="square" rtlCol="0">
            <a:spAutoFit/>
          </a:bodyPr>
          <a:lstStyle/>
          <a:p>
            <a:pPr algn="just"/>
            <a:r>
              <a:rPr lang="en-US" dirty="0"/>
              <a:t>Businesses across the globe have already lost money, reputational power and successful brand images due to the misuse of deepfakes, and it’s not expected to slow down anytime soon. For example, the cost of a deepfake scam exceeds </a:t>
            </a:r>
            <a:r>
              <a:rPr lang="en-US" dirty="0">
                <a:hlinkClick r:id="rId4" tooltip="The Threat of Deepfakes"/>
              </a:rPr>
              <a:t>$250 million in 2020</a:t>
            </a:r>
            <a:r>
              <a:rPr lang="en-US" dirty="0"/>
              <a:t> alone.</a:t>
            </a:r>
          </a:p>
          <a:p>
            <a:pPr algn="just"/>
            <a:endParaRPr lang="en-US" dirty="0"/>
          </a:p>
          <a:p>
            <a:pPr algn="just"/>
            <a:r>
              <a:rPr lang="en-US" dirty="0"/>
              <a:t>While </a:t>
            </a:r>
            <a:r>
              <a:rPr lang="en-US" dirty="0">
                <a:hlinkClick r:id="rId5" tooltip="Deepfake Fraud: Security Threats Behind Artificial Faces"/>
              </a:rPr>
              <a:t>deepfake technology</a:t>
            </a:r>
            <a:r>
              <a:rPr lang="en-US" dirty="0"/>
              <a:t> is still in its early stages, the threat it poses to businesses has already begun. Organizations should take their security protocols seriously and ensure they have a holistic defense strategy that touches all endpoints of a workforce to combat this threat.</a:t>
            </a:r>
          </a:p>
        </p:txBody>
      </p:sp>
    </p:spTree>
    <p:extLst>
      <p:ext uri="{BB962C8B-B14F-4D97-AF65-F5344CB8AC3E}">
        <p14:creationId xmlns:p14="http://schemas.microsoft.com/office/powerpoint/2010/main" val="35929362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8554" y="2215138"/>
            <a:ext cx="4633938" cy="4564359"/>
          </a:xfrm>
          <a:prstGeom prst="rect">
            <a:avLst/>
          </a:prstGeom>
          <a:ln w="25400">
            <a:solidFill>
              <a:schemeClr val="tx1"/>
            </a:solidFill>
          </a:ln>
        </p:spPr>
      </p:pic>
      <p:sp>
        <p:nvSpPr>
          <p:cNvPr id="4" name="Rectangle 3"/>
          <p:cNvSpPr/>
          <p:nvPr/>
        </p:nvSpPr>
        <p:spPr>
          <a:xfrm>
            <a:off x="267124" y="75626"/>
            <a:ext cx="841933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Be vigilant as you yourself will always be a coauthor of all potential deepfakes created against you</a:t>
            </a:r>
          </a:p>
        </p:txBody>
      </p:sp>
      <p:pic>
        <p:nvPicPr>
          <p:cNvPr id="5" name="Picture 4"/>
          <p:cNvPicPr>
            <a:picLocks noChangeAspect="1"/>
          </p:cNvPicPr>
          <p:nvPr/>
        </p:nvPicPr>
        <p:blipFill>
          <a:blip r:embed="rId3"/>
          <a:stretch>
            <a:fillRect/>
          </a:stretch>
        </p:blipFill>
        <p:spPr>
          <a:xfrm>
            <a:off x="66408" y="1896014"/>
            <a:ext cx="1309638" cy="1914933"/>
          </a:xfrm>
          <a:prstGeom prst="rect">
            <a:avLst/>
          </a:prstGeom>
          <a:ln w="25400">
            <a:solidFill>
              <a:schemeClr val="tx1"/>
            </a:solidFill>
          </a:ln>
        </p:spPr>
      </p:pic>
      <p:pic>
        <p:nvPicPr>
          <p:cNvPr id="2" name="Picture 1"/>
          <p:cNvPicPr>
            <a:picLocks noChangeAspect="1"/>
          </p:cNvPicPr>
          <p:nvPr/>
        </p:nvPicPr>
        <p:blipFill>
          <a:blip r:embed="rId4"/>
          <a:stretch>
            <a:fillRect/>
          </a:stretch>
        </p:blipFill>
        <p:spPr>
          <a:xfrm>
            <a:off x="4896534" y="1124744"/>
            <a:ext cx="4256088" cy="5703300"/>
          </a:xfrm>
          <a:prstGeom prst="rect">
            <a:avLst/>
          </a:prstGeom>
        </p:spPr>
      </p:pic>
    </p:spTree>
    <p:extLst>
      <p:ext uri="{BB962C8B-B14F-4D97-AF65-F5344CB8AC3E}">
        <p14:creationId xmlns:p14="http://schemas.microsoft.com/office/powerpoint/2010/main" val="730391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261136"/>
            <a:ext cx="7992888" cy="1569660"/>
          </a:xfrm>
          <a:prstGeom prst="rect">
            <a:avLst/>
          </a:prstGeom>
          <a:noFill/>
        </p:spPr>
        <p:txBody>
          <a:bodyPr wrap="square" rtlCol="0">
            <a:spAutoFit/>
          </a:bodyPr>
          <a:lstStyle/>
          <a:p>
            <a:pPr algn="just"/>
            <a:r>
              <a:rPr lang="en-US" sz="2400" i="1" dirty="0">
                <a:latin typeface="Aleo" panose="020F0802020204030203" pitchFamily="34" charset="0"/>
              </a:rPr>
              <a:t>At certain level of abstraction we may assume that human vulnerabilities regarding Cognitive Hacking are similar to the vulnerabilities of Artificial Intelligence  regarding Data Evasion, Data Poisoning, etc. attacks …</a:t>
            </a:r>
          </a:p>
        </p:txBody>
      </p:sp>
      <p:pic>
        <p:nvPicPr>
          <p:cNvPr id="5" name="Picture 4"/>
          <p:cNvPicPr>
            <a:picLocks noChangeAspect="1"/>
          </p:cNvPicPr>
          <p:nvPr/>
        </p:nvPicPr>
        <p:blipFill>
          <a:blip r:embed="rId2"/>
          <a:stretch>
            <a:fillRect/>
          </a:stretch>
        </p:blipFill>
        <p:spPr>
          <a:xfrm>
            <a:off x="0" y="1183467"/>
            <a:ext cx="9159375" cy="4012111"/>
          </a:xfrm>
          <a:prstGeom prst="rect">
            <a:avLst/>
          </a:prstGeom>
        </p:spPr>
      </p:pic>
      <p:sp>
        <p:nvSpPr>
          <p:cNvPr id="6" name="Rectangle 5"/>
          <p:cNvSpPr/>
          <p:nvPr/>
        </p:nvSpPr>
        <p:spPr>
          <a:xfrm>
            <a:off x="107504" y="0"/>
            <a:ext cx="541574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We are different but we have similar vulnerabilities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6129606" y="0"/>
            <a:ext cx="3004897" cy="2048165"/>
          </a:xfrm>
          <a:prstGeom prst="rect">
            <a:avLst/>
          </a:prstGeom>
        </p:spPr>
      </p:pic>
    </p:spTree>
    <p:extLst>
      <p:ext uri="{BB962C8B-B14F-4D97-AF65-F5344CB8AC3E}">
        <p14:creationId xmlns:p14="http://schemas.microsoft.com/office/powerpoint/2010/main" val="19261937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Right Arrow 124"/>
          <p:cNvSpPr/>
          <p:nvPr/>
        </p:nvSpPr>
        <p:spPr>
          <a:xfrm rot="10800000">
            <a:off x="2252513" y="4735798"/>
            <a:ext cx="608327" cy="298804"/>
          </a:xfrm>
          <a:prstGeom prst="rightArrow">
            <a:avLst>
              <a:gd name="adj1" fmla="val 50000"/>
              <a:gd name="adj2" fmla="val 65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rot="16200000">
            <a:off x="3172300" y="3912096"/>
            <a:ext cx="608327" cy="298804"/>
          </a:xfrm>
          <a:prstGeom prst="rightArrow">
            <a:avLst>
              <a:gd name="adj1" fmla="val 50000"/>
              <a:gd name="adj2" fmla="val 65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a:off x="3834225" y="4631552"/>
            <a:ext cx="608327" cy="298804"/>
          </a:xfrm>
          <a:prstGeom prst="rightArrow">
            <a:avLst>
              <a:gd name="adj1" fmla="val 50000"/>
              <a:gd name="adj2" fmla="val 65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5400000">
            <a:off x="-87021" y="5194729"/>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557770" y="5194728"/>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1688151" y="5188186"/>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3463" y="5517232"/>
            <a:ext cx="3277360" cy="131966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1705" y="1268760"/>
            <a:ext cx="2466441" cy="2448272"/>
          </a:xfrm>
          <a:prstGeom prst="rect">
            <a:avLst/>
          </a:prstGeom>
        </p:spPr>
      </p:pic>
      <mc:AlternateContent xmlns:mc="http://schemas.openxmlformats.org/markup-compatibility/2006" xmlns:a14="http://schemas.microsoft.com/office/drawing/2010/main">
        <mc:Choice Requires="a14">
          <p:sp>
            <p:nvSpPr>
              <p:cNvPr id="12" name="Oval 11"/>
              <p:cNvSpPr/>
              <p:nvPr/>
            </p:nvSpPr>
            <p:spPr>
              <a:xfrm>
                <a:off x="3290823" y="1135459"/>
                <a:ext cx="432048" cy="43204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a:rPr>
                            <m:t>𝑥</m:t>
                          </m:r>
                        </m:e>
                        <m:sub>
                          <m:r>
                            <a:rPr lang="en-US" b="0" i="1" dirty="0" smtClean="0">
                              <a:latin typeface="Cambria Math"/>
                            </a:rPr>
                            <m:t>1</m:t>
                          </m:r>
                        </m:sub>
                      </m:sSub>
                    </m:oMath>
                  </m:oMathPara>
                </a14:m>
                <a:endParaRPr lang="en-US" dirty="0"/>
              </a:p>
            </p:txBody>
          </p:sp>
        </mc:Choice>
        <mc:Fallback xmlns="">
          <p:sp>
            <p:nvSpPr>
              <p:cNvPr id="12" name="Oval 11"/>
              <p:cNvSpPr>
                <a:spLocks noRot="1" noChangeAspect="1" noMove="1" noResize="1" noEditPoints="1" noAdjustHandles="1" noChangeArrowheads="1" noChangeShapeType="1" noTextEdit="1"/>
              </p:cNvSpPr>
              <p:nvPr/>
            </p:nvSpPr>
            <p:spPr>
              <a:xfrm>
                <a:off x="3290823" y="1135459"/>
                <a:ext cx="432048" cy="432048"/>
              </a:xfrm>
              <a:prstGeom prst="ellipse">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p:cNvSpPr/>
              <p:nvPr/>
            </p:nvSpPr>
            <p:spPr>
              <a:xfrm>
                <a:off x="3260440" y="1891054"/>
                <a:ext cx="432048" cy="43204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a:rPr>
                            <m:t>𝑥</m:t>
                          </m:r>
                        </m:e>
                        <m:sub>
                          <m:r>
                            <a:rPr lang="en-US" b="0" i="1" dirty="0" smtClean="0">
                              <a:latin typeface="Cambria Math"/>
                            </a:rPr>
                            <m:t>2</m:t>
                          </m:r>
                        </m:sub>
                      </m:sSub>
                    </m:oMath>
                  </m:oMathPara>
                </a14:m>
                <a:endParaRPr lang="en-US" dirty="0"/>
              </a:p>
            </p:txBody>
          </p:sp>
        </mc:Choice>
        <mc:Fallback xmlns="">
          <p:sp>
            <p:nvSpPr>
              <p:cNvPr id="13" name="Oval 12"/>
              <p:cNvSpPr>
                <a:spLocks noRot="1" noChangeAspect="1" noMove="1" noResize="1" noEditPoints="1" noAdjustHandles="1" noChangeArrowheads="1" noChangeShapeType="1" noTextEdit="1"/>
              </p:cNvSpPr>
              <p:nvPr/>
            </p:nvSpPr>
            <p:spPr>
              <a:xfrm>
                <a:off x="3260440" y="1891054"/>
                <a:ext cx="432048" cy="432048"/>
              </a:xfrm>
              <a:prstGeom prst="ellipse">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p:cNvSpPr/>
              <p:nvPr/>
            </p:nvSpPr>
            <p:spPr>
              <a:xfrm>
                <a:off x="3278540" y="3263393"/>
                <a:ext cx="432048" cy="43204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a:rPr>
                            <m:t>𝑥</m:t>
                          </m:r>
                        </m:e>
                        <m:sub>
                          <m:r>
                            <a:rPr lang="en-US" b="0" i="1" dirty="0" smtClean="0">
                              <a:latin typeface="Cambria Math" panose="02040503050406030204" pitchFamily="18" charset="0"/>
                            </a:rPr>
                            <m:t>𝑛</m:t>
                          </m:r>
                        </m:sub>
                      </m:sSub>
                    </m:oMath>
                  </m:oMathPara>
                </a14:m>
                <a:endParaRPr lang="en-US" dirty="0"/>
              </a:p>
            </p:txBody>
          </p:sp>
        </mc:Choice>
        <mc:Fallback xmlns="">
          <p:sp>
            <p:nvSpPr>
              <p:cNvPr id="14" name="Oval 13"/>
              <p:cNvSpPr>
                <a:spLocks noRot="1" noChangeAspect="1" noMove="1" noResize="1" noEditPoints="1" noAdjustHandles="1" noChangeArrowheads="1" noChangeShapeType="1" noTextEdit="1"/>
              </p:cNvSpPr>
              <p:nvPr/>
            </p:nvSpPr>
            <p:spPr>
              <a:xfrm>
                <a:off x="3278540" y="3263393"/>
                <a:ext cx="432048" cy="432048"/>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p:cNvSpPr/>
              <p:nvPr/>
            </p:nvSpPr>
            <p:spPr>
              <a:xfrm>
                <a:off x="7498447" y="3263393"/>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a:rPr>
                            <m:t>𝑦</m:t>
                          </m:r>
                        </m:e>
                        <m:sub>
                          <m:r>
                            <a:rPr lang="en-US" b="0" i="1" dirty="0" smtClean="0">
                              <a:latin typeface="Cambria Math" panose="02040503050406030204" pitchFamily="18" charset="0"/>
                            </a:rPr>
                            <m:t>𝑚</m:t>
                          </m:r>
                        </m:sub>
                      </m:sSub>
                    </m:oMath>
                  </m:oMathPara>
                </a14:m>
                <a:endParaRPr lang="en-US" dirty="0"/>
              </a:p>
            </p:txBody>
          </p:sp>
        </mc:Choice>
        <mc:Fallback xmlns="">
          <p:sp>
            <p:nvSpPr>
              <p:cNvPr id="15" name="Oval 14"/>
              <p:cNvSpPr>
                <a:spLocks noRot="1" noChangeAspect="1" noMove="1" noResize="1" noEditPoints="1" noAdjustHandles="1" noChangeArrowheads="1" noChangeShapeType="1" noTextEdit="1"/>
              </p:cNvSpPr>
              <p:nvPr/>
            </p:nvSpPr>
            <p:spPr>
              <a:xfrm>
                <a:off x="7498447" y="3263393"/>
                <a:ext cx="432048" cy="432048"/>
              </a:xfrm>
              <a:prstGeom prst="ellipse">
                <a:avLst/>
              </a:prstGeom>
              <a:blipFill>
                <a:blip r:embed="rId6"/>
                <a:stretch>
                  <a:fillRect l="-40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a:xfrm>
                <a:off x="7501945" y="1135459"/>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a:rPr>
                            <m:t>𝑦</m:t>
                          </m:r>
                        </m:e>
                        <m:sub>
                          <m:r>
                            <a:rPr lang="en-US" b="0" i="1" dirty="0" smtClean="0">
                              <a:latin typeface="Cambria Math"/>
                            </a:rPr>
                            <m:t>1</m:t>
                          </m:r>
                        </m:sub>
                      </m:sSub>
                    </m:oMath>
                  </m:oMathPara>
                </a14:m>
                <a:endParaRPr lang="en-US" dirty="0"/>
              </a:p>
            </p:txBody>
          </p:sp>
        </mc:Choice>
        <mc:Fallback xmlns="">
          <p:sp>
            <p:nvSpPr>
              <p:cNvPr id="16" name="Oval 15"/>
              <p:cNvSpPr>
                <a:spLocks noRot="1" noChangeAspect="1" noMove="1" noResize="1" noEditPoints="1" noAdjustHandles="1" noChangeArrowheads="1" noChangeShapeType="1" noTextEdit="1"/>
              </p:cNvSpPr>
              <p:nvPr/>
            </p:nvSpPr>
            <p:spPr>
              <a:xfrm>
                <a:off x="7501945" y="1135459"/>
                <a:ext cx="432048" cy="432048"/>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Oval 21"/>
              <p:cNvSpPr/>
              <p:nvPr/>
            </p:nvSpPr>
            <p:spPr>
              <a:xfrm>
                <a:off x="7498298" y="1899378"/>
                <a:ext cx="432048" cy="43204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a:rPr>
                            <m:t>𝑦</m:t>
                          </m:r>
                        </m:e>
                        <m:sub>
                          <m:r>
                            <a:rPr lang="en-US" b="0" i="1" dirty="0" smtClean="0">
                              <a:latin typeface="Cambria Math"/>
                            </a:rPr>
                            <m:t>2</m:t>
                          </m:r>
                        </m:sub>
                      </m:sSub>
                    </m:oMath>
                  </m:oMathPara>
                </a14:m>
                <a:endParaRPr lang="en-US" dirty="0"/>
              </a:p>
            </p:txBody>
          </p:sp>
        </mc:Choice>
        <mc:Fallback xmlns="">
          <p:sp>
            <p:nvSpPr>
              <p:cNvPr id="22" name="Oval 21"/>
              <p:cNvSpPr>
                <a:spLocks noRot="1" noChangeAspect="1" noMove="1" noResize="1" noEditPoints="1" noAdjustHandles="1" noChangeArrowheads="1" noChangeShapeType="1" noTextEdit="1"/>
              </p:cNvSpPr>
              <p:nvPr/>
            </p:nvSpPr>
            <p:spPr>
              <a:xfrm>
                <a:off x="7498298" y="1899378"/>
                <a:ext cx="432048" cy="432048"/>
              </a:xfrm>
              <a:prstGeom prst="ellipse">
                <a:avLst/>
              </a:prstGeom>
              <a:blipFill>
                <a:blip r:embed="rId8"/>
                <a:stretch>
                  <a:fillRect/>
                </a:stretch>
              </a:blipFill>
              <a:ln>
                <a:solidFill>
                  <a:schemeClr val="tx1"/>
                </a:solidFill>
              </a:ln>
            </p:spPr>
            <p:txBody>
              <a:bodyPr/>
              <a:lstStyle/>
              <a:p>
                <a:r>
                  <a:rPr lang="en-US">
                    <a:noFill/>
                  </a:rPr>
                  <a:t> </a:t>
                </a:r>
              </a:p>
            </p:txBody>
          </p:sp>
        </mc:Fallback>
      </mc:AlternateContent>
      <p:sp>
        <p:nvSpPr>
          <p:cNvPr id="24" name="Rectangle 23"/>
          <p:cNvSpPr/>
          <p:nvPr/>
        </p:nvSpPr>
        <p:spPr>
          <a:xfrm>
            <a:off x="3251796" y="2260866"/>
            <a:ext cx="476412" cy="584775"/>
          </a:xfrm>
          <a:prstGeom prst="rect">
            <a:avLst/>
          </a:prstGeom>
          <a:noFill/>
        </p:spPr>
        <p:txBody>
          <a:bodyPr wrap="none" lIns="91440" tIns="45720" rIns="91440" bIns="45720">
            <a:spAutoFit/>
          </a:bodyPr>
          <a:lstStyle/>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25" name="Rectangle 24"/>
          <p:cNvSpPr/>
          <p:nvPr/>
        </p:nvSpPr>
        <p:spPr>
          <a:xfrm>
            <a:off x="7467853" y="2372442"/>
            <a:ext cx="476412" cy="584775"/>
          </a:xfrm>
          <a:prstGeom prst="rect">
            <a:avLst/>
          </a:prstGeom>
          <a:noFill/>
        </p:spPr>
        <p:txBody>
          <a:bodyPr wrap="none" lIns="91440" tIns="45720" rIns="91440" bIns="45720">
            <a:spAutoFit/>
          </a:bodyPr>
          <a:lstStyle/>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cxnSp>
        <p:nvCxnSpPr>
          <p:cNvPr id="29" name="Straight Connector 28"/>
          <p:cNvCxnSpPr/>
          <p:nvPr/>
        </p:nvCxnSpPr>
        <p:spPr>
          <a:xfrm>
            <a:off x="2657544" y="1386223"/>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989538" y="1336440"/>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0067" y="780099"/>
            <a:ext cx="3634591" cy="338554"/>
          </a:xfrm>
          <a:prstGeom prst="rect">
            <a:avLst/>
          </a:prstGeom>
          <a:noFill/>
        </p:spPr>
        <p:txBody>
          <a:bodyPr wrap="square" lIns="91440" tIns="45720" rIns="91440" bIns="45720">
            <a:spAutoFit/>
          </a:bodyPr>
          <a:lstStyle/>
          <a:p>
            <a:pPr algn="ctr"/>
            <a:r>
              <a:rPr lang="en-US" sz="1600" b="1" dirty="0">
                <a:ln w="10541" cmpd="sng">
                  <a:solidFill>
                    <a:srgbClr val="7D7D7D">
                      <a:tint val="100000"/>
                      <a:shade val="100000"/>
                      <a:satMod val="110000"/>
                    </a:srgbClr>
                  </a:solidFill>
                  <a:prstDash val="solid"/>
                </a:ln>
                <a:solidFill>
                  <a:srgbClr val="7030A0"/>
                </a:solidFill>
              </a:rPr>
              <a:t>Information (evidence) channels (inputs)</a:t>
            </a:r>
          </a:p>
        </p:txBody>
      </p:sp>
      <p:cxnSp>
        <p:nvCxnSpPr>
          <p:cNvPr id="49" name="Straight Connector 48"/>
          <p:cNvCxnSpPr/>
          <p:nvPr/>
        </p:nvCxnSpPr>
        <p:spPr>
          <a:xfrm>
            <a:off x="2609808" y="2115207"/>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618516" y="3479417"/>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2478146" y="1260051"/>
            <a:ext cx="374371" cy="2426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a:off x="7970392" y="2115207"/>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976724" y="3479417"/>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388380" y="775388"/>
            <a:ext cx="2812020" cy="347658"/>
          </a:xfrm>
          <a:prstGeom prst="rect">
            <a:avLst/>
          </a:prstGeom>
          <a:noFill/>
        </p:spPr>
        <p:txBody>
          <a:bodyPr wrap="square" lIns="91440" tIns="45720" rIns="91440" bIns="45720">
            <a:spAutoFit/>
          </a:bodyPr>
          <a:lstStyle/>
          <a:p>
            <a:pPr algn="ctr"/>
            <a:r>
              <a:rPr lang="en-US" sz="1600" b="1" dirty="0">
                <a:ln w="10541" cmpd="sng">
                  <a:solidFill>
                    <a:srgbClr val="7D7D7D">
                      <a:tint val="100000"/>
                      <a:shade val="100000"/>
                      <a:satMod val="110000"/>
                    </a:srgbClr>
                  </a:solidFill>
                  <a:prstDash val="solid"/>
                </a:ln>
                <a:solidFill>
                  <a:srgbClr val="7030A0"/>
                </a:solidFill>
              </a:rPr>
              <a:t>Decisions/responses (outputs)</a:t>
            </a:r>
          </a:p>
        </p:txBody>
      </p:sp>
      <p:sp>
        <p:nvSpPr>
          <p:cNvPr id="55" name="Rectangle 54"/>
          <p:cNvSpPr/>
          <p:nvPr/>
        </p:nvSpPr>
        <p:spPr>
          <a:xfrm>
            <a:off x="4336435" y="1135459"/>
            <a:ext cx="2522880" cy="26008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6859983" y="1374714"/>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864501" y="2121116"/>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864500" y="3485326"/>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707349" y="1369110"/>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703156" y="2106803"/>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20572" y="3471013"/>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394480" y="1069821"/>
            <a:ext cx="2401249" cy="954107"/>
          </a:xfrm>
          <a:prstGeom prst="rect">
            <a:avLst/>
          </a:prstGeom>
          <a:noFill/>
        </p:spPr>
        <p:txBody>
          <a:bodyPr wrap="square" lIns="91440" tIns="45720" rIns="91440" bIns="45720">
            <a:spAutoFit/>
          </a:bodyPr>
          <a:lstStyle/>
          <a:p>
            <a:pPr algn="ctr"/>
            <a:r>
              <a:rPr lang="en-US" sz="2800" b="1" cap="none" spc="0" dirty="0">
                <a:ln w="10541" cmpd="sng">
                  <a:solidFill>
                    <a:srgbClr val="7D7D7D">
                      <a:tint val="100000"/>
                      <a:shade val="100000"/>
                      <a:satMod val="110000"/>
                    </a:srgbClr>
                  </a:solidFill>
                  <a:prstDash val="solid"/>
                </a:ln>
                <a:solidFill>
                  <a:srgbClr val="FF0000"/>
                </a:solidFill>
                <a:effectLst/>
              </a:rPr>
              <a:t>Decision-making model</a:t>
            </a:r>
          </a:p>
        </p:txBody>
      </p:sp>
      <p:sp>
        <p:nvSpPr>
          <p:cNvPr id="65" name="Rectangle 64"/>
          <p:cNvSpPr/>
          <p:nvPr/>
        </p:nvSpPr>
        <p:spPr>
          <a:xfrm rot="16200000">
            <a:off x="1805159" y="2252029"/>
            <a:ext cx="1720343"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  O  R  L  D</a:t>
            </a:r>
          </a:p>
        </p:txBody>
      </p:sp>
      <p:pic>
        <p:nvPicPr>
          <p:cNvPr id="66" name="Picture 65"/>
          <p:cNvPicPr>
            <a:picLocks noChangeAspect="1"/>
          </p:cNvPicPr>
          <p:nvPr/>
        </p:nvPicPr>
        <p:blipFill>
          <a:blip r:embed="rId9"/>
          <a:stretch>
            <a:fillRect/>
          </a:stretch>
        </p:blipFill>
        <p:spPr>
          <a:xfrm>
            <a:off x="8583248" y="1201557"/>
            <a:ext cx="463336" cy="2450804"/>
          </a:xfrm>
          <a:prstGeom prst="rect">
            <a:avLst/>
          </a:prstGeom>
        </p:spPr>
      </p:pic>
      <p:cxnSp>
        <p:nvCxnSpPr>
          <p:cNvPr id="68" name="Straight Connector 67"/>
          <p:cNvCxnSpPr/>
          <p:nvPr/>
        </p:nvCxnSpPr>
        <p:spPr>
          <a:xfrm rot="16200000">
            <a:off x="4295827" y="4147843"/>
            <a:ext cx="822960"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4871891" y="4147843"/>
            <a:ext cx="822960"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a:off x="6024019" y="4147843"/>
            <a:ext cx="822960"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604189" y="4414975"/>
            <a:ext cx="476412" cy="584775"/>
          </a:xfrm>
          <a:prstGeom prst="rect">
            <a:avLst/>
          </a:prstGeom>
          <a:noFill/>
        </p:spPr>
        <p:txBody>
          <a:bodyPr wrap="none" lIns="91440" tIns="45720" rIns="91440" bIns="45720">
            <a:spAutoFit/>
          </a:bodyPr>
          <a:lstStyle/>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pic>
        <p:nvPicPr>
          <p:cNvPr id="73" name="Picture 72"/>
          <p:cNvPicPr>
            <a:picLocks noChangeAspect="1"/>
          </p:cNvPicPr>
          <p:nvPr/>
        </p:nvPicPr>
        <p:blipFill>
          <a:blip r:embed="rId10">
            <a:clrChange>
              <a:clrFrom>
                <a:srgbClr val="FFFFFF"/>
              </a:clrFrom>
              <a:clrTo>
                <a:srgbClr val="FFFFFF">
                  <a:alpha val="0"/>
                </a:srgbClr>
              </a:clrTo>
            </a:clrChange>
          </a:blip>
          <a:stretch>
            <a:fillRect/>
          </a:stretch>
        </p:blipFill>
        <p:spPr>
          <a:xfrm>
            <a:off x="60067" y="5581291"/>
            <a:ext cx="1487597" cy="1212207"/>
          </a:xfrm>
          <a:prstGeom prst="rect">
            <a:avLst/>
          </a:prstGeom>
        </p:spPr>
      </p:pic>
      <mc:AlternateContent xmlns:mc="http://schemas.openxmlformats.org/markup-compatibility/2006" xmlns:a14="http://schemas.microsoft.com/office/drawing/2010/main">
        <mc:Choice Requires="a14">
          <p:sp>
            <p:nvSpPr>
              <p:cNvPr id="78" name="Oval 77"/>
              <p:cNvSpPr/>
              <p:nvPr/>
            </p:nvSpPr>
            <p:spPr>
              <a:xfrm>
                <a:off x="4486746" y="4576791"/>
                <a:ext cx="432048" cy="43204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𝑙</m:t>
                          </m:r>
                        </m:e>
                        <m:sub>
                          <m:r>
                            <a:rPr lang="en-US" b="0" i="1" dirty="0" smtClean="0">
                              <a:latin typeface="Cambria Math"/>
                            </a:rPr>
                            <m:t>1</m:t>
                          </m:r>
                        </m:sub>
                      </m:sSub>
                    </m:oMath>
                  </m:oMathPara>
                </a14:m>
                <a:endParaRPr lang="en-US" dirty="0"/>
              </a:p>
            </p:txBody>
          </p:sp>
        </mc:Choice>
        <mc:Fallback xmlns="">
          <p:sp>
            <p:nvSpPr>
              <p:cNvPr id="78" name="Oval 77"/>
              <p:cNvSpPr>
                <a:spLocks noRot="1" noChangeAspect="1" noMove="1" noResize="1" noEditPoints="1" noAdjustHandles="1" noChangeArrowheads="1" noChangeShapeType="1" noTextEdit="1"/>
              </p:cNvSpPr>
              <p:nvPr/>
            </p:nvSpPr>
            <p:spPr>
              <a:xfrm>
                <a:off x="4486746" y="4576791"/>
                <a:ext cx="432048" cy="432048"/>
              </a:xfrm>
              <a:prstGeom prst="ellipse">
                <a:avLst/>
              </a:prstGeom>
              <a:blipFill>
                <a:blip r:embed="rId11"/>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Oval 78"/>
              <p:cNvSpPr/>
              <p:nvPr/>
            </p:nvSpPr>
            <p:spPr>
              <a:xfrm>
                <a:off x="5076056" y="4577229"/>
                <a:ext cx="432048" cy="43204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𝑙</m:t>
                          </m:r>
                        </m:e>
                        <m:sub>
                          <m:r>
                            <a:rPr lang="en-US" b="0" i="1" dirty="0" smtClean="0">
                              <a:latin typeface="Cambria Math"/>
                            </a:rPr>
                            <m:t>2</m:t>
                          </m:r>
                        </m:sub>
                      </m:sSub>
                    </m:oMath>
                  </m:oMathPara>
                </a14:m>
                <a:endParaRPr lang="en-US" dirty="0"/>
              </a:p>
            </p:txBody>
          </p:sp>
        </mc:Choice>
        <mc:Fallback xmlns="">
          <p:sp>
            <p:nvSpPr>
              <p:cNvPr id="79" name="Oval 78"/>
              <p:cNvSpPr>
                <a:spLocks noRot="1" noChangeAspect="1" noMove="1" noResize="1" noEditPoints="1" noAdjustHandles="1" noChangeArrowheads="1" noChangeShapeType="1" noTextEdit="1"/>
              </p:cNvSpPr>
              <p:nvPr/>
            </p:nvSpPr>
            <p:spPr>
              <a:xfrm>
                <a:off x="5076056" y="4577229"/>
                <a:ext cx="432048" cy="432048"/>
              </a:xfrm>
              <a:prstGeom prst="ellipse">
                <a:avLst/>
              </a:prstGeom>
              <a:blipFill>
                <a:blip r:embed="rId1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Oval 79"/>
              <p:cNvSpPr/>
              <p:nvPr/>
            </p:nvSpPr>
            <p:spPr>
              <a:xfrm>
                <a:off x="6217072" y="4570977"/>
                <a:ext cx="432048" cy="43204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𝑙</m:t>
                          </m:r>
                        </m:e>
                        <m:sub>
                          <m:r>
                            <a:rPr lang="en-US" b="0" i="1" dirty="0" smtClean="0">
                              <a:latin typeface="Cambria Math" panose="02040503050406030204" pitchFamily="18" charset="0"/>
                            </a:rPr>
                            <m:t>𝑘</m:t>
                          </m:r>
                        </m:sub>
                      </m:sSub>
                    </m:oMath>
                  </m:oMathPara>
                </a14:m>
                <a:endParaRPr lang="en-US" dirty="0"/>
              </a:p>
            </p:txBody>
          </p:sp>
        </mc:Choice>
        <mc:Fallback xmlns="">
          <p:sp>
            <p:nvSpPr>
              <p:cNvPr id="80" name="Oval 79"/>
              <p:cNvSpPr>
                <a:spLocks noRot="1" noChangeAspect="1" noMove="1" noResize="1" noEditPoints="1" noAdjustHandles="1" noChangeArrowheads="1" noChangeShapeType="1" noTextEdit="1"/>
              </p:cNvSpPr>
              <p:nvPr/>
            </p:nvSpPr>
            <p:spPr>
              <a:xfrm>
                <a:off x="6217072" y="4570977"/>
                <a:ext cx="432048" cy="432048"/>
              </a:xfrm>
              <a:prstGeom prst="ellipse">
                <a:avLst/>
              </a:prstGeom>
              <a:blipFill>
                <a:blip r:embed="rId13"/>
                <a:stretch>
                  <a:fillRect/>
                </a:stretch>
              </a:blipFill>
              <a:ln>
                <a:solidFill>
                  <a:schemeClr val="tx1"/>
                </a:solidFill>
              </a:ln>
            </p:spPr>
            <p:txBody>
              <a:bodyPr/>
              <a:lstStyle/>
              <a:p>
                <a:r>
                  <a:rPr lang="en-US">
                    <a:noFill/>
                  </a:rPr>
                  <a:t> </a:t>
                </a:r>
              </a:p>
            </p:txBody>
          </p:sp>
        </mc:Fallback>
      </mc:AlternateContent>
      <p:cxnSp>
        <p:nvCxnSpPr>
          <p:cNvPr id="85" name="Straight Connector 84"/>
          <p:cNvCxnSpPr/>
          <p:nvPr/>
        </p:nvCxnSpPr>
        <p:spPr>
          <a:xfrm rot="16200000">
            <a:off x="4386131" y="5360318"/>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a:off x="4962195" y="5360318"/>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6114323" y="5360318"/>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rot="5400000">
            <a:off x="5253662" y="4618051"/>
            <a:ext cx="826671" cy="3001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4154508" y="5727398"/>
            <a:ext cx="3013004" cy="830997"/>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[MACHINE] LEARNING</a:t>
            </a:r>
          </a:p>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OUTCOMES</a:t>
            </a:r>
          </a:p>
        </p:txBody>
      </p:sp>
      <p:cxnSp>
        <p:nvCxnSpPr>
          <p:cNvPr id="93" name="Straight Connector 92"/>
          <p:cNvCxnSpPr/>
          <p:nvPr/>
        </p:nvCxnSpPr>
        <p:spPr>
          <a:xfrm rot="5400000">
            <a:off x="-87020" y="4341262"/>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557771" y="4341261"/>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1688152" y="4334719"/>
            <a:ext cx="633279" cy="0"/>
          </a:xfrm>
          <a:prstGeom prst="line">
            <a:avLst/>
          </a:prstGeom>
          <a:ln w="31750">
            <a:solidFill>
              <a:schemeClr val="tx1"/>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rot="5400000">
            <a:off x="1057739" y="2679144"/>
            <a:ext cx="374371" cy="2426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308251" y="3667519"/>
            <a:ext cx="1720343"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  O  R  L  D</a:t>
            </a:r>
          </a:p>
        </p:txBody>
      </p:sp>
      <mc:AlternateContent xmlns:mc="http://schemas.openxmlformats.org/markup-compatibility/2006" xmlns:a14="http://schemas.microsoft.com/office/drawing/2010/main">
        <mc:Choice Requires="a14">
          <p:sp>
            <p:nvSpPr>
              <p:cNvPr id="98" name="Oval 97"/>
              <p:cNvSpPr/>
              <p:nvPr/>
            </p:nvSpPr>
            <p:spPr>
              <a:xfrm>
                <a:off x="45945" y="4651359"/>
                <a:ext cx="432048" cy="43204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a:rPr>
                            <m:t>1</m:t>
                          </m:r>
                        </m:sub>
                      </m:sSub>
                    </m:oMath>
                  </m:oMathPara>
                </a14:m>
                <a:endParaRPr lang="en-US" dirty="0"/>
              </a:p>
            </p:txBody>
          </p:sp>
        </mc:Choice>
        <mc:Fallback xmlns="">
          <p:sp>
            <p:nvSpPr>
              <p:cNvPr id="98" name="Oval 97"/>
              <p:cNvSpPr>
                <a:spLocks noRot="1" noChangeAspect="1" noMove="1" noResize="1" noEditPoints="1" noAdjustHandles="1" noChangeArrowheads="1" noChangeShapeType="1" noTextEdit="1"/>
              </p:cNvSpPr>
              <p:nvPr/>
            </p:nvSpPr>
            <p:spPr>
              <a:xfrm>
                <a:off x="45945" y="4651359"/>
                <a:ext cx="432048" cy="432048"/>
              </a:xfrm>
              <a:prstGeom prst="ellipse">
                <a:avLst/>
              </a:prstGeom>
              <a:blipFill>
                <a:blip r:embed="rId1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Oval 98"/>
              <p:cNvSpPr/>
              <p:nvPr/>
            </p:nvSpPr>
            <p:spPr>
              <a:xfrm>
                <a:off x="635255" y="4651797"/>
                <a:ext cx="432048" cy="43204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a:rPr>
                            <m:t>2</m:t>
                          </m:r>
                        </m:sub>
                      </m:sSub>
                    </m:oMath>
                  </m:oMathPara>
                </a14:m>
                <a:endParaRPr lang="en-US" dirty="0"/>
              </a:p>
            </p:txBody>
          </p:sp>
        </mc:Choice>
        <mc:Fallback xmlns="">
          <p:sp>
            <p:nvSpPr>
              <p:cNvPr id="99" name="Oval 98"/>
              <p:cNvSpPr>
                <a:spLocks noRot="1" noChangeAspect="1" noMove="1" noResize="1" noEditPoints="1" noAdjustHandles="1" noChangeArrowheads="1" noChangeShapeType="1" noTextEdit="1"/>
              </p:cNvSpPr>
              <p:nvPr/>
            </p:nvSpPr>
            <p:spPr>
              <a:xfrm>
                <a:off x="635255" y="4651797"/>
                <a:ext cx="432048" cy="432048"/>
              </a:xfrm>
              <a:prstGeom prst="ellipse">
                <a:avLst/>
              </a:prstGeom>
              <a:blipFill>
                <a:blip r:embed="rId1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Oval 99"/>
              <p:cNvSpPr/>
              <p:nvPr/>
            </p:nvSpPr>
            <p:spPr>
              <a:xfrm>
                <a:off x="1776271" y="4645545"/>
                <a:ext cx="432048" cy="43204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𝑟</m:t>
                          </m:r>
                        </m:sub>
                      </m:sSub>
                    </m:oMath>
                  </m:oMathPara>
                </a14:m>
                <a:endParaRPr lang="en-US" dirty="0"/>
              </a:p>
            </p:txBody>
          </p:sp>
        </mc:Choice>
        <mc:Fallback xmlns="">
          <p:sp>
            <p:nvSpPr>
              <p:cNvPr id="100" name="Oval 99"/>
              <p:cNvSpPr>
                <a:spLocks noRot="1" noChangeAspect="1" noMove="1" noResize="1" noEditPoints="1" noAdjustHandles="1" noChangeArrowheads="1" noChangeShapeType="1" noTextEdit="1"/>
              </p:cNvSpPr>
              <p:nvPr/>
            </p:nvSpPr>
            <p:spPr>
              <a:xfrm>
                <a:off x="1776271" y="4645545"/>
                <a:ext cx="432048" cy="432048"/>
              </a:xfrm>
              <a:prstGeom prst="ellipse">
                <a:avLst/>
              </a:prstGeom>
              <a:blipFill>
                <a:blip r:embed="rId16"/>
                <a:stretch>
                  <a:fillRect/>
                </a:stretch>
              </a:blipFill>
              <a:ln>
                <a:solidFill>
                  <a:schemeClr val="tx1"/>
                </a:solidFill>
              </a:ln>
            </p:spPr>
            <p:txBody>
              <a:bodyPr/>
              <a:lstStyle/>
              <a:p>
                <a:r>
                  <a:rPr lang="en-US">
                    <a:noFill/>
                  </a:rPr>
                  <a:t> </a:t>
                </a:r>
              </a:p>
            </p:txBody>
          </p:sp>
        </mc:Fallback>
      </mc:AlternateContent>
      <p:sp>
        <p:nvSpPr>
          <p:cNvPr id="105" name="Rectangle 104"/>
          <p:cNvSpPr/>
          <p:nvPr/>
        </p:nvSpPr>
        <p:spPr>
          <a:xfrm>
            <a:off x="1495000" y="6079457"/>
            <a:ext cx="1795823" cy="677108"/>
          </a:xfrm>
          <a:prstGeom prst="rect">
            <a:avLst/>
          </a:prstGeom>
          <a:noFill/>
        </p:spPr>
        <p:txBody>
          <a:bodyPr wrap="squar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Learning</a:t>
            </a:r>
          </a:p>
          <a:p>
            <a:pPr algn="ctr"/>
            <a:r>
              <a:rPr lang="en-US" sz="1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(or machine learning)</a:t>
            </a:r>
          </a:p>
        </p:txBody>
      </p:sp>
      <p:pic>
        <p:nvPicPr>
          <p:cNvPr id="107" name="Picture 106"/>
          <p:cNvPicPr>
            <a:picLocks noChangeAspect="1"/>
          </p:cNvPicPr>
          <p:nvPr/>
        </p:nvPicPr>
        <p:blipFill>
          <a:blip r:embed="rId17">
            <a:clrChange>
              <a:clrFrom>
                <a:srgbClr val="FFFFFF"/>
              </a:clrFrom>
              <a:clrTo>
                <a:srgbClr val="FFFFFF">
                  <a:alpha val="0"/>
                </a:srgbClr>
              </a:clrTo>
            </a:clrChange>
            <a:lum bright="70000" contrast="-70000"/>
          </a:blip>
          <a:stretch>
            <a:fillRect/>
          </a:stretch>
        </p:blipFill>
        <p:spPr>
          <a:xfrm>
            <a:off x="1956227" y="5569895"/>
            <a:ext cx="926033" cy="599198"/>
          </a:xfrm>
          <a:prstGeom prst="rect">
            <a:avLst/>
          </a:prstGeom>
        </p:spPr>
      </p:pic>
      <p:sp>
        <p:nvSpPr>
          <p:cNvPr id="108" name="Right Arrow 107"/>
          <p:cNvSpPr/>
          <p:nvPr/>
        </p:nvSpPr>
        <p:spPr>
          <a:xfrm>
            <a:off x="3351033" y="5917065"/>
            <a:ext cx="759929" cy="504056"/>
          </a:xfrm>
          <a:prstGeom prst="rightArrow">
            <a:avLst>
              <a:gd name="adj1" fmla="val 50000"/>
              <a:gd name="adj2" fmla="val 65549"/>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0" y="18497"/>
            <a:ext cx="862281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Decision-making as a main target of attacks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3" name="Group 112"/>
          <p:cNvGrpSpPr/>
          <p:nvPr/>
        </p:nvGrpSpPr>
        <p:grpSpPr>
          <a:xfrm>
            <a:off x="7356555" y="4291690"/>
            <a:ext cx="1210618" cy="1169772"/>
            <a:chOff x="7583090" y="4283197"/>
            <a:chExt cx="1210618" cy="1169772"/>
          </a:xfrm>
        </p:grpSpPr>
        <p:sp>
          <p:nvSpPr>
            <p:cNvPr id="111" name="Rectangle 110"/>
            <p:cNvSpPr/>
            <p:nvPr/>
          </p:nvSpPr>
          <p:spPr>
            <a:xfrm>
              <a:off x="7583090" y="4321427"/>
              <a:ext cx="1210618" cy="11315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1568" y="4687485"/>
              <a:ext cx="945050" cy="68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 name="Rectangle 111"/>
            <p:cNvSpPr/>
            <p:nvPr/>
          </p:nvSpPr>
          <p:spPr>
            <a:xfrm>
              <a:off x="7591517" y="4283197"/>
              <a:ext cx="1118191"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Attacks</a:t>
              </a:r>
            </a:p>
          </p:txBody>
        </p:sp>
      </p:grpSp>
      <p:grpSp>
        <p:nvGrpSpPr>
          <p:cNvPr id="118" name="Group 117"/>
          <p:cNvGrpSpPr/>
          <p:nvPr/>
        </p:nvGrpSpPr>
        <p:grpSpPr>
          <a:xfrm>
            <a:off x="2813436" y="4104484"/>
            <a:ext cx="1210618" cy="1169772"/>
            <a:chOff x="7583090" y="4283197"/>
            <a:chExt cx="1210618" cy="1169772"/>
          </a:xfrm>
        </p:grpSpPr>
        <p:sp>
          <p:nvSpPr>
            <p:cNvPr id="119" name="Rectangle 118"/>
            <p:cNvSpPr/>
            <p:nvPr/>
          </p:nvSpPr>
          <p:spPr>
            <a:xfrm>
              <a:off x="7583090" y="4321427"/>
              <a:ext cx="1210618" cy="11315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1568" y="4687485"/>
              <a:ext cx="945050" cy="68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 name="Rectangle 120"/>
            <p:cNvSpPr/>
            <p:nvPr/>
          </p:nvSpPr>
          <p:spPr>
            <a:xfrm>
              <a:off x="7591517" y="4283197"/>
              <a:ext cx="1118191" cy="461665"/>
            </a:xfrm>
            <a:prstGeom prst="rect">
              <a:avLst/>
            </a:prstGeom>
            <a:noFill/>
          </p:spPr>
          <p:txBody>
            <a:bodyPr wrap="non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Attacks</a:t>
              </a:r>
            </a:p>
          </p:txBody>
        </p:sp>
      </p:grpSp>
      <p:sp>
        <p:nvSpPr>
          <p:cNvPr id="123" name="Right Arrow 122"/>
          <p:cNvSpPr/>
          <p:nvPr/>
        </p:nvSpPr>
        <p:spPr>
          <a:xfrm rot="16200000">
            <a:off x="7416970" y="3920589"/>
            <a:ext cx="608327" cy="298804"/>
          </a:xfrm>
          <a:prstGeom prst="rightArrow">
            <a:avLst>
              <a:gd name="adj1" fmla="val 50000"/>
              <a:gd name="adj2" fmla="val 65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ight Arrow 125"/>
          <p:cNvSpPr/>
          <p:nvPr/>
        </p:nvSpPr>
        <p:spPr>
          <a:xfrm rot="10800000">
            <a:off x="6705225" y="4660884"/>
            <a:ext cx="608327" cy="298804"/>
          </a:xfrm>
          <a:prstGeom prst="rightArrow">
            <a:avLst>
              <a:gd name="adj1" fmla="val 50000"/>
              <a:gd name="adj2" fmla="val 65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378458" y="4132128"/>
            <a:ext cx="1487514" cy="338554"/>
          </a:xfrm>
          <a:prstGeom prst="rect">
            <a:avLst/>
          </a:prstGeom>
          <a:solidFill>
            <a:schemeClr val="bg1"/>
          </a:solidFill>
        </p:spPr>
        <p:txBody>
          <a:bodyPr wrap="square" lIns="91440" tIns="45720" rIns="91440" bIns="45720">
            <a:spAutoFit/>
          </a:bodyPr>
          <a:lstStyle/>
          <a:p>
            <a:pPr algn="ctr"/>
            <a:r>
              <a:rPr lang="en-US" sz="1600" b="1" dirty="0">
                <a:ln w="10541" cmpd="sng">
                  <a:solidFill>
                    <a:srgbClr val="7D7D7D">
                      <a:tint val="100000"/>
                      <a:shade val="100000"/>
                      <a:satMod val="110000"/>
                    </a:srgbClr>
                  </a:solidFill>
                  <a:prstDash val="solid"/>
                </a:ln>
                <a:solidFill>
                  <a:srgbClr val="7030A0"/>
                </a:solidFill>
              </a:rPr>
              <a:t>Learning inputs</a:t>
            </a:r>
          </a:p>
        </p:txBody>
      </p:sp>
      <p:pic>
        <p:nvPicPr>
          <p:cNvPr id="128" name="Picture 127"/>
          <p:cNvPicPr>
            <a:picLocks noChangeAspect="1"/>
          </p:cNvPicPr>
          <p:nvPr/>
        </p:nvPicPr>
        <p:blipFill>
          <a:blip r:embed="rId19">
            <a:clrChange>
              <a:clrFrom>
                <a:srgbClr val="FFFFFF"/>
              </a:clrFrom>
              <a:clrTo>
                <a:srgbClr val="FFFFFF">
                  <a:alpha val="0"/>
                </a:srgbClr>
              </a:clrTo>
            </a:clrChange>
          </a:blip>
          <a:stretch>
            <a:fillRect/>
          </a:stretch>
        </p:blipFill>
        <p:spPr>
          <a:xfrm>
            <a:off x="4485716" y="1912900"/>
            <a:ext cx="1308672" cy="1815697"/>
          </a:xfrm>
          <a:prstGeom prst="rect">
            <a:avLst/>
          </a:prstGeom>
        </p:spPr>
      </p:pic>
      <p:pic>
        <p:nvPicPr>
          <p:cNvPr id="129" name="Picture 1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82979" y="5519010"/>
            <a:ext cx="1613219" cy="1300615"/>
          </a:xfrm>
          <a:prstGeom prst="rect">
            <a:avLst/>
          </a:prstGeom>
          <a:ln w="25400">
            <a:solidFill>
              <a:schemeClr val="tx1"/>
            </a:solidFill>
          </a:ln>
        </p:spPr>
      </p:pic>
      <p:pic>
        <p:nvPicPr>
          <p:cNvPr id="2" name="Picture 1"/>
          <p:cNvPicPr>
            <a:picLocks noChangeAspect="1"/>
          </p:cNvPicPr>
          <p:nvPr/>
        </p:nvPicPr>
        <p:blipFill>
          <a:blip r:embed="rId21"/>
          <a:stretch>
            <a:fillRect/>
          </a:stretch>
        </p:blipFill>
        <p:spPr>
          <a:xfrm>
            <a:off x="5834434" y="2060536"/>
            <a:ext cx="774728" cy="750668"/>
          </a:xfrm>
          <a:prstGeom prst="rect">
            <a:avLst/>
          </a:prstGeom>
        </p:spPr>
      </p:pic>
      <p:pic>
        <p:nvPicPr>
          <p:cNvPr id="3" name="Picture 2"/>
          <p:cNvPicPr>
            <a:picLocks noChangeAspect="1"/>
          </p:cNvPicPr>
          <p:nvPr/>
        </p:nvPicPr>
        <p:blipFill>
          <a:blip r:embed="rId22">
            <a:clrChange>
              <a:clrFrom>
                <a:srgbClr val="FFFFFF"/>
              </a:clrFrom>
              <a:clrTo>
                <a:srgbClr val="FFFFFF">
                  <a:alpha val="0"/>
                </a:srgbClr>
              </a:clrTo>
            </a:clrChange>
          </a:blip>
          <a:stretch>
            <a:fillRect/>
          </a:stretch>
        </p:blipFill>
        <p:spPr>
          <a:xfrm>
            <a:off x="5782848" y="2908948"/>
            <a:ext cx="935229" cy="668972"/>
          </a:xfrm>
          <a:prstGeom prst="rect">
            <a:avLst/>
          </a:prstGeom>
        </p:spPr>
      </p:pic>
    </p:spTree>
    <p:extLst>
      <p:ext uri="{BB962C8B-B14F-4D97-AF65-F5344CB8AC3E}">
        <p14:creationId xmlns:p14="http://schemas.microsoft.com/office/powerpoint/2010/main" val="4199506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7428" y="2276674"/>
            <a:ext cx="4004072" cy="307777"/>
          </a:xfrm>
          <a:prstGeom prst="rect">
            <a:avLst/>
          </a:prstGeom>
        </p:spPr>
        <p:txBody>
          <a:bodyPr wrap="square">
            <a:spAutoFit/>
          </a:bodyPr>
          <a:lstStyle/>
          <a:p>
            <a:r>
              <a:rPr lang="en-US" sz="1400" dirty="0">
                <a:hlinkClick r:id="rId2"/>
              </a:rPr>
              <a:t>https://www.mdpi.com/2073-8994/13/4/597/htm</a:t>
            </a:r>
            <a:r>
              <a:rPr lang="en-US" sz="1400" dirty="0"/>
              <a:t> </a:t>
            </a:r>
          </a:p>
        </p:txBody>
      </p:sp>
      <p:sp>
        <p:nvSpPr>
          <p:cNvPr id="5" name="Rectangle 4"/>
          <p:cNvSpPr/>
          <p:nvPr/>
        </p:nvSpPr>
        <p:spPr>
          <a:xfrm>
            <a:off x="0" y="11068"/>
            <a:ext cx="421196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Related Work</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0" y="3071050"/>
            <a:ext cx="9080127" cy="3785652"/>
          </a:xfrm>
          <a:prstGeom prst="rect">
            <a:avLst/>
          </a:prstGeom>
        </p:spPr>
        <p:txBody>
          <a:bodyPr wrap="square">
            <a:spAutoFit/>
          </a:bodyPr>
          <a:lstStyle/>
          <a:p>
            <a:pPr algn="just"/>
            <a:r>
              <a:rPr lang="en-US" sz="1600" b="1" dirty="0">
                <a:solidFill>
                  <a:srgbClr val="0070C0"/>
                </a:solidFill>
                <a:latin typeface="Arial" panose="020B0604020202020204" pitchFamily="34" charset="0"/>
              </a:rPr>
              <a:t>ABSTRACT:</a:t>
            </a:r>
            <a:r>
              <a:rPr lang="en-US" sz="1400" dirty="0">
                <a:solidFill>
                  <a:srgbClr val="222222"/>
                </a:solidFill>
                <a:latin typeface="Arial" panose="020B0604020202020204" pitchFamily="34" charset="0"/>
              </a:rPr>
              <a:t> This paper aims to explore the cyber-deception-based approach and to design a novel conceptual model of hybrid threats that includes deception methods. Security programs primarily focus on prevention-based strategies aimed at stopping attackers from getting into the network. These programs attempt to use hardened perimeters and endpoint defenses by recognizing and blocking malicious activities to detect and stop attackers before they can get in. Most organizations implement such a strategy by fortifying their networks with defense-in-depth through layered prevention controls. Detection controls are usually placed to augment prevention at the perimeter, and not as consistently deployed for in-network threat detection. This architecture leaves detection gaps that are difficult to fill with existing security controls not specifically designed for that role. Rather than using prevention alone, a strategy that attackers have consistently succeeded against, defenders are adopting a more balanced strategy that includes detection and response. Most organizations deploy an intrusion detection system (IDS) or next-generation firewall that picks up known attacks or attempts to pattern match for identification. Other detection tools use monitoring, traffic, or behavioral analysis. These reactive defenses are designed to detect once they are attacked yet often fail. They also have some limitations because they are not designed to catch credential harvesting or attacks based on what appears as authorized access. They are also often seen as complex and prone to false positives, adding to analyst alert fatigue. The security industry has focused recent innovation on finding more accurate ways to recognize malicious activity with technologies such as user and entity behavioral analytics (UEBA), big data, artificial intelligence (AI), and deception.</a:t>
            </a:r>
            <a:endParaRPr lang="en-US" sz="1400" dirty="0"/>
          </a:p>
        </p:txBody>
      </p:sp>
      <p:sp>
        <p:nvSpPr>
          <p:cNvPr id="7" name="Rectangle 6"/>
          <p:cNvSpPr/>
          <p:nvPr/>
        </p:nvSpPr>
        <p:spPr>
          <a:xfrm>
            <a:off x="63872" y="2515257"/>
            <a:ext cx="8520588" cy="584775"/>
          </a:xfrm>
          <a:prstGeom prst="rect">
            <a:avLst/>
          </a:prstGeom>
        </p:spPr>
        <p:txBody>
          <a:bodyPr wrap="square">
            <a:spAutoFit/>
          </a:bodyPr>
          <a:lstStyle/>
          <a:p>
            <a:r>
              <a:rPr lang="en-US" sz="1600" dirty="0" err="1">
                <a:solidFill>
                  <a:srgbClr val="222222"/>
                </a:solidFill>
                <a:latin typeface="Arial" panose="020B0604020202020204" pitchFamily="34" charset="0"/>
              </a:rPr>
              <a:t>Steingartner</a:t>
            </a:r>
            <a:r>
              <a:rPr lang="en-US" sz="1600" dirty="0">
                <a:solidFill>
                  <a:srgbClr val="222222"/>
                </a:solidFill>
                <a:latin typeface="Arial" panose="020B0604020202020204" pitchFamily="34" charset="0"/>
              </a:rPr>
              <a:t>, W., </a:t>
            </a:r>
            <a:r>
              <a:rPr lang="en-US" sz="1600" dirty="0" err="1">
                <a:solidFill>
                  <a:srgbClr val="222222"/>
                </a:solidFill>
                <a:latin typeface="Arial" panose="020B0604020202020204" pitchFamily="34" charset="0"/>
              </a:rPr>
              <a:t>Galinec</a:t>
            </a:r>
            <a:r>
              <a:rPr lang="en-US" sz="1600" dirty="0">
                <a:solidFill>
                  <a:srgbClr val="222222"/>
                </a:solidFill>
                <a:latin typeface="Arial" panose="020B0604020202020204" pitchFamily="34" charset="0"/>
              </a:rPr>
              <a:t>, D., &amp; </a:t>
            </a:r>
            <a:r>
              <a:rPr lang="en-US" sz="1600" dirty="0" err="1">
                <a:solidFill>
                  <a:srgbClr val="222222"/>
                </a:solidFill>
                <a:latin typeface="Arial" panose="020B0604020202020204" pitchFamily="34" charset="0"/>
              </a:rPr>
              <a:t>Kozina</a:t>
            </a:r>
            <a:r>
              <a:rPr lang="en-US" sz="1600" dirty="0">
                <a:solidFill>
                  <a:srgbClr val="222222"/>
                </a:solidFill>
                <a:latin typeface="Arial" panose="020B0604020202020204" pitchFamily="34" charset="0"/>
              </a:rPr>
              <a:t>, A. (2021). </a:t>
            </a:r>
            <a:r>
              <a:rPr lang="en-US" sz="1600" b="1" dirty="0">
                <a:solidFill>
                  <a:srgbClr val="0070C0"/>
                </a:solidFill>
                <a:latin typeface="Arial" panose="020B0604020202020204" pitchFamily="34" charset="0"/>
              </a:rPr>
              <a:t>Threat Defense: Cyber Deception Approach and Education for Resilience in Hybrid Threats Model</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Symmetry</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13</a:t>
            </a:r>
            <a:r>
              <a:rPr lang="en-US" sz="1600" dirty="0">
                <a:solidFill>
                  <a:srgbClr val="222222"/>
                </a:solidFill>
                <a:latin typeface="Arial" panose="020B0604020202020204" pitchFamily="34" charset="0"/>
              </a:rPr>
              <a:t>(4), 597.</a:t>
            </a:r>
            <a:endParaRPr lang="en-US" sz="1600" dirty="0"/>
          </a:p>
        </p:txBody>
      </p:sp>
      <p:pic>
        <p:nvPicPr>
          <p:cNvPr id="8" name="Picture 7"/>
          <p:cNvPicPr>
            <a:picLocks noChangeAspect="1"/>
          </p:cNvPicPr>
          <p:nvPr/>
        </p:nvPicPr>
        <p:blipFill>
          <a:blip r:embed="rId3"/>
          <a:stretch>
            <a:fillRect/>
          </a:stretch>
        </p:blipFill>
        <p:spPr>
          <a:xfrm>
            <a:off x="5940152" y="34705"/>
            <a:ext cx="3181920" cy="2425900"/>
          </a:xfrm>
          <a:prstGeom prst="rect">
            <a:avLst/>
          </a:prstGeom>
        </p:spPr>
      </p:pic>
      <p:pic>
        <p:nvPicPr>
          <p:cNvPr id="9" name="Picture 8"/>
          <p:cNvPicPr>
            <a:picLocks noChangeAspect="1"/>
          </p:cNvPicPr>
          <p:nvPr/>
        </p:nvPicPr>
        <p:blipFill>
          <a:blip r:embed="rId4"/>
          <a:stretch>
            <a:fillRect/>
          </a:stretch>
        </p:blipFill>
        <p:spPr>
          <a:xfrm>
            <a:off x="98486" y="671074"/>
            <a:ext cx="3605303" cy="1598256"/>
          </a:xfrm>
          <a:prstGeom prst="rect">
            <a:avLst/>
          </a:prstGeom>
        </p:spPr>
      </p:pic>
      <p:pic>
        <p:nvPicPr>
          <p:cNvPr id="10" name="Picture 9"/>
          <p:cNvPicPr>
            <a:picLocks noChangeAspect="1"/>
          </p:cNvPicPr>
          <p:nvPr/>
        </p:nvPicPr>
        <p:blipFill>
          <a:blip r:embed="rId5"/>
          <a:stretch>
            <a:fillRect/>
          </a:stretch>
        </p:blipFill>
        <p:spPr>
          <a:xfrm>
            <a:off x="3995936" y="39906"/>
            <a:ext cx="1859855" cy="2420699"/>
          </a:xfrm>
          <a:prstGeom prst="rect">
            <a:avLst/>
          </a:prstGeom>
        </p:spPr>
      </p:pic>
    </p:spTree>
    <p:extLst>
      <p:ext uri="{BB962C8B-B14F-4D97-AF65-F5344CB8AC3E}">
        <p14:creationId xmlns:p14="http://schemas.microsoft.com/office/powerpoint/2010/main" val="25268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07504" y="117526"/>
            <a:ext cx="2096285" cy="1080120"/>
          </a:xfrm>
          <a:prstGeom prst="rect">
            <a:avLst/>
          </a:prstGeom>
        </p:spPr>
      </p:pic>
      <p:sp>
        <p:nvSpPr>
          <p:cNvPr id="5" name="Rectangle 4"/>
          <p:cNvSpPr/>
          <p:nvPr/>
        </p:nvSpPr>
        <p:spPr>
          <a:xfrm>
            <a:off x="2581112" y="113817"/>
            <a:ext cx="3700999"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Terminology</a:t>
            </a:r>
          </a:p>
        </p:txBody>
      </p:sp>
      <p:pic>
        <p:nvPicPr>
          <p:cNvPr id="6" name="Picture 5"/>
          <p:cNvPicPr>
            <a:picLocks noChangeAspect="1"/>
          </p:cNvPicPr>
          <p:nvPr/>
        </p:nvPicPr>
        <p:blipFill>
          <a:blip r:embed="rId4"/>
          <a:stretch>
            <a:fillRect/>
          </a:stretch>
        </p:blipFill>
        <p:spPr>
          <a:xfrm>
            <a:off x="7092280" y="117526"/>
            <a:ext cx="1905478" cy="1279202"/>
          </a:xfrm>
          <a:prstGeom prst="rect">
            <a:avLst/>
          </a:prstGeom>
        </p:spPr>
      </p:pic>
      <p:sp>
        <p:nvSpPr>
          <p:cNvPr id="8" name="Rectangle 7"/>
          <p:cNvSpPr/>
          <p:nvPr/>
        </p:nvSpPr>
        <p:spPr>
          <a:xfrm>
            <a:off x="38348" y="1822948"/>
            <a:ext cx="9036496" cy="5016758"/>
          </a:xfrm>
          <a:prstGeom prst="rect">
            <a:avLst/>
          </a:prstGeom>
        </p:spPr>
        <p:txBody>
          <a:bodyPr wrap="square">
            <a:spAutoFit/>
          </a:bodyPr>
          <a:lstStyle/>
          <a:p>
            <a:pPr algn="just"/>
            <a:r>
              <a:rPr lang="en-US" sz="1400" dirty="0">
                <a:latin typeface="Tahoma" panose="020B0604030504040204" pitchFamily="34" charset="0"/>
                <a:ea typeface="Tahoma" panose="020B0604030504040204" pitchFamily="34" charset="0"/>
                <a:cs typeface="Tahoma" panose="020B0604030504040204" pitchFamily="34" charset="0"/>
              </a:rPr>
              <a:t>The term </a:t>
            </a:r>
            <a:r>
              <a:rPr lang="en-US" sz="1400" b="1" i="1" dirty="0">
                <a:latin typeface="Tahoma" panose="020B0604030504040204" pitchFamily="34" charset="0"/>
                <a:ea typeface="Tahoma" panose="020B0604030504040204" pitchFamily="34" charset="0"/>
                <a:cs typeface="Tahoma" panose="020B0604030504040204" pitchFamily="34" charset="0"/>
              </a:rPr>
              <a:t>“</a:t>
            </a:r>
            <a:r>
              <a:rPr lang="en-US" sz="1400" b="1" dirty="0">
                <a:latin typeface="Tahoma" panose="020B0604030504040204" pitchFamily="34" charset="0"/>
                <a:ea typeface="Tahoma" panose="020B0604030504040204" pitchFamily="34" charset="0"/>
                <a:cs typeface="Tahoma" panose="020B0604030504040204" pitchFamily="34" charset="0"/>
              </a:rPr>
              <a:t>Hybrid War</a:t>
            </a:r>
            <a:r>
              <a:rPr lang="en-US" sz="1400" b="1" i="1" dirty="0">
                <a:latin typeface="Tahoma" panose="020B0604030504040204" pitchFamily="34" charset="0"/>
                <a:ea typeface="Tahoma" panose="020B0604030504040204" pitchFamily="34" charset="0"/>
                <a:cs typeface="Tahoma" panose="020B0604030504040204" pitchFamily="34" charset="0"/>
              </a:rPr>
              <a:t>”</a:t>
            </a:r>
            <a:r>
              <a:rPr lang="en-US" sz="1400" dirty="0">
                <a:latin typeface="Tahoma" panose="020B0604030504040204" pitchFamily="34" charset="0"/>
                <a:ea typeface="Tahoma" panose="020B0604030504040204" pitchFamily="34" charset="0"/>
                <a:cs typeface="Tahoma" panose="020B0604030504040204" pitchFamily="34" charset="0"/>
              </a:rPr>
              <a:t> refers to a conflict where both/all sides involved use </a:t>
            </a:r>
            <a:r>
              <a:rPr lang="en-US" sz="1400" b="1" i="1" dirty="0">
                <a:latin typeface="Tahoma" panose="020B0604030504040204" pitchFamily="34" charset="0"/>
                <a:ea typeface="Tahoma" panose="020B0604030504040204" pitchFamily="34" charset="0"/>
                <a:cs typeface="Tahoma" panose="020B0604030504040204" pitchFamily="34" charset="0"/>
              </a:rPr>
              <a:t>“</a:t>
            </a:r>
            <a:r>
              <a:rPr lang="en-US" sz="1400" b="1" dirty="0">
                <a:latin typeface="Tahoma" panose="020B0604030504040204" pitchFamily="34" charset="0"/>
                <a:ea typeface="Tahoma" panose="020B0604030504040204" pitchFamily="34" charset="0"/>
                <a:cs typeface="Tahoma" panose="020B0604030504040204" pitchFamily="34" charset="0"/>
              </a:rPr>
              <a:t>Hybrid Warfare</a:t>
            </a:r>
            <a:r>
              <a:rPr lang="en-US" sz="1400" b="1" i="1"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that combines conventional (regular), irregular and other approaches to combat.</a:t>
            </a:r>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1400" b="1" dirty="0">
              <a:solidFill>
                <a:srgbClr val="000000"/>
              </a:solidFill>
              <a:latin typeface="Tahoma" panose="020B0604030504040204" pitchFamily="34" charset="0"/>
            </a:endParaRPr>
          </a:p>
          <a:p>
            <a:pPr algn="just"/>
            <a:r>
              <a:rPr lang="en-US" b="1" dirty="0">
                <a:solidFill>
                  <a:srgbClr val="FF0000"/>
                </a:solidFill>
                <a:latin typeface="Tahoma" panose="020B0604030504040204" pitchFamily="34" charset="0"/>
              </a:rPr>
              <a:t>Conventional (regular) warfare</a:t>
            </a:r>
            <a:r>
              <a:rPr lang="en-US" dirty="0">
                <a:solidFill>
                  <a:srgbClr val="FF0000"/>
                </a:solidFill>
                <a:latin typeface="Tahoma" panose="020B0604030504040204" pitchFamily="34" charset="0"/>
              </a:rPr>
              <a:t> </a:t>
            </a:r>
            <a:r>
              <a:rPr lang="en-US" sz="1400" dirty="0">
                <a:solidFill>
                  <a:schemeClr val="bg1">
                    <a:lumMod val="75000"/>
                  </a:schemeClr>
                </a:solidFill>
                <a:latin typeface="Tahoma" panose="020B0604030504040204" pitchFamily="34" charset="0"/>
              </a:rPr>
              <a:t>is, according to NATO’s definition, warfare where regular opponents, officially enlisted by state, are engaged and regular tactics and activities are used, while respecting international treaties, conventions and laws.</a:t>
            </a:r>
          </a:p>
          <a:p>
            <a:pPr algn="just"/>
            <a:endParaRPr lang="en-US" sz="1400" dirty="0">
              <a:solidFill>
                <a:schemeClr val="bg1">
                  <a:lumMod val="75000"/>
                </a:schemeClr>
              </a:solidFill>
              <a:latin typeface="Tahoma" panose="020B0604030504040204" pitchFamily="34" charset="0"/>
            </a:endParaRPr>
          </a:p>
          <a:p>
            <a:pPr algn="just"/>
            <a:r>
              <a:rPr lang="en-US" b="1" dirty="0">
                <a:solidFill>
                  <a:srgbClr val="FF0000"/>
                </a:solidFill>
                <a:latin typeface="Tahoma" panose="020B0604030504040204" pitchFamily="34" charset="0"/>
              </a:rPr>
              <a:t>Irregular warfare</a:t>
            </a:r>
            <a:r>
              <a:rPr lang="en-US" sz="1400" b="1" dirty="0">
                <a:solidFill>
                  <a:srgbClr val="000000"/>
                </a:solidFill>
                <a:latin typeface="Tahoma" panose="020B0604030504040204" pitchFamily="34" charset="0"/>
              </a:rPr>
              <a:t> </a:t>
            </a:r>
            <a:r>
              <a:rPr lang="en-US" sz="1400" dirty="0">
                <a:solidFill>
                  <a:schemeClr val="bg1">
                    <a:lumMod val="75000"/>
                  </a:schemeClr>
                </a:solidFill>
                <a:latin typeface="Tahoma" panose="020B0604030504040204" pitchFamily="34" charset="0"/>
              </a:rPr>
              <a:t>is according to available NATO’s definitions a warfare that denotes a form of conflict, where one or more protagonists adopt irregular methods and favors indirect and asymmetric approaches, e.g., irregular troops or any combatants not formally enlisted in the armed forces of a nation-state or other legally constituted entity. These are likely to rely on local support, fight in the target place and they are often hard to distinguish from local civilians. The irregular opponents’ tactic will often include undermining and eroding target’s will and determination. The tactic also includes avoiding regular decisive deployment of national forces, and if necessary, then preferably under the terms and circumstances chosen by the irregular opponents.</a:t>
            </a:r>
          </a:p>
          <a:p>
            <a:pPr algn="just"/>
            <a:endParaRPr lang="en-US" sz="1400" dirty="0">
              <a:solidFill>
                <a:schemeClr val="bg1">
                  <a:lumMod val="75000"/>
                </a:schemeClr>
              </a:solidFill>
              <a:latin typeface="Tahoma" panose="020B0604030504040204" pitchFamily="34" charset="0"/>
            </a:endParaRPr>
          </a:p>
          <a:p>
            <a:pPr algn="just"/>
            <a:r>
              <a:rPr lang="en-US" b="1" dirty="0">
                <a:solidFill>
                  <a:srgbClr val="FF0000"/>
                </a:solidFill>
                <a:latin typeface="Tahoma" panose="020B0604030504040204" pitchFamily="34" charset="0"/>
              </a:rPr>
              <a:t>Hybrid warfare </a:t>
            </a:r>
            <a:r>
              <a:rPr lang="en-US" sz="1400" dirty="0">
                <a:solidFill>
                  <a:schemeClr val="bg1">
                    <a:lumMod val="75000"/>
                  </a:schemeClr>
                </a:solidFill>
                <a:latin typeface="Tahoma" panose="020B0604030504040204" pitchFamily="34" charset="0"/>
              </a:rPr>
              <a:t>in NATO’s view is a violent conflict applying combination and simultaneous use of conventional and irregular warfare, involving both state and non-state actors, used adaptively in pursuit of their objectives and not limited to physical battlefield or territory. Each attack contains its own combinations and mutations of the two and targets further aspects of state and society to reach its goals. Hybrid warfare can be employed in conflicts not only by states and armed forces but also by a variety of actors beyond the authority of states (such as separatists, terrorist, extremist or other criminal groups). Even though the phenomenon is hardly new, what is new and surprising is the “scale of use and </a:t>
            </a:r>
            <a:r>
              <a:rPr lang="en-US" sz="1400" b="1" dirty="0">
                <a:solidFill>
                  <a:schemeClr val="bg1">
                    <a:lumMod val="75000"/>
                  </a:schemeClr>
                </a:solidFill>
                <a:latin typeface="Tahoma" panose="020B0604030504040204" pitchFamily="34" charset="0"/>
              </a:rPr>
              <a:t>exploitation of old tools in new ways</a:t>
            </a:r>
            <a:r>
              <a:rPr lang="en-US" sz="1400" dirty="0">
                <a:solidFill>
                  <a:schemeClr val="bg1">
                    <a:lumMod val="75000"/>
                  </a:schemeClr>
                </a:solidFill>
                <a:latin typeface="Tahoma" panose="020B0604030504040204" pitchFamily="34" charset="0"/>
              </a:rPr>
              <a:t>.”</a:t>
            </a:r>
            <a:endParaRPr lang="fi-FI" sz="1400" dirty="0">
              <a:solidFill>
                <a:schemeClr val="bg1">
                  <a:lumMod val="75000"/>
                </a:schemeClr>
              </a:solidFill>
              <a:latin typeface="Tahoma" panose="020B0604030504040204" pitchFamily="34" charset="0"/>
            </a:endParaRPr>
          </a:p>
        </p:txBody>
      </p:sp>
      <p:sp>
        <p:nvSpPr>
          <p:cNvPr id="9" name="Rectangle 8"/>
          <p:cNvSpPr/>
          <p:nvPr/>
        </p:nvSpPr>
        <p:spPr>
          <a:xfrm>
            <a:off x="182364" y="1366263"/>
            <a:ext cx="7506492"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War and Warfare: </a:t>
            </a:r>
            <a:r>
              <a:rPr kumimoji="0" lang="en-US" sz="2400" b="1" i="0" u="none" strike="noStrike" kern="1200" cap="none" spc="0" normalizeH="0" noProof="0" dirty="0">
                <a:ln w="11430"/>
                <a:solidFill>
                  <a:srgbClr val="0070C0"/>
                </a:solidFill>
                <a:effectLst>
                  <a:outerShdw blurRad="50800" dist="39000" dir="5460000" algn="tl">
                    <a:srgbClr val="000000">
                      <a:alpha val="38000"/>
                    </a:srgbClr>
                  </a:outerShdw>
                </a:effectLst>
                <a:uLnTx/>
                <a:uFillTx/>
                <a:latin typeface="Calibri"/>
                <a:ea typeface="+mn-ea"/>
                <a:cs typeface="+mn-cs"/>
              </a:rPr>
              <a:t>conventional vs. irregular vs. hybrid</a:t>
            </a:r>
          </a:p>
        </p:txBody>
      </p:sp>
      <p:pic>
        <p:nvPicPr>
          <p:cNvPr id="10" name="Picture 9"/>
          <p:cNvPicPr>
            <a:picLocks noChangeAspect="1"/>
          </p:cNvPicPr>
          <p:nvPr/>
        </p:nvPicPr>
        <p:blipFill>
          <a:blip r:embed="rId5"/>
          <a:stretch>
            <a:fillRect/>
          </a:stretch>
        </p:blipFill>
        <p:spPr>
          <a:xfrm>
            <a:off x="1619672" y="1057757"/>
            <a:ext cx="5311309" cy="262618"/>
          </a:xfrm>
          <a:prstGeom prst="rect">
            <a:avLst/>
          </a:prstGeom>
          <a:ln w="25400">
            <a:solidFill>
              <a:schemeClr val="tx1"/>
            </a:solidFill>
          </a:ln>
        </p:spPr>
      </p:pic>
      <p:sp>
        <p:nvSpPr>
          <p:cNvPr id="3" name="Rectangle 2"/>
          <p:cNvSpPr/>
          <p:nvPr/>
        </p:nvSpPr>
        <p:spPr>
          <a:xfrm>
            <a:off x="107504" y="2816198"/>
            <a:ext cx="8852155" cy="523220"/>
          </a:xfrm>
          <a:prstGeom prst="rect">
            <a:avLst/>
          </a:prstGeom>
          <a:solidFill>
            <a:schemeClr val="tx1"/>
          </a:solidFill>
          <a:ln w="38100">
            <a:solidFill>
              <a:schemeClr val="bg1"/>
            </a:solidFill>
          </a:ln>
        </p:spPr>
        <p:txBody>
          <a:bodyPr wrap="square" lIns="91440" tIns="45720" rIns="91440" bIns="45720">
            <a:spAutoFit/>
          </a:bodyPr>
          <a:lstStyle/>
          <a:p>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Attacker and its tactics are officially recognized</a:t>
            </a:r>
          </a:p>
        </p:txBody>
      </p:sp>
      <p:sp>
        <p:nvSpPr>
          <p:cNvPr id="11" name="Rectangle 10"/>
          <p:cNvSpPr/>
          <p:nvPr/>
        </p:nvSpPr>
        <p:spPr>
          <a:xfrm>
            <a:off x="119304" y="3788557"/>
            <a:ext cx="8824115" cy="954107"/>
          </a:xfrm>
          <a:prstGeom prst="rect">
            <a:avLst/>
          </a:prstGeom>
          <a:solidFill>
            <a:schemeClr val="tx1"/>
          </a:solidFill>
          <a:ln w="38100">
            <a:solidFill>
              <a:schemeClr val="bg1"/>
            </a:solidFill>
          </a:ln>
        </p:spPr>
        <p:txBody>
          <a:bodyPr wrap="square" lIns="91440" tIns="45720" rIns="91440" bIns="45720">
            <a:spAutoFit/>
          </a:bodyPr>
          <a:lstStyle/>
          <a:p>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Attacker and its tactics are hidden</a:t>
            </a:r>
          </a:p>
          <a:p>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from being exposed officially</a:t>
            </a:r>
          </a:p>
        </p:txBody>
      </p:sp>
      <p:sp>
        <p:nvSpPr>
          <p:cNvPr id="12" name="Rectangle 11"/>
          <p:cNvSpPr/>
          <p:nvPr/>
        </p:nvSpPr>
        <p:spPr>
          <a:xfrm>
            <a:off x="142917" y="5633115"/>
            <a:ext cx="8800502" cy="954107"/>
          </a:xfrm>
          <a:prstGeom prst="rect">
            <a:avLst/>
          </a:prstGeom>
          <a:solidFill>
            <a:schemeClr val="tx1"/>
          </a:solidFill>
          <a:ln w="38100">
            <a:solidFill>
              <a:schemeClr val="bg1"/>
            </a:solidFill>
          </a:ln>
        </p:spPr>
        <p:txBody>
          <a:bodyPr wrap="square" lIns="91440" tIns="45720" rIns="91440" bIns="45720">
            <a:spAutoFit/>
          </a:bodyPr>
          <a:lstStyle/>
          <a:p>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Attacker and its tactics are combination of officially recognized and hidden ones</a:t>
            </a:r>
          </a:p>
        </p:txBody>
      </p:sp>
      <p:pic>
        <p:nvPicPr>
          <p:cNvPr id="13" name="Picture 12"/>
          <p:cNvPicPr>
            <a:picLocks noChangeAspect="1"/>
          </p:cNvPicPr>
          <p:nvPr/>
        </p:nvPicPr>
        <p:blipFill>
          <a:blip r:embed="rId6"/>
          <a:stretch>
            <a:fillRect/>
          </a:stretch>
        </p:blipFill>
        <p:spPr>
          <a:xfrm>
            <a:off x="8386849" y="5910348"/>
            <a:ext cx="461805" cy="399639"/>
          </a:xfrm>
          <a:prstGeom prst="rect">
            <a:avLst/>
          </a:prstGeom>
        </p:spPr>
      </p:pic>
      <p:pic>
        <p:nvPicPr>
          <p:cNvPr id="14" name="Picture 13"/>
          <p:cNvPicPr>
            <a:picLocks noChangeAspect="1"/>
          </p:cNvPicPr>
          <p:nvPr/>
        </p:nvPicPr>
        <p:blipFill>
          <a:blip r:embed="rId6"/>
          <a:stretch>
            <a:fillRect/>
          </a:stretch>
        </p:blipFill>
        <p:spPr>
          <a:xfrm>
            <a:off x="8396591" y="4065790"/>
            <a:ext cx="461805" cy="399639"/>
          </a:xfrm>
          <a:prstGeom prst="rect">
            <a:avLst/>
          </a:prstGeom>
        </p:spPr>
      </p:pic>
      <p:pic>
        <p:nvPicPr>
          <p:cNvPr id="15" name="Picture 14"/>
          <p:cNvPicPr>
            <a:picLocks noChangeAspect="1"/>
          </p:cNvPicPr>
          <p:nvPr/>
        </p:nvPicPr>
        <p:blipFill>
          <a:blip r:embed="rId6"/>
          <a:stretch>
            <a:fillRect/>
          </a:stretch>
        </p:blipFill>
        <p:spPr>
          <a:xfrm>
            <a:off x="8472017" y="2915197"/>
            <a:ext cx="420113" cy="363559"/>
          </a:xfrm>
          <a:prstGeom prst="rect">
            <a:avLst/>
          </a:prstGeom>
        </p:spPr>
      </p:pic>
    </p:spTree>
    <p:extLst>
      <p:ext uri="{BB962C8B-B14F-4D97-AF65-F5344CB8AC3E}">
        <p14:creationId xmlns:p14="http://schemas.microsoft.com/office/powerpoint/2010/main" val="38540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76056" y="4581128"/>
            <a:ext cx="3976210" cy="1988105"/>
          </a:xfrm>
          <a:prstGeom prst="rect">
            <a:avLst/>
          </a:prstGeom>
        </p:spPr>
      </p:pic>
      <p:pic>
        <p:nvPicPr>
          <p:cNvPr id="5" name="Picture 4"/>
          <p:cNvPicPr>
            <a:picLocks noChangeAspect="1"/>
          </p:cNvPicPr>
          <p:nvPr/>
        </p:nvPicPr>
        <p:blipFill>
          <a:blip r:embed="rId3"/>
          <a:stretch>
            <a:fillRect/>
          </a:stretch>
        </p:blipFill>
        <p:spPr>
          <a:xfrm>
            <a:off x="33251" y="4973"/>
            <a:ext cx="9094917" cy="4265746"/>
          </a:xfrm>
          <a:prstGeom prst="rect">
            <a:avLst/>
          </a:prstGeom>
          <a:ln w="25400">
            <a:solidFill>
              <a:schemeClr val="tx1"/>
            </a:solidFill>
          </a:ln>
        </p:spPr>
      </p:pic>
      <p:pic>
        <p:nvPicPr>
          <p:cNvPr id="3" name="Picture 2"/>
          <p:cNvPicPr>
            <a:picLocks noChangeAspect="1"/>
          </p:cNvPicPr>
          <p:nvPr/>
        </p:nvPicPr>
        <p:blipFill>
          <a:blip r:embed="rId4"/>
          <a:stretch>
            <a:fillRect/>
          </a:stretch>
        </p:blipFill>
        <p:spPr>
          <a:xfrm>
            <a:off x="33250" y="2706423"/>
            <a:ext cx="2738549" cy="4164173"/>
          </a:xfrm>
          <a:prstGeom prst="rect">
            <a:avLst/>
          </a:prstGeom>
          <a:ln w="25400">
            <a:solidFill>
              <a:schemeClr val="tx1"/>
            </a:solidFill>
          </a:ln>
        </p:spPr>
      </p:pic>
      <p:pic>
        <p:nvPicPr>
          <p:cNvPr id="4" name="Picture 3"/>
          <p:cNvPicPr>
            <a:picLocks noChangeAspect="1"/>
          </p:cNvPicPr>
          <p:nvPr/>
        </p:nvPicPr>
        <p:blipFill>
          <a:blip r:embed="rId5">
            <a:clrChange>
              <a:clrFrom>
                <a:srgbClr val="000000"/>
              </a:clrFrom>
              <a:clrTo>
                <a:srgbClr val="000000">
                  <a:alpha val="0"/>
                </a:srgbClr>
              </a:clrTo>
            </a:clrChange>
          </a:blip>
          <a:stretch>
            <a:fillRect/>
          </a:stretch>
        </p:blipFill>
        <p:spPr>
          <a:xfrm>
            <a:off x="2994472" y="3495099"/>
            <a:ext cx="1800200" cy="3358728"/>
          </a:xfrm>
          <a:prstGeom prst="rect">
            <a:avLst/>
          </a:prstGeom>
        </p:spPr>
      </p:pic>
      <p:sp>
        <p:nvSpPr>
          <p:cNvPr id="6" name="TextBox 5"/>
          <p:cNvSpPr txBox="1"/>
          <p:nvPr/>
        </p:nvSpPr>
        <p:spPr>
          <a:xfrm>
            <a:off x="575556" y="332656"/>
            <a:ext cx="4392488" cy="2308324"/>
          </a:xfrm>
          <a:prstGeom prst="rect">
            <a:avLst/>
          </a:prstGeom>
          <a:noFill/>
        </p:spPr>
        <p:txBody>
          <a:bodyPr wrap="square" rtlCol="0">
            <a:spAutoFit/>
          </a:bodyPr>
          <a:lstStyle/>
          <a:p>
            <a:r>
              <a:rPr lang="en-US" sz="7200" dirty="0">
                <a:latin typeface="Matura MT Script Capitals" panose="03020802060602070202" pitchFamily="66" charset="0"/>
              </a:rPr>
              <a:t>Cognitive Hack</a:t>
            </a:r>
          </a:p>
        </p:txBody>
      </p:sp>
    </p:spTree>
    <p:extLst>
      <p:ext uri="{BB962C8B-B14F-4D97-AF65-F5344CB8AC3E}">
        <p14:creationId xmlns:p14="http://schemas.microsoft.com/office/powerpoint/2010/main" val="995416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0232" y="1906895"/>
            <a:ext cx="8944256" cy="4524315"/>
          </a:xfrm>
          <a:prstGeom prst="rect">
            <a:avLst/>
          </a:prstGeom>
        </p:spPr>
        <p:txBody>
          <a:bodyPr wrap="square">
            <a:spAutoFit/>
          </a:bodyPr>
          <a:lstStyle/>
          <a:p>
            <a:r>
              <a:rPr lang="en-US" dirty="0"/>
              <a:t>Cognitive hacking is a cyberattack that seeks to manipulate the perception of people by exploiting their psychological vulnerabilities. The purpose of the attack is changes in behavior, usually resulting from exposure to misinformation. As such, cognitive hacking is a form of </a:t>
            </a:r>
            <a:r>
              <a:rPr lang="en-US" dirty="0">
                <a:hlinkClick r:id="rId2"/>
              </a:rPr>
              <a:t>social engineering</a:t>
            </a:r>
            <a:r>
              <a:rPr lang="en-US" dirty="0"/>
              <a:t> although it may target a broad audience rather than specific individuals.</a:t>
            </a:r>
          </a:p>
          <a:p>
            <a:endParaRPr lang="en-US" dirty="0"/>
          </a:p>
          <a:p>
            <a:r>
              <a:rPr lang="en-US" dirty="0"/>
              <a:t>Cognitive hacking may be overt or covert, can take various forms and may be launched through a variety of attack vectors. The attack is usually information-based and non-technical, however. In most cases, cognitive hacking does not involve corruption of hardware or software or even unauthorized access to systems or data. </a:t>
            </a:r>
          </a:p>
          <a:p>
            <a:endParaRPr lang="en-US" dirty="0"/>
          </a:p>
          <a:p>
            <a:r>
              <a:rPr lang="en-US" dirty="0"/>
              <a:t>The most common tool used in a cognitive hack is </a:t>
            </a:r>
            <a:r>
              <a:rPr lang="en-US" dirty="0">
                <a:hlinkClick r:id="rId3"/>
              </a:rPr>
              <a:t>weaponized information</a:t>
            </a:r>
            <a:r>
              <a:rPr lang="en-US" dirty="0"/>
              <a:t>: messages or content that is designed to affect the user's perceptions and beliefs in a way that will harm a target. The active "attack" is carried out by the people affected by those messages. For example, </a:t>
            </a:r>
            <a:r>
              <a:rPr lang="en-US" dirty="0">
                <a:hlinkClick r:id="rId4"/>
              </a:rPr>
              <a:t>disinformation</a:t>
            </a:r>
            <a:r>
              <a:rPr lang="en-US" dirty="0"/>
              <a:t> about a political candidate might go viral and convince large numbers of people to vote for someone else.  </a:t>
            </a:r>
          </a:p>
        </p:txBody>
      </p:sp>
      <p:sp>
        <p:nvSpPr>
          <p:cNvPr id="7" name="Rectangle 6"/>
          <p:cNvSpPr/>
          <p:nvPr/>
        </p:nvSpPr>
        <p:spPr>
          <a:xfrm>
            <a:off x="711940" y="6431351"/>
            <a:ext cx="7560840" cy="369332"/>
          </a:xfrm>
          <a:prstGeom prst="rect">
            <a:avLst/>
          </a:prstGeom>
        </p:spPr>
        <p:txBody>
          <a:bodyPr wrap="square">
            <a:spAutoFit/>
          </a:bodyPr>
          <a:lstStyle/>
          <a:p>
            <a:r>
              <a:rPr lang="en-US" dirty="0">
                <a:hlinkClick r:id="rId5"/>
              </a:rPr>
              <a:t>https://whatis.techtarget.com/definition/cognitive-hacking</a:t>
            </a:r>
            <a:r>
              <a:rPr lang="en-US" dirty="0"/>
              <a:t> </a:t>
            </a:r>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0"/>
            <a:ext cx="3960440" cy="80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9552" y="778096"/>
            <a:ext cx="2717447" cy="114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76056" y="188640"/>
            <a:ext cx="3784278" cy="1477328"/>
          </a:xfrm>
          <a:prstGeom prst="rect">
            <a:avLst/>
          </a:prstGeom>
          <a:solidFill>
            <a:schemeClr val="bg1">
              <a:lumMod val="85000"/>
            </a:schemeClr>
          </a:solidFill>
          <a:ln w="19050">
            <a:solidFill>
              <a:schemeClr val="tx1"/>
            </a:solidFill>
          </a:ln>
        </p:spPr>
        <p:txBody>
          <a:bodyPr wrap="square" rtlCol="0">
            <a:spAutoFit/>
          </a:bodyPr>
          <a:lstStyle/>
          <a:p>
            <a:pPr algn="just"/>
            <a:r>
              <a:rPr lang="en-US" sz="2400" b="1" dirty="0">
                <a:solidFill>
                  <a:srgbClr val="FF0000"/>
                </a:solidFill>
              </a:rPr>
              <a:t>“</a:t>
            </a:r>
            <a:r>
              <a:rPr lang="en-US" sz="2400" b="1" i="1" dirty="0">
                <a:solidFill>
                  <a:srgbClr val="FF0000"/>
                </a:solidFill>
              </a:rPr>
              <a:t>Only amateurs attack machines; professionals target people</a:t>
            </a:r>
            <a:r>
              <a:rPr lang="en-US" sz="2400" b="1" dirty="0">
                <a:solidFill>
                  <a:srgbClr val="FF0000"/>
                </a:solidFill>
              </a:rPr>
              <a:t>”</a:t>
            </a:r>
            <a:endParaRPr lang="en-US" sz="2400" b="1" i="0" dirty="0">
              <a:solidFill>
                <a:srgbClr val="FF0000"/>
              </a:solidFill>
            </a:endParaRPr>
          </a:p>
          <a:p>
            <a:endParaRPr lang="en-US" sz="800" b="1" i="0" dirty="0">
              <a:solidFill>
                <a:srgbClr val="FF0000"/>
              </a:solidFill>
            </a:endParaRPr>
          </a:p>
          <a:p>
            <a:r>
              <a:rPr lang="en-US" sz="1000" i="0" dirty="0"/>
              <a:t>[B. Schneier (2000). </a:t>
            </a:r>
            <a:r>
              <a:rPr lang="en-US" sz="1000" i="0" u="sng" dirty="0">
                <a:hlinkClick r:id="rId8"/>
              </a:rPr>
              <a:t>Semantic Attacks</a:t>
            </a:r>
            <a:r>
              <a:rPr lang="en-US" sz="1000" i="0" u="sng" dirty="0"/>
              <a:t>…</a:t>
            </a:r>
            <a:r>
              <a:rPr lang="en-US" sz="1000" i="0" dirty="0"/>
              <a:t>]</a:t>
            </a:r>
          </a:p>
        </p:txBody>
      </p:sp>
      <p:pic>
        <p:nvPicPr>
          <p:cNvPr id="1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801035"/>
            <a:ext cx="1692861" cy="110089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57768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251" y="613818"/>
            <a:ext cx="9036587" cy="3319238"/>
            <a:chOff x="53187" y="517637"/>
            <a:chExt cx="8551261" cy="3190758"/>
          </a:xfrm>
        </p:grpSpPr>
        <p:sp>
          <p:nvSpPr>
            <p:cNvPr id="43" name="Rounded Rectangle 42"/>
            <p:cNvSpPr/>
            <p:nvPr/>
          </p:nvSpPr>
          <p:spPr>
            <a:xfrm>
              <a:off x="53187" y="517637"/>
              <a:ext cx="8551261" cy="3190758"/>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3568" y="521843"/>
              <a:ext cx="2415943" cy="184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3691850" y="2090443"/>
              <a:ext cx="676969" cy="435366"/>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6" name="Picture 10"/>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262" y="1134212"/>
              <a:ext cx="5331031" cy="257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5599" y="1365981"/>
              <a:ext cx="1085775" cy="133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609874" y="583129"/>
              <a:ext cx="2918272" cy="3061895"/>
              <a:chOff x="5951024" y="2493312"/>
              <a:chExt cx="3104114" cy="3483011"/>
            </a:xfrm>
          </p:grpSpPr>
          <p:pic>
            <p:nvPicPr>
              <p:cNvPr id="4108"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7399" y="4004648"/>
                <a:ext cx="17526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5951024" y="2493312"/>
                <a:ext cx="3104114" cy="1919918"/>
                <a:chOff x="5951024" y="2493312"/>
                <a:chExt cx="3104114" cy="1919918"/>
              </a:xfrm>
            </p:grpSpPr>
            <p:grpSp>
              <p:nvGrpSpPr>
                <p:cNvPr id="6" name="Group 5"/>
                <p:cNvGrpSpPr/>
                <p:nvPr/>
              </p:nvGrpSpPr>
              <p:grpSpPr>
                <a:xfrm>
                  <a:off x="5951024" y="2541022"/>
                  <a:ext cx="3104114" cy="1872208"/>
                  <a:chOff x="755576" y="3494512"/>
                  <a:chExt cx="4593141" cy="3174848"/>
                </a:xfrm>
              </p:grpSpPr>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5692" y="3933056"/>
                    <a:ext cx="319128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81625" y="3494512"/>
                    <a:ext cx="1367092" cy="155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560121"/>
                    <a:ext cx="1661640" cy="135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10" name="Picture 1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3416" y="2493312"/>
                  <a:ext cx="1428468" cy="37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4111" name="Picture 1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65257">
              <a:off x="5177755" y="1475761"/>
              <a:ext cx="1001846" cy="174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967088" y="2194611"/>
              <a:ext cx="1695000" cy="263241"/>
              <a:chOff x="6533425" y="4772713"/>
              <a:chExt cx="1695000" cy="263241"/>
            </a:xfrm>
          </p:grpSpPr>
          <p:sp>
            <p:nvSpPr>
              <p:cNvPr id="13" name="Rectangle 12"/>
              <p:cNvSpPr/>
              <p:nvPr/>
            </p:nvSpPr>
            <p:spPr>
              <a:xfrm>
                <a:off x="6542478" y="4772713"/>
                <a:ext cx="1685947" cy="2632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12"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3425" y="4786792"/>
                <a:ext cx="1685947" cy="22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p:nvPr/>
        </p:nvSpPr>
        <p:spPr>
          <a:xfrm>
            <a:off x="4589244" y="3998586"/>
            <a:ext cx="4509791" cy="2677656"/>
          </a:xfrm>
          <a:prstGeom prst="rect">
            <a:avLst/>
          </a:prstGeom>
          <a:solidFill>
            <a:schemeClr val="bg2">
              <a:lumMod val="90000"/>
            </a:schemeClr>
          </a:solidFill>
          <a:ln w="25400">
            <a:solidFill>
              <a:schemeClr val="tx1"/>
            </a:solidFill>
          </a:ln>
          <a:scene3d>
            <a:camera prst="orthographicFront"/>
            <a:lightRig rig="flat" dir="tl">
              <a:rot lat="0" lon="0" rev="6600000"/>
            </a:lightRig>
          </a:scene3d>
          <a:sp3d>
            <a:bevelT/>
            <a:bevelB/>
          </a:sp3d>
        </p:spPr>
        <p:txBody>
          <a:bodyPr wrap="square" lIns="91440" tIns="45720" rIns="91440" bIns="45720">
            <a:spAutoFit/>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 real war always begins with an information war, which weapon is cognitive hack and the main target is the mind (i.e., </a:t>
            </a:r>
            <a:r>
              <a:rPr kumimoji="0" lang="en-US" sz="2800" b="1" i="0" u="sng"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beliefs and values</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of a potential victim</a:t>
            </a:r>
            <a:r>
              <a:rPr kumimoji="0" lang="ru-RU"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44" name="TextBox 43"/>
          <p:cNvSpPr txBox="1"/>
          <p:nvPr/>
        </p:nvSpPr>
        <p:spPr>
          <a:xfrm>
            <a:off x="323529" y="-45046"/>
            <a:ext cx="8758310" cy="584775"/>
          </a:xfrm>
          <a:prstGeom prst="rect">
            <a:avLst/>
          </a:prstGeom>
          <a:noFill/>
        </p:spPr>
        <p:txBody>
          <a:bodyPr wrap="square" rtlCol="0">
            <a:spAutoFit/>
          </a:bodyPr>
          <a:lstStyle/>
          <a:p>
            <a:pPr lvl="0"/>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Human Values/Beliefs </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System and Cognitive Hack</a:t>
            </a:r>
          </a:p>
        </p:txBody>
      </p:sp>
      <p:grpSp>
        <p:nvGrpSpPr>
          <p:cNvPr id="3" name="Group 2"/>
          <p:cNvGrpSpPr/>
          <p:nvPr/>
        </p:nvGrpSpPr>
        <p:grpSpPr>
          <a:xfrm>
            <a:off x="45251" y="3998586"/>
            <a:ext cx="4482773" cy="2680659"/>
            <a:chOff x="171993" y="3712913"/>
            <a:chExt cx="4618321" cy="3108543"/>
          </a:xfrm>
        </p:grpSpPr>
        <p:grpSp>
          <p:nvGrpSpPr>
            <p:cNvPr id="32" name="Group 31"/>
            <p:cNvGrpSpPr/>
            <p:nvPr/>
          </p:nvGrpSpPr>
          <p:grpSpPr>
            <a:xfrm>
              <a:off x="171993" y="3712913"/>
              <a:ext cx="4618321" cy="3108543"/>
              <a:chOff x="53187" y="827659"/>
              <a:chExt cx="9036496" cy="5913245"/>
            </a:xfrm>
          </p:grpSpPr>
          <p:sp>
            <p:nvSpPr>
              <p:cNvPr id="33" name="Rounded Rectangle 32"/>
              <p:cNvSpPr/>
              <p:nvPr/>
            </p:nvSpPr>
            <p:spPr>
              <a:xfrm>
                <a:off x="53187" y="827659"/>
                <a:ext cx="9036496" cy="5913245"/>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8565" y="916416"/>
                <a:ext cx="3672408" cy="575206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5" name="Group 34"/>
              <p:cNvGrpSpPr/>
              <p:nvPr/>
            </p:nvGrpSpPr>
            <p:grpSpPr>
              <a:xfrm>
                <a:off x="4688857" y="890439"/>
                <a:ext cx="4323111" cy="5772462"/>
                <a:chOff x="262044" y="817358"/>
                <a:chExt cx="4323111" cy="5772462"/>
              </a:xfrm>
            </p:grpSpPr>
            <p:pic>
              <p:nvPicPr>
                <p:cNvPr id="39"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2044" y="817358"/>
                  <a:ext cx="4323111" cy="302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2565" y="5065340"/>
                  <a:ext cx="2174960" cy="150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2565" y="2656214"/>
                  <a:ext cx="4309958" cy="253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47525" y="5189350"/>
                  <a:ext cx="2134998" cy="140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Right Arrow 35"/>
              <p:cNvSpPr/>
              <p:nvPr/>
            </p:nvSpPr>
            <p:spPr>
              <a:xfrm>
                <a:off x="3946442" y="3536659"/>
                <a:ext cx="720080" cy="495244"/>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300" y="925994"/>
                <a:ext cx="873148" cy="117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32873" y="996157"/>
                <a:ext cx="12382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848732" y="4992842"/>
              <a:ext cx="87571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We demand peace!</a:t>
              </a:r>
            </a:p>
          </p:txBody>
        </p:sp>
      </p:grpSp>
      <p:sp>
        <p:nvSpPr>
          <p:cNvPr id="4" name="Rectangle 3"/>
          <p:cNvSpPr/>
          <p:nvPr/>
        </p:nvSpPr>
        <p:spPr>
          <a:xfrm>
            <a:off x="6875298" y="2082955"/>
            <a:ext cx="1314847" cy="523220"/>
          </a:xfrm>
          <a:prstGeom prst="rect">
            <a:avLst/>
          </a:prstGeom>
          <a:solidFill>
            <a:schemeClr val="bg1">
              <a:alpha val="67000"/>
            </a:schemeClr>
          </a:solidFill>
        </p:spPr>
        <p:txBody>
          <a:bodyPr wrap="none">
            <a:spAutoFit/>
          </a:bodyPr>
          <a:lstStyle/>
          <a:p>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BELIEFS</a:t>
            </a:r>
            <a:endParaRPr lang="en-US" sz="2800" dirty="0"/>
          </a:p>
        </p:txBody>
      </p:sp>
    </p:spTree>
    <p:extLst>
      <p:ext uri="{BB962C8B-B14F-4D97-AF65-F5344CB8AC3E}">
        <p14:creationId xmlns:p14="http://schemas.microsoft.com/office/powerpoint/2010/main" val="2733954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2496" y="1202334"/>
            <a:ext cx="2978196" cy="1080120"/>
          </a:xfrm>
          <a:prstGeom prst="rect">
            <a:avLst/>
          </a:prstGeom>
        </p:spPr>
      </p:pic>
      <p:pic>
        <p:nvPicPr>
          <p:cNvPr id="6" name="Picture 5"/>
          <p:cNvPicPr>
            <a:picLocks noChangeAspect="1"/>
          </p:cNvPicPr>
          <p:nvPr/>
        </p:nvPicPr>
        <p:blipFill>
          <a:blip r:embed="rId3"/>
          <a:stretch>
            <a:fillRect/>
          </a:stretch>
        </p:blipFill>
        <p:spPr>
          <a:xfrm>
            <a:off x="2377063" y="357452"/>
            <a:ext cx="4953433" cy="780704"/>
          </a:xfrm>
          <a:prstGeom prst="rect">
            <a:avLst/>
          </a:prstGeom>
        </p:spPr>
      </p:pic>
      <p:sp>
        <p:nvSpPr>
          <p:cNvPr id="7" name="Rectangle 6"/>
          <p:cNvSpPr/>
          <p:nvPr/>
        </p:nvSpPr>
        <p:spPr>
          <a:xfrm>
            <a:off x="7731335" y="741388"/>
            <a:ext cx="1389613" cy="1938992"/>
          </a:xfrm>
          <a:prstGeom prst="rect">
            <a:avLst/>
          </a:prstGeom>
        </p:spPr>
        <p:txBody>
          <a:bodyPr wrap="square">
            <a:spAutoFit/>
          </a:bodyPr>
          <a:lstStyle/>
          <a:p>
            <a:pPr algn="just" fontAlgn="base"/>
            <a:r>
              <a:rPr lang="en-US" sz="1000" i="1" dirty="0">
                <a:solidFill>
                  <a:srgbClr val="000000"/>
                </a:solidFill>
                <a:latin typeface="Arial" panose="020B0604020202020204" pitchFamily="34" charset="0"/>
                <a:cs typeface="Arial" panose="020B0604020202020204" pitchFamily="34" charset="0"/>
              </a:rPr>
              <a:t>Andrei </a:t>
            </a:r>
            <a:r>
              <a:rPr lang="en-US" sz="1000" i="1" dirty="0" err="1">
                <a:solidFill>
                  <a:srgbClr val="000000"/>
                </a:solidFill>
                <a:latin typeface="Arial" panose="020B0604020202020204" pitchFamily="34" charset="0"/>
                <a:cs typeface="Arial" panose="020B0604020202020204" pitchFamily="34" charset="0"/>
              </a:rPr>
              <a:t>Arkhangelsky</a:t>
            </a:r>
            <a:r>
              <a:rPr lang="en-US" sz="1000" i="1" dirty="0">
                <a:solidFill>
                  <a:srgbClr val="000000"/>
                </a:solidFill>
                <a:latin typeface="Arial" panose="020B0604020202020204" pitchFamily="34" charset="0"/>
                <a:cs typeface="Arial" panose="020B0604020202020204" pitchFamily="34" charset="0"/>
              </a:rPr>
              <a:t> is a Russian journalist, columnist, author and the cultural editor of the weekly magazine </a:t>
            </a:r>
            <a:r>
              <a:rPr lang="en-US" sz="1000" i="1" dirty="0" err="1">
                <a:solidFill>
                  <a:srgbClr val="000000"/>
                </a:solidFill>
                <a:latin typeface="Arial" panose="020B0604020202020204" pitchFamily="34" charset="0"/>
                <a:cs typeface="Arial" panose="020B0604020202020204" pitchFamily="34" charset="0"/>
              </a:rPr>
              <a:t>Ogonyok</a:t>
            </a:r>
            <a:r>
              <a:rPr lang="en-US" sz="1000" i="1" dirty="0">
                <a:solidFill>
                  <a:srgbClr val="000000"/>
                </a:solidFill>
                <a:latin typeface="Arial" panose="020B0604020202020204" pitchFamily="34" charset="0"/>
                <a:cs typeface="Arial" panose="020B0604020202020204" pitchFamily="34" charset="0"/>
              </a:rPr>
              <a:t>. He is also one of the most active commentators in Russia on the topic of disinformation and propaganda. </a:t>
            </a:r>
            <a:endParaRPr lang="en-US" sz="1000" b="0" i="0" u="none" strike="noStrike" dirty="0">
              <a:solidFill>
                <a:srgbClr val="000000"/>
              </a:solidFill>
              <a:effectLst/>
              <a:latin typeface="Arial" panose="020B0604020202020204" pitchFamily="34" charset="0"/>
              <a:cs typeface="Arial" panose="020B0604020202020204" pitchFamily="34" charset="0"/>
            </a:endParaRPr>
          </a:p>
        </p:txBody>
      </p:sp>
      <p:sp>
        <p:nvSpPr>
          <p:cNvPr id="8" name="Rectangle 7"/>
          <p:cNvSpPr/>
          <p:nvPr/>
        </p:nvSpPr>
        <p:spPr>
          <a:xfrm>
            <a:off x="2669210" y="65057"/>
            <a:ext cx="6336704" cy="276999"/>
          </a:xfrm>
          <a:prstGeom prst="rect">
            <a:avLst/>
          </a:prstGeom>
        </p:spPr>
        <p:txBody>
          <a:bodyPr wrap="square">
            <a:spAutoFit/>
          </a:bodyPr>
          <a:lstStyle/>
          <a:p>
            <a:r>
              <a:rPr lang="fi-FI" sz="1200" dirty="0">
                <a:hlinkClick r:id="rId4"/>
              </a:rPr>
              <a:t>https://euvsdisinfo.eu/propaganda-must-be-opposed-by-the-language-of-values/</a:t>
            </a:r>
            <a:r>
              <a:rPr lang="fi-FI" sz="1200" dirty="0"/>
              <a:t> </a:t>
            </a:r>
          </a:p>
        </p:txBody>
      </p:sp>
      <p:pic>
        <p:nvPicPr>
          <p:cNvPr id="9" name="Picture 8">
            <a:hlinkClick r:id="rId5"/>
          </p:cNvPr>
          <p:cNvPicPr>
            <a:picLocks noChangeAspect="1"/>
          </p:cNvPicPr>
          <p:nvPr/>
        </p:nvPicPr>
        <p:blipFill>
          <a:blip r:embed="rId6"/>
          <a:stretch>
            <a:fillRect/>
          </a:stretch>
        </p:blipFill>
        <p:spPr>
          <a:xfrm>
            <a:off x="126876" y="403556"/>
            <a:ext cx="2212876" cy="1418197"/>
          </a:xfrm>
          <a:prstGeom prst="rect">
            <a:avLst/>
          </a:prstGeom>
        </p:spPr>
      </p:pic>
      <p:pic>
        <p:nvPicPr>
          <p:cNvPr id="5" name="Picture 4"/>
          <p:cNvPicPr>
            <a:picLocks noChangeAspect="1"/>
          </p:cNvPicPr>
          <p:nvPr/>
        </p:nvPicPr>
        <p:blipFill>
          <a:blip r:embed="rId7"/>
          <a:stretch>
            <a:fillRect/>
          </a:stretch>
        </p:blipFill>
        <p:spPr>
          <a:xfrm>
            <a:off x="5999765" y="802243"/>
            <a:ext cx="1699788" cy="1817693"/>
          </a:xfrm>
          <a:prstGeom prst="rect">
            <a:avLst/>
          </a:prstGeom>
          <a:ln w="19050">
            <a:solidFill>
              <a:schemeClr val="tx1"/>
            </a:solidFill>
          </a:ln>
        </p:spPr>
      </p:pic>
      <p:sp>
        <p:nvSpPr>
          <p:cNvPr id="10" name="Rectangle 9"/>
          <p:cNvSpPr/>
          <p:nvPr/>
        </p:nvSpPr>
        <p:spPr>
          <a:xfrm>
            <a:off x="50036" y="2381399"/>
            <a:ext cx="5793826" cy="4431983"/>
          </a:xfrm>
          <a:prstGeom prst="rect">
            <a:avLst/>
          </a:prstGeom>
        </p:spPr>
        <p:txBody>
          <a:bodyPr wrap="square">
            <a:spAutoFit/>
          </a:bodyPr>
          <a:lstStyle/>
          <a:p>
            <a:pPr fontAlgn="base"/>
            <a:r>
              <a:rPr lang="en-US" sz="2000" b="1" dirty="0">
                <a:solidFill>
                  <a:srgbClr val="000000"/>
                </a:solidFill>
                <a:latin typeface="Arial" panose="020B0604020202020204" pitchFamily="34" charset="0"/>
                <a:cs typeface="Arial" panose="020B0604020202020204" pitchFamily="34" charset="0"/>
              </a:rPr>
              <a:t>To </a:t>
            </a:r>
            <a:r>
              <a:rPr lang="en-US" sz="2000" b="1" i="1" u="sng" dirty="0">
                <a:solidFill>
                  <a:srgbClr val="FF0000"/>
                </a:solidFill>
                <a:latin typeface="Arial" panose="020B0604020202020204" pitchFamily="34" charset="0"/>
                <a:cs typeface="Arial" panose="020B0604020202020204" pitchFamily="34" charset="0"/>
              </a:rPr>
              <a:t>blur the line between good and evil</a:t>
            </a:r>
          </a:p>
          <a:p>
            <a:pPr fontAlgn="base"/>
            <a:endParaRPr lang="en-US" sz="1400" dirty="0">
              <a:solidFill>
                <a:srgbClr val="000000"/>
              </a:solidFill>
              <a:latin typeface="Arial" panose="020B0604020202020204" pitchFamily="34" charset="0"/>
              <a:cs typeface="Arial" panose="020B0604020202020204" pitchFamily="34" charset="0"/>
            </a:endParaRPr>
          </a:p>
          <a:p>
            <a:pPr algn="just" fontAlgn="base"/>
            <a:r>
              <a:rPr lang="en-US" sz="1200" b="1" i="1" dirty="0">
                <a:solidFill>
                  <a:srgbClr val="000000"/>
                </a:solidFill>
                <a:latin typeface="Arial" panose="020B0604020202020204" pitchFamily="34" charset="0"/>
                <a:cs typeface="Arial" panose="020B0604020202020204" pitchFamily="34" charset="0"/>
              </a:rPr>
              <a:t>Q.</a:t>
            </a:r>
            <a:r>
              <a:rPr lang="en-US" sz="1200" i="1" dirty="0">
                <a:solidFill>
                  <a:srgbClr val="000000"/>
                </a:solidFill>
                <a:latin typeface="Arial" panose="020B0604020202020204" pitchFamily="34" charset="0"/>
                <a:cs typeface="Arial" panose="020B0604020202020204" pitchFamily="34" charset="0"/>
              </a:rPr>
              <a:t> What purpose or purposes does the disinformation serve, in your opinion? </a:t>
            </a:r>
          </a:p>
          <a:p>
            <a:pPr algn="just" fontAlgn="base"/>
            <a:endParaRPr lang="en-US" sz="800" dirty="0">
              <a:solidFill>
                <a:srgbClr val="000000"/>
              </a:solidFill>
              <a:latin typeface="Arial" panose="020B0604020202020204" pitchFamily="34" charset="0"/>
              <a:cs typeface="Arial" panose="020B0604020202020204" pitchFamily="34" charset="0"/>
            </a:endParaRPr>
          </a:p>
          <a:p>
            <a:pPr algn="just" fontAlgn="base"/>
            <a:r>
              <a:rPr lang="en-US" sz="1200" b="1" i="1" dirty="0">
                <a:solidFill>
                  <a:srgbClr val="000000"/>
                </a:solidFill>
                <a:latin typeface="Arial" panose="020B0604020202020204" pitchFamily="34" charset="0"/>
                <a:cs typeface="Arial" panose="020B0604020202020204" pitchFamily="34" charset="0"/>
              </a:rPr>
              <a:t>A</a:t>
            </a:r>
            <a:r>
              <a:rPr lang="en-US" sz="1200" b="1" dirty="0">
                <a:solidFill>
                  <a:srgbClr val="000000"/>
                </a:solidFill>
                <a:latin typeface="Arial" panose="020B0604020202020204" pitchFamily="34" charset="0"/>
                <a:cs typeface="Arial" panose="020B0604020202020204" pitchFamily="34" charset="0"/>
              </a:rPr>
              <a:t>.</a:t>
            </a:r>
            <a:r>
              <a:rPr lang="en-US" sz="1200" dirty="0">
                <a:solidFill>
                  <a:srgbClr val="000000"/>
                </a:solidFill>
                <a:latin typeface="Arial" panose="020B0604020202020204" pitchFamily="34" charset="0"/>
                <a:cs typeface="Arial" panose="020B0604020202020204" pitchFamily="34" charset="0"/>
              </a:rPr>
              <a:t> Its global goal is to destroy any existing values in the world, especially the liberal ones. Its task is to install the idea that there are no values at all, only gross instincts and habits. That a person cannot change for the better. That there is no difference between democracy and authoritarianism, that “everyone behaves equally badly.” Ultimately, the goal is to blur the line between good and evil … When no one believes in anything, obviously, it is more convenient to solve tactical political tasks. … This “freedom from culture,” as Freud said, gives people pleasure…</a:t>
            </a:r>
          </a:p>
          <a:p>
            <a:pPr algn="just" fontAlgn="base"/>
            <a:endParaRPr lang="en-US" sz="1400" b="0" i="0" u="none" strike="noStrike" dirty="0">
              <a:solidFill>
                <a:srgbClr val="000000"/>
              </a:solidFill>
              <a:effectLst/>
              <a:latin typeface="&amp;quot"/>
            </a:endParaRPr>
          </a:p>
          <a:p>
            <a:pPr fontAlgn="base"/>
            <a:r>
              <a:rPr lang="en-US" sz="2000" b="1" dirty="0">
                <a:latin typeface="Arial" panose="020B0604020202020204" pitchFamily="34" charset="0"/>
                <a:cs typeface="Arial" panose="020B0604020202020204" pitchFamily="34" charset="0"/>
              </a:rPr>
              <a:t>Opposing propaganda with values and facts</a:t>
            </a:r>
          </a:p>
          <a:p>
            <a:pPr fontAlgn="base"/>
            <a:endParaRPr lang="en-US" dirty="0"/>
          </a:p>
          <a:p>
            <a:pPr fontAlgn="base"/>
            <a:r>
              <a:rPr lang="en-US" sz="1200" b="1" i="1" dirty="0">
                <a:latin typeface="Arial" panose="020B0604020202020204" pitchFamily="34" charset="0"/>
                <a:cs typeface="Arial" panose="020B0604020202020204" pitchFamily="34" charset="0"/>
              </a:rPr>
              <a:t>Q.</a:t>
            </a:r>
            <a:r>
              <a:rPr lang="en-US" sz="1200" i="1" dirty="0">
                <a:latin typeface="Arial" panose="020B0604020202020204" pitchFamily="34" charset="0"/>
                <a:cs typeface="Arial" panose="020B0604020202020204" pitchFamily="34" charset="0"/>
              </a:rPr>
              <a:t> … what can be a threat to misinformation? … What methods and approaches have been used in such cases?</a:t>
            </a:r>
            <a:endParaRPr lang="en-US" sz="1200" dirty="0">
              <a:latin typeface="Arial" panose="020B0604020202020204" pitchFamily="34" charset="0"/>
              <a:cs typeface="Arial" panose="020B0604020202020204" pitchFamily="34" charset="0"/>
            </a:endParaRPr>
          </a:p>
          <a:p>
            <a:pPr algn="just" fontAlgn="base"/>
            <a:endParaRPr lang="en-US" sz="800" b="1" i="1" dirty="0">
              <a:latin typeface="Arial" panose="020B0604020202020204" pitchFamily="34" charset="0"/>
              <a:cs typeface="Arial" panose="020B0604020202020204" pitchFamily="34" charset="0"/>
            </a:endParaRPr>
          </a:p>
          <a:p>
            <a:pPr algn="just" fontAlgn="base"/>
            <a:r>
              <a:rPr lang="en-US" sz="1200" b="1" i="1" dirty="0">
                <a:latin typeface="Arial" panose="020B0604020202020204" pitchFamily="34" charset="0"/>
                <a:cs typeface="Arial" panose="020B0604020202020204" pitchFamily="34" charset="0"/>
              </a:rPr>
              <a:t>A.</a:t>
            </a:r>
            <a:r>
              <a:rPr lang="en-US" sz="1200" i="1" dirty="0">
                <a:latin typeface="Arial" panose="020B0604020202020204" pitchFamily="34" charset="0"/>
                <a:cs typeface="Arial" panose="020B0604020202020204" pitchFamily="34" charset="0"/>
              </a:rPr>
              <a:t> … </a:t>
            </a:r>
            <a:r>
              <a:rPr lang="en-US" sz="1200" dirty="0">
                <a:solidFill>
                  <a:srgbClr val="000000"/>
                </a:solidFill>
                <a:latin typeface="Arial" panose="020B0604020202020204" pitchFamily="34" charset="0"/>
                <a:cs typeface="Arial" panose="020B0604020202020204" pitchFamily="34" charset="0"/>
              </a:rPr>
              <a:t>The propaganda insists that liberalism is a lack of values. It must be shown that this is not so. It is necessary to translate democracy into the language of values, into the language of universal ethics. … it is necessary to explain again where the border between good and evil is today. That is, the propaganda must also be opposed at the level of values, and not just facts.</a:t>
            </a:r>
          </a:p>
        </p:txBody>
      </p:sp>
      <p:grpSp>
        <p:nvGrpSpPr>
          <p:cNvPr id="40" name="Group 39"/>
          <p:cNvGrpSpPr/>
          <p:nvPr/>
        </p:nvGrpSpPr>
        <p:grpSpPr>
          <a:xfrm>
            <a:off x="5860905" y="2722616"/>
            <a:ext cx="3294169" cy="4090766"/>
            <a:chOff x="5860905" y="2722616"/>
            <a:chExt cx="3294169" cy="4090766"/>
          </a:xfrm>
        </p:grpSpPr>
        <p:grpSp>
          <p:nvGrpSpPr>
            <p:cNvPr id="38" name="Group 37"/>
            <p:cNvGrpSpPr/>
            <p:nvPr/>
          </p:nvGrpSpPr>
          <p:grpSpPr>
            <a:xfrm>
              <a:off x="5860905" y="2722616"/>
              <a:ext cx="3229307" cy="4090766"/>
              <a:chOff x="5860905" y="3308927"/>
              <a:chExt cx="3229307" cy="3898237"/>
            </a:xfrm>
          </p:grpSpPr>
          <p:grpSp>
            <p:nvGrpSpPr>
              <p:cNvPr id="36" name="Group 35"/>
              <p:cNvGrpSpPr/>
              <p:nvPr/>
            </p:nvGrpSpPr>
            <p:grpSpPr>
              <a:xfrm>
                <a:off x="5860905" y="3308927"/>
                <a:ext cx="3229307" cy="3898237"/>
                <a:chOff x="5860905" y="3308927"/>
                <a:chExt cx="3229307" cy="3898237"/>
              </a:xfrm>
            </p:grpSpPr>
            <p:sp>
              <p:nvSpPr>
                <p:cNvPr id="35" name="Rectangle 34"/>
                <p:cNvSpPr/>
                <p:nvPr/>
              </p:nvSpPr>
              <p:spPr>
                <a:xfrm>
                  <a:off x="5886364" y="3308927"/>
                  <a:ext cx="3203848" cy="389823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 name="Group 33"/>
                <p:cNvGrpSpPr/>
                <p:nvPr/>
              </p:nvGrpSpPr>
              <p:grpSpPr>
                <a:xfrm>
                  <a:off x="5860905" y="3405948"/>
                  <a:ext cx="3177080" cy="3195678"/>
                  <a:chOff x="5914693" y="3490472"/>
                  <a:chExt cx="3177080" cy="3195678"/>
                </a:xfrm>
              </p:grpSpPr>
              <p:pic>
                <p:nvPicPr>
                  <p:cNvPr id="15" name="Picture 14"/>
                  <p:cNvPicPr>
                    <a:picLocks noChangeAspect="1"/>
                  </p:cNvPicPr>
                  <p:nvPr/>
                </p:nvPicPr>
                <p:blipFill>
                  <a:blip r:embed="rId8"/>
                  <a:stretch>
                    <a:fillRect/>
                  </a:stretch>
                </p:blipFill>
                <p:spPr>
                  <a:xfrm>
                    <a:off x="6214677" y="3490472"/>
                    <a:ext cx="2877096" cy="2877096"/>
                  </a:xfrm>
                  <a:prstGeom prst="rect">
                    <a:avLst/>
                  </a:prstGeom>
                </p:spPr>
              </p:pic>
              <p:cxnSp>
                <p:nvCxnSpPr>
                  <p:cNvPr id="17" name="Straight Arrow Connector 16"/>
                  <p:cNvCxnSpPr/>
                  <p:nvPr/>
                </p:nvCxnSpPr>
                <p:spPr>
                  <a:xfrm flipH="1" flipV="1">
                    <a:off x="7653225" y="4282560"/>
                    <a:ext cx="701611" cy="576064"/>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138812" y="4858624"/>
                    <a:ext cx="216024" cy="216024"/>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138812" y="4858624"/>
                    <a:ext cx="216024" cy="576064"/>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114785" y="6490498"/>
                    <a:ext cx="1924135" cy="0"/>
                  </a:xfrm>
                  <a:prstGeom prst="straightConnector1">
                    <a:avLst/>
                  </a:prstGeom>
                  <a:ln w="28575">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992816" y="6316818"/>
                    <a:ext cx="808299" cy="369332"/>
                  </a:xfrm>
                  <a:prstGeom prst="rect">
                    <a:avLst/>
                  </a:prstGeom>
                  <a:noFill/>
                </p:spPr>
                <p:txBody>
                  <a:bodyPr wrap="none" lIns="91440" tIns="45720" rIns="91440" bIns="45720">
                    <a:spAutoFit/>
                  </a:bodyPr>
                  <a:lstStyle/>
                  <a:p>
                    <a:pPr algn="ctr"/>
                    <a:r>
                      <a:rPr lang="en-US" b="1" cap="none" spc="0" dirty="0">
                        <a:ln w="22225">
                          <a:solidFill>
                            <a:schemeClr val="accent2"/>
                          </a:solidFill>
                          <a:prstDash val="solid"/>
                        </a:ln>
                        <a:solidFill>
                          <a:schemeClr val="accent2">
                            <a:lumMod val="40000"/>
                            <a:lumOff val="60000"/>
                          </a:schemeClr>
                        </a:solidFill>
                        <a:effectLst/>
                      </a:rPr>
                      <a:t>Values</a:t>
                    </a:r>
                  </a:p>
                </p:txBody>
              </p:sp>
              <p:cxnSp>
                <p:nvCxnSpPr>
                  <p:cNvPr id="31" name="Straight Arrow Connector 30"/>
                  <p:cNvCxnSpPr/>
                  <p:nvPr/>
                </p:nvCxnSpPr>
                <p:spPr>
                  <a:xfrm flipH="1" flipV="1">
                    <a:off x="6122469" y="4348325"/>
                    <a:ext cx="0" cy="2160000"/>
                  </a:xfrm>
                  <a:prstGeom prst="straightConnector1">
                    <a:avLst/>
                  </a:prstGeom>
                  <a:ln w="28575">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a:off x="5695209" y="3803155"/>
                    <a:ext cx="808299" cy="369332"/>
                  </a:xfrm>
                  <a:prstGeom prst="rect">
                    <a:avLst/>
                  </a:prstGeom>
                  <a:noFill/>
                </p:spPr>
                <p:txBody>
                  <a:bodyPr wrap="none" lIns="91440" tIns="45720" rIns="91440" bIns="45720">
                    <a:spAutoFit/>
                  </a:bodyPr>
                  <a:lstStyle/>
                  <a:p>
                    <a:pPr algn="ctr"/>
                    <a:r>
                      <a:rPr lang="en-US" b="1" cap="none" spc="0" dirty="0">
                        <a:ln w="22225">
                          <a:solidFill>
                            <a:schemeClr val="accent2"/>
                          </a:solidFill>
                          <a:prstDash val="solid"/>
                        </a:ln>
                        <a:solidFill>
                          <a:schemeClr val="accent2">
                            <a:lumMod val="40000"/>
                            <a:lumOff val="60000"/>
                          </a:schemeClr>
                        </a:solidFill>
                        <a:effectLst/>
                      </a:rPr>
                      <a:t>Values</a:t>
                    </a:r>
                  </a:p>
                </p:txBody>
              </p:sp>
            </p:grpSp>
          </p:grpSp>
          <p:sp>
            <p:nvSpPr>
              <p:cNvPr id="37" name="Rectangle 36"/>
              <p:cNvSpPr/>
              <p:nvPr/>
            </p:nvSpPr>
            <p:spPr>
              <a:xfrm>
                <a:off x="8242725" y="4545671"/>
                <a:ext cx="665695" cy="369332"/>
              </a:xfrm>
              <a:prstGeom prst="rect">
                <a:avLst/>
              </a:prstGeom>
              <a:noFill/>
            </p:spPr>
            <p:txBody>
              <a:bodyPr wrap="none" lIns="91440" tIns="45720" rIns="91440" bIns="45720">
                <a:spAutoFit/>
              </a:bodyPr>
              <a:lstStyle/>
              <a:p>
                <a:pPr algn="ctr"/>
                <a:r>
                  <a:rPr lang="en-US" b="1" cap="none" spc="0" dirty="0">
                    <a:ln w="22225">
                      <a:solidFill>
                        <a:schemeClr val="accent2"/>
                      </a:solidFill>
                      <a:prstDash val="solid"/>
                    </a:ln>
                    <a:effectLst/>
                  </a:rPr>
                  <a:t>Facts</a:t>
                </a:r>
              </a:p>
            </p:txBody>
          </p:sp>
        </p:grpSp>
        <mc:AlternateContent xmlns:mc="http://schemas.openxmlformats.org/markup-compatibility/2006" xmlns:a14="http://schemas.microsoft.com/office/drawing/2010/main">
          <mc:Choice Requires="a14">
            <p:sp>
              <p:nvSpPr>
                <p:cNvPr id="39" name="Rectangle 38"/>
                <p:cNvSpPr/>
                <p:nvPr/>
              </p:nvSpPr>
              <p:spPr>
                <a:xfrm>
                  <a:off x="5891680" y="6093327"/>
                  <a:ext cx="3263394" cy="707886"/>
                </a:xfrm>
                <a:prstGeom prst="rect">
                  <a:avLst/>
                </a:prstGeom>
                <a:noFill/>
              </p:spPr>
              <p:txBody>
                <a:bodyPr wrap="none" lIns="91440" tIns="45720" rIns="91440" bIns="45720">
                  <a:spAutoFit/>
                </a:bodyPr>
                <a:lstStyle/>
                <a:p>
                  <a:pPr algn="just"/>
                  <a:r>
                    <a:rPr lang="en-US" sz="2000" b="0" cap="none" spc="0" dirty="0">
                      <a:ln w="0"/>
                      <a:solidFill>
                        <a:schemeClr val="accent1"/>
                      </a:solidFill>
                      <a:effectLst>
                        <a:outerShdw blurRad="38100" dist="25400" dir="5400000" algn="ctr" rotWithShape="0">
                          <a:srgbClr val="6E747A">
                            <a:alpha val="43000"/>
                          </a:srgbClr>
                        </a:outerShdw>
                      </a:effectLst>
                    </a:rPr>
                    <a:t>Values vs. Facts </a:t>
                  </a:r>
                  <a14:m>
                    <m:oMath xmlns:m="http://schemas.openxmlformats.org/officeDocument/2006/math">
                      <m:r>
                        <a:rPr lang="en-US" sz="2000" b="0" i="1" cap="none" spc="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oMath>
                  </a14:m>
                  <a:r>
                    <a:rPr lang="en-US" sz="2000" b="0" cap="none" spc="0" dirty="0">
                      <a:ln w="0"/>
                      <a:solidFill>
                        <a:schemeClr val="accent1"/>
                      </a:solidFill>
                      <a:effectLst>
                        <a:outerShdw blurRad="38100" dist="25400" dir="5400000" algn="ctr" rotWithShape="0">
                          <a:srgbClr val="6E747A">
                            <a:alpha val="43000"/>
                          </a:srgbClr>
                        </a:outerShdw>
                      </a:effectLst>
                    </a:rPr>
                    <a:t> </a:t>
                  </a:r>
                </a:p>
                <a:p>
                  <a:pPr algn="just"/>
                  <a14:m>
                    <m:oMath xmlns:m="http://schemas.openxmlformats.org/officeDocument/2006/math">
                      <m:r>
                        <a:rPr lang="en-US" sz="20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 </m:t>
                      </m:r>
                    </m:oMath>
                  </a14:m>
                  <a:r>
                    <a:rPr lang="en-US" sz="2000" b="0" cap="none" spc="0" dirty="0">
                      <a:ln w="0"/>
                      <a:solidFill>
                        <a:schemeClr val="accent1"/>
                      </a:solidFill>
                      <a:effectLst>
                        <a:outerShdw blurRad="38100" dist="25400" dir="5400000" algn="ctr" rotWithShape="0">
                          <a:srgbClr val="6E747A">
                            <a:alpha val="43000"/>
                          </a:srgbClr>
                        </a:outerShdw>
                      </a:effectLst>
                    </a:rPr>
                    <a:t>Top-down vs. Bottom-up AI</a:t>
                  </a:r>
                </a:p>
              </p:txBody>
            </p:sp>
          </mc:Choice>
          <mc:Fallback xmlns="">
            <p:sp>
              <p:nvSpPr>
                <p:cNvPr id="39" name="Rectangle 38"/>
                <p:cNvSpPr>
                  <a:spLocks noRot="1" noChangeAspect="1" noMove="1" noResize="1" noEditPoints="1" noAdjustHandles="1" noChangeArrowheads="1" noChangeShapeType="1" noTextEdit="1"/>
                </p:cNvSpPr>
                <p:nvPr/>
              </p:nvSpPr>
              <p:spPr>
                <a:xfrm>
                  <a:off x="5891680" y="6093327"/>
                  <a:ext cx="3263394" cy="707886"/>
                </a:xfrm>
                <a:prstGeom prst="rect">
                  <a:avLst/>
                </a:prstGeom>
                <a:blipFill>
                  <a:blip r:embed="rId9"/>
                  <a:stretch>
                    <a:fillRect l="-2425" t="-6034" r="-1493" b="-18103"/>
                  </a:stretch>
                </a:blipFill>
              </p:spPr>
              <p:txBody>
                <a:bodyPr/>
                <a:lstStyle/>
                <a:p>
                  <a:r>
                    <a:rPr lang="fi-FI">
                      <a:noFill/>
                    </a:rPr>
                    <a:t> </a:t>
                  </a:r>
                </a:p>
              </p:txBody>
            </p:sp>
          </mc:Fallback>
        </mc:AlternateContent>
      </p:grpSp>
    </p:spTree>
    <p:extLst>
      <p:ext uri="{BB962C8B-B14F-4D97-AF65-F5344CB8AC3E}">
        <p14:creationId xmlns:p14="http://schemas.microsoft.com/office/powerpoint/2010/main" val="9774780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21250"/>
            <a:ext cx="2808312" cy="3036293"/>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483768" y="1001407"/>
            <a:ext cx="6660232" cy="5824160"/>
          </a:xfrm>
          <a:prstGeom prst="rect">
            <a:avLst/>
          </a:prstGeom>
        </p:spPr>
      </p:pic>
      <p:sp>
        <p:nvSpPr>
          <p:cNvPr id="4" name="Rectangle 3"/>
          <p:cNvSpPr/>
          <p:nvPr/>
        </p:nvSpPr>
        <p:spPr>
          <a:xfrm>
            <a:off x="3249465" y="50817"/>
            <a:ext cx="54168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Media “zombie”</a:t>
            </a: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31987" y="3227020"/>
            <a:ext cx="2419582" cy="1710854"/>
          </a:xfrm>
          <a:prstGeom prst="rect">
            <a:avLst/>
          </a:prstGeom>
        </p:spPr>
      </p:pic>
      <p:pic>
        <p:nvPicPr>
          <p:cNvPr id="6" name="Picture 5"/>
          <p:cNvPicPr>
            <a:picLocks noChangeAspect="1"/>
          </p:cNvPicPr>
          <p:nvPr/>
        </p:nvPicPr>
        <p:blipFill>
          <a:blip r:embed="rId5"/>
          <a:stretch>
            <a:fillRect/>
          </a:stretch>
        </p:blipFill>
        <p:spPr>
          <a:xfrm>
            <a:off x="282175" y="5107351"/>
            <a:ext cx="1803276" cy="1718216"/>
          </a:xfrm>
          <a:prstGeom prst="rect">
            <a:avLst/>
          </a:prstGeom>
        </p:spPr>
      </p:pic>
    </p:spTree>
    <p:extLst>
      <p:ext uri="{BB962C8B-B14F-4D97-AF65-F5344CB8AC3E}">
        <p14:creationId xmlns:p14="http://schemas.microsoft.com/office/powerpoint/2010/main" val="2159225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860" y="1201820"/>
            <a:ext cx="2415379" cy="3142687"/>
          </a:xfrm>
          <a:prstGeom prst="rect">
            <a:avLst/>
          </a:prstGeom>
        </p:spPr>
      </p:pic>
      <p:sp>
        <p:nvSpPr>
          <p:cNvPr id="2" name="TextBox 1"/>
          <p:cNvSpPr txBox="1"/>
          <p:nvPr/>
        </p:nvSpPr>
        <p:spPr>
          <a:xfrm>
            <a:off x="19973" y="102514"/>
            <a:ext cx="67689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Attempt to hack our</a:t>
            </a:r>
            <a:r>
              <a:rPr kumimoji="0" lang="en-US" sz="40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 </a:t>
            </a: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“VALUES” </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a:t>
            </a:r>
            <a:r>
              <a:rPr kumimoji="0" lang="en-US" sz="32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rPr>
              <a:t> is </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the major hybrid threat today</a:t>
            </a:r>
            <a:endPar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ndParaRPr>
          </a:p>
        </p:txBody>
      </p:sp>
      <p:grpSp>
        <p:nvGrpSpPr>
          <p:cNvPr id="16" name="Group 15"/>
          <p:cNvGrpSpPr/>
          <p:nvPr/>
        </p:nvGrpSpPr>
        <p:grpSpPr>
          <a:xfrm>
            <a:off x="792535" y="4268303"/>
            <a:ext cx="4200722" cy="2262331"/>
            <a:chOff x="251520" y="4434594"/>
            <a:chExt cx="4200722" cy="2262331"/>
          </a:xfrm>
        </p:grpSpPr>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434594"/>
              <a:ext cx="1770673" cy="13522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399" y="5671629"/>
              <a:ext cx="1101361" cy="841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5995151"/>
              <a:ext cx="824981" cy="6300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6176884"/>
              <a:ext cx="680965" cy="520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4437" y="6227494"/>
              <a:ext cx="550349" cy="420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1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5088247"/>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7" name="Picture 26"/>
          <p:cNvPicPr>
            <a:picLocks noChangeAspect="1"/>
          </p:cNvPicPr>
          <p:nvPr/>
        </p:nvPicPr>
        <p:blipFill>
          <a:blip r:embed="rId9"/>
          <a:stretch>
            <a:fillRect/>
          </a:stretch>
        </p:blipFill>
        <p:spPr>
          <a:xfrm>
            <a:off x="6317524" y="729843"/>
            <a:ext cx="2772000" cy="1852475"/>
          </a:xfrm>
          <a:prstGeom prst="rect">
            <a:avLst/>
          </a:prstGeom>
          <a:ln w="25400">
            <a:solidFill>
              <a:schemeClr val="tx1"/>
            </a:solidFill>
          </a:ln>
        </p:spPr>
      </p:pic>
      <p:pic>
        <p:nvPicPr>
          <p:cNvPr id="28" name="Picture 27"/>
          <p:cNvPicPr>
            <a:picLocks noChangeAspect="1"/>
          </p:cNvPicPr>
          <p:nvPr/>
        </p:nvPicPr>
        <p:blipFill>
          <a:blip r:embed="rId10"/>
          <a:stretch>
            <a:fillRect/>
          </a:stretch>
        </p:blipFill>
        <p:spPr>
          <a:xfrm>
            <a:off x="6317524" y="2569659"/>
            <a:ext cx="2772000" cy="1546833"/>
          </a:xfrm>
          <a:prstGeom prst="rect">
            <a:avLst/>
          </a:prstGeom>
          <a:ln w="25400">
            <a:solidFill>
              <a:schemeClr val="tx1"/>
            </a:solidFill>
          </a:ln>
        </p:spPr>
      </p:pic>
      <p:sp>
        <p:nvSpPr>
          <p:cNvPr id="29" name="Rectangle 28"/>
          <p:cNvSpPr/>
          <p:nvPr/>
        </p:nvSpPr>
        <p:spPr>
          <a:xfrm>
            <a:off x="6309840" y="4123411"/>
            <a:ext cx="2772000" cy="262935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p:cNvSpPr/>
          <p:nvPr/>
        </p:nvSpPr>
        <p:spPr>
          <a:xfrm>
            <a:off x="6596330" y="4125716"/>
            <a:ext cx="2274184" cy="1077218"/>
          </a:xfrm>
          <a:prstGeom prst="rect">
            <a:avLst/>
          </a:prstGeom>
          <a:noFill/>
        </p:spPr>
        <p:txBody>
          <a:bodyPr wrap="square" lIns="91440" tIns="45720" rIns="91440" bIns="45720">
            <a:spAutoFit/>
          </a:bodyPr>
          <a:lstStyle/>
          <a:p>
            <a:pPr algn="ct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Methods are changed</a:t>
            </a:r>
          </a:p>
        </p:txBody>
      </p:sp>
      <p:pic>
        <p:nvPicPr>
          <p:cNvPr id="33" name="Picture 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4922" y="5230004"/>
            <a:ext cx="1025136" cy="123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3"/>
          <p:cNvPicPr>
            <a:picLocks noChangeAspect="1"/>
          </p:cNvPicPr>
          <p:nvPr/>
        </p:nvPicPr>
        <p:blipFill>
          <a:blip r:embed="rId12"/>
          <a:stretch>
            <a:fillRect/>
          </a:stretch>
        </p:blipFill>
        <p:spPr>
          <a:xfrm rot="1420064">
            <a:off x="167946" y="5449516"/>
            <a:ext cx="1635274" cy="1081019"/>
          </a:xfrm>
          <a:prstGeom prst="rect">
            <a:avLst/>
          </a:prstGeom>
        </p:spPr>
      </p:pic>
      <p:pic>
        <p:nvPicPr>
          <p:cNvPr id="31" name="Picture 30"/>
          <p:cNvPicPr>
            <a:picLocks noChangeAspect="1"/>
          </p:cNvPicPr>
          <p:nvPr/>
        </p:nvPicPr>
        <p:blipFill>
          <a:blip r:embed="rId13"/>
          <a:stretch>
            <a:fillRect/>
          </a:stretch>
        </p:blipFill>
        <p:spPr>
          <a:xfrm>
            <a:off x="7508297" y="5264334"/>
            <a:ext cx="1488356" cy="1329506"/>
          </a:xfrm>
          <a:prstGeom prst="rect">
            <a:avLst/>
          </a:prstGeom>
        </p:spPr>
      </p:pic>
      <p:grpSp>
        <p:nvGrpSpPr>
          <p:cNvPr id="7172" name="Group 7171"/>
          <p:cNvGrpSpPr/>
          <p:nvPr/>
        </p:nvGrpSpPr>
        <p:grpSpPr>
          <a:xfrm>
            <a:off x="6389729" y="6121235"/>
            <a:ext cx="1084310" cy="506207"/>
            <a:chOff x="4969134" y="5554368"/>
            <a:chExt cx="1084310" cy="506207"/>
          </a:xfrm>
        </p:grpSpPr>
        <p:sp>
          <p:nvSpPr>
            <p:cNvPr id="7169" name="Rectangle 7168"/>
            <p:cNvSpPr/>
            <p:nvPr/>
          </p:nvSpPr>
          <p:spPr>
            <a:xfrm rot="21045859">
              <a:off x="5035138" y="5654567"/>
              <a:ext cx="943472" cy="304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168" name="Picture 7167"/>
            <p:cNvPicPr>
              <a:picLocks noChangeAspect="1"/>
            </p:cNvPicPr>
            <p:nvPr/>
          </p:nvPicPr>
          <p:blipFill>
            <a:blip r:embed="rId14">
              <a:clrChange>
                <a:clrFrom>
                  <a:srgbClr val="FFFFFF"/>
                </a:clrFrom>
                <a:clrTo>
                  <a:srgbClr val="FFFFFF">
                    <a:alpha val="0"/>
                  </a:srgbClr>
                </a:clrTo>
              </a:clrChange>
            </a:blip>
            <a:stretch>
              <a:fillRect/>
            </a:stretch>
          </p:blipFill>
          <p:spPr>
            <a:xfrm>
              <a:off x="4969134" y="5554368"/>
              <a:ext cx="1084310" cy="506207"/>
            </a:xfrm>
            <a:prstGeom prst="rect">
              <a:avLst/>
            </a:prstGeom>
          </p:spPr>
        </p:pic>
      </p:grpSp>
      <p:pic>
        <p:nvPicPr>
          <p:cNvPr id="4" name="Picture 3"/>
          <p:cNvPicPr>
            <a:picLocks noChangeAspect="1"/>
          </p:cNvPicPr>
          <p:nvPr/>
        </p:nvPicPr>
        <p:blipFill>
          <a:blip r:embed="rId15">
            <a:clrChange>
              <a:clrFrom>
                <a:srgbClr val="FFFFFF"/>
              </a:clrFrom>
              <a:clrTo>
                <a:srgbClr val="FFFFFF">
                  <a:alpha val="0"/>
                </a:srgbClr>
              </a:clrTo>
            </a:clrChange>
          </a:blip>
          <a:stretch>
            <a:fillRect/>
          </a:stretch>
        </p:blipFill>
        <p:spPr>
          <a:xfrm rot="20023962">
            <a:off x="2860339" y="2142420"/>
            <a:ext cx="3845079" cy="2239940"/>
          </a:xfrm>
          <a:prstGeom prst="rect">
            <a:avLst/>
          </a:prstGeom>
        </p:spPr>
      </p:pic>
      <p:sp>
        <p:nvSpPr>
          <p:cNvPr id="7174" name="Lightning Bolt 7173"/>
          <p:cNvSpPr/>
          <p:nvPr/>
        </p:nvSpPr>
        <p:spPr>
          <a:xfrm rot="20640325" flipH="1">
            <a:off x="1502256" y="4288977"/>
            <a:ext cx="202470" cy="322604"/>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Picture 40"/>
          <p:cNvPicPr>
            <a:picLocks noChangeAspect="1"/>
          </p:cNvPicPr>
          <p:nvPr/>
        </p:nvPicPr>
        <p:blipFill>
          <a:blip r:embed="rId12"/>
          <a:stretch>
            <a:fillRect/>
          </a:stretch>
        </p:blipFill>
        <p:spPr>
          <a:xfrm rot="1967948">
            <a:off x="2611092" y="5480635"/>
            <a:ext cx="425392" cy="281211"/>
          </a:xfrm>
          <a:prstGeom prst="rect">
            <a:avLst/>
          </a:prstGeom>
        </p:spPr>
      </p:pic>
      <p:pic>
        <p:nvPicPr>
          <p:cNvPr id="42" name="Picture 41"/>
          <p:cNvPicPr>
            <a:picLocks noChangeAspect="1"/>
          </p:cNvPicPr>
          <p:nvPr/>
        </p:nvPicPr>
        <p:blipFill>
          <a:blip r:embed="rId12"/>
          <a:stretch>
            <a:fillRect/>
          </a:stretch>
        </p:blipFill>
        <p:spPr>
          <a:xfrm rot="1967948">
            <a:off x="3305485" y="5650616"/>
            <a:ext cx="388193" cy="256620"/>
          </a:xfrm>
          <a:prstGeom prst="rect">
            <a:avLst/>
          </a:prstGeom>
        </p:spPr>
      </p:pic>
      <p:pic>
        <p:nvPicPr>
          <p:cNvPr id="43" name="Picture 42"/>
          <p:cNvPicPr>
            <a:picLocks noChangeAspect="1"/>
          </p:cNvPicPr>
          <p:nvPr/>
        </p:nvPicPr>
        <p:blipFill>
          <a:blip r:embed="rId12"/>
          <a:stretch>
            <a:fillRect/>
          </a:stretch>
        </p:blipFill>
        <p:spPr>
          <a:xfrm rot="1967948">
            <a:off x="3835963" y="5787736"/>
            <a:ext cx="315884" cy="208819"/>
          </a:xfrm>
          <a:prstGeom prst="rect">
            <a:avLst/>
          </a:prstGeom>
        </p:spPr>
      </p:pic>
      <p:pic>
        <p:nvPicPr>
          <p:cNvPr id="44" name="Picture 43"/>
          <p:cNvPicPr>
            <a:picLocks noChangeAspect="1"/>
          </p:cNvPicPr>
          <p:nvPr/>
        </p:nvPicPr>
        <p:blipFill>
          <a:blip r:embed="rId12"/>
          <a:stretch>
            <a:fillRect/>
          </a:stretch>
        </p:blipFill>
        <p:spPr>
          <a:xfrm rot="1967948">
            <a:off x="4501421" y="5985896"/>
            <a:ext cx="275099" cy="181858"/>
          </a:xfrm>
          <a:prstGeom prst="rect">
            <a:avLst/>
          </a:prstGeom>
        </p:spPr>
      </p:pic>
      <p:pic>
        <p:nvPicPr>
          <p:cNvPr id="32"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204752">
            <a:off x="1751208" y="4017751"/>
            <a:ext cx="496739" cy="48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094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32" y="3306020"/>
            <a:ext cx="3021972" cy="2266480"/>
          </a:xfrm>
          <a:prstGeom prst="rect">
            <a:avLst/>
          </a:prstGeom>
        </p:spPr>
      </p:pic>
      <p:sp>
        <p:nvSpPr>
          <p:cNvPr id="21" name="TextBox 20"/>
          <p:cNvSpPr txBox="1"/>
          <p:nvPr/>
        </p:nvSpPr>
        <p:spPr>
          <a:xfrm>
            <a:off x="35496" y="0"/>
            <a:ext cx="87129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(Hybrid) cognitive hack of a critical infrastructure: </a:t>
            </a:r>
            <a:r>
              <a:rPr kumimoji="0" lang="en-US" sz="2800" b="1" i="0"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Poisoning minds of the decision-makers</a:t>
            </a:r>
          </a:p>
        </p:txBody>
      </p:sp>
      <p:sp>
        <p:nvSpPr>
          <p:cNvPr id="6" name="Block Arc 5"/>
          <p:cNvSpPr/>
          <p:nvPr/>
        </p:nvSpPr>
        <p:spPr>
          <a:xfrm rot="10800000">
            <a:off x="2178876" y="3952750"/>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0156" y="5663030"/>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4" y="5246138"/>
            <a:ext cx="585554" cy="79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6578" y="5909287"/>
            <a:ext cx="585554" cy="79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6200001"/>
            <a:ext cx="464046" cy="62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4503875"/>
            <a:ext cx="1296144" cy="93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209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32" y="3306020"/>
            <a:ext cx="3021972" cy="2266480"/>
          </a:xfrm>
          <a:prstGeom prst="rect">
            <a:avLst/>
          </a:prstGeom>
        </p:spPr>
      </p:pic>
      <p:sp>
        <p:nvSpPr>
          <p:cNvPr id="6" name="Block Arc 5"/>
          <p:cNvSpPr/>
          <p:nvPr/>
        </p:nvSpPr>
        <p:spPr>
          <a:xfrm rot="10800000">
            <a:off x="2178876" y="3952750"/>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0156" y="5663030"/>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6578" y="5909287"/>
            <a:ext cx="585554" cy="79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6200001"/>
            <a:ext cx="464046" cy="62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447" y="5194411"/>
            <a:ext cx="1296144" cy="93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40371" flipV="1">
            <a:off x="5853512" y="4172198"/>
            <a:ext cx="3812231" cy="118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1397" y="4682226"/>
            <a:ext cx="1608741" cy="151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37046" flipH="1">
            <a:off x="6602624" y="5761184"/>
            <a:ext cx="539485" cy="62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9270" y="163333"/>
            <a:ext cx="2415379" cy="3142687"/>
          </a:xfrm>
          <a:prstGeom prst="rect">
            <a:avLst/>
          </a:prstGeom>
        </p:spPr>
      </p:pic>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204752">
            <a:off x="4414036" y="3211353"/>
            <a:ext cx="496739" cy="48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5496" y="0"/>
            <a:ext cx="8856984" cy="1015663"/>
          </a:xfrm>
          <a:prstGeom prst="rect">
            <a:avLst/>
          </a:prstGeom>
          <a:noFill/>
        </p:spPr>
        <p:txBody>
          <a:bodyPr wrap="square" rtlCol="0">
            <a:spAutoFit/>
          </a:bodyPr>
          <a:lstStyle/>
          <a:p>
            <a:pPr lvl="0">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(Hybrid) cognitive hack of a critical infrastructure: </a:t>
            </a:r>
            <a:r>
              <a:rPr kumimoji="0" lang="en-US" sz="2800" b="1" i="0" u="none" strike="noStrike" kern="1200" cap="none" spc="0" normalizeH="0" baseline="0" noProof="0" dirty="0">
                <a:ln w="11430"/>
                <a:solidFill>
                  <a:srgbClr val="0070C0"/>
                </a:solidFill>
                <a:effectLst>
                  <a:outerShdw blurRad="50800" dist="39000" dir="5460000" algn="tl">
                    <a:srgbClr val="000000">
                      <a:alpha val="38000"/>
                    </a:srgbClr>
                  </a:outerShdw>
                </a:effectLst>
                <a:uLnTx/>
                <a:uFillTx/>
                <a:latin typeface="Calibri"/>
                <a:ea typeface="+mn-ea"/>
                <a:cs typeface="+mn-cs"/>
              </a:rPr>
              <a:t>Poisoned minds poison the whole system</a:t>
            </a:r>
          </a:p>
        </p:txBody>
      </p:sp>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flipH="1">
            <a:off x="107503" y="975941"/>
            <a:ext cx="4094523" cy="2239470"/>
          </a:xfrm>
          <a:prstGeom prst="rect">
            <a:avLst/>
          </a:prstGeom>
        </p:spPr>
      </p:pic>
      <p:pic>
        <p:nvPicPr>
          <p:cNvPr id="17" name="Picture 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515825" y="1287111"/>
            <a:ext cx="2539347" cy="155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96272">
            <a:off x="6180860" y="1481257"/>
            <a:ext cx="1316789" cy="90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9638606">
            <a:off x="3108100" y="3850686"/>
            <a:ext cx="2915605" cy="1200329"/>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Critical</a:t>
            </a:r>
          </a:p>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Infrastructure</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623520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59430"/>
            <a:ext cx="9144000" cy="3108543"/>
          </a:xfrm>
          <a:prstGeom prst="rect">
            <a:avLst/>
          </a:prstGeom>
        </p:spPr>
        <p:txBody>
          <a:bodyPr wrap="square">
            <a:spAutoFit/>
          </a:bodyPr>
          <a:lstStyle/>
          <a:p>
            <a:pPr algn="just"/>
            <a:r>
              <a:rPr lang="en-US" sz="1600" b="1" i="1" dirty="0"/>
              <a:t>Co-creation</a:t>
            </a:r>
            <a:r>
              <a:rPr lang="en-US" sz="1600" dirty="0"/>
              <a:t> (also collaborative innovation) within the critical infrastructure is the collaborative development of new critical value for the society (concepts, solutions, critically important products and services) together with all the collective intelligence actors: consumers, experts, stakeholders, state officers, etc. Co-creation through positive engagement behavior may occur when collective intelligence actors are: delighted; feel valued  experience reciprocity; receive incentives from their organization and from the state as whole; are solicited for feedback, can count on services’ and processes’ improvement efforts and they are confident that they interact with helpful, empathetic, polite and responsive managers and state officers. </a:t>
            </a:r>
          </a:p>
          <a:p>
            <a:pPr algn="just"/>
            <a:r>
              <a:rPr lang="en-US" sz="1600" b="1" i="1" dirty="0"/>
              <a:t>Co-destruction </a:t>
            </a:r>
            <a:r>
              <a:rPr lang="en-US" sz="1600" dirty="0"/>
              <a:t>is the process (initiated by internal or external factors), through which the collective intelligence co-destroys the value being previously co-created. Co-destruction through negative engagement behaviors emerges from rude persons’ behaviors, indifference, confrontation with organizational or state management, technological failure, the lack of complaint outlets and persons’ desire for revenge.</a:t>
            </a:r>
          </a:p>
          <a:p>
            <a:endParaRPr lang="en-US" sz="800" dirty="0"/>
          </a:p>
          <a:p>
            <a:pPr algn="r"/>
            <a:r>
              <a:rPr lang="en-US" sz="1200" dirty="0">
                <a:hlinkClick r:id="rId2"/>
              </a:rPr>
              <a:t>See also: https://www.emerald.com/insight/content/doi/10.1108/JSM-01-2017-0027/full/html</a:t>
            </a:r>
            <a:r>
              <a:rPr lang="en-US" sz="1200" dirty="0"/>
              <a:t> </a:t>
            </a:r>
          </a:p>
        </p:txBody>
      </p:sp>
      <p:sp>
        <p:nvSpPr>
          <p:cNvPr id="5" name="Rectangle 4"/>
          <p:cNvSpPr/>
          <p:nvPr/>
        </p:nvSpPr>
        <p:spPr>
          <a:xfrm>
            <a:off x="107504" y="21250"/>
            <a:ext cx="8784976" cy="707886"/>
          </a:xfrm>
          <a:prstGeom prst="rect">
            <a:avLst/>
          </a:prstGeom>
        </p:spPr>
        <p:txBody>
          <a:bodyPr wrap="square">
            <a:spAutoFit/>
          </a:bodyPr>
          <a:lstStyle/>
          <a:p>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(Hybrid) cognitive hack is capable of switching the “inhabitants” of a critical infrastructure from the process of Co-Creation to the process of Co-Destruction</a:t>
            </a:r>
            <a:endParaRPr lang="fi-FI" sz="2000" dirty="0"/>
          </a:p>
        </p:txBody>
      </p:sp>
      <p:pic>
        <p:nvPicPr>
          <p:cNvPr id="6" name="Picture 5"/>
          <p:cNvPicPr>
            <a:picLocks noChangeAspect="1"/>
          </p:cNvPicPr>
          <p:nvPr/>
        </p:nvPicPr>
        <p:blipFill>
          <a:blip r:embed="rId3"/>
          <a:stretch>
            <a:fillRect/>
          </a:stretch>
        </p:blipFill>
        <p:spPr>
          <a:xfrm>
            <a:off x="5162644" y="3932853"/>
            <a:ext cx="3729836" cy="2720541"/>
          </a:xfrm>
          <a:prstGeom prst="rect">
            <a:avLst/>
          </a:prstGeom>
        </p:spPr>
      </p:pic>
      <p:pic>
        <p:nvPicPr>
          <p:cNvPr id="7" name="Picture 6"/>
          <p:cNvPicPr>
            <a:picLocks noChangeAspect="1"/>
          </p:cNvPicPr>
          <p:nvPr/>
        </p:nvPicPr>
        <p:blipFill>
          <a:blip r:embed="rId4"/>
          <a:stretch>
            <a:fillRect/>
          </a:stretch>
        </p:blipFill>
        <p:spPr>
          <a:xfrm>
            <a:off x="107504" y="3898267"/>
            <a:ext cx="3627436" cy="2796637"/>
          </a:xfrm>
          <a:prstGeom prst="rect">
            <a:avLst/>
          </a:prstGeom>
        </p:spPr>
      </p:pic>
    </p:spTree>
    <p:extLst>
      <p:ext uri="{BB962C8B-B14F-4D97-AF65-F5344CB8AC3E}">
        <p14:creationId xmlns:p14="http://schemas.microsoft.com/office/powerpoint/2010/main" val="1279210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7505" y="627989"/>
            <a:ext cx="8888281" cy="5969361"/>
            <a:chOff x="107505" y="627989"/>
            <a:chExt cx="8888281" cy="5969361"/>
          </a:xfrm>
        </p:grpSpPr>
        <p:grpSp>
          <p:nvGrpSpPr>
            <p:cNvPr id="6" name="Group 5"/>
            <p:cNvGrpSpPr/>
            <p:nvPr/>
          </p:nvGrpSpPr>
          <p:grpSpPr>
            <a:xfrm>
              <a:off x="107505" y="633408"/>
              <a:ext cx="2160239" cy="5963939"/>
              <a:chOff x="107505" y="633408"/>
              <a:chExt cx="2160239" cy="5963939"/>
            </a:xfrm>
          </p:grpSpPr>
          <p:pic>
            <p:nvPicPr>
              <p:cNvPr id="1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94345" y="2535258"/>
                <a:ext cx="5963939" cy="2160239"/>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417" y="2480329"/>
                <a:ext cx="1917040" cy="12183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922059"/>
                <a:ext cx="1924588" cy="158523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77" y="738869"/>
                <a:ext cx="1895345" cy="16251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287" y="3808723"/>
                <a:ext cx="1927284" cy="98714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 name="Group 4"/>
            <p:cNvGrpSpPr/>
            <p:nvPr/>
          </p:nvGrpSpPr>
          <p:grpSpPr>
            <a:xfrm>
              <a:off x="2857501" y="633411"/>
              <a:ext cx="3429000" cy="5963939"/>
              <a:chOff x="2857501" y="633411"/>
              <a:chExt cx="3429000" cy="5963939"/>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90031" y="1900881"/>
                <a:ext cx="5963939" cy="3429000"/>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sp>
            <p:nvSpPr>
              <p:cNvPr id="10" name="Cloud Callout 9"/>
              <p:cNvSpPr/>
              <p:nvPr/>
            </p:nvSpPr>
            <p:spPr>
              <a:xfrm>
                <a:off x="3131840" y="980727"/>
                <a:ext cx="3082652" cy="5473667"/>
              </a:xfrm>
              <a:prstGeom prst="cloudCallout">
                <a:avLst>
                  <a:gd name="adj1" fmla="val -627"/>
                  <a:gd name="adj2" fmla="val 4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3347865" y="1136940"/>
                <a:ext cx="2448271" cy="4740331"/>
                <a:chOff x="3347865" y="1136940"/>
                <a:chExt cx="2448271" cy="4740331"/>
              </a:xfrm>
            </p:grpSpPr>
            <p:pic>
              <p:nvPicPr>
                <p:cNvPr id="1026" name="Picture 2"/>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439095" y="4151392"/>
                  <a:ext cx="2275222" cy="172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969" y="1894198"/>
                  <a:ext cx="19621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7865" y="2637453"/>
                  <a:ext cx="63894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51593">
                  <a:off x="4601136" y="1136940"/>
                  <a:ext cx="568069" cy="97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56929" y="3400996"/>
                  <a:ext cx="2039207" cy="137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309" y="5225638"/>
                <a:ext cx="896661" cy="939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6835547" y="627989"/>
              <a:ext cx="2160239" cy="5963939"/>
              <a:chOff x="6835547" y="627989"/>
              <a:chExt cx="2160239" cy="5963939"/>
            </a:xfrm>
          </p:grpSpPr>
          <p:pic>
            <p:nvPicPr>
              <p:cNvPr id="2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933697" y="2529839"/>
                <a:ext cx="5963939" cy="2160239"/>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pic>
            <p:nvPicPr>
              <p:cNvPr id="2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956" y="2111796"/>
                <a:ext cx="1970752" cy="26685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2086" y="4894241"/>
                <a:ext cx="1948080" cy="162944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33399" y="739071"/>
                <a:ext cx="1985455" cy="128204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82314" y="2149070"/>
                <a:ext cx="721458" cy="64673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12" name="Rectangle 11"/>
          <p:cNvSpPr/>
          <p:nvPr/>
        </p:nvSpPr>
        <p:spPr>
          <a:xfrm>
            <a:off x="1176667" y="-26734"/>
            <a:ext cx="6927217" cy="64633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mn-cs"/>
              </a:rPr>
              <a:t>Do we know our core values ?</a:t>
            </a:r>
            <a:endParaRPr kumimoji="0" lang="en-US" sz="36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mn-cs"/>
            </a:endParaRPr>
          </a:p>
        </p:txBody>
      </p:sp>
    </p:spTree>
    <p:extLst>
      <p:ext uri="{BB962C8B-B14F-4D97-AF65-F5344CB8AC3E}">
        <p14:creationId xmlns:p14="http://schemas.microsoft.com/office/powerpoint/2010/main" val="4209381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75319"/>
            <a:ext cx="7874738" cy="6782621"/>
          </a:xfrm>
          <a:prstGeom prst="rect">
            <a:avLst/>
          </a:prstGeom>
        </p:spPr>
      </p:pic>
      <p:sp>
        <p:nvSpPr>
          <p:cNvPr id="3" name="Rectangle 2"/>
          <p:cNvSpPr/>
          <p:nvPr/>
        </p:nvSpPr>
        <p:spPr>
          <a:xfrm>
            <a:off x="4226318" y="4205720"/>
            <a:ext cx="2721945" cy="44701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p:cNvSpPr/>
          <p:nvPr/>
        </p:nvSpPr>
        <p:spPr>
          <a:xfrm>
            <a:off x="4144784" y="2803980"/>
            <a:ext cx="3240360" cy="432048"/>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2882228" y="3678763"/>
            <a:ext cx="2304256" cy="5040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p:nvSpPr>
        <p:spPr>
          <a:xfrm>
            <a:off x="4468820" y="4685498"/>
            <a:ext cx="2916324" cy="39968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p:cNvSpPr/>
          <p:nvPr/>
        </p:nvSpPr>
        <p:spPr>
          <a:xfrm>
            <a:off x="3587206" y="598776"/>
            <a:ext cx="4679551" cy="707886"/>
          </a:xfrm>
          <a:prstGeom prst="rect">
            <a:avLst/>
          </a:prstGeom>
          <a:noFill/>
        </p:spPr>
        <p:txBody>
          <a:bodyPr wrap="none" lIns="91440" tIns="45720" rIns="91440" bIns="45720">
            <a:spAutoFit/>
          </a:bodyPr>
          <a:lstStyle/>
          <a:p>
            <a:pPr algn="ctr"/>
            <a:r>
              <a:rPr lang="ru-RU"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Гибридная Война</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521264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713222" y="927373"/>
            <a:ext cx="2488518" cy="1709540"/>
          </a:xfrm>
          <a:prstGeom prst="rect">
            <a:avLst/>
          </a:prstGeom>
          <a:ln w="25400">
            <a:solidFill>
              <a:schemeClr val="tx1"/>
            </a:solidFill>
          </a:ln>
        </p:spPr>
      </p:pic>
      <p:pic>
        <p:nvPicPr>
          <p:cNvPr id="4" name="Picture 3"/>
          <p:cNvPicPr>
            <a:picLocks noChangeAspect="1"/>
          </p:cNvPicPr>
          <p:nvPr/>
        </p:nvPicPr>
        <p:blipFill>
          <a:blip r:embed="rId3"/>
          <a:stretch>
            <a:fillRect/>
          </a:stretch>
        </p:blipFill>
        <p:spPr>
          <a:xfrm>
            <a:off x="52799" y="927373"/>
            <a:ext cx="3720649" cy="2785716"/>
          </a:xfrm>
          <a:prstGeom prst="rect">
            <a:avLst/>
          </a:prstGeom>
          <a:ln w="25400">
            <a:solidFill>
              <a:schemeClr val="tx1"/>
            </a:solidFill>
          </a:ln>
        </p:spPr>
      </p:pic>
      <p:pic>
        <p:nvPicPr>
          <p:cNvPr id="14" name="Picture 13"/>
          <p:cNvPicPr>
            <a:picLocks noChangeAspect="1"/>
          </p:cNvPicPr>
          <p:nvPr/>
        </p:nvPicPr>
        <p:blipFill>
          <a:blip r:embed="rId4"/>
          <a:stretch>
            <a:fillRect/>
          </a:stretch>
        </p:blipFill>
        <p:spPr>
          <a:xfrm>
            <a:off x="3290380" y="2492896"/>
            <a:ext cx="5813407" cy="4326030"/>
          </a:xfrm>
          <a:prstGeom prst="rect">
            <a:avLst/>
          </a:prstGeom>
        </p:spPr>
      </p:pic>
      <p:sp>
        <p:nvSpPr>
          <p:cNvPr id="6" name="Rectangle 5"/>
          <p:cNvSpPr/>
          <p:nvPr/>
        </p:nvSpPr>
        <p:spPr>
          <a:xfrm>
            <a:off x="568917" y="-26734"/>
            <a:ext cx="8142742" cy="95410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mn-cs"/>
              </a:rPr>
              <a:t>Adversarial learning and adversarial testing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mn-cs"/>
              </a:rPr>
              <a:t>of our values …</a:t>
            </a:r>
            <a:endParaRPr kumimoji="0" lang="en-US" sz="2800" b="1" i="0" u="none" strike="noStrike" kern="1200" cap="all" spc="0" normalizeH="0" baseline="0" noProof="0"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mn-cs"/>
            </a:endParaRPr>
          </a:p>
        </p:txBody>
      </p:sp>
      <p:pic>
        <p:nvPicPr>
          <p:cNvPr id="12" name="Picture 18"/>
          <p:cNvPicPr>
            <a:picLocks noChangeAspect="1" noChangeArrowheads="1"/>
          </p:cNvPicPr>
          <p:nvPr/>
        </p:nvPicPr>
        <p:blipFill>
          <a:blip r:embed="rId5"/>
          <a:srcRect/>
          <a:stretch>
            <a:fillRect/>
          </a:stretch>
        </p:blipFill>
        <p:spPr bwMode="auto">
          <a:xfrm>
            <a:off x="5852514" y="927374"/>
            <a:ext cx="3226911" cy="17950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6"/>
          <a:stretch>
            <a:fillRect/>
          </a:stretch>
        </p:blipFill>
        <p:spPr>
          <a:xfrm>
            <a:off x="1049750" y="3775956"/>
            <a:ext cx="2227779" cy="3013081"/>
          </a:xfrm>
          <a:prstGeom prst="rect">
            <a:avLst/>
          </a:prstGeom>
        </p:spPr>
      </p:pic>
      <p:pic>
        <p:nvPicPr>
          <p:cNvPr id="11" name="Picture 10"/>
          <p:cNvPicPr>
            <a:picLocks noChangeAspect="1"/>
          </p:cNvPicPr>
          <p:nvPr/>
        </p:nvPicPr>
        <p:blipFill>
          <a:blip r:embed="rId7"/>
          <a:stretch>
            <a:fillRect/>
          </a:stretch>
        </p:blipFill>
        <p:spPr>
          <a:xfrm>
            <a:off x="58514" y="3759435"/>
            <a:ext cx="1728929" cy="1369804"/>
          </a:xfrm>
          <a:prstGeom prst="rect">
            <a:avLst/>
          </a:prstGeom>
        </p:spPr>
      </p:pic>
    </p:spTree>
    <p:extLst>
      <p:ext uri="{BB962C8B-B14F-4D97-AF65-F5344CB8AC3E}">
        <p14:creationId xmlns:p14="http://schemas.microsoft.com/office/powerpoint/2010/main" val="1132985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327128" y="130808"/>
            <a:ext cx="6502400" cy="792088"/>
          </a:xfrm>
          <a:prstGeom prst="rect">
            <a:avLst/>
          </a:prstGeom>
          <a:noFill/>
          <a:ln w="9525">
            <a:noFill/>
            <a:miter lim="800000"/>
            <a:headEnd/>
            <a:tailEnd/>
          </a:ln>
          <a:effectLst>
            <a:outerShdw dist="35921" dir="2700000" algn="ctr" rotWithShape="0">
              <a:schemeClr val="bg2"/>
            </a:outerShdw>
          </a:effectLst>
        </p:spPr>
        <p:txBody>
          <a:bodyPr anchor="ctr"/>
          <a:lst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j-ea"/>
                <a:cs typeface="+mj-cs"/>
              </a:rPr>
              <a:t>«</a:t>
            </a:r>
            <a:r>
              <a:rPr kumimoji="0" lang="en-US" sz="32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j-ea"/>
                <a:cs typeface="+mj-cs"/>
              </a:rPr>
              <a:t>Culture</a:t>
            </a:r>
            <a:r>
              <a:rPr kumimoji="0" lang="ru-RU" sz="32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j-ea"/>
                <a:cs typeface="+mj-cs"/>
              </a:rPr>
              <a:t>» </a:t>
            </a:r>
            <a:r>
              <a:rPr kumimoji="0" lang="en-US" sz="32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a:ea typeface="+mj-ea"/>
                <a:cs typeface="+mj-cs"/>
              </a:rPr>
              <a:t>and the Freedom of Choice in Decision-Making</a:t>
            </a:r>
          </a:p>
        </p:txBody>
      </p:sp>
      <p:grpSp>
        <p:nvGrpSpPr>
          <p:cNvPr id="74756" name="Group 26"/>
          <p:cNvGrpSpPr>
            <a:grpSpLocks/>
          </p:cNvGrpSpPr>
          <p:nvPr/>
        </p:nvGrpSpPr>
        <p:grpSpPr bwMode="auto">
          <a:xfrm>
            <a:off x="5436096" y="3789040"/>
            <a:ext cx="3095824" cy="2925961"/>
            <a:chOff x="641704" y="845101"/>
            <a:chExt cx="4560399" cy="4815219"/>
          </a:xfrm>
        </p:grpSpPr>
        <p:pic>
          <p:nvPicPr>
            <p:cNvPr id="74758"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2988" flipH="1">
              <a:off x="641704" y="3038989"/>
              <a:ext cx="3113720" cy="262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9" name="Group 22"/>
            <p:cNvGrpSpPr>
              <a:grpSpLocks/>
            </p:cNvGrpSpPr>
            <p:nvPr/>
          </p:nvGrpSpPr>
          <p:grpSpPr bwMode="auto">
            <a:xfrm>
              <a:off x="3473662" y="2510538"/>
              <a:ext cx="1728441" cy="2087563"/>
              <a:chOff x="3419872" y="2420888"/>
              <a:chExt cx="1728441" cy="2087563"/>
            </a:xfrm>
          </p:grpSpPr>
          <p:pic>
            <p:nvPicPr>
              <p:cNvPr id="747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807" y="3203723"/>
                <a:ext cx="966064" cy="1128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Oval 14"/>
              <p:cNvSpPr/>
              <p:nvPr/>
            </p:nvSpPr>
            <p:spPr>
              <a:xfrm>
                <a:off x="3419186" y="2781074"/>
                <a:ext cx="1729127" cy="1726582"/>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pic>
            <p:nvPicPr>
              <p:cNvPr id="7476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2420888"/>
                <a:ext cx="60027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60" name="Group 25"/>
            <p:cNvGrpSpPr>
              <a:grpSpLocks/>
            </p:cNvGrpSpPr>
            <p:nvPr/>
          </p:nvGrpSpPr>
          <p:grpSpPr bwMode="auto">
            <a:xfrm>
              <a:off x="853616" y="845101"/>
              <a:ext cx="1656184" cy="1984109"/>
              <a:chOff x="853616" y="845101"/>
              <a:chExt cx="1656184" cy="1984109"/>
            </a:xfrm>
          </p:grpSpPr>
          <p:grpSp>
            <p:nvGrpSpPr>
              <p:cNvPr id="74761" name="Group 11"/>
              <p:cNvGrpSpPr>
                <a:grpSpLocks/>
              </p:cNvGrpSpPr>
              <p:nvPr/>
            </p:nvGrpSpPr>
            <p:grpSpPr bwMode="auto">
              <a:xfrm>
                <a:off x="943841" y="1371119"/>
                <a:ext cx="1440160" cy="1368152"/>
                <a:chOff x="1474859" y="1412776"/>
                <a:chExt cx="3324591" cy="3312368"/>
              </a:xfrm>
            </p:grpSpPr>
            <p:pic>
              <p:nvPicPr>
                <p:cNvPr id="74764"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2276872"/>
                  <a:ext cx="1728192" cy="152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859" y="1412776"/>
                  <a:ext cx="332459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Oval 9"/>
              <p:cNvSpPr/>
              <p:nvPr/>
            </p:nvSpPr>
            <p:spPr>
              <a:xfrm>
                <a:off x="852670" y="1174702"/>
                <a:ext cx="1656175" cy="1654549"/>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pic>
            <p:nvPicPr>
              <p:cNvPr id="74763" name="Picture 1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8247" y="845101"/>
                <a:ext cx="66433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8" name="Picture 17"/>
          <p:cNvPicPr>
            <a:picLocks noChangeAspect="1"/>
          </p:cNvPicPr>
          <p:nvPr/>
        </p:nvPicPr>
        <p:blipFill>
          <a:blip r:embed="rId8">
            <a:clrChange>
              <a:clrFrom>
                <a:srgbClr val="FFFFFF"/>
              </a:clrFrom>
              <a:clrTo>
                <a:srgbClr val="FFFFFF">
                  <a:alpha val="0"/>
                </a:srgbClr>
              </a:clrTo>
            </a:clrChange>
          </a:blip>
          <a:stretch>
            <a:fillRect/>
          </a:stretch>
        </p:blipFill>
        <p:spPr>
          <a:xfrm>
            <a:off x="614426" y="1141763"/>
            <a:ext cx="7330585" cy="4134966"/>
          </a:xfrm>
          <a:prstGeom prst="rect">
            <a:avLst/>
          </a:prstGeom>
        </p:spPr>
      </p:pic>
    </p:spTree>
    <p:extLst>
      <p:ext uri="{BB962C8B-B14F-4D97-AF65-F5344CB8AC3E}">
        <p14:creationId xmlns:p14="http://schemas.microsoft.com/office/powerpoint/2010/main" val="745028077"/>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9563" y="1127125"/>
            <a:ext cx="8472487" cy="1049338"/>
          </a:xfrm>
          <a:prstGeom prst="roundRect">
            <a:avLst>
              <a:gd name="adj" fmla="val 10548"/>
            </a:avLst>
          </a:prstGeom>
          <a:solidFill>
            <a:srgbClr val="FFFF00">
              <a:alpha val="80000"/>
            </a:srgb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1"/>
          <p:cNvSpPr>
            <a:spLocks noGrp="1"/>
          </p:cNvSpPr>
          <p:nvPr>
            <p:ph type="title"/>
          </p:nvPr>
        </p:nvSpPr>
        <p:spPr>
          <a:xfrm>
            <a:off x="1003687" y="282744"/>
            <a:ext cx="5272597" cy="503237"/>
          </a:xfrm>
        </p:spPr>
        <p:txBody>
          <a:bodyPr>
            <a:normAutofit fontScale="90000"/>
          </a:bodyPr>
          <a:lstStyle/>
          <a:p>
            <a:pPr>
              <a:defRPr/>
            </a:pP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a:t>
            </a: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Culture</a:t>
            </a: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how to </a:t>
            </a: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compute</a:t>
            </a: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it</a:t>
            </a: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dirty="0"/>
          </a:p>
        </p:txBody>
      </p:sp>
      <p:sp>
        <p:nvSpPr>
          <p:cNvPr id="5" name="Content Placeholder 2"/>
          <p:cNvSpPr txBox="1">
            <a:spLocks/>
          </p:cNvSpPr>
          <p:nvPr/>
        </p:nvSpPr>
        <p:spPr>
          <a:xfrm>
            <a:off x="309563" y="1138238"/>
            <a:ext cx="8478837" cy="863600"/>
          </a:xfrm>
          <a:prstGeom prst="rect">
            <a:avLst/>
          </a:prstGeom>
        </p:spPr>
        <p:txBody>
          <a:bodyPr>
            <a:normAutofit fontScale="25000" lnSpcReduction="20000"/>
          </a:bodyPr>
          <a:lst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1200" b="1" i="0" u="none" strike="noStrike" kern="0" cap="none" spc="0" normalizeH="0" baseline="0" noProof="0" dirty="0">
                <a:ln>
                  <a:noFill/>
                </a:ln>
                <a:solidFill>
                  <a:srgbClr val="003366"/>
                </a:solidFill>
                <a:effectLst/>
                <a:uLnTx/>
                <a:uFillTx/>
                <a:latin typeface="Arial"/>
                <a:ea typeface="+mn-ea"/>
                <a:cs typeface="+mn-cs"/>
              </a:rPr>
              <a:t>Culture of an individual or a group is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7000" b="0" i="0" u="none" strike="noStrike" kern="0" cap="none" spc="0" normalizeH="0" baseline="0" noProof="0" dirty="0">
                <a:ln>
                  <a:noFill/>
                </a:ln>
                <a:solidFill>
                  <a:srgbClr val="003366"/>
                </a:solidFill>
                <a:effectLst/>
                <a:uLnTx/>
                <a:uFillTx/>
                <a:latin typeface="Arial"/>
                <a:ea typeface="+mn-ea"/>
                <a:cs typeface="+mn-cs"/>
              </a:rPr>
              <a:t>       </a:t>
            </a:r>
            <a:r>
              <a:rPr kumimoji="0" lang="en-US" altLang="en-US" sz="9600" b="0" i="0" u="none" strike="noStrike" kern="0" cap="none" spc="0" normalizeH="0" baseline="0" noProof="0" dirty="0">
                <a:ln>
                  <a:noFill/>
                </a:ln>
                <a:solidFill>
                  <a:srgbClr val="003366"/>
                </a:solidFill>
                <a:effectLst/>
                <a:uLnTx/>
                <a:uFillTx/>
                <a:latin typeface="Arial"/>
                <a:ea typeface="+mn-ea"/>
                <a:cs typeface="+mn-cs"/>
              </a:rPr>
              <a:t>a systematic manner of the deliberate use of own freedom</a:t>
            </a:r>
            <a:endParaRPr kumimoji="0" lang="ru-RU" altLang="en-US" sz="9600" b="0" i="0" u="none" strike="noStrike" kern="0" cap="none" spc="0" normalizeH="0" baseline="0" noProof="0" dirty="0">
              <a:ln>
                <a:noFill/>
              </a:ln>
              <a:solidFill>
                <a:srgbClr val="003366"/>
              </a:solidFill>
              <a:effectLst/>
              <a:uLnTx/>
              <a:uFillTx/>
              <a:latin typeface="Arial"/>
              <a:ea typeface="+mn-ea"/>
              <a:cs typeface="+mn-cs"/>
            </a:endParaRPr>
          </a:p>
        </p:txBody>
      </p:sp>
      <p:sp>
        <p:nvSpPr>
          <p:cNvPr id="6" name="Right Brace 5"/>
          <p:cNvSpPr/>
          <p:nvPr/>
        </p:nvSpPr>
        <p:spPr>
          <a:xfrm rot="5400000">
            <a:off x="2227263" y="693738"/>
            <a:ext cx="287337" cy="2541587"/>
          </a:xfrm>
          <a:prstGeom prst="rightBrace">
            <a:avLst>
              <a:gd name="adj1" fmla="val 38212"/>
              <a:gd name="adj2" fmla="val 70860"/>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7" name="Right Brace 6"/>
          <p:cNvSpPr/>
          <p:nvPr/>
        </p:nvSpPr>
        <p:spPr>
          <a:xfrm rot="5400000">
            <a:off x="7677944" y="1077119"/>
            <a:ext cx="288925" cy="1757363"/>
          </a:xfrm>
          <a:prstGeom prst="rightBrace">
            <a:avLst>
              <a:gd name="adj1" fmla="val 38212"/>
              <a:gd name="adj2" fmla="val 50000"/>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grpSp>
        <p:nvGrpSpPr>
          <p:cNvPr id="75783" name="Group 45"/>
          <p:cNvGrpSpPr>
            <a:grpSpLocks/>
          </p:cNvGrpSpPr>
          <p:nvPr/>
        </p:nvGrpSpPr>
        <p:grpSpPr bwMode="auto">
          <a:xfrm>
            <a:off x="7045325" y="2279650"/>
            <a:ext cx="1633538" cy="2582863"/>
            <a:chOff x="7397668" y="2645590"/>
            <a:chExt cx="1634606" cy="2583612"/>
          </a:xfrm>
        </p:grpSpPr>
        <p:sp>
          <p:nvSpPr>
            <p:cNvPr id="9" name="Rounded Rectangle 8"/>
            <p:cNvSpPr/>
            <p:nvPr/>
          </p:nvSpPr>
          <p:spPr>
            <a:xfrm>
              <a:off x="7397668" y="2645590"/>
              <a:ext cx="1634606" cy="2583612"/>
            </a:xfrm>
            <a:prstGeom prst="roundRect">
              <a:avLst>
                <a:gd name="adj" fmla="val 10442"/>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75823" name="TextBox 21"/>
            <p:cNvSpPr txBox="1">
              <a:spLocks noChangeArrowheads="1"/>
            </p:cNvSpPr>
            <p:nvPr/>
          </p:nvSpPr>
          <p:spPr bwMode="auto">
            <a:xfrm>
              <a:off x="7470509" y="2670809"/>
              <a:ext cx="1537951" cy="255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3366"/>
                  </a:solidFill>
                  <a:latin typeface="Arial" pitchFamily="34" charset="0"/>
                </a:defRPr>
              </a:lvl1pPr>
              <a:lvl2pPr marL="742950" indent="-285750">
                <a:spcBef>
                  <a:spcPct val="20000"/>
                </a:spcBef>
                <a:buClr>
                  <a:srgbClr val="003366"/>
                </a:buClr>
                <a:buSzPct val="80000"/>
                <a:buFont typeface="Wingdings" pitchFamily="2" charset="2"/>
                <a:buChar char="q"/>
                <a:defRPr sz="2800">
                  <a:solidFill>
                    <a:srgbClr val="003366"/>
                  </a:solidFill>
                  <a:latin typeface="Arial" pitchFamily="34" charset="0"/>
                </a:defRPr>
              </a:lvl2pPr>
              <a:lvl3pPr marL="1143000" indent="-228600">
                <a:spcBef>
                  <a:spcPct val="20000"/>
                </a:spcBef>
                <a:buChar char="•"/>
                <a:defRPr sz="2400">
                  <a:solidFill>
                    <a:srgbClr val="003366"/>
                  </a:solidFill>
                  <a:latin typeface="Arial" pitchFamily="34" charset="0"/>
                </a:defRPr>
              </a:lvl3pPr>
              <a:lvl4pPr marL="1600200" indent="-228600">
                <a:spcBef>
                  <a:spcPct val="20000"/>
                </a:spcBef>
                <a:buChar char="–"/>
                <a:defRPr sz="2000">
                  <a:solidFill>
                    <a:srgbClr val="003366"/>
                  </a:solidFill>
                  <a:latin typeface="Arial" pitchFamily="34" charset="0"/>
                </a:defRPr>
              </a:lvl4pPr>
              <a:lvl5pPr marL="2057400" indent="-228600">
                <a:spcBef>
                  <a:spcPct val="20000"/>
                </a:spcBef>
                <a:buChar char="»"/>
                <a:defRPr sz="2000">
                  <a:solidFill>
                    <a:srgbClr val="003366"/>
                  </a:solidFill>
                  <a:latin typeface="Arial" pitchFamily="34" charset="0"/>
                </a:defRPr>
              </a:lvl5pPr>
              <a:lvl6pPr marL="2514600" indent="-228600" eaLnBrk="0" fontAlgn="base" hangingPunct="0">
                <a:spcBef>
                  <a:spcPct val="20000"/>
                </a:spcBef>
                <a:spcAft>
                  <a:spcPct val="0"/>
                </a:spcAft>
                <a:buChar char="»"/>
                <a:defRPr sz="2000">
                  <a:solidFill>
                    <a:srgbClr val="003366"/>
                  </a:solidFill>
                  <a:latin typeface="Arial" pitchFamily="34" charset="0"/>
                </a:defRPr>
              </a:lvl6pPr>
              <a:lvl7pPr marL="2971800" indent="-228600" eaLnBrk="0" fontAlgn="base" hangingPunct="0">
                <a:spcBef>
                  <a:spcPct val="20000"/>
                </a:spcBef>
                <a:spcAft>
                  <a:spcPct val="0"/>
                </a:spcAft>
                <a:buChar char="»"/>
                <a:defRPr sz="2000">
                  <a:solidFill>
                    <a:srgbClr val="003366"/>
                  </a:solidFill>
                  <a:latin typeface="Arial" pitchFamily="34" charset="0"/>
                </a:defRPr>
              </a:lvl7pPr>
              <a:lvl8pPr marL="3429000" indent="-228600" eaLnBrk="0" fontAlgn="base" hangingPunct="0">
                <a:spcBef>
                  <a:spcPct val="20000"/>
                </a:spcBef>
                <a:spcAft>
                  <a:spcPct val="0"/>
                </a:spcAft>
                <a:buChar char="»"/>
                <a:defRPr sz="2000">
                  <a:solidFill>
                    <a:srgbClr val="003366"/>
                  </a:solidFill>
                  <a:latin typeface="Arial" pitchFamily="34" charset="0"/>
                </a:defRPr>
              </a:lvl8pPr>
              <a:lvl9pPr marL="3886200" indent="-228600" eaLnBrk="0" fontAlgn="base" hangingPunct="0">
                <a:spcBef>
                  <a:spcPct val="20000"/>
                </a:spcBef>
                <a:spcAft>
                  <a:spcPct val="0"/>
                </a:spcAft>
                <a:buChar char="»"/>
                <a:defRPr sz="2000">
                  <a:solidFill>
                    <a:srgbClr val="003366"/>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3366"/>
                  </a:solidFill>
                  <a:effectLst/>
                  <a:uLnTx/>
                  <a:uFillTx/>
                  <a:latin typeface="Arial" pitchFamily="34" charset="0"/>
                  <a:ea typeface="+mn-ea"/>
                  <a:cs typeface="+mn-cs"/>
                </a:rPr>
                <a:t>We mean the freedom to choose the preferred alternative of an action from the list of possible ones in certain situations ...</a:t>
              </a:r>
              <a:r>
                <a:rPr kumimoji="0" lang="en-US" altLang="en-US" sz="1400" b="0" i="0" u="none" strike="noStrike" kern="1200" cap="none" spc="0" normalizeH="0" baseline="0" noProof="0">
                  <a:ln>
                    <a:noFill/>
                  </a:ln>
                  <a:solidFill>
                    <a:srgbClr val="003366"/>
                  </a:solidFill>
                  <a:effectLst/>
                  <a:uLnTx/>
                  <a:uFillTx/>
                  <a:latin typeface="Arial" pitchFamily="34" charset="0"/>
                  <a:ea typeface="+mn-ea"/>
                  <a:cs typeface="+mn-cs"/>
                </a:rPr>
                <a:t> </a:t>
              </a: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11" name="Right Brace 10"/>
          <p:cNvSpPr/>
          <p:nvPr/>
        </p:nvSpPr>
        <p:spPr>
          <a:xfrm rot="5400000">
            <a:off x="5424488" y="944563"/>
            <a:ext cx="287337" cy="2039937"/>
          </a:xfrm>
          <a:prstGeom prst="rightBrace">
            <a:avLst>
              <a:gd name="adj1" fmla="val 38212"/>
              <a:gd name="adj2" fmla="val 50000"/>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2" name="Rounded Rectangle 11"/>
          <p:cNvSpPr/>
          <p:nvPr/>
        </p:nvSpPr>
        <p:spPr>
          <a:xfrm>
            <a:off x="4290510" y="2287884"/>
            <a:ext cx="2673549" cy="2142598"/>
          </a:xfrm>
          <a:prstGeom prst="roundRect">
            <a:avLst>
              <a:gd name="adj" fmla="val 10846"/>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75788" name="TextBox 27"/>
          <p:cNvSpPr txBox="1">
            <a:spLocks noChangeArrowheads="1"/>
          </p:cNvSpPr>
          <p:nvPr/>
        </p:nvSpPr>
        <p:spPr bwMode="auto">
          <a:xfrm>
            <a:off x="4291013" y="2343150"/>
            <a:ext cx="27368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3366"/>
                </a:solidFill>
                <a:latin typeface="Arial" pitchFamily="34" charset="0"/>
              </a:defRPr>
            </a:lvl1pPr>
            <a:lvl2pPr marL="742950" indent="-285750">
              <a:spcBef>
                <a:spcPct val="20000"/>
              </a:spcBef>
              <a:buClr>
                <a:srgbClr val="003366"/>
              </a:buClr>
              <a:buSzPct val="80000"/>
              <a:buFont typeface="Wingdings" pitchFamily="2" charset="2"/>
              <a:buChar char="q"/>
              <a:defRPr sz="2800">
                <a:solidFill>
                  <a:srgbClr val="003366"/>
                </a:solidFill>
                <a:latin typeface="Arial" pitchFamily="34" charset="0"/>
              </a:defRPr>
            </a:lvl2pPr>
            <a:lvl3pPr marL="1143000" indent="-228600">
              <a:spcBef>
                <a:spcPct val="20000"/>
              </a:spcBef>
              <a:buChar char="•"/>
              <a:defRPr sz="2400">
                <a:solidFill>
                  <a:srgbClr val="003366"/>
                </a:solidFill>
                <a:latin typeface="Arial" pitchFamily="34" charset="0"/>
              </a:defRPr>
            </a:lvl3pPr>
            <a:lvl4pPr marL="1600200" indent="-228600">
              <a:spcBef>
                <a:spcPct val="20000"/>
              </a:spcBef>
              <a:buChar char="–"/>
              <a:defRPr sz="2000">
                <a:solidFill>
                  <a:srgbClr val="003366"/>
                </a:solidFill>
                <a:latin typeface="Arial" pitchFamily="34" charset="0"/>
              </a:defRPr>
            </a:lvl4pPr>
            <a:lvl5pPr marL="2057400" indent="-228600">
              <a:spcBef>
                <a:spcPct val="20000"/>
              </a:spcBef>
              <a:buChar char="»"/>
              <a:defRPr sz="2000">
                <a:solidFill>
                  <a:srgbClr val="003366"/>
                </a:solidFill>
                <a:latin typeface="Arial" pitchFamily="34" charset="0"/>
              </a:defRPr>
            </a:lvl5pPr>
            <a:lvl6pPr marL="2514600" indent="-228600" eaLnBrk="0" fontAlgn="base" hangingPunct="0">
              <a:spcBef>
                <a:spcPct val="20000"/>
              </a:spcBef>
              <a:spcAft>
                <a:spcPct val="0"/>
              </a:spcAft>
              <a:buChar char="»"/>
              <a:defRPr sz="2000">
                <a:solidFill>
                  <a:srgbClr val="003366"/>
                </a:solidFill>
                <a:latin typeface="Arial" pitchFamily="34" charset="0"/>
              </a:defRPr>
            </a:lvl6pPr>
            <a:lvl7pPr marL="2971800" indent="-228600" eaLnBrk="0" fontAlgn="base" hangingPunct="0">
              <a:spcBef>
                <a:spcPct val="20000"/>
              </a:spcBef>
              <a:spcAft>
                <a:spcPct val="0"/>
              </a:spcAft>
              <a:buChar char="»"/>
              <a:defRPr sz="2000">
                <a:solidFill>
                  <a:srgbClr val="003366"/>
                </a:solidFill>
                <a:latin typeface="Arial" pitchFamily="34" charset="0"/>
              </a:defRPr>
            </a:lvl7pPr>
            <a:lvl8pPr marL="3429000" indent="-228600" eaLnBrk="0" fontAlgn="base" hangingPunct="0">
              <a:spcBef>
                <a:spcPct val="20000"/>
              </a:spcBef>
              <a:spcAft>
                <a:spcPct val="0"/>
              </a:spcAft>
              <a:buChar char="»"/>
              <a:defRPr sz="2000">
                <a:solidFill>
                  <a:srgbClr val="003366"/>
                </a:solidFill>
                <a:latin typeface="Arial" pitchFamily="34" charset="0"/>
              </a:defRPr>
            </a:lvl8pPr>
            <a:lvl9pPr marL="3886200" indent="-228600" eaLnBrk="0" fontAlgn="base" hangingPunct="0">
              <a:spcBef>
                <a:spcPct val="20000"/>
              </a:spcBef>
              <a:spcAft>
                <a:spcPct val="0"/>
              </a:spcAft>
              <a:buChar char="»"/>
              <a:defRPr sz="2000">
                <a:solidFill>
                  <a:srgbClr val="003366"/>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3366"/>
                </a:solidFill>
                <a:effectLst/>
                <a:uLnTx/>
                <a:uFillTx/>
                <a:latin typeface="Arial" pitchFamily="34" charset="0"/>
                <a:ea typeface="+mn-ea"/>
                <a:cs typeface="+mn-cs"/>
              </a:rPr>
              <a:t>Either choice is made intentionally, with understanding the possible effects (impact) on the basis of previously accumulated (own and others') experience and knowledge, and not on the basis of instincts (as in the animal world) or random (chaotic) guessing...</a:t>
            </a:r>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ounded Rectangle 13"/>
          <p:cNvSpPr/>
          <p:nvPr/>
        </p:nvSpPr>
        <p:spPr>
          <a:xfrm>
            <a:off x="252909" y="2297136"/>
            <a:ext cx="3965881" cy="1989330"/>
          </a:xfrm>
          <a:prstGeom prst="roundRect">
            <a:avLst>
              <a:gd name="adj" fmla="val 10846"/>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75792" name="TextBox 31"/>
          <p:cNvSpPr txBox="1">
            <a:spLocks noChangeArrowheads="1"/>
          </p:cNvSpPr>
          <p:nvPr/>
        </p:nvSpPr>
        <p:spPr bwMode="auto">
          <a:xfrm>
            <a:off x="309563" y="2360613"/>
            <a:ext cx="38782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3366"/>
                </a:solidFill>
                <a:latin typeface="Arial" pitchFamily="34" charset="0"/>
              </a:defRPr>
            </a:lvl1pPr>
            <a:lvl2pPr marL="742950" indent="-285750">
              <a:spcBef>
                <a:spcPct val="20000"/>
              </a:spcBef>
              <a:buClr>
                <a:srgbClr val="003366"/>
              </a:buClr>
              <a:buSzPct val="80000"/>
              <a:buFont typeface="Wingdings" pitchFamily="2" charset="2"/>
              <a:buChar char="q"/>
              <a:defRPr sz="2800">
                <a:solidFill>
                  <a:srgbClr val="003366"/>
                </a:solidFill>
                <a:latin typeface="Arial" pitchFamily="34" charset="0"/>
              </a:defRPr>
            </a:lvl2pPr>
            <a:lvl3pPr marL="1143000" indent="-228600">
              <a:spcBef>
                <a:spcPct val="20000"/>
              </a:spcBef>
              <a:buChar char="•"/>
              <a:defRPr sz="2400">
                <a:solidFill>
                  <a:srgbClr val="003366"/>
                </a:solidFill>
                <a:latin typeface="Arial" pitchFamily="34" charset="0"/>
              </a:defRPr>
            </a:lvl3pPr>
            <a:lvl4pPr marL="1600200" indent="-228600">
              <a:spcBef>
                <a:spcPct val="20000"/>
              </a:spcBef>
              <a:buChar char="–"/>
              <a:defRPr sz="2000">
                <a:solidFill>
                  <a:srgbClr val="003366"/>
                </a:solidFill>
                <a:latin typeface="Arial" pitchFamily="34" charset="0"/>
              </a:defRPr>
            </a:lvl4pPr>
            <a:lvl5pPr marL="2057400" indent="-228600">
              <a:spcBef>
                <a:spcPct val="20000"/>
              </a:spcBef>
              <a:buChar char="»"/>
              <a:defRPr sz="2000">
                <a:solidFill>
                  <a:srgbClr val="003366"/>
                </a:solidFill>
                <a:latin typeface="Arial" pitchFamily="34" charset="0"/>
              </a:defRPr>
            </a:lvl5pPr>
            <a:lvl6pPr marL="2514600" indent="-228600" eaLnBrk="0" fontAlgn="base" hangingPunct="0">
              <a:spcBef>
                <a:spcPct val="20000"/>
              </a:spcBef>
              <a:spcAft>
                <a:spcPct val="0"/>
              </a:spcAft>
              <a:buChar char="»"/>
              <a:defRPr sz="2000">
                <a:solidFill>
                  <a:srgbClr val="003366"/>
                </a:solidFill>
                <a:latin typeface="Arial" pitchFamily="34" charset="0"/>
              </a:defRPr>
            </a:lvl6pPr>
            <a:lvl7pPr marL="2971800" indent="-228600" eaLnBrk="0" fontAlgn="base" hangingPunct="0">
              <a:spcBef>
                <a:spcPct val="20000"/>
              </a:spcBef>
              <a:spcAft>
                <a:spcPct val="0"/>
              </a:spcAft>
              <a:buChar char="»"/>
              <a:defRPr sz="2000">
                <a:solidFill>
                  <a:srgbClr val="003366"/>
                </a:solidFill>
                <a:latin typeface="Arial" pitchFamily="34" charset="0"/>
              </a:defRPr>
            </a:lvl7pPr>
            <a:lvl8pPr marL="3429000" indent="-228600" eaLnBrk="0" fontAlgn="base" hangingPunct="0">
              <a:spcBef>
                <a:spcPct val="20000"/>
              </a:spcBef>
              <a:spcAft>
                <a:spcPct val="0"/>
              </a:spcAft>
              <a:buChar char="»"/>
              <a:defRPr sz="2000">
                <a:solidFill>
                  <a:srgbClr val="003366"/>
                </a:solidFill>
                <a:latin typeface="Arial" pitchFamily="34" charset="0"/>
              </a:defRPr>
            </a:lvl8pPr>
            <a:lvl9pPr marL="3886200" indent="-228600" eaLnBrk="0" fontAlgn="base" hangingPunct="0">
              <a:spcBef>
                <a:spcPct val="20000"/>
              </a:spcBef>
              <a:spcAft>
                <a:spcPct val="0"/>
              </a:spcAft>
              <a:buChar char="»"/>
              <a:defRPr sz="2000">
                <a:solidFill>
                  <a:srgbClr val="003366"/>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3366"/>
                </a:solidFill>
                <a:effectLst/>
                <a:uLnTx/>
                <a:uFillTx/>
                <a:latin typeface="Arial" pitchFamily="34" charset="0"/>
                <a:ea typeface="+mn-ea"/>
                <a:cs typeface="+mn-cs"/>
              </a:rPr>
              <a:t>The choice of action is done on the basis of the stable well-established system of values ​​(vector of weights of criteria for evaluating the alternatives) and its steady evolutionary dynamics (if any), and, therefore, can be predicted with the reasonable confidence and precision...</a:t>
            </a:r>
            <a:endPar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75793" name="Group 26"/>
          <p:cNvGrpSpPr>
            <a:grpSpLocks/>
          </p:cNvGrpSpPr>
          <p:nvPr/>
        </p:nvGrpSpPr>
        <p:grpSpPr bwMode="auto">
          <a:xfrm>
            <a:off x="1314450" y="4110038"/>
            <a:ext cx="1057275" cy="1044575"/>
            <a:chOff x="641704" y="845101"/>
            <a:chExt cx="4560398" cy="4815220"/>
          </a:xfrm>
        </p:grpSpPr>
        <p:pic>
          <p:nvPicPr>
            <p:cNvPr id="7580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2988" flipH="1">
              <a:off x="641704" y="3038990"/>
              <a:ext cx="3113719" cy="262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810" name="Group 22"/>
            <p:cNvGrpSpPr>
              <a:grpSpLocks/>
            </p:cNvGrpSpPr>
            <p:nvPr/>
          </p:nvGrpSpPr>
          <p:grpSpPr bwMode="auto">
            <a:xfrm>
              <a:off x="3473662" y="2510538"/>
              <a:ext cx="1728440" cy="2087564"/>
              <a:chOff x="3418030" y="2420888"/>
              <a:chExt cx="1730282" cy="2087941"/>
            </a:xfrm>
          </p:grpSpPr>
          <p:pic>
            <p:nvPicPr>
              <p:cNvPr id="758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806" y="3203722"/>
                <a:ext cx="966064" cy="11281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Oval 25"/>
              <p:cNvSpPr/>
              <p:nvPr/>
            </p:nvSpPr>
            <p:spPr>
              <a:xfrm>
                <a:off x="3420919" y="2782592"/>
                <a:ext cx="1727393" cy="1727352"/>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pic>
            <p:nvPicPr>
              <p:cNvPr id="7581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9" y="2420888"/>
                <a:ext cx="60027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811" name="Group 25"/>
            <p:cNvGrpSpPr>
              <a:grpSpLocks/>
            </p:cNvGrpSpPr>
            <p:nvPr/>
          </p:nvGrpSpPr>
          <p:grpSpPr bwMode="auto">
            <a:xfrm>
              <a:off x="853616" y="845101"/>
              <a:ext cx="1656184" cy="1984108"/>
              <a:chOff x="853386" y="845101"/>
              <a:chExt cx="1656655" cy="1985181"/>
            </a:xfrm>
          </p:grpSpPr>
          <p:grpSp>
            <p:nvGrpSpPr>
              <p:cNvPr id="75812" name="Group 11"/>
              <p:cNvGrpSpPr>
                <a:grpSpLocks/>
              </p:cNvGrpSpPr>
              <p:nvPr/>
            </p:nvGrpSpPr>
            <p:grpSpPr bwMode="auto">
              <a:xfrm>
                <a:off x="943840" y="1371119"/>
                <a:ext cx="1440160" cy="1368151"/>
                <a:chOff x="1474859" y="1412776"/>
                <a:chExt cx="3324591" cy="3312368"/>
              </a:xfrm>
            </p:grpSpPr>
            <p:pic>
              <p:nvPicPr>
                <p:cNvPr id="7581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2276875"/>
                  <a:ext cx="1728191" cy="15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6"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859" y="1412776"/>
                  <a:ext cx="332459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853748" y="1174585"/>
                <a:ext cx="1657552" cy="1654756"/>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pic>
            <p:nvPicPr>
              <p:cNvPr id="75814" name="Picture 1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8248" y="845101"/>
                <a:ext cx="664333" cy="57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5794" name="Group 28"/>
          <p:cNvGrpSpPr>
            <a:grpSpLocks/>
          </p:cNvGrpSpPr>
          <p:nvPr/>
        </p:nvGrpSpPr>
        <p:grpSpPr bwMode="auto">
          <a:xfrm>
            <a:off x="1544638" y="5059363"/>
            <a:ext cx="7243762" cy="1439862"/>
            <a:chOff x="2051721" y="5013176"/>
            <a:chExt cx="7069742" cy="1440160"/>
          </a:xfrm>
        </p:grpSpPr>
        <p:sp>
          <p:nvSpPr>
            <p:cNvPr id="29" name="Rounded Rectangle 28"/>
            <p:cNvSpPr/>
            <p:nvPr/>
          </p:nvSpPr>
          <p:spPr>
            <a:xfrm>
              <a:off x="2051721" y="5013176"/>
              <a:ext cx="6984776" cy="1440160"/>
            </a:xfrm>
            <a:prstGeom prst="roundRect">
              <a:avLst>
                <a:gd name="adj" fmla="val 10846"/>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75808" name="TextBox 47"/>
            <p:cNvSpPr txBox="1">
              <a:spLocks noChangeArrowheads="1"/>
            </p:cNvSpPr>
            <p:nvPr/>
          </p:nvSpPr>
          <p:spPr bwMode="auto">
            <a:xfrm>
              <a:off x="2110540" y="5013176"/>
              <a:ext cx="7010923" cy="1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3366"/>
                  </a:solidFill>
                  <a:latin typeface="Arial" pitchFamily="34" charset="0"/>
                </a:defRPr>
              </a:lvl1pPr>
              <a:lvl2pPr marL="742950" indent="-285750">
                <a:spcBef>
                  <a:spcPct val="20000"/>
                </a:spcBef>
                <a:buClr>
                  <a:srgbClr val="003366"/>
                </a:buClr>
                <a:buSzPct val="80000"/>
                <a:buFont typeface="Wingdings" pitchFamily="2" charset="2"/>
                <a:buChar char="q"/>
                <a:defRPr sz="2800">
                  <a:solidFill>
                    <a:srgbClr val="003366"/>
                  </a:solidFill>
                  <a:latin typeface="Arial" pitchFamily="34" charset="0"/>
                </a:defRPr>
              </a:lvl2pPr>
              <a:lvl3pPr marL="1143000" indent="-228600">
                <a:spcBef>
                  <a:spcPct val="20000"/>
                </a:spcBef>
                <a:buChar char="•"/>
                <a:defRPr sz="2400">
                  <a:solidFill>
                    <a:srgbClr val="003366"/>
                  </a:solidFill>
                  <a:latin typeface="Arial" pitchFamily="34" charset="0"/>
                </a:defRPr>
              </a:lvl3pPr>
              <a:lvl4pPr marL="1600200" indent="-228600">
                <a:spcBef>
                  <a:spcPct val="20000"/>
                </a:spcBef>
                <a:buChar char="–"/>
                <a:defRPr sz="2000">
                  <a:solidFill>
                    <a:srgbClr val="003366"/>
                  </a:solidFill>
                  <a:latin typeface="Arial" pitchFamily="34" charset="0"/>
                </a:defRPr>
              </a:lvl4pPr>
              <a:lvl5pPr marL="2057400" indent="-228600">
                <a:spcBef>
                  <a:spcPct val="20000"/>
                </a:spcBef>
                <a:buChar char="»"/>
                <a:defRPr sz="2000">
                  <a:solidFill>
                    <a:srgbClr val="003366"/>
                  </a:solidFill>
                  <a:latin typeface="Arial" pitchFamily="34" charset="0"/>
                </a:defRPr>
              </a:lvl5pPr>
              <a:lvl6pPr marL="2514600" indent="-228600" eaLnBrk="0" fontAlgn="base" hangingPunct="0">
                <a:spcBef>
                  <a:spcPct val="20000"/>
                </a:spcBef>
                <a:spcAft>
                  <a:spcPct val="0"/>
                </a:spcAft>
                <a:buChar char="»"/>
                <a:defRPr sz="2000">
                  <a:solidFill>
                    <a:srgbClr val="003366"/>
                  </a:solidFill>
                  <a:latin typeface="Arial" pitchFamily="34" charset="0"/>
                </a:defRPr>
              </a:lvl6pPr>
              <a:lvl7pPr marL="2971800" indent="-228600" eaLnBrk="0" fontAlgn="base" hangingPunct="0">
                <a:spcBef>
                  <a:spcPct val="20000"/>
                </a:spcBef>
                <a:spcAft>
                  <a:spcPct val="0"/>
                </a:spcAft>
                <a:buChar char="»"/>
                <a:defRPr sz="2000">
                  <a:solidFill>
                    <a:srgbClr val="003366"/>
                  </a:solidFill>
                  <a:latin typeface="Arial" pitchFamily="34" charset="0"/>
                </a:defRPr>
              </a:lvl7pPr>
              <a:lvl8pPr marL="3429000" indent="-228600" eaLnBrk="0" fontAlgn="base" hangingPunct="0">
                <a:spcBef>
                  <a:spcPct val="20000"/>
                </a:spcBef>
                <a:spcAft>
                  <a:spcPct val="0"/>
                </a:spcAft>
                <a:buChar char="»"/>
                <a:defRPr sz="2000">
                  <a:solidFill>
                    <a:srgbClr val="003366"/>
                  </a:solidFill>
                  <a:latin typeface="Arial" pitchFamily="34" charset="0"/>
                </a:defRPr>
              </a:lvl8pPr>
              <a:lvl9pPr marL="3886200" indent="-228600" eaLnBrk="0" fontAlgn="base" hangingPunct="0">
                <a:spcBef>
                  <a:spcPct val="20000"/>
                </a:spcBef>
                <a:spcAft>
                  <a:spcPct val="0"/>
                </a:spcAft>
                <a:buChar char="»"/>
                <a:defRPr sz="2000">
                  <a:solidFill>
                    <a:srgbClr val="003366"/>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3366"/>
                  </a:solidFill>
                  <a:effectLst/>
                  <a:uLnTx/>
                  <a:uFillTx/>
                  <a:latin typeface="Arial" pitchFamily="34" charset="0"/>
                  <a:ea typeface="+mn-ea"/>
                  <a:cs typeface="+mn-cs"/>
                </a:rPr>
                <a:t>Thus, the stable value system completely determines the culture of its host, and, because such a system can be easily formalized in mathematical terms, it allows to formalize, document, provide, upon request, visualize, analyze, compute (and so on) also the culture, as an object for possible use in the information systems to support the decision-making processes.</a:t>
              </a:r>
              <a:endPar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31" name="Oval 30"/>
          <p:cNvSpPr/>
          <p:nvPr/>
        </p:nvSpPr>
        <p:spPr>
          <a:xfrm>
            <a:off x="8247063" y="6353175"/>
            <a:ext cx="431800" cy="433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4</a:t>
            </a:r>
          </a:p>
        </p:txBody>
      </p:sp>
      <p:sp>
        <p:nvSpPr>
          <p:cNvPr id="32" name="Oval 31"/>
          <p:cNvSpPr/>
          <p:nvPr/>
        </p:nvSpPr>
        <p:spPr>
          <a:xfrm>
            <a:off x="8350250" y="44545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1</a:t>
            </a:r>
          </a:p>
        </p:txBody>
      </p:sp>
      <p:sp>
        <p:nvSpPr>
          <p:cNvPr id="33" name="Oval 32"/>
          <p:cNvSpPr/>
          <p:nvPr/>
        </p:nvSpPr>
        <p:spPr>
          <a:xfrm>
            <a:off x="6469063" y="4157663"/>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a:t>
            </a:r>
          </a:p>
        </p:txBody>
      </p:sp>
      <p:sp>
        <p:nvSpPr>
          <p:cNvPr id="34" name="Oval 33"/>
          <p:cNvSpPr/>
          <p:nvPr/>
        </p:nvSpPr>
        <p:spPr>
          <a:xfrm>
            <a:off x="3808413" y="4070350"/>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3</a:t>
            </a:r>
          </a:p>
        </p:txBody>
      </p:sp>
      <p:grpSp>
        <p:nvGrpSpPr>
          <p:cNvPr id="75799" name="Group 34"/>
          <p:cNvGrpSpPr>
            <a:grpSpLocks/>
          </p:cNvGrpSpPr>
          <p:nvPr/>
        </p:nvGrpSpPr>
        <p:grpSpPr bwMode="auto">
          <a:xfrm>
            <a:off x="79375" y="4551363"/>
            <a:ext cx="1166813" cy="2228850"/>
            <a:chOff x="286909" y="4784952"/>
            <a:chExt cx="1054256" cy="1814068"/>
          </a:xfrm>
        </p:grpSpPr>
        <p:pic>
          <p:nvPicPr>
            <p:cNvPr id="36" name="Picture 5"/>
            <p:cNvPicPr>
              <a:picLocks noChangeAspect="1" noChangeArrowheads="1"/>
            </p:cNvPicPr>
            <p:nvPr/>
          </p:nvPicPr>
          <p:blipFill>
            <a:blip r:embed="rId8"/>
            <a:srcRect/>
            <a:stretch>
              <a:fillRect/>
            </a:stretch>
          </p:blipFill>
          <p:spPr bwMode="auto">
            <a:xfrm>
              <a:off x="294081" y="5730748"/>
              <a:ext cx="1047084" cy="868272"/>
            </a:xfrm>
            <a:prstGeom prst="rect">
              <a:avLst/>
            </a:prstGeom>
            <a:noFill/>
            <a:ln w="1905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grpSp>
          <p:nvGrpSpPr>
            <p:cNvPr id="75802" name="Group 36"/>
            <p:cNvGrpSpPr>
              <a:grpSpLocks/>
            </p:cNvGrpSpPr>
            <p:nvPr/>
          </p:nvGrpSpPr>
          <p:grpSpPr bwMode="auto">
            <a:xfrm>
              <a:off x="286909" y="4784952"/>
              <a:ext cx="1054256" cy="919076"/>
              <a:chOff x="284540" y="4784952"/>
              <a:chExt cx="792088" cy="919076"/>
            </a:xfrm>
          </p:grpSpPr>
          <p:pic>
            <p:nvPicPr>
              <p:cNvPr id="75803" name="Picture 9"/>
              <p:cNvPicPr>
                <a:picLocks noChangeAspect="1" noChangeArrowheads="1"/>
              </p:cNvPicPr>
              <p:nvPr/>
            </p:nvPicPr>
            <p:blipFill>
              <a:blip r:embed="rId9">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86909" y="4784952"/>
                <a:ext cx="782563" cy="68160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9" name="TextBox 38"/>
              <p:cNvSpPr txBox="1"/>
              <p:nvPr/>
            </p:nvSpPr>
            <p:spPr>
              <a:xfrm>
                <a:off x="284540" y="5478178"/>
                <a:ext cx="792088" cy="225850"/>
              </a:xfrm>
              <a:prstGeom prst="rect">
                <a:avLst/>
              </a:prstGeom>
              <a:solidFill>
                <a:schemeClr val="bg1"/>
              </a:solidFill>
              <a:ln w="19050">
                <a:solidFill>
                  <a:schemeClr val="tx1"/>
                </a:solid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effectLst/>
                    <a:uLnTx/>
                    <a:uFillTx/>
                    <a:latin typeface="Times New Roman" pitchFamily="18" charset="0"/>
                    <a:ea typeface="+mn-ea"/>
                    <a:cs typeface="+mn-cs"/>
                  </a:rPr>
                  <a:t>C U L T U R E</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pic>
        <p:nvPicPr>
          <p:cNvPr id="75800" name="Picture 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8350" y="9525"/>
            <a:ext cx="202565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84434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89"/>
          <p:cNvGrpSpPr>
            <a:grpSpLocks/>
          </p:cNvGrpSpPr>
          <p:nvPr/>
        </p:nvGrpSpPr>
        <p:grpSpPr bwMode="auto">
          <a:xfrm>
            <a:off x="889000" y="773113"/>
            <a:ext cx="5457825" cy="6021387"/>
            <a:chOff x="1101139" y="80570"/>
            <a:chExt cx="5457722" cy="6021737"/>
          </a:xfrm>
        </p:grpSpPr>
        <p:grpSp>
          <p:nvGrpSpPr>
            <p:cNvPr id="76819" name="Group 8"/>
            <p:cNvGrpSpPr>
              <a:grpSpLocks/>
            </p:cNvGrpSpPr>
            <p:nvPr/>
          </p:nvGrpSpPr>
          <p:grpSpPr bwMode="auto">
            <a:xfrm>
              <a:off x="2779585" y="339437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96"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820" name="Group 1"/>
            <p:cNvGrpSpPr>
              <a:grpSpLocks/>
            </p:cNvGrpSpPr>
            <p:nvPr/>
          </p:nvGrpSpPr>
          <p:grpSpPr bwMode="auto">
            <a:xfrm>
              <a:off x="1137830" y="1105737"/>
              <a:ext cx="1409822" cy="789330"/>
              <a:chOff x="993720" y="1376014"/>
              <a:chExt cx="1409822" cy="789330"/>
            </a:xfrm>
          </p:grpSpPr>
          <p:sp>
            <p:nvSpPr>
              <p:cNvPr id="7" name="Rectangle 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92" name="Picture 3"/>
              <p:cNvPicPr>
                <a:picLocks noChangeAspect="1" noChangeArrowheads="1"/>
              </p:cNvPicPr>
              <p:nvPr/>
            </p:nvPicPr>
            <p:blipFill>
              <a:blip r:embed="rId3">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821" name="Group 25"/>
            <p:cNvGrpSpPr>
              <a:grpSpLocks/>
            </p:cNvGrpSpPr>
            <p:nvPr/>
          </p:nvGrpSpPr>
          <p:grpSpPr bwMode="auto">
            <a:xfrm>
              <a:off x="3116995" y="1088848"/>
              <a:ext cx="1409822" cy="789330"/>
              <a:chOff x="993720" y="1376014"/>
              <a:chExt cx="1409822" cy="789330"/>
            </a:xfrm>
          </p:grpSpPr>
          <p:sp>
            <p:nvSpPr>
              <p:cNvPr id="27" name="Rectangle 2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88" name="Picture 3"/>
              <p:cNvPicPr>
                <a:picLocks noChangeAspect="1" noChangeArrowheads="1"/>
              </p:cNvPicPr>
              <p:nvPr/>
            </p:nvPicPr>
            <p:blipFill>
              <a:blip r:embed="rId3">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822" name="Group 28"/>
            <p:cNvGrpSpPr>
              <a:grpSpLocks/>
            </p:cNvGrpSpPr>
            <p:nvPr/>
          </p:nvGrpSpPr>
          <p:grpSpPr bwMode="auto">
            <a:xfrm>
              <a:off x="5098138" y="1058620"/>
              <a:ext cx="1409822" cy="789330"/>
              <a:chOff x="993720" y="1376014"/>
              <a:chExt cx="1409822" cy="789330"/>
            </a:xfrm>
          </p:grpSpPr>
          <p:sp>
            <p:nvSpPr>
              <p:cNvPr id="30" name="Rectangle 29"/>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84" name="Picture 3"/>
              <p:cNvPicPr>
                <a:picLocks noChangeAspect="1" noChangeArrowheads="1"/>
              </p:cNvPicPr>
              <p:nvPr/>
            </p:nvPicPr>
            <p:blipFill>
              <a:blip r:embed="rId3">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823" name="Group 31"/>
            <p:cNvGrpSpPr>
              <a:grpSpLocks/>
            </p:cNvGrpSpPr>
            <p:nvPr/>
          </p:nvGrpSpPr>
          <p:grpSpPr bwMode="auto">
            <a:xfrm>
              <a:off x="3103066" y="2314848"/>
              <a:ext cx="1409822" cy="789330"/>
              <a:chOff x="993720" y="1376014"/>
              <a:chExt cx="1409822" cy="789330"/>
            </a:xfrm>
          </p:grpSpPr>
          <p:sp>
            <p:nvSpPr>
              <p:cNvPr id="33" name="Rectangle 32"/>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80" name="Picture 3"/>
              <p:cNvPicPr>
                <a:picLocks noChangeAspect="1" noChangeArrowheads="1"/>
              </p:cNvPicPr>
              <p:nvPr/>
            </p:nvPicPr>
            <p:blipFill>
              <a:blip r:embed="rId3">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824" name="Group 34"/>
            <p:cNvGrpSpPr>
              <a:grpSpLocks/>
            </p:cNvGrpSpPr>
            <p:nvPr/>
          </p:nvGrpSpPr>
          <p:grpSpPr bwMode="auto">
            <a:xfrm>
              <a:off x="1167168" y="4217583"/>
              <a:ext cx="1409822" cy="789330"/>
              <a:chOff x="993720" y="1376014"/>
              <a:chExt cx="1409822" cy="789330"/>
            </a:xfrm>
          </p:grpSpPr>
          <p:sp>
            <p:nvSpPr>
              <p:cNvPr id="36" name="Rectangle 35"/>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76" name="Picture 3"/>
              <p:cNvPicPr>
                <a:picLocks noChangeAspect="1" noChangeArrowheads="1"/>
              </p:cNvPicPr>
              <p:nvPr/>
            </p:nvPicPr>
            <p:blipFill>
              <a:blip r:embed="rId3">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ounded Rectangle 19"/>
            <p:cNvSpPr/>
            <p:nvPr/>
          </p:nvSpPr>
          <p:spPr>
            <a:xfrm>
              <a:off x="1121826" y="5382227"/>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6828" name="Group 56"/>
            <p:cNvGrpSpPr>
              <a:grpSpLocks/>
            </p:cNvGrpSpPr>
            <p:nvPr/>
          </p:nvGrpSpPr>
          <p:grpSpPr bwMode="auto">
            <a:xfrm>
              <a:off x="3096486" y="5165886"/>
              <a:ext cx="1737011" cy="920225"/>
              <a:chOff x="1643259" y="5907554"/>
              <a:chExt cx="1737011" cy="920225"/>
            </a:xfrm>
          </p:grpSpPr>
          <p:sp>
            <p:nvSpPr>
              <p:cNvPr id="58" name="Rounded Rectangle 57"/>
              <p:cNvSpPr/>
              <p:nvPr/>
            </p:nvSpPr>
            <p:spPr>
              <a:xfrm>
                <a:off x="1643259" y="6107699"/>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72"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708" y="5907554"/>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061" name="Straight Arrow Connector 2060"/>
            <p:cNvCxnSpPr/>
            <p:nvPr/>
          </p:nvCxnSpPr>
          <p:spPr>
            <a:xfrm flipH="1">
              <a:off x="3834762" y="2147615"/>
              <a:ext cx="1960526"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860162" y="4475025"/>
              <a:ext cx="11113" cy="906515"/>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925355" y="3927306"/>
              <a:ext cx="892158"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834762" y="2023783"/>
              <a:ext cx="11113" cy="36038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828200" y="2023783"/>
              <a:ext cx="3954388" cy="1587"/>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834762" y="1847560"/>
              <a:ext cx="0" cy="152409"/>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781001" y="1885662"/>
              <a:ext cx="0" cy="152409"/>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1842488" y="1871374"/>
              <a:ext cx="0" cy="152409"/>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5788939" y="2125389"/>
              <a:ext cx="22225" cy="1808267"/>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3860162" y="3112871"/>
              <a:ext cx="0" cy="277828"/>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1856775" y="3933656"/>
              <a:ext cx="922321"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1856775" y="3927306"/>
              <a:ext cx="7938" cy="34768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858363" y="5022744"/>
              <a:ext cx="6350" cy="34768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852013" y="861665"/>
              <a:ext cx="6350" cy="347682"/>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3871275" y="810862"/>
              <a:ext cx="6350" cy="347682"/>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76844" name="Group 47"/>
            <p:cNvGrpSpPr>
              <a:grpSpLocks/>
            </p:cNvGrpSpPr>
            <p:nvPr/>
          </p:nvGrpSpPr>
          <p:grpSpPr bwMode="auto">
            <a:xfrm>
              <a:off x="3079210" y="95684"/>
              <a:ext cx="1512168" cy="780246"/>
              <a:chOff x="662833" y="337508"/>
              <a:chExt cx="1512168" cy="780246"/>
            </a:xfrm>
          </p:grpSpPr>
          <p:sp>
            <p:nvSpPr>
              <p:cNvPr id="49" name="Rounded Rectangle 48"/>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68" name="Picture 5"/>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845" name="Group 10"/>
            <p:cNvGrpSpPr>
              <a:grpSpLocks/>
            </p:cNvGrpSpPr>
            <p:nvPr/>
          </p:nvGrpSpPr>
          <p:grpSpPr bwMode="auto">
            <a:xfrm>
              <a:off x="1101139" y="110798"/>
              <a:ext cx="1512168" cy="780246"/>
              <a:chOff x="662833" y="337508"/>
              <a:chExt cx="1512168" cy="780246"/>
            </a:xfrm>
          </p:grpSpPr>
          <p:sp>
            <p:nvSpPr>
              <p:cNvPr id="10" name="Rounded Rectangle 9"/>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64" name="Picture 5"/>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6" name="Straight Arrow Connector 125"/>
            <p:cNvCxnSpPr/>
            <p:nvPr/>
          </p:nvCxnSpPr>
          <p:spPr>
            <a:xfrm>
              <a:off x="5793700" y="790223"/>
              <a:ext cx="4763" cy="34768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76847" name="Group 50"/>
            <p:cNvGrpSpPr>
              <a:grpSpLocks/>
            </p:cNvGrpSpPr>
            <p:nvPr/>
          </p:nvGrpSpPr>
          <p:grpSpPr bwMode="auto">
            <a:xfrm>
              <a:off x="5046693" y="80570"/>
              <a:ext cx="1512168" cy="780246"/>
              <a:chOff x="662833" y="337508"/>
              <a:chExt cx="1512168" cy="780246"/>
            </a:xfrm>
          </p:grpSpPr>
          <p:sp>
            <p:nvSpPr>
              <p:cNvPr id="52" name="Rounded Rectangle 51"/>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60" name="Picture 5"/>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848" name="Group 83"/>
            <p:cNvGrpSpPr>
              <a:grpSpLocks/>
            </p:cNvGrpSpPr>
            <p:nvPr/>
          </p:nvGrpSpPr>
          <p:grpSpPr bwMode="auto">
            <a:xfrm>
              <a:off x="4923157" y="3703120"/>
              <a:ext cx="348172" cy="461665"/>
              <a:chOff x="5526800" y="5454847"/>
              <a:chExt cx="348172" cy="461665"/>
            </a:xfrm>
          </p:grpSpPr>
          <p:sp>
            <p:nvSpPr>
              <p:cNvPr id="79" name="Oval 78"/>
              <p:cNvSpPr/>
              <p:nvPr/>
            </p:nvSpPr>
            <p:spPr>
              <a:xfrm>
                <a:off x="5552809" y="5540913"/>
                <a:ext cx="315907" cy="3143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5526800" y="5454847"/>
                <a:ext cx="34817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charset="0"/>
                  </a:rPr>
                  <a:t>C</a:t>
                </a:r>
              </a:p>
            </p:txBody>
          </p:sp>
        </p:grpSp>
        <p:grpSp>
          <p:nvGrpSpPr>
            <p:cNvPr id="76849" name="Group 86"/>
            <p:cNvGrpSpPr>
              <a:grpSpLocks/>
            </p:cNvGrpSpPr>
            <p:nvPr/>
          </p:nvGrpSpPr>
          <p:grpSpPr bwMode="auto">
            <a:xfrm>
              <a:off x="3688367" y="4400926"/>
              <a:ext cx="357790" cy="461665"/>
              <a:chOff x="6860545" y="5569254"/>
              <a:chExt cx="357790" cy="461665"/>
            </a:xfrm>
          </p:grpSpPr>
          <p:sp>
            <p:nvSpPr>
              <p:cNvPr id="131" name="Oval 130"/>
              <p:cNvSpPr/>
              <p:nvPr/>
            </p:nvSpPr>
            <p:spPr>
              <a:xfrm>
                <a:off x="6876768" y="5654466"/>
                <a:ext cx="314319" cy="3143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p:cNvSpPr/>
              <p:nvPr/>
            </p:nvSpPr>
            <p:spPr>
              <a:xfrm>
                <a:off x="6860545" y="5569254"/>
                <a:ext cx="357790"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charset="0"/>
                  </a:rPr>
                  <a:t>B</a:t>
                </a:r>
              </a:p>
            </p:txBody>
          </p:sp>
        </p:grpSp>
        <p:grpSp>
          <p:nvGrpSpPr>
            <p:cNvPr id="76850" name="Group 81"/>
            <p:cNvGrpSpPr>
              <a:grpSpLocks/>
            </p:cNvGrpSpPr>
            <p:nvPr/>
          </p:nvGrpSpPr>
          <p:grpSpPr bwMode="auto">
            <a:xfrm>
              <a:off x="2417806" y="3691771"/>
              <a:ext cx="370614" cy="461665"/>
              <a:chOff x="6162952" y="5860626"/>
              <a:chExt cx="370614" cy="461665"/>
            </a:xfrm>
          </p:grpSpPr>
          <p:sp>
            <p:nvSpPr>
              <p:cNvPr id="133" name="Oval 132"/>
              <p:cNvSpPr/>
              <p:nvPr/>
            </p:nvSpPr>
            <p:spPr>
              <a:xfrm>
                <a:off x="6192459" y="5953277"/>
                <a:ext cx="315907" cy="3143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p:cNvSpPr/>
              <p:nvPr/>
            </p:nvSpPr>
            <p:spPr>
              <a:xfrm>
                <a:off x="6162952" y="5860626"/>
                <a:ext cx="370614"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charset="0"/>
                  </a:rPr>
                  <a:t>A</a:t>
                </a:r>
              </a:p>
            </p:txBody>
          </p:sp>
        </p:grpSp>
      </p:grpSp>
      <p:pic>
        <p:nvPicPr>
          <p:cNvPr id="76803"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8113" y="5429250"/>
            <a:ext cx="136525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804" name="Group 77"/>
          <p:cNvGrpSpPr>
            <a:grpSpLocks/>
          </p:cNvGrpSpPr>
          <p:nvPr/>
        </p:nvGrpSpPr>
        <p:grpSpPr bwMode="auto">
          <a:xfrm>
            <a:off x="3006725" y="4083050"/>
            <a:ext cx="403225" cy="520700"/>
            <a:chOff x="8403171" y="3140968"/>
            <a:chExt cx="312453" cy="394665"/>
          </a:xfrm>
        </p:grpSpPr>
        <p:sp>
          <p:nvSpPr>
            <p:cNvPr id="81" name="Snip Single Corner Rectangle 80"/>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18" name="Picture 1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6805" name="Picture 1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3813" y="5048250"/>
            <a:ext cx="496887" cy="44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itle 1"/>
          <p:cNvSpPr>
            <a:spLocks noGrp="1"/>
          </p:cNvSpPr>
          <p:nvPr>
            <p:ph type="title"/>
          </p:nvPr>
        </p:nvSpPr>
        <p:spPr>
          <a:xfrm>
            <a:off x="13772" y="2523"/>
            <a:ext cx="6986264" cy="723900"/>
          </a:xfrm>
        </p:spPr>
        <p:txBody>
          <a:bodyPr rtlCol="0">
            <a:normAutofit fontScale="90000"/>
          </a:bodyPr>
          <a:lstStyle/>
          <a:p>
            <a:pPr eaLnBrk="1" fontAlgn="auto" hangingPunct="1">
              <a:spcAft>
                <a:spcPts val="0"/>
              </a:spcAft>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Decision point within a business process</a:t>
            </a:r>
          </a:p>
        </p:txBody>
      </p:sp>
      <p:grpSp>
        <p:nvGrpSpPr>
          <p:cNvPr id="76807" name="Group 100"/>
          <p:cNvGrpSpPr>
            <a:grpSpLocks/>
          </p:cNvGrpSpPr>
          <p:nvPr/>
        </p:nvGrpSpPr>
        <p:grpSpPr bwMode="auto">
          <a:xfrm>
            <a:off x="3074988" y="6021388"/>
            <a:ext cx="409575" cy="503237"/>
            <a:chOff x="8403171" y="3140968"/>
            <a:chExt cx="312453" cy="394665"/>
          </a:xfrm>
        </p:grpSpPr>
        <p:sp>
          <p:nvSpPr>
            <p:cNvPr id="102" name="Snip Single Corner Rectangle 101"/>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16" name="Picture 1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5" name="Straight Arrow Connector 104"/>
          <p:cNvCxnSpPr/>
          <p:nvPr/>
        </p:nvCxnSpPr>
        <p:spPr>
          <a:xfrm>
            <a:off x="3211513" y="4518025"/>
            <a:ext cx="23812" cy="1536700"/>
          </a:xfrm>
          <a:prstGeom prst="straightConnector1">
            <a:avLst/>
          </a:prstGeom>
          <a:ln w="1905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pic>
        <p:nvPicPr>
          <p:cNvPr id="76809" name="Picture 2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48572">
            <a:off x="3141663" y="2693988"/>
            <a:ext cx="3473450" cy="471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810" name="Group 12"/>
          <p:cNvGrpSpPr>
            <a:grpSpLocks/>
          </p:cNvGrpSpPr>
          <p:nvPr/>
        </p:nvGrpSpPr>
        <p:grpSpPr bwMode="auto">
          <a:xfrm>
            <a:off x="7061200" y="58738"/>
            <a:ext cx="2028825" cy="2168525"/>
            <a:chOff x="7380313" y="2498122"/>
            <a:chExt cx="1740988" cy="1896763"/>
          </a:xfrm>
        </p:grpSpPr>
        <p:sp>
          <p:nvSpPr>
            <p:cNvPr id="8" name="Rounded Rectangle 7"/>
            <p:cNvSpPr/>
            <p:nvPr/>
          </p:nvSpPr>
          <p:spPr>
            <a:xfrm>
              <a:off x="7380313" y="2498122"/>
              <a:ext cx="1740988" cy="189676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6814"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6228" y="2661581"/>
              <a:ext cx="1553955" cy="163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6811"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50" y="5862638"/>
            <a:ext cx="871538"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12" name="Picture 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2413" y="2376488"/>
            <a:ext cx="1211262" cy="92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8926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913" y="706438"/>
            <a:ext cx="2195512" cy="6046787"/>
          </a:xfrm>
          <a:prstGeom prst="roundRect">
            <a:avLst>
              <a:gd name="adj" fmla="val 75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1"/>
          <p:cNvSpPr>
            <a:spLocks noGrp="1"/>
          </p:cNvSpPr>
          <p:nvPr>
            <p:ph type="title"/>
          </p:nvPr>
        </p:nvSpPr>
        <p:spPr>
          <a:xfrm>
            <a:off x="1115615" y="2586"/>
            <a:ext cx="7438727" cy="723900"/>
          </a:xfrm>
        </p:spPr>
        <p:txBody>
          <a:bodyPr>
            <a:normAutofit/>
          </a:bodyPr>
          <a:lstStyle/>
          <a:p>
            <a:pPr>
              <a:defRPr/>
            </a:pP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How a decision is being made</a:t>
            </a:r>
            <a:r>
              <a:rPr lang="ru-RU"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78852" name="Group 4"/>
          <p:cNvGrpSpPr>
            <a:grpSpLocks/>
          </p:cNvGrpSpPr>
          <p:nvPr/>
        </p:nvGrpSpPr>
        <p:grpSpPr bwMode="auto">
          <a:xfrm>
            <a:off x="2519363" y="2976563"/>
            <a:ext cx="4006850" cy="3611562"/>
            <a:chOff x="2172693" y="2220173"/>
            <a:chExt cx="4007012" cy="3611924"/>
          </a:xfrm>
        </p:grpSpPr>
        <p:grpSp>
          <p:nvGrpSpPr>
            <p:cNvPr id="78865" name="Group 5"/>
            <p:cNvGrpSpPr>
              <a:grpSpLocks/>
            </p:cNvGrpSpPr>
            <p:nvPr/>
          </p:nvGrpSpPr>
          <p:grpSpPr bwMode="auto">
            <a:xfrm>
              <a:off x="2172693" y="4040961"/>
              <a:ext cx="4007012" cy="1791136"/>
              <a:chOff x="2631934" y="4040961"/>
              <a:chExt cx="4007012" cy="1791136"/>
            </a:xfrm>
          </p:grpSpPr>
          <p:cxnSp>
            <p:nvCxnSpPr>
              <p:cNvPr id="8" name="Straight Arrow Connector 7"/>
              <p:cNvCxnSpPr>
                <a:stCxn id="19" idx="2"/>
              </p:cNvCxnSpPr>
              <p:nvPr/>
            </p:nvCxnSpPr>
            <p:spPr>
              <a:xfrm>
                <a:off x="5724509" y="4592135"/>
                <a:ext cx="914437"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78868" name="Group 8"/>
              <p:cNvGrpSpPr>
                <a:grpSpLocks/>
              </p:cNvGrpSpPr>
              <p:nvPr/>
            </p:nvGrpSpPr>
            <p:grpSpPr bwMode="auto">
              <a:xfrm>
                <a:off x="3554540" y="4040961"/>
                <a:ext cx="2160240" cy="1080120"/>
                <a:chOff x="3059832" y="2852936"/>
                <a:chExt cx="2160240" cy="1080120"/>
              </a:xfrm>
            </p:grpSpPr>
            <p:sp>
              <p:nvSpPr>
                <p:cNvPr id="21" name="Flowchart: Decision 20"/>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pic>
              <p:nvPicPr>
                <p:cNvPr id="78883"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 name="Straight Arrow Connector 9"/>
              <p:cNvCxnSpPr/>
              <p:nvPr/>
            </p:nvCxnSpPr>
            <p:spPr>
              <a:xfrm>
                <a:off x="4635440" y="5120826"/>
                <a:ext cx="1587" cy="711271"/>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631934" y="4576259"/>
                <a:ext cx="931900"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78871" name="Group 11"/>
              <p:cNvGrpSpPr>
                <a:grpSpLocks/>
              </p:cNvGrpSpPr>
              <p:nvPr/>
            </p:nvGrpSpPr>
            <p:grpSpPr bwMode="auto">
              <a:xfrm>
                <a:off x="5698112" y="4349710"/>
                <a:ext cx="348172" cy="461665"/>
                <a:chOff x="5526800" y="5454847"/>
                <a:chExt cx="348172" cy="461665"/>
              </a:xfrm>
            </p:grpSpPr>
            <p:sp>
              <p:nvSpPr>
                <p:cNvPr id="19" name="Oval 18"/>
                <p:cNvSpPr/>
                <p:nvPr/>
              </p:nvSpPr>
              <p:spPr>
                <a:xfrm>
                  <a:off x="5551609" y="5540093"/>
                  <a:ext cx="317513" cy="3143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p:nvSpPr>
              <p:spPr>
                <a:xfrm>
                  <a:off x="5526800" y="5454847"/>
                  <a:ext cx="34817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mn-cs"/>
                    </a:rPr>
                    <a:t>C</a:t>
                  </a:r>
                </a:p>
              </p:txBody>
            </p:sp>
          </p:grpSp>
          <p:grpSp>
            <p:nvGrpSpPr>
              <p:cNvPr id="78872" name="Group 12"/>
              <p:cNvGrpSpPr>
                <a:grpSpLocks/>
              </p:cNvGrpSpPr>
              <p:nvPr/>
            </p:nvGrpSpPr>
            <p:grpSpPr bwMode="auto">
              <a:xfrm>
                <a:off x="4463322" y="5047516"/>
                <a:ext cx="357790" cy="461665"/>
                <a:chOff x="6860545" y="5569254"/>
                <a:chExt cx="357790" cy="461665"/>
              </a:xfrm>
            </p:grpSpPr>
            <p:sp>
              <p:nvSpPr>
                <p:cNvPr id="17" name="Oval 16"/>
                <p:cNvSpPr/>
                <p:nvPr/>
              </p:nvSpPr>
              <p:spPr>
                <a:xfrm>
                  <a:off x="6877082" y="5655265"/>
                  <a:ext cx="314337" cy="3143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p:cNvSpPr/>
                <p:nvPr/>
              </p:nvSpPr>
              <p:spPr>
                <a:xfrm>
                  <a:off x="6860545" y="5569254"/>
                  <a:ext cx="357790"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mn-cs"/>
                    </a:rPr>
                    <a:t>B</a:t>
                  </a:r>
                </a:p>
              </p:txBody>
            </p:sp>
          </p:grpSp>
          <p:grpSp>
            <p:nvGrpSpPr>
              <p:cNvPr id="78873" name="Group 13"/>
              <p:cNvGrpSpPr>
                <a:grpSpLocks/>
              </p:cNvGrpSpPr>
              <p:nvPr/>
            </p:nvGrpSpPr>
            <p:grpSpPr bwMode="auto">
              <a:xfrm>
                <a:off x="3192761" y="4338361"/>
                <a:ext cx="370614" cy="461665"/>
                <a:chOff x="6162952" y="5860626"/>
                <a:chExt cx="370614" cy="461665"/>
              </a:xfrm>
            </p:grpSpPr>
            <p:sp>
              <p:nvSpPr>
                <p:cNvPr id="15" name="Oval 14"/>
                <p:cNvSpPr/>
                <p:nvPr/>
              </p:nvSpPr>
              <p:spPr>
                <a:xfrm>
                  <a:off x="6192699" y="5952459"/>
                  <a:ext cx="315925" cy="3159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p:cNvSpPr/>
                <p:nvPr/>
              </p:nvSpPr>
              <p:spPr>
                <a:xfrm>
                  <a:off x="6162952" y="5860626"/>
                  <a:ext cx="370614"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Times New Roman" pitchFamily="18" charset="0"/>
                      <a:ea typeface="+mn-ea"/>
                      <a:cs typeface="+mn-cs"/>
                    </a:rPr>
                    <a:t>A</a:t>
                  </a:r>
                </a:p>
              </p:txBody>
            </p:sp>
          </p:grpSp>
        </p:grpSp>
        <p:pic>
          <p:nvPicPr>
            <p:cNvPr id="788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853" name="Group 22"/>
          <p:cNvGrpSpPr>
            <a:grpSpLocks/>
          </p:cNvGrpSpPr>
          <p:nvPr/>
        </p:nvGrpSpPr>
        <p:grpSpPr bwMode="auto">
          <a:xfrm>
            <a:off x="134938" y="769938"/>
            <a:ext cx="2074862" cy="5913437"/>
            <a:chOff x="121252" y="706278"/>
            <a:chExt cx="1715493" cy="5637666"/>
          </a:xfrm>
        </p:grpSpPr>
        <p:pic>
          <p:nvPicPr>
            <p:cNvPr id="7886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51" y="2199279"/>
              <a:ext cx="1677897" cy="106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21" y="3329820"/>
              <a:ext cx="1700080" cy="140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10" y="706278"/>
              <a:ext cx="1655165" cy="14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6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252" y="4806127"/>
              <a:ext cx="1715493" cy="153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854" name="Group 27"/>
          <p:cNvGrpSpPr>
            <a:grpSpLocks/>
          </p:cNvGrpSpPr>
          <p:nvPr/>
        </p:nvGrpSpPr>
        <p:grpSpPr bwMode="auto">
          <a:xfrm>
            <a:off x="6884988" y="719138"/>
            <a:ext cx="2195512" cy="5995987"/>
            <a:chOff x="6884893" y="718929"/>
            <a:chExt cx="2195736" cy="5996765"/>
          </a:xfrm>
        </p:grpSpPr>
        <p:sp>
          <p:nvSpPr>
            <p:cNvPr id="29" name="Rounded Rectangle 28"/>
            <p:cNvSpPr/>
            <p:nvPr/>
          </p:nvSpPr>
          <p:spPr>
            <a:xfrm>
              <a:off x="6884893" y="718929"/>
              <a:ext cx="2195736" cy="5996765"/>
            </a:xfrm>
            <a:prstGeom prst="roundRect">
              <a:avLst>
                <a:gd name="adj" fmla="val 75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pic>
          <p:nvPicPr>
            <p:cNvPr id="78857"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0745" y="4829085"/>
              <a:ext cx="1856584" cy="17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8321" y="2419962"/>
              <a:ext cx="1969727" cy="236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a:xfrm>
              <a:off x="7019844" y="766560"/>
              <a:ext cx="1929010" cy="1581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pic>
          <p:nvPicPr>
            <p:cNvPr id="78860"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8321" y="800755"/>
              <a:ext cx="1951499" cy="161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8855" name="TextBox 33"/>
          <p:cNvSpPr txBox="1">
            <a:spLocks noChangeArrowheads="1"/>
          </p:cNvSpPr>
          <p:nvPr/>
        </p:nvSpPr>
        <p:spPr bwMode="auto">
          <a:xfrm>
            <a:off x="2462639" y="717349"/>
            <a:ext cx="41338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3366"/>
                </a:solidFill>
                <a:latin typeface="Arial" pitchFamily="34" charset="0"/>
              </a:defRPr>
            </a:lvl1pPr>
            <a:lvl2pPr marL="742950" indent="-285750">
              <a:spcBef>
                <a:spcPct val="20000"/>
              </a:spcBef>
              <a:buClr>
                <a:srgbClr val="003366"/>
              </a:buClr>
              <a:buSzPct val="80000"/>
              <a:buFont typeface="Wingdings" pitchFamily="2" charset="2"/>
              <a:buChar char="q"/>
              <a:defRPr sz="2800">
                <a:solidFill>
                  <a:srgbClr val="003366"/>
                </a:solidFill>
                <a:latin typeface="Arial" pitchFamily="34" charset="0"/>
              </a:defRPr>
            </a:lvl2pPr>
            <a:lvl3pPr marL="1143000" indent="-228600">
              <a:spcBef>
                <a:spcPct val="20000"/>
              </a:spcBef>
              <a:buChar char="•"/>
              <a:defRPr sz="2400">
                <a:solidFill>
                  <a:srgbClr val="003366"/>
                </a:solidFill>
                <a:latin typeface="Arial" pitchFamily="34" charset="0"/>
              </a:defRPr>
            </a:lvl3pPr>
            <a:lvl4pPr marL="1600200" indent="-228600">
              <a:spcBef>
                <a:spcPct val="20000"/>
              </a:spcBef>
              <a:buChar char="–"/>
              <a:defRPr sz="2000">
                <a:solidFill>
                  <a:srgbClr val="003366"/>
                </a:solidFill>
                <a:latin typeface="Arial" pitchFamily="34" charset="0"/>
              </a:defRPr>
            </a:lvl4pPr>
            <a:lvl5pPr marL="2057400" indent="-228600">
              <a:spcBef>
                <a:spcPct val="20000"/>
              </a:spcBef>
              <a:buChar char="»"/>
              <a:defRPr sz="2000">
                <a:solidFill>
                  <a:srgbClr val="003366"/>
                </a:solidFill>
                <a:latin typeface="Arial" pitchFamily="34" charset="0"/>
              </a:defRPr>
            </a:lvl5pPr>
            <a:lvl6pPr marL="2514600" indent="-228600" eaLnBrk="0" fontAlgn="base" hangingPunct="0">
              <a:spcBef>
                <a:spcPct val="20000"/>
              </a:spcBef>
              <a:spcAft>
                <a:spcPct val="0"/>
              </a:spcAft>
              <a:buChar char="»"/>
              <a:defRPr sz="2000">
                <a:solidFill>
                  <a:srgbClr val="003366"/>
                </a:solidFill>
                <a:latin typeface="Arial" pitchFamily="34" charset="0"/>
              </a:defRPr>
            </a:lvl6pPr>
            <a:lvl7pPr marL="2971800" indent="-228600" eaLnBrk="0" fontAlgn="base" hangingPunct="0">
              <a:spcBef>
                <a:spcPct val="20000"/>
              </a:spcBef>
              <a:spcAft>
                <a:spcPct val="0"/>
              </a:spcAft>
              <a:buChar char="»"/>
              <a:defRPr sz="2000">
                <a:solidFill>
                  <a:srgbClr val="003366"/>
                </a:solidFill>
                <a:latin typeface="Arial" pitchFamily="34" charset="0"/>
              </a:defRPr>
            </a:lvl7pPr>
            <a:lvl8pPr marL="3429000" indent="-228600" eaLnBrk="0" fontAlgn="base" hangingPunct="0">
              <a:spcBef>
                <a:spcPct val="20000"/>
              </a:spcBef>
              <a:spcAft>
                <a:spcPct val="0"/>
              </a:spcAft>
              <a:buChar char="»"/>
              <a:defRPr sz="2000">
                <a:solidFill>
                  <a:srgbClr val="003366"/>
                </a:solidFill>
                <a:latin typeface="Arial" pitchFamily="34" charset="0"/>
              </a:defRPr>
            </a:lvl8pPr>
            <a:lvl9pPr marL="3886200" indent="-228600" eaLnBrk="0" fontAlgn="base" hangingPunct="0">
              <a:spcBef>
                <a:spcPct val="20000"/>
              </a:spcBef>
              <a:spcAft>
                <a:spcPct val="0"/>
              </a:spcAft>
              <a:buChar char="»"/>
              <a:defRPr sz="2000">
                <a:solidFill>
                  <a:srgbClr val="003366"/>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61F08"/>
                </a:solidFill>
                <a:effectLst/>
                <a:uLnTx/>
                <a:uFillTx/>
                <a:latin typeface="Times New Roman" pitchFamily="18" charset="0"/>
                <a:ea typeface="+mn-ea"/>
                <a:cs typeface="+mn-cs"/>
              </a:rPr>
              <a:t>Making predictive assessment of available choices aiming to maximize expected utility (positive impact and personal benefits from the choice) and in the same time to minimize cost (negative impact and personal losses from the choice) .</a:t>
            </a:r>
          </a:p>
        </p:txBody>
      </p:sp>
    </p:spTree>
    <p:extLst>
      <p:ext uri="{BB962C8B-B14F-4D97-AF65-F5344CB8AC3E}">
        <p14:creationId xmlns:p14="http://schemas.microsoft.com/office/powerpoint/2010/main" val="3329486889"/>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p:cNvGrpSpPr/>
          <p:nvPr/>
        </p:nvGrpSpPr>
        <p:grpSpPr>
          <a:xfrm>
            <a:off x="889268" y="1003891"/>
            <a:ext cx="5050884" cy="5790181"/>
            <a:chOff x="1101139" y="80570"/>
            <a:chExt cx="5457722" cy="6021737"/>
          </a:xfrm>
        </p:grpSpPr>
        <p:grpSp>
          <p:nvGrpSpPr>
            <p:cNvPr id="9" name="Group 8"/>
            <p:cNvGrpSpPr/>
            <p:nvPr/>
          </p:nvGrpSpPr>
          <p:grpSpPr>
            <a:xfrm>
              <a:off x="2779585" y="339437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9"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137830" y="1105737"/>
              <a:ext cx="1409822" cy="789330"/>
              <a:chOff x="993720" y="1376014"/>
              <a:chExt cx="1409822" cy="789330"/>
            </a:xfrm>
          </p:grpSpPr>
          <p:sp>
            <p:nvSpPr>
              <p:cNvPr id="7" name="Rectangle 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1"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3116995" y="1088848"/>
              <a:ext cx="1409822" cy="789330"/>
              <a:chOff x="993720" y="1376014"/>
              <a:chExt cx="1409822" cy="789330"/>
            </a:xfrm>
          </p:grpSpPr>
          <p:sp>
            <p:nvSpPr>
              <p:cNvPr id="27" name="Rectangle 2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 28"/>
            <p:cNvGrpSpPr/>
            <p:nvPr/>
          </p:nvGrpSpPr>
          <p:grpSpPr>
            <a:xfrm>
              <a:off x="5098138" y="1058620"/>
              <a:ext cx="1409822" cy="789330"/>
              <a:chOff x="993720" y="1376014"/>
              <a:chExt cx="1409822" cy="789330"/>
            </a:xfrm>
          </p:grpSpPr>
          <p:sp>
            <p:nvSpPr>
              <p:cNvPr id="30" name="Rectangle 29"/>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1"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3103066" y="2314848"/>
              <a:ext cx="1409822" cy="789330"/>
              <a:chOff x="993720" y="1376014"/>
              <a:chExt cx="1409822" cy="789330"/>
            </a:xfrm>
          </p:grpSpPr>
          <p:sp>
            <p:nvSpPr>
              <p:cNvPr id="33" name="Rectangle 32"/>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Group 34"/>
            <p:cNvGrpSpPr/>
            <p:nvPr/>
          </p:nvGrpSpPr>
          <p:grpSpPr>
            <a:xfrm>
              <a:off x="1167168" y="4217583"/>
              <a:ext cx="1409822" cy="789330"/>
              <a:chOff x="993720" y="1376014"/>
              <a:chExt cx="1409822" cy="789330"/>
            </a:xfrm>
          </p:grpSpPr>
          <p:sp>
            <p:nvSpPr>
              <p:cNvPr id="36" name="Rectangle 35"/>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ounded Rectangle 19"/>
            <p:cNvSpPr/>
            <p:nvPr/>
          </p:nvSpPr>
          <p:spPr>
            <a:xfrm>
              <a:off x="1121826" y="5382227"/>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7" name="Group 56"/>
            <p:cNvGrpSpPr/>
            <p:nvPr/>
          </p:nvGrpSpPr>
          <p:grpSpPr>
            <a:xfrm>
              <a:off x="3096486" y="5165886"/>
              <a:ext cx="1737011" cy="920225"/>
              <a:chOff x="1643259" y="5907554"/>
              <a:chExt cx="1737011" cy="920225"/>
            </a:xfrm>
          </p:grpSpPr>
          <p:sp>
            <p:nvSpPr>
              <p:cNvPr id="58" name="Rounded Rectangle 57"/>
              <p:cNvSpPr/>
              <p:nvPr/>
            </p:nvSpPr>
            <p:spPr>
              <a:xfrm>
                <a:off x="1643259" y="6107699"/>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9"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708" y="5907554"/>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061" name="Straight Arrow Connector 2060"/>
            <p:cNvCxnSpPr/>
            <p:nvPr/>
          </p:nvCxnSpPr>
          <p:spPr>
            <a:xfrm flipH="1">
              <a:off x="3835294" y="2147970"/>
              <a:ext cx="196070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4" idx="2"/>
            </p:cNvCxnSpPr>
            <p:nvPr/>
          </p:nvCxnSpPr>
          <p:spPr>
            <a:xfrm>
              <a:off x="3859705" y="4474491"/>
              <a:ext cx="12226" cy="907735"/>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924711" y="3926874"/>
              <a:ext cx="89346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33" idx="0"/>
            </p:cNvCxnSpPr>
            <p:nvPr/>
          </p:nvCxnSpPr>
          <p:spPr>
            <a:xfrm>
              <a:off x="3835294" y="2023295"/>
              <a:ext cx="10482" cy="36080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827621" y="2023295"/>
              <a:ext cx="3955519" cy="202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835294" y="1847950"/>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780881" y="188636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1842109" y="187089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5788438" y="2125299"/>
              <a:ext cx="22426" cy="1809132"/>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3860215" y="3112995"/>
              <a:ext cx="0" cy="27767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endCxn id="4" idx="1"/>
            </p:cNvCxnSpPr>
            <p:nvPr/>
          </p:nvCxnSpPr>
          <p:spPr>
            <a:xfrm>
              <a:off x="1856979" y="3934431"/>
              <a:ext cx="92260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1856979" y="3926874"/>
              <a:ext cx="7558" cy="34732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858868" y="502202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852410" y="86123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3871931" y="810471"/>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3079210" y="95684"/>
              <a:ext cx="1512168" cy="780246"/>
              <a:chOff x="662833" y="337508"/>
              <a:chExt cx="1512168" cy="780246"/>
            </a:xfrm>
          </p:grpSpPr>
          <p:sp>
            <p:nvSpPr>
              <p:cNvPr id="49" name="Rounded Rectangle 48"/>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0" name="Picture 5"/>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1101139" y="110798"/>
              <a:ext cx="1512168" cy="780246"/>
              <a:chOff x="662833" y="337508"/>
              <a:chExt cx="1512168" cy="780246"/>
            </a:xfrm>
          </p:grpSpPr>
          <p:sp>
            <p:nvSpPr>
              <p:cNvPr id="10" name="Rounded Rectangle 9"/>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3"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6" name="Straight Arrow Connector 125"/>
            <p:cNvCxnSpPr/>
            <p:nvPr/>
          </p:nvCxnSpPr>
          <p:spPr>
            <a:xfrm>
              <a:off x="5793160" y="789693"/>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046693" y="80570"/>
              <a:ext cx="1512168" cy="780246"/>
              <a:chOff x="662833" y="337508"/>
              <a:chExt cx="1512168" cy="780246"/>
            </a:xfrm>
          </p:grpSpPr>
          <p:sp>
            <p:nvSpPr>
              <p:cNvPr id="52" name="Rounded Rectangle 51"/>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3"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4" name="Group 83"/>
            <p:cNvGrpSpPr/>
            <p:nvPr/>
          </p:nvGrpSpPr>
          <p:grpSpPr>
            <a:xfrm>
              <a:off x="4923157" y="370312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C</a:t>
                </a:r>
              </a:p>
            </p:txBody>
          </p:sp>
        </p:grpSp>
        <p:grpSp>
          <p:nvGrpSpPr>
            <p:cNvPr id="87" name="Group 86"/>
            <p:cNvGrpSpPr/>
            <p:nvPr/>
          </p:nvGrpSpPr>
          <p:grpSpPr>
            <a:xfrm>
              <a:off x="3688367" y="440092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B</a:t>
                </a:r>
              </a:p>
            </p:txBody>
          </p:sp>
        </p:grpSp>
        <p:grpSp>
          <p:nvGrpSpPr>
            <p:cNvPr id="82" name="Group 81"/>
            <p:cNvGrpSpPr/>
            <p:nvPr/>
          </p:nvGrpSpPr>
          <p:grpSpPr>
            <a:xfrm>
              <a:off x="2417806" y="369177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a:t>
                </a:r>
              </a:p>
            </p:txBody>
          </p:sp>
        </p:grpSp>
      </p:grpSp>
      <p:pic>
        <p:nvPicPr>
          <p:cNvPr id="145"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5318" y="4829770"/>
            <a:ext cx="1795689" cy="185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8" name="Group 77"/>
          <p:cNvGrpSpPr/>
          <p:nvPr/>
        </p:nvGrpSpPr>
        <p:grpSpPr>
          <a:xfrm>
            <a:off x="3007297" y="4082433"/>
            <a:ext cx="402292" cy="521296"/>
            <a:chOff x="8403171" y="3140968"/>
            <a:chExt cx="312453" cy="394665"/>
          </a:xfrm>
        </p:grpSpPr>
        <p:sp>
          <p:nvSpPr>
            <p:cNvPr id="81" name="Snip Single Corner Rectangle 80"/>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8"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9" name="Picture 1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4286" y="5047765"/>
            <a:ext cx="496863" cy="4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itle 1"/>
          <p:cNvSpPr>
            <a:spLocks noGrp="1"/>
          </p:cNvSpPr>
          <p:nvPr>
            <p:ph type="title"/>
          </p:nvPr>
        </p:nvSpPr>
        <p:spPr>
          <a:xfrm>
            <a:off x="13772" y="2523"/>
            <a:ext cx="6986264" cy="723900"/>
          </a:xfrm>
        </p:spPr>
        <p:txBody>
          <a:bodyPr>
            <a:noAutofit/>
          </a:bodyPr>
          <a:lstStyle/>
          <a:p>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Decision-making is a core challenge for the processes within critical infrastructure</a:t>
            </a:r>
          </a:p>
        </p:txBody>
      </p:sp>
      <p:grpSp>
        <p:nvGrpSpPr>
          <p:cNvPr id="101" name="Group 100"/>
          <p:cNvGrpSpPr/>
          <p:nvPr/>
        </p:nvGrpSpPr>
        <p:grpSpPr>
          <a:xfrm>
            <a:off x="3075556" y="6021287"/>
            <a:ext cx="409221" cy="503589"/>
            <a:chOff x="8403171" y="3140968"/>
            <a:chExt cx="312453" cy="394665"/>
          </a:xfrm>
        </p:grpSpPr>
        <p:sp>
          <p:nvSpPr>
            <p:cNvPr id="102" name="Snip Single Corner Rectangle 101"/>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5" name="Straight Arrow Connector 104"/>
          <p:cNvCxnSpPr/>
          <p:nvPr/>
        </p:nvCxnSpPr>
        <p:spPr>
          <a:xfrm>
            <a:off x="3212122" y="4517614"/>
            <a:ext cx="23975" cy="1536466"/>
          </a:xfrm>
          <a:prstGeom prst="straightConnector1">
            <a:avLst/>
          </a:prstGeom>
          <a:ln w="1905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pic>
        <p:nvPicPr>
          <p:cNvPr id="107" name="Picture 2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51428">
            <a:off x="3103345" y="3243138"/>
            <a:ext cx="2814886" cy="381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14" y="5862001"/>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 name="Picture 6"/>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4" y="3055695"/>
            <a:ext cx="1211733" cy="92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Title 1"/>
          <p:cNvSpPr txBox="1">
            <a:spLocks/>
          </p:cNvSpPr>
          <p:nvPr/>
        </p:nvSpPr>
        <p:spPr>
          <a:xfrm>
            <a:off x="507019" y="3824755"/>
            <a:ext cx="2559399" cy="723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Decision point within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a business process</a:t>
            </a:r>
          </a:p>
        </p:txBody>
      </p:sp>
      <p:grpSp>
        <p:nvGrpSpPr>
          <p:cNvPr id="92" name="Group 91"/>
          <p:cNvGrpSpPr/>
          <p:nvPr/>
        </p:nvGrpSpPr>
        <p:grpSpPr>
          <a:xfrm>
            <a:off x="7298288" y="103077"/>
            <a:ext cx="1729282" cy="1917523"/>
            <a:chOff x="5051759" y="2276872"/>
            <a:chExt cx="3787526" cy="4335421"/>
          </a:xfrm>
        </p:grpSpPr>
        <p:grpSp>
          <p:nvGrpSpPr>
            <p:cNvPr id="93" name="Group 4"/>
            <p:cNvGrpSpPr>
              <a:grpSpLocks/>
            </p:cNvGrpSpPr>
            <p:nvPr/>
          </p:nvGrpSpPr>
          <p:grpSpPr bwMode="auto">
            <a:xfrm>
              <a:off x="5051759" y="2276872"/>
              <a:ext cx="3779777" cy="2359133"/>
              <a:chOff x="5650696" y="192028"/>
              <a:chExt cx="3779912" cy="2358899"/>
            </a:xfrm>
          </p:grpSpPr>
          <p:pic>
            <p:nvPicPr>
              <p:cNvPr id="9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97" name="Picture 1"/>
              <p:cNvPicPr>
                <a:picLocks noChangeAspect="1"/>
              </p:cNvPicPr>
              <p:nvPr/>
            </p:nvPicPr>
            <p:blipFill>
              <a:blip r:embed="rId1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4"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98" name="Picture 9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1023" y="2792260"/>
            <a:ext cx="1867759" cy="1400819"/>
          </a:xfrm>
          <a:prstGeom prst="rect">
            <a:avLst/>
          </a:prstGeom>
          <a:ln w="25400">
            <a:solidFill>
              <a:schemeClr val="tx1"/>
            </a:solidFill>
          </a:ln>
        </p:spPr>
      </p:pic>
      <p:sp>
        <p:nvSpPr>
          <p:cNvPr id="3" name="Down Arrow 2"/>
          <p:cNvSpPr/>
          <p:nvPr/>
        </p:nvSpPr>
        <p:spPr>
          <a:xfrm>
            <a:off x="7938878" y="2112311"/>
            <a:ext cx="432048" cy="547735"/>
          </a:xfrm>
          <a:prstGeom prst="downArrow">
            <a:avLst>
              <a:gd name="adj1" fmla="val 50000"/>
              <a:gd name="adj2" fmla="val 67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01382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658425" y="-116443"/>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made </a:t>
            </a: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576" y="4633050"/>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05204" y="3061112"/>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C</a:t>
                  </a: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B</a:t>
                  </a: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a:t>
                  </a: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ight Arrow 20"/>
          <p:cNvSpPr/>
          <p:nvPr/>
        </p:nvSpPr>
        <p:spPr>
          <a:xfrm>
            <a:off x="2567520" y="3773914"/>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227137" y="3412183"/>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List of alternatives for the decision and relevant input data</a:t>
            </a:r>
          </a:p>
        </p:txBody>
      </p:sp>
      <p:pic>
        <p:nvPicPr>
          <p:cNvPr id="11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121" y="2905170"/>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Left Brace 33"/>
          <p:cNvSpPr/>
          <p:nvPr/>
        </p:nvSpPr>
        <p:spPr>
          <a:xfrm rot="10800000">
            <a:off x="6325706" y="615206"/>
            <a:ext cx="278984" cy="1981584"/>
          </a:xfrm>
          <a:prstGeom prst="leftBrace">
            <a:avLst>
              <a:gd name="adj1" fmla="val 4408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a:off x="6710120" y="1298471"/>
            <a:ext cx="231999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Instrument</a:t>
            </a:r>
          </a:p>
        </p:txBody>
      </p:sp>
      <p:sp>
        <p:nvSpPr>
          <p:cNvPr id="37" name="Rectangle 36"/>
          <p:cNvSpPr/>
          <p:nvPr/>
        </p:nvSpPr>
        <p:spPr>
          <a:xfrm>
            <a:off x="734894" y="2752146"/>
            <a:ext cx="121379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Input</a:t>
            </a:r>
          </a:p>
        </p:txBody>
      </p:sp>
      <p:sp>
        <p:nvSpPr>
          <p:cNvPr id="33" name="Right Arrow 32"/>
          <p:cNvSpPr/>
          <p:nvPr/>
        </p:nvSpPr>
        <p:spPr>
          <a:xfrm>
            <a:off x="5031422"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5987777" y="3355869"/>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Decision made</a:t>
            </a:r>
            <a:r>
              <a:rPr kumimoji="0" lang="ru-RU"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800" b="0" i="0" u="none" strike="noStrike" kern="1200" cap="none" spc="0" normalizeH="0" baseline="0" noProof="0" dirty="0">
                <a:ln>
                  <a:noFill/>
                </a:ln>
                <a:solidFill>
                  <a:prstClr val="black"/>
                </a:solidFill>
                <a:effectLst/>
                <a:uLnTx/>
                <a:uFillTx/>
                <a:latin typeface="Calibri"/>
                <a:ea typeface="+mn-ea"/>
                <a:cs typeface="+mn-cs"/>
              </a:rPr>
              <a:t>chosen alternative</a:t>
            </a:r>
          </a:p>
        </p:txBody>
      </p:sp>
      <p:pic>
        <p:nvPicPr>
          <p:cNvPr id="38"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9985" y="3886629"/>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6421760" y="2745858"/>
            <a:ext cx="156324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Calibri"/>
                <a:ea typeface="+mn-ea"/>
                <a:cs typeface="+mn-cs"/>
              </a:rPr>
              <a:t>Output</a:t>
            </a:r>
          </a:p>
        </p:txBody>
      </p:sp>
      <p:sp>
        <p:nvSpPr>
          <p:cNvPr id="41" name="Rectangle 40"/>
          <p:cNvSpPr/>
          <p:nvPr/>
        </p:nvSpPr>
        <p:spPr>
          <a:xfrm>
            <a:off x="1532166" y="615206"/>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1604174" y="648469"/>
            <a:ext cx="4464496" cy="923330"/>
          </a:xfrm>
          <a:prstGeom prst="rect">
            <a:avLst/>
          </a:prstGeom>
          <a:solidFill>
            <a:srgbClr val="92D050"/>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Organizational component:</a:t>
            </a:r>
            <a:r>
              <a:rPr kumimoji="0" lang="en-US" sz="1800" b="0" i="0" u="none" strike="noStrike" kern="1200" cap="none" spc="0" normalizeH="0" baseline="0" noProof="0" dirty="0">
                <a:ln>
                  <a:noFill/>
                </a:ln>
                <a:solidFill>
                  <a:prstClr val="black"/>
                </a:solidFill>
                <a:effectLst/>
                <a:uLnTx/>
                <a:uFillTx/>
                <a:latin typeface="Calibri"/>
                <a:ea typeface="+mn-ea"/>
                <a:cs typeface="+mn-cs"/>
              </a:rPr>
              <a:t> decision environment (laws</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formal duties,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regulations, rules, orders, instructions and policies</a:t>
            </a:r>
          </a:p>
        </p:txBody>
      </p:sp>
      <p:sp>
        <p:nvSpPr>
          <p:cNvPr id="43" name="TextBox 42"/>
          <p:cNvSpPr txBox="1"/>
          <p:nvPr/>
        </p:nvSpPr>
        <p:spPr>
          <a:xfrm>
            <a:off x="1608643" y="1629945"/>
            <a:ext cx="4464496" cy="923330"/>
          </a:xfrm>
          <a:prstGeom prst="rect">
            <a:avLst/>
          </a:prstGeom>
          <a:solidFill>
            <a:srgbClr val="FF8B8B"/>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Personal component: </a:t>
            </a:r>
            <a:r>
              <a:rPr kumimoji="0" lang="en-US" sz="1800" b="0" i="0" u="none" strike="noStrike" kern="1200" cap="none" spc="0" normalizeH="0" baseline="0" noProof="0" dirty="0">
                <a:ln>
                  <a:noFill/>
                </a:ln>
                <a:solidFill>
                  <a:prstClr val="black"/>
                </a:solidFill>
                <a:effectLst/>
                <a:uLnTx/>
                <a:uFillTx/>
                <a:latin typeface="Calibri"/>
                <a:ea typeface="+mn-ea"/>
                <a:cs typeface="+mn-cs"/>
              </a:rPr>
              <a:t>mind (knowledge</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beliefs,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capabilities, skills, experience, interests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culture</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values, and emotions)</a:t>
            </a:r>
          </a:p>
        </p:txBody>
      </p:sp>
      <p:sp>
        <p:nvSpPr>
          <p:cNvPr id="44" name="Left Brace 43"/>
          <p:cNvSpPr/>
          <p:nvPr/>
        </p:nvSpPr>
        <p:spPr>
          <a:xfrm rot="16200000">
            <a:off x="3653012" y="332357"/>
            <a:ext cx="343580" cy="4842307"/>
          </a:xfrm>
          <a:prstGeom prst="leftBrace">
            <a:avLst>
              <a:gd name="adj1" fmla="val 44086"/>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3520" y="708598"/>
            <a:ext cx="1543435" cy="646331"/>
          </a:xfrm>
          <a:prstGeom prst="rect">
            <a:avLst/>
          </a:prstGeom>
          <a:noFill/>
        </p:spPr>
        <p:txBody>
          <a:bodyPr wrap="square" lIns="91440" tIns="45720" rIns="91440" bIns="45720">
            <a:spAutoFit/>
          </a:bodyPr>
          <a:lstStyle/>
          <a:p>
            <a:pPr algn="ctr"/>
            <a:r>
              <a:rPr lang="ru-RU" dirty="0">
                <a:ln w="0"/>
                <a:effectLst>
                  <a:outerShdw blurRad="38100" dist="19050" dir="2700000" algn="tl" rotWithShape="0">
                    <a:schemeClr val="dk1">
                      <a:alpha val="40000"/>
                    </a:schemeClr>
                  </a:outerShdw>
                </a:effectLst>
              </a:rPr>
              <a:t>Ограничения и регуляторы</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118576" y="1563033"/>
            <a:ext cx="1680899" cy="923330"/>
          </a:xfrm>
          <a:prstGeom prst="rect">
            <a:avLst/>
          </a:prstGeom>
        </p:spPr>
        <p:txBody>
          <a:bodyPr wrap="square">
            <a:spAutoFit/>
          </a:bodyPr>
          <a:lstStyle/>
          <a:p>
            <a:r>
              <a:rPr lang="ru-RU" dirty="0">
                <a:ln w="0"/>
                <a:effectLst>
                  <a:outerShdw blurRad="38100" dist="19050" dir="2700000" algn="tl" rotWithShape="0">
                    <a:schemeClr val="dk1">
                      <a:alpha val="40000"/>
                    </a:schemeClr>
                  </a:outerShdw>
                </a:effectLst>
              </a:rPr>
              <a:t>Область свободного выбора</a:t>
            </a:r>
          </a:p>
        </p:txBody>
      </p:sp>
    </p:spTree>
    <p:extLst>
      <p:ext uri="{BB962C8B-B14F-4D97-AF65-F5344CB8AC3E}">
        <p14:creationId xmlns:p14="http://schemas.microsoft.com/office/powerpoint/2010/main" val="18622009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51" y="4532313"/>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33779" y="3146351"/>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C</a:t>
                  </a: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B</a:t>
                  </a: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a:t>
                  </a: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ight Arrow 20"/>
          <p:cNvSpPr/>
          <p:nvPr/>
        </p:nvSpPr>
        <p:spPr>
          <a:xfrm>
            <a:off x="2596095" y="3766165"/>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ight Arrow 104"/>
          <p:cNvSpPr/>
          <p:nvPr/>
        </p:nvSpPr>
        <p:spPr>
          <a:xfrm>
            <a:off x="5059997"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255712" y="3311446"/>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List of alternatives for the decision and relevant input data</a:t>
            </a:r>
          </a:p>
        </p:txBody>
      </p:sp>
      <p:sp>
        <p:nvSpPr>
          <p:cNvPr id="107" name="Rounded Rectangle 106"/>
          <p:cNvSpPr/>
          <p:nvPr/>
        </p:nvSpPr>
        <p:spPr>
          <a:xfrm>
            <a:off x="6016352" y="3332622"/>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Decision made</a:t>
            </a:r>
            <a:r>
              <a:rPr kumimoji="0" lang="ru-RU"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800" b="0" i="0" u="none" strike="noStrike" kern="1200" cap="none" spc="0" normalizeH="0" baseline="0" noProof="0" dirty="0">
                <a:ln>
                  <a:noFill/>
                </a:ln>
                <a:solidFill>
                  <a:prstClr val="black"/>
                </a:solidFill>
                <a:effectLst/>
                <a:uLnTx/>
                <a:uFillTx/>
                <a:latin typeface="Calibri"/>
                <a:ea typeface="+mn-ea"/>
                <a:cs typeface="+mn-cs"/>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560" y="3863382"/>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96" y="2804433"/>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made </a:t>
            </a: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36" name="Rectangle 35"/>
          <p:cNvSpPr/>
          <p:nvPr/>
        </p:nvSpPr>
        <p:spPr>
          <a:xfrm>
            <a:off x="1547664" y="863174"/>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p:cNvSpPr txBox="1"/>
          <p:nvPr/>
        </p:nvSpPr>
        <p:spPr>
          <a:xfrm>
            <a:off x="1619672" y="896437"/>
            <a:ext cx="4464496" cy="923330"/>
          </a:xfrm>
          <a:prstGeom prst="rect">
            <a:avLst/>
          </a:prstGeom>
          <a:solidFill>
            <a:srgbClr val="92D050"/>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Organizational component:</a:t>
            </a:r>
            <a:r>
              <a:rPr kumimoji="0" lang="en-US" sz="1800" b="0" i="0" u="none" strike="noStrike" kern="1200" cap="none" spc="0" normalizeH="0" baseline="0" noProof="0" dirty="0">
                <a:ln>
                  <a:noFill/>
                </a:ln>
                <a:solidFill>
                  <a:prstClr val="black"/>
                </a:solidFill>
                <a:effectLst/>
                <a:uLnTx/>
                <a:uFillTx/>
                <a:latin typeface="Calibri"/>
                <a:ea typeface="+mn-ea"/>
                <a:cs typeface="+mn-cs"/>
              </a:rPr>
              <a:t> decision environment (laws</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formal duties,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regulations, rules, orders, instructions and policies</a:t>
            </a:r>
          </a:p>
        </p:txBody>
      </p:sp>
      <p:sp>
        <p:nvSpPr>
          <p:cNvPr id="38" name="TextBox 37"/>
          <p:cNvSpPr txBox="1"/>
          <p:nvPr/>
        </p:nvSpPr>
        <p:spPr>
          <a:xfrm>
            <a:off x="1619672" y="1875251"/>
            <a:ext cx="4464496" cy="923330"/>
          </a:xfrm>
          <a:prstGeom prst="rect">
            <a:avLst/>
          </a:prstGeom>
          <a:solidFill>
            <a:srgbClr val="FF8B8B"/>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Personal component: </a:t>
            </a:r>
            <a:r>
              <a:rPr kumimoji="0" lang="en-US" sz="1800" b="0" i="0" u="none" strike="noStrike" kern="1200" cap="none" spc="0" normalizeH="0" baseline="0" noProof="0" dirty="0">
                <a:ln>
                  <a:noFill/>
                </a:ln>
                <a:solidFill>
                  <a:prstClr val="black"/>
                </a:solidFill>
                <a:effectLst/>
                <a:uLnTx/>
                <a:uFillTx/>
                <a:latin typeface="Calibri"/>
                <a:ea typeface="+mn-ea"/>
                <a:cs typeface="+mn-cs"/>
              </a:rPr>
              <a:t>mind (knowledge</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beliefs,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capabilities, skills, experience, interests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culture</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values, and emotions)</a:t>
            </a:r>
          </a:p>
        </p:txBody>
      </p:sp>
      <p:sp>
        <p:nvSpPr>
          <p:cNvPr id="39" name="Left Brace 38"/>
          <p:cNvSpPr/>
          <p:nvPr/>
        </p:nvSpPr>
        <p:spPr>
          <a:xfrm rot="16200000">
            <a:off x="3600622" y="535685"/>
            <a:ext cx="432048" cy="4889614"/>
          </a:xfrm>
          <a:prstGeom prst="leftBrace">
            <a:avLst>
              <a:gd name="adj1" fmla="val 83545"/>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ounded Rectangular Callout 1"/>
          <p:cNvSpPr/>
          <p:nvPr/>
        </p:nvSpPr>
        <p:spPr>
          <a:xfrm>
            <a:off x="6520408" y="861432"/>
            <a:ext cx="2520280" cy="1943001"/>
          </a:xfrm>
          <a:prstGeom prst="wedgeRoundRectCallout">
            <a:avLst>
              <a:gd name="adj1" fmla="val -71297"/>
              <a:gd name="adj2" fmla="val -311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a:ea typeface="+mn-ea"/>
                <a:cs typeface="+mn-cs"/>
              </a:rPr>
              <a:t>For the organization:</a:t>
            </a:r>
            <a:r>
              <a:rPr kumimoji="0" lang="en-US" sz="1800" b="0" i="0" u="none" strike="noStrike" kern="1200" cap="none" spc="0" normalizeH="0" baseline="0" noProof="0" dirty="0">
                <a:ln>
                  <a:noFill/>
                </a:ln>
                <a:solidFill>
                  <a:prstClr val="white"/>
                </a:solidFill>
                <a:effectLst/>
                <a:uLnTx/>
                <a:uFillTx/>
                <a:latin typeface="Calibri"/>
                <a:ea typeface="+mn-ea"/>
                <a:cs typeface="+mn-cs"/>
              </a:rPr>
              <a:t> Comparably easy to monitor, change or reconfigure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a:ea typeface="+mn-ea"/>
                <a:cs typeface="+mn-cs"/>
              </a:rPr>
              <a:t>For a hacker:</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 difficult target to influence</a:t>
            </a:r>
          </a:p>
        </p:txBody>
      </p:sp>
      <p:sp>
        <p:nvSpPr>
          <p:cNvPr id="33" name="Rectangle 32"/>
          <p:cNvSpPr/>
          <p:nvPr/>
        </p:nvSpPr>
        <p:spPr>
          <a:xfrm>
            <a:off x="-3520" y="924907"/>
            <a:ext cx="1543435" cy="646331"/>
          </a:xfrm>
          <a:prstGeom prst="rect">
            <a:avLst/>
          </a:prstGeom>
          <a:noFill/>
        </p:spPr>
        <p:txBody>
          <a:bodyPr wrap="square" lIns="91440" tIns="45720" rIns="91440" bIns="45720">
            <a:spAutoFit/>
          </a:bodyPr>
          <a:lstStyle/>
          <a:p>
            <a:pPr algn="ctr"/>
            <a:r>
              <a:rPr lang="ru-RU" dirty="0">
                <a:ln w="0"/>
                <a:effectLst>
                  <a:outerShdw blurRad="38100" dist="19050" dir="2700000" algn="tl" rotWithShape="0">
                    <a:schemeClr val="dk1">
                      <a:alpha val="40000"/>
                    </a:schemeClr>
                  </a:outerShdw>
                </a:effectLst>
              </a:rPr>
              <a:t>Ограничения и регуляторы</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p:cNvSpPr/>
          <p:nvPr/>
        </p:nvSpPr>
        <p:spPr>
          <a:xfrm>
            <a:off x="118576" y="1779342"/>
            <a:ext cx="1680899" cy="923330"/>
          </a:xfrm>
          <a:prstGeom prst="rect">
            <a:avLst/>
          </a:prstGeom>
        </p:spPr>
        <p:txBody>
          <a:bodyPr wrap="square">
            <a:spAutoFit/>
          </a:bodyPr>
          <a:lstStyle/>
          <a:p>
            <a:r>
              <a:rPr lang="ru-RU" dirty="0">
                <a:ln w="0"/>
                <a:effectLst>
                  <a:outerShdw blurRad="38100" dist="19050" dir="2700000" algn="tl" rotWithShape="0">
                    <a:schemeClr val="dk1">
                      <a:alpha val="40000"/>
                    </a:schemeClr>
                  </a:outerShdw>
                </a:effectLst>
              </a:rPr>
              <a:t>Область свободного выбора</a:t>
            </a:r>
          </a:p>
        </p:txBody>
      </p:sp>
    </p:spTree>
    <p:extLst>
      <p:ext uri="{BB962C8B-B14F-4D97-AF65-F5344CB8AC3E}">
        <p14:creationId xmlns:p14="http://schemas.microsoft.com/office/powerpoint/2010/main" val="454800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47664" y="863174"/>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51" y="4532313"/>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33779" y="3146351"/>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C</a:t>
                  </a: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B</a:t>
                  </a: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a:t>
                  </a: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1619672" y="896437"/>
            <a:ext cx="4464496" cy="923330"/>
          </a:xfrm>
          <a:prstGeom prst="rect">
            <a:avLst/>
          </a:prstGeom>
          <a:solidFill>
            <a:srgbClr val="92D050"/>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Organizational component:</a:t>
            </a:r>
            <a:r>
              <a:rPr kumimoji="0" lang="en-US" sz="1800" b="0" i="0" u="none" strike="noStrike" kern="1200" cap="none" spc="0" normalizeH="0" baseline="0" noProof="0" dirty="0">
                <a:ln>
                  <a:noFill/>
                </a:ln>
                <a:solidFill>
                  <a:prstClr val="black"/>
                </a:solidFill>
                <a:effectLst/>
                <a:uLnTx/>
                <a:uFillTx/>
                <a:latin typeface="Calibri"/>
                <a:ea typeface="+mn-ea"/>
                <a:cs typeface="+mn-cs"/>
              </a:rPr>
              <a:t> decision environment (laws</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formal duties,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regulations, rules, orders, instructions and policies</a:t>
            </a:r>
          </a:p>
        </p:txBody>
      </p:sp>
      <p:sp>
        <p:nvSpPr>
          <p:cNvPr id="103" name="TextBox 102"/>
          <p:cNvSpPr txBox="1"/>
          <p:nvPr/>
        </p:nvSpPr>
        <p:spPr>
          <a:xfrm>
            <a:off x="1619672" y="1875251"/>
            <a:ext cx="4464496" cy="923330"/>
          </a:xfrm>
          <a:prstGeom prst="rect">
            <a:avLst/>
          </a:prstGeom>
          <a:solidFill>
            <a:srgbClr val="FF8B8B"/>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Personal component: </a:t>
            </a:r>
            <a:r>
              <a:rPr kumimoji="0" lang="en-US" sz="1800" b="0" i="0" u="none" strike="noStrike" kern="1200" cap="none" spc="0" normalizeH="0" baseline="0" noProof="0" dirty="0">
                <a:ln>
                  <a:noFill/>
                </a:ln>
                <a:solidFill>
                  <a:prstClr val="black"/>
                </a:solidFill>
                <a:effectLst/>
                <a:uLnTx/>
                <a:uFillTx/>
                <a:latin typeface="Calibri"/>
                <a:ea typeface="+mn-ea"/>
                <a:cs typeface="+mn-cs"/>
              </a:rPr>
              <a:t>mind (knowledge</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beliefs,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capabilities, skills, experience, interests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culture</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values, and emotions)</a:t>
            </a:r>
          </a:p>
        </p:txBody>
      </p:sp>
      <p:sp>
        <p:nvSpPr>
          <p:cNvPr id="19" name="Left Brace 18"/>
          <p:cNvSpPr/>
          <p:nvPr/>
        </p:nvSpPr>
        <p:spPr>
          <a:xfrm rot="16200000">
            <a:off x="3600622" y="535685"/>
            <a:ext cx="432048" cy="4889614"/>
          </a:xfrm>
          <a:prstGeom prst="leftBrace">
            <a:avLst>
              <a:gd name="adj1" fmla="val 83545"/>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ight Arrow 20"/>
          <p:cNvSpPr/>
          <p:nvPr/>
        </p:nvSpPr>
        <p:spPr>
          <a:xfrm>
            <a:off x="2596095" y="3766165"/>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ight Arrow 104"/>
          <p:cNvSpPr/>
          <p:nvPr/>
        </p:nvSpPr>
        <p:spPr>
          <a:xfrm>
            <a:off x="5059997"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255712" y="3311446"/>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List of alternatives for the decision and relevant input data</a:t>
            </a:r>
          </a:p>
        </p:txBody>
      </p:sp>
      <p:sp>
        <p:nvSpPr>
          <p:cNvPr id="107" name="Rounded Rectangle 106"/>
          <p:cNvSpPr/>
          <p:nvPr/>
        </p:nvSpPr>
        <p:spPr>
          <a:xfrm>
            <a:off x="6016352" y="3332622"/>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Decision made</a:t>
            </a:r>
            <a:r>
              <a:rPr kumimoji="0" lang="ru-RU"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800" b="0" i="0" u="none" strike="noStrike" kern="1200" cap="none" spc="0" normalizeH="0" baseline="0" noProof="0" dirty="0">
                <a:ln>
                  <a:noFill/>
                </a:ln>
                <a:solidFill>
                  <a:prstClr val="black"/>
                </a:solidFill>
                <a:effectLst/>
                <a:uLnTx/>
                <a:uFillTx/>
                <a:latin typeface="Calibri"/>
                <a:ea typeface="+mn-ea"/>
                <a:cs typeface="+mn-cs"/>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560" y="3863382"/>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96" y="2804433"/>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346692" y="752946"/>
            <a:ext cx="2631027" cy="2284919"/>
          </a:xfrm>
          <a:prstGeom prst="wedgeRoundRectCallout">
            <a:avLst>
              <a:gd name="adj1" fmla="val -67472"/>
              <a:gd name="adj2" fmla="val 105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a:ea typeface="+mn-ea"/>
                <a:cs typeface="+mn-cs"/>
              </a:rPr>
              <a:t>For the organization: </a:t>
            </a:r>
            <a:r>
              <a:rPr kumimoji="0" lang="en-US" sz="1800" b="0" i="0" u="none" strike="noStrike" kern="1200" cap="none" spc="0" normalizeH="0" baseline="0" noProof="0" dirty="0">
                <a:ln>
                  <a:noFill/>
                </a:ln>
                <a:solidFill>
                  <a:prstClr val="white"/>
                </a:solidFill>
                <a:effectLst/>
                <a:uLnTx/>
                <a:uFillTx/>
                <a:latin typeface="Calibri"/>
                <a:ea typeface="+mn-ea"/>
                <a:cs typeface="+mn-cs"/>
              </a:rPr>
              <a:t>Extremely difficult to capture, recognize, predict, influence and drive the change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a:ea typeface="+mn-ea"/>
                <a:cs typeface="+mn-cs"/>
              </a:rPr>
              <a:t>For a hacker:</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 excellent and relatively easy target</a:t>
            </a:r>
          </a:p>
        </p:txBody>
      </p:sp>
      <p:sp>
        <p:nvSpPr>
          <p:cNvPr id="35"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made </a:t>
            </a: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33" name="Rectangle 32"/>
          <p:cNvSpPr/>
          <p:nvPr/>
        </p:nvSpPr>
        <p:spPr>
          <a:xfrm>
            <a:off x="-3520" y="944571"/>
            <a:ext cx="1543435" cy="646331"/>
          </a:xfrm>
          <a:prstGeom prst="rect">
            <a:avLst/>
          </a:prstGeom>
          <a:noFill/>
        </p:spPr>
        <p:txBody>
          <a:bodyPr wrap="square" lIns="91440" tIns="45720" rIns="91440" bIns="45720">
            <a:spAutoFit/>
          </a:bodyPr>
          <a:lstStyle/>
          <a:p>
            <a:pPr algn="ctr"/>
            <a:r>
              <a:rPr lang="ru-RU" dirty="0">
                <a:ln w="0"/>
                <a:effectLst>
                  <a:outerShdw blurRad="38100" dist="19050" dir="2700000" algn="tl" rotWithShape="0">
                    <a:schemeClr val="dk1">
                      <a:alpha val="40000"/>
                    </a:schemeClr>
                  </a:outerShdw>
                </a:effectLst>
              </a:rPr>
              <a:t>Ограничения и регуляторы</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p:cNvSpPr/>
          <p:nvPr/>
        </p:nvSpPr>
        <p:spPr>
          <a:xfrm>
            <a:off x="118576" y="1799006"/>
            <a:ext cx="1680899" cy="923330"/>
          </a:xfrm>
          <a:prstGeom prst="rect">
            <a:avLst/>
          </a:prstGeom>
        </p:spPr>
        <p:txBody>
          <a:bodyPr wrap="square">
            <a:spAutoFit/>
          </a:bodyPr>
          <a:lstStyle/>
          <a:p>
            <a:r>
              <a:rPr lang="ru-RU" dirty="0">
                <a:ln w="0"/>
                <a:effectLst>
                  <a:outerShdw blurRad="38100" dist="19050" dir="2700000" algn="tl" rotWithShape="0">
                    <a:schemeClr val="dk1">
                      <a:alpha val="40000"/>
                    </a:schemeClr>
                  </a:outerShdw>
                </a:effectLst>
              </a:rPr>
              <a:t>Область свободного выбора</a:t>
            </a:r>
          </a:p>
        </p:txBody>
      </p:sp>
    </p:spTree>
    <p:extLst>
      <p:ext uri="{BB962C8B-B14F-4D97-AF65-F5344CB8AC3E}">
        <p14:creationId xmlns:p14="http://schemas.microsoft.com/office/powerpoint/2010/main" val="25189833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47664" y="863174"/>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51" y="4532313"/>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33779" y="3146351"/>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C</a:t>
                  </a: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B</a:t>
                  </a: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a:t>
                  </a: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1619672" y="896437"/>
            <a:ext cx="4464496" cy="923330"/>
          </a:xfrm>
          <a:prstGeom prst="rect">
            <a:avLst/>
          </a:prstGeom>
          <a:solidFill>
            <a:srgbClr val="92D050"/>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Organizational component:</a:t>
            </a:r>
            <a:r>
              <a:rPr kumimoji="0" lang="en-US" sz="1800" b="0" i="0" u="none" strike="noStrike" kern="1200" cap="none" spc="0" normalizeH="0" baseline="0" noProof="0" dirty="0">
                <a:ln>
                  <a:noFill/>
                </a:ln>
                <a:solidFill>
                  <a:prstClr val="black"/>
                </a:solidFill>
                <a:effectLst/>
                <a:uLnTx/>
                <a:uFillTx/>
                <a:latin typeface="Calibri"/>
                <a:ea typeface="+mn-ea"/>
                <a:cs typeface="+mn-cs"/>
              </a:rPr>
              <a:t> decision environment (laws</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formal duties,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regulations, rules, orders, instructions and policies</a:t>
            </a:r>
          </a:p>
        </p:txBody>
      </p:sp>
      <p:sp>
        <p:nvSpPr>
          <p:cNvPr id="103" name="TextBox 102"/>
          <p:cNvSpPr txBox="1"/>
          <p:nvPr/>
        </p:nvSpPr>
        <p:spPr>
          <a:xfrm>
            <a:off x="1619672" y="1875251"/>
            <a:ext cx="4464496" cy="923330"/>
          </a:xfrm>
          <a:prstGeom prst="rect">
            <a:avLst/>
          </a:prstGeom>
          <a:solidFill>
            <a:srgbClr val="FF8B8B"/>
          </a:solid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Personal component: </a:t>
            </a:r>
            <a:r>
              <a:rPr kumimoji="0" lang="en-US" sz="1800" b="0" i="0" u="none" strike="noStrike" kern="1200" cap="none" spc="0" normalizeH="0" baseline="0" noProof="0" dirty="0">
                <a:ln>
                  <a:noFill/>
                </a:ln>
                <a:solidFill>
                  <a:prstClr val="black"/>
                </a:solidFill>
                <a:effectLst/>
                <a:uLnTx/>
                <a:uFillTx/>
                <a:latin typeface="Calibri"/>
                <a:ea typeface="+mn-ea"/>
                <a:cs typeface="+mn-cs"/>
              </a:rPr>
              <a:t>mind (knowledge</a:t>
            </a:r>
            <a:r>
              <a:rPr kumimoji="0" lang="ru-RU"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beliefs,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capabilities, skills, experience, interests</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culture</a:t>
            </a:r>
            <a:r>
              <a:rPr kumimoji="0" lang="ru-RU"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values, and emotions)</a:t>
            </a:r>
          </a:p>
        </p:txBody>
      </p:sp>
      <p:sp>
        <p:nvSpPr>
          <p:cNvPr id="19" name="Left Brace 18"/>
          <p:cNvSpPr/>
          <p:nvPr/>
        </p:nvSpPr>
        <p:spPr>
          <a:xfrm rot="16200000">
            <a:off x="3600622" y="535685"/>
            <a:ext cx="432048" cy="4889614"/>
          </a:xfrm>
          <a:prstGeom prst="leftBrace">
            <a:avLst>
              <a:gd name="adj1" fmla="val 83545"/>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ight Arrow 20"/>
          <p:cNvSpPr/>
          <p:nvPr/>
        </p:nvSpPr>
        <p:spPr>
          <a:xfrm>
            <a:off x="2596095" y="3766165"/>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ight Arrow 104"/>
          <p:cNvSpPr/>
          <p:nvPr/>
        </p:nvSpPr>
        <p:spPr>
          <a:xfrm>
            <a:off x="5059997"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255712" y="3311446"/>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List of alternatives for the decision and relevant input data</a:t>
            </a:r>
          </a:p>
        </p:txBody>
      </p:sp>
      <p:sp>
        <p:nvSpPr>
          <p:cNvPr id="107" name="Rounded Rectangle 106"/>
          <p:cNvSpPr/>
          <p:nvPr/>
        </p:nvSpPr>
        <p:spPr>
          <a:xfrm>
            <a:off x="6016352" y="3332622"/>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Decision made</a:t>
            </a:r>
            <a:r>
              <a:rPr kumimoji="0" lang="ru-RU"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800" b="0" i="0" u="none" strike="noStrike" kern="1200" cap="none" spc="0" normalizeH="0" baseline="0" noProof="0" dirty="0">
                <a:ln>
                  <a:noFill/>
                </a:ln>
                <a:solidFill>
                  <a:prstClr val="black"/>
                </a:solidFill>
                <a:effectLst/>
                <a:uLnTx/>
                <a:uFillTx/>
                <a:latin typeface="Calibri"/>
                <a:ea typeface="+mn-ea"/>
                <a:cs typeface="+mn-cs"/>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560" y="3863382"/>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96" y="2804433"/>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itle 1"/>
          <p:cNvSpPr>
            <a:spLocks noGrp="1"/>
          </p:cNvSpPr>
          <p:nvPr>
            <p:ph type="title"/>
          </p:nvPr>
        </p:nvSpPr>
        <p:spPr>
          <a:xfrm>
            <a:off x="77249"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made </a:t>
            </a: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37" name="Picture 36"/>
          <p:cNvPicPr>
            <a:picLocks noChangeAspect="1"/>
          </p:cNvPicPr>
          <p:nvPr/>
        </p:nvPicPr>
        <p:blipFill>
          <a:blip r:embed="rId7">
            <a:clrChange>
              <a:clrFrom>
                <a:srgbClr val="FFFFFF"/>
              </a:clrFrom>
              <a:clrTo>
                <a:srgbClr val="FFFFFF">
                  <a:alpha val="0"/>
                </a:srgbClr>
              </a:clrTo>
            </a:clrChange>
          </a:blip>
          <a:stretch>
            <a:fillRect/>
          </a:stretch>
        </p:blipFill>
        <p:spPr>
          <a:xfrm rot="19330027">
            <a:off x="7074275" y="196923"/>
            <a:ext cx="1961696" cy="1054147"/>
          </a:xfrm>
          <a:prstGeom prst="rect">
            <a:avLst/>
          </a:prstGeom>
        </p:spPr>
      </p:pic>
      <p:sp>
        <p:nvSpPr>
          <p:cNvPr id="38" name="Rounded Rectangular Callout 37"/>
          <p:cNvSpPr/>
          <p:nvPr/>
        </p:nvSpPr>
        <p:spPr bwMode="auto">
          <a:xfrm>
            <a:off x="6299200" y="1591141"/>
            <a:ext cx="2393950" cy="1706562"/>
          </a:xfrm>
          <a:prstGeom prst="wedgeRoundRectCallout">
            <a:avLst>
              <a:gd name="adj1" fmla="val -70806"/>
              <a:gd name="adj2" fmla="val -1409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and this is the most vulnerable place (week spot) for the “corruption”, cognitive hackers and other hybrid attacks</a:t>
            </a:r>
          </a:p>
        </p:txBody>
      </p:sp>
      <p:pic>
        <p:nvPicPr>
          <p:cNvPr id="36"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5555" y="3223846"/>
            <a:ext cx="2670047" cy="206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3520" y="974070"/>
            <a:ext cx="1543435" cy="646331"/>
          </a:xfrm>
          <a:prstGeom prst="rect">
            <a:avLst/>
          </a:prstGeom>
          <a:noFill/>
        </p:spPr>
        <p:txBody>
          <a:bodyPr wrap="square" lIns="91440" tIns="45720" rIns="91440" bIns="45720">
            <a:spAutoFit/>
          </a:bodyPr>
          <a:lstStyle/>
          <a:p>
            <a:pPr algn="ctr"/>
            <a:r>
              <a:rPr lang="ru-RU" dirty="0">
                <a:ln w="0"/>
                <a:effectLst>
                  <a:outerShdw blurRad="38100" dist="19050" dir="2700000" algn="tl" rotWithShape="0">
                    <a:schemeClr val="dk1">
                      <a:alpha val="40000"/>
                    </a:schemeClr>
                  </a:outerShdw>
                </a:effectLst>
              </a:rPr>
              <a:t>Ограничения и регуляторы</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0" name="Rectangle 39"/>
          <p:cNvSpPr/>
          <p:nvPr/>
        </p:nvSpPr>
        <p:spPr>
          <a:xfrm>
            <a:off x="118576" y="1828505"/>
            <a:ext cx="1680899" cy="923330"/>
          </a:xfrm>
          <a:prstGeom prst="rect">
            <a:avLst/>
          </a:prstGeom>
        </p:spPr>
        <p:txBody>
          <a:bodyPr wrap="square">
            <a:spAutoFit/>
          </a:bodyPr>
          <a:lstStyle/>
          <a:p>
            <a:r>
              <a:rPr lang="ru-RU" dirty="0">
                <a:ln w="0"/>
                <a:effectLst>
                  <a:outerShdw blurRad="38100" dist="19050" dir="2700000" algn="tl" rotWithShape="0">
                    <a:schemeClr val="dk1">
                      <a:alpha val="40000"/>
                    </a:schemeClr>
                  </a:outerShdw>
                </a:effectLst>
              </a:rPr>
              <a:t>Область свободного выбора</a:t>
            </a:r>
          </a:p>
        </p:txBody>
      </p:sp>
    </p:spTree>
    <p:extLst>
      <p:ext uri="{BB962C8B-B14F-4D97-AF65-F5344CB8AC3E}">
        <p14:creationId xmlns:p14="http://schemas.microsoft.com/office/powerpoint/2010/main" val="1524871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10810</TotalTime>
  <Words>13817</Words>
  <Application>Microsoft Office PowerPoint</Application>
  <PresentationFormat>On-screen Show (4:3)</PresentationFormat>
  <Paragraphs>1287</Paragraphs>
  <Slides>168</Slides>
  <Notes>3</Notes>
  <HiddenSlides>17</HiddenSlides>
  <MMClips>6</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168</vt:i4>
      </vt:variant>
    </vt:vector>
  </HeadingPairs>
  <TitlesOfParts>
    <vt:vector size="192" baseType="lpstr">
      <vt:lpstr>&amp;quot</vt:lpstr>
      <vt:lpstr>Aleo</vt:lpstr>
      <vt:lpstr>Algerian</vt:lpstr>
      <vt:lpstr>Arial</vt:lpstr>
      <vt:lpstr>Berlin Sans FB Demi</vt:lpstr>
      <vt:lpstr>Calibri</vt:lpstr>
      <vt:lpstr>Calibri Light</vt:lpstr>
      <vt:lpstr>Cambria Math</vt:lpstr>
      <vt:lpstr>Franklin Gothic Heavy</vt:lpstr>
      <vt:lpstr>Gabriola</vt:lpstr>
      <vt:lpstr>Matura MT Script Capitals</vt:lpstr>
      <vt:lpstr>Monotype Sorts</vt:lpstr>
      <vt:lpstr>Tahoma</vt:lpstr>
      <vt:lpstr>Times New Roman</vt:lpstr>
      <vt:lpstr>Wingdings</vt:lpstr>
      <vt:lpstr>Office Theme</vt:lpstr>
      <vt:lpstr>Default Design</vt:lpstr>
      <vt:lpstr>149_Office Theme</vt:lpstr>
      <vt:lpstr>4_Default Design</vt:lpstr>
      <vt:lpstr>6_Office Theme</vt:lpstr>
      <vt:lpstr>3_Office Theme</vt:lpstr>
      <vt:lpstr>1_Default Design</vt:lpstr>
      <vt:lpstr>3_Default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example of simple 2D decision space</vt:lpstr>
      <vt:lpstr>Example:</vt:lpstr>
      <vt:lpstr>Example: Training set for supervised learning</vt:lpstr>
      <vt:lpstr>Example:</vt:lpstr>
      <vt:lpstr>Example:</vt:lpstr>
      <vt:lpstr>Example:</vt:lpstr>
      <vt:lpstr>Example:</vt:lpstr>
      <vt:lpstr>Example:</vt:lpstr>
      <vt:lpstr>Example:</vt:lpstr>
      <vt:lpstr>Example:</vt:lpstr>
      <vt:lpstr>Example: Training set for supervised learning</vt:lpstr>
      <vt:lpstr>Example:</vt:lpstr>
      <vt:lpstr>Example: impact of more poisoning</vt:lpstr>
      <vt:lpstr>For a simple experiment and the visualizations, we used:</vt:lpstr>
      <vt:lpstr>Let us “poison” the data by adding one extra “NO” point</vt:lpstr>
      <vt:lpstr>“Poisoned” training data – “Poisoned Decisions”</vt:lpstr>
      <vt:lpstr>Let us “poison” the data by adding one extra “YES” point</vt:lpstr>
      <vt:lpstr>“Poisoned” training data – “Poisoned Decisions”</vt:lpstr>
      <vt:lpstr>Let us “poison” the data by removing one “NO” point</vt:lpstr>
      <vt:lpstr>“Poisoned” training data – “Poisoned Decisions”</vt:lpstr>
      <vt:lpstr>Let us “poison” the data by “recoloring” one point from “NO” to “YES”</vt:lpstr>
      <vt:lpstr>“Poisoned” training data – “Poisoned Decisions”</vt:lpstr>
      <vt:lpstr>Let us “poison” the data by “recoloring” one point from “YES” to “NO”</vt:lpstr>
      <vt:lpstr>“Poisoned” training data – “Poisoned Decisions”</vt:lpstr>
      <vt:lpstr>Let us “poison” the data by “changing location” of one “YES” point</vt:lpstr>
      <vt:lpstr>“Poisoned” training data – “Poisoned Decisions”</vt:lpstr>
      <vt:lpstr>Let us consider a more complex decision problem addressed by two different decision-makers</vt:lpstr>
      <vt:lpstr>Let us “poison” the data by adding three “NO” points: Intended impact – “broken” decision boundary</vt:lpstr>
      <vt:lpstr>Let us “poison” the data by adding three “NO” points:            Intended impact – “broken” decision boundary</vt:lpstr>
      <vt:lpstr>Let us “poison” the data by unbalanced prototype selection for learning the decision boundary</vt:lpstr>
      <vt:lpstr>Let us “poison” the data by unbalanced prototype selection for learning the decision boundary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«Culture» and how to «compute» it ?</vt:lpstr>
      <vt:lpstr>Decision point within a business process</vt:lpstr>
      <vt:lpstr>How a decision is being made?</vt:lpstr>
      <vt:lpstr>Decision-making is a core challenge for the processes within critical infrastructure</vt:lpstr>
      <vt:lpstr>How a decision is being made ?</vt:lpstr>
      <vt:lpstr>How a decision is being made ?</vt:lpstr>
      <vt:lpstr>How a decision is being made ?</vt:lpstr>
      <vt:lpstr>How a decision is being made ?</vt:lpstr>
      <vt:lpstr>Two important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 портал как инструмент развития человеческого потенциала</vt:lpstr>
      <vt:lpstr>Архитектурное видение TRUST Портала на основе технологий «Cloud Computing» и «Linked Data»   </vt:lpstr>
      <vt:lpstr>ВНИМАНИЕ! Главный компромисс проекта TRUST: безупречные источники информации при субъективных методах оценивания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988</cp:revision>
  <dcterms:created xsi:type="dcterms:W3CDTF">2019-03-25T10:58:15Z</dcterms:created>
  <dcterms:modified xsi:type="dcterms:W3CDTF">2024-03-15T14:00:23Z</dcterms:modified>
</cp:coreProperties>
</file>